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97" r:id="rId3"/>
    <p:sldId id="298" r:id="rId4"/>
    <p:sldId id="258" r:id="rId5"/>
    <p:sldId id="260" r:id="rId6"/>
    <p:sldId id="284" r:id="rId7"/>
    <p:sldId id="262" r:id="rId8"/>
    <p:sldId id="263" r:id="rId9"/>
    <p:sldId id="265" r:id="rId10"/>
    <p:sldId id="285" r:id="rId11"/>
    <p:sldId id="291" r:id="rId12"/>
    <p:sldId id="579" r:id="rId13"/>
    <p:sldId id="294" r:id="rId14"/>
    <p:sldId id="299" r:id="rId15"/>
    <p:sldId id="296" r:id="rId16"/>
    <p:sldId id="581" r:id="rId17"/>
    <p:sldId id="582" r:id="rId18"/>
    <p:sldId id="583" r:id="rId19"/>
    <p:sldId id="585" r:id="rId20"/>
    <p:sldId id="586" r:id="rId21"/>
    <p:sldId id="587" r:id="rId22"/>
    <p:sldId id="588" r:id="rId23"/>
    <p:sldId id="589" r:id="rId24"/>
    <p:sldId id="590" r:id="rId25"/>
    <p:sldId id="591" r:id="rId26"/>
    <p:sldId id="592" r:id="rId27"/>
    <p:sldId id="593" r:id="rId28"/>
    <p:sldId id="594" r:id="rId29"/>
  </p:sldIdLst>
  <p:sldSz cx="12188825" cy="6858000"/>
  <p:notesSz cx="6858000" cy="9144000"/>
  <p:embeddedFontLst>
    <p:embeddedFont>
      <p:font typeface="Open Sans"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autoAdjust="0"/>
    <p:restoredTop sz="93486" autoAdjust="0"/>
  </p:normalViewPr>
  <p:slideViewPr>
    <p:cSldViewPr>
      <p:cViewPr varScale="1">
        <p:scale>
          <a:sx n="68" d="100"/>
          <a:sy n="68" d="100"/>
        </p:scale>
        <p:origin x="90" y="78"/>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07D59-C079-9645-9364-883305986834}" type="datetimeFigureOut">
              <a:rPr lang="en-VN" smtClean="0"/>
              <a:t>03/24/2025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317C7-7959-5F46-8653-AEDE51A8A66E}" type="slidenum">
              <a:rPr lang="en-VN" smtClean="0"/>
              <a:t>‹#›</a:t>
            </a:fld>
            <a:endParaRPr lang="en-VN"/>
          </a:p>
        </p:txBody>
      </p:sp>
    </p:spTree>
    <p:extLst>
      <p:ext uri="{BB962C8B-B14F-4D97-AF65-F5344CB8AC3E}">
        <p14:creationId xmlns:p14="http://schemas.microsoft.com/office/powerpoint/2010/main" val="123113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0A317C7-7959-5F46-8653-AEDE51A8A66E}" type="slidenum">
              <a:rPr lang="en-VN" smtClean="0"/>
              <a:t>2</a:t>
            </a:fld>
            <a:endParaRPr lang="en-VN"/>
          </a:p>
        </p:txBody>
      </p:sp>
    </p:spTree>
    <p:extLst>
      <p:ext uri="{BB962C8B-B14F-4D97-AF65-F5344CB8AC3E}">
        <p14:creationId xmlns:p14="http://schemas.microsoft.com/office/powerpoint/2010/main" val="367977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a:t>Click to edit Master title style</a:t>
            </a:r>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00">
                <a:solidFill>
                  <a:schemeClr val="tx1">
                    <a:tint val="75000"/>
                  </a:schemeClr>
                </a:solidFill>
              </a:defRPr>
            </a:lvl1pPr>
            <a:lvl2pPr marL="304724" indent="0">
              <a:buNone/>
              <a:defRPr sz="1200">
                <a:solidFill>
                  <a:schemeClr val="tx1">
                    <a:tint val="75000"/>
                  </a:schemeClr>
                </a:solidFill>
              </a:defRPr>
            </a:lvl2pPr>
            <a:lvl3pPr marL="609448" indent="0">
              <a:buNone/>
              <a:defRPr sz="1100">
                <a:solidFill>
                  <a:schemeClr val="tx1">
                    <a:tint val="75000"/>
                  </a:schemeClr>
                </a:solidFill>
              </a:defRPr>
            </a:lvl3pPr>
            <a:lvl4pPr marL="914171" indent="0">
              <a:buNone/>
              <a:defRPr sz="900">
                <a:solidFill>
                  <a:schemeClr val="tx1">
                    <a:tint val="75000"/>
                  </a:schemeClr>
                </a:solidFill>
              </a:defRPr>
            </a:lvl4pPr>
            <a:lvl5pPr marL="1218895" indent="0">
              <a:buNone/>
              <a:defRPr sz="900">
                <a:solidFill>
                  <a:schemeClr val="tx1">
                    <a:tint val="75000"/>
                  </a:schemeClr>
                </a:solidFill>
              </a:defRPr>
            </a:lvl5pPr>
            <a:lvl6pPr marL="1523619" indent="0">
              <a:buNone/>
              <a:defRPr sz="900">
                <a:solidFill>
                  <a:schemeClr val="tx1">
                    <a:tint val="75000"/>
                  </a:schemeClr>
                </a:solidFill>
              </a:defRPr>
            </a:lvl6pPr>
            <a:lvl7pPr marL="1828343" indent="0">
              <a:buNone/>
              <a:defRPr sz="900">
                <a:solidFill>
                  <a:schemeClr val="tx1">
                    <a:tint val="75000"/>
                  </a:schemeClr>
                </a:solidFill>
              </a:defRPr>
            </a:lvl7pPr>
            <a:lvl8pPr marL="2133067" indent="0">
              <a:buNone/>
              <a:defRPr sz="900">
                <a:solidFill>
                  <a:schemeClr val="tx1">
                    <a:tint val="75000"/>
                  </a:schemeClr>
                </a:solidFill>
              </a:defRPr>
            </a:lvl8pPr>
            <a:lvl9pPr marL="243779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7993"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2746" y="182034"/>
            <a:ext cx="3406946"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21" y="956734"/>
            <a:ext cx="2005020" cy="31273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94547" y="408517"/>
            <a:ext cx="3656648" cy="2743200"/>
          </a:xfrm>
        </p:spPr>
        <p:txBody>
          <a:bodyPr/>
          <a:lstStyle>
            <a:lvl1pPr marL="0" indent="0">
              <a:buNone/>
              <a:defRPr sz="2100"/>
            </a:lvl1pPr>
            <a:lvl2pPr marL="304724" indent="0">
              <a:buNone/>
              <a:defRPr sz="1900"/>
            </a:lvl2pPr>
            <a:lvl3pPr marL="609448" indent="0">
              <a:buNone/>
              <a:defRPr sz="1600"/>
            </a:lvl3pPr>
            <a:lvl4pPr marL="914171" indent="0">
              <a:buNone/>
              <a:defRPr sz="1300"/>
            </a:lvl4pPr>
            <a:lvl5pPr marL="1218895" indent="0">
              <a:buNone/>
              <a:defRPr sz="1300"/>
            </a:lvl5pPr>
            <a:lvl6pPr marL="1523619" indent="0">
              <a:buNone/>
              <a:defRPr sz="1300"/>
            </a:lvl6pPr>
            <a:lvl7pPr marL="1828343" indent="0">
              <a:buNone/>
              <a:defRPr sz="1300"/>
            </a:lvl7pPr>
            <a:lvl8pPr marL="2133067" indent="0">
              <a:buNone/>
              <a:defRPr sz="1300"/>
            </a:lvl8pPr>
            <a:lvl9pPr marL="2437790" indent="0">
              <a:buNone/>
              <a:defRPr sz="1300"/>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60945" tIns="30472" rIns="60945" bIns="30472" rtlCol="0" anchor="ctr">
            <a:normAutofit/>
          </a:bodyPr>
          <a:lstStyle/>
          <a:p>
            <a:r>
              <a:rPr lang="en-US"/>
              <a:t>Click to edit Master title style</a:t>
            </a:r>
          </a:p>
        </p:txBody>
      </p:sp>
      <p:sp>
        <p:nvSpPr>
          <p:cNvPr id="3" name="Text Placeholder 2"/>
          <p:cNvSpPr>
            <a:spLocks noGrp="1"/>
          </p:cNvSpPr>
          <p:nvPr>
            <p:ph type="body" idx="1"/>
          </p:nvPr>
        </p:nvSpPr>
        <p:spPr>
          <a:xfrm>
            <a:off x="304721" y="1066800"/>
            <a:ext cx="5484971" cy="3017309"/>
          </a:xfrm>
          <a:prstGeom prst="rect">
            <a:avLst/>
          </a:prstGeom>
        </p:spPr>
        <p:txBody>
          <a:bodyPr vert="horz" lIns="60945" tIns="30472" rIns="60945" bIns="304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20" y="4237567"/>
            <a:ext cx="1422030" cy="243417"/>
          </a:xfrm>
          <a:prstGeom prst="rect">
            <a:avLst/>
          </a:prstGeom>
        </p:spPr>
        <p:txBody>
          <a:bodyPr vert="horz" lIns="60945" tIns="30472" rIns="60945" bIns="30472" rtlCol="0" anchor="ctr"/>
          <a:lstStyle>
            <a:lvl1pPr algn="l">
              <a:defRPr sz="800">
                <a:solidFill>
                  <a:schemeClr val="tx1">
                    <a:tint val="75000"/>
                  </a:schemeClr>
                </a:solidFill>
                <a:latin typeface="Arial" pitchFamily="34" charset="0"/>
              </a:defRPr>
            </a:lvl1pPr>
          </a:lstStyle>
          <a:p>
            <a:fld id="{1D8BD707-D9CF-40AE-B4C6-C98DA3205C09}" type="datetimeFigureOut">
              <a:rPr lang="en-US" smtClean="0"/>
              <a:pPr/>
              <a:t>3/24/2025</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60945" tIns="30472" rIns="60945" bIns="30472" rtlCol="0" anchor="ctr"/>
          <a:lstStyle>
            <a:lvl1pPr algn="ctr">
              <a:defRPr sz="8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60945" tIns="30472" rIns="60945" bIns="30472" rtlCol="0" anchor="ctr"/>
          <a:lstStyle>
            <a:lvl1pPr algn="r">
              <a:defRPr sz="8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609448" rtl="0" eaLnBrk="1" latinLnBrk="0" hangingPunct="1">
        <a:spcBef>
          <a:spcPct val="0"/>
        </a:spcBef>
        <a:buNone/>
        <a:defRPr sz="2900" kern="1200">
          <a:solidFill>
            <a:schemeClr val="tx1"/>
          </a:solidFill>
          <a:latin typeface="Arial" pitchFamily="34" charset="0"/>
          <a:ea typeface="+mj-ea"/>
          <a:cs typeface="+mj-cs"/>
        </a:defRPr>
      </a:lvl1pPr>
    </p:titleStyle>
    <p:bodyStyle>
      <a:lvl1pPr marL="228543" indent="-228543" algn="l" defTabSz="609448" rtl="0" eaLnBrk="1" latinLnBrk="0" hangingPunct="1">
        <a:spcBef>
          <a:spcPct val="20000"/>
        </a:spcBef>
        <a:buFont typeface="Arial" pitchFamily="34" charset="0"/>
        <a:buChar char="•"/>
        <a:defRPr sz="2100" kern="1200">
          <a:solidFill>
            <a:schemeClr val="tx1"/>
          </a:solidFill>
          <a:latin typeface="Arial" pitchFamily="34" charset="0"/>
          <a:ea typeface="+mn-ea"/>
          <a:cs typeface="+mn-cs"/>
        </a:defRPr>
      </a:lvl1pPr>
      <a:lvl2pPr marL="495176" indent="-190452" algn="l" defTabSz="609448" rtl="0" eaLnBrk="1" latinLnBrk="0" hangingPunct="1">
        <a:spcBef>
          <a:spcPct val="20000"/>
        </a:spcBef>
        <a:buFont typeface="Arial" pitchFamily="34" charset="0"/>
        <a:buChar char="–"/>
        <a:defRPr sz="1900" kern="1200">
          <a:solidFill>
            <a:schemeClr val="tx1"/>
          </a:solidFill>
          <a:latin typeface="Arial" pitchFamily="34" charset="0"/>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Arial" pitchFamily="34" charset="0"/>
          <a:ea typeface="+mn-ea"/>
          <a:cs typeface="+mn-cs"/>
        </a:defRPr>
      </a:lvl3pPr>
      <a:lvl4pPr marL="1066533"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4pPr>
      <a:lvl5pPr marL="1371257"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5pPr>
      <a:lvl6pPr marL="1675981"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49.svg"/><Relationship Id="rId12" Type="http://schemas.openxmlformats.org/officeDocument/2006/relationships/image" Target="../media/image54.svg"/><Relationship Id="rId2" Type="http://schemas.openxmlformats.org/officeDocument/2006/relationships/image" Target="../media/image22.png"/><Relationship Id="rId1" Type="http://schemas.openxmlformats.org/officeDocument/2006/relationships/slideLayout" Target="../slideLayouts/slideLayout2.xml"/><Relationship Id="rId11" Type="http://schemas.openxmlformats.org/officeDocument/2006/relationships/image" Target="../media/image25.png"/><Relationship Id="rId10" Type="http://schemas.openxmlformats.org/officeDocument/2006/relationships/image" Target="../media/image52.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áo án điện tử KHTN 8 cánh diều Bài 33: Môi trường trong cơ thể và hệ bài tiết ở người">
            <a:extLst>
              <a:ext uri="{FF2B5EF4-FFF2-40B4-BE49-F238E27FC236}">
                <a16:creationId xmlns:a16="http://schemas.microsoft.com/office/drawing/2014/main" id="{E77DF711-CA65-24A4-1A38-A1DB33A10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2" y="178525"/>
            <a:ext cx="11430000" cy="6433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3188" y="-965140"/>
            <a:ext cx="8783537" cy="2166541"/>
            <a:chOff x="0" y="-192881"/>
            <a:chExt cx="17571650" cy="4333081"/>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8" name="TextBox 8"/>
            <p:cNvSpPr txBox="1"/>
            <p:nvPr/>
          </p:nvSpPr>
          <p:spPr>
            <a:xfrm>
              <a:off x="14485550" y="861219"/>
              <a:ext cx="3086100" cy="3278981"/>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3" name="Rectangle 2"/>
          <p:cNvSpPr/>
          <p:nvPr/>
        </p:nvSpPr>
        <p:spPr>
          <a:xfrm>
            <a:off x="379412" y="480390"/>
            <a:ext cx="11658599" cy="6209905"/>
          </a:xfrm>
          <a:prstGeom prst="rect">
            <a:avLst/>
          </a:prstGeom>
        </p:spPr>
        <p:txBody>
          <a:bodyPr wrap="square">
            <a:spAutoFit/>
          </a:bodyPr>
          <a:lstStyle/>
          <a:p>
            <a:pPr marL="30480" marR="30480" algn="ctr">
              <a:lnSpc>
                <a:spcPct val="115000"/>
              </a:lnSpc>
              <a:spcBef>
                <a:spcPts val="200"/>
              </a:spcBef>
              <a:spcAft>
                <a:spcPts val="200"/>
              </a:spcAft>
            </a:pPr>
            <a:r>
              <a:rPr lang="vi-VN" sz="2800" b="1" dirty="0">
                <a:solidFill>
                  <a:srgbClr val="0432FF"/>
                </a:solidFill>
                <a:latin typeface="Times New Roman" panose="02020603050405020304" pitchFamily="18" charset="0"/>
                <a:ea typeface="Times New Roman" panose="02020603050405020304" pitchFamily="18" charset="0"/>
              </a:rPr>
              <a:t> Nhận xét chỉ số xét nghiệm máu của người phụ nữ trên:</a:t>
            </a:r>
            <a:endParaRPr lang="vi-VN" sz="2400" b="1" dirty="0">
              <a:solidFill>
                <a:srgbClr val="0432FF"/>
              </a:solidFill>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Về chỉ số glucose trong máu: Chỉ số glucose trong máu của người này là 7,4 mmol/L, cao hơn nhiều so với mức bình thường → </a:t>
            </a:r>
            <a:r>
              <a:rPr lang="vi-VN" sz="2800" b="1" i="1" dirty="0">
                <a:solidFill>
                  <a:srgbClr val="000000"/>
                </a:solidFill>
                <a:latin typeface="Times New Roman" panose="02020603050405020304" pitchFamily="18" charset="0"/>
                <a:ea typeface="Times New Roman" panose="02020603050405020304" pitchFamily="18" charset="0"/>
              </a:rPr>
              <a:t>Người này có nguy cơ cao là đã mắc bệnh tiểu đường.</a:t>
            </a:r>
            <a:endParaRPr lang="vi-VN" sz="2400" b="1" i="1" dirty="0">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Về chỉ số uric acid trong máu: Chỉ số uric acid trong máu của người này là 5,6 mg/dl, </a:t>
            </a:r>
            <a:r>
              <a:rPr lang="vi-VN" sz="2800" b="1" i="1" dirty="0">
                <a:solidFill>
                  <a:srgbClr val="000000"/>
                </a:solidFill>
                <a:latin typeface="Times New Roman" panose="02020603050405020304" pitchFamily="18" charset="0"/>
                <a:ea typeface="Times New Roman" panose="02020603050405020304" pitchFamily="18" charset="0"/>
              </a:rPr>
              <a:t>vẫn nằm trong ngưỡng bình thường.</a:t>
            </a:r>
            <a:endParaRPr lang="vi-VN" sz="2400" b="1" i="1" dirty="0">
              <a:latin typeface="Times New Roman" panose="02020603050405020304" pitchFamily="18" charset="0"/>
              <a:ea typeface="Arial" panose="020B0604020202020204" pitchFamily="34" charset="0"/>
            </a:endParaRPr>
          </a:p>
          <a:p>
            <a:pPr algn="just"/>
            <a:r>
              <a:rPr lang="vi-VN" sz="2800" dirty="0">
                <a:solidFill>
                  <a:srgbClr val="000000"/>
                </a:solidFill>
                <a:latin typeface="Times New Roman" panose="02020603050405020304" pitchFamily="18" charset="0"/>
                <a:ea typeface="Times New Roman" panose="02020603050405020304" pitchFamily="18" charset="0"/>
              </a:rPr>
              <a:t>- Vì người này có nguy cơ cao là đã mắc bệnh tiểu đường → Khẩu phần ăn của người này cần chú ý phải cung cấp cho cơ thể một lượng đường ổn định và hài hòa. </a:t>
            </a:r>
            <a:r>
              <a:rPr lang="vi-VN" sz="2800" b="1" i="1" dirty="0">
                <a:solidFill>
                  <a:srgbClr val="000000"/>
                </a:solidFill>
                <a:latin typeface="Times New Roman" panose="02020603050405020304" pitchFamily="18" charset="0"/>
                <a:ea typeface="Times New Roman" panose="02020603050405020304" pitchFamily="18" charset="0"/>
              </a:rPr>
              <a:t>Cụ thể: </a:t>
            </a:r>
            <a:r>
              <a:rPr lang="vi-VN" sz="2800" dirty="0">
                <a:solidFill>
                  <a:srgbClr val="000000"/>
                </a:solidFill>
                <a:latin typeface="Times New Roman" panose="02020603050405020304" pitchFamily="18" charset="0"/>
                <a:ea typeface="Times New Roman" panose="02020603050405020304" pitchFamily="18" charset="0"/>
              </a:rPr>
              <a:t>điều chỉnh chế độ ăn ít tinh bột, hạn chế các loại thực phẩm có lượng đường cao như hoa quả sấy, kem tươi, sirô, các loại nước uống có gas,…; hạn chế dầu mỡ; bổ sung các loại thực phẩm giàu chất xơ;… đồng thời, nên chia khẩu phần ăn thành nhiều bữa trong ngày để tránh tình trạng đường huyết tăng đột ngột.</a:t>
            </a:r>
            <a:endParaRPr lang="vi-VN" sz="2800" dirty="0"/>
          </a:p>
        </p:txBody>
      </p:sp>
    </p:spTree>
    <p:extLst>
      <p:ext uri="{BB962C8B-B14F-4D97-AF65-F5344CB8AC3E}">
        <p14:creationId xmlns:p14="http://schemas.microsoft.com/office/powerpoint/2010/main" val="3768874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ệnh gout">
            <a:extLst>
              <a:ext uri="{FF2B5EF4-FFF2-40B4-BE49-F238E27FC236}">
                <a16:creationId xmlns:a16="http://schemas.microsoft.com/office/drawing/2014/main" id="{9D9A41CC-6A17-70F5-7E7D-918FA649DD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7012" y="3429000"/>
            <a:ext cx="4729315" cy="293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CB1138-6DA8-874B-2E52-B3207AAD6F5B}"/>
              </a:ext>
            </a:extLst>
          </p:cNvPr>
          <p:cNvSpPr txBox="1"/>
          <p:nvPr/>
        </p:nvSpPr>
        <p:spPr>
          <a:xfrm>
            <a:off x="3579812" y="6334780"/>
            <a:ext cx="6096000" cy="523220"/>
          </a:xfrm>
          <a:prstGeom prst="rect">
            <a:avLst/>
          </a:prstGeom>
          <a:noFill/>
        </p:spPr>
        <p:txBody>
          <a:bodyPr wrap="square">
            <a:spAutoFit/>
          </a:bodyPr>
          <a:lstStyle/>
          <a:p>
            <a:pPr algn="ctr"/>
            <a:r>
              <a:rPr lang="en-US" sz="2800" b="0" i="1" u="none" strike="noStrike" dirty="0" err="1">
                <a:solidFill>
                  <a:srgbClr val="383737"/>
                </a:solidFill>
                <a:effectLst/>
                <a:highlight>
                  <a:srgbClr val="FFFFFF"/>
                </a:highlight>
                <a:latin typeface="Muli"/>
              </a:rPr>
              <a:t>Bệnh</a:t>
            </a:r>
            <a:r>
              <a:rPr lang="en-US" sz="2800" b="0" i="1" u="none" strike="noStrike" dirty="0">
                <a:solidFill>
                  <a:srgbClr val="383737"/>
                </a:solidFill>
                <a:effectLst/>
                <a:highlight>
                  <a:srgbClr val="FFFFFF"/>
                </a:highlight>
                <a:latin typeface="Muli"/>
              </a:rPr>
              <a:t> gout​</a:t>
            </a:r>
            <a:endParaRPr lang="en-VN" sz="2800" dirty="0"/>
          </a:p>
        </p:txBody>
      </p:sp>
      <p:sp>
        <p:nvSpPr>
          <p:cNvPr id="4" name="TextBox 3">
            <a:extLst>
              <a:ext uri="{FF2B5EF4-FFF2-40B4-BE49-F238E27FC236}">
                <a16:creationId xmlns:a16="http://schemas.microsoft.com/office/drawing/2014/main" id="{120A9C84-33FF-FDA7-8DD9-DC96FCD25E11}"/>
              </a:ext>
            </a:extLst>
          </p:cNvPr>
          <p:cNvSpPr txBox="1"/>
          <p:nvPr/>
        </p:nvSpPr>
        <p:spPr>
          <a:xfrm>
            <a:off x="455612" y="221885"/>
            <a:ext cx="10515600" cy="3108543"/>
          </a:xfrm>
          <a:prstGeom prst="rect">
            <a:avLst/>
          </a:prstGeom>
          <a:noFill/>
        </p:spPr>
        <p:txBody>
          <a:bodyPr wrap="square">
            <a:spAutoFit/>
          </a:bodyPr>
          <a:lstStyle/>
          <a:p>
            <a:pPr algn="just"/>
            <a:r>
              <a:rPr lang="vi-VN" sz="2800" b="1" i="0" u="none" strike="noStrike" dirty="0">
                <a:solidFill>
                  <a:srgbClr val="212529"/>
                </a:solidFill>
                <a:effectLst/>
                <a:highlight>
                  <a:srgbClr val="FFFFFF"/>
                </a:highlight>
                <a:latin typeface="Muli"/>
              </a:rPr>
              <a:t>Ví dụ: - </a:t>
            </a:r>
            <a:r>
              <a:rPr lang="vi-VN" sz="2800" b="0" i="0" u="none" strike="noStrike" dirty="0">
                <a:solidFill>
                  <a:srgbClr val="212529"/>
                </a:solidFill>
                <a:effectLst/>
                <a:highlight>
                  <a:srgbClr val="FFFFFF"/>
                </a:highlight>
                <a:latin typeface="Muli"/>
              </a:rPr>
              <a:t>Nếu chỉ số glucose trong máu cao hơn bình thường trong thời gian dài (chỉ số glucose khi không ăn trong vòng 8 giờ trên 7 mmol/L) thì cơ thể đã mắc bệnh tiểu đường. </a:t>
            </a:r>
          </a:p>
          <a:p>
            <a:pPr algn="just"/>
            <a:r>
              <a:rPr lang="vi-VN" sz="2800" b="0" i="0" u="none" strike="noStrike" dirty="0">
                <a:solidFill>
                  <a:srgbClr val="212529"/>
                </a:solidFill>
                <a:effectLst/>
                <a:highlight>
                  <a:srgbClr val="FFFFFF"/>
                </a:highlight>
                <a:latin typeface="Muli"/>
              </a:rPr>
              <a:t>- Nếu lượng uric acid trong máu cao hơn mức bình thường kéo dài sẽ dẫn đến mắc bệnh viêm khớp, gout, suy thận,... </a:t>
            </a:r>
          </a:p>
          <a:p>
            <a:pPr algn="just"/>
            <a:r>
              <a:rPr lang="vi-VN" sz="2800" b="0" i="0" u="none" strike="noStrike" dirty="0">
                <a:solidFill>
                  <a:srgbClr val="212529"/>
                </a:solidFill>
                <a:effectLst/>
                <a:highlight>
                  <a:srgbClr val="FFFFFF"/>
                </a:highlight>
                <a:latin typeface="Muli"/>
              </a:rPr>
              <a:t>- Nếu lượng uric acid trong máu thấp hơn bình thường trong thời gian dài, cơ thể có nguy cơ bị các bệnh rối loạn chức năng gan, thận.</a:t>
            </a:r>
            <a:endParaRPr lang="en-VN" sz="2800" dirty="0"/>
          </a:p>
        </p:txBody>
      </p:sp>
    </p:spTree>
    <p:extLst>
      <p:ext uri="{BB962C8B-B14F-4D97-AF65-F5344CB8AC3E}">
        <p14:creationId xmlns:p14="http://schemas.microsoft.com/office/powerpoint/2010/main" val="114199537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30963-FDC3-933E-6F64-ACCF020D71B6}"/>
              </a:ext>
            </a:extLst>
          </p:cNvPr>
          <p:cNvSpPr txBox="1"/>
          <p:nvPr/>
        </p:nvSpPr>
        <p:spPr>
          <a:xfrm>
            <a:off x="1446212" y="2743200"/>
            <a:ext cx="8229600" cy="423193"/>
          </a:xfrm>
          <a:prstGeom prst="rect">
            <a:avLst/>
          </a:prstGeom>
        </p:spPr>
        <p:txBody>
          <a:bodyPr wrap="square" lIns="0" tIns="0" rIns="0" bIns="0" rtlCol="0" anchor="t">
            <a:spAutoFit/>
          </a:bodyPr>
          <a:lstStyle/>
          <a:p>
            <a:pPr algn="ctr">
              <a:lnSpc>
                <a:spcPts val="3266"/>
              </a:lnSpc>
            </a:pPr>
            <a:r>
              <a:rPr lang="en-US" sz="8000" b="1" dirty="0">
                <a:solidFill>
                  <a:srgbClr val="FF0000"/>
                </a:solidFill>
                <a:latin typeface="Arial" pitchFamily="34" charset="0"/>
              </a:rPr>
              <a:t>II. </a:t>
            </a:r>
            <a:r>
              <a:rPr lang="en-US" sz="8000" b="1" dirty="0" err="1">
                <a:solidFill>
                  <a:srgbClr val="FF0000"/>
                </a:solidFill>
                <a:latin typeface="Arial" pitchFamily="34" charset="0"/>
              </a:rPr>
              <a:t>HỆ</a:t>
            </a:r>
            <a:r>
              <a:rPr lang="en-US" sz="8000" b="1" dirty="0">
                <a:solidFill>
                  <a:srgbClr val="FF0000"/>
                </a:solidFill>
                <a:latin typeface="Arial" pitchFamily="34" charset="0"/>
              </a:rPr>
              <a:t> </a:t>
            </a:r>
            <a:r>
              <a:rPr lang="en-US" sz="8000" b="1" dirty="0" err="1">
                <a:solidFill>
                  <a:srgbClr val="FF0000"/>
                </a:solidFill>
                <a:latin typeface="Arial" pitchFamily="34" charset="0"/>
              </a:rPr>
              <a:t>BÀI</a:t>
            </a:r>
            <a:r>
              <a:rPr lang="en-US" sz="8000" b="1" dirty="0">
                <a:solidFill>
                  <a:srgbClr val="FF0000"/>
                </a:solidFill>
                <a:latin typeface="Arial" pitchFamily="34" charset="0"/>
              </a:rPr>
              <a:t> </a:t>
            </a:r>
            <a:r>
              <a:rPr lang="en-US" sz="8000" b="1" dirty="0" err="1">
                <a:solidFill>
                  <a:srgbClr val="FF0000"/>
                </a:solidFill>
                <a:latin typeface="Arial" pitchFamily="34" charset="0"/>
              </a:rPr>
              <a:t>TIẾT</a:t>
            </a:r>
            <a:endParaRPr lang="en-US" sz="8000" b="1" dirty="0">
              <a:solidFill>
                <a:srgbClr val="FF0000"/>
              </a:solidFill>
              <a:latin typeface="Arial" pitchFamily="34" charset="0"/>
            </a:endParaRPr>
          </a:p>
        </p:txBody>
      </p:sp>
    </p:spTree>
    <p:extLst>
      <p:ext uri="{BB962C8B-B14F-4D97-AF65-F5344CB8AC3E}">
        <p14:creationId xmlns:p14="http://schemas.microsoft.com/office/powerpoint/2010/main" val="293656049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ý thuyết KHTN 8 Cánh diều Bài 33: Môi trường trong cơ thể và hệ bài tiết ở người">
            <a:extLst>
              <a:ext uri="{FF2B5EF4-FFF2-40B4-BE49-F238E27FC236}">
                <a16:creationId xmlns:a16="http://schemas.microsoft.com/office/drawing/2014/main" id="{E04A8579-5998-78DC-A629-A6A7EE586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2" y="575363"/>
            <a:ext cx="2726993" cy="227249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ý thuyết KHTN 8 Cánh diều Bài 33: Môi trường trong cơ thể và hệ bài tiết ở người">
            <a:extLst>
              <a:ext uri="{FF2B5EF4-FFF2-40B4-BE49-F238E27FC236}">
                <a16:creationId xmlns:a16="http://schemas.microsoft.com/office/drawing/2014/main" id="{FA4E7464-7B4C-2C09-22B6-B89641456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480" y="3810000"/>
            <a:ext cx="2527931" cy="23473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131DD4-B056-31D8-C1E0-5215B6B0752D}"/>
              </a:ext>
            </a:extLst>
          </p:cNvPr>
          <p:cNvSpPr txBox="1"/>
          <p:nvPr/>
        </p:nvSpPr>
        <p:spPr>
          <a:xfrm>
            <a:off x="1822576" y="2847857"/>
            <a:ext cx="1219200" cy="461665"/>
          </a:xfrm>
          <a:prstGeom prst="rect">
            <a:avLst/>
          </a:prstGeom>
          <a:noFill/>
        </p:spPr>
        <p:txBody>
          <a:bodyPr wrap="square" rtlCol="0">
            <a:spAutoFit/>
          </a:bodyPr>
          <a:lstStyle/>
          <a:p>
            <a:pPr algn="ctr"/>
            <a:r>
              <a:rPr lang="en-VN" sz="2400" b="1" dirty="0">
                <a:solidFill>
                  <a:srgbClr val="FF0000"/>
                </a:solidFill>
              </a:rPr>
              <a:t>DA</a:t>
            </a:r>
          </a:p>
        </p:txBody>
      </p:sp>
      <p:sp>
        <p:nvSpPr>
          <p:cNvPr id="3" name="TextBox 2">
            <a:extLst>
              <a:ext uri="{FF2B5EF4-FFF2-40B4-BE49-F238E27FC236}">
                <a16:creationId xmlns:a16="http://schemas.microsoft.com/office/drawing/2014/main" id="{0DE5B34A-3345-6E77-81D2-71BD22675CBD}"/>
              </a:ext>
            </a:extLst>
          </p:cNvPr>
          <p:cNvSpPr txBox="1"/>
          <p:nvPr/>
        </p:nvSpPr>
        <p:spPr>
          <a:xfrm>
            <a:off x="5999305" y="6170346"/>
            <a:ext cx="1219200" cy="461665"/>
          </a:xfrm>
          <a:prstGeom prst="rect">
            <a:avLst/>
          </a:prstGeom>
          <a:noFill/>
        </p:spPr>
        <p:txBody>
          <a:bodyPr wrap="square" rtlCol="0">
            <a:spAutoFit/>
          </a:bodyPr>
          <a:lstStyle/>
          <a:p>
            <a:pPr algn="ctr"/>
            <a:r>
              <a:rPr lang="en-VN" sz="2400" b="1" dirty="0">
                <a:solidFill>
                  <a:srgbClr val="FF0000"/>
                </a:solidFill>
              </a:rPr>
              <a:t>PHỔI</a:t>
            </a:r>
          </a:p>
        </p:txBody>
      </p:sp>
      <p:sp>
        <p:nvSpPr>
          <p:cNvPr id="4" name="TextBox 3">
            <a:extLst>
              <a:ext uri="{FF2B5EF4-FFF2-40B4-BE49-F238E27FC236}">
                <a16:creationId xmlns:a16="http://schemas.microsoft.com/office/drawing/2014/main" id="{5B391144-EB4C-F7D7-159B-5CE8F8381BBF}"/>
              </a:ext>
            </a:extLst>
          </p:cNvPr>
          <p:cNvSpPr txBox="1"/>
          <p:nvPr/>
        </p:nvSpPr>
        <p:spPr>
          <a:xfrm>
            <a:off x="1798714" y="5979475"/>
            <a:ext cx="1219200" cy="461665"/>
          </a:xfrm>
          <a:prstGeom prst="rect">
            <a:avLst/>
          </a:prstGeom>
          <a:noFill/>
        </p:spPr>
        <p:txBody>
          <a:bodyPr wrap="square" rtlCol="0">
            <a:spAutoFit/>
          </a:bodyPr>
          <a:lstStyle/>
          <a:p>
            <a:pPr algn="ctr"/>
            <a:r>
              <a:rPr lang="en-VN" sz="2400" b="1" dirty="0">
                <a:solidFill>
                  <a:srgbClr val="FF0000"/>
                </a:solidFill>
              </a:rPr>
              <a:t>GAN</a:t>
            </a:r>
          </a:p>
        </p:txBody>
      </p:sp>
      <p:sp>
        <p:nvSpPr>
          <p:cNvPr id="5" name="TextBox 4">
            <a:extLst>
              <a:ext uri="{FF2B5EF4-FFF2-40B4-BE49-F238E27FC236}">
                <a16:creationId xmlns:a16="http://schemas.microsoft.com/office/drawing/2014/main" id="{CD8C503F-FD93-FCDA-1169-F1E6FF204662}"/>
              </a:ext>
            </a:extLst>
          </p:cNvPr>
          <p:cNvSpPr txBox="1"/>
          <p:nvPr/>
        </p:nvSpPr>
        <p:spPr>
          <a:xfrm>
            <a:off x="6551612" y="2801105"/>
            <a:ext cx="1219200" cy="461665"/>
          </a:xfrm>
          <a:prstGeom prst="rect">
            <a:avLst/>
          </a:prstGeom>
          <a:noFill/>
        </p:spPr>
        <p:txBody>
          <a:bodyPr wrap="square" rtlCol="0">
            <a:spAutoFit/>
          </a:bodyPr>
          <a:lstStyle/>
          <a:p>
            <a:pPr algn="ctr"/>
            <a:r>
              <a:rPr lang="en-VN" sz="2400" b="1" dirty="0">
                <a:solidFill>
                  <a:srgbClr val="FF0000"/>
                </a:solidFill>
              </a:rPr>
              <a:t>THẬN</a:t>
            </a:r>
          </a:p>
        </p:txBody>
      </p:sp>
      <p:sp>
        <p:nvSpPr>
          <p:cNvPr id="7" name="TextBox 6">
            <a:extLst>
              <a:ext uri="{FF2B5EF4-FFF2-40B4-BE49-F238E27FC236}">
                <a16:creationId xmlns:a16="http://schemas.microsoft.com/office/drawing/2014/main" id="{53491202-21DA-F71C-4F91-22ECBB252BDB}"/>
              </a:ext>
            </a:extLst>
          </p:cNvPr>
          <p:cNvSpPr txBox="1"/>
          <p:nvPr/>
        </p:nvSpPr>
        <p:spPr>
          <a:xfrm>
            <a:off x="8587119" y="3078689"/>
            <a:ext cx="3428999" cy="1384995"/>
          </a:xfrm>
          <a:prstGeom prst="rect">
            <a:avLst/>
          </a:prstGeom>
          <a:noFill/>
          <a:ln w="28575">
            <a:solidFill>
              <a:schemeClr val="tx1"/>
            </a:solidFill>
          </a:ln>
        </p:spPr>
        <p:txBody>
          <a:bodyPr wrap="square">
            <a:spAutoFit/>
          </a:bodyPr>
          <a:lstStyle/>
          <a:p>
            <a:pPr algn="ctr"/>
            <a:r>
              <a:rPr lang="en-US" sz="2800" b="0" i="1" u="none" strike="noStrike" dirty="0" smtClean="0">
                <a:solidFill>
                  <a:srgbClr val="0432FF"/>
                </a:solidFill>
                <a:effectLst/>
                <a:latin typeface="Open Sans" panose="020B0606030504020204" pitchFamily="34" charset="0"/>
              </a:rPr>
              <a:t>Nêu tên </a:t>
            </a:r>
            <a:r>
              <a:rPr lang="vi-VN" sz="2800" b="0" i="1" u="none" strike="noStrike" dirty="0" smtClean="0">
                <a:solidFill>
                  <a:srgbClr val="0432FF"/>
                </a:solidFill>
                <a:effectLst/>
                <a:latin typeface="Open Sans" panose="020B0606030504020204" pitchFamily="34" charset="0"/>
              </a:rPr>
              <a:t>Các </a:t>
            </a:r>
            <a:r>
              <a:rPr lang="vi-VN" sz="2800" b="0" i="1" u="none" strike="noStrike" dirty="0">
                <a:solidFill>
                  <a:srgbClr val="0432FF"/>
                </a:solidFill>
                <a:effectLst/>
                <a:latin typeface="Open Sans" panose="020B0606030504020204" pitchFamily="34" charset="0"/>
              </a:rPr>
              <a:t>cơ quan bài tiết chủ yếu của cơ thể</a:t>
            </a:r>
            <a:endParaRPr lang="en-VN" sz="2800" dirty="0">
              <a:solidFill>
                <a:srgbClr val="0432FF"/>
              </a:solidFill>
            </a:endParaRPr>
          </a:p>
        </p:txBody>
      </p:sp>
      <p:pic>
        <p:nvPicPr>
          <p:cNvPr id="8" name="Picture 9">
            <a:extLst>
              <a:ext uri="{FF2B5EF4-FFF2-40B4-BE49-F238E27FC236}">
                <a16:creationId xmlns:a16="http://schemas.microsoft.com/office/drawing/2014/main" id="{EDEF804A-4BD4-35FD-6C2E-02F92E9151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65588" y="3962400"/>
            <a:ext cx="2065501" cy="1825862"/>
          </a:xfrm>
          <a:prstGeom prst="rect">
            <a:avLst/>
          </a:prstGeom>
        </p:spPr>
      </p:pic>
      <p:pic>
        <p:nvPicPr>
          <p:cNvPr id="9" name="Picture 11">
            <a:extLst>
              <a:ext uri="{FF2B5EF4-FFF2-40B4-BE49-F238E27FC236}">
                <a16:creationId xmlns:a16="http://schemas.microsoft.com/office/drawing/2014/main" id="{CAA2D83C-2EE4-34D9-FE24-2714B04C7CC1}"/>
              </a:ext>
            </a:extLst>
          </p:cNvPr>
          <p:cNvPicPr>
            <a:picLocks noChangeAspect="1"/>
          </p:cNvPicPr>
          <p:nvPr/>
        </p:nvPicPr>
        <p:blipFill>
          <a:blip r:embed="rId6"/>
          <a:srcRect/>
          <a:stretch>
            <a:fillRect/>
          </a:stretch>
        </p:blipFill>
        <p:spPr>
          <a:xfrm>
            <a:off x="6220206" y="629712"/>
            <a:ext cx="1882011" cy="2163795"/>
          </a:xfrm>
          <a:prstGeom prst="rect">
            <a:avLst/>
          </a:prstGeom>
        </p:spPr>
      </p:pic>
      <p:sp>
        <p:nvSpPr>
          <p:cNvPr id="11" name="TextBox 13">
            <a:extLst>
              <a:ext uri="{FF2B5EF4-FFF2-40B4-BE49-F238E27FC236}">
                <a16:creationId xmlns:a16="http://schemas.microsoft.com/office/drawing/2014/main" id="{68FC2800-BBB5-EBEF-8E94-2C0B3802E447}"/>
              </a:ext>
            </a:extLst>
          </p:cNvPr>
          <p:cNvSpPr txBox="1"/>
          <p:nvPr/>
        </p:nvSpPr>
        <p:spPr>
          <a:xfrm>
            <a:off x="614033" y="190834"/>
            <a:ext cx="4086550" cy="384529"/>
          </a:xfrm>
          <a:prstGeom prst="rect">
            <a:avLst/>
          </a:prstGeom>
        </p:spPr>
        <p:txBody>
          <a:bodyPr lIns="0" tIns="0" rIns="0" bIns="0" rtlCol="0" anchor="t">
            <a:spAutoFit/>
          </a:bodyPr>
          <a:lstStyle/>
          <a:p>
            <a:pPr algn="ctr">
              <a:lnSpc>
                <a:spcPts val="3266"/>
              </a:lnSpc>
              <a:spcBef>
                <a:spcPct val="0"/>
              </a:spcBef>
            </a:pPr>
            <a:r>
              <a:rPr lang="en-US" sz="2300" b="1" dirty="0">
                <a:solidFill>
                  <a:srgbClr val="FF0000"/>
                </a:solidFill>
                <a:latin typeface="Arial" pitchFamily="34" charset="0"/>
              </a:rPr>
              <a:t>1. </a:t>
            </a:r>
            <a:r>
              <a:rPr lang="en-US" sz="2300" b="1" dirty="0" err="1">
                <a:solidFill>
                  <a:srgbClr val="FF0000"/>
                </a:solidFill>
                <a:latin typeface="Arial" pitchFamily="34" charset="0"/>
              </a:rPr>
              <a:t>Chức</a:t>
            </a:r>
            <a:r>
              <a:rPr lang="en-US" sz="2300" b="1" dirty="0">
                <a:solidFill>
                  <a:srgbClr val="FF0000"/>
                </a:solidFill>
                <a:latin typeface="Arial" pitchFamily="34" charset="0"/>
              </a:rPr>
              <a:t> </a:t>
            </a:r>
            <a:r>
              <a:rPr lang="en-US" sz="2300" b="1" dirty="0" err="1">
                <a:solidFill>
                  <a:srgbClr val="FF0000"/>
                </a:solidFill>
                <a:latin typeface="Arial" pitchFamily="34" charset="0"/>
              </a:rPr>
              <a:t>năng</a:t>
            </a:r>
            <a:r>
              <a:rPr lang="en-US" sz="2300" b="1" dirty="0">
                <a:solidFill>
                  <a:srgbClr val="FF0000"/>
                </a:solidFill>
                <a:latin typeface="Arial" pitchFamily="34" charset="0"/>
              </a:rPr>
              <a:t> </a:t>
            </a:r>
            <a:r>
              <a:rPr lang="en-US" sz="2300" b="1" dirty="0" err="1">
                <a:solidFill>
                  <a:srgbClr val="FF0000"/>
                </a:solidFill>
                <a:latin typeface="Arial" pitchFamily="34" charset="0"/>
              </a:rPr>
              <a:t>của</a:t>
            </a:r>
            <a:r>
              <a:rPr lang="en-US" sz="2300" b="1" dirty="0">
                <a:solidFill>
                  <a:srgbClr val="FF0000"/>
                </a:solidFill>
                <a:latin typeface="Arial" pitchFamily="34" charset="0"/>
              </a:rPr>
              <a:t> </a:t>
            </a:r>
            <a:r>
              <a:rPr lang="en-US" sz="2300" b="1" dirty="0" err="1">
                <a:solidFill>
                  <a:srgbClr val="FF0000"/>
                </a:solidFill>
                <a:latin typeface="Arial" pitchFamily="34" charset="0"/>
              </a:rPr>
              <a:t>hệ</a:t>
            </a:r>
            <a:r>
              <a:rPr lang="en-US" sz="2300" b="1" dirty="0">
                <a:solidFill>
                  <a:srgbClr val="FF0000"/>
                </a:solidFill>
                <a:latin typeface="Arial" pitchFamily="34" charset="0"/>
              </a:rPr>
              <a:t> </a:t>
            </a:r>
            <a:r>
              <a:rPr lang="en-US" sz="2300" b="1" dirty="0" err="1">
                <a:solidFill>
                  <a:srgbClr val="FF0000"/>
                </a:solidFill>
                <a:latin typeface="Arial" pitchFamily="34" charset="0"/>
              </a:rPr>
              <a:t>bài</a:t>
            </a:r>
            <a:r>
              <a:rPr lang="en-US" sz="2300" b="1" dirty="0">
                <a:solidFill>
                  <a:srgbClr val="FF0000"/>
                </a:solidFill>
                <a:latin typeface="Arial" pitchFamily="34" charset="0"/>
              </a:rPr>
              <a:t> </a:t>
            </a:r>
            <a:r>
              <a:rPr lang="en-US" sz="2300" b="1" dirty="0" err="1">
                <a:solidFill>
                  <a:srgbClr val="FF0000"/>
                </a:solidFill>
                <a:latin typeface="Arial" pitchFamily="34" charset="0"/>
              </a:rPr>
              <a:t>tiết</a:t>
            </a:r>
            <a:endParaRPr lang="en-US" sz="2300" b="1" dirty="0">
              <a:solidFill>
                <a:srgbClr val="FF0000"/>
              </a:solidFill>
              <a:latin typeface="Arial" pitchFamily="34" charset="0"/>
            </a:endParaRPr>
          </a:p>
        </p:txBody>
      </p:sp>
    </p:spTree>
    <p:extLst>
      <p:ext uri="{BB962C8B-B14F-4D97-AF65-F5344CB8AC3E}">
        <p14:creationId xmlns:p14="http://schemas.microsoft.com/office/powerpoint/2010/main" val="3250618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additive="base">
                                        <p:cTn id="43" dur="500" fill="hold"/>
                                        <p:tgtEl>
                                          <p:spTgt spid="5128"/>
                                        </p:tgtEl>
                                        <p:attrNameLst>
                                          <p:attrName>ppt_x</p:attrName>
                                        </p:attrNameLst>
                                      </p:cBhvr>
                                      <p:tavLst>
                                        <p:tav tm="0">
                                          <p:val>
                                            <p:strVal val="#ppt_x"/>
                                          </p:val>
                                        </p:tav>
                                        <p:tav tm="100000">
                                          <p:val>
                                            <p:strVal val="#ppt_x"/>
                                          </p:val>
                                        </p:tav>
                                      </p:tavLst>
                                    </p:anim>
                                    <p:anim calcmode="lin" valueType="num">
                                      <p:cBhvr additive="base">
                                        <p:cTn id="44"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5D7DCD-CE86-7D3B-D19C-347A4636F30B}"/>
              </a:ext>
            </a:extLst>
          </p:cNvPr>
          <p:cNvGraphicFramePr>
            <a:graphicFrameLocks noGrp="1"/>
          </p:cNvGraphicFramePr>
          <p:nvPr>
            <p:extLst>
              <p:ext uri="{D42A27DB-BD31-4B8C-83A1-F6EECF244321}">
                <p14:modId xmlns:p14="http://schemas.microsoft.com/office/powerpoint/2010/main" val="2740449866"/>
              </p:ext>
            </p:extLst>
          </p:nvPr>
        </p:nvGraphicFramePr>
        <p:xfrm>
          <a:off x="537782" y="720371"/>
          <a:ext cx="11113260" cy="5528030"/>
        </p:xfrm>
        <a:graphic>
          <a:graphicData uri="http://schemas.openxmlformats.org/drawingml/2006/table">
            <a:tbl>
              <a:tblPr firstRow="1" bandRow="1">
                <a:tableStyleId>{5940675A-B579-460E-94D1-54222C63F5DA}</a:tableStyleId>
              </a:tblPr>
              <a:tblGrid>
                <a:gridCol w="2965830">
                  <a:extLst>
                    <a:ext uri="{9D8B030D-6E8A-4147-A177-3AD203B41FA5}">
                      <a16:colId xmlns:a16="http://schemas.microsoft.com/office/drawing/2014/main" val="1565942952"/>
                    </a:ext>
                  </a:extLst>
                </a:gridCol>
                <a:gridCol w="4495800">
                  <a:extLst>
                    <a:ext uri="{9D8B030D-6E8A-4147-A177-3AD203B41FA5}">
                      <a16:colId xmlns:a16="http://schemas.microsoft.com/office/drawing/2014/main" val="704641088"/>
                    </a:ext>
                  </a:extLst>
                </a:gridCol>
                <a:gridCol w="3651630">
                  <a:extLst>
                    <a:ext uri="{9D8B030D-6E8A-4147-A177-3AD203B41FA5}">
                      <a16:colId xmlns:a16="http://schemas.microsoft.com/office/drawing/2014/main" val="962420404"/>
                    </a:ext>
                  </a:extLst>
                </a:gridCol>
              </a:tblGrid>
              <a:tr h="540514">
                <a:tc>
                  <a:txBody>
                    <a:bodyPr/>
                    <a:lstStyle/>
                    <a:p>
                      <a:pPr algn="ctr"/>
                      <a:r>
                        <a:rPr lang="en-US" sz="2400" b="1" dirty="0">
                          <a:solidFill>
                            <a:srgbClr val="C00000"/>
                          </a:solidFill>
                        </a:rPr>
                        <a:t>C</a:t>
                      </a:r>
                      <a:r>
                        <a:rPr lang="en-VN" sz="2400" b="1" dirty="0">
                          <a:solidFill>
                            <a:srgbClr val="C00000"/>
                          </a:solidFill>
                        </a:rPr>
                        <a:t>ác cơ quan bài tiết</a:t>
                      </a:r>
                    </a:p>
                  </a:txBody>
                  <a:tcPr/>
                </a:tc>
                <a:tc>
                  <a:txBody>
                    <a:bodyPr/>
                    <a:lstStyle/>
                    <a:p>
                      <a:pPr algn="ctr"/>
                      <a:r>
                        <a:rPr lang="en-US" sz="2400" b="1" dirty="0">
                          <a:solidFill>
                            <a:srgbClr val="C00000"/>
                          </a:solidFill>
                        </a:rPr>
                        <a:t>V</a:t>
                      </a:r>
                      <a:r>
                        <a:rPr lang="en-VN" sz="2400" b="1" dirty="0">
                          <a:solidFill>
                            <a:srgbClr val="C00000"/>
                          </a:solidFill>
                        </a:rPr>
                        <a:t>ai trò</a:t>
                      </a:r>
                    </a:p>
                  </a:txBody>
                  <a:tcPr/>
                </a:tc>
                <a:tc>
                  <a:txBody>
                    <a:bodyPr/>
                    <a:lstStyle/>
                    <a:p>
                      <a:pPr algn="ctr"/>
                      <a:r>
                        <a:rPr lang="en-US" sz="2400" b="1" dirty="0">
                          <a:solidFill>
                            <a:srgbClr val="C00000"/>
                          </a:solidFill>
                        </a:rPr>
                        <a:t>S</a:t>
                      </a:r>
                      <a:r>
                        <a:rPr lang="en-VN" sz="2400" b="1" dirty="0">
                          <a:solidFill>
                            <a:srgbClr val="C00000"/>
                          </a:solidFill>
                        </a:rPr>
                        <a:t>ản phẩm bài tiết</a:t>
                      </a:r>
                    </a:p>
                  </a:txBody>
                  <a:tcPr/>
                </a:tc>
                <a:extLst>
                  <a:ext uri="{0D108BD9-81ED-4DB2-BD59-A6C34878D82A}">
                    <a16:rowId xmlns:a16="http://schemas.microsoft.com/office/drawing/2014/main" val="621759456"/>
                  </a:ext>
                </a:extLst>
              </a:tr>
              <a:tr h="1246879">
                <a:tc>
                  <a:txBody>
                    <a:bodyPr/>
                    <a:lstStyle/>
                    <a:p>
                      <a:endParaRPr lang="en-VN" dirty="0"/>
                    </a:p>
                  </a:txBody>
                  <a:tcPr/>
                </a:tc>
                <a:tc>
                  <a:txBody>
                    <a:bodyPr/>
                    <a:lstStyle/>
                    <a:p>
                      <a:endParaRPr lang="en-VN" dirty="0"/>
                    </a:p>
                  </a:txBody>
                  <a:tcPr/>
                </a:tc>
                <a:tc>
                  <a:txBody>
                    <a:bodyPr/>
                    <a:lstStyle/>
                    <a:p>
                      <a:endParaRPr lang="en-VN"/>
                    </a:p>
                  </a:txBody>
                  <a:tcPr/>
                </a:tc>
                <a:extLst>
                  <a:ext uri="{0D108BD9-81ED-4DB2-BD59-A6C34878D82A}">
                    <a16:rowId xmlns:a16="http://schemas.microsoft.com/office/drawing/2014/main" val="2667146293"/>
                  </a:ext>
                </a:extLst>
              </a:tr>
              <a:tr h="1246879">
                <a:tc>
                  <a:txBody>
                    <a:bodyPr/>
                    <a:lstStyle/>
                    <a:p>
                      <a:endParaRPr lang="en-VN" dirty="0"/>
                    </a:p>
                  </a:txBody>
                  <a:tcPr/>
                </a:tc>
                <a:tc>
                  <a:txBody>
                    <a:bodyPr/>
                    <a:lstStyle/>
                    <a:p>
                      <a:endParaRPr lang="en-VN" dirty="0"/>
                    </a:p>
                  </a:txBody>
                  <a:tcPr/>
                </a:tc>
                <a:tc>
                  <a:txBody>
                    <a:bodyPr/>
                    <a:lstStyle/>
                    <a:p>
                      <a:endParaRPr lang="en-VN" dirty="0"/>
                    </a:p>
                  </a:txBody>
                  <a:tcPr/>
                </a:tc>
                <a:extLst>
                  <a:ext uri="{0D108BD9-81ED-4DB2-BD59-A6C34878D82A}">
                    <a16:rowId xmlns:a16="http://schemas.microsoft.com/office/drawing/2014/main" val="2189546064"/>
                  </a:ext>
                </a:extLst>
              </a:tr>
              <a:tr h="1246879">
                <a:tc>
                  <a:txBody>
                    <a:bodyPr/>
                    <a:lstStyle/>
                    <a:p>
                      <a:endParaRPr lang="en-VN"/>
                    </a:p>
                  </a:txBody>
                  <a:tcPr/>
                </a:tc>
                <a:tc>
                  <a:txBody>
                    <a:bodyPr/>
                    <a:lstStyle/>
                    <a:p>
                      <a:endParaRPr lang="en-VN" dirty="0"/>
                    </a:p>
                  </a:txBody>
                  <a:tcPr/>
                </a:tc>
                <a:tc>
                  <a:txBody>
                    <a:bodyPr/>
                    <a:lstStyle/>
                    <a:p>
                      <a:endParaRPr lang="en-V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5840044"/>
                  </a:ext>
                </a:extLst>
              </a:tr>
              <a:tr h="1246879">
                <a:tc>
                  <a:txBody>
                    <a:bodyPr/>
                    <a:lstStyle/>
                    <a:p>
                      <a:endParaRPr lang="en-VN"/>
                    </a:p>
                  </a:txBody>
                  <a:tcPr/>
                </a:tc>
                <a:tc>
                  <a:txBody>
                    <a:bodyPr/>
                    <a:lstStyle/>
                    <a:p>
                      <a:endParaRPr lang="en-VN" dirty="0"/>
                    </a:p>
                  </a:txBody>
                  <a:tcPr/>
                </a:tc>
                <a:tc>
                  <a:txBody>
                    <a:bodyPr/>
                    <a:lstStyle/>
                    <a:p>
                      <a:endParaRPr lang="en-VN" dirty="0"/>
                    </a:p>
                  </a:txBody>
                  <a:tcPr/>
                </a:tc>
                <a:extLst>
                  <a:ext uri="{0D108BD9-81ED-4DB2-BD59-A6C34878D82A}">
                    <a16:rowId xmlns:a16="http://schemas.microsoft.com/office/drawing/2014/main" val="1371020112"/>
                  </a:ext>
                </a:extLst>
              </a:tr>
            </a:tbl>
          </a:graphicData>
        </a:graphic>
      </p:graphicFrame>
      <p:pic>
        <p:nvPicPr>
          <p:cNvPr id="3" name="Picture 2" descr="Lý thuyết KHTN 8 Cánh diều Bài 33: Môi trường trong cơ thể và hệ bài tiết ở người">
            <a:extLst>
              <a:ext uri="{FF2B5EF4-FFF2-40B4-BE49-F238E27FC236}">
                <a16:creationId xmlns:a16="http://schemas.microsoft.com/office/drawing/2014/main" id="{5C3310D7-89F6-249F-726B-2DE987D9B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2" y="1295400"/>
            <a:ext cx="1005840" cy="838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a:extLst>
              <a:ext uri="{FF2B5EF4-FFF2-40B4-BE49-F238E27FC236}">
                <a16:creationId xmlns:a16="http://schemas.microsoft.com/office/drawing/2014/main" id="{0D9F9B7D-15D5-BF1D-49BF-DD17DF75E5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89641" y="2629277"/>
            <a:ext cx="948211" cy="838200"/>
          </a:xfrm>
          <a:prstGeom prst="rect">
            <a:avLst/>
          </a:prstGeom>
        </p:spPr>
      </p:pic>
      <p:pic>
        <p:nvPicPr>
          <p:cNvPr id="5" name="Picture 8" descr="Lý thuyết KHTN 8 Cánh diều Bài 33: Môi trường trong cơ thể và hệ bài tiết ở người">
            <a:extLst>
              <a:ext uri="{FF2B5EF4-FFF2-40B4-BE49-F238E27FC236}">
                <a16:creationId xmlns:a16="http://schemas.microsoft.com/office/drawing/2014/main" id="{842D42E1-7F9B-93E5-82EE-9552C03BA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24" y="3923945"/>
            <a:ext cx="1005840" cy="933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a:extLst>
              <a:ext uri="{FF2B5EF4-FFF2-40B4-BE49-F238E27FC236}">
                <a16:creationId xmlns:a16="http://schemas.microsoft.com/office/drawing/2014/main" id="{96C972C0-E91D-FB33-DC86-BED733C8295B}"/>
              </a:ext>
            </a:extLst>
          </p:cNvPr>
          <p:cNvPicPr>
            <a:picLocks noChangeAspect="1"/>
          </p:cNvPicPr>
          <p:nvPr/>
        </p:nvPicPr>
        <p:blipFill>
          <a:blip r:embed="rId6"/>
          <a:srcRect/>
          <a:stretch>
            <a:fillRect/>
          </a:stretch>
        </p:blipFill>
        <p:spPr>
          <a:xfrm>
            <a:off x="2130424" y="5149325"/>
            <a:ext cx="838889" cy="964491"/>
          </a:xfrm>
          <a:prstGeom prst="rect">
            <a:avLst/>
          </a:prstGeom>
        </p:spPr>
      </p:pic>
      <p:sp>
        <p:nvSpPr>
          <p:cNvPr id="7" name="TextBox 6">
            <a:extLst>
              <a:ext uri="{FF2B5EF4-FFF2-40B4-BE49-F238E27FC236}">
                <a16:creationId xmlns:a16="http://schemas.microsoft.com/office/drawing/2014/main" id="{B88BC658-17B1-808E-66F7-6839164DFD61}"/>
              </a:ext>
            </a:extLst>
          </p:cNvPr>
          <p:cNvSpPr txBox="1"/>
          <p:nvPr/>
        </p:nvSpPr>
        <p:spPr>
          <a:xfrm>
            <a:off x="760412" y="1610380"/>
            <a:ext cx="762000" cy="523220"/>
          </a:xfrm>
          <a:prstGeom prst="rect">
            <a:avLst/>
          </a:prstGeom>
          <a:noFill/>
        </p:spPr>
        <p:txBody>
          <a:bodyPr wrap="square" rtlCol="0">
            <a:spAutoFit/>
          </a:bodyPr>
          <a:lstStyle/>
          <a:p>
            <a:r>
              <a:rPr lang="en-US" sz="2800" b="1" dirty="0">
                <a:solidFill>
                  <a:srgbClr val="0432FF"/>
                </a:solidFill>
                <a:latin typeface="Arial" panose="020B0604020202020204" pitchFamily="34" charset="0"/>
                <a:cs typeface="Arial" panose="020B0604020202020204" pitchFamily="34" charset="0"/>
              </a:rPr>
              <a:t>D</a:t>
            </a:r>
            <a:r>
              <a:rPr lang="en-VN" sz="2800" b="1" dirty="0">
                <a:solidFill>
                  <a:srgbClr val="0432FF"/>
                </a:solidFill>
                <a:latin typeface="Arial" panose="020B0604020202020204" pitchFamily="34" charset="0"/>
                <a:cs typeface="Arial" panose="020B0604020202020204" pitchFamily="34" charset="0"/>
              </a:rPr>
              <a:t>a </a:t>
            </a:r>
          </a:p>
        </p:txBody>
      </p:sp>
      <p:sp>
        <p:nvSpPr>
          <p:cNvPr id="8" name="TextBox 7">
            <a:extLst>
              <a:ext uri="{FF2B5EF4-FFF2-40B4-BE49-F238E27FC236}">
                <a16:creationId xmlns:a16="http://schemas.microsoft.com/office/drawing/2014/main" id="{425CAF11-373E-B075-1133-EA26D8B90799}"/>
              </a:ext>
            </a:extLst>
          </p:cNvPr>
          <p:cNvSpPr txBox="1"/>
          <p:nvPr/>
        </p:nvSpPr>
        <p:spPr>
          <a:xfrm>
            <a:off x="760412" y="2901067"/>
            <a:ext cx="1005840" cy="523220"/>
          </a:xfrm>
          <a:prstGeom prst="rect">
            <a:avLst/>
          </a:prstGeom>
          <a:noFill/>
        </p:spPr>
        <p:txBody>
          <a:bodyPr wrap="square" rtlCol="0">
            <a:spAutoFit/>
          </a:bodyPr>
          <a:lstStyle/>
          <a:p>
            <a:r>
              <a:rPr lang="vi-VN" sz="2800" b="1" dirty="0">
                <a:solidFill>
                  <a:srgbClr val="0432FF"/>
                </a:solidFill>
                <a:latin typeface="Arial" panose="020B0604020202020204" pitchFamily="34" charset="0"/>
                <a:cs typeface="Arial" panose="020B0604020202020204" pitchFamily="34" charset="0"/>
              </a:rPr>
              <a:t>Gan </a:t>
            </a:r>
            <a:r>
              <a:rPr lang="en-VN" sz="2800" b="1" dirty="0">
                <a:solidFill>
                  <a:srgbClr val="0432FF"/>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DED3398B-5E61-A0C7-8937-DC12D3FDAB6E}"/>
              </a:ext>
            </a:extLst>
          </p:cNvPr>
          <p:cNvSpPr txBox="1"/>
          <p:nvPr/>
        </p:nvSpPr>
        <p:spPr>
          <a:xfrm>
            <a:off x="743584" y="4129332"/>
            <a:ext cx="1005840" cy="523220"/>
          </a:xfrm>
          <a:prstGeom prst="rect">
            <a:avLst/>
          </a:prstGeom>
          <a:noFill/>
        </p:spPr>
        <p:txBody>
          <a:bodyPr wrap="square" rtlCol="0">
            <a:spAutoFit/>
          </a:bodyPr>
          <a:lstStyle/>
          <a:p>
            <a:r>
              <a:rPr lang="vi-VN" sz="2800" b="1" dirty="0">
                <a:solidFill>
                  <a:srgbClr val="0432FF"/>
                </a:solidFill>
                <a:latin typeface="Arial" panose="020B0604020202020204" pitchFamily="34" charset="0"/>
                <a:cs typeface="Arial" panose="020B0604020202020204" pitchFamily="34" charset="0"/>
              </a:rPr>
              <a:t>Phổi </a:t>
            </a:r>
            <a:r>
              <a:rPr lang="en-VN" sz="2800" b="1" dirty="0">
                <a:solidFill>
                  <a:srgbClr val="0432FF"/>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585A4449-469A-312A-6749-BEABB9413899}"/>
              </a:ext>
            </a:extLst>
          </p:cNvPr>
          <p:cNvSpPr txBox="1"/>
          <p:nvPr/>
        </p:nvSpPr>
        <p:spPr>
          <a:xfrm>
            <a:off x="760412" y="5334000"/>
            <a:ext cx="1066800" cy="523220"/>
          </a:xfrm>
          <a:prstGeom prst="rect">
            <a:avLst/>
          </a:prstGeom>
          <a:noFill/>
        </p:spPr>
        <p:txBody>
          <a:bodyPr wrap="square" rtlCol="0">
            <a:spAutoFit/>
          </a:bodyPr>
          <a:lstStyle/>
          <a:p>
            <a:r>
              <a:rPr lang="vi-VN" sz="2800" b="1" dirty="0">
                <a:solidFill>
                  <a:srgbClr val="0432FF"/>
                </a:solidFill>
                <a:latin typeface="Arial" panose="020B0604020202020204" pitchFamily="34" charset="0"/>
                <a:cs typeface="Arial" panose="020B0604020202020204" pitchFamily="34" charset="0"/>
              </a:rPr>
              <a:t>Thận </a:t>
            </a:r>
            <a:r>
              <a:rPr lang="en-VN" sz="2800" b="1" dirty="0">
                <a:solidFill>
                  <a:srgbClr val="0432FF"/>
                </a:solidFill>
                <a:latin typeface="Arial" panose="020B0604020202020204" pitchFamily="34" charset="0"/>
                <a:cs typeface="Arial" panose="020B0604020202020204" pitchFamily="34" charset="0"/>
              </a:rPr>
              <a:t> </a:t>
            </a:r>
          </a:p>
        </p:txBody>
      </p:sp>
      <p:sp>
        <p:nvSpPr>
          <p:cNvPr id="11" name="TextBox 9">
            <a:extLst>
              <a:ext uri="{FF2B5EF4-FFF2-40B4-BE49-F238E27FC236}">
                <a16:creationId xmlns:a16="http://schemas.microsoft.com/office/drawing/2014/main" id="{5EB0B90F-C6C0-44F6-B9B6-CF72A7C9E358}"/>
              </a:ext>
            </a:extLst>
          </p:cNvPr>
          <p:cNvSpPr txBox="1"/>
          <p:nvPr/>
        </p:nvSpPr>
        <p:spPr>
          <a:xfrm>
            <a:off x="760412" y="190164"/>
            <a:ext cx="11113260" cy="423193"/>
          </a:xfrm>
          <a:prstGeom prst="rect">
            <a:avLst/>
          </a:prstGeom>
        </p:spPr>
        <p:txBody>
          <a:bodyPr wrap="square" lIns="0" tIns="0" rIns="0" bIns="0" rtlCol="0" anchor="t">
            <a:spAutoFit/>
          </a:bodyPr>
          <a:lstStyle/>
          <a:p>
            <a:pPr>
              <a:lnSpc>
                <a:spcPts val="3266"/>
              </a:lnSpc>
              <a:spcBef>
                <a:spcPct val="0"/>
              </a:spcBef>
            </a:pPr>
            <a:r>
              <a:rPr lang="en-US" sz="2800" b="1" dirty="0" err="1">
                <a:solidFill>
                  <a:srgbClr val="0432FF"/>
                </a:solidFill>
                <a:latin typeface="Arial" pitchFamily="34" charset="0"/>
              </a:rPr>
              <a:t>Dựa</a:t>
            </a:r>
            <a:r>
              <a:rPr lang="en-US" sz="2800" b="1" dirty="0">
                <a:solidFill>
                  <a:srgbClr val="0432FF"/>
                </a:solidFill>
                <a:latin typeface="Arial" pitchFamily="34" charset="0"/>
              </a:rPr>
              <a:t> </a:t>
            </a:r>
            <a:r>
              <a:rPr lang="en-US" sz="2800" b="1" dirty="0" err="1">
                <a:solidFill>
                  <a:srgbClr val="0432FF"/>
                </a:solidFill>
                <a:latin typeface="Arial" pitchFamily="34" charset="0"/>
              </a:rPr>
              <a:t>vào</a:t>
            </a:r>
            <a:r>
              <a:rPr lang="en-US" sz="2800" b="1" dirty="0">
                <a:solidFill>
                  <a:srgbClr val="0432FF"/>
                </a:solidFill>
                <a:latin typeface="Arial" pitchFamily="34" charset="0"/>
              </a:rPr>
              <a:t> </a:t>
            </a:r>
            <a:r>
              <a:rPr lang="en-US" sz="2800" b="1" dirty="0" err="1">
                <a:solidFill>
                  <a:srgbClr val="0432FF"/>
                </a:solidFill>
                <a:latin typeface="Arial" pitchFamily="34" charset="0"/>
              </a:rPr>
              <a:t>bảng</a:t>
            </a:r>
            <a:r>
              <a:rPr lang="en-US" sz="2800" b="1" dirty="0">
                <a:solidFill>
                  <a:srgbClr val="0432FF"/>
                </a:solidFill>
                <a:latin typeface="Arial" pitchFamily="34" charset="0"/>
              </a:rPr>
              <a:t>, </a:t>
            </a:r>
            <a:r>
              <a:rPr lang="en-US" sz="2800" b="1" dirty="0" err="1">
                <a:solidFill>
                  <a:srgbClr val="0432FF"/>
                </a:solidFill>
                <a:latin typeface="Arial" pitchFamily="34" charset="0"/>
              </a:rPr>
              <a:t>nêu</a:t>
            </a:r>
            <a:r>
              <a:rPr lang="en-US" sz="2800" b="1" dirty="0">
                <a:solidFill>
                  <a:srgbClr val="0432FF"/>
                </a:solidFill>
                <a:latin typeface="Arial" pitchFamily="34" charset="0"/>
              </a:rPr>
              <a:t> </a:t>
            </a:r>
            <a:r>
              <a:rPr lang="en-US" sz="2800" b="1" dirty="0" err="1">
                <a:solidFill>
                  <a:srgbClr val="0432FF"/>
                </a:solidFill>
                <a:latin typeface="Arial" pitchFamily="34" charset="0"/>
              </a:rPr>
              <a:t>vai</a:t>
            </a:r>
            <a:r>
              <a:rPr lang="en-US" sz="2800" b="1" dirty="0">
                <a:solidFill>
                  <a:srgbClr val="0432FF"/>
                </a:solidFill>
                <a:latin typeface="Arial" pitchFamily="34" charset="0"/>
              </a:rPr>
              <a:t> </a:t>
            </a:r>
            <a:r>
              <a:rPr lang="en-US" sz="2800" b="1" dirty="0" err="1">
                <a:solidFill>
                  <a:srgbClr val="0432FF"/>
                </a:solidFill>
                <a:latin typeface="Arial" pitchFamily="34" charset="0"/>
              </a:rPr>
              <a:t>trò</a:t>
            </a:r>
            <a:r>
              <a:rPr lang="en-US" sz="2800" b="1" dirty="0">
                <a:solidFill>
                  <a:srgbClr val="0432FF"/>
                </a:solidFill>
                <a:latin typeface="Arial" pitchFamily="34" charset="0"/>
              </a:rPr>
              <a:t> </a:t>
            </a:r>
            <a:r>
              <a:rPr lang="en-US" sz="2800" b="1" dirty="0" err="1">
                <a:solidFill>
                  <a:srgbClr val="0432FF"/>
                </a:solidFill>
                <a:latin typeface="Arial" pitchFamily="34" charset="0"/>
              </a:rPr>
              <a:t>của</a:t>
            </a:r>
            <a:r>
              <a:rPr lang="en-US" sz="2800" b="1" dirty="0">
                <a:solidFill>
                  <a:srgbClr val="0432FF"/>
                </a:solidFill>
                <a:latin typeface="Arial" pitchFamily="34" charset="0"/>
              </a:rPr>
              <a:t> da, </a:t>
            </a:r>
            <a:r>
              <a:rPr lang="en-US" sz="2800" b="1" dirty="0" err="1">
                <a:solidFill>
                  <a:srgbClr val="0432FF"/>
                </a:solidFill>
                <a:latin typeface="Arial" pitchFamily="34" charset="0"/>
              </a:rPr>
              <a:t>gan</a:t>
            </a:r>
            <a:r>
              <a:rPr lang="en-US" sz="2800" b="1" dirty="0">
                <a:solidFill>
                  <a:srgbClr val="0432FF"/>
                </a:solidFill>
                <a:latin typeface="Arial" pitchFamily="34" charset="0"/>
              </a:rPr>
              <a:t>, </a:t>
            </a:r>
            <a:r>
              <a:rPr lang="en-US" sz="2800" b="1" dirty="0" err="1">
                <a:solidFill>
                  <a:srgbClr val="0432FF"/>
                </a:solidFill>
                <a:latin typeface="Arial" pitchFamily="34" charset="0"/>
              </a:rPr>
              <a:t>phổi</a:t>
            </a:r>
            <a:r>
              <a:rPr lang="en-US" sz="2800" b="1" dirty="0">
                <a:solidFill>
                  <a:srgbClr val="0432FF"/>
                </a:solidFill>
                <a:latin typeface="Arial" pitchFamily="34" charset="0"/>
              </a:rPr>
              <a:t> </a:t>
            </a:r>
            <a:r>
              <a:rPr lang="en-US" sz="2800" b="1" dirty="0" err="1">
                <a:solidFill>
                  <a:srgbClr val="0432FF"/>
                </a:solidFill>
                <a:latin typeface="Arial" pitchFamily="34" charset="0"/>
              </a:rPr>
              <a:t>và</a:t>
            </a:r>
            <a:r>
              <a:rPr lang="en-US" sz="2800" b="1" dirty="0">
                <a:solidFill>
                  <a:srgbClr val="0432FF"/>
                </a:solidFill>
                <a:latin typeface="Arial" pitchFamily="34" charset="0"/>
              </a:rPr>
              <a:t> </a:t>
            </a:r>
            <a:r>
              <a:rPr lang="en-US" sz="2800" b="1" dirty="0" err="1">
                <a:solidFill>
                  <a:srgbClr val="0432FF"/>
                </a:solidFill>
                <a:latin typeface="Arial" pitchFamily="34" charset="0"/>
              </a:rPr>
              <a:t>thận</a:t>
            </a:r>
            <a:r>
              <a:rPr lang="en-US" sz="2800" b="1" dirty="0">
                <a:solidFill>
                  <a:srgbClr val="0432FF"/>
                </a:solidFill>
                <a:latin typeface="Arial" pitchFamily="34" charset="0"/>
              </a:rPr>
              <a:t> </a:t>
            </a:r>
            <a:r>
              <a:rPr lang="en-US" sz="2800" b="1" dirty="0" err="1">
                <a:solidFill>
                  <a:srgbClr val="0432FF"/>
                </a:solidFill>
                <a:latin typeface="Arial" pitchFamily="34" charset="0"/>
              </a:rPr>
              <a:t>trong</a:t>
            </a:r>
            <a:r>
              <a:rPr lang="en-US" sz="2800" b="1" dirty="0">
                <a:solidFill>
                  <a:srgbClr val="0432FF"/>
                </a:solidFill>
                <a:latin typeface="Arial" pitchFamily="34" charset="0"/>
              </a:rPr>
              <a:t> </a:t>
            </a:r>
            <a:r>
              <a:rPr lang="en-US" sz="2800" b="1" dirty="0" err="1">
                <a:solidFill>
                  <a:srgbClr val="0432FF"/>
                </a:solidFill>
                <a:latin typeface="Arial" pitchFamily="34" charset="0"/>
              </a:rPr>
              <a:t>bài</a:t>
            </a:r>
            <a:r>
              <a:rPr lang="en-US" sz="2800" b="1" dirty="0">
                <a:solidFill>
                  <a:srgbClr val="0432FF"/>
                </a:solidFill>
                <a:latin typeface="Arial" pitchFamily="34" charset="0"/>
              </a:rPr>
              <a:t> </a:t>
            </a:r>
            <a:r>
              <a:rPr lang="en-US" sz="2800" b="1" dirty="0" err="1">
                <a:solidFill>
                  <a:srgbClr val="0432FF"/>
                </a:solidFill>
                <a:latin typeface="Arial" pitchFamily="34" charset="0"/>
              </a:rPr>
              <a:t>tiết</a:t>
            </a:r>
            <a:r>
              <a:rPr lang="en-US" sz="2800" b="1" dirty="0">
                <a:solidFill>
                  <a:srgbClr val="0432FF"/>
                </a:solidFill>
                <a:latin typeface="Arial" pitchFamily="34" charset="0"/>
              </a:rPr>
              <a:t>.</a:t>
            </a:r>
          </a:p>
        </p:txBody>
      </p:sp>
      <p:sp>
        <p:nvSpPr>
          <p:cNvPr id="12" name="TextBox 11">
            <a:extLst>
              <a:ext uri="{FF2B5EF4-FFF2-40B4-BE49-F238E27FC236}">
                <a16:creationId xmlns:a16="http://schemas.microsoft.com/office/drawing/2014/main" id="{54C589E6-8BD8-1658-3CF1-A2B19DCD26EC}"/>
              </a:ext>
            </a:extLst>
          </p:cNvPr>
          <p:cNvSpPr txBox="1"/>
          <p:nvPr/>
        </p:nvSpPr>
        <p:spPr>
          <a:xfrm>
            <a:off x="3717289" y="1219200"/>
            <a:ext cx="4205923" cy="1330364"/>
          </a:xfrm>
          <a:prstGeom prst="rect">
            <a:avLst/>
          </a:prstGeom>
          <a:noFill/>
        </p:spPr>
        <p:txBody>
          <a:bodyPr wrap="square">
            <a:spAutoFit/>
          </a:bodyPr>
          <a:lstStyle/>
          <a:p>
            <a:pPr marL="30480" marR="30480" algn="just">
              <a:lnSpc>
                <a:spcPct val="115000"/>
              </a:lnSpc>
              <a:spcBef>
                <a:spcPts val="200"/>
              </a:spcBef>
              <a:spcAft>
                <a:spcPts val="2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Đào thải các chất dư thừa, chất thải thông qua việc tiết mồ hôi.</a:t>
            </a:r>
            <a:endParaRPr lang="vi-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763656B-3E57-DE15-B48F-75C70D205FAC}"/>
              </a:ext>
            </a:extLst>
          </p:cNvPr>
          <p:cNvSpPr txBox="1"/>
          <p:nvPr/>
        </p:nvSpPr>
        <p:spPr>
          <a:xfrm>
            <a:off x="3691925" y="2629277"/>
            <a:ext cx="4231287" cy="907749"/>
          </a:xfrm>
          <a:prstGeom prst="rect">
            <a:avLst/>
          </a:prstGeom>
          <a:noFill/>
        </p:spPr>
        <p:txBody>
          <a:bodyPr wrap="square">
            <a:spAutoFit/>
          </a:bodyPr>
          <a:lstStyle/>
          <a:p>
            <a:pPr marL="30480" marR="30480" algn="just">
              <a:lnSpc>
                <a:spcPct val="115000"/>
              </a:lnSpc>
              <a:spcBef>
                <a:spcPts val="200"/>
              </a:spcBef>
              <a:spcAft>
                <a:spcPts val="2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Chuyển hóa các chất dư thừa và độc hại trong cơ thể.</a:t>
            </a:r>
            <a:endParaRPr lang="vi-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DA2B154-7760-0051-7781-44EDFAEDC208}"/>
              </a:ext>
            </a:extLst>
          </p:cNvPr>
          <p:cNvSpPr txBox="1"/>
          <p:nvPr/>
        </p:nvSpPr>
        <p:spPr>
          <a:xfrm>
            <a:off x="3720463" y="3828695"/>
            <a:ext cx="4050349" cy="907749"/>
          </a:xfrm>
          <a:prstGeom prst="rect">
            <a:avLst/>
          </a:prstGeom>
          <a:noFill/>
        </p:spPr>
        <p:txBody>
          <a:bodyPr wrap="square">
            <a:spAutoFit/>
          </a:bodyPr>
          <a:lstStyle/>
          <a:p>
            <a:pPr marL="30480" marR="30480" algn="just">
              <a:lnSpc>
                <a:spcPct val="115000"/>
              </a:lnSpc>
              <a:spcBef>
                <a:spcPts val="200"/>
              </a:spcBef>
              <a:spcAft>
                <a:spcPts val="2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Đào thải khí carbon dioxide, hơi nước.</a:t>
            </a:r>
            <a:endParaRPr lang="vi-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83252DC-5CC9-5438-A075-545F68593DAC}"/>
              </a:ext>
            </a:extLst>
          </p:cNvPr>
          <p:cNvSpPr txBox="1"/>
          <p:nvPr/>
        </p:nvSpPr>
        <p:spPr>
          <a:xfrm>
            <a:off x="3579812" y="4991075"/>
            <a:ext cx="4231286" cy="1330364"/>
          </a:xfrm>
          <a:prstGeom prst="rect">
            <a:avLst/>
          </a:prstGeom>
          <a:noFill/>
        </p:spPr>
        <p:txBody>
          <a:bodyPr wrap="square">
            <a:spAutoFit/>
          </a:bodyPr>
          <a:lstStyle/>
          <a:p>
            <a:pPr marL="30480" marR="30480" algn="just">
              <a:lnSpc>
                <a:spcPct val="115000"/>
              </a:lnSpc>
              <a:spcBef>
                <a:spcPts val="200"/>
              </a:spcBef>
              <a:spcAft>
                <a:spcPts val="2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 máu để đào thải các chất dư thừa, chất thải thông qua nước tiểu.</a:t>
            </a:r>
            <a:endParaRPr lang="vi-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8BF113B-29BE-C6AD-DB8D-4191775D624B}"/>
              </a:ext>
            </a:extLst>
          </p:cNvPr>
          <p:cNvSpPr txBox="1"/>
          <p:nvPr/>
        </p:nvSpPr>
        <p:spPr>
          <a:xfrm>
            <a:off x="8157374" y="1456491"/>
            <a:ext cx="3410074" cy="830997"/>
          </a:xfrm>
          <a:prstGeom prst="rect">
            <a:avLst/>
          </a:prstGeom>
          <a:noFill/>
        </p:spPr>
        <p:txBody>
          <a:bodyPr wrap="square">
            <a:spAutoFit/>
          </a:bodyPr>
          <a:lstStyle/>
          <a:p>
            <a:pPr algn="just"/>
            <a:r>
              <a:rPr lang="vi-VN" sz="2400" b="0" i="0" u="none" strike="noStrike" dirty="0">
                <a:solidFill>
                  <a:srgbClr val="7030A0"/>
                </a:solidFill>
                <a:effectLst/>
                <a:highlight>
                  <a:srgbClr val="FFFFFF"/>
                </a:highlight>
                <a:latin typeface="Arial" panose="020B0604020202020204" pitchFamily="34" charset="0"/>
                <a:cs typeface="Arial" panose="020B0604020202020204" pitchFamily="34" charset="0"/>
              </a:rPr>
              <a:t>Mồ hôi (nước, urea, muối,...)</a:t>
            </a:r>
            <a:endParaRPr lang="en-VN" sz="2400" dirty="0">
              <a:solidFill>
                <a:srgbClr val="7030A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1F15396-9F40-2785-CED9-1E6031BC1D04}"/>
              </a:ext>
            </a:extLst>
          </p:cNvPr>
          <p:cNvSpPr txBox="1"/>
          <p:nvPr/>
        </p:nvSpPr>
        <p:spPr>
          <a:xfrm>
            <a:off x="8082090" y="2549604"/>
            <a:ext cx="3485358" cy="1107996"/>
          </a:xfrm>
          <a:prstGeom prst="rect">
            <a:avLst/>
          </a:prstGeom>
          <a:noFill/>
        </p:spPr>
        <p:txBody>
          <a:bodyPr wrap="square">
            <a:spAutoFit/>
          </a:bodyPr>
          <a:lstStyle/>
          <a:p>
            <a:pPr algn="just"/>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Sản</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phẩm</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khử</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các</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chất</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độc</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và</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bilirubin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sản</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phẩm</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phân</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giải</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của</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hồng</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cầu</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a:t>
            </a:r>
            <a:endParaRPr lang="en-VN" sz="2200" dirty="0">
              <a:solidFill>
                <a:srgbClr val="7030A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0D0CB74-22AA-54DD-86E4-3411858B954D}"/>
              </a:ext>
            </a:extLst>
          </p:cNvPr>
          <p:cNvSpPr txBox="1"/>
          <p:nvPr/>
        </p:nvSpPr>
        <p:spPr>
          <a:xfrm>
            <a:off x="8108121" y="5154087"/>
            <a:ext cx="3385362" cy="830997"/>
          </a:xfrm>
          <a:prstGeom prst="rect">
            <a:avLst/>
          </a:prstGeom>
          <a:noFill/>
        </p:spPr>
        <p:txBody>
          <a:bodyPr wrap="square">
            <a:spAutoFit/>
          </a:bodyPr>
          <a:lstStyle/>
          <a:p>
            <a:pPr algn="just"/>
            <a:r>
              <a:rPr lang="vi-VN" sz="2400" b="0" i="0" u="none" strike="noStrike" dirty="0">
                <a:solidFill>
                  <a:srgbClr val="7030A0"/>
                </a:solidFill>
                <a:effectLst/>
                <a:highlight>
                  <a:srgbClr val="FFFFFF"/>
                </a:highlight>
                <a:latin typeface="Arial" panose="020B0604020202020204" pitchFamily="34" charset="0"/>
                <a:cs typeface="Arial" panose="020B0604020202020204" pitchFamily="34" charset="0"/>
              </a:rPr>
              <a:t>Nước tiểu (nước, urea, chất thừa, chất thải,...)</a:t>
            </a:r>
            <a:endParaRPr lang="en-VN" sz="2400" dirty="0">
              <a:solidFill>
                <a:srgbClr val="7030A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80F14FC-F3C0-4A33-9AF7-8F580CA48DFF}"/>
              </a:ext>
            </a:extLst>
          </p:cNvPr>
          <p:cNvSpPr txBox="1"/>
          <p:nvPr/>
        </p:nvSpPr>
        <p:spPr>
          <a:xfrm>
            <a:off x="8144735" y="4091137"/>
            <a:ext cx="3485358" cy="461665"/>
          </a:xfrm>
          <a:prstGeom prst="rect">
            <a:avLst/>
          </a:prstGeom>
          <a:noFill/>
        </p:spPr>
        <p:txBody>
          <a:bodyPr wrap="square">
            <a:spAutoFit/>
          </a:bodyPr>
          <a:lstStyle/>
          <a:p>
            <a:r>
              <a:rPr lang="vi-VN" sz="2400" b="0" i="0" u="none" strike="noStrike" kern="1200" dirty="0">
                <a:solidFill>
                  <a:srgbClr val="7030A0"/>
                </a:solidFill>
                <a:effectLst/>
                <a:latin typeface="Arial" panose="020B0604020202020204" pitchFamily="34" charset="0"/>
                <a:ea typeface="+mn-ea"/>
                <a:cs typeface="Arial" panose="020B0604020202020204" pitchFamily="34" charset="0"/>
              </a:rPr>
              <a:t>Khí CO</a:t>
            </a:r>
            <a:r>
              <a:rPr lang="vi-VN" sz="2400" b="0" i="0" u="none" strike="noStrike" kern="1200" baseline="-25000" dirty="0">
                <a:solidFill>
                  <a:srgbClr val="7030A0"/>
                </a:solidFill>
                <a:effectLst/>
                <a:latin typeface="Arial" panose="020B0604020202020204" pitchFamily="34" charset="0"/>
                <a:ea typeface="+mn-ea"/>
                <a:cs typeface="Arial" panose="020B0604020202020204" pitchFamily="34" charset="0"/>
              </a:rPr>
              <a:t>2</a:t>
            </a:r>
            <a:r>
              <a:rPr lang="vi-VN" sz="2400" b="0" i="0" u="none" strike="noStrike" kern="1200" dirty="0">
                <a:solidFill>
                  <a:srgbClr val="7030A0"/>
                </a:solidFill>
                <a:effectLst/>
                <a:latin typeface="Arial" panose="020B0604020202020204" pitchFamily="34" charset="0"/>
                <a:cs typeface="Arial" panose="020B0604020202020204" pitchFamily="34" charset="0"/>
              </a:rPr>
              <a:t>, hơi nước</a:t>
            </a:r>
            <a:endParaRPr lang="en-VN"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49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9"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Giấy Bài Viết Bút Ghi Chép PNG , Hồ, Sơ, Bút PNG miễn phí tải tập  tin PSDComment và Vector">
            <a:extLst>
              <a:ext uri="{FF2B5EF4-FFF2-40B4-BE49-F238E27FC236}">
                <a16:creationId xmlns:a16="http://schemas.microsoft.com/office/drawing/2014/main" id="{436BCC86-D37B-0179-6668-17C2B309A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15" y="683359"/>
            <a:ext cx="1447286" cy="14472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0C8A84C-944F-6113-ADCD-2BA018B9749B}"/>
                  </a:ext>
                </a:extLst>
              </p:cNvPr>
              <p:cNvSpPr txBox="1"/>
              <p:nvPr/>
            </p:nvSpPr>
            <p:spPr>
              <a:xfrm>
                <a:off x="531812" y="2655838"/>
                <a:ext cx="10668000" cy="2308324"/>
              </a:xfrm>
              <a:prstGeom prst="rect">
                <a:avLst/>
              </a:prstGeom>
              <a:noFill/>
            </p:spPr>
            <p:txBody>
              <a:bodyPr wrap="square">
                <a:spAutoFit/>
              </a:bodyPr>
              <a:lstStyle/>
              <a:p>
                <a:pPr algn="just"/>
                <a:r>
                  <a:rPr lang="vi-VN" sz="3600" b="1" i="1" u="none" strike="noStrike" dirty="0">
                    <a:solidFill>
                      <a:srgbClr val="000000"/>
                    </a:solidFill>
                    <a:effectLst/>
                    <a:highlight>
                      <a:srgbClr val="FFFFFF"/>
                    </a:highlight>
                    <a:latin typeface="+mj-lt"/>
                  </a:rPr>
                  <a:t>- Bài tiết là quá trình </a:t>
                </a:r>
                <a:r>
                  <a:rPr lang="vi-VN" sz="3600" b="0" i="0" u="none" strike="noStrike" dirty="0">
                    <a:solidFill>
                      <a:srgbClr val="000000"/>
                    </a:solidFill>
                    <a:effectLst/>
                    <a:highlight>
                      <a:srgbClr val="FFFFFF"/>
                    </a:highlight>
                    <a:latin typeface="+mj-lt"/>
                  </a:rPr>
                  <a:t>lọc và thải các chất dư thừa, chất </a:t>
                </a:r>
                <a:r>
                  <a:rPr lang="en-US" sz="3600" dirty="0" smtClean="0">
                    <a:solidFill>
                      <a:srgbClr val="000000"/>
                    </a:solidFill>
                    <a:highlight>
                      <a:srgbClr val="FFFFFF"/>
                    </a:highlight>
                    <a:latin typeface="+mj-lt"/>
                  </a:rPr>
                  <a:t>độc hại </a:t>
                </a:r>
                <a:r>
                  <a:rPr lang="vi-VN" sz="3600" b="0" i="0" u="none" strike="noStrike" dirty="0" smtClean="0">
                    <a:solidFill>
                      <a:srgbClr val="000000"/>
                    </a:solidFill>
                    <a:effectLst/>
                    <a:highlight>
                      <a:srgbClr val="FFFFFF"/>
                    </a:highlight>
                    <a:latin typeface="+mj-lt"/>
                  </a:rPr>
                  <a:t>sinh </a:t>
                </a:r>
                <a:r>
                  <a:rPr lang="vi-VN" sz="3600" b="0" i="0" u="none" strike="noStrike" dirty="0">
                    <a:solidFill>
                      <a:srgbClr val="000000"/>
                    </a:solidFill>
                    <a:effectLst/>
                    <a:highlight>
                      <a:srgbClr val="FFFFFF"/>
                    </a:highlight>
                    <a:latin typeface="+mj-lt"/>
                  </a:rPr>
                  <a:t>ra do quá trình trao đổi chất của cơ thể  </a:t>
                </a:r>
                <a:endParaRPr lang="en-US" sz="3600" b="0" i="1" u="none" strike="noStrike" dirty="0" smtClean="0">
                  <a:solidFill>
                    <a:srgbClr val="000000"/>
                  </a:solidFill>
                  <a:effectLst/>
                  <a:highlight>
                    <a:srgbClr val="FFFFFF"/>
                  </a:highlight>
                  <a:latin typeface="+mj-lt"/>
                  <a:ea typeface="Cambria Math" panose="02040503050406030204" pitchFamily="18" charset="0"/>
                </a:endParaRPr>
              </a:p>
              <a:p>
                <a:pPr algn="just"/>
                <a14:m>
                  <m:oMath xmlns:m="http://schemas.openxmlformats.org/officeDocument/2006/math">
                    <m:r>
                      <a:rPr lang="vi-VN" sz="3600" b="0" i="1" u="none" strike="noStrike" smtClean="0">
                        <a:solidFill>
                          <a:srgbClr val="000000"/>
                        </a:solidFill>
                        <a:effectLst/>
                        <a:highlight>
                          <a:srgbClr val="FFFFFF"/>
                        </a:highlight>
                        <a:latin typeface="Cambria Math" panose="02040503050406030204" pitchFamily="18" charset="0"/>
                        <a:ea typeface="Cambria Math" panose="02040503050406030204" pitchFamily="18" charset="0"/>
                      </a:rPr>
                      <m:t>→   </m:t>
                    </m:r>
                  </m:oMath>
                </a14:m>
                <a:r>
                  <a:rPr lang="vi-VN" sz="3600" b="0" i="0" u="none" strike="noStrike" dirty="0">
                    <a:solidFill>
                      <a:srgbClr val="000000"/>
                    </a:solidFill>
                    <a:effectLst/>
                    <a:highlight>
                      <a:srgbClr val="FFFFFF"/>
                    </a:highlight>
                    <a:latin typeface="+mj-lt"/>
                  </a:rPr>
                  <a:t>đảm bảo ổn định môi trường trong cơ thể.</a:t>
                </a:r>
              </a:p>
              <a:p>
                <a:pPr algn="just"/>
                <a:r>
                  <a:rPr lang="vi-VN" sz="3600" b="1" i="1" u="none" strike="noStrike" dirty="0">
                    <a:solidFill>
                      <a:srgbClr val="000000"/>
                    </a:solidFill>
                    <a:effectLst/>
                    <a:highlight>
                      <a:srgbClr val="FFFFFF"/>
                    </a:highlight>
                    <a:latin typeface="+mj-lt"/>
                  </a:rPr>
                  <a:t>- Các cơ quan bài tiết chủ yếu </a:t>
                </a:r>
                <a:r>
                  <a:rPr lang="vi-VN" sz="3600" b="0" i="0" u="none" strike="noStrike" dirty="0">
                    <a:solidFill>
                      <a:srgbClr val="000000"/>
                    </a:solidFill>
                    <a:effectLst/>
                    <a:highlight>
                      <a:srgbClr val="FFFFFF"/>
                    </a:highlight>
                    <a:latin typeface="+mj-lt"/>
                  </a:rPr>
                  <a:t>: da, gan, phổi, thận.</a:t>
                </a:r>
              </a:p>
            </p:txBody>
          </p:sp>
        </mc:Choice>
        <mc:Fallback xmlns="">
          <p:sp>
            <p:nvSpPr>
              <p:cNvPr id="6" name="TextBox 5">
                <a:extLst>
                  <a:ext uri="{FF2B5EF4-FFF2-40B4-BE49-F238E27FC236}">
                    <a16:creationId xmlns:a16="http://schemas.microsoft.com/office/drawing/2014/main" id="{70C8A84C-944F-6113-ADCD-2BA018B9749B}"/>
                  </a:ext>
                </a:extLst>
              </p:cNvPr>
              <p:cNvSpPr txBox="1">
                <a:spLocks noRot="1" noChangeAspect="1" noMove="1" noResize="1" noEditPoints="1" noAdjustHandles="1" noChangeArrowheads="1" noChangeShapeType="1" noTextEdit="1"/>
              </p:cNvSpPr>
              <p:nvPr/>
            </p:nvSpPr>
            <p:spPr>
              <a:xfrm>
                <a:off x="531812" y="2655838"/>
                <a:ext cx="10668000" cy="2308324"/>
              </a:xfrm>
              <a:prstGeom prst="rect">
                <a:avLst/>
              </a:prstGeom>
              <a:blipFill>
                <a:blip r:embed="rId3"/>
                <a:stretch>
                  <a:fillRect l="-1714" t="-4497" r="-2800" b="-8995"/>
                </a:stretch>
              </a:blipFill>
            </p:spPr>
            <p:txBody>
              <a:bodyPr/>
              <a:lstStyle/>
              <a:p>
                <a:r>
                  <a:rPr lang="en-US">
                    <a:noFill/>
                  </a:rPr>
                  <a:t> </a:t>
                </a:r>
              </a:p>
            </p:txBody>
          </p:sp>
        </mc:Fallback>
      </mc:AlternateContent>
      <p:sp>
        <p:nvSpPr>
          <p:cNvPr id="10" name="TextBox 13">
            <a:extLst>
              <a:ext uri="{FF2B5EF4-FFF2-40B4-BE49-F238E27FC236}">
                <a16:creationId xmlns:a16="http://schemas.microsoft.com/office/drawing/2014/main" id="{68FC2800-BBB5-EBEF-8E94-2C0B3802E447}"/>
              </a:ext>
            </a:extLst>
          </p:cNvPr>
          <p:cNvSpPr txBox="1"/>
          <p:nvPr/>
        </p:nvSpPr>
        <p:spPr>
          <a:xfrm>
            <a:off x="2055812" y="987395"/>
            <a:ext cx="8153400" cy="423193"/>
          </a:xfrm>
          <a:prstGeom prst="rect">
            <a:avLst/>
          </a:prstGeom>
        </p:spPr>
        <p:txBody>
          <a:bodyPr wrap="square" lIns="0" tIns="0" rIns="0" bIns="0" rtlCol="0" anchor="t">
            <a:spAutoFit/>
          </a:bodyPr>
          <a:lstStyle/>
          <a:p>
            <a:pPr algn="ctr">
              <a:lnSpc>
                <a:spcPts val="3266"/>
              </a:lnSpc>
              <a:spcBef>
                <a:spcPct val="0"/>
              </a:spcBef>
            </a:pPr>
            <a:r>
              <a:rPr lang="en-US" sz="3200" b="1" dirty="0" smtClean="0">
                <a:solidFill>
                  <a:srgbClr val="0432FF"/>
                </a:solidFill>
                <a:latin typeface="Arial" pitchFamily="34" charset="0"/>
              </a:rPr>
              <a:t>Bài tiết là gì? Chức </a:t>
            </a:r>
            <a:r>
              <a:rPr lang="en-US" sz="3200" b="1" dirty="0">
                <a:solidFill>
                  <a:srgbClr val="0432FF"/>
                </a:solidFill>
                <a:latin typeface="Arial" pitchFamily="34" charset="0"/>
              </a:rPr>
              <a:t>năng của hệ bài </a:t>
            </a:r>
            <a:r>
              <a:rPr lang="en-US" sz="3200" b="1" dirty="0" smtClean="0">
                <a:solidFill>
                  <a:srgbClr val="0432FF"/>
                </a:solidFill>
                <a:latin typeface="Arial" pitchFamily="34" charset="0"/>
              </a:rPr>
              <a:t>tiết?</a:t>
            </a:r>
            <a:endParaRPr lang="en-US" sz="3200" b="1" dirty="0">
              <a:solidFill>
                <a:srgbClr val="0432FF"/>
              </a:solidFill>
              <a:latin typeface="Arial" pitchFamily="34" charset="0"/>
            </a:endParaRPr>
          </a:p>
        </p:txBody>
      </p:sp>
      <p:sp>
        <p:nvSpPr>
          <p:cNvPr id="3" name="Rectangle 2"/>
          <p:cNvSpPr/>
          <p:nvPr/>
        </p:nvSpPr>
        <p:spPr>
          <a:xfrm>
            <a:off x="379412" y="2362200"/>
            <a:ext cx="11506200" cy="28956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843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70995" y="734657"/>
            <a:ext cx="8071633" cy="6159629"/>
          </a:xfrm>
          <a:prstGeom prst="rect">
            <a:avLst/>
          </a:prstGeom>
          <a:noFill/>
          <a:ln w="9525">
            <a:noFill/>
            <a:miter lim="800000"/>
            <a:headEnd/>
            <a:tailEnd/>
          </a:ln>
          <a:effectLst/>
        </p:spPr>
      </p:pic>
      <p:sp>
        <p:nvSpPr>
          <p:cNvPr id="4" name="Rectangle 3"/>
          <p:cNvSpPr/>
          <p:nvPr/>
        </p:nvSpPr>
        <p:spPr>
          <a:xfrm>
            <a:off x="8892302" y="893"/>
            <a:ext cx="3296522" cy="2246184"/>
          </a:xfrm>
          <a:prstGeom prst="rect">
            <a:avLst/>
          </a:prstGeom>
        </p:spPr>
        <p:txBody>
          <a:bodyPr wrap="square">
            <a:spAutoFit/>
          </a:bodyPr>
          <a:lstStyle/>
          <a:p>
            <a:pPr algn="just"/>
            <a:r>
              <a:rPr lang="vi-VN" sz="2799" dirty="0">
                <a:latin typeface="+mj-lt"/>
              </a:rPr>
              <a:t>a) Các cơ quan của hệ bài tiết nước tiểu là: thận, ống dẫn nước tiểu, bóng đái, ống đái</a:t>
            </a:r>
            <a:r>
              <a:rPr lang="en-US" sz="2799" dirty="0">
                <a:latin typeface="+mj-lt"/>
              </a:rPr>
              <a:t>. </a:t>
            </a:r>
          </a:p>
        </p:txBody>
      </p:sp>
      <p:sp>
        <p:nvSpPr>
          <p:cNvPr id="6" name="Rectangle 5"/>
          <p:cNvSpPr/>
          <p:nvPr/>
        </p:nvSpPr>
        <p:spPr>
          <a:xfrm>
            <a:off x="8933854" y="2094979"/>
            <a:ext cx="3254970" cy="4830834"/>
          </a:xfrm>
          <a:prstGeom prst="rect">
            <a:avLst/>
          </a:prstGeom>
        </p:spPr>
        <p:txBody>
          <a:bodyPr wrap="square">
            <a:spAutoFit/>
          </a:bodyPr>
          <a:lstStyle/>
          <a:p>
            <a:pPr algn="just"/>
            <a:r>
              <a:rPr lang="vi-VN" sz="2799" dirty="0">
                <a:latin typeface="+mj-lt"/>
              </a:rPr>
              <a:t>b) Các bộ phận cấu tạo của thận: thận gồm có miền vỏ và miền tủy, thận nối với ống dẫn nước tiểu qua bể thận. Miền vỏ được cấu tạo bởi nhiều cầu thận có các ống (ống góp, ống lượn gần, ống lượn xa)</a:t>
            </a:r>
            <a:r>
              <a:rPr lang="en-US" sz="2799" dirty="0">
                <a:latin typeface="+mj-lt"/>
              </a:rPr>
              <a:t>.</a:t>
            </a:r>
          </a:p>
        </p:txBody>
      </p:sp>
      <p:sp>
        <p:nvSpPr>
          <p:cNvPr id="5" name="TextBox 4"/>
          <p:cNvSpPr txBox="1"/>
          <p:nvPr/>
        </p:nvSpPr>
        <p:spPr>
          <a:xfrm>
            <a:off x="150812" y="218578"/>
            <a:ext cx="12192000" cy="523220"/>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Cấu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tiểu</a:t>
            </a:r>
            <a:endParaRPr lang="en-US" sz="2800" b="1" dirty="0" smtClean="0">
              <a:solidFill>
                <a:srgbClr val="FF0000"/>
              </a:solidFill>
              <a:latin typeface="Times New Roman" pitchFamily="18" charset="0"/>
              <a:cs typeface="Times New Roman" pitchFamily="18" charset="0"/>
            </a:endParaRPr>
          </a:p>
        </p:txBody>
      </p:sp>
      <p:sp>
        <p:nvSpPr>
          <p:cNvPr id="2" name="Rectangle 1"/>
          <p:cNvSpPr/>
          <p:nvPr/>
        </p:nvSpPr>
        <p:spPr>
          <a:xfrm>
            <a:off x="8892302" y="893"/>
            <a:ext cx="3296522" cy="6857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62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edg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3356" y="859680"/>
            <a:ext cx="6925468" cy="1384634"/>
          </a:xfrm>
          <a:prstGeom prst="rect">
            <a:avLst/>
          </a:prstGeom>
        </p:spPr>
        <p:txBody>
          <a:bodyPr wrap="square">
            <a:spAutoFit/>
          </a:bodyPr>
          <a:lstStyle/>
          <a:p>
            <a:pPr algn="just"/>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Một</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số</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bệnh</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về</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hệ</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bài</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tiết</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nước</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tiểu</a:t>
            </a: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viêm thận, viêm đường tiết niệu</a:t>
            </a: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sỏi thận, sỏi đường tiết niệu</a:t>
            </a: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suy thận.</a:t>
            </a:r>
            <a:r>
              <a:rPr lang="en-US" sz="2799" dirty="0">
                <a:solidFill>
                  <a:srgbClr val="FF00FF"/>
                </a:solidFill>
                <a:latin typeface="Times New Roman" pitchFamily="18" charset="0"/>
                <a:cs typeface="Times New Roman" pitchFamily="18" charset="0"/>
              </a:rPr>
              <a:t> ..</a:t>
            </a:r>
          </a:p>
        </p:txBody>
      </p:sp>
      <p:pic>
        <p:nvPicPr>
          <p:cNvPr id="5" name="Picture 2"/>
          <p:cNvPicPr>
            <a:picLocks noChangeAspect="1" noChangeArrowheads="1"/>
          </p:cNvPicPr>
          <p:nvPr/>
        </p:nvPicPr>
        <p:blipFill>
          <a:blip r:embed="rId2"/>
          <a:srcRect/>
          <a:stretch>
            <a:fillRect/>
          </a:stretch>
        </p:blipFill>
        <p:spPr bwMode="auto">
          <a:xfrm>
            <a:off x="836612" y="648582"/>
            <a:ext cx="4521937" cy="3299791"/>
          </a:xfrm>
          <a:prstGeom prst="rect">
            <a:avLst/>
          </a:prstGeom>
          <a:noFill/>
          <a:ln w="9525">
            <a:noFill/>
            <a:miter lim="800000"/>
            <a:headEnd/>
            <a:tailEnd/>
          </a:ln>
          <a:effectLst/>
        </p:spPr>
      </p:pic>
      <p:sp>
        <p:nvSpPr>
          <p:cNvPr id="7" name="Rectangle 6"/>
          <p:cNvSpPr/>
          <p:nvPr/>
        </p:nvSpPr>
        <p:spPr>
          <a:xfrm>
            <a:off x="5291057" y="2386074"/>
            <a:ext cx="6897767" cy="3969284"/>
          </a:xfrm>
          <a:prstGeom prst="rect">
            <a:avLst/>
          </a:prstGeom>
        </p:spPr>
        <p:txBody>
          <a:bodyPr wrap="square">
            <a:spAutoFit/>
          </a:bodyPr>
          <a:lstStyle/>
          <a:p>
            <a:pPr algn="just"/>
            <a:r>
              <a:rPr lang="en-US" sz="2799" dirty="0">
                <a:solidFill>
                  <a:srgbClr val="FF00FF"/>
                </a:solidFill>
                <a:latin typeface="Times New Roman" pitchFamily="18" charset="0"/>
                <a:cs typeface="Times New Roman" pitchFamily="18" charset="0"/>
              </a:rPr>
              <a:t>- N</a:t>
            </a:r>
            <a:r>
              <a:rPr lang="vi-VN" sz="2799" dirty="0">
                <a:solidFill>
                  <a:srgbClr val="FF00FF"/>
                </a:solidFill>
                <a:latin typeface="Times New Roman" pitchFamily="18" charset="0"/>
                <a:cs typeface="Times New Roman" pitchFamily="18" charset="0"/>
              </a:rPr>
              <a:t>guyên nhân</a:t>
            </a:r>
            <a:r>
              <a:rPr lang="en-US" sz="2799" dirty="0">
                <a:solidFill>
                  <a:srgbClr val="FF00FF"/>
                </a:solidFill>
                <a:latin typeface="Times New Roman" pitchFamily="18" charset="0"/>
                <a:cs typeface="Times New Roman" pitchFamily="18" charset="0"/>
              </a:rPr>
              <a:t>:</a:t>
            </a:r>
            <a:r>
              <a:rPr lang="vi-VN" sz="2799" dirty="0">
                <a:solidFill>
                  <a:srgbClr val="FF00FF"/>
                </a:solidFill>
                <a:latin typeface="Times New Roman" pitchFamily="18" charset="0"/>
                <a:cs typeface="Times New Roman" pitchFamily="18" charset="0"/>
              </a:rPr>
              <a:t> Nhiều mầm bệnh (virus, vi khuẩn, nấm,...) gây viêm thận, viêm đường tiết niệu. Uống ít nước, tác dụng phụ của một số loại thuốc có thể gây lắng đọng, kết tủa muối calcium trong thận và đường tiết niệu, gây sỏi thận, sỏi đường tiết niệu. Biến chứng của bệnh đái tháo đường, cao huyết áp, tổn thương thận do một số loại thuốc, chất độc hoặc viêm thận có thể dẫn đến suy thận.</a:t>
            </a:r>
            <a:r>
              <a:rPr lang="en-US" sz="2799" dirty="0">
                <a:solidFill>
                  <a:srgbClr val="FF00FF"/>
                </a:solidFill>
                <a:latin typeface="Times New Roman" pitchFamily="18" charset="0"/>
                <a:cs typeface="Times New Roman" pitchFamily="18" charset="0"/>
              </a:rPr>
              <a:t> </a:t>
            </a:r>
          </a:p>
        </p:txBody>
      </p:sp>
      <p:pic>
        <p:nvPicPr>
          <p:cNvPr id="12290" name="Picture 2"/>
          <p:cNvPicPr>
            <a:picLocks noChangeAspect="1" noChangeArrowheads="1"/>
          </p:cNvPicPr>
          <p:nvPr/>
        </p:nvPicPr>
        <p:blipFill>
          <a:blip r:embed="rId3"/>
          <a:srcRect/>
          <a:stretch>
            <a:fillRect/>
          </a:stretch>
        </p:blipFill>
        <p:spPr bwMode="auto">
          <a:xfrm>
            <a:off x="1141412" y="4314019"/>
            <a:ext cx="3935458" cy="2543088"/>
          </a:xfrm>
          <a:prstGeom prst="rect">
            <a:avLst/>
          </a:prstGeom>
          <a:noFill/>
          <a:ln w="9525">
            <a:noFill/>
            <a:miter lim="800000"/>
            <a:headEnd/>
            <a:tailEnd/>
          </a:ln>
          <a:effectLst/>
        </p:spPr>
      </p:pic>
      <p:sp>
        <p:nvSpPr>
          <p:cNvPr id="6" name="TextBox 16"/>
          <p:cNvSpPr txBox="1"/>
          <p:nvPr/>
        </p:nvSpPr>
        <p:spPr>
          <a:xfrm>
            <a:off x="379412" y="192696"/>
            <a:ext cx="9406312" cy="384529"/>
          </a:xfrm>
          <a:prstGeom prst="rect">
            <a:avLst/>
          </a:prstGeom>
        </p:spPr>
        <p:txBody>
          <a:bodyPr lIns="0" tIns="0" rIns="0" bIns="0" rtlCol="0" anchor="t">
            <a:spAutoFit/>
          </a:bodyPr>
          <a:lstStyle/>
          <a:p>
            <a:pPr>
              <a:lnSpc>
                <a:spcPts val="3266"/>
              </a:lnSpc>
              <a:spcBef>
                <a:spcPct val="0"/>
              </a:spcBef>
            </a:pPr>
            <a:r>
              <a:rPr lang="en-US" sz="2300" b="1" dirty="0">
                <a:solidFill>
                  <a:srgbClr val="FF0000"/>
                </a:solidFill>
                <a:latin typeface="Arial" pitchFamily="34" charset="0"/>
              </a:rPr>
              <a:t>3. </a:t>
            </a:r>
            <a:r>
              <a:rPr lang="en-US" sz="2300" b="1" dirty="0" err="1">
                <a:solidFill>
                  <a:srgbClr val="FF0000"/>
                </a:solidFill>
                <a:latin typeface="Arial" pitchFamily="34" charset="0"/>
              </a:rPr>
              <a:t>Một</a:t>
            </a:r>
            <a:r>
              <a:rPr lang="en-US" sz="2300" b="1" dirty="0">
                <a:solidFill>
                  <a:srgbClr val="FF0000"/>
                </a:solidFill>
                <a:latin typeface="Arial" pitchFamily="34" charset="0"/>
              </a:rPr>
              <a:t> </a:t>
            </a:r>
            <a:r>
              <a:rPr lang="en-US" sz="2300" b="1" dirty="0" err="1">
                <a:solidFill>
                  <a:srgbClr val="FF0000"/>
                </a:solidFill>
                <a:latin typeface="Arial" pitchFamily="34" charset="0"/>
              </a:rPr>
              <a:t>số</a:t>
            </a:r>
            <a:r>
              <a:rPr lang="en-US" sz="2300" b="1" dirty="0">
                <a:solidFill>
                  <a:srgbClr val="FF0000"/>
                </a:solidFill>
                <a:latin typeface="Arial" pitchFamily="34" charset="0"/>
              </a:rPr>
              <a:t> </a:t>
            </a:r>
            <a:r>
              <a:rPr lang="en-US" sz="2300" b="1" dirty="0" err="1">
                <a:solidFill>
                  <a:srgbClr val="FF0000"/>
                </a:solidFill>
                <a:latin typeface="Arial" pitchFamily="34" charset="0"/>
              </a:rPr>
              <a:t>bệnh</a:t>
            </a:r>
            <a:r>
              <a:rPr lang="en-US" sz="2300" b="1" dirty="0">
                <a:solidFill>
                  <a:srgbClr val="FF0000"/>
                </a:solidFill>
                <a:latin typeface="Arial" pitchFamily="34" charset="0"/>
              </a:rPr>
              <a:t> </a:t>
            </a:r>
            <a:r>
              <a:rPr lang="en-US" sz="2300" b="1" dirty="0" err="1">
                <a:solidFill>
                  <a:srgbClr val="FF0000"/>
                </a:solidFill>
                <a:latin typeface="Arial" pitchFamily="34" charset="0"/>
              </a:rPr>
              <a:t>liên</a:t>
            </a:r>
            <a:r>
              <a:rPr lang="en-US" sz="2300" b="1" dirty="0">
                <a:solidFill>
                  <a:srgbClr val="FF0000"/>
                </a:solidFill>
                <a:latin typeface="Arial" pitchFamily="34" charset="0"/>
              </a:rPr>
              <a:t> </a:t>
            </a:r>
            <a:r>
              <a:rPr lang="en-US" sz="2300" b="1" dirty="0" err="1">
                <a:solidFill>
                  <a:srgbClr val="FF0000"/>
                </a:solidFill>
                <a:latin typeface="Arial" pitchFamily="34" charset="0"/>
              </a:rPr>
              <a:t>quan</a:t>
            </a:r>
            <a:r>
              <a:rPr lang="en-US" sz="2300" b="1" dirty="0">
                <a:solidFill>
                  <a:srgbClr val="FF0000"/>
                </a:solidFill>
                <a:latin typeface="Arial" pitchFamily="34" charset="0"/>
              </a:rPr>
              <a:t> </a:t>
            </a:r>
            <a:r>
              <a:rPr lang="en-US" sz="2300" b="1" dirty="0" err="1">
                <a:solidFill>
                  <a:srgbClr val="FF0000"/>
                </a:solidFill>
                <a:latin typeface="Arial" pitchFamily="34" charset="0"/>
              </a:rPr>
              <a:t>đến</a:t>
            </a:r>
            <a:r>
              <a:rPr lang="en-US" sz="2300" b="1" dirty="0">
                <a:solidFill>
                  <a:srgbClr val="FF0000"/>
                </a:solidFill>
                <a:latin typeface="Arial" pitchFamily="34" charset="0"/>
              </a:rPr>
              <a:t> </a:t>
            </a:r>
            <a:r>
              <a:rPr lang="en-US" sz="2300" b="1" dirty="0" err="1">
                <a:solidFill>
                  <a:srgbClr val="FF0000"/>
                </a:solidFill>
                <a:latin typeface="Arial" pitchFamily="34" charset="0"/>
              </a:rPr>
              <a:t>hệ</a:t>
            </a:r>
            <a:r>
              <a:rPr lang="en-US" sz="2300" b="1" dirty="0">
                <a:solidFill>
                  <a:srgbClr val="FF0000"/>
                </a:solidFill>
                <a:latin typeface="Arial" pitchFamily="34" charset="0"/>
              </a:rPr>
              <a:t> </a:t>
            </a:r>
            <a:r>
              <a:rPr lang="en-US" sz="2300" b="1" dirty="0" err="1">
                <a:solidFill>
                  <a:srgbClr val="FF0000"/>
                </a:solidFill>
                <a:latin typeface="Arial" pitchFamily="34" charset="0"/>
              </a:rPr>
              <a:t>bài</a:t>
            </a:r>
            <a:r>
              <a:rPr lang="en-US" sz="2300" b="1" dirty="0">
                <a:solidFill>
                  <a:srgbClr val="FF0000"/>
                </a:solidFill>
                <a:latin typeface="Arial" pitchFamily="34" charset="0"/>
              </a:rPr>
              <a:t> </a:t>
            </a:r>
            <a:r>
              <a:rPr lang="en-US" sz="2300" b="1" dirty="0" err="1">
                <a:solidFill>
                  <a:srgbClr val="FF0000"/>
                </a:solidFill>
                <a:latin typeface="Arial" pitchFamily="34" charset="0"/>
              </a:rPr>
              <a:t>tiết</a:t>
            </a:r>
            <a:r>
              <a:rPr lang="en-US" sz="2300" b="1" dirty="0">
                <a:solidFill>
                  <a:srgbClr val="FF0000"/>
                </a:solidFill>
                <a:latin typeface="Arial" pitchFamily="34" charset="0"/>
              </a:rPr>
              <a:t> </a:t>
            </a:r>
            <a:r>
              <a:rPr lang="en-US" sz="2300" b="1" dirty="0" err="1">
                <a:solidFill>
                  <a:srgbClr val="FF0000"/>
                </a:solidFill>
                <a:latin typeface="Arial" pitchFamily="34" charset="0"/>
              </a:rPr>
              <a:t>nước</a:t>
            </a:r>
            <a:r>
              <a:rPr lang="en-US" sz="2300" b="1" dirty="0">
                <a:solidFill>
                  <a:srgbClr val="FF0000"/>
                </a:solidFill>
                <a:latin typeface="Arial" pitchFamily="34" charset="0"/>
              </a:rPr>
              <a:t> </a:t>
            </a:r>
            <a:r>
              <a:rPr lang="en-US" sz="2300" b="1" dirty="0" err="1">
                <a:solidFill>
                  <a:srgbClr val="FF0000"/>
                </a:solidFill>
                <a:latin typeface="Arial" pitchFamily="34" charset="0"/>
              </a:rPr>
              <a:t>tiểu</a:t>
            </a:r>
            <a:endParaRPr lang="en-US" sz="2300" b="1" dirty="0">
              <a:solidFill>
                <a:srgbClr val="FF0000"/>
              </a:solidFill>
              <a:latin typeface="Arial" pitchFamily="34" charset="0"/>
            </a:endParaRPr>
          </a:p>
        </p:txBody>
      </p:sp>
    </p:spTree>
    <p:extLst>
      <p:ext uri="{BB962C8B-B14F-4D97-AF65-F5344CB8AC3E}">
        <p14:creationId xmlns:p14="http://schemas.microsoft.com/office/powerpoint/2010/main" val="2701269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upRight)">
                                      <p:cBhvr>
                                        <p:cTn id="20" dur="1000"/>
                                        <p:tgtEl>
                                          <p:spTgt spid="7"/>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12290"/>
                                        </p:tgtEl>
                                        <p:attrNameLst>
                                          <p:attrName>style.visibility</p:attrName>
                                        </p:attrNameLst>
                                      </p:cBhvr>
                                      <p:to>
                                        <p:strVal val="visible"/>
                                      </p:to>
                                    </p:set>
                                    <p:anim calcmode="lin" valueType="num">
                                      <p:cBhvr>
                                        <p:cTn id="24" dur="1000" fill="hold"/>
                                        <p:tgtEl>
                                          <p:spTgt spid="12290"/>
                                        </p:tgtEl>
                                        <p:attrNameLst>
                                          <p:attrName>ppt_w</p:attrName>
                                        </p:attrNameLst>
                                      </p:cBhvr>
                                      <p:tavLst>
                                        <p:tav tm="0">
                                          <p:val>
                                            <p:fltVal val="0"/>
                                          </p:val>
                                        </p:tav>
                                        <p:tav tm="100000">
                                          <p:val>
                                            <p:strVal val="#ppt_w"/>
                                          </p:val>
                                        </p:tav>
                                      </p:tavLst>
                                    </p:anim>
                                    <p:anim calcmode="lin" valueType="num">
                                      <p:cBhvr>
                                        <p:cTn id="25" dur="1000" fill="hold"/>
                                        <p:tgtEl>
                                          <p:spTgt spid="12290"/>
                                        </p:tgtEl>
                                        <p:attrNameLst>
                                          <p:attrName>ppt_h</p:attrName>
                                        </p:attrNameLst>
                                      </p:cBhvr>
                                      <p:tavLst>
                                        <p:tav tm="0">
                                          <p:val>
                                            <p:fltVal val="0"/>
                                          </p:val>
                                        </p:tav>
                                        <p:tav tm="100000">
                                          <p:val>
                                            <p:strVal val="#ppt_h"/>
                                          </p:val>
                                        </p:tav>
                                      </p:tavLst>
                                    </p:anim>
                                    <p:anim calcmode="lin" valueType="num">
                                      <p:cBhvr>
                                        <p:cTn id="26"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80246" y="488491"/>
            <a:ext cx="6897767" cy="6123159"/>
          </a:xfrm>
          <a:prstGeom prst="rect">
            <a:avLst/>
          </a:prstGeom>
        </p:spPr>
        <p:txBody>
          <a:bodyPr wrap="square">
            <a:spAutoFit/>
          </a:bodyPr>
          <a:lstStyle/>
          <a:p>
            <a:pPr algn="just"/>
            <a:r>
              <a:rPr lang="vi-VN" sz="2799" dirty="0">
                <a:solidFill>
                  <a:srgbClr val="FF00FF"/>
                </a:solidFill>
                <a:latin typeface="Times New Roman" pitchFamily="18" charset="0"/>
                <a:cs typeface="Times New Roman" pitchFamily="18" charset="0"/>
              </a:rPr>
              <a:t>Nhịn tiểu lại là thói quen gây hại cho hệ bài tiết vì:</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Nhịn tiểu làm bàng quang bị giãn ra, các cơ vòng bên ngoài cũng bị kéo căng dẫn đến khả năng giữ nước tiểu của bàng quang bị hạn chế, mất khả năng kiểm soát các cơ vòng ngoài bàng quang khiến nước tiểu rò rỉ.</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 Nhịn tiểu có thể gây bí tiểu, thậm chí, trong tình huống nghiêm trọng khi nước tiểu ứ đọng ở bàng quang có thể chảy ngược vào thận.</a:t>
            </a:r>
            <a:endParaRPr lang="en-US" sz="2799" dirty="0">
              <a:solidFill>
                <a:srgbClr val="FF00FF"/>
              </a:solidFill>
              <a:latin typeface="Times New Roman" pitchFamily="18" charset="0"/>
              <a:cs typeface="Times New Roman" pitchFamily="18" charset="0"/>
            </a:endParaRPr>
          </a:p>
          <a:p>
            <a:pPr algn="just"/>
            <a:r>
              <a:rPr lang="vi-VN" sz="2799" dirty="0">
                <a:solidFill>
                  <a:srgbClr val="FF00FF"/>
                </a:solidFill>
                <a:latin typeface="Times New Roman" pitchFamily="18" charset="0"/>
                <a:cs typeface="Times New Roman" pitchFamily="18" charset="0"/>
              </a:rPr>
              <a:t>→ Nhịn tiểu dẫn đến những hệ quả là khởi nguồn cho một chuỗi các bệnh lí tại thận và ngoài thận như nhiễm khuẩn đường tiết niệu, viêm bàng quang kẽ, sỏi thận, suy thận,…</a:t>
            </a:r>
            <a:endParaRPr lang="en-US" sz="2799" dirty="0">
              <a:solidFill>
                <a:srgbClr val="FF00FF"/>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16102" y="17137"/>
            <a:ext cx="5263922" cy="3814634"/>
          </a:xfrm>
          <a:prstGeom prst="rect">
            <a:avLst/>
          </a:prstGeom>
          <a:noFill/>
          <a:ln w="9525">
            <a:noFill/>
            <a:miter lim="800000"/>
            <a:headEnd/>
            <a:tailEnd/>
          </a:ln>
          <a:effectLst/>
        </p:spPr>
      </p:pic>
      <p:pic>
        <p:nvPicPr>
          <p:cNvPr id="5" name="Picture 5"/>
          <p:cNvPicPr>
            <a:picLocks noChangeAspect="1"/>
          </p:cNvPicPr>
          <p:nvPr/>
        </p:nvPicPr>
        <p:blipFill>
          <a:blip r:embed="rId3"/>
          <a:srcRect l="3953" t="12119" r="3953"/>
          <a:stretch>
            <a:fillRect/>
          </a:stretch>
        </p:blipFill>
        <p:spPr>
          <a:xfrm>
            <a:off x="104644" y="3733800"/>
            <a:ext cx="4954857" cy="1891777"/>
          </a:xfrm>
          <a:prstGeom prst="rect">
            <a:avLst/>
          </a:prstGeom>
        </p:spPr>
      </p:pic>
    </p:spTree>
    <p:extLst>
      <p:ext uri="{BB962C8B-B14F-4D97-AF65-F5344CB8AC3E}">
        <p14:creationId xmlns:p14="http://schemas.microsoft.com/office/powerpoint/2010/main" val="13948708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915" y="395384"/>
            <a:ext cx="12022608" cy="707702"/>
          </a:xfrm>
          <a:prstGeom prst="rect">
            <a:avLst/>
          </a:prstGeom>
        </p:spPr>
        <p:txBody>
          <a:bodyPr wrap="square">
            <a:spAutoFit/>
          </a:bodyPr>
          <a:lstStyle/>
          <a:p>
            <a:pPr algn="just"/>
            <a:r>
              <a:rPr lang="en-US" sz="3999" b="1" dirty="0" err="1">
                <a:solidFill>
                  <a:srgbClr val="FF0000"/>
                </a:solidFill>
                <a:latin typeface="Times New Roman" pitchFamily="18" charset="0"/>
                <a:cs typeface="Times New Roman" pitchFamily="18" charset="0"/>
              </a:rPr>
              <a:t>Để</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phòng</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bệnh</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hệ</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bài</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tiết</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chúng</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ta</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cần</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phải</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làm</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gì</a:t>
            </a:r>
            <a:r>
              <a:rPr lang="en-US" sz="3999" b="1" dirty="0">
                <a:solidFill>
                  <a:srgbClr val="FF0000"/>
                </a:solidFill>
                <a:latin typeface="Times New Roman" pitchFamily="18" charset="0"/>
                <a:cs typeface="Times New Roman" pitchFamily="18" charset="0"/>
              </a:rPr>
              <a:t>?</a:t>
            </a:r>
          </a:p>
        </p:txBody>
      </p:sp>
      <p:sp>
        <p:nvSpPr>
          <p:cNvPr id="5" name="TextBox 4"/>
          <p:cNvSpPr txBox="1"/>
          <p:nvPr/>
        </p:nvSpPr>
        <p:spPr>
          <a:xfrm>
            <a:off x="200915" y="1120170"/>
            <a:ext cx="11885612"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uống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ý </a:t>
            </a:r>
            <a:r>
              <a:rPr lang="en-US" sz="2800" dirty="0" err="1" smtClean="0">
                <a:solidFill>
                  <a:srgbClr val="0000FF"/>
                </a:solidFill>
                <a:latin typeface="Times New Roman" pitchFamily="18" charset="0"/>
                <a:cs typeface="Times New Roman" pitchFamily="18" charset="0"/>
              </a:rPr>
              <a:t>uống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nhịn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p>
        </p:txBody>
      </p:sp>
      <p:pic>
        <p:nvPicPr>
          <p:cNvPr id="6"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108730" y="2562909"/>
            <a:ext cx="2889142" cy="2264955"/>
          </a:xfrm>
          <a:prstGeom prst="rect">
            <a:avLst/>
          </a:prstGeom>
        </p:spPr>
      </p:pic>
      <p:pic>
        <p:nvPicPr>
          <p:cNvPr id="7" name="Picture 10"/>
          <p:cNvPicPr>
            <a:picLocks noChangeAspect="1"/>
          </p:cNvPicPr>
          <p:nvPr/>
        </p:nvPicPr>
        <p:blipFill>
          <a:blip r:embed="rId8"/>
          <a:srcRect/>
          <a:stretch>
            <a:fillRect/>
          </a:stretch>
        </p:blipFill>
        <p:spPr>
          <a:xfrm>
            <a:off x="5561012" y="2819400"/>
            <a:ext cx="2356662" cy="1788583"/>
          </a:xfrm>
          <a:prstGeom prst="rect">
            <a:avLst/>
          </a:prstGeom>
        </p:spPr>
      </p:pic>
      <p:pic>
        <p:nvPicPr>
          <p:cNvPr id="8"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925385" y="2581723"/>
            <a:ext cx="1997897" cy="1788583"/>
          </a:xfrm>
          <a:prstGeom prst="rect">
            <a:avLst/>
          </a:prstGeom>
        </p:spPr>
      </p:pic>
      <p:pic>
        <p:nvPicPr>
          <p:cNvPr id="9"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62218" y="2647401"/>
            <a:ext cx="2869453" cy="1801051"/>
          </a:xfrm>
          <a:prstGeom prst="rect">
            <a:avLst/>
          </a:prstGeom>
        </p:spPr>
      </p:pic>
      <p:sp>
        <p:nvSpPr>
          <p:cNvPr id="10" name="Rounded Rectangle 9"/>
          <p:cNvSpPr/>
          <p:nvPr/>
        </p:nvSpPr>
        <p:spPr>
          <a:xfrm>
            <a:off x="200915" y="4970100"/>
            <a:ext cx="11883342" cy="1552915"/>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0"/>
              </a:spcAft>
            </a:pPr>
            <a:r>
              <a:rPr lang="en-US" sz="2800" dirty="0" smtClean="0">
                <a:latin typeface="Times New Roman" panose="02020603050405020304" pitchFamily="18" charset="0"/>
                <a:ea typeface="Arial" panose="020B0604020202020204" pitchFamily="34" charset="0"/>
              </a:rPr>
              <a:t>- Một số bệnh liên quan đến hệ bài tiết: Viêm thận, sỏi thận, suy thận,…</a:t>
            </a:r>
          </a:p>
          <a:p>
            <a:pPr algn="just">
              <a:lnSpc>
                <a:spcPct val="107000"/>
              </a:lnSpc>
              <a:spcAft>
                <a:spcPts val="0"/>
              </a:spcAft>
            </a:pPr>
            <a:r>
              <a:rPr lang="en-US" sz="2800" dirty="0" smtClean="0">
                <a:latin typeface="Times New Roman" panose="02020603050405020304" pitchFamily="18" charset="0"/>
                <a:ea typeface="Arial" panose="020B0604020202020204" pitchFamily="34" charset="0"/>
              </a:rPr>
              <a:t>- Để </a:t>
            </a:r>
            <a:r>
              <a:rPr lang="en-US" sz="2800" dirty="0">
                <a:latin typeface="Times New Roman" panose="02020603050405020304" pitchFamily="18" charset="0"/>
                <a:ea typeface="Arial" panose="020B0604020202020204" pitchFamily="34" charset="0"/>
              </a:rPr>
              <a:t>phòng tránh bệnh về hệ bài tiết, cần thực hiện chế độ dinh dưỡng, </a:t>
            </a:r>
            <a:r>
              <a:rPr lang="en-US" sz="2800" dirty="0" smtClean="0">
                <a:latin typeface="Times New Roman" panose="02020603050405020304" pitchFamily="18" charset="0"/>
                <a:ea typeface="Arial" panose="020B0604020202020204" pitchFamily="34" charset="0"/>
              </a:rPr>
              <a:t>lối sống </a:t>
            </a:r>
            <a:r>
              <a:rPr lang="en-US" sz="2800" dirty="0">
                <a:latin typeface="Times New Roman" panose="02020603050405020304" pitchFamily="18" charset="0"/>
                <a:ea typeface="Arial" panose="020B0604020202020204" pitchFamily="34" charset="0"/>
              </a:rPr>
              <a:t>lành mạnh, </a:t>
            </a:r>
            <a:r>
              <a:rPr lang="en-US" sz="2800" dirty="0" smtClean="0">
                <a:latin typeface="Times New Roman" panose="02020603050405020304" pitchFamily="18" charset="0"/>
                <a:ea typeface="Arial" panose="020B0604020202020204" pitchFamily="34" charset="0"/>
              </a:rPr>
              <a:t>đảm bảo môi trường sống sạch sẽ, tránh </a:t>
            </a:r>
            <a:r>
              <a:rPr lang="en-US" sz="2800" dirty="0">
                <a:latin typeface="Times New Roman" panose="02020603050405020304" pitchFamily="18" charset="0"/>
                <a:ea typeface="Arial" panose="020B0604020202020204" pitchFamily="34" charset="0"/>
              </a:rPr>
              <a:t>tiếp xúc với mầm bệnh.</a:t>
            </a:r>
          </a:p>
        </p:txBody>
      </p:sp>
    </p:spTree>
    <p:extLst>
      <p:ext uri="{BB962C8B-B14F-4D97-AF65-F5344CB8AC3E}">
        <p14:creationId xmlns:p14="http://schemas.microsoft.com/office/powerpoint/2010/main" val="589273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áo án điện tử KHTN 8 cánh diều Bài 33: Môi trường trong cơ thể và hệ bài tiết ở người">
            <a:extLst>
              <a:ext uri="{FF2B5EF4-FFF2-40B4-BE49-F238E27FC236}">
                <a16:creationId xmlns:a16="http://schemas.microsoft.com/office/drawing/2014/main" id="{19272491-6C34-97A9-EB98-12B765DAA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64" y="457199"/>
            <a:ext cx="10690047" cy="601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78849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605"/>
            <a:ext cx="9828212" cy="660229"/>
          </a:xfrm>
        </p:spPr>
        <p:txBody>
          <a:bodyPr>
            <a:normAutofit/>
          </a:bodyPr>
          <a:lstStyle/>
          <a:p>
            <a:r>
              <a:rPr lang="en-US" sz="2399" b="1" dirty="0">
                <a:solidFill>
                  <a:srgbClr val="FF0000"/>
                </a:solidFill>
              </a:rPr>
              <a:t>4. Một số thành tựu trong chữa bệnh liên quan đến thận.</a:t>
            </a:r>
            <a:endParaRPr lang="en-US" sz="2399" dirty="0">
              <a:solidFill>
                <a:srgbClr val="FF0000"/>
              </a:solidFill>
            </a:endParaRPr>
          </a:p>
        </p:txBody>
      </p:sp>
      <p:sp>
        <p:nvSpPr>
          <p:cNvPr id="4" name="Rectangle 3"/>
          <p:cNvSpPr/>
          <p:nvPr/>
        </p:nvSpPr>
        <p:spPr>
          <a:xfrm>
            <a:off x="357612" y="890834"/>
            <a:ext cx="10266272" cy="523220"/>
          </a:xfrm>
          <a:prstGeom prst="rect">
            <a:avLst/>
          </a:prstGeom>
        </p:spPr>
        <p:txBody>
          <a:bodyPr wrap="none">
            <a:spAutoFit/>
          </a:bodyPr>
          <a:lstStyle/>
          <a:p>
            <a:r>
              <a:rPr lang="en-US" sz="2800" b="1" dirty="0"/>
              <a:t>Một số thành tựu nổi bật trong chữa bệnh liên quan đến thận là gì?</a:t>
            </a:r>
            <a:endParaRPr lang="en-US" sz="2800" dirty="0"/>
          </a:p>
        </p:txBody>
      </p:sp>
      <p:pic>
        <p:nvPicPr>
          <p:cNvPr id="5" name="Picture 4"/>
          <p:cNvPicPr>
            <a:picLocks noChangeAspect="1"/>
          </p:cNvPicPr>
          <p:nvPr/>
        </p:nvPicPr>
        <p:blipFill>
          <a:blip r:embed="rId2"/>
          <a:stretch>
            <a:fillRect/>
          </a:stretch>
        </p:blipFill>
        <p:spPr>
          <a:xfrm>
            <a:off x="160714" y="1816106"/>
            <a:ext cx="6623497" cy="3500991"/>
          </a:xfrm>
          <a:prstGeom prst="rect">
            <a:avLst/>
          </a:prstGeom>
        </p:spPr>
      </p:pic>
      <p:pic>
        <p:nvPicPr>
          <p:cNvPr id="10242" name="Picture 2" descr="Những điều lưu ý khi ghép thậ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5817" y="1551061"/>
            <a:ext cx="4993008" cy="399440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00753" y="5582140"/>
            <a:ext cx="11880247" cy="115933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799" dirty="0">
                <a:latin typeface="Times New Roman" panose="02020603050405020304" pitchFamily="18" charset="0"/>
                <a:ea typeface="Arial" panose="020B0604020202020204" pitchFamily="34" charset="0"/>
              </a:rPr>
              <a:t>Khi cả hai quả thận không đáp ứng được chức năng lọc máu thì cần biện pháp điều trị thay thế thận như chạy thận nhân tạo hoặc ghép thận.</a:t>
            </a:r>
            <a:endParaRPr lang="en-US" sz="2799" dirty="0"/>
          </a:p>
        </p:txBody>
      </p:sp>
    </p:spTree>
    <p:extLst>
      <p:ext uri="{BB962C8B-B14F-4D97-AF65-F5344CB8AC3E}">
        <p14:creationId xmlns:p14="http://schemas.microsoft.com/office/powerpoint/2010/main" val="84748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barn(inVertical)">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606761" y="894"/>
            <a:ext cx="9487893" cy="3661353"/>
          </a:xfrm>
          <a:prstGeom prst="rect">
            <a:avLst/>
          </a:prstGeom>
          <a:noFill/>
          <a:ln w="9525">
            <a:noFill/>
            <a:miter lim="800000"/>
            <a:headEnd/>
            <a:tailEnd/>
          </a:ln>
          <a:effectLst/>
        </p:spPr>
      </p:pic>
      <p:sp>
        <p:nvSpPr>
          <p:cNvPr id="4" name="Rectangle 3"/>
          <p:cNvSpPr/>
          <p:nvPr/>
        </p:nvSpPr>
        <p:spPr>
          <a:xfrm>
            <a:off x="-1" y="3563275"/>
            <a:ext cx="12188825" cy="2246184"/>
          </a:xfrm>
          <a:prstGeom prst="rect">
            <a:avLst/>
          </a:prstGeom>
        </p:spPr>
        <p:txBody>
          <a:bodyPr wrap="square">
            <a:spAutoFit/>
          </a:bodyPr>
          <a:lstStyle/>
          <a:p>
            <a:pPr algn="just">
              <a:buFontTx/>
              <a:buChar char="-"/>
            </a:pP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Đường di chuyển của máu trong máy chạy thận nhân tạo: Máu chưa lọc từ động mạch của cơ thể → Máy bơm máu → Máy lọc máu → Máy điều chỉnh áp lực → Máu đã được lọc được đưa trở lại tĩnh mạch của cơ thể.</a:t>
            </a:r>
            <a:endParaRPr lang="en-US" sz="2799" dirty="0">
              <a:solidFill>
                <a:srgbClr val="FF00FF"/>
              </a:solidFill>
              <a:latin typeface="Times New Roman" pitchFamily="18" charset="0"/>
              <a:cs typeface="Times New Roman" pitchFamily="18" charset="0"/>
            </a:endParaRPr>
          </a:p>
          <a:p>
            <a:pPr algn="just">
              <a:buFontTx/>
              <a:buChar char="-"/>
            </a:pPr>
            <a:r>
              <a:rPr lang="en-US" sz="2799" dirty="0">
                <a:solidFill>
                  <a:srgbClr val="FF00FF"/>
                </a:solidFill>
                <a:latin typeface="Times New Roman" pitchFamily="18" charset="0"/>
                <a:cs typeface="Times New Roman" pitchFamily="18" charset="0"/>
              </a:rPr>
              <a:t> B</a:t>
            </a:r>
            <a:r>
              <a:rPr lang="vi-VN" sz="2799" dirty="0">
                <a:solidFill>
                  <a:srgbClr val="FF00FF"/>
                </a:solidFill>
                <a:latin typeface="Times New Roman" pitchFamily="18" charset="0"/>
                <a:cs typeface="Times New Roman" pitchFamily="18" charset="0"/>
              </a:rPr>
              <a:t>ộ phận của thận nhân tạo thực hiện chức năng của thận trong cơ thể là: máy lọc máu.</a:t>
            </a:r>
            <a:r>
              <a:rPr lang="en-US" sz="2799" dirty="0">
                <a:solidFill>
                  <a:srgbClr val="FF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071657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edg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edge">
                                      <p:cBhvr>
                                        <p:cTn id="2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212" y="3694579"/>
            <a:ext cx="11274424" cy="2892202"/>
          </a:xfrm>
          <a:prstGeom prst="rect">
            <a:avLst/>
          </a:prstGeom>
        </p:spPr>
        <p:txBody>
          <a:bodyPr wrap="square">
            <a:spAutoFit/>
          </a:bodyPr>
          <a:lstStyle/>
          <a:p>
            <a:pPr algn="just"/>
            <a:r>
              <a:rPr lang="en-US" sz="2599" dirty="0">
                <a:solidFill>
                  <a:srgbClr val="FF00FF"/>
                </a:solidFill>
                <a:latin typeface="Times New Roman" pitchFamily="18" charset="0"/>
                <a:cs typeface="Times New Roman" pitchFamily="18" charset="0"/>
              </a:rPr>
              <a:t>	</a:t>
            </a:r>
            <a:r>
              <a:rPr lang="vi-VN" sz="2599" dirty="0" smtClean="0">
                <a:solidFill>
                  <a:srgbClr val="FF00FF"/>
                </a:solidFill>
                <a:latin typeface="Times New Roman" pitchFamily="18" charset="0"/>
                <a:cs typeface="Times New Roman" pitchFamily="18" charset="0"/>
              </a:rPr>
              <a:t>Ở </a:t>
            </a:r>
            <a:r>
              <a:rPr lang="vi-VN" sz="2599" dirty="0">
                <a:solidFill>
                  <a:srgbClr val="FF00FF"/>
                </a:solidFill>
                <a:latin typeface="Times New Roman" pitchFamily="18" charset="0"/>
                <a:cs typeface="Times New Roman" pitchFamily="18" charset="0"/>
              </a:rPr>
              <a:t>giai đoạn cuối, cả hai quả thận của bệnh nhân không đáp ứng được chức năng lọc máu để thải các chất độc, chất dư thừa ra khỏi cơ thể. Bởi vậy, để duy trì sự sống, bệnh nhân bắt buộc phải điều trị duy trì (lọc màng bụng, chạy thận nhân tạo) hoặc ghép thận. Tuy nhiên, các biện pháp điều trị duy trì đòi hỏi chi phí tốn kém và bệnh nhân phải thường xuyên đến bệnh viện. Trong khi đó, nếu có nguồn tạng thích hợp, ghép thận thành công có thể giúp bệnh nhân kéo dài sự sống với cuộc sống và sức khỏe gần giống một người khỏe mạnh.</a:t>
            </a:r>
            <a:r>
              <a:rPr lang="en-US" sz="2599" dirty="0">
                <a:solidFill>
                  <a:srgbClr val="FF00FF"/>
                </a:solidFill>
                <a:latin typeface="Times New Roman" pitchFamily="18" charset="0"/>
                <a:cs typeface="Times New Roman" pitchFamily="18" charset="0"/>
              </a:rPr>
              <a:t> </a:t>
            </a:r>
          </a:p>
        </p:txBody>
      </p:sp>
      <p:pic>
        <p:nvPicPr>
          <p:cNvPr id="16386" name="Picture 2"/>
          <p:cNvPicPr>
            <a:picLocks noChangeAspect="1" noChangeArrowheads="1"/>
          </p:cNvPicPr>
          <p:nvPr/>
        </p:nvPicPr>
        <p:blipFill>
          <a:blip r:embed="rId2"/>
          <a:srcRect/>
          <a:stretch>
            <a:fillRect/>
          </a:stretch>
        </p:blipFill>
        <p:spPr bwMode="auto">
          <a:xfrm>
            <a:off x="0" y="892"/>
            <a:ext cx="3975219" cy="3693687"/>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5027890" y="895"/>
            <a:ext cx="7160934" cy="3555106"/>
          </a:xfrm>
          <a:prstGeom prst="rect">
            <a:avLst/>
          </a:prstGeom>
          <a:noFill/>
          <a:ln w="9525">
            <a:noFill/>
            <a:miter lim="800000"/>
            <a:headEnd/>
            <a:tailEnd/>
          </a:ln>
          <a:effectLst/>
        </p:spPr>
      </p:pic>
    </p:spTree>
    <p:extLst>
      <p:ext uri="{BB962C8B-B14F-4D97-AF65-F5344CB8AC3E}">
        <p14:creationId xmlns:p14="http://schemas.microsoft.com/office/powerpoint/2010/main" val="14670920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38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386"/>
                                        </p:tgtEl>
                                        <p:attrNameLst>
                                          <p:attrName>ppt_y</p:attrName>
                                        </p:attrNameLst>
                                      </p:cBhvr>
                                      <p:tavLst>
                                        <p:tav tm="0">
                                          <p:val>
                                            <p:strVal val="#ppt_y"/>
                                          </p:val>
                                        </p:tav>
                                        <p:tav tm="100000">
                                          <p:val>
                                            <p:strVal val="#ppt_y"/>
                                          </p:val>
                                        </p:tav>
                                      </p:tavLst>
                                    </p:anim>
                                    <p:animEffect transition="in" filter="fade">
                                      <p:cBhvr>
                                        <p:cTn id="10" dur="1000"/>
                                        <p:tgtEl>
                                          <p:spTgt spid="16386"/>
                                        </p:tgtEl>
                                      </p:cBhvr>
                                    </p:animEffect>
                                  </p:childTnLst>
                                </p:cTn>
                              </p:par>
                            </p:childTnLst>
                          </p:cTn>
                        </p:par>
                        <p:par>
                          <p:cTn id="11" fill="hold">
                            <p:stCondLst>
                              <p:cond delay="1000"/>
                            </p:stCondLst>
                            <p:childTnLst>
                              <p:par>
                                <p:cTn id="12" presetID="20" presetClass="entr" presetSubtype="0" fill="hold" nodeType="after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wedge">
                                      <p:cBhvr>
                                        <p:cTn id="14" dur="2000"/>
                                        <p:tgtEl>
                                          <p:spTgt spid="16387"/>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edge">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438613"/>
            <a:ext cx="12188825" cy="3107733"/>
          </a:xfrm>
          <a:prstGeom prst="rect">
            <a:avLst/>
          </a:prstGeom>
        </p:spPr>
        <p:txBody>
          <a:bodyPr wrap="square">
            <a:spAutoFit/>
          </a:bodyPr>
          <a:lstStyle/>
          <a:p>
            <a:pPr algn="just"/>
            <a:r>
              <a:rPr lang="en-US" sz="2799" dirty="0">
                <a:solidFill>
                  <a:srgbClr val="FF00FF"/>
                </a:solidFill>
                <a:latin typeface="Times New Roman" pitchFamily="18" charset="0"/>
                <a:cs typeface="Times New Roman" pitchFamily="18" charset="0"/>
              </a:rPr>
              <a:t>1. </a:t>
            </a:r>
            <a:r>
              <a:rPr lang="vi-VN" sz="2799" dirty="0">
                <a:solidFill>
                  <a:srgbClr val="FF00FF"/>
                </a:solidFill>
                <a:latin typeface="Times New Roman" pitchFamily="18" charset="0"/>
                <a:cs typeface="Times New Roman" pitchFamily="18" charset="0"/>
              </a:rPr>
              <a:t>Không nên ăn quá nhiều muối, đường vì: Ăn quá nhiều muối, đường sẽ làm mất cân bằng thành phần chất tan của môi trường trong cơ thể, khiến các cơ quan bài tiết (gan, thận) phải tăng cường hoạt động để đưa thành phần chất tan của môi trường trong cơ thể về trạng thái cân bằng. Nếu tình trạng này diễn ra thường xuyên, các cơ quan bài tiết này bị suy yếu, không đủ khả năng duy trì cân bằng môi trường trong cơ thể, từ đó, dẫn đến nhiều bệnh lí nguy hiểm cho cơ thể như tăng huyết áp, đái tháo đường, các bệnh tim mạch hay các bệnh về thận,…</a:t>
            </a:r>
            <a:endParaRPr lang="en-US" sz="2799" dirty="0">
              <a:solidFill>
                <a:srgbClr val="FF00FF"/>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srcRect/>
          <a:stretch>
            <a:fillRect/>
          </a:stretch>
        </p:blipFill>
        <p:spPr bwMode="auto">
          <a:xfrm>
            <a:off x="347991" y="893"/>
            <a:ext cx="11427616" cy="3393480"/>
          </a:xfrm>
          <a:prstGeom prst="rect">
            <a:avLst/>
          </a:prstGeom>
          <a:noFill/>
          <a:ln w="9525">
            <a:noFill/>
            <a:miter lim="800000"/>
            <a:headEnd/>
            <a:tailEnd/>
          </a:ln>
          <a:effectLst/>
        </p:spPr>
      </p:pic>
    </p:spTree>
    <p:extLst>
      <p:ext uri="{BB962C8B-B14F-4D97-AF65-F5344CB8AC3E}">
        <p14:creationId xmlns:p14="http://schemas.microsoft.com/office/powerpoint/2010/main" val="3432643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edg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693386"/>
            <a:ext cx="12188825" cy="4830834"/>
          </a:xfrm>
          <a:prstGeom prst="rect">
            <a:avLst/>
          </a:prstGeom>
        </p:spPr>
        <p:txBody>
          <a:bodyPr wrap="square">
            <a:spAutoFit/>
          </a:bodyPr>
          <a:lstStyle/>
          <a:p>
            <a:pPr algn="just"/>
            <a:r>
              <a:rPr lang="en-US" sz="2799" dirty="0">
                <a:solidFill>
                  <a:srgbClr val="FF00FF"/>
                </a:solidFill>
                <a:latin typeface="Times New Roman" pitchFamily="18" charset="0"/>
                <a:cs typeface="Times New Roman" pitchFamily="18" charset="0"/>
              </a:rPr>
              <a:t>2. </a:t>
            </a:r>
            <a:r>
              <a:rPr lang="vi-VN" sz="2799" dirty="0">
                <a:solidFill>
                  <a:srgbClr val="FF00FF"/>
                </a:solidFill>
                <a:latin typeface="Times New Roman" pitchFamily="18" charset="0"/>
                <a:cs typeface="Times New Roman" pitchFamily="18" charset="0"/>
              </a:rPr>
              <a:t>Luyện tập thể thao giúp tăng cường quá trình thải độc của cơ thể vì:</a:t>
            </a:r>
            <a:endParaRPr lang="en-US" sz="2799" dirty="0">
              <a:solidFill>
                <a:srgbClr val="FF00FF"/>
              </a:solidFill>
              <a:latin typeface="Times New Roman" pitchFamily="18" charset="0"/>
              <a:cs typeface="Times New Roman" pitchFamily="18" charset="0"/>
            </a:endParaRPr>
          </a:p>
          <a:p>
            <a:pPr algn="just">
              <a:buFontTx/>
              <a:buChar char="-"/>
            </a:pP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Khi luyện tập thể thao, việc tăng tốc độ vận động của các cơ hô hấp sẽ giúp tăng cường sức khỏe của hệ hô hấp, tăng cường đào thải khí CO</a:t>
            </a:r>
            <a:r>
              <a:rPr lang="vi-VN" sz="2799" baseline="-25000" dirty="0">
                <a:solidFill>
                  <a:srgbClr val="FF00FF"/>
                </a:solidFill>
                <a:latin typeface="Times New Roman" pitchFamily="18" charset="0"/>
                <a:cs typeface="Times New Roman" pitchFamily="18" charset="0"/>
              </a:rPr>
              <a:t>2</a:t>
            </a:r>
            <a:r>
              <a:rPr lang="vi-VN" sz="2799" dirty="0">
                <a:solidFill>
                  <a:srgbClr val="FF00FF"/>
                </a:solidFill>
                <a:latin typeface="Times New Roman" pitchFamily="18" charset="0"/>
                <a:cs typeface="Times New Roman" pitchFamily="18" charset="0"/>
              </a:rPr>
              <a:t> hiệu quả.</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Thân nhiệt khi luyện tập thể thao sẽ tăng lên kích thích da bài tiết mồ hôi nhiều hơn, nhờ đó, các chất dư thừa như nước, urea, muối,… được bài tiết hiệu quả hơn.</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 Việc luyện tập thể thao cũng giúp máu tuần hoàn trong cơ thể được tốt hơn, nhờ đó, việc lọc máu ở thận để bài tiết các chất thải, chất dư thừa hòa tan trong máu cũng hiệu quả hơn.</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 Sự tăng cường trao đổi chất trong quá trình luyện tập thể dục thể thao cũng giúp giảm các áp lực chuyển hóa lên chức năng của gan, nhờ đó, giúp gan thực hiện quá trình chuyển hóa các chất độc và bilirubin hiệu quả hơn.</a:t>
            </a:r>
            <a:r>
              <a:rPr lang="en-US" sz="2799" dirty="0">
                <a:solidFill>
                  <a:srgbClr val="FF00FF"/>
                </a:solidFill>
                <a:latin typeface="Times New Roman" pitchFamily="18" charset="0"/>
                <a:cs typeface="Times New Roman" pitchFamily="18" charset="0"/>
              </a:rPr>
              <a:t> </a:t>
            </a:r>
          </a:p>
        </p:txBody>
      </p:sp>
      <p:pic>
        <p:nvPicPr>
          <p:cNvPr id="19458" name="Picture 2"/>
          <p:cNvPicPr>
            <a:picLocks noChangeAspect="1" noChangeArrowheads="1"/>
          </p:cNvPicPr>
          <p:nvPr/>
        </p:nvPicPr>
        <p:blipFill>
          <a:blip r:embed="rId2"/>
          <a:srcRect/>
          <a:stretch>
            <a:fillRect/>
          </a:stretch>
        </p:blipFill>
        <p:spPr bwMode="auto">
          <a:xfrm>
            <a:off x="990775" y="893"/>
            <a:ext cx="10465792" cy="1648262"/>
          </a:xfrm>
          <a:prstGeom prst="rect">
            <a:avLst/>
          </a:prstGeom>
          <a:noFill/>
          <a:ln w="9525">
            <a:noFill/>
            <a:miter lim="800000"/>
            <a:headEnd/>
            <a:tailEnd/>
          </a:ln>
          <a:effectLst/>
        </p:spPr>
      </p:pic>
    </p:spTree>
    <p:extLst>
      <p:ext uri="{BB962C8B-B14F-4D97-AF65-F5344CB8AC3E}">
        <p14:creationId xmlns:p14="http://schemas.microsoft.com/office/powerpoint/2010/main" val="3610905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edg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edg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edg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164318"/>
            <a:ext cx="12188825" cy="3784666"/>
          </a:xfrm>
          <a:prstGeom prst="rect">
            <a:avLst/>
          </a:prstGeom>
        </p:spPr>
        <p:txBody>
          <a:bodyPr wrap="square">
            <a:spAutoFit/>
          </a:bodyPr>
          <a:lstStyle/>
          <a:p>
            <a:pPr algn="just"/>
            <a:r>
              <a:rPr lang="en-US" sz="2399" dirty="0">
                <a:solidFill>
                  <a:srgbClr val="FF00FF"/>
                </a:solidFill>
                <a:latin typeface="Times New Roman" pitchFamily="18" charset="0"/>
                <a:cs typeface="Times New Roman" pitchFamily="18" charset="0"/>
              </a:rPr>
              <a:t>3. </a:t>
            </a:r>
            <a:r>
              <a:rPr lang="vi-VN" sz="2399" dirty="0">
                <a:solidFill>
                  <a:srgbClr val="FF00FF"/>
                </a:solidFill>
                <a:latin typeface="Times New Roman" pitchFamily="18" charset="0"/>
                <a:cs typeface="Times New Roman" pitchFamily="18" charset="0"/>
              </a:rPr>
              <a:t>- Những biện pháp phòng tránh các bệnh liên quan đến hệ bài tiết mà gia đình em thường thực hiện:</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Rèn luyện thể dục, thể thao thường xuyên.</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Thường xuyên giữ vệ sinh cho toàn cơ thể.</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Uống đủ nước.</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Không nhịn tiểu.</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Vệ sinh môi trường sống sạch sẽ, tránh tiếp xúc với mầm bệnh.</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a:t>
            </a:r>
            <a:r>
              <a:rPr lang="en-US" sz="2399" dirty="0">
                <a:solidFill>
                  <a:srgbClr val="FF00FF"/>
                </a:solidFill>
                <a:latin typeface="Times New Roman" pitchFamily="18" charset="0"/>
                <a:cs typeface="Times New Roman" pitchFamily="18" charset="0"/>
              </a:rPr>
              <a:t>C</a:t>
            </a:r>
            <a:r>
              <a:rPr lang="vi-VN" sz="2399" dirty="0">
                <a:solidFill>
                  <a:srgbClr val="FF00FF"/>
                </a:solidFill>
                <a:latin typeface="Times New Roman" pitchFamily="18" charset="0"/>
                <a:cs typeface="Times New Roman" pitchFamily="18" charset="0"/>
              </a:rPr>
              <a:t>ác biện pháp </a:t>
            </a:r>
            <a:r>
              <a:rPr lang="en-US" sz="2399" dirty="0" err="1">
                <a:solidFill>
                  <a:srgbClr val="FF00FF"/>
                </a:solidFill>
                <a:latin typeface="Times New Roman" pitchFamily="18" charset="0"/>
                <a:cs typeface="Times New Roman" pitchFamily="18" charset="0"/>
              </a:rPr>
              <a:t>thực</a:t>
            </a:r>
            <a:r>
              <a:rPr lang="en-US" sz="2399" dirty="0">
                <a:solidFill>
                  <a:srgbClr val="FF00FF"/>
                </a:solidFill>
                <a:latin typeface="Times New Roman" pitchFamily="18" charset="0"/>
                <a:cs typeface="Times New Roman" pitchFamily="18" charset="0"/>
              </a:rPr>
              <a:t> </a:t>
            </a:r>
            <a:r>
              <a:rPr lang="en-US" sz="2399" dirty="0" err="1">
                <a:solidFill>
                  <a:srgbClr val="FF00FF"/>
                </a:solidFill>
                <a:latin typeface="Times New Roman" pitchFamily="18" charset="0"/>
                <a:cs typeface="Times New Roman" pitchFamily="18" charset="0"/>
              </a:rPr>
              <a:t>hiện</a:t>
            </a:r>
            <a:r>
              <a:rPr lang="en-US" sz="2399" dirty="0">
                <a:solidFill>
                  <a:srgbClr val="FF00FF"/>
                </a:solidFill>
                <a:latin typeface="Times New Roman" pitchFamily="18" charset="0"/>
                <a:cs typeface="Times New Roman" pitchFamily="18" charset="0"/>
              </a:rPr>
              <a:t> </a:t>
            </a:r>
            <a:r>
              <a:rPr lang="en-US" sz="2399" dirty="0" err="1">
                <a:solidFill>
                  <a:srgbClr val="FF00FF"/>
                </a:solidFill>
                <a:latin typeface="Times New Roman" pitchFamily="18" charset="0"/>
                <a:cs typeface="Times New Roman" pitchFamily="18" charset="0"/>
              </a:rPr>
              <a:t>thêm</a:t>
            </a:r>
            <a:r>
              <a:rPr lang="en-US" sz="2399" dirty="0">
                <a:solidFill>
                  <a:srgbClr val="FF00FF"/>
                </a:solidFill>
                <a:latin typeface="Times New Roman" pitchFamily="18" charset="0"/>
                <a:cs typeface="Times New Roman" pitchFamily="18" charset="0"/>
              </a:rPr>
              <a:t> </a:t>
            </a:r>
            <a:r>
              <a:rPr lang="vi-VN" sz="2399" dirty="0">
                <a:solidFill>
                  <a:srgbClr val="FF00FF"/>
                </a:solidFill>
                <a:latin typeface="Times New Roman" pitchFamily="18" charset="0"/>
                <a:cs typeface="Times New Roman" pitchFamily="18" charset="0"/>
              </a:rPr>
              <a:t>để bảo vệ hệ bài tiết: Có chế độ ăn uống khoa học hơn: Hạn chế thức ăn chế biến sẵn như các đồ chiên rán; hạn chế các loại thức ăn chứa nhiều muối; hạn chế uống nước giải khát có gas và ăn các loại thức ăn chứa nhiều đường khác; ...</a:t>
            </a:r>
            <a:r>
              <a:rPr lang="en-US" sz="2399" dirty="0">
                <a:solidFill>
                  <a:srgbClr val="FF00FF"/>
                </a:solidFill>
                <a:latin typeface="Times New Roman" pitchFamily="18" charset="0"/>
                <a:cs typeface="Times New Roman" pitchFamily="18" charset="0"/>
              </a:rPr>
              <a:t> </a:t>
            </a:r>
          </a:p>
        </p:txBody>
      </p:sp>
      <p:pic>
        <p:nvPicPr>
          <p:cNvPr id="18434" name="Picture 2"/>
          <p:cNvPicPr>
            <a:picLocks noChangeAspect="1" noChangeArrowheads="1"/>
          </p:cNvPicPr>
          <p:nvPr/>
        </p:nvPicPr>
        <p:blipFill>
          <a:blip r:embed="rId2"/>
          <a:srcRect/>
          <a:stretch>
            <a:fillRect/>
          </a:stretch>
        </p:blipFill>
        <p:spPr bwMode="auto">
          <a:xfrm>
            <a:off x="1036642" y="893"/>
            <a:ext cx="10446073" cy="2174598"/>
          </a:xfrm>
          <a:prstGeom prst="rect">
            <a:avLst/>
          </a:prstGeom>
          <a:noFill/>
          <a:ln w="9525">
            <a:noFill/>
            <a:miter lim="800000"/>
            <a:headEnd/>
            <a:tailEnd/>
          </a:ln>
          <a:effectLst/>
        </p:spPr>
      </p:pic>
    </p:spTree>
    <p:extLst>
      <p:ext uri="{BB962C8B-B14F-4D97-AF65-F5344CB8AC3E}">
        <p14:creationId xmlns:p14="http://schemas.microsoft.com/office/powerpoint/2010/main" val="3646873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edg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edg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edg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edg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edg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3"/>
            <a:ext cx="12188825" cy="2246184"/>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1: </a:t>
            </a:r>
            <a:r>
              <a:rPr lang="vi-VN" sz="2799" dirty="0">
                <a:solidFill>
                  <a:srgbClr val="FF0000"/>
                </a:solidFill>
                <a:latin typeface="Times New Roman" pitchFamily="18" charset="0"/>
                <a:cs typeface="Times New Roman" pitchFamily="18" charset="0"/>
              </a:rPr>
              <a:t>Cho những thành phần sau:</a:t>
            </a:r>
          </a:p>
          <a:p>
            <a:r>
              <a:rPr lang="vi-VN" sz="2799" dirty="0">
                <a:solidFill>
                  <a:srgbClr val="FF0000"/>
                </a:solidFill>
                <a:latin typeface="Times New Roman" pitchFamily="18" charset="0"/>
                <a:cs typeface="Times New Roman" pitchFamily="18" charset="0"/>
              </a:rPr>
              <a:t>(1) Máu.                                              (2) Nước tiểu.                          (3) Dịch mô.</a:t>
            </a:r>
          </a:p>
          <a:p>
            <a:r>
              <a:rPr lang="vi-VN" sz="2799" dirty="0">
                <a:solidFill>
                  <a:srgbClr val="FF0000"/>
                </a:solidFill>
                <a:latin typeface="Times New Roman" pitchFamily="18" charset="0"/>
                <a:cs typeface="Times New Roman" pitchFamily="18" charset="0"/>
              </a:rPr>
              <a:t>(4) Dịch bạch huyết.                           (5) Dịch tiêu hoá.</a:t>
            </a:r>
          </a:p>
          <a:p>
            <a:r>
              <a:rPr lang="vi-VN" sz="2799" dirty="0">
                <a:solidFill>
                  <a:srgbClr val="FF0000"/>
                </a:solidFill>
                <a:latin typeface="Times New Roman" pitchFamily="18" charset="0"/>
                <a:cs typeface="Times New Roman" pitchFamily="18" charset="0"/>
              </a:rPr>
              <a:t>Những thành phần thuộc môi trường trong cơ thể là:</a:t>
            </a:r>
          </a:p>
          <a:p>
            <a:r>
              <a:rPr lang="vi-VN" sz="2799" dirty="0">
                <a:solidFill>
                  <a:srgbClr val="FF0000"/>
                </a:solidFill>
                <a:latin typeface="Times New Roman" pitchFamily="18" charset="0"/>
                <a:cs typeface="Times New Roman" pitchFamily="18" charset="0"/>
              </a:rPr>
              <a:t>A. (1), (2), (4).             B. (1), (4), (5).             C. (2), (3), (5).             D. (1), (3), (4).</a:t>
            </a:r>
          </a:p>
        </p:txBody>
      </p:sp>
      <p:sp>
        <p:nvSpPr>
          <p:cNvPr id="5" name="Oval 4"/>
          <p:cNvSpPr/>
          <p:nvPr/>
        </p:nvSpPr>
        <p:spPr>
          <a:xfrm>
            <a:off x="9834165" y="1746112"/>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2275138"/>
            <a:ext cx="12188825" cy="2676959"/>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2: </a:t>
            </a:r>
            <a:r>
              <a:rPr lang="vi-VN" sz="2799" dirty="0">
                <a:solidFill>
                  <a:srgbClr val="FF0000"/>
                </a:solidFill>
                <a:latin typeface="Times New Roman" pitchFamily="18" charset="0"/>
                <a:cs typeface="Times New Roman" pitchFamily="18" charset="0"/>
              </a:rPr>
              <a:t>Phát biểu nào dưới đây về mối quan hệ giữa các thành phần môi trường trong cơ thể là sai?</a:t>
            </a:r>
          </a:p>
          <a:p>
            <a:r>
              <a:rPr lang="vi-VN" sz="2799" dirty="0">
                <a:solidFill>
                  <a:srgbClr val="FF0000"/>
                </a:solidFill>
                <a:latin typeface="Times New Roman" pitchFamily="18" charset="0"/>
                <a:cs typeface="Times New Roman" pitchFamily="18" charset="0"/>
              </a:rPr>
              <a:t>A. Máu thực hiện trao đổi chất và trao đổi khí với tế bào thông qua dịch mô.</a:t>
            </a:r>
          </a:p>
          <a:p>
            <a:r>
              <a:rPr lang="vi-VN" sz="2799" dirty="0">
                <a:solidFill>
                  <a:srgbClr val="FF0000"/>
                </a:solidFill>
                <a:latin typeface="Times New Roman" pitchFamily="18" charset="0"/>
                <a:cs typeface="Times New Roman" pitchFamily="18" charset="0"/>
              </a:rPr>
              <a:t>B. Dịch mô là dịch bao quanh tế bào.</a:t>
            </a:r>
          </a:p>
          <a:p>
            <a:r>
              <a:rPr lang="vi-VN" sz="2799" dirty="0">
                <a:solidFill>
                  <a:srgbClr val="FF0000"/>
                </a:solidFill>
                <a:latin typeface="Times New Roman" pitchFamily="18" charset="0"/>
                <a:cs typeface="Times New Roman" pitchFamily="18" charset="0"/>
              </a:rPr>
              <a:t>C. Tập hợp dịch mô vào mạch bạch huyết tạo dịch bạch huyết.</a:t>
            </a:r>
          </a:p>
          <a:p>
            <a:r>
              <a:rPr lang="vi-VN" sz="2799" dirty="0">
                <a:solidFill>
                  <a:srgbClr val="FF0000"/>
                </a:solidFill>
                <a:latin typeface="Times New Roman" pitchFamily="18" charset="0"/>
                <a:cs typeface="Times New Roman" pitchFamily="18" charset="0"/>
              </a:rPr>
              <a:t>D. Dịch bạch huyết đổ vào thận và thải ra ngoài.</a:t>
            </a:r>
          </a:p>
        </p:txBody>
      </p:sp>
      <p:sp>
        <p:nvSpPr>
          <p:cNvPr id="7" name="Oval 6"/>
          <p:cNvSpPr/>
          <p:nvPr/>
        </p:nvSpPr>
        <p:spPr>
          <a:xfrm>
            <a:off x="13851" y="4474747"/>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23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3"/>
            <a:ext cx="12188825" cy="3538508"/>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3:</a:t>
            </a:r>
            <a:r>
              <a:rPr lang="vi-VN" sz="2799" dirty="0">
                <a:solidFill>
                  <a:srgbClr val="FF0000"/>
                </a:solidFill>
                <a:latin typeface="Times New Roman" pitchFamily="18" charset="0"/>
                <a:cs typeface="Times New Roman" pitchFamily="18" charset="0"/>
              </a:rPr>
              <a:t> Cho một số chỉ số dưới đây:</a:t>
            </a:r>
          </a:p>
          <a:p>
            <a:r>
              <a:rPr lang="vi-VN" sz="2799" dirty="0">
                <a:solidFill>
                  <a:srgbClr val="FF0000"/>
                </a:solidFill>
                <a:latin typeface="Times New Roman" pitchFamily="18" charset="0"/>
                <a:cs typeface="Times New Roman" pitchFamily="18" charset="0"/>
              </a:rPr>
              <a:t>(1) Thân nhiệt.</a:t>
            </a:r>
          </a:p>
          <a:p>
            <a:r>
              <a:rPr lang="vi-VN" sz="2799" dirty="0">
                <a:solidFill>
                  <a:srgbClr val="FF0000"/>
                </a:solidFill>
                <a:latin typeface="Times New Roman" pitchFamily="18" charset="0"/>
                <a:cs typeface="Times New Roman" pitchFamily="18" charset="0"/>
              </a:rPr>
              <a:t>(2) Hàm lượng nước trong tế bào.</a:t>
            </a:r>
          </a:p>
          <a:p>
            <a:r>
              <a:rPr lang="vi-VN" sz="2799" dirty="0">
                <a:solidFill>
                  <a:srgbClr val="FF0000"/>
                </a:solidFill>
                <a:latin typeface="Times New Roman" pitchFamily="18" charset="0"/>
                <a:cs typeface="Times New Roman" pitchFamily="18" charset="0"/>
              </a:rPr>
              <a:t>(3) Hàm lượng chất tan trong huyết tương.</a:t>
            </a:r>
          </a:p>
          <a:p>
            <a:r>
              <a:rPr lang="vi-VN" sz="2799" dirty="0">
                <a:solidFill>
                  <a:srgbClr val="FF0000"/>
                </a:solidFill>
                <a:latin typeface="Times New Roman" pitchFamily="18" charset="0"/>
                <a:cs typeface="Times New Roman" pitchFamily="18" charset="0"/>
              </a:rPr>
              <a:t>(4) Lượng mồ hôi thải ra.</a:t>
            </a:r>
          </a:p>
          <a:p>
            <a:r>
              <a:rPr lang="vi-VN" sz="2799" dirty="0">
                <a:solidFill>
                  <a:srgbClr val="FF0000"/>
                </a:solidFill>
                <a:latin typeface="Times New Roman" pitchFamily="18" charset="0"/>
                <a:cs typeface="Times New Roman" pitchFamily="18" charset="0"/>
              </a:rPr>
              <a:t>(5) Lượng CO</a:t>
            </a:r>
            <a:r>
              <a:rPr lang="en-US" sz="2799" baseline="-25000" dirty="0">
                <a:solidFill>
                  <a:srgbClr val="FF0000"/>
                </a:solidFill>
                <a:latin typeface="Times New Roman" pitchFamily="18" charset="0"/>
                <a:cs typeface="Times New Roman" pitchFamily="18" charset="0"/>
              </a:rPr>
              <a:t>2 </a:t>
            </a:r>
            <a:r>
              <a:rPr lang="vi-VN" sz="2799" dirty="0">
                <a:solidFill>
                  <a:srgbClr val="FF0000"/>
                </a:solidFill>
                <a:latin typeface="Times New Roman" pitchFamily="18" charset="0"/>
                <a:cs typeface="Times New Roman" pitchFamily="18" charset="0"/>
              </a:rPr>
              <a:t>trong khí thở ra.</a:t>
            </a:r>
          </a:p>
          <a:p>
            <a:r>
              <a:rPr lang="vi-VN" sz="2799" dirty="0">
                <a:solidFill>
                  <a:srgbClr val="FF0000"/>
                </a:solidFill>
                <a:latin typeface="Times New Roman" pitchFamily="18" charset="0"/>
                <a:cs typeface="Times New Roman" pitchFamily="18" charset="0"/>
              </a:rPr>
              <a:t>Những chỉ số nào thể hiện thành phần, tính chất môi trường trong cơ thể ?</a:t>
            </a:r>
          </a:p>
          <a:p>
            <a:r>
              <a:rPr lang="vi-VN" sz="2799" dirty="0">
                <a:solidFill>
                  <a:srgbClr val="FF0000"/>
                </a:solidFill>
                <a:latin typeface="Times New Roman" pitchFamily="18" charset="0"/>
                <a:cs typeface="Times New Roman" pitchFamily="18" charset="0"/>
              </a:rPr>
              <a:t>A. (1), (2).                    B. (1), (3).                   C. (2), (3).                   D. (4), (5).</a:t>
            </a:r>
          </a:p>
        </p:txBody>
      </p:sp>
      <p:sp>
        <p:nvSpPr>
          <p:cNvPr id="5" name="Oval 4"/>
          <p:cNvSpPr/>
          <p:nvPr/>
        </p:nvSpPr>
        <p:spPr>
          <a:xfrm>
            <a:off x="3338076" y="3006548"/>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3466136"/>
            <a:ext cx="12188825" cy="953859"/>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4: </a:t>
            </a:r>
            <a:r>
              <a:rPr lang="vi-VN" sz="2799" dirty="0">
                <a:solidFill>
                  <a:srgbClr val="FF0000"/>
                </a:solidFill>
                <a:latin typeface="Times New Roman" pitchFamily="18" charset="0"/>
                <a:cs typeface="Times New Roman" pitchFamily="18" charset="0"/>
              </a:rPr>
              <a:t>Cơ quan nào dưới đây không phải là cơ quan có chức năng bài tiết?</a:t>
            </a:r>
          </a:p>
          <a:p>
            <a:r>
              <a:rPr lang="vi-VN" sz="2799" dirty="0">
                <a:solidFill>
                  <a:srgbClr val="FF0000"/>
                </a:solidFill>
                <a:latin typeface="Times New Roman" pitchFamily="18" charset="0"/>
                <a:cs typeface="Times New Roman" pitchFamily="18" charset="0"/>
              </a:rPr>
              <a:t>A. Ruột già.                   B. Thận.                     C. Da.                  D. Phổi.</a:t>
            </a:r>
          </a:p>
        </p:txBody>
      </p:sp>
      <p:sp>
        <p:nvSpPr>
          <p:cNvPr id="9" name="Oval 8"/>
          <p:cNvSpPr/>
          <p:nvPr/>
        </p:nvSpPr>
        <p:spPr>
          <a:xfrm>
            <a:off x="27703" y="3962264"/>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4546601"/>
            <a:ext cx="12188825" cy="1815409"/>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5: </a:t>
            </a:r>
            <a:r>
              <a:rPr lang="vi-VN" sz="2799" dirty="0">
                <a:solidFill>
                  <a:srgbClr val="FF0000"/>
                </a:solidFill>
                <a:latin typeface="Times New Roman" pitchFamily="18" charset="0"/>
                <a:cs typeface="Times New Roman" pitchFamily="18" charset="0"/>
              </a:rPr>
              <a:t>Khẳng định nào dưới đây là sai khi nói về các biện pháp phòng bệnh liên quan đến hệ bài tiết?</a:t>
            </a:r>
          </a:p>
          <a:p>
            <a:r>
              <a:rPr lang="vi-VN" sz="2799" dirty="0">
                <a:solidFill>
                  <a:srgbClr val="FF0000"/>
                </a:solidFill>
                <a:latin typeface="Times New Roman" pitchFamily="18" charset="0"/>
                <a:cs typeface="Times New Roman" pitchFamily="18" charset="0"/>
              </a:rPr>
              <a:t>A. Cần uống đủ nước.</a:t>
            </a:r>
            <a:r>
              <a:rPr lang="en-US" sz="2799" dirty="0">
                <a:solidFill>
                  <a:srgbClr val="FF0000"/>
                </a:solidFill>
                <a:latin typeface="Times New Roman" pitchFamily="18" charset="0"/>
                <a:cs typeface="Times New Roman" pitchFamily="18" charset="0"/>
              </a:rPr>
              <a:t>			</a:t>
            </a:r>
            <a:r>
              <a:rPr lang="vi-VN" sz="2799" dirty="0">
                <a:solidFill>
                  <a:srgbClr val="FF0000"/>
                </a:solidFill>
                <a:latin typeface="Times New Roman" pitchFamily="18" charset="0"/>
                <a:cs typeface="Times New Roman" pitchFamily="18" charset="0"/>
              </a:rPr>
              <a:t>B. Tăng cường ăn thức ăn chế biến sẵn.</a:t>
            </a:r>
          </a:p>
          <a:p>
            <a:r>
              <a:rPr lang="vi-VN" sz="2799" dirty="0">
                <a:solidFill>
                  <a:srgbClr val="FF0000"/>
                </a:solidFill>
                <a:latin typeface="Times New Roman" pitchFamily="18" charset="0"/>
                <a:cs typeface="Times New Roman" pitchFamily="18" charset="0"/>
              </a:rPr>
              <a:t>C. Không nhịn tiểu.</a:t>
            </a:r>
            <a:r>
              <a:rPr lang="en-US" sz="2799" dirty="0">
                <a:solidFill>
                  <a:srgbClr val="FF0000"/>
                </a:solidFill>
                <a:latin typeface="Times New Roman" pitchFamily="18" charset="0"/>
                <a:cs typeface="Times New Roman" pitchFamily="18" charset="0"/>
              </a:rPr>
              <a:t>			</a:t>
            </a:r>
            <a:r>
              <a:rPr lang="vi-VN" sz="2799" dirty="0">
                <a:solidFill>
                  <a:srgbClr val="FF0000"/>
                </a:solidFill>
                <a:latin typeface="Times New Roman" pitchFamily="18" charset="0"/>
                <a:cs typeface="Times New Roman" pitchFamily="18" charset="0"/>
              </a:rPr>
              <a:t>D. Không tự ý uống thuốc.</a:t>
            </a:r>
          </a:p>
        </p:txBody>
      </p:sp>
      <p:sp>
        <p:nvSpPr>
          <p:cNvPr id="11" name="Oval 10"/>
          <p:cNvSpPr/>
          <p:nvPr/>
        </p:nvSpPr>
        <p:spPr>
          <a:xfrm>
            <a:off x="5512674" y="5444315"/>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306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703" y="1344435"/>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63357" y="2826488"/>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893"/>
            <a:ext cx="12188825" cy="1815409"/>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6:</a:t>
            </a:r>
            <a:r>
              <a:rPr lang="vi-VN" sz="2799" dirty="0">
                <a:solidFill>
                  <a:srgbClr val="FF0000"/>
                </a:solidFill>
                <a:latin typeface="Times New Roman" pitchFamily="18" charset="0"/>
                <a:cs typeface="Times New Roman" pitchFamily="18" charset="0"/>
              </a:rPr>
              <a:t> Phương pháp điều trị nào dưới đây phù hợp với bệnh nhân suy thận giai đoạn cuối?</a:t>
            </a:r>
          </a:p>
          <a:p>
            <a:r>
              <a:rPr lang="vi-VN" sz="2799" dirty="0">
                <a:solidFill>
                  <a:srgbClr val="FF0000"/>
                </a:solidFill>
                <a:latin typeface="Times New Roman" pitchFamily="18" charset="0"/>
                <a:cs typeface="Times New Roman" pitchFamily="18" charset="0"/>
              </a:rPr>
              <a:t>A. Truyền nước.                                                  B. Uống thuốc nam.</a:t>
            </a:r>
          </a:p>
          <a:p>
            <a:r>
              <a:rPr lang="vi-VN" sz="2799" dirty="0">
                <a:solidFill>
                  <a:srgbClr val="FF0000"/>
                </a:solidFill>
                <a:latin typeface="Times New Roman" pitchFamily="18" charset="0"/>
                <a:cs typeface="Times New Roman" pitchFamily="18" charset="0"/>
              </a:rPr>
              <a:t>C. Chạy thận nhân tạo.                                        D. Truyền máu.</a:t>
            </a:r>
          </a:p>
        </p:txBody>
      </p:sp>
      <p:sp>
        <p:nvSpPr>
          <p:cNvPr id="13" name="Rectangle 12"/>
          <p:cNvSpPr/>
          <p:nvPr/>
        </p:nvSpPr>
        <p:spPr>
          <a:xfrm>
            <a:off x="-1" y="1914877"/>
            <a:ext cx="12188825" cy="1384634"/>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7: </a:t>
            </a:r>
            <a:r>
              <a:rPr lang="vi-VN" sz="2799" dirty="0">
                <a:solidFill>
                  <a:srgbClr val="FF0000"/>
                </a:solidFill>
                <a:latin typeface="Times New Roman" pitchFamily="18" charset="0"/>
                <a:cs typeface="Times New Roman" pitchFamily="18" charset="0"/>
              </a:rPr>
              <a:t>Vị trí thận mới được ghép vào cơ thể là</a:t>
            </a:r>
          </a:p>
          <a:p>
            <a:r>
              <a:rPr lang="vi-VN" sz="2799" dirty="0">
                <a:solidFill>
                  <a:srgbClr val="FF0000"/>
                </a:solidFill>
                <a:latin typeface="Times New Roman" pitchFamily="18" charset="0"/>
                <a:cs typeface="Times New Roman" pitchFamily="18" charset="0"/>
              </a:rPr>
              <a:t>A. ngay đúng vị trí thận bị suy.       </a:t>
            </a:r>
            <a:r>
              <a:rPr lang="en-US" sz="2799" dirty="0">
                <a:solidFill>
                  <a:srgbClr val="FF0000"/>
                </a:solidFill>
                <a:latin typeface="Times New Roman" pitchFamily="18" charset="0"/>
                <a:cs typeface="Times New Roman" pitchFamily="18" charset="0"/>
              </a:rPr>
              <a:t>  </a:t>
            </a:r>
            <a:r>
              <a:rPr lang="vi-VN" sz="2799" dirty="0">
                <a:solidFill>
                  <a:srgbClr val="FF0000"/>
                </a:solidFill>
                <a:latin typeface="Times New Roman" pitchFamily="18" charset="0"/>
                <a:cs typeface="Times New Roman" pitchFamily="18" charset="0"/>
              </a:rPr>
              <a:t>B. trong lồng ngực.</a:t>
            </a:r>
          </a:p>
          <a:p>
            <a:r>
              <a:rPr lang="vi-VN" sz="2799" dirty="0">
                <a:solidFill>
                  <a:srgbClr val="FF0000"/>
                </a:solidFill>
                <a:latin typeface="Times New Roman" pitchFamily="18" charset="0"/>
                <a:cs typeface="Times New Roman" pitchFamily="18" charset="0"/>
              </a:rPr>
              <a:t>C. trong bóng đái.                              D. trong ổ bụng, giữa thận bị suy và bóng đái.</a:t>
            </a:r>
          </a:p>
        </p:txBody>
      </p:sp>
    </p:spTree>
    <p:extLst>
      <p:ext uri="{BB962C8B-B14F-4D97-AF65-F5344CB8AC3E}">
        <p14:creationId xmlns:p14="http://schemas.microsoft.com/office/powerpoint/2010/main" val="1591427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iáo án điện tử KHTN 8 cánh diều Bài 33: Môi trường trong cơ thể và hệ bài tiết ở người">
            <a:extLst>
              <a:ext uri="{FF2B5EF4-FFF2-40B4-BE49-F238E27FC236}">
                <a16:creationId xmlns:a16="http://schemas.microsoft.com/office/drawing/2014/main" id="{B68AEE0E-9CE6-F455-77F4-D7533F086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2" y="426719"/>
            <a:ext cx="10515600" cy="591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4488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760412" y="1239427"/>
            <a:ext cx="10472323" cy="903890"/>
            <a:chOff x="335147" y="113080"/>
            <a:chExt cx="20950102" cy="1807779"/>
          </a:xfrm>
        </p:grpSpPr>
        <p:grpSp>
          <p:nvGrpSpPr>
            <p:cNvPr id="12" name="Group 12"/>
            <p:cNvGrpSpPr/>
            <p:nvPr/>
          </p:nvGrpSpPr>
          <p:grpSpPr>
            <a:xfrm>
              <a:off x="335147" y="113080"/>
              <a:ext cx="20950102" cy="1807779"/>
              <a:chOff x="91697" y="30939"/>
              <a:chExt cx="5731990" cy="494612"/>
            </a:xfrm>
          </p:grpSpPr>
          <p:sp>
            <p:nvSpPr>
              <p:cNvPr id="13" name="Freeform 13"/>
              <p:cNvSpPr/>
              <p:nvPr/>
            </p:nvSpPr>
            <p:spPr>
              <a:xfrm>
                <a:off x="91697" y="30939"/>
                <a:ext cx="5731990" cy="494612"/>
              </a:xfrm>
              <a:custGeom>
                <a:avLst/>
                <a:gdLst/>
                <a:ahLst/>
                <a:cxnLst/>
                <a:rect l="l" t="t" r="r" b="b"/>
                <a:pathLst>
                  <a:path w="5731990" h="494612">
                    <a:moveTo>
                      <a:pt x="0" y="0"/>
                    </a:moveTo>
                    <a:lnTo>
                      <a:pt x="5731990" y="0"/>
                    </a:lnTo>
                    <a:lnTo>
                      <a:pt x="5731990" y="494612"/>
                    </a:lnTo>
                    <a:lnTo>
                      <a:pt x="0" y="494612"/>
                    </a:lnTo>
                    <a:close/>
                  </a:path>
                </a:pathLst>
              </a:custGeom>
              <a:solidFill>
                <a:srgbClr val="FFF2A1"/>
              </a:solidFill>
            </p:spPr>
          </p:sp>
        </p:grpSp>
        <p:sp>
          <p:nvSpPr>
            <p:cNvPr id="14" name="TextBox 14"/>
            <p:cNvSpPr txBox="1"/>
            <p:nvPr/>
          </p:nvSpPr>
          <p:spPr>
            <a:xfrm>
              <a:off x="426833" y="483732"/>
              <a:ext cx="20096434" cy="769058"/>
            </a:xfrm>
            <a:prstGeom prst="rect">
              <a:avLst/>
            </a:prstGeom>
          </p:spPr>
          <p:txBody>
            <a:bodyPr lIns="0" tIns="0" rIns="0" bIns="0" rtlCol="0" anchor="t">
              <a:spAutoFit/>
            </a:bodyPr>
            <a:lstStyle/>
            <a:p>
              <a:pPr>
                <a:lnSpc>
                  <a:spcPts val="3266"/>
                </a:lnSpc>
                <a:spcBef>
                  <a:spcPct val="0"/>
                </a:spcBef>
              </a:pPr>
              <a:r>
                <a:rPr lang="en-US" sz="2300" b="1" dirty="0" err="1">
                  <a:solidFill>
                    <a:srgbClr val="000000"/>
                  </a:solidFill>
                  <a:latin typeface="Arial" pitchFamily="34" charset="0"/>
                </a:rPr>
                <a:t>Quan</a:t>
              </a:r>
              <a:r>
                <a:rPr lang="en-US" sz="2300" b="1" dirty="0">
                  <a:solidFill>
                    <a:srgbClr val="000000"/>
                  </a:solidFill>
                  <a:latin typeface="Arial" pitchFamily="34" charset="0"/>
                </a:rPr>
                <a:t> </a:t>
              </a:r>
              <a:r>
                <a:rPr lang="en-US" sz="2300" b="1" dirty="0" err="1">
                  <a:solidFill>
                    <a:srgbClr val="000000"/>
                  </a:solidFill>
                  <a:latin typeface="Arial" pitchFamily="34" charset="0"/>
                </a:rPr>
                <a:t>sát</a:t>
              </a:r>
              <a:r>
                <a:rPr lang="en-US" sz="2300" b="1" dirty="0">
                  <a:solidFill>
                    <a:srgbClr val="000000"/>
                  </a:solidFill>
                  <a:latin typeface="Arial" pitchFamily="34" charset="0"/>
                </a:rPr>
                <a:t>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nêu</a:t>
              </a:r>
              <a:r>
                <a:rPr lang="en-US" sz="2300" b="1" dirty="0">
                  <a:solidFill>
                    <a:srgbClr val="000000"/>
                  </a:solidFill>
                  <a:latin typeface="Arial" pitchFamily="34" charset="0"/>
                </a:rPr>
                <a:t> </a:t>
              </a:r>
              <a:r>
                <a:rPr lang="en-US" sz="2300" b="1" dirty="0" err="1">
                  <a:solidFill>
                    <a:srgbClr val="000000"/>
                  </a:solidFill>
                  <a:latin typeface="Arial" pitchFamily="34" charset="0"/>
                </a:rPr>
                <a:t>các</a:t>
              </a:r>
              <a:r>
                <a:rPr lang="en-US" sz="2300" b="1" dirty="0">
                  <a:solidFill>
                    <a:srgbClr val="000000"/>
                  </a:solidFill>
                  <a:latin typeface="Arial" pitchFamily="34" charset="0"/>
                </a:rPr>
                <a:t> </a:t>
              </a:r>
              <a:r>
                <a:rPr lang="en-US" sz="2300" b="1" dirty="0" err="1">
                  <a:solidFill>
                    <a:srgbClr val="000000"/>
                  </a:solidFill>
                  <a:latin typeface="Arial" pitchFamily="34" charset="0"/>
                </a:rPr>
                <a:t>thành</a:t>
              </a:r>
              <a:r>
                <a:rPr lang="en-US" sz="2300" b="1" dirty="0">
                  <a:solidFill>
                    <a:srgbClr val="000000"/>
                  </a:solidFill>
                  <a:latin typeface="Arial" pitchFamily="34" charset="0"/>
                </a:rPr>
                <a:t> </a:t>
              </a:r>
              <a:r>
                <a:rPr lang="en-US" sz="2300" b="1" dirty="0" err="1">
                  <a:solidFill>
                    <a:srgbClr val="000000"/>
                  </a:solidFill>
                  <a:latin typeface="Arial" pitchFamily="34" charset="0"/>
                </a:rPr>
                <a:t>phần</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r>
                <a:rPr lang="en-US" sz="2300" b="1" dirty="0">
                  <a:solidFill>
                    <a:srgbClr val="000000"/>
                  </a:solidFill>
                  <a:latin typeface="Arial" pitchFamily="34" charset="0"/>
                </a:rPr>
                <a:t>.</a:t>
              </a:r>
            </a:p>
          </p:txBody>
        </p:sp>
      </p:grpSp>
      <p:pic>
        <p:nvPicPr>
          <p:cNvPr id="24" name="Picture 2" descr="Lý thuyết KHTN 8 Cánh diều Bài 33: Môi trường trong cơ thể và hệ bài tiết ở người">
            <a:extLst>
              <a:ext uri="{FF2B5EF4-FFF2-40B4-BE49-F238E27FC236}">
                <a16:creationId xmlns:a16="http://schemas.microsoft.com/office/drawing/2014/main" id="{6FD93CDC-2757-92FD-B21B-37D8550BF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 y="2389797"/>
            <a:ext cx="7315200" cy="446820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0"/>
          <p:cNvSpPr txBox="1"/>
          <p:nvPr/>
        </p:nvSpPr>
        <p:spPr>
          <a:xfrm>
            <a:off x="7466012" y="2469333"/>
            <a:ext cx="4590990" cy="4062651"/>
          </a:xfrm>
          <a:prstGeom prst="rect">
            <a:avLst/>
          </a:prstGeom>
        </p:spPr>
        <p:txBody>
          <a:bodyPr wrap="square" lIns="0" tIns="0" rIns="0" bIns="0" rtlCol="0" anchor="t">
            <a:spAutoFit/>
          </a:bodyPr>
          <a:lstStyle/>
          <a:p>
            <a:pPr algn="just">
              <a:lnSpc>
                <a:spcPct val="120000"/>
              </a:lnSpc>
              <a:spcBef>
                <a:spcPct val="0"/>
              </a:spcBef>
            </a:pPr>
            <a:r>
              <a:rPr lang="en-US" sz="4400" dirty="0" err="1">
                <a:latin typeface="Times New Roman" panose="02020603050405020304" pitchFamily="18" charset="0"/>
                <a:cs typeface="Times New Roman" panose="02020603050405020304" pitchFamily="18" charset="0"/>
              </a:rPr>
              <a:t>Môi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gồm</a:t>
            </a:r>
            <a:r>
              <a:rPr lang="en-US" sz="4400" dirty="0">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máu</a:t>
            </a:r>
            <a:r>
              <a:rPr lang="en-US" sz="4400" b="1"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dịch</a:t>
            </a:r>
            <a:r>
              <a:rPr lang="en-US" sz="4400" b="1" u="sng"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mô</a:t>
            </a:r>
            <a:r>
              <a:rPr lang="en-US" sz="4400" b="1" u="sng" dirty="0">
                <a:solidFill>
                  <a:srgbClr val="0432FF"/>
                </a:solidFill>
                <a:latin typeface="Times New Roman" panose="02020603050405020304" pitchFamily="18" charset="0"/>
                <a:cs typeface="Times New Roman" panose="02020603050405020304" pitchFamily="18" charset="0"/>
              </a:rPr>
              <a:t> </a:t>
            </a:r>
            <a:r>
              <a:rPr lang="en-US" sz="4400" dirty="0">
                <a:solidFill>
                  <a:srgbClr val="0432FF"/>
                </a:solidFill>
                <a:latin typeface="Times New Roman" panose="02020603050405020304" pitchFamily="18" charset="0"/>
                <a:cs typeface="Times New Roman" panose="02020603050405020304" pitchFamily="18" charset="0"/>
              </a:rPr>
              <a:t>(</a:t>
            </a:r>
            <a:r>
              <a:rPr lang="en-US" sz="4400" dirty="0" err="1">
                <a:solidFill>
                  <a:srgbClr val="0432FF"/>
                </a:solidFill>
                <a:latin typeface="Times New Roman" panose="02020603050405020304" pitchFamily="18" charset="0"/>
                <a:cs typeface="Times New Roman" panose="02020603050405020304" pitchFamily="18" charset="0"/>
              </a:rPr>
              <a:t>dịch</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giữa</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các</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tế</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bào</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và</a:t>
            </a:r>
            <a:r>
              <a:rPr lang="en-US" sz="4400"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dịch</a:t>
            </a:r>
            <a:r>
              <a:rPr lang="en-US" sz="4400" b="1" u="sng"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bạch</a:t>
            </a:r>
            <a:r>
              <a:rPr lang="en-US" sz="4400" b="1" u="sng"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huyết</a:t>
            </a:r>
            <a:r>
              <a:rPr lang="en-US" sz="4400" b="1" u="sng" dirty="0">
                <a:solidFill>
                  <a:srgbClr val="0432FF"/>
                </a:solidFill>
                <a:latin typeface="Times New Roman" panose="02020603050405020304" pitchFamily="18" charset="0"/>
                <a:cs typeface="Times New Roman" panose="02020603050405020304" pitchFamily="18" charset="0"/>
              </a:rPr>
              <a:t>.</a:t>
            </a:r>
          </a:p>
        </p:txBody>
      </p:sp>
      <p:sp>
        <p:nvSpPr>
          <p:cNvPr id="26" name="TextBox 10"/>
          <p:cNvSpPr txBox="1"/>
          <p:nvPr/>
        </p:nvSpPr>
        <p:spPr>
          <a:xfrm>
            <a:off x="983632" y="593250"/>
            <a:ext cx="6710980" cy="287877"/>
          </a:xfrm>
          <a:prstGeom prst="rect">
            <a:avLst/>
          </a:prstGeom>
        </p:spPr>
        <p:txBody>
          <a:bodyPr lIns="0" tIns="0" rIns="0" bIns="0" rtlCol="0" anchor="t">
            <a:spAutoFit/>
          </a:bodyPr>
          <a:lstStyle/>
          <a:p>
            <a:pPr>
              <a:lnSpc>
                <a:spcPts val="3266"/>
              </a:lnSpc>
            </a:pPr>
            <a:r>
              <a:rPr lang="en-US" sz="2300" b="1" dirty="0">
                <a:solidFill>
                  <a:srgbClr val="FF0000"/>
                </a:solidFill>
                <a:latin typeface="Arial" pitchFamily="34" charset="0"/>
              </a:rPr>
              <a:t>1. </a:t>
            </a:r>
            <a:r>
              <a:rPr lang="en-US" sz="2300" b="1" dirty="0" err="1">
                <a:solidFill>
                  <a:srgbClr val="FF0000"/>
                </a:solidFill>
                <a:latin typeface="Arial" pitchFamily="34" charset="0"/>
              </a:rPr>
              <a:t>Khái</a:t>
            </a:r>
            <a:r>
              <a:rPr lang="en-US" sz="2300" b="1" dirty="0">
                <a:solidFill>
                  <a:srgbClr val="FF0000"/>
                </a:solidFill>
                <a:latin typeface="Arial" pitchFamily="34" charset="0"/>
              </a:rPr>
              <a:t> </a:t>
            </a:r>
            <a:r>
              <a:rPr lang="en-US" sz="2300" b="1" dirty="0" err="1">
                <a:solidFill>
                  <a:srgbClr val="FF0000"/>
                </a:solidFill>
                <a:latin typeface="Arial" pitchFamily="34" charset="0"/>
              </a:rPr>
              <a:t>niệm</a:t>
            </a:r>
            <a:r>
              <a:rPr lang="en-US" sz="2300" b="1" dirty="0">
                <a:solidFill>
                  <a:srgbClr val="FF0000"/>
                </a:solidFill>
                <a:latin typeface="Arial" pitchFamily="34" charset="0"/>
              </a:rPr>
              <a:t> </a:t>
            </a:r>
            <a:r>
              <a:rPr lang="en-US" sz="2300" b="1" dirty="0" err="1">
                <a:solidFill>
                  <a:srgbClr val="FF0000"/>
                </a:solidFill>
                <a:latin typeface="Arial" pitchFamily="34" charset="0"/>
              </a:rPr>
              <a:t>môi</a:t>
            </a:r>
            <a:r>
              <a:rPr lang="en-US" sz="2300" b="1" dirty="0">
                <a:solidFill>
                  <a:srgbClr val="FF0000"/>
                </a:solidFill>
                <a:latin typeface="Arial" pitchFamily="34" charset="0"/>
              </a:rPr>
              <a:t> </a:t>
            </a:r>
            <a:r>
              <a:rPr lang="en-US" sz="2300" b="1" dirty="0" err="1">
                <a:solidFill>
                  <a:srgbClr val="FF0000"/>
                </a:solidFill>
                <a:latin typeface="Arial" pitchFamily="34" charset="0"/>
              </a:rPr>
              <a:t>trường</a:t>
            </a:r>
            <a:r>
              <a:rPr lang="en-US" sz="2300" b="1" dirty="0">
                <a:solidFill>
                  <a:srgbClr val="FF0000"/>
                </a:solidFill>
                <a:latin typeface="Arial" pitchFamily="34" charset="0"/>
              </a:rPr>
              <a:t> </a:t>
            </a:r>
            <a:r>
              <a:rPr lang="en-US" sz="2300" b="1" dirty="0" err="1">
                <a:solidFill>
                  <a:srgbClr val="FF0000"/>
                </a:solidFill>
                <a:latin typeface="Arial" pitchFamily="34" charset="0"/>
              </a:rPr>
              <a:t>trong</a:t>
            </a:r>
            <a:r>
              <a:rPr lang="en-US" sz="2300" b="1" dirty="0">
                <a:solidFill>
                  <a:srgbClr val="FF0000"/>
                </a:solidFill>
                <a:latin typeface="Arial" pitchFamily="34" charset="0"/>
              </a:rPr>
              <a:t> </a:t>
            </a:r>
            <a:r>
              <a:rPr lang="en-US" sz="2300" b="1" dirty="0" err="1">
                <a:solidFill>
                  <a:srgbClr val="FF0000"/>
                </a:solidFill>
                <a:latin typeface="Arial" pitchFamily="34" charset="0"/>
              </a:rPr>
              <a:t>cơ</a:t>
            </a:r>
            <a:r>
              <a:rPr lang="en-US" sz="2300" b="1" dirty="0">
                <a:solidFill>
                  <a:srgbClr val="FF0000"/>
                </a:solidFill>
                <a:latin typeface="Arial" pitchFamily="34" charset="0"/>
              </a:rPr>
              <a:t> </a:t>
            </a:r>
            <a:r>
              <a:rPr lang="en-US" sz="2300" b="1" dirty="0" err="1">
                <a:solidFill>
                  <a:srgbClr val="FF0000"/>
                </a:solidFill>
                <a:latin typeface="Arial" pitchFamily="34" charset="0"/>
              </a:rPr>
              <a:t>thể</a:t>
            </a:r>
            <a:endParaRPr lang="en-US" sz="2300" b="1" dirty="0">
              <a:solidFill>
                <a:srgbClr val="FF0000"/>
              </a:solidFill>
              <a:latin typeface="Arial" pitchFamily="34" charset="0"/>
            </a:endParaRPr>
          </a:p>
        </p:txBody>
      </p:sp>
      <p:sp>
        <p:nvSpPr>
          <p:cNvPr id="3" name="Rectangle 2"/>
          <p:cNvSpPr/>
          <p:nvPr/>
        </p:nvSpPr>
        <p:spPr>
          <a:xfrm>
            <a:off x="7466012" y="2389797"/>
            <a:ext cx="4722813" cy="423960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929480" y="1562719"/>
            <a:ext cx="10422732" cy="4350486"/>
          </a:xfrm>
          <a:prstGeom prst="rect">
            <a:avLst/>
          </a:prstGeom>
        </p:spPr>
        <p:txBody>
          <a:bodyPr wrap="square" lIns="0" tIns="0" rIns="0" bIns="0" rtlCol="0" anchor="t">
            <a:spAutoFit/>
          </a:bodyPr>
          <a:lstStyle/>
          <a:p>
            <a:pPr algn="just">
              <a:lnSpc>
                <a:spcPct val="120000"/>
              </a:lnSpc>
              <a:spcBef>
                <a:spcPct val="0"/>
              </a:spcBef>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điều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hoá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gồm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huyết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áp</a:t>
            </a:r>
            <a:r>
              <a:rPr lang="en-US" sz="4800" dirty="0">
                <a:latin typeface="Times New Roman" panose="02020603050405020304" pitchFamily="18" charset="0"/>
                <a:cs typeface="Times New Roman" panose="02020603050405020304" pitchFamily="18" charset="0"/>
              </a:rPr>
              <a:t>, pH, </a:t>
            </a:r>
            <a:r>
              <a:rPr lang="en-US" sz="4800" dirty="0" err="1">
                <a:latin typeface="Times New Roman" panose="02020603050405020304" pitchFamily="18" charset="0"/>
                <a:cs typeface="Times New Roman" panose="02020603050405020304" pitchFamily="18" charset="0"/>
              </a:rPr>
              <a:t>thành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tan,... </a:t>
            </a:r>
            <a:r>
              <a:rPr lang="en-US" sz="4800" dirty="0" err="1">
                <a:latin typeface="Times New Roman" panose="02020603050405020304" pitchFamily="18" charset="0"/>
                <a:cs typeface="Times New Roman" panose="02020603050405020304" pitchFamily="18" charset="0"/>
              </a:rPr>
              <a:t>dao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quanh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định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gọi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bằng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p:cNvGraphicFramePr>
            <a:graphicFrameLocks noGrp="1"/>
          </p:cNvGraphicFramePr>
          <p:nvPr>
            <p:extLst>
              <p:ext uri="{D42A27DB-BD31-4B8C-83A1-F6EECF244321}">
                <p14:modId xmlns:p14="http://schemas.microsoft.com/office/powerpoint/2010/main" val="4293264397"/>
              </p:ext>
            </p:extLst>
          </p:nvPr>
        </p:nvGraphicFramePr>
        <p:xfrm>
          <a:off x="724425" y="1219200"/>
          <a:ext cx="10817583" cy="3150045"/>
        </p:xfrm>
        <a:graphic>
          <a:graphicData uri="http://schemas.openxmlformats.org/drawingml/2006/table">
            <a:tbl>
              <a:tblPr/>
              <a:tblGrid>
                <a:gridCol w="2009503">
                  <a:extLst>
                    <a:ext uri="{9D8B030D-6E8A-4147-A177-3AD203B41FA5}">
                      <a16:colId xmlns:a16="http://schemas.microsoft.com/office/drawing/2014/main" val="20000"/>
                    </a:ext>
                  </a:extLst>
                </a:gridCol>
                <a:gridCol w="2559209">
                  <a:extLst>
                    <a:ext uri="{9D8B030D-6E8A-4147-A177-3AD203B41FA5}">
                      <a16:colId xmlns:a16="http://schemas.microsoft.com/office/drawing/2014/main" val="20001"/>
                    </a:ext>
                  </a:extLst>
                </a:gridCol>
                <a:gridCol w="2053960">
                  <a:extLst>
                    <a:ext uri="{9D8B030D-6E8A-4147-A177-3AD203B41FA5}">
                      <a16:colId xmlns:a16="http://schemas.microsoft.com/office/drawing/2014/main" val="20002"/>
                    </a:ext>
                  </a:extLst>
                </a:gridCol>
                <a:gridCol w="4194911">
                  <a:extLst>
                    <a:ext uri="{9D8B030D-6E8A-4147-A177-3AD203B41FA5}">
                      <a16:colId xmlns:a16="http://schemas.microsoft.com/office/drawing/2014/main" val="20003"/>
                    </a:ext>
                  </a:extLst>
                </a:gridCol>
              </a:tblGrid>
              <a:tr h="971232">
                <a:tc>
                  <a:txBody>
                    <a:bodyPr/>
                    <a:lstStyle/>
                    <a:p>
                      <a:pPr algn="ctr">
                        <a:lnSpc>
                          <a:spcPct val="120000"/>
                        </a:lnSpc>
                        <a:defRPr/>
                      </a:pPr>
                      <a:r>
                        <a:rPr lang="en-US" sz="2300" b="1" dirty="0" err="1">
                          <a:solidFill>
                            <a:srgbClr val="FFFFFF"/>
                          </a:solidFill>
                          <a:latin typeface="Arial" pitchFamily="34" charset="0"/>
                        </a:rPr>
                        <a:t>Trường</a:t>
                      </a:r>
                      <a:r>
                        <a:rPr lang="en-US" sz="2300" b="1" dirty="0">
                          <a:solidFill>
                            <a:srgbClr val="FFFFFF"/>
                          </a:solidFill>
                          <a:latin typeface="Arial" pitchFamily="34" charset="0"/>
                        </a:rPr>
                        <a:t> </a:t>
                      </a:r>
                      <a:r>
                        <a:rPr lang="en-US" sz="2300" b="1" dirty="0" err="1">
                          <a:solidFill>
                            <a:srgbClr val="FFFFFF"/>
                          </a:solidFill>
                          <a:latin typeface="Arial" pitchFamily="34" charset="0"/>
                        </a:rPr>
                        <a:t>hợp</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dirty="0" err="1">
                          <a:solidFill>
                            <a:srgbClr val="FFFFFF"/>
                          </a:solidFill>
                          <a:latin typeface="Arial" pitchFamily="34" charset="0"/>
                        </a:rPr>
                        <a:t>Chỉ</a:t>
                      </a:r>
                      <a:r>
                        <a:rPr lang="en-US" sz="2300" b="1" dirty="0">
                          <a:solidFill>
                            <a:srgbClr val="FFFFFF"/>
                          </a:solidFill>
                          <a:latin typeface="Arial" pitchFamily="34" charset="0"/>
                        </a:rPr>
                        <a:t> </a:t>
                      </a:r>
                      <a:r>
                        <a:rPr lang="en-US" sz="2300" b="1" dirty="0" err="1">
                          <a:solidFill>
                            <a:srgbClr val="FFFFFF"/>
                          </a:solidFill>
                          <a:latin typeface="Arial" pitchFamily="34" charset="0"/>
                        </a:rPr>
                        <a:t>số</a:t>
                      </a:r>
                      <a:r>
                        <a:rPr lang="en-US" sz="2300" b="1" dirty="0">
                          <a:solidFill>
                            <a:srgbClr val="FFFFFF"/>
                          </a:solidFill>
                          <a:latin typeface="Arial" pitchFamily="34" charset="0"/>
                        </a:rPr>
                        <a:t> </a:t>
                      </a:r>
                      <a:r>
                        <a:rPr lang="en-US" sz="2300" b="1" dirty="0" err="1">
                          <a:solidFill>
                            <a:srgbClr val="FFFFFF"/>
                          </a:solidFill>
                          <a:latin typeface="Arial" pitchFamily="34" charset="0"/>
                        </a:rPr>
                        <a:t>môi</a:t>
                      </a:r>
                      <a:r>
                        <a:rPr lang="en-US" sz="2300" b="1" dirty="0">
                          <a:solidFill>
                            <a:srgbClr val="FFFFFF"/>
                          </a:solidFill>
                          <a:latin typeface="Arial" pitchFamily="34" charset="0"/>
                        </a:rPr>
                        <a:t> </a:t>
                      </a:r>
                      <a:r>
                        <a:rPr lang="en-US" sz="2300" b="1" dirty="0" err="1">
                          <a:solidFill>
                            <a:srgbClr val="FFFFFF"/>
                          </a:solidFill>
                          <a:latin typeface="Arial" pitchFamily="34" charset="0"/>
                        </a:rPr>
                        <a:t>trường</a:t>
                      </a:r>
                      <a:r>
                        <a:rPr lang="en-US" sz="2300" b="1" dirty="0">
                          <a:solidFill>
                            <a:srgbClr val="FFFFFF"/>
                          </a:solidFill>
                          <a:latin typeface="Arial" pitchFamily="34" charset="0"/>
                        </a:rPr>
                        <a:t> </a:t>
                      </a:r>
                      <a:r>
                        <a:rPr lang="en-US" sz="2300" b="1" dirty="0" err="1">
                          <a:solidFill>
                            <a:srgbClr val="FFFFFF"/>
                          </a:solidFill>
                          <a:latin typeface="Arial" pitchFamily="34" charset="0"/>
                        </a:rPr>
                        <a:t>trong</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dirty="0">
                          <a:solidFill>
                            <a:srgbClr val="FFFFFF"/>
                          </a:solidFill>
                          <a:latin typeface="Arial" pitchFamily="34" charset="0"/>
                        </a:rPr>
                        <a:t>GT đo được</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Ngưỡng GT ở người trưởng thành bình thường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extLst>
                  <a:ext uri="{0D108BD9-81ED-4DB2-BD59-A6C34878D82A}">
                    <a16:rowId xmlns:a16="http://schemas.microsoft.com/office/drawing/2014/main" val="10000"/>
                  </a:ext>
                </a:extLst>
              </a:tr>
              <a:tr h="810887">
                <a:tc>
                  <a:txBody>
                    <a:bodyPr/>
                    <a:lstStyle/>
                    <a:p>
                      <a:pPr algn="ctr">
                        <a:lnSpc>
                          <a:spcPct val="120000"/>
                        </a:lnSpc>
                        <a:defRPr/>
                      </a:pPr>
                      <a:r>
                        <a:rPr lang="en-US" sz="1800" b="1" dirty="0">
                          <a:solidFill>
                            <a:srgbClr val="000000"/>
                          </a:solidFill>
                          <a:latin typeface="Arial" pitchFamily="34" charset="0"/>
                        </a:rPr>
                        <a:t>1</a:t>
                      </a:r>
                      <a:endParaRPr lang="en-US" sz="5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600" b="1" dirty="0" err="1">
                          <a:solidFill>
                            <a:srgbClr val="000000"/>
                          </a:solidFill>
                          <a:latin typeface="Arial" pitchFamily="34" charset="0"/>
                        </a:rPr>
                        <a:t>Thân</a:t>
                      </a:r>
                      <a:r>
                        <a:rPr lang="en-US" sz="1600" b="1" dirty="0">
                          <a:solidFill>
                            <a:srgbClr val="000000"/>
                          </a:solidFill>
                          <a:latin typeface="Arial" pitchFamily="34" charset="0"/>
                        </a:rPr>
                        <a:t> </a:t>
                      </a:r>
                      <a:r>
                        <a:rPr lang="en-US" sz="1600" b="1" dirty="0" err="1">
                          <a:solidFill>
                            <a:srgbClr val="000000"/>
                          </a:solidFill>
                          <a:latin typeface="Arial" pitchFamily="34" charset="0"/>
                        </a:rPr>
                        <a:t>nhiệt</a:t>
                      </a:r>
                      <a:endParaRPr lang="en-US" sz="400" b="1" dirty="0">
                        <a:latin typeface="Arial" pitchFamily="34" charset="0"/>
                      </a:endParaRPr>
                    </a:p>
                    <a:p>
                      <a:pPr algn="ctr">
                        <a:lnSpc>
                          <a:spcPct val="120000"/>
                        </a:lnSpc>
                      </a:pPr>
                      <a:r>
                        <a:rPr lang="en-US" sz="1600" b="1" dirty="0">
                          <a:solidFill>
                            <a:srgbClr val="000000"/>
                          </a:solidFill>
                          <a:latin typeface="Arial" pitchFamily="34" charset="0"/>
                        </a:rPr>
                        <a:t>(</a:t>
                      </a:r>
                      <a:r>
                        <a:rPr lang="en-US" sz="1600" b="1" dirty="0" err="1">
                          <a:solidFill>
                            <a:srgbClr val="000000"/>
                          </a:solidFill>
                          <a:latin typeface="Arial" pitchFamily="34" charset="0"/>
                        </a:rPr>
                        <a:t>độ</a:t>
                      </a:r>
                      <a:r>
                        <a:rPr lang="en-US" sz="1600" b="1" dirty="0">
                          <a:solidFill>
                            <a:srgbClr val="000000"/>
                          </a:solidFill>
                          <a:latin typeface="Arial" pitchFamily="34" charset="0"/>
                        </a:rPr>
                        <a:t> C)</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39.5</a:t>
                      </a:r>
                      <a:endParaRPr lang="en-US" sz="5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36 - 37.5</a:t>
                      </a:r>
                      <a:endParaRPr lang="en-US" sz="500" b="1" dirty="0">
                        <a:latin typeface="Arial" pitchFamily="34" charset="0"/>
                      </a:endParaRPr>
                    </a:p>
                    <a:p>
                      <a:pPr algn="ctr">
                        <a:lnSpc>
                          <a:spcPct val="120000"/>
                        </a:lnSpc>
                      </a:pPr>
                      <a:r>
                        <a:rPr lang="en-US" sz="1800" b="1" dirty="0">
                          <a:solidFill>
                            <a:srgbClr val="000000"/>
                          </a:solidFill>
                          <a:latin typeface="Arial" pitchFamily="34" charset="0"/>
                        </a:rPr>
                        <a:t>(</a:t>
                      </a:r>
                      <a:r>
                        <a:rPr lang="en-US" sz="1800" b="1" dirty="0" err="1">
                          <a:solidFill>
                            <a:srgbClr val="000000"/>
                          </a:solidFill>
                          <a:latin typeface="Arial" pitchFamily="34" charset="0"/>
                        </a:rPr>
                        <a:t>BYT</a:t>
                      </a:r>
                      <a:r>
                        <a:rPr lang="en-US" sz="1800" b="1" dirty="0">
                          <a:solidFill>
                            <a:srgbClr val="000000"/>
                          </a:solidFill>
                          <a:latin typeface="Arial" pitchFamily="34" charset="0"/>
                        </a:rPr>
                        <a:t>, 2008)</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13481">
                <a:tc>
                  <a:txBody>
                    <a:bodyPr/>
                    <a:lstStyle/>
                    <a:p>
                      <a:pPr algn="ctr">
                        <a:lnSpc>
                          <a:spcPct val="120000"/>
                        </a:lnSpc>
                        <a:defRPr/>
                      </a:pPr>
                      <a:r>
                        <a:rPr lang="en-US" sz="1800" b="1">
                          <a:solidFill>
                            <a:srgbClr val="000000"/>
                          </a:solidFill>
                          <a:latin typeface="Arial" pitchFamily="34" charset="0"/>
                        </a:rPr>
                        <a:t>2</a:t>
                      </a:r>
                      <a:endParaRPr lang="en-US" sz="5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err="1">
                          <a:solidFill>
                            <a:srgbClr val="000000"/>
                          </a:solidFill>
                          <a:latin typeface="Arial" pitchFamily="34" charset="0"/>
                        </a:rPr>
                        <a:t>Nồng</a:t>
                      </a:r>
                      <a:r>
                        <a:rPr lang="en-US" sz="1800" b="1" dirty="0">
                          <a:solidFill>
                            <a:srgbClr val="000000"/>
                          </a:solidFill>
                          <a:latin typeface="Arial" pitchFamily="34" charset="0"/>
                        </a:rPr>
                        <a:t> </a:t>
                      </a:r>
                      <a:r>
                        <a:rPr lang="en-US" sz="1800" b="1" dirty="0" err="1">
                          <a:solidFill>
                            <a:srgbClr val="000000"/>
                          </a:solidFill>
                          <a:latin typeface="Arial" pitchFamily="34" charset="0"/>
                        </a:rPr>
                        <a:t>độ</a:t>
                      </a:r>
                      <a:r>
                        <a:rPr lang="en-US" sz="1800" b="1" dirty="0">
                          <a:solidFill>
                            <a:srgbClr val="000000"/>
                          </a:solidFill>
                          <a:latin typeface="Arial" pitchFamily="34" charset="0"/>
                        </a:rPr>
                        <a:t> Zn </a:t>
                      </a:r>
                      <a:r>
                        <a:rPr lang="en-US" sz="1800" b="1" dirty="0" err="1">
                          <a:solidFill>
                            <a:srgbClr val="000000"/>
                          </a:solidFill>
                          <a:latin typeface="Arial" pitchFamily="34" charset="0"/>
                        </a:rPr>
                        <a:t>trong</a:t>
                      </a:r>
                      <a:r>
                        <a:rPr lang="en-US" sz="1800" b="1" dirty="0">
                          <a:solidFill>
                            <a:srgbClr val="000000"/>
                          </a:solidFill>
                          <a:latin typeface="Arial" pitchFamily="34" charset="0"/>
                        </a:rPr>
                        <a:t> </a:t>
                      </a:r>
                      <a:r>
                        <a:rPr lang="en-US" sz="1800" b="1" dirty="0" err="1">
                          <a:solidFill>
                            <a:srgbClr val="000000"/>
                          </a:solidFill>
                          <a:latin typeface="Arial" pitchFamily="34" charset="0"/>
                        </a:rPr>
                        <a:t>máu</a:t>
                      </a:r>
                      <a:r>
                        <a:rPr lang="en-US" sz="1800" b="1" dirty="0">
                          <a:solidFill>
                            <a:srgbClr val="000000"/>
                          </a:solidFill>
                          <a:latin typeface="Arial" pitchFamily="34" charset="0"/>
                        </a:rPr>
                        <a:t> </a:t>
                      </a:r>
                      <a:endParaRPr lang="en-US" sz="500" b="1" dirty="0">
                        <a:latin typeface="Arial" pitchFamily="34" charset="0"/>
                      </a:endParaRPr>
                    </a:p>
                    <a:p>
                      <a:pPr algn="ctr">
                        <a:lnSpc>
                          <a:spcPct val="120000"/>
                        </a:lnSpc>
                      </a:pPr>
                      <a:r>
                        <a:rPr lang="en-US" sz="1800" b="1" dirty="0">
                          <a:solidFill>
                            <a:srgbClr val="000000"/>
                          </a:solidFill>
                          <a:latin typeface="Arial" pitchFamily="34" charset="0"/>
                        </a:rPr>
                        <a:t>(</a:t>
                      </a:r>
                      <a:r>
                        <a:rPr lang="en-US" sz="1800" b="1" dirty="0" err="1">
                          <a:solidFill>
                            <a:srgbClr val="000000"/>
                          </a:solidFill>
                          <a:latin typeface="Arial" pitchFamily="34" charset="0"/>
                        </a:rPr>
                        <a:t>umol</a:t>
                      </a:r>
                      <a:r>
                        <a:rPr lang="en-US" sz="1800" b="1" dirty="0">
                          <a:solidFill>
                            <a:srgbClr val="000000"/>
                          </a:solidFill>
                          <a:latin typeface="Arial" pitchFamily="34" charset="0"/>
                        </a:rPr>
                        <a:t>/L)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16.5</a:t>
                      </a:r>
                      <a:endParaRPr lang="en-US" sz="5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9.2 - 18.4</a:t>
                      </a:r>
                      <a:endParaRPr lang="en-US" sz="500" b="1" dirty="0">
                        <a:latin typeface="Arial" pitchFamily="34" charset="0"/>
                      </a:endParaRPr>
                    </a:p>
                    <a:p>
                      <a:pPr algn="ctr">
                        <a:lnSpc>
                          <a:spcPct val="120000"/>
                        </a:lnSpc>
                      </a:pPr>
                      <a:r>
                        <a:rPr lang="en-US" sz="1800" b="1" dirty="0">
                          <a:solidFill>
                            <a:srgbClr val="000000"/>
                          </a:solidFill>
                          <a:latin typeface="Arial" pitchFamily="34" charset="0"/>
                        </a:rPr>
                        <a:t>(</a:t>
                      </a:r>
                      <a:r>
                        <a:rPr lang="en-US" sz="1800" b="1" dirty="0" err="1">
                          <a:solidFill>
                            <a:srgbClr val="000000"/>
                          </a:solidFill>
                          <a:latin typeface="Arial" pitchFamily="34" charset="0"/>
                        </a:rPr>
                        <a:t>BYT</a:t>
                      </a:r>
                      <a:r>
                        <a:rPr lang="en-US" sz="1800" b="1" dirty="0">
                          <a:solidFill>
                            <a:srgbClr val="000000"/>
                          </a:solidFill>
                          <a:latin typeface="Arial" pitchFamily="34" charset="0"/>
                        </a:rPr>
                        <a:t>, 2018)</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2"/>
          <p:cNvSpPr/>
          <p:nvPr/>
        </p:nvSpPr>
        <p:spPr>
          <a:xfrm>
            <a:off x="685621" y="4343400"/>
            <a:ext cx="10895190" cy="2621230"/>
          </a:xfrm>
          <a:prstGeom prst="rect">
            <a:avLst/>
          </a:prstGeom>
        </p:spPr>
        <p:txBody>
          <a:bodyPr wrap="square">
            <a:spAutoFit/>
          </a:bodyPr>
          <a:lstStyle/>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Trường hợp 1 có chỉ số môi trường trong mất cân bằng.</a:t>
            </a:r>
            <a:endParaRPr lang="vi-VN" sz="2400" dirty="0">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Giải thích: Thân nhiệt có ngưỡng giá trị ở người trưởng thành bình thường là 36 – 37,5 </a:t>
            </a:r>
            <a:r>
              <a:rPr lang="vi-VN" sz="2800" baseline="30000" dirty="0">
                <a:solidFill>
                  <a:srgbClr val="000000"/>
                </a:solidFill>
                <a:latin typeface="Times New Roman" panose="02020603050405020304" pitchFamily="18" charset="0"/>
                <a:ea typeface="Times New Roman" panose="02020603050405020304" pitchFamily="18" charset="0"/>
              </a:rPr>
              <a:t>o</a:t>
            </a:r>
            <a:r>
              <a:rPr lang="vi-VN" sz="2800" dirty="0">
                <a:solidFill>
                  <a:srgbClr val="000000"/>
                </a:solidFill>
                <a:latin typeface="Times New Roman" panose="02020603050405020304" pitchFamily="18" charset="0"/>
                <a:ea typeface="Times New Roman" panose="02020603050405020304" pitchFamily="18" charset="0"/>
              </a:rPr>
              <a:t>C. Trong khi, người ở trường hợp 1 có giá trị đo được là 39,5</a:t>
            </a:r>
            <a:r>
              <a:rPr lang="vi-VN" sz="2800" baseline="30000" dirty="0">
                <a:solidFill>
                  <a:srgbClr val="000000"/>
                </a:solidFill>
                <a:latin typeface="Times New Roman" panose="02020603050405020304" pitchFamily="18" charset="0"/>
                <a:ea typeface="Times New Roman" panose="02020603050405020304" pitchFamily="18" charset="0"/>
              </a:rPr>
              <a:t>o</a:t>
            </a:r>
            <a:r>
              <a:rPr lang="vi-VN" sz="2800" dirty="0">
                <a:solidFill>
                  <a:srgbClr val="000000"/>
                </a:solidFill>
                <a:latin typeface="Times New Roman" panose="02020603050405020304" pitchFamily="18" charset="0"/>
                <a:ea typeface="Times New Roman" panose="02020603050405020304" pitchFamily="18" charset="0"/>
              </a:rPr>
              <a:t>C, cao hơn nhiều so với ngưỡng bình thường. Điều này báo hiệu sự mất cân bằng môi trường trong cơ thể về điều kiện nhiệt độ.</a:t>
            </a:r>
            <a:endParaRPr lang="vi-VN" sz="2400" dirty="0">
              <a:effectLst/>
              <a:latin typeface="Times New Roman" panose="02020603050405020304" pitchFamily="18" charset="0"/>
              <a:ea typeface="Arial" panose="020B0604020202020204" pitchFamily="34" charset="0"/>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612" y="152400"/>
            <a:ext cx="1394053" cy="941231"/>
          </a:xfrm>
          <a:prstGeom prst="rect">
            <a:avLst/>
          </a:prstGeom>
        </p:spPr>
      </p:pic>
      <p:sp>
        <p:nvSpPr>
          <p:cNvPr id="13" name="TextBox 13"/>
          <p:cNvSpPr txBox="1"/>
          <p:nvPr/>
        </p:nvSpPr>
        <p:spPr>
          <a:xfrm>
            <a:off x="2606281" y="244168"/>
            <a:ext cx="8934139" cy="849463"/>
          </a:xfrm>
          <a:prstGeom prst="rect">
            <a:avLst/>
          </a:prstGeom>
        </p:spPr>
        <p:txBody>
          <a:bodyPr wrap="square" lIns="0" tIns="0" rIns="0" bIns="0" rtlCol="0" anchor="t">
            <a:spAutoFit/>
          </a:bodyPr>
          <a:lstStyle/>
          <a:p>
            <a:pPr>
              <a:lnSpc>
                <a:spcPct val="120000"/>
              </a:lnSpc>
              <a:spcBef>
                <a:spcPct val="0"/>
              </a:spcBef>
            </a:pPr>
            <a:r>
              <a:rPr lang="en-US" sz="2300" b="1" dirty="0">
                <a:solidFill>
                  <a:srgbClr val="000000"/>
                </a:solidFill>
                <a:latin typeface="Arial" pitchFamily="34" charset="0"/>
              </a:rPr>
              <a:t>Cho </a:t>
            </a:r>
            <a:r>
              <a:rPr lang="en-US" sz="2300" b="1" dirty="0" err="1">
                <a:solidFill>
                  <a:srgbClr val="000000"/>
                </a:solidFill>
                <a:latin typeface="Arial" pitchFamily="34" charset="0"/>
              </a:rPr>
              <a:t>biết</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hợp</a:t>
            </a:r>
            <a:r>
              <a:rPr lang="en-US" sz="2300" b="1" dirty="0">
                <a:solidFill>
                  <a:srgbClr val="000000"/>
                </a:solidFill>
                <a:latin typeface="Arial" pitchFamily="34" charset="0"/>
              </a:rPr>
              <a:t> </a:t>
            </a:r>
            <a:r>
              <a:rPr lang="en-US" sz="2300" b="1" dirty="0" err="1">
                <a:solidFill>
                  <a:srgbClr val="000000"/>
                </a:solidFill>
                <a:latin typeface="Arial" pitchFamily="34" charset="0"/>
              </a:rPr>
              <a:t>nào</a:t>
            </a:r>
            <a:r>
              <a:rPr lang="en-US" sz="2300" b="1" dirty="0">
                <a:solidFill>
                  <a:srgbClr val="000000"/>
                </a:solidFill>
                <a:latin typeface="Arial" pitchFamily="34" charset="0"/>
              </a:rPr>
              <a:t> </a:t>
            </a:r>
            <a:r>
              <a:rPr lang="en-US" sz="2300" b="1" dirty="0" err="1">
                <a:solidFill>
                  <a:srgbClr val="000000"/>
                </a:solidFill>
                <a:latin typeface="Arial" pitchFamily="34" charset="0"/>
              </a:rPr>
              <a:t>dưới</a:t>
            </a:r>
            <a:r>
              <a:rPr lang="en-US" sz="2300" b="1" dirty="0">
                <a:solidFill>
                  <a:srgbClr val="000000"/>
                </a:solidFill>
                <a:latin typeface="Arial" pitchFamily="34" charset="0"/>
              </a:rPr>
              <a:t> </a:t>
            </a:r>
            <a:r>
              <a:rPr lang="en-US" sz="2300" b="1" dirty="0" err="1">
                <a:solidFill>
                  <a:srgbClr val="000000"/>
                </a:solidFill>
                <a:latin typeface="Arial" pitchFamily="34" charset="0"/>
              </a:rPr>
              <a:t>đây</a:t>
            </a:r>
            <a:r>
              <a:rPr lang="en-US" sz="2300" b="1" dirty="0">
                <a:solidFill>
                  <a:srgbClr val="000000"/>
                </a:solidFill>
                <a:latin typeface="Arial" pitchFamily="34" charset="0"/>
              </a:rPr>
              <a:t> </a:t>
            </a:r>
            <a:r>
              <a:rPr lang="en-US" sz="2300" b="1" dirty="0" err="1">
                <a:solidFill>
                  <a:srgbClr val="000000"/>
                </a:solidFill>
                <a:latin typeface="Arial" pitchFamily="34" charset="0"/>
              </a:rPr>
              <a:t>có</a:t>
            </a:r>
            <a:r>
              <a:rPr lang="en-US" sz="2300" b="1" dirty="0">
                <a:solidFill>
                  <a:srgbClr val="000000"/>
                </a:solidFill>
                <a:latin typeface="Arial" pitchFamily="34" charset="0"/>
              </a:rPr>
              <a:t> </a:t>
            </a:r>
            <a:r>
              <a:rPr lang="en-US" sz="2300" b="1" dirty="0" err="1">
                <a:solidFill>
                  <a:srgbClr val="000000"/>
                </a:solidFill>
                <a:latin typeface="Arial" pitchFamily="34" charset="0"/>
              </a:rPr>
              <a:t>chỉ</a:t>
            </a:r>
            <a:r>
              <a:rPr lang="en-US" sz="2300" b="1" dirty="0">
                <a:solidFill>
                  <a:srgbClr val="000000"/>
                </a:solidFill>
                <a:latin typeface="Arial" pitchFamily="34" charset="0"/>
              </a:rPr>
              <a:t> </a:t>
            </a:r>
            <a:r>
              <a:rPr lang="en-US" sz="2300" b="1" dirty="0" err="1">
                <a:solidFill>
                  <a:srgbClr val="000000"/>
                </a:solidFill>
                <a:latin typeface="Arial" pitchFamily="34" charset="0"/>
              </a:rPr>
              <a:t>số</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mất</a:t>
            </a:r>
            <a:r>
              <a:rPr lang="en-US" sz="2300" b="1" dirty="0">
                <a:solidFill>
                  <a:srgbClr val="000000"/>
                </a:solidFill>
                <a:latin typeface="Arial" pitchFamily="34" charset="0"/>
              </a:rPr>
              <a:t> </a:t>
            </a:r>
            <a:r>
              <a:rPr lang="en-US" sz="2300" b="1" dirty="0" err="1">
                <a:solidFill>
                  <a:srgbClr val="000000"/>
                </a:solidFill>
                <a:latin typeface="Arial" pitchFamily="34" charset="0"/>
              </a:rPr>
              <a:t>cân</a:t>
            </a:r>
            <a:r>
              <a:rPr lang="en-US" sz="2300" b="1" dirty="0">
                <a:solidFill>
                  <a:srgbClr val="000000"/>
                </a:solidFill>
                <a:latin typeface="Arial" pitchFamily="34" charset="0"/>
              </a:rPr>
              <a:t> </a:t>
            </a:r>
            <a:r>
              <a:rPr lang="en-US" sz="2300" b="1" dirty="0" err="1">
                <a:solidFill>
                  <a:srgbClr val="000000"/>
                </a:solidFill>
                <a:latin typeface="Arial" pitchFamily="34" charset="0"/>
              </a:rPr>
              <a:t>bằng</a:t>
            </a:r>
            <a:endParaRPr lang="en-US" sz="2300" b="1" dirty="0">
              <a:solidFill>
                <a:srgbClr val="000000"/>
              </a:solidFill>
              <a:latin typeface="Arial" pitchFamily="34" charset="0"/>
            </a:endParaRPr>
          </a:p>
        </p:txBody>
      </p:sp>
    </p:spTree>
    <p:extLst>
      <p:ext uri="{BB962C8B-B14F-4D97-AF65-F5344CB8AC3E}">
        <p14:creationId xmlns:p14="http://schemas.microsoft.com/office/powerpoint/2010/main" val="2856932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685622" y="1465530"/>
            <a:ext cx="10817582" cy="1741217"/>
            <a:chOff x="0" y="0"/>
            <a:chExt cx="4274726" cy="687888"/>
          </a:xfrm>
        </p:grpSpPr>
        <p:sp>
          <p:nvSpPr>
            <p:cNvPr id="12" name="Freeform 12"/>
            <p:cNvSpPr/>
            <p:nvPr/>
          </p:nvSpPr>
          <p:spPr>
            <a:xfrm>
              <a:off x="0" y="0"/>
              <a:ext cx="4274726" cy="687888"/>
            </a:xfrm>
            <a:custGeom>
              <a:avLst/>
              <a:gdLst/>
              <a:ahLst/>
              <a:cxnLst/>
              <a:rect l="l" t="t" r="r" b="b"/>
              <a:pathLst>
                <a:path w="4274726" h="687888">
                  <a:moveTo>
                    <a:pt x="24327" y="0"/>
                  </a:moveTo>
                  <a:lnTo>
                    <a:pt x="4250399" y="0"/>
                  </a:lnTo>
                  <a:cubicBezTo>
                    <a:pt x="4263834" y="0"/>
                    <a:pt x="4274726" y="10891"/>
                    <a:pt x="4274726" y="24327"/>
                  </a:cubicBezTo>
                  <a:lnTo>
                    <a:pt x="4274726" y="663561"/>
                  </a:lnTo>
                  <a:cubicBezTo>
                    <a:pt x="4274726" y="676997"/>
                    <a:pt x="4263834" y="687888"/>
                    <a:pt x="4250399" y="687888"/>
                  </a:cubicBezTo>
                  <a:lnTo>
                    <a:pt x="24327" y="687888"/>
                  </a:lnTo>
                  <a:cubicBezTo>
                    <a:pt x="10891" y="687888"/>
                    <a:pt x="0" y="676997"/>
                    <a:pt x="0" y="663561"/>
                  </a:cubicBezTo>
                  <a:lnTo>
                    <a:pt x="0" y="24327"/>
                  </a:lnTo>
                  <a:cubicBezTo>
                    <a:pt x="0" y="10891"/>
                    <a:pt x="10891" y="0"/>
                    <a:pt x="24327" y="0"/>
                  </a:cubicBezTo>
                  <a:close/>
                </a:path>
              </a:pathLst>
            </a:custGeom>
            <a:solidFill>
              <a:srgbClr val="FFF2A1"/>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622" y="3112817"/>
            <a:ext cx="3511721" cy="3521439"/>
          </a:xfrm>
          <a:prstGeom prst="rect">
            <a:avLst/>
          </a:prstGeom>
        </p:spPr>
      </p:pic>
      <p:pic>
        <p:nvPicPr>
          <p:cNvPr id="15" name="Picture 15"/>
          <p:cNvPicPr>
            <a:picLocks noChangeAspect="1"/>
          </p:cNvPicPr>
          <p:nvPr/>
        </p:nvPicPr>
        <p:blipFill>
          <a:blip r:embed="rId4"/>
          <a:srcRect/>
          <a:stretch>
            <a:fillRect/>
          </a:stretch>
        </p:blipFill>
        <p:spPr>
          <a:xfrm>
            <a:off x="4816949" y="3206747"/>
            <a:ext cx="6536615" cy="3427509"/>
          </a:xfrm>
          <a:prstGeom prst="rect">
            <a:avLst/>
          </a:prstGeom>
        </p:spPr>
      </p:pic>
      <p:sp>
        <p:nvSpPr>
          <p:cNvPr id="16" name="TextBox 16"/>
          <p:cNvSpPr txBox="1"/>
          <p:nvPr/>
        </p:nvSpPr>
        <p:spPr>
          <a:xfrm>
            <a:off x="988184" y="1608267"/>
            <a:ext cx="10212458" cy="1269578"/>
          </a:xfrm>
          <a:prstGeom prst="rect">
            <a:avLst/>
          </a:prstGeom>
        </p:spPr>
        <p:txBody>
          <a:bodyPr lIns="0" tIns="0" rIns="0" bIns="0" rtlCol="0" anchor="t">
            <a:spAutoFit/>
          </a:bodyPr>
          <a:lstStyle/>
          <a:p>
            <a:pPr algn="just">
              <a:lnSpc>
                <a:spcPct val="120000"/>
              </a:lnSpc>
              <a:spcBef>
                <a:spcPct val="0"/>
              </a:spcBef>
            </a:pPr>
            <a:r>
              <a:rPr lang="en-US" sz="2300" b="1" dirty="0" err="1">
                <a:solidFill>
                  <a:srgbClr val="000000"/>
                </a:solidFill>
                <a:latin typeface="Arial" pitchFamily="34" charset="0"/>
              </a:rPr>
              <a:t>Từ</a:t>
            </a:r>
            <a:r>
              <a:rPr lang="en-US" sz="2300" b="1" dirty="0">
                <a:solidFill>
                  <a:srgbClr val="000000"/>
                </a:solidFill>
                <a:latin typeface="Arial" pitchFamily="34" charset="0"/>
              </a:rPr>
              <a:t> </a:t>
            </a:r>
            <a:r>
              <a:rPr lang="en-US" sz="2300" b="1" dirty="0" err="1">
                <a:solidFill>
                  <a:srgbClr val="000000"/>
                </a:solidFill>
                <a:latin typeface="Arial" pitchFamily="34" charset="0"/>
              </a:rPr>
              <a:t>kết</a:t>
            </a:r>
            <a:r>
              <a:rPr lang="en-US" sz="2300" b="1" dirty="0">
                <a:solidFill>
                  <a:srgbClr val="000000"/>
                </a:solidFill>
                <a:latin typeface="Arial" pitchFamily="34" charset="0"/>
              </a:rPr>
              <a:t> </a:t>
            </a:r>
            <a:r>
              <a:rPr lang="en-US" sz="2300" b="1" dirty="0" err="1">
                <a:solidFill>
                  <a:srgbClr val="000000"/>
                </a:solidFill>
                <a:latin typeface="Arial" pitchFamily="34" charset="0"/>
              </a:rPr>
              <a:t>quả</a:t>
            </a:r>
            <a:r>
              <a:rPr lang="en-US" sz="2300" b="1" dirty="0">
                <a:solidFill>
                  <a:srgbClr val="000000"/>
                </a:solidFill>
                <a:latin typeface="Arial" pitchFamily="34" charset="0"/>
              </a:rPr>
              <a:t> </a:t>
            </a:r>
            <a:r>
              <a:rPr lang="en-US" sz="2300" b="1" dirty="0" err="1">
                <a:solidFill>
                  <a:srgbClr val="000000"/>
                </a:solidFill>
                <a:latin typeface="Arial" pitchFamily="34" charset="0"/>
              </a:rPr>
              <a:t>thí</a:t>
            </a:r>
            <a:r>
              <a:rPr lang="en-US" sz="2300" b="1" dirty="0">
                <a:solidFill>
                  <a:srgbClr val="000000"/>
                </a:solidFill>
                <a:latin typeface="Arial" pitchFamily="34" charset="0"/>
              </a:rPr>
              <a:t> </a:t>
            </a:r>
            <a:r>
              <a:rPr lang="en-US" sz="2300" b="1" dirty="0" err="1">
                <a:solidFill>
                  <a:srgbClr val="000000"/>
                </a:solidFill>
                <a:latin typeface="Arial" pitchFamily="34" charset="0"/>
              </a:rPr>
              <a:t>nghiệm</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r>
              <a:rPr lang="en-US" sz="2300" b="1" dirty="0">
                <a:solidFill>
                  <a:srgbClr val="000000"/>
                </a:solidFill>
                <a:latin typeface="Arial" pitchFamily="34" charset="0"/>
              </a:rPr>
              <a:t> </a:t>
            </a:r>
            <a:r>
              <a:rPr lang="en-US" sz="2300" b="1" dirty="0" err="1">
                <a:solidFill>
                  <a:srgbClr val="000000"/>
                </a:solidFill>
                <a:latin typeface="Arial" pitchFamily="34" charset="0"/>
              </a:rPr>
              <a:t>hiện</a:t>
            </a:r>
            <a:r>
              <a:rPr lang="en-US" sz="2300" b="1" dirty="0">
                <a:solidFill>
                  <a:srgbClr val="000000"/>
                </a:solidFill>
                <a:latin typeface="Arial" pitchFamily="34" charset="0"/>
              </a:rPr>
              <a:t> ở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cho</a:t>
            </a:r>
            <a:r>
              <a:rPr lang="en-US" sz="2300" b="1" dirty="0">
                <a:solidFill>
                  <a:srgbClr val="000000"/>
                </a:solidFill>
                <a:latin typeface="Arial" pitchFamily="34" charset="0"/>
              </a:rPr>
              <a:t> </a:t>
            </a:r>
            <a:r>
              <a:rPr lang="en-US" sz="2300" b="1" dirty="0" err="1">
                <a:solidFill>
                  <a:srgbClr val="000000"/>
                </a:solidFill>
                <a:latin typeface="Arial" pitchFamily="34" charset="0"/>
              </a:rPr>
              <a:t>biết</a:t>
            </a:r>
            <a:r>
              <a:rPr lang="en-US" sz="2300" b="1" dirty="0">
                <a:solidFill>
                  <a:srgbClr val="000000"/>
                </a:solidFill>
                <a:latin typeface="Arial" pitchFamily="34" charset="0"/>
              </a:rPr>
              <a:t> </a:t>
            </a:r>
            <a:r>
              <a:rPr lang="en-US" sz="2300" b="1" dirty="0" err="1">
                <a:solidFill>
                  <a:srgbClr val="000000"/>
                </a:solidFill>
                <a:latin typeface="Arial" pitchFamily="34" charset="0"/>
              </a:rPr>
              <a:t>ảnh</a:t>
            </a:r>
            <a:r>
              <a:rPr lang="en-US" sz="2300" b="1" dirty="0">
                <a:solidFill>
                  <a:srgbClr val="000000"/>
                </a:solidFill>
                <a:latin typeface="Arial" pitchFamily="34" charset="0"/>
              </a:rPr>
              <a:t> </a:t>
            </a:r>
            <a:r>
              <a:rPr lang="en-US" sz="2300" b="1" dirty="0" err="1">
                <a:solidFill>
                  <a:srgbClr val="000000"/>
                </a:solidFill>
                <a:latin typeface="Arial" pitchFamily="34" charset="0"/>
              </a:rPr>
              <a:t>hưởng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thành</a:t>
            </a:r>
            <a:r>
              <a:rPr lang="en-US" sz="2300" b="1" dirty="0">
                <a:solidFill>
                  <a:srgbClr val="000000"/>
                </a:solidFill>
                <a:latin typeface="Arial" pitchFamily="34" charset="0"/>
              </a:rPr>
              <a:t> </a:t>
            </a:r>
            <a:r>
              <a:rPr lang="en-US" sz="2300" b="1" dirty="0" err="1">
                <a:solidFill>
                  <a:srgbClr val="000000"/>
                </a:solidFill>
                <a:latin typeface="Arial" pitchFamily="34" charset="0"/>
              </a:rPr>
              <a:t>phần</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đến</a:t>
            </a:r>
            <a:r>
              <a:rPr lang="en-US" sz="2300" b="1" dirty="0">
                <a:solidFill>
                  <a:srgbClr val="000000"/>
                </a:solidFill>
                <a:latin typeface="Arial" pitchFamily="34" charset="0"/>
              </a:rPr>
              <a:t> </a:t>
            </a:r>
            <a:r>
              <a:rPr lang="en-US" sz="2300" b="1" dirty="0" err="1">
                <a:solidFill>
                  <a:srgbClr val="000000"/>
                </a:solidFill>
                <a:latin typeface="Arial" pitchFamily="34" charset="0"/>
              </a:rPr>
              <a:t>hoạt</a:t>
            </a:r>
            <a:r>
              <a:rPr lang="en-US" sz="2300" b="1" dirty="0">
                <a:solidFill>
                  <a:srgbClr val="000000"/>
                </a:solidFill>
                <a:latin typeface="Arial" pitchFamily="34" charset="0"/>
              </a:rPr>
              <a:t> </a:t>
            </a:r>
            <a:r>
              <a:rPr lang="en-US" sz="2300" b="1" dirty="0" err="1">
                <a:solidFill>
                  <a:srgbClr val="000000"/>
                </a:solidFill>
                <a:latin typeface="Arial" pitchFamily="34" charset="0"/>
              </a:rPr>
              <a:t>động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tế</a:t>
            </a:r>
            <a:r>
              <a:rPr lang="en-US" sz="2300" b="1" dirty="0">
                <a:solidFill>
                  <a:srgbClr val="000000"/>
                </a:solidFill>
                <a:latin typeface="Arial" pitchFamily="34" charset="0"/>
              </a:rPr>
              <a:t> </a:t>
            </a:r>
            <a:r>
              <a:rPr lang="en-US" sz="2300" b="1" dirty="0" err="1">
                <a:solidFill>
                  <a:srgbClr val="000000"/>
                </a:solidFill>
                <a:latin typeface="Arial" pitchFamily="34" charset="0"/>
              </a:rPr>
              <a:t>bào</a:t>
            </a:r>
            <a:r>
              <a:rPr lang="en-US" sz="2300" b="1" dirty="0">
                <a:solidFill>
                  <a:srgbClr val="000000"/>
                </a:solidFill>
                <a:latin typeface="Arial" pitchFamily="34" charset="0"/>
              </a:rPr>
              <a:t>, </a:t>
            </a:r>
            <a:r>
              <a:rPr lang="en-US" sz="2300" b="1" dirty="0" err="1">
                <a:solidFill>
                  <a:srgbClr val="000000"/>
                </a:solidFill>
                <a:latin typeface="Arial" pitchFamily="34" charset="0"/>
              </a:rPr>
              <a:t>vai</a:t>
            </a:r>
            <a:r>
              <a:rPr lang="en-US" sz="2300" b="1" dirty="0">
                <a:solidFill>
                  <a:srgbClr val="000000"/>
                </a:solidFill>
                <a:latin typeface="Arial" pitchFamily="34" charset="0"/>
              </a:rPr>
              <a:t> </a:t>
            </a:r>
            <a:r>
              <a:rPr lang="en-US" sz="2300" b="1" dirty="0" err="1">
                <a:solidFill>
                  <a:srgbClr val="000000"/>
                </a:solidFill>
                <a:latin typeface="Arial" pitchFamily="34" charset="0"/>
              </a:rPr>
              <a:t>trò</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sp>
        <p:nvSpPr>
          <p:cNvPr id="17" name="TextBox 10"/>
          <p:cNvSpPr txBox="1"/>
          <p:nvPr/>
        </p:nvSpPr>
        <p:spPr>
          <a:xfrm>
            <a:off x="1047431" y="660623"/>
            <a:ext cx="9079239" cy="385683"/>
          </a:xfrm>
          <a:prstGeom prst="rect">
            <a:avLst/>
          </a:prstGeom>
        </p:spPr>
        <p:txBody>
          <a:bodyPr wrap="square" lIns="0" tIns="0" rIns="0" bIns="0" rtlCol="0" anchor="t">
            <a:spAutoFit/>
          </a:bodyPr>
          <a:lstStyle/>
          <a:p>
            <a:pPr>
              <a:lnSpc>
                <a:spcPct val="120000"/>
              </a:lnSpc>
            </a:pPr>
            <a:r>
              <a:rPr lang="en-US" sz="2300" b="1" dirty="0">
                <a:solidFill>
                  <a:srgbClr val="FF0000"/>
                </a:solidFill>
                <a:latin typeface="Arial" pitchFamily="34" charset="0"/>
              </a:rPr>
              <a:t>2. </a:t>
            </a:r>
            <a:r>
              <a:rPr lang="en-US" sz="2300" b="1" dirty="0" err="1">
                <a:solidFill>
                  <a:srgbClr val="FF0000"/>
                </a:solidFill>
                <a:latin typeface="Arial" pitchFamily="34" charset="0"/>
              </a:rPr>
              <a:t>Vai</a:t>
            </a:r>
            <a:r>
              <a:rPr lang="en-US" sz="2300" b="1" dirty="0">
                <a:solidFill>
                  <a:srgbClr val="FF0000"/>
                </a:solidFill>
                <a:latin typeface="Arial" pitchFamily="34" charset="0"/>
              </a:rPr>
              <a:t> </a:t>
            </a:r>
            <a:r>
              <a:rPr lang="en-US" sz="2300" b="1" dirty="0" err="1">
                <a:solidFill>
                  <a:srgbClr val="FF0000"/>
                </a:solidFill>
                <a:latin typeface="Arial" pitchFamily="34" charset="0"/>
              </a:rPr>
              <a:t>trò</a:t>
            </a:r>
            <a:r>
              <a:rPr lang="en-US" sz="2300" b="1" dirty="0">
                <a:solidFill>
                  <a:srgbClr val="FF0000"/>
                </a:solidFill>
                <a:latin typeface="Arial" pitchFamily="34" charset="0"/>
              </a:rPr>
              <a:t> </a:t>
            </a:r>
            <a:r>
              <a:rPr lang="en-US" sz="2300" b="1" dirty="0" err="1">
                <a:solidFill>
                  <a:srgbClr val="FF0000"/>
                </a:solidFill>
                <a:latin typeface="Arial" pitchFamily="34" charset="0"/>
              </a:rPr>
              <a:t>của</a:t>
            </a:r>
            <a:r>
              <a:rPr lang="en-US" sz="2300" b="1" dirty="0">
                <a:solidFill>
                  <a:srgbClr val="FF0000"/>
                </a:solidFill>
                <a:latin typeface="Arial" pitchFamily="34" charset="0"/>
              </a:rPr>
              <a:t> </a:t>
            </a:r>
            <a:r>
              <a:rPr lang="en-US" sz="2300" b="1" dirty="0" err="1">
                <a:solidFill>
                  <a:srgbClr val="FF0000"/>
                </a:solidFill>
                <a:latin typeface="Arial" pitchFamily="34" charset="0"/>
              </a:rPr>
              <a:t>sự</a:t>
            </a:r>
            <a:r>
              <a:rPr lang="en-US" sz="2300" b="1" dirty="0">
                <a:solidFill>
                  <a:srgbClr val="FF0000"/>
                </a:solidFill>
                <a:latin typeface="Arial" pitchFamily="34" charset="0"/>
              </a:rPr>
              <a:t> </a:t>
            </a:r>
            <a:r>
              <a:rPr lang="en-US" sz="2300" b="1" dirty="0" err="1">
                <a:solidFill>
                  <a:srgbClr val="FF0000"/>
                </a:solidFill>
                <a:latin typeface="Arial" pitchFamily="34" charset="0"/>
              </a:rPr>
              <a:t>duy</a:t>
            </a:r>
            <a:r>
              <a:rPr lang="en-US" sz="2300" b="1" dirty="0">
                <a:solidFill>
                  <a:srgbClr val="FF0000"/>
                </a:solidFill>
                <a:latin typeface="Arial" pitchFamily="34" charset="0"/>
              </a:rPr>
              <a:t> </a:t>
            </a:r>
            <a:r>
              <a:rPr lang="en-US" sz="2300" b="1" dirty="0" err="1">
                <a:solidFill>
                  <a:srgbClr val="FF0000"/>
                </a:solidFill>
                <a:latin typeface="Arial" pitchFamily="34" charset="0"/>
              </a:rPr>
              <a:t>trì</a:t>
            </a:r>
            <a:r>
              <a:rPr lang="en-US" sz="2300" b="1" dirty="0">
                <a:solidFill>
                  <a:srgbClr val="FF0000"/>
                </a:solidFill>
                <a:latin typeface="Arial" pitchFamily="34" charset="0"/>
              </a:rPr>
              <a:t> </a:t>
            </a:r>
            <a:r>
              <a:rPr lang="en-US" sz="2300" b="1" dirty="0" err="1">
                <a:solidFill>
                  <a:srgbClr val="FF0000"/>
                </a:solidFill>
                <a:latin typeface="Arial" pitchFamily="34" charset="0"/>
              </a:rPr>
              <a:t>ổn</a:t>
            </a:r>
            <a:r>
              <a:rPr lang="en-US" sz="2300" b="1" dirty="0">
                <a:solidFill>
                  <a:srgbClr val="FF0000"/>
                </a:solidFill>
                <a:latin typeface="Arial" pitchFamily="34" charset="0"/>
              </a:rPr>
              <a:t> </a:t>
            </a:r>
            <a:r>
              <a:rPr lang="en-US" sz="2300" b="1" dirty="0" err="1">
                <a:solidFill>
                  <a:srgbClr val="FF0000"/>
                </a:solidFill>
                <a:latin typeface="Arial" pitchFamily="34" charset="0"/>
              </a:rPr>
              <a:t>định</a:t>
            </a:r>
            <a:r>
              <a:rPr lang="en-US" sz="2300" b="1" dirty="0">
                <a:solidFill>
                  <a:srgbClr val="FF0000"/>
                </a:solidFill>
                <a:latin typeface="Arial" pitchFamily="34" charset="0"/>
              </a:rPr>
              <a:t> </a:t>
            </a:r>
            <a:r>
              <a:rPr lang="en-US" sz="2300" b="1" dirty="0" err="1">
                <a:solidFill>
                  <a:srgbClr val="FF0000"/>
                </a:solidFill>
                <a:latin typeface="Arial" pitchFamily="34" charset="0"/>
              </a:rPr>
              <a:t>môi</a:t>
            </a:r>
            <a:r>
              <a:rPr lang="en-US" sz="2300" b="1" dirty="0">
                <a:solidFill>
                  <a:srgbClr val="FF0000"/>
                </a:solidFill>
                <a:latin typeface="Arial" pitchFamily="34" charset="0"/>
              </a:rPr>
              <a:t> </a:t>
            </a:r>
            <a:r>
              <a:rPr lang="en-US" sz="2300" b="1" dirty="0" err="1">
                <a:solidFill>
                  <a:srgbClr val="FF0000"/>
                </a:solidFill>
                <a:latin typeface="Arial" pitchFamily="34" charset="0"/>
              </a:rPr>
              <a:t>trường</a:t>
            </a:r>
            <a:r>
              <a:rPr lang="en-US" sz="2300" b="1" dirty="0">
                <a:solidFill>
                  <a:srgbClr val="FF0000"/>
                </a:solidFill>
                <a:latin typeface="Arial" pitchFamily="34" charset="0"/>
              </a:rPr>
              <a:t> </a:t>
            </a:r>
            <a:r>
              <a:rPr lang="en-US" sz="2300" b="1" dirty="0" err="1">
                <a:solidFill>
                  <a:srgbClr val="FF0000"/>
                </a:solidFill>
                <a:latin typeface="Arial" pitchFamily="34" charset="0"/>
              </a:rPr>
              <a:t>trong</a:t>
            </a:r>
            <a:r>
              <a:rPr lang="en-US" sz="2300" b="1" dirty="0">
                <a:solidFill>
                  <a:srgbClr val="FF0000"/>
                </a:solidFill>
                <a:latin typeface="Arial" pitchFamily="34" charset="0"/>
              </a:rPr>
              <a:t> </a:t>
            </a:r>
            <a:r>
              <a:rPr lang="en-US" sz="2300" b="1" dirty="0" err="1">
                <a:solidFill>
                  <a:srgbClr val="FF0000"/>
                </a:solidFill>
                <a:latin typeface="Arial" pitchFamily="34" charset="0"/>
              </a:rPr>
              <a:t>cơ</a:t>
            </a:r>
            <a:r>
              <a:rPr lang="en-US" sz="2300" b="1" dirty="0">
                <a:solidFill>
                  <a:srgbClr val="FF0000"/>
                </a:solidFill>
                <a:latin typeface="Arial" pitchFamily="34" charset="0"/>
              </a:rPr>
              <a:t> </a:t>
            </a:r>
            <a:r>
              <a:rPr lang="en-US" sz="2300" b="1" dirty="0" err="1">
                <a:solidFill>
                  <a:srgbClr val="FF0000"/>
                </a:solidFill>
                <a:latin typeface="Arial" pitchFamily="34" charset="0"/>
              </a:rPr>
              <a:t>thể</a:t>
            </a:r>
            <a:endParaRPr lang="en-US" sz="2300" b="1" dirty="0">
              <a:solidFill>
                <a:srgbClr val="FF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684032" y="1477710"/>
            <a:ext cx="11201580" cy="1551194"/>
          </a:xfrm>
          <a:prstGeom prst="rect">
            <a:avLst/>
          </a:prstGeom>
        </p:spPr>
        <p:txBody>
          <a:bodyPr wrap="square" lIns="0" tIns="0" rIns="0" bIns="0" rtlCol="0" anchor="t">
            <a:spAutoFit/>
          </a:bodyPr>
          <a:lstStyle/>
          <a:p>
            <a:pPr algn="just">
              <a:lnSpc>
                <a:spcPct val="120000"/>
              </a:lnSpc>
            </a:pP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phần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môi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trì</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ổn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đảm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hoạt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hoạt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thường</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18" name="TextBox 18"/>
          <p:cNvSpPr txBox="1"/>
          <p:nvPr/>
        </p:nvSpPr>
        <p:spPr>
          <a:xfrm>
            <a:off x="685620" y="3133806"/>
            <a:ext cx="11199992" cy="988989"/>
          </a:xfrm>
          <a:prstGeom prst="rect">
            <a:avLst/>
          </a:prstGeom>
        </p:spPr>
        <p:txBody>
          <a:bodyPr wrap="square" lIns="0" tIns="0" rIns="0" bIns="0" rtlCol="0" anchor="t">
            <a:spAutoFit/>
          </a:bodyPr>
          <a:lstStyle/>
          <a:p>
            <a:pPr algn="just">
              <a:lnSpc>
                <a:spcPct val="120000"/>
              </a:lnSpc>
            </a:pPr>
            <a:r>
              <a:rPr lang="en-US" sz="2800" b="1"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môi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rối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loạn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hoạt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bệnh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thậm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vong</a:t>
            </a:r>
            <a:r>
              <a:rPr lang="en-US" sz="2800" dirty="0">
                <a:solidFill>
                  <a:srgbClr val="000000"/>
                </a:solidFill>
                <a:latin typeface="Times New Roman" panose="02020603050405020304" pitchFamily="18" charset="0"/>
                <a:cs typeface="Times New Roman" panose="02020603050405020304" pitchFamily="18" charset="0"/>
              </a:rPr>
              <a:t>.</a:t>
            </a:r>
          </a:p>
        </p:txBody>
      </p:sp>
      <p:pic>
        <p:nvPicPr>
          <p:cNvPr id="6" name="Picture 4" descr="Hình ảnh Giấy Bài Viết Bút Ghi Chép PNG , Hồ, Sơ, Bút PNG miễn phí tải tập  tin PSDComment và Vector">
            <a:extLst>
              <a:ext uri="{FF2B5EF4-FFF2-40B4-BE49-F238E27FC236}">
                <a16:creationId xmlns:a16="http://schemas.microsoft.com/office/drawing/2014/main" id="{5D7B5936-C8E3-4EB1-FC17-FA4A3CAB2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714"/>
            <a:ext cx="1447286" cy="14472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524000"/>
            <a:ext cx="11885612" cy="28956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06472" y="210647"/>
            <a:ext cx="1819741" cy="1228645"/>
          </a:xfrm>
          <a:prstGeom prst="rect">
            <a:avLst/>
          </a:prstGeom>
        </p:spPr>
      </p:pic>
      <p:sp>
        <p:nvSpPr>
          <p:cNvPr id="12" name="TextBox 12"/>
          <p:cNvSpPr txBox="1"/>
          <p:nvPr/>
        </p:nvSpPr>
        <p:spPr>
          <a:xfrm>
            <a:off x="2665412" y="210647"/>
            <a:ext cx="9052685" cy="2020746"/>
          </a:xfrm>
          <a:prstGeom prst="rect">
            <a:avLst/>
          </a:prstGeom>
        </p:spPr>
        <p:txBody>
          <a:bodyPr lIns="0" tIns="0" rIns="0" bIns="0" rtlCol="0" anchor="t">
            <a:spAutoFit/>
          </a:bodyPr>
          <a:lstStyle/>
          <a:p>
            <a:pPr>
              <a:lnSpc>
                <a:spcPct val="120000"/>
              </a:lnSpc>
              <a:spcBef>
                <a:spcPct val="0"/>
              </a:spcBef>
            </a:pPr>
            <a:r>
              <a:rPr lang="en-US" sz="2800" dirty="0" err="1">
                <a:solidFill>
                  <a:srgbClr val="000000"/>
                </a:solidFill>
                <a:latin typeface="Arial" pitchFamily="34" charset="0"/>
              </a:rPr>
              <a:t>Một</a:t>
            </a:r>
            <a:r>
              <a:rPr lang="en-US" sz="2800" dirty="0">
                <a:solidFill>
                  <a:srgbClr val="000000"/>
                </a:solidFill>
                <a:latin typeface="Arial" pitchFamily="34" charset="0"/>
              </a:rPr>
              <a:t> </a:t>
            </a:r>
            <a:r>
              <a:rPr lang="en-US" sz="2800" dirty="0" err="1">
                <a:solidFill>
                  <a:srgbClr val="000000"/>
                </a:solidFill>
                <a:latin typeface="Arial" pitchFamily="34" charset="0"/>
              </a:rPr>
              <a:t>người</a:t>
            </a:r>
            <a:r>
              <a:rPr lang="en-US" sz="2800" dirty="0">
                <a:solidFill>
                  <a:srgbClr val="000000"/>
                </a:solidFill>
                <a:latin typeface="Arial" pitchFamily="34" charset="0"/>
              </a:rPr>
              <a:t> </a:t>
            </a:r>
            <a:r>
              <a:rPr lang="en-US" sz="2800" dirty="0" err="1">
                <a:solidFill>
                  <a:srgbClr val="000000"/>
                </a:solidFill>
                <a:latin typeface="Arial" pitchFamily="34" charset="0"/>
              </a:rPr>
              <a:t>phụ</a:t>
            </a:r>
            <a:r>
              <a:rPr lang="en-US" sz="2800" dirty="0">
                <a:solidFill>
                  <a:srgbClr val="000000"/>
                </a:solidFill>
                <a:latin typeface="Arial" pitchFamily="34" charset="0"/>
              </a:rPr>
              <a:t> </a:t>
            </a:r>
            <a:r>
              <a:rPr lang="en-US" sz="2800" dirty="0" err="1">
                <a:solidFill>
                  <a:srgbClr val="000000"/>
                </a:solidFill>
                <a:latin typeface="Arial" pitchFamily="34" charset="0"/>
              </a:rPr>
              <a:t>nữ</a:t>
            </a:r>
            <a:r>
              <a:rPr lang="en-US" sz="2800" dirty="0">
                <a:solidFill>
                  <a:srgbClr val="000000"/>
                </a:solidFill>
                <a:latin typeface="Arial" pitchFamily="34" charset="0"/>
              </a:rPr>
              <a:t> 28 </a:t>
            </a:r>
            <a:r>
              <a:rPr lang="en-US" sz="2800" dirty="0" err="1">
                <a:solidFill>
                  <a:srgbClr val="000000"/>
                </a:solidFill>
                <a:latin typeface="Arial" pitchFamily="34" charset="0"/>
              </a:rPr>
              <a:t>tuổi</a:t>
            </a:r>
            <a:r>
              <a:rPr lang="en-US" sz="2800" dirty="0">
                <a:solidFill>
                  <a:srgbClr val="000000"/>
                </a:solidFill>
                <a:latin typeface="Arial" pitchFamily="34" charset="0"/>
              </a:rPr>
              <a:t> </a:t>
            </a:r>
            <a:r>
              <a:rPr lang="en-US" sz="2800" dirty="0" err="1">
                <a:solidFill>
                  <a:srgbClr val="000000"/>
                </a:solidFill>
                <a:latin typeface="Arial" pitchFamily="34" charset="0"/>
              </a:rPr>
              <a:t>có</a:t>
            </a:r>
            <a:r>
              <a:rPr lang="en-US" sz="2800" dirty="0">
                <a:solidFill>
                  <a:srgbClr val="000000"/>
                </a:solidFill>
                <a:latin typeface="Arial" pitchFamily="34" charset="0"/>
              </a:rPr>
              <a:t> </a:t>
            </a:r>
            <a:r>
              <a:rPr lang="en-US" sz="2800" dirty="0" err="1">
                <a:solidFill>
                  <a:srgbClr val="000000"/>
                </a:solidFill>
                <a:latin typeface="Arial" pitchFamily="34" charset="0"/>
              </a:rPr>
              <a:t>kết</a:t>
            </a:r>
            <a:r>
              <a:rPr lang="en-US" sz="2800" dirty="0">
                <a:solidFill>
                  <a:srgbClr val="000000"/>
                </a:solidFill>
                <a:latin typeface="Arial" pitchFamily="34" charset="0"/>
              </a:rPr>
              <a:t> </a:t>
            </a:r>
            <a:r>
              <a:rPr lang="en-US" sz="2800" dirty="0" err="1">
                <a:solidFill>
                  <a:srgbClr val="000000"/>
                </a:solidFill>
                <a:latin typeface="Arial" pitchFamily="34" charset="0"/>
              </a:rPr>
              <a:t>quả</a:t>
            </a:r>
            <a:r>
              <a:rPr lang="en-US" sz="2800" dirty="0">
                <a:solidFill>
                  <a:srgbClr val="000000"/>
                </a:solidFill>
                <a:latin typeface="Arial" pitchFamily="34" charset="0"/>
              </a:rPr>
              <a:t> </a:t>
            </a:r>
            <a:r>
              <a:rPr lang="en-US" sz="2800" dirty="0" err="1">
                <a:solidFill>
                  <a:srgbClr val="000000"/>
                </a:solidFill>
                <a:latin typeface="Arial" pitchFamily="34" charset="0"/>
              </a:rPr>
              <a:t>một</a:t>
            </a:r>
            <a:r>
              <a:rPr lang="en-US" sz="2800" dirty="0">
                <a:solidFill>
                  <a:srgbClr val="000000"/>
                </a:solidFill>
                <a:latin typeface="Arial" pitchFamily="34" charset="0"/>
              </a:rPr>
              <a:t> </a:t>
            </a:r>
            <a:r>
              <a:rPr lang="en-US" sz="2800" dirty="0" err="1">
                <a:solidFill>
                  <a:srgbClr val="000000"/>
                </a:solidFill>
                <a:latin typeface="Arial" pitchFamily="34" charset="0"/>
              </a:rPr>
              <a:t>số</a:t>
            </a:r>
            <a:r>
              <a:rPr lang="en-US" sz="2800" dirty="0">
                <a:solidFill>
                  <a:srgbClr val="000000"/>
                </a:solidFill>
                <a:latin typeface="Arial" pitchFamily="34" charset="0"/>
              </a:rPr>
              <a:t> </a:t>
            </a:r>
            <a:r>
              <a:rPr lang="en-US" sz="2800" dirty="0" err="1">
                <a:solidFill>
                  <a:srgbClr val="000000"/>
                </a:solidFill>
                <a:latin typeface="Arial" pitchFamily="34" charset="0"/>
              </a:rPr>
              <a:t>chỉ</a:t>
            </a:r>
            <a:r>
              <a:rPr lang="en-US" sz="2800" dirty="0">
                <a:solidFill>
                  <a:srgbClr val="000000"/>
                </a:solidFill>
                <a:latin typeface="Arial" pitchFamily="34" charset="0"/>
              </a:rPr>
              <a:t> </a:t>
            </a:r>
            <a:r>
              <a:rPr lang="en-US" sz="2800" dirty="0" err="1">
                <a:solidFill>
                  <a:srgbClr val="000000"/>
                </a:solidFill>
                <a:latin typeface="Arial" pitchFamily="34" charset="0"/>
              </a:rPr>
              <a:t>số</a:t>
            </a:r>
            <a:r>
              <a:rPr lang="en-US" sz="2800" dirty="0">
                <a:solidFill>
                  <a:srgbClr val="000000"/>
                </a:solidFill>
                <a:latin typeface="Arial" pitchFamily="34" charset="0"/>
              </a:rPr>
              <a:t> </a:t>
            </a:r>
            <a:r>
              <a:rPr lang="en-US" sz="2800" dirty="0" err="1">
                <a:solidFill>
                  <a:srgbClr val="000000"/>
                </a:solidFill>
                <a:latin typeface="Arial" pitchFamily="34" charset="0"/>
              </a:rPr>
              <a:t>xét</a:t>
            </a:r>
            <a:r>
              <a:rPr lang="en-US" sz="2800" dirty="0">
                <a:solidFill>
                  <a:srgbClr val="000000"/>
                </a:solidFill>
                <a:latin typeface="Arial" pitchFamily="34" charset="0"/>
              </a:rPr>
              <a:t> </a:t>
            </a:r>
            <a:r>
              <a:rPr lang="en-US" sz="2800" dirty="0" err="1">
                <a:solidFill>
                  <a:srgbClr val="000000"/>
                </a:solidFill>
                <a:latin typeface="Arial" pitchFamily="34" charset="0"/>
              </a:rPr>
              <a:t>nghiệm</a:t>
            </a:r>
            <a:r>
              <a:rPr lang="en-US" sz="2800" dirty="0">
                <a:solidFill>
                  <a:srgbClr val="000000"/>
                </a:solidFill>
                <a:latin typeface="Arial" pitchFamily="34" charset="0"/>
              </a:rPr>
              <a:t> </a:t>
            </a:r>
            <a:r>
              <a:rPr lang="en-US" sz="2800" dirty="0" err="1">
                <a:solidFill>
                  <a:srgbClr val="000000"/>
                </a:solidFill>
                <a:latin typeface="Arial" pitchFamily="34" charset="0"/>
              </a:rPr>
              <a:t>máu</a:t>
            </a:r>
            <a:r>
              <a:rPr lang="en-US" sz="2800" dirty="0">
                <a:solidFill>
                  <a:srgbClr val="000000"/>
                </a:solidFill>
                <a:latin typeface="Arial" pitchFamily="34" charset="0"/>
              </a:rPr>
              <a:t> </a:t>
            </a:r>
            <a:r>
              <a:rPr lang="en-US" sz="2800" dirty="0" err="1">
                <a:solidFill>
                  <a:srgbClr val="000000"/>
                </a:solidFill>
                <a:latin typeface="Arial" pitchFamily="34" charset="0"/>
              </a:rPr>
              <a:t>thể</a:t>
            </a:r>
            <a:r>
              <a:rPr lang="en-US" sz="2800" dirty="0">
                <a:solidFill>
                  <a:srgbClr val="000000"/>
                </a:solidFill>
                <a:latin typeface="Arial" pitchFamily="34" charset="0"/>
              </a:rPr>
              <a:t> </a:t>
            </a:r>
            <a:r>
              <a:rPr lang="en-US" sz="2800" dirty="0" err="1">
                <a:solidFill>
                  <a:srgbClr val="000000"/>
                </a:solidFill>
                <a:latin typeface="Arial" pitchFamily="34" charset="0"/>
              </a:rPr>
              <a:t>hiện</a:t>
            </a:r>
            <a:r>
              <a:rPr lang="en-US" sz="2800" dirty="0">
                <a:solidFill>
                  <a:srgbClr val="000000"/>
                </a:solidFill>
                <a:latin typeface="Arial" pitchFamily="34" charset="0"/>
              </a:rPr>
              <a:t> ở </a:t>
            </a:r>
            <a:r>
              <a:rPr lang="en-US" sz="2800" dirty="0" err="1">
                <a:solidFill>
                  <a:srgbClr val="000000"/>
                </a:solidFill>
                <a:latin typeface="Arial" pitchFamily="34" charset="0"/>
              </a:rPr>
              <a:t>bảng</a:t>
            </a:r>
            <a:r>
              <a:rPr lang="en-US" sz="2800" dirty="0">
                <a:solidFill>
                  <a:srgbClr val="000000"/>
                </a:solidFill>
                <a:latin typeface="Arial" pitchFamily="34" charset="0"/>
              </a:rPr>
              <a:t>. </a:t>
            </a:r>
            <a:r>
              <a:rPr lang="en-US" sz="2800" dirty="0" err="1">
                <a:solidFill>
                  <a:srgbClr val="000000"/>
                </a:solidFill>
                <a:latin typeface="Arial" pitchFamily="34" charset="0"/>
              </a:rPr>
              <a:t>Em</a:t>
            </a:r>
            <a:r>
              <a:rPr lang="en-US" sz="2800" dirty="0">
                <a:solidFill>
                  <a:srgbClr val="000000"/>
                </a:solidFill>
                <a:latin typeface="Arial" pitchFamily="34" charset="0"/>
              </a:rPr>
              <a:t> </a:t>
            </a:r>
            <a:r>
              <a:rPr lang="en-US" sz="2800" dirty="0" err="1">
                <a:solidFill>
                  <a:srgbClr val="000000"/>
                </a:solidFill>
                <a:latin typeface="Arial" pitchFamily="34" charset="0"/>
              </a:rPr>
              <a:t>hãy</a:t>
            </a:r>
            <a:r>
              <a:rPr lang="en-US" sz="2800" dirty="0">
                <a:solidFill>
                  <a:srgbClr val="000000"/>
                </a:solidFill>
                <a:latin typeface="Arial" pitchFamily="34" charset="0"/>
              </a:rPr>
              <a:t> </a:t>
            </a:r>
            <a:r>
              <a:rPr lang="en-US" sz="2800" dirty="0" err="1">
                <a:solidFill>
                  <a:srgbClr val="000000"/>
                </a:solidFill>
                <a:latin typeface="Arial" pitchFamily="34" charset="0"/>
              </a:rPr>
              <a:t>nhận</a:t>
            </a:r>
            <a:r>
              <a:rPr lang="en-US" sz="2800" dirty="0">
                <a:solidFill>
                  <a:srgbClr val="000000"/>
                </a:solidFill>
                <a:latin typeface="Arial" pitchFamily="34" charset="0"/>
              </a:rPr>
              <a:t> </a:t>
            </a:r>
            <a:r>
              <a:rPr lang="en-US" sz="2800" dirty="0" err="1">
                <a:solidFill>
                  <a:srgbClr val="000000"/>
                </a:solidFill>
                <a:latin typeface="Arial" pitchFamily="34" charset="0"/>
              </a:rPr>
              <a:t>xét</a:t>
            </a:r>
            <a:r>
              <a:rPr lang="en-US" sz="2800" dirty="0">
                <a:solidFill>
                  <a:srgbClr val="000000"/>
                </a:solidFill>
                <a:latin typeface="Arial" pitchFamily="34" charset="0"/>
              </a:rPr>
              <a:t> </a:t>
            </a:r>
            <a:r>
              <a:rPr lang="en-US" sz="2800" dirty="0" err="1">
                <a:solidFill>
                  <a:srgbClr val="000000"/>
                </a:solidFill>
                <a:latin typeface="Arial" pitchFamily="34" charset="0"/>
              </a:rPr>
              <a:t>về</a:t>
            </a:r>
            <a:r>
              <a:rPr lang="en-US" sz="2800" dirty="0">
                <a:solidFill>
                  <a:srgbClr val="000000"/>
                </a:solidFill>
                <a:latin typeface="Arial" pitchFamily="34" charset="0"/>
              </a:rPr>
              <a:t> </a:t>
            </a:r>
            <a:r>
              <a:rPr lang="en-US" sz="2800" dirty="0" err="1">
                <a:solidFill>
                  <a:srgbClr val="000000"/>
                </a:solidFill>
                <a:latin typeface="Arial" pitchFamily="34" charset="0"/>
              </a:rPr>
              <a:t>các</a:t>
            </a:r>
            <a:r>
              <a:rPr lang="en-US" sz="2800" dirty="0">
                <a:solidFill>
                  <a:srgbClr val="000000"/>
                </a:solidFill>
                <a:latin typeface="Arial" pitchFamily="34" charset="0"/>
              </a:rPr>
              <a:t> </a:t>
            </a:r>
            <a:r>
              <a:rPr lang="en-US" sz="2800" dirty="0" err="1">
                <a:solidFill>
                  <a:srgbClr val="000000"/>
                </a:solidFill>
                <a:latin typeface="Arial" pitchFamily="34" charset="0"/>
              </a:rPr>
              <a:t>chỉ</a:t>
            </a:r>
            <a:r>
              <a:rPr lang="en-US" sz="2800" dirty="0">
                <a:solidFill>
                  <a:srgbClr val="000000"/>
                </a:solidFill>
                <a:latin typeface="Arial" pitchFamily="34" charset="0"/>
              </a:rPr>
              <a:t> </a:t>
            </a:r>
            <a:r>
              <a:rPr lang="en-US" sz="2800" dirty="0" err="1">
                <a:solidFill>
                  <a:srgbClr val="000000"/>
                </a:solidFill>
                <a:latin typeface="Arial" pitchFamily="34" charset="0"/>
              </a:rPr>
              <a:t>số</a:t>
            </a:r>
            <a:r>
              <a:rPr lang="en-US" sz="2800" dirty="0">
                <a:solidFill>
                  <a:srgbClr val="000000"/>
                </a:solidFill>
                <a:latin typeface="Arial" pitchFamily="34" charset="0"/>
              </a:rPr>
              <a:t> </a:t>
            </a:r>
            <a:r>
              <a:rPr lang="en-US" sz="2800" dirty="0" err="1">
                <a:solidFill>
                  <a:srgbClr val="000000"/>
                </a:solidFill>
                <a:latin typeface="Arial" pitchFamily="34" charset="0"/>
              </a:rPr>
              <a:t>này</a:t>
            </a:r>
            <a:r>
              <a:rPr lang="en-US" sz="2800" dirty="0">
                <a:solidFill>
                  <a:srgbClr val="000000"/>
                </a:solidFill>
                <a:latin typeface="Arial" pitchFamily="34" charset="0"/>
              </a:rPr>
              <a:t>. Theo </a:t>
            </a:r>
            <a:r>
              <a:rPr lang="en-US" sz="2800" dirty="0" err="1">
                <a:solidFill>
                  <a:srgbClr val="000000"/>
                </a:solidFill>
                <a:latin typeface="Arial" pitchFamily="34" charset="0"/>
              </a:rPr>
              <a:t>em</a:t>
            </a:r>
            <a:r>
              <a:rPr lang="en-US" sz="2800" dirty="0">
                <a:solidFill>
                  <a:srgbClr val="000000"/>
                </a:solidFill>
                <a:latin typeface="Arial" pitchFamily="34" charset="0"/>
              </a:rPr>
              <a:t> </a:t>
            </a:r>
            <a:r>
              <a:rPr lang="en-US" sz="2800" dirty="0" err="1">
                <a:solidFill>
                  <a:srgbClr val="000000"/>
                </a:solidFill>
                <a:latin typeface="Arial" pitchFamily="34" charset="0"/>
              </a:rPr>
              <a:t>người</a:t>
            </a:r>
            <a:r>
              <a:rPr lang="en-US" sz="2800" dirty="0">
                <a:solidFill>
                  <a:srgbClr val="000000"/>
                </a:solidFill>
                <a:latin typeface="Arial" pitchFamily="34" charset="0"/>
              </a:rPr>
              <a:t> </a:t>
            </a:r>
            <a:r>
              <a:rPr lang="en-US" sz="2800" dirty="0" err="1">
                <a:solidFill>
                  <a:srgbClr val="000000"/>
                </a:solidFill>
                <a:latin typeface="Arial" pitchFamily="34" charset="0"/>
              </a:rPr>
              <a:t>này</a:t>
            </a:r>
            <a:r>
              <a:rPr lang="en-US" sz="2800" dirty="0">
                <a:solidFill>
                  <a:srgbClr val="000000"/>
                </a:solidFill>
                <a:latin typeface="Arial" pitchFamily="34" charset="0"/>
              </a:rPr>
              <a:t> </a:t>
            </a:r>
            <a:r>
              <a:rPr lang="en-US" sz="2800" dirty="0" err="1">
                <a:solidFill>
                  <a:srgbClr val="000000"/>
                </a:solidFill>
                <a:latin typeface="Arial" pitchFamily="34" charset="0"/>
              </a:rPr>
              <a:t>cần</a:t>
            </a:r>
            <a:r>
              <a:rPr lang="en-US" sz="2800" dirty="0">
                <a:solidFill>
                  <a:srgbClr val="000000"/>
                </a:solidFill>
                <a:latin typeface="Arial" pitchFamily="34" charset="0"/>
              </a:rPr>
              <a:t> </a:t>
            </a:r>
            <a:r>
              <a:rPr lang="en-US" sz="2800" dirty="0" err="1">
                <a:solidFill>
                  <a:srgbClr val="000000"/>
                </a:solidFill>
                <a:latin typeface="Arial" pitchFamily="34" charset="0"/>
              </a:rPr>
              <a:t>chú</a:t>
            </a:r>
            <a:r>
              <a:rPr lang="en-US" sz="2800" dirty="0">
                <a:solidFill>
                  <a:srgbClr val="000000"/>
                </a:solidFill>
                <a:latin typeface="Arial" pitchFamily="34" charset="0"/>
              </a:rPr>
              <a:t> ý </a:t>
            </a:r>
            <a:r>
              <a:rPr lang="en-US" sz="2800" dirty="0" err="1">
                <a:solidFill>
                  <a:srgbClr val="000000"/>
                </a:solidFill>
                <a:latin typeface="Arial" pitchFamily="34" charset="0"/>
              </a:rPr>
              <a:t>gì</a:t>
            </a:r>
            <a:r>
              <a:rPr lang="en-US" sz="2800" dirty="0">
                <a:solidFill>
                  <a:srgbClr val="000000"/>
                </a:solidFill>
                <a:latin typeface="Arial" pitchFamily="34" charset="0"/>
              </a:rPr>
              <a:t> </a:t>
            </a:r>
            <a:r>
              <a:rPr lang="en-US" sz="2800" dirty="0" err="1">
                <a:solidFill>
                  <a:srgbClr val="000000"/>
                </a:solidFill>
                <a:latin typeface="Arial" pitchFamily="34" charset="0"/>
              </a:rPr>
              <a:t>trong</a:t>
            </a:r>
            <a:r>
              <a:rPr lang="en-US" sz="2800" dirty="0">
                <a:solidFill>
                  <a:srgbClr val="000000"/>
                </a:solidFill>
                <a:latin typeface="Arial" pitchFamily="34" charset="0"/>
              </a:rPr>
              <a:t> </a:t>
            </a:r>
            <a:r>
              <a:rPr lang="en-US" sz="2800" dirty="0" err="1">
                <a:solidFill>
                  <a:srgbClr val="000000"/>
                </a:solidFill>
                <a:latin typeface="Arial" pitchFamily="34" charset="0"/>
              </a:rPr>
              <a:t>khẩu</a:t>
            </a:r>
            <a:r>
              <a:rPr lang="en-US" sz="2800" dirty="0">
                <a:solidFill>
                  <a:srgbClr val="000000"/>
                </a:solidFill>
                <a:latin typeface="Arial" pitchFamily="34" charset="0"/>
              </a:rPr>
              <a:t> </a:t>
            </a:r>
            <a:r>
              <a:rPr lang="en-US" sz="2800" dirty="0" err="1">
                <a:solidFill>
                  <a:srgbClr val="000000"/>
                </a:solidFill>
                <a:latin typeface="Arial" pitchFamily="34" charset="0"/>
              </a:rPr>
              <a:t>phần</a:t>
            </a:r>
            <a:r>
              <a:rPr lang="en-US" sz="2800" dirty="0">
                <a:solidFill>
                  <a:srgbClr val="000000"/>
                </a:solidFill>
                <a:latin typeface="Arial" pitchFamily="34" charset="0"/>
              </a:rPr>
              <a:t> </a:t>
            </a:r>
            <a:r>
              <a:rPr lang="en-US" sz="2800" dirty="0" err="1">
                <a:solidFill>
                  <a:srgbClr val="000000"/>
                </a:solidFill>
                <a:latin typeface="Arial" pitchFamily="34" charset="0"/>
              </a:rPr>
              <a:t>ăn</a:t>
            </a:r>
            <a:r>
              <a:rPr lang="en-US" sz="2800" dirty="0">
                <a:solidFill>
                  <a:srgbClr val="000000"/>
                </a:solidFill>
                <a:latin typeface="Arial" pitchFamily="34" charset="0"/>
              </a:rPr>
              <a:t>?</a:t>
            </a:r>
          </a:p>
        </p:txBody>
      </p:sp>
      <p:graphicFrame>
        <p:nvGraphicFramePr>
          <p:cNvPr id="13" name="Table 13"/>
          <p:cNvGraphicFramePr>
            <a:graphicFrameLocks noGrp="1"/>
          </p:cNvGraphicFramePr>
          <p:nvPr>
            <p:extLst>
              <p:ext uri="{D42A27DB-BD31-4B8C-83A1-F6EECF244321}">
                <p14:modId xmlns:p14="http://schemas.microsoft.com/office/powerpoint/2010/main" val="790797693"/>
              </p:ext>
            </p:extLst>
          </p:nvPr>
        </p:nvGraphicFramePr>
        <p:xfrm>
          <a:off x="683548" y="2514600"/>
          <a:ext cx="10817583" cy="3706368"/>
        </p:xfrm>
        <a:graphic>
          <a:graphicData uri="http://schemas.openxmlformats.org/drawingml/2006/table">
            <a:tbl>
              <a:tblPr/>
              <a:tblGrid>
                <a:gridCol w="3143075">
                  <a:extLst>
                    <a:ext uri="{9D8B030D-6E8A-4147-A177-3AD203B41FA5}">
                      <a16:colId xmlns:a16="http://schemas.microsoft.com/office/drawing/2014/main" val="20000"/>
                    </a:ext>
                  </a:extLst>
                </a:gridCol>
                <a:gridCol w="2522557">
                  <a:extLst>
                    <a:ext uri="{9D8B030D-6E8A-4147-A177-3AD203B41FA5}">
                      <a16:colId xmlns:a16="http://schemas.microsoft.com/office/drawing/2014/main" val="20001"/>
                    </a:ext>
                  </a:extLst>
                </a:gridCol>
                <a:gridCol w="5151951">
                  <a:extLst>
                    <a:ext uri="{9D8B030D-6E8A-4147-A177-3AD203B41FA5}">
                      <a16:colId xmlns:a16="http://schemas.microsoft.com/office/drawing/2014/main" val="20002"/>
                    </a:ext>
                  </a:extLst>
                </a:gridCol>
              </a:tblGrid>
              <a:tr h="990829">
                <a:tc>
                  <a:txBody>
                    <a:bodyPr/>
                    <a:lstStyle/>
                    <a:p>
                      <a:pPr algn="ctr">
                        <a:lnSpc>
                          <a:spcPct val="120000"/>
                        </a:lnSpc>
                        <a:defRPr/>
                      </a:pPr>
                      <a:r>
                        <a:rPr lang="en-US" sz="2300" b="1" dirty="0" err="1">
                          <a:solidFill>
                            <a:srgbClr val="FFFFFF"/>
                          </a:solidFill>
                          <a:latin typeface="Arial" pitchFamily="34" charset="0"/>
                        </a:rPr>
                        <a:t>Chỉ</a:t>
                      </a:r>
                      <a:r>
                        <a:rPr lang="en-US" sz="2300" b="1" dirty="0">
                          <a:solidFill>
                            <a:srgbClr val="FFFFFF"/>
                          </a:solidFill>
                          <a:latin typeface="Arial" pitchFamily="34" charset="0"/>
                        </a:rPr>
                        <a:t> </a:t>
                      </a:r>
                      <a:r>
                        <a:rPr lang="en-US" sz="2300" b="1" dirty="0" err="1">
                          <a:solidFill>
                            <a:srgbClr val="FFFFFF"/>
                          </a:solidFill>
                          <a:latin typeface="Arial" pitchFamily="34" charset="0"/>
                        </a:rPr>
                        <a:t>số</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dirty="0" err="1">
                          <a:solidFill>
                            <a:srgbClr val="FFFFFF"/>
                          </a:solidFill>
                          <a:latin typeface="Arial" pitchFamily="34" charset="0"/>
                        </a:rPr>
                        <a:t>Kết</a:t>
                      </a:r>
                      <a:r>
                        <a:rPr lang="en-US" sz="2300" b="1" dirty="0">
                          <a:solidFill>
                            <a:srgbClr val="FFFFFF"/>
                          </a:solidFill>
                          <a:latin typeface="Arial" pitchFamily="34" charset="0"/>
                        </a:rPr>
                        <a:t> </a:t>
                      </a:r>
                      <a:r>
                        <a:rPr lang="en-US" sz="2300" b="1" dirty="0" err="1">
                          <a:solidFill>
                            <a:srgbClr val="FFFFFF"/>
                          </a:solidFill>
                          <a:latin typeface="Arial" pitchFamily="34" charset="0"/>
                        </a:rPr>
                        <a:t>quả</a:t>
                      </a:r>
                      <a:r>
                        <a:rPr lang="en-US" sz="2300" b="1" dirty="0">
                          <a:solidFill>
                            <a:srgbClr val="FFFFFF"/>
                          </a:solidFill>
                          <a:latin typeface="Arial" pitchFamily="34" charset="0"/>
                        </a:rPr>
                        <a:t> XN</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Ngưỡng GT ở người trưởng thành bình thường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extLst>
                  <a:ext uri="{0D108BD9-81ED-4DB2-BD59-A6C34878D82A}">
                    <a16:rowId xmlns:a16="http://schemas.microsoft.com/office/drawing/2014/main" val="10000"/>
                  </a:ext>
                </a:extLst>
              </a:tr>
              <a:tr h="990829">
                <a:tc>
                  <a:txBody>
                    <a:bodyPr/>
                    <a:lstStyle/>
                    <a:p>
                      <a:pPr algn="ctr">
                        <a:lnSpc>
                          <a:spcPct val="120000"/>
                        </a:lnSpc>
                        <a:defRPr/>
                      </a:pPr>
                      <a:r>
                        <a:rPr lang="en-US" sz="2300" b="1" dirty="0">
                          <a:solidFill>
                            <a:srgbClr val="000000"/>
                          </a:solidFill>
                          <a:latin typeface="Arial" pitchFamily="34" charset="0"/>
                        </a:rPr>
                        <a:t>Glucose</a:t>
                      </a:r>
                      <a:endParaRPr lang="en-US" sz="700" b="1" dirty="0">
                        <a:latin typeface="Arial" pitchFamily="34" charset="0"/>
                      </a:endParaRPr>
                    </a:p>
                    <a:p>
                      <a:pPr algn="ctr">
                        <a:lnSpc>
                          <a:spcPct val="120000"/>
                        </a:lnSpc>
                      </a:pPr>
                      <a:r>
                        <a:rPr lang="en-US" sz="2300" b="1" dirty="0">
                          <a:solidFill>
                            <a:srgbClr val="000000"/>
                          </a:solidFill>
                          <a:latin typeface="Arial" pitchFamily="34" charset="0"/>
                        </a:rPr>
                        <a:t>(</a:t>
                      </a:r>
                      <a:r>
                        <a:rPr lang="en-US" sz="2300" b="1" dirty="0" err="1">
                          <a:solidFill>
                            <a:srgbClr val="000000"/>
                          </a:solidFill>
                          <a:latin typeface="Arial" pitchFamily="34" charset="0"/>
                        </a:rPr>
                        <a:t>mmol</a:t>
                      </a:r>
                      <a:r>
                        <a:rPr lang="en-US" sz="2300" b="1" dirty="0">
                          <a:solidFill>
                            <a:srgbClr val="000000"/>
                          </a:solidFill>
                          <a:latin typeface="Arial" pitchFamily="34" charset="0"/>
                        </a:rPr>
                        <a:t>/L)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7.4</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3.9 - 5.6</a:t>
                      </a:r>
                      <a:endParaRPr lang="en-US" sz="700" b="1">
                        <a:latin typeface="Arial" pitchFamily="34" charset="0"/>
                      </a:endParaRPr>
                    </a:p>
                    <a:p>
                      <a:pPr algn="ctr">
                        <a:lnSpc>
                          <a:spcPct val="120000"/>
                        </a:lnSpc>
                      </a:pPr>
                      <a:r>
                        <a:rPr lang="en-US" sz="2300" b="1">
                          <a:solidFill>
                            <a:srgbClr val="000000"/>
                          </a:solidFill>
                          <a:latin typeface="Arial" pitchFamily="34" charset="0"/>
                        </a:rPr>
                        <a:t>(BYT, 2020)</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85278">
                <a:tc>
                  <a:txBody>
                    <a:bodyPr/>
                    <a:lstStyle/>
                    <a:p>
                      <a:pPr algn="ctr">
                        <a:lnSpc>
                          <a:spcPct val="120000"/>
                        </a:lnSpc>
                        <a:defRPr/>
                      </a:pPr>
                      <a:r>
                        <a:rPr lang="en-US" sz="2300" b="1" dirty="0">
                          <a:solidFill>
                            <a:srgbClr val="000000"/>
                          </a:solidFill>
                          <a:latin typeface="Arial" pitchFamily="34" charset="0"/>
                        </a:rPr>
                        <a:t>Acid uric</a:t>
                      </a:r>
                      <a:endParaRPr lang="en-US" sz="700" b="1" dirty="0">
                        <a:latin typeface="Arial" pitchFamily="34" charset="0"/>
                      </a:endParaRPr>
                    </a:p>
                    <a:p>
                      <a:pPr algn="ctr">
                        <a:lnSpc>
                          <a:spcPct val="120000"/>
                        </a:lnSpc>
                      </a:pPr>
                      <a:r>
                        <a:rPr lang="en-US" sz="2300" b="1" dirty="0">
                          <a:solidFill>
                            <a:srgbClr val="000000"/>
                          </a:solidFill>
                          <a:latin typeface="Arial" pitchFamily="34" charset="0"/>
                        </a:rPr>
                        <a:t>(mg/dL)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5.6</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dirty="0">
                          <a:solidFill>
                            <a:srgbClr val="000000"/>
                          </a:solidFill>
                          <a:latin typeface="Arial" pitchFamily="34" charset="0"/>
                        </a:rPr>
                        <a:t>Nam: 2.5 - 7.0</a:t>
                      </a:r>
                      <a:endParaRPr lang="en-US" sz="700" b="1" dirty="0">
                        <a:latin typeface="Arial" pitchFamily="34" charset="0"/>
                      </a:endParaRPr>
                    </a:p>
                    <a:p>
                      <a:pPr algn="ctr">
                        <a:lnSpc>
                          <a:spcPct val="120000"/>
                        </a:lnSpc>
                      </a:pPr>
                      <a:r>
                        <a:rPr lang="en-US" sz="2300" b="1" dirty="0" err="1">
                          <a:solidFill>
                            <a:srgbClr val="000000"/>
                          </a:solidFill>
                          <a:latin typeface="Arial" pitchFamily="34" charset="0"/>
                        </a:rPr>
                        <a:t>Nữ</a:t>
                      </a:r>
                      <a:r>
                        <a:rPr lang="en-US" sz="2300" b="1" dirty="0">
                          <a:solidFill>
                            <a:srgbClr val="000000"/>
                          </a:solidFill>
                          <a:latin typeface="Arial" pitchFamily="34" charset="0"/>
                        </a:rPr>
                        <a:t>: 1.5 - 6.0</a:t>
                      </a:r>
                    </a:p>
                    <a:p>
                      <a:pPr algn="ctr">
                        <a:lnSpc>
                          <a:spcPct val="120000"/>
                        </a:lnSpc>
                      </a:pPr>
                      <a:r>
                        <a:rPr lang="en-US" sz="2300" b="1" dirty="0">
                          <a:solidFill>
                            <a:srgbClr val="000000"/>
                          </a:solidFill>
                          <a:latin typeface="Arial" pitchFamily="34" charset="0"/>
                        </a:rPr>
                        <a:t>(</a:t>
                      </a:r>
                      <a:r>
                        <a:rPr lang="en-US" sz="2300" b="1" dirty="0" err="1">
                          <a:solidFill>
                            <a:srgbClr val="000000"/>
                          </a:solidFill>
                          <a:latin typeface="Arial" pitchFamily="34" charset="0"/>
                        </a:rPr>
                        <a:t>ACR</a:t>
                      </a:r>
                      <a:r>
                        <a:rPr lang="en-US" sz="2300" b="1" dirty="0">
                          <a:solidFill>
                            <a:srgbClr val="000000"/>
                          </a:solidFill>
                          <a:latin typeface="Arial" pitchFamily="34" charset="0"/>
                        </a:rPr>
                        <a:t>, 2020)</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1889</Words>
  <Application>Microsoft Office PowerPoint</Application>
  <PresentationFormat>Custom</PresentationFormat>
  <Paragraphs>140</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Open Sans</vt:lpstr>
      <vt:lpstr>Muli</vt:lpstr>
      <vt:lpstr>Times New Roman</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Một số thành tựu trong chữa bệnh liên quan đến thận.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33* MÔI TRƯỜNG TRONG CƠ THỂ VÀ HỆ BÀI TIẾT Ở NGƯỜI</dc:title>
  <cp:lastModifiedBy>Windows User</cp:lastModifiedBy>
  <cp:revision>59</cp:revision>
  <dcterms:created xsi:type="dcterms:W3CDTF">2006-08-16T00:00:00Z</dcterms:created>
  <dcterms:modified xsi:type="dcterms:W3CDTF">2025-03-24T09:28:05Z</dcterms:modified>
  <dc:identifier>DAFgPAx22Yg</dc:identifier>
</cp:coreProperties>
</file>