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350" r:id="rId6"/>
    <p:sldId id="351" r:id="rId7"/>
    <p:sldId id="333" r:id="rId8"/>
    <p:sldId id="260" r:id="rId9"/>
    <p:sldId id="334" r:id="rId10"/>
    <p:sldId id="338" r:id="rId11"/>
    <p:sldId id="339" r:id="rId12"/>
    <p:sldId id="340" r:id="rId13"/>
    <p:sldId id="261" r:id="rId14"/>
    <p:sldId id="342" r:id="rId15"/>
    <p:sldId id="343" r:id="rId16"/>
    <p:sldId id="344" r:id="rId17"/>
    <p:sldId id="346" r:id="rId18"/>
    <p:sldId id="262" r:id="rId19"/>
    <p:sldId id="347" r:id="rId20"/>
    <p:sldId id="348" r:id="rId21"/>
    <p:sldId id="263" r:id="rId22"/>
    <p:sldId id="349" r:id="rId23"/>
    <p:sldId id="264" r:id="rId24"/>
    <p:sldId id="335" r:id="rId25"/>
    <p:sldId id="336" r:id="rId26"/>
    <p:sldId id="33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4657"/>
  </p:normalViewPr>
  <p:slideViewPr>
    <p:cSldViewPr snapToGrid="0">
      <p:cViewPr varScale="1">
        <p:scale>
          <a:sx n="90" d="100"/>
          <a:sy n="90" d="100"/>
        </p:scale>
        <p:origin x="5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1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64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35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27231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77143BAD-91E8-4BEE-8D2E-CA78E2A45EAE}"/>
              </a:ext>
            </a:extLst>
          </p:cNvPr>
          <p:cNvSpPr txBox="1"/>
          <p:nvPr userDrawn="1"/>
        </p:nvSpPr>
        <p:spPr>
          <a:xfrm>
            <a:off x="11038512" y="-364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5.png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99E08-787C-45F6-999C-304ACFDE3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DBBC2B-6465-4FE9-9FC3-77DABE511BB2}"/>
              </a:ext>
            </a:extLst>
          </p:cNvPr>
          <p:cNvSpPr txBox="1"/>
          <p:nvPr/>
        </p:nvSpPr>
        <p:spPr>
          <a:xfrm>
            <a:off x="5172671" y="2645692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20366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5BE8A-651A-4C77-87FA-79374A67C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871" y="1031293"/>
            <a:ext cx="9089993" cy="2474998"/>
          </a:xfrm>
          <a:prstGeom prst="rect">
            <a:avLst/>
          </a:prstGeom>
        </p:spPr>
      </p:pic>
      <p:sp>
        <p:nvSpPr>
          <p:cNvPr id="7" name="AutoShap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A2C6BDA-9F8C-4CE4-881E-9B1B9316D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9787" y="2679139"/>
            <a:ext cx="624391" cy="656792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400" dirty="0">
              <a:solidFill>
                <a:srgbClr val="FF0000"/>
              </a:solidFill>
              <a:sym typeface="Webdings" panose="05030102010509060703" pitchFamily="18" charset="2"/>
            </a:endParaRPr>
          </a:p>
        </p:txBody>
      </p:sp>
      <p:pic>
        <p:nvPicPr>
          <p:cNvPr id="2" name="CD2-TRACK 03">
            <a:hlinkClick r:id="" action="ppaction://media"/>
            <a:extLst>
              <a:ext uri="{FF2B5EF4-FFF2-40B4-BE49-F238E27FC236}">
                <a16:creationId xmlns:a16="http://schemas.microsoft.com/office/drawing/2014/main" id="{0ED33B75-8F39-31AA-CAB1-928007F56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7445" y="1948645"/>
            <a:ext cx="663633" cy="6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31C579D-E065-433A-A4BF-1FEF63A90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5"/>
          <a:stretch/>
        </p:blipFill>
        <p:spPr>
          <a:xfrm>
            <a:off x="844299" y="3057179"/>
            <a:ext cx="10503401" cy="1943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334CF3-C224-4FB1-8EFC-1298D3ADFE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8" t="16024" r="1549" b="7036"/>
          <a:stretch/>
        </p:blipFill>
        <p:spPr>
          <a:xfrm>
            <a:off x="503548" y="371658"/>
            <a:ext cx="11390107" cy="26389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83E0C8-8FDC-4844-B349-69206E013613}"/>
              </a:ext>
            </a:extLst>
          </p:cNvPr>
          <p:cNvCxnSpPr>
            <a:cxnSpLocks/>
          </p:cNvCxnSpPr>
          <p:nvPr/>
        </p:nvCxnSpPr>
        <p:spPr>
          <a:xfrm flipH="1">
            <a:off x="1325125" y="4726050"/>
            <a:ext cx="2293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728544D-D1CB-4BF3-96CA-9811687BD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329" y="4972348"/>
            <a:ext cx="8077493" cy="551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26D027-3840-4AD4-AEFB-642102A6AA1E}"/>
              </a:ext>
            </a:extLst>
          </p:cNvPr>
          <p:cNvSpPr txBox="1"/>
          <p:nvPr/>
        </p:nvSpPr>
        <p:spPr>
          <a:xfrm>
            <a:off x="1220413" y="5466734"/>
            <a:ext cx="10969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The correct stress</a:t>
            </a:r>
            <a:r>
              <a:rPr lang="en-US" sz="3200" dirty="0">
                <a:solidFill>
                  <a:srgbClr val="002060"/>
                </a:solidFill>
              </a:rPr>
              <a:t> is on the </a:t>
            </a:r>
            <a:r>
              <a:rPr lang="en-US" sz="3200" b="1" dirty="0">
                <a:solidFill>
                  <a:srgbClr val="002060"/>
                </a:solidFill>
              </a:rPr>
              <a:t>second syllable:</a:t>
            </a:r>
            <a:r>
              <a:rPr lang="en-US" sz="3200" b="1" dirty="0"/>
              <a:t> </a:t>
            </a:r>
            <a:r>
              <a:rPr lang="en-US" sz="3200" dirty="0"/>
              <a:t>/</a:t>
            </a:r>
            <a:r>
              <a:rPr lang="en-US" sz="3200" dirty="0" err="1">
                <a:solidFill>
                  <a:srgbClr val="0070C0"/>
                </a:solidFill>
                <a:latin typeface="+mj-lt"/>
              </a:rPr>
              <a:t>mɑːŋˈɡəʊliən</a:t>
            </a:r>
            <a:r>
              <a:rPr lang="en-US" sz="3200" dirty="0"/>
              <a:t>/  </a:t>
            </a:r>
            <a:endParaRPr lang="en-US" altLang="en-US" sz="3200" dirty="0">
              <a:solidFill>
                <a:srgbClr val="FF0000"/>
              </a:solidFill>
              <a:sym typeface="Webdings" panose="05030102010509060703" pitchFamily="18" charset="2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B5F630-5D20-4846-9E74-BF846D5A2F66}"/>
              </a:ext>
            </a:extLst>
          </p:cNvPr>
          <p:cNvCxnSpPr>
            <a:cxnSpLocks/>
          </p:cNvCxnSpPr>
          <p:nvPr/>
        </p:nvCxnSpPr>
        <p:spPr>
          <a:xfrm flipH="1">
            <a:off x="1339877" y="5448724"/>
            <a:ext cx="6462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6">
            <a:hlinkClick r:id="" action="ppaction://noaction">
              <a:snd r:embed="rId7" name="CD2-TRACK 04.wav"/>
            </a:hlinkClick>
            <a:extLst>
              <a:ext uri="{FF2B5EF4-FFF2-40B4-BE49-F238E27FC236}">
                <a16:creationId xmlns:a16="http://schemas.microsoft.com/office/drawing/2014/main" id="{689F911F-2897-40B6-A705-E5E4FD360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9585" y="3523563"/>
            <a:ext cx="2303365" cy="7694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endParaRPr lang="en-US" altLang="en-US" sz="4400" dirty="0">
              <a:solidFill>
                <a:srgbClr val="FF0000"/>
              </a:solidFill>
              <a:sym typeface="Webdings" panose="05030102010509060703" pitchFamily="18" charset="2"/>
            </a:endParaRPr>
          </a:p>
        </p:txBody>
      </p:sp>
      <p:sp>
        <p:nvSpPr>
          <p:cNvPr id="13" name="Rectangle 36">
            <a:hlinkClick r:id="" action="ppaction://noaction">
              <a:snd r:embed="rId8" name="Italian.wav"/>
            </a:hlinkClick>
            <a:extLst>
              <a:ext uri="{FF2B5EF4-FFF2-40B4-BE49-F238E27FC236}">
                <a16:creationId xmlns:a16="http://schemas.microsoft.com/office/drawing/2014/main" id="{39125927-0BF6-47E1-B670-8B04745A0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768" y="4434541"/>
            <a:ext cx="269438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en-US" sz="2400" dirty="0"/>
              <a:t>		</a:t>
            </a:r>
          </a:p>
        </p:txBody>
      </p:sp>
      <p:pic>
        <p:nvPicPr>
          <p:cNvPr id="14" name="Picture 13" descr="checkanswer4">
            <a:hlinkClick r:id="" action="ppaction://noaction" highlightClick="1">
              <a:snd r:embed="rId9" name="ARROW 001.wav"/>
            </a:hlinkClick>
            <a:extLst>
              <a:ext uri="{FF2B5EF4-FFF2-40B4-BE49-F238E27FC236}">
                <a16:creationId xmlns:a16="http://schemas.microsoft.com/office/drawing/2014/main" id="{0E6D474C-4458-492E-B8EC-7DA8B9C9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64" y="6400563"/>
            <a:ext cx="1844040" cy="44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D2-TRACK 04">
            <a:hlinkClick r:id="" action="ppaction://media"/>
            <a:extLst>
              <a:ext uri="{FF2B5EF4-FFF2-40B4-BE49-F238E27FC236}">
                <a16:creationId xmlns:a16="http://schemas.microsoft.com/office/drawing/2014/main" id="{E5238133-7167-1CD6-CF35-811C00C9F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01908" y="3778151"/>
            <a:ext cx="656390" cy="65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6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F5C8C-B253-4478-93D6-06FEE0894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35" y="433582"/>
            <a:ext cx="8171584" cy="1349998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2C47CAB-F0ED-4EF7-8F55-B97B1254B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017459"/>
              </p:ext>
            </p:extLst>
          </p:nvPr>
        </p:nvGraphicFramePr>
        <p:xfrm>
          <a:off x="2222089" y="1700981"/>
          <a:ext cx="7802292" cy="462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764">
                  <a:extLst>
                    <a:ext uri="{9D8B030D-6E8A-4147-A177-3AD203B41FA5}">
                      <a16:colId xmlns:a16="http://schemas.microsoft.com/office/drawing/2014/main" val="3191993922"/>
                    </a:ext>
                  </a:extLst>
                </a:gridCol>
                <a:gridCol w="2600764">
                  <a:extLst>
                    <a:ext uri="{9D8B030D-6E8A-4147-A177-3AD203B41FA5}">
                      <a16:colId xmlns:a16="http://schemas.microsoft.com/office/drawing/2014/main" val="3903652285"/>
                    </a:ext>
                  </a:extLst>
                </a:gridCol>
                <a:gridCol w="2600764">
                  <a:extLst>
                    <a:ext uri="{9D8B030D-6E8A-4147-A177-3AD203B41FA5}">
                      <a16:colId xmlns:a16="http://schemas.microsoft.com/office/drawing/2014/main" val="3397798765"/>
                    </a:ext>
                  </a:extLst>
                </a:gridCol>
              </a:tblGrid>
              <a:tr h="682382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consonant </a:t>
                      </a:r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marL="100584" marR="100584"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FF0000"/>
                          </a:solidFill>
                        </a:rPr>
                        <a:t>Stress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1997629442"/>
                  </a:ext>
                </a:extLst>
              </a:tr>
              <a:tr h="67232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d</a:t>
                      </a:r>
                    </a:p>
                  </a:txBody>
                  <a:tcPr marT="50292" marB="50292"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3500" b="0" i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3500" i="1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/>
                    </a:p>
                  </a:txBody>
                  <a:tcPr marT="50292" marB="50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Ca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na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d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2015336831"/>
                  </a:ext>
                </a:extLst>
              </a:tr>
              <a:tr h="67232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E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gyp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t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2380612643"/>
                  </a:ext>
                </a:extLst>
              </a:tr>
              <a:tr h="67232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s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Ru</a:t>
                      </a:r>
                      <a:r>
                        <a:rPr lang="en-US" sz="3500" u="sng" dirty="0">
                          <a:solidFill>
                            <a:srgbClr val="00B050"/>
                          </a:solidFill>
                        </a:rPr>
                        <a:t>s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s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L="100584" marR="100584" marT="50292" marB="50292" anchor="ctr"/>
                </a:tc>
                <a:extLst>
                  <a:ext uri="{0D108BD9-81ED-4DB2-BD59-A6C34878D82A}">
                    <a16:rowId xmlns:a16="http://schemas.microsoft.com/office/drawing/2014/main" val="3295987985"/>
                  </a:ext>
                </a:extLst>
              </a:tr>
              <a:tr h="61209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l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Aus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tra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l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3637254408"/>
                  </a:ext>
                </a:extLst>
              </a:tr>
              <a:tr h="61209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Aus</a:t>
                      </a:r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t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2896074993"/>
                  </a:ext>
                </a:extLst>
              </a:tr>
              <a:tr h="612094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</a:p>
                  </a:txBody>
                  <a:tcPr marT="50292" marB="50292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B050"/>
                          </a:solidFill>
                        </a:rPr>
                        <a:t>Bul</a:t>
                      </a:r>
                      <a:r>
                        <a:rPr lang="en-US" sz="3500" b="1" u="sng" dirty="0">
                          <a:solidFill>
                            <a:srgbClr val="00B050"/>
                          </a:solidFill>
                        </a:rPr>
                        <a:t>ga</a:t>
                      </a:r>
                      <a:r>
                        <a:rPr lang="en-US" sz="3500" dirty="0">
                          <a:solidFill>
                            <a:srgbClr val="0070C0"/>
                          </a:solidFill>
                        </a:rPr>
                        <a:t>r</a:t>
                      </a:r>
                      <a:r>
                        <a:rPr lang="en-US" sz="35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500" dirty="0">
                        <a:solidFill>
                          <a:srgbClr val="00B050"/>
                        </a:solidFill>
                      </a:endParaRPr>
                    </a:p>
                  </a:txBody>
                  <a:tcPr marT="50292" marB="50292" anchor="ctr"/>
                </a:tc>
                <a:extLst>
                  <a:ext uri="{0D108BD9-81ED-4DB2-BD59-A6C34878D82A}">
                    <a16:rowId xmlns:a16="http://schemas.microsoft.com/office/drawing/2014/main" val="1825216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64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F0623-1808-4442-B327-E017CF584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4" y="392151"/>
            <a:ext cx="12192000" cy="59557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F2CEA-C9F9-45A9-BB3F-0153F4C2432A}"/>
              </a:ext>
            </a:extLst>
          </p:cNvPr>
          <p:cNvSpPr/>
          <p:nvPr/>
        </p:nvSpPr>
        <p:spPr>
          <a:xfrm>
            <a:off x="8283143" y="451143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8426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A48BA-18A4-4AA8-B33D-E9EFEB2C2B55}"/>
              </a:ext>
            </a:extLst>
          </p:cNvPr>
          <p:cNvSpPr txBox="1"/>
          <p:nvPr/>
        </p:nvSpPr>
        <p:spPr>
          <a:xfrm>
            <a:off x="1839433" y="865237"/>
            <a:ext cx="1033290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Great Reno Balloon Race</a:t>
            </a:r>
            <a:r>
              <a:rPr lang="en-US" sz="3200" b="1" dirty="0">
                <a:solidFill>
                  <a:srgbClr val="00ADEE"/>
                </a:solidFill>
              </a:rPr>
              <a:t>?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Reno, Nevada</a:t>
            </a:r>
            <a:r>
              <a:rPr lang="en-US" sz="3200" b="1" dirty="0">
                <a:solidFill>
                  <a:srgbClr val="00ADEE"/>
                </a:solidFill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September 10</a:t>
            </a:r>
            <a:r>
              <a:rPr lang="en-US" sz="3200" b="1" i="0" baseline="30000" dirty="0">
                <a:solidFill>
                  <a:srgbClr val="00ADEE"/>
                </a:solidFill>
                <a:effectLst/>
              </a:rPr>
              <a:t>th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 to 12</a:t>
            </a:r>
            <a:r>
              <a:rPr lang="en-US" sz="3200" b="1" i="0" baseline="30000" dirty="0">
                <a:solidFill>
                  <a:srgbClr val="00ADEE"/>
                </a:solidFill>
                <a:effectLst/>
              </a:rPr>
              <a:t>th</a:t>
            </a:r>
            <a:r>
              <a:rPr lang="en-US" sz="3200" b="1" dirty="0">
                <a:solidFill>
                  <a:srgbClr val="00ADEE"/>
                </a:solidFill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hot-air balloon shows and a pajama party</a:t>
            </a:r>
            <a:r>
              <a:rPr lang="en-US" sz="3200" b="1" dirty="0">
                <a:solidFill>
                  <a:srgbClr val="00ADEE"/>
                </a:solidFill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How much are the tickets</a:t>
            </a:r>
            <a:r>
              <a:rPr lang="en-US" sz="3200" b="1" dirty="0">
                <a:solidFill>
                  <a:srgbClr val="00ADEE"/>
                </a:solidFill>
              </a:rPr>
              <a:t>?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1" i="0" dirty="0">
                <a:solidFill>
                  <a:srgbClr val="00ADEE"/>
                </a:solidFill>
                <a:effectLst/>
              </a:rPr>
              <a:t>It's free</a:t>
            </a:r>
            <a:r>
              <a:rPr lang="en-US" sz="3200" b="1" dirty="0">
                <a:solidFill>
                  <a:srgbClr val="00ADEE"/>
                </a:solidFill>
              </a:rPr>
              <a:t>.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E7A0A-9385-4369-BB99-47DA5EA43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70" b="15344"/>
          <a:stretch/>
        </p:blipFill>
        <p:spPr>
          <a:xfrm>
            <a:off x="288028" y="317811"/>
            <a:ext cx="8725259" cy="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A48BA-18A4-4AA8-B33D-E9EFEB2C2B55}"/>
              </a:ext>
            </a:extLst>
          </p:cNvPr>
          <p:cNvSpPr txBox="1"/>
          <p:nvPr/>
        </p:nvSpPr>
        <p:spPr>
          <a:xfrm>
            <a:off x="2054944" y="835745"/>
            <a:ext cx="10117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Gilroy Garlic Festival?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Gilroy, California.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July 26</a:t>
            </a:r>
            <a:r>
              <a:rPr lang="en-US" sz="3200" b="1" i="0" baseline="30000" dirty="0">
                <a:solidFill>
                  <a:srgbClr val="FF0000"/>
                </a:solidFill>
                <a:effectLst/>
              </a:rPr>
              <a:t>th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to 28</a:t>
            </a:r>
            <a:r>
              <a:rPr lang="en-US" sz="3200" b="1" i="0" baseline="30000" dirty="0">
                <a:solidFill>
                  <a:srgbClr val="FF0000"/>
                </a:solidFill>
                <a:effectLst/>
              </a:rPr>
              <a:t>th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.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cooking competitions and live music.</a:t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Who will perform?</a:t>
            </a:r>
            <a:r>
              <a:rPr lang="en-US" sz="3200" dirty="0"/>
              <a:t>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King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Calaway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and Kip Moore.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C12AF-CCBB-4135-9038-B9B514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70" b="15344"/>
          <a:stretch/>
        </p:blipFill>
        <p:spPr>
          <a:xfrm>
            <a:off x="288028" y="317811"/>
            <a:ext cx="8725259" cy="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0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A48BA-18A4-4AA8-B33D-E9EFEB2C2B55}"/>
              </a:ext>
            </a:extLst>
          </p:cNvPr>
          <p:cNvSpPr txBox="1"/>
          <p:nvPr/>
        </p:nvSpPr>
        <p:spPr>
          <a:xfrm>
            <a:off x="2054944" y="835745"/>
            <a:ext cx="10117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Grape Throwing Festival?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/>
            </a:r>
            <a:br>
              <a:rPr lang="en-US" sz="3200" b="1" i="0" dirty="0">
                <a:solidFill>
                  <a:srgbClr val="FF000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Mallorca, Spain.</a:t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September 13</a:t>
            </a:r>
            <a:r>
              <a:rPr lang="en-US" sz="3200" b="1" i="0" baseline="30000" dirty="0">
                <a:solidFill>
                  <a:srgbClr val="00B050"/>
                </a:solidFill>
                <a:effectLst/>
              </a:rPr>
              <a:t>th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 to 30</a:t>
            </a:r>
            <a:r>
              <a:rPr lang="en-US" sz="3200" b="1" i="0" baseline="30000" dirty="0">
                <a:solidFill>
                  <a:srgbClr val="00B050"/>
                </a:solidFill>
                <a:effectLst/>
              </a:rPr>
              <a:t>th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.</a:t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grape fights and fire dances.</a:t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How much are the tickets?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/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>25 dollars.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i="0" dirty="0">
                <a:solidFill>
                  <a:srgbClr val="00B050"/>
                </a:solidFill>
                <a:effectLst/>
              </a:rPr>
              <a:t/>
            </a:r>
            <a:br>
              <a:rPr lang="en-US" sz="3200" b="1" i="0" dirty="0">
                <a:solidFill>
                  <a:srgbClr val="00B050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26C0D-2D93-460C-867B-9A659C312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70" b="15344"/>
          <a:stretch/>
        </p:blipFill>
        <p:spPr>
          <a:xfrm>
            <a:off x="288028" y="317811"/>
            <a:ext cx="8725259" cy="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CCB0D7-FFAD-41C4-98E8-C3E248DF7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40" y="357646"/>
            <a:ext cx="6161182" cy="833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8A48BA-18A4-4AA8-B33D-E9EFEB2C2B55}"/>
              </a:ext>
            </a:extLst>
          </p:cNvPr>
          <p:cNvSpPr txBox="1"/>
          <p:nvPr/>
        </p:nvSpPr>
        <p:spPr>
          <a:xfrm>
            <a:off x="2054944" y="953731"/>
            <a:ext cx="101173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Hey Dad, can we go to the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___________________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Where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It's in </a:t>
            </a:r>
            <a:r>
              <a:rPr lang="en-US" sz="3200" dirty="0">
                <a:solidFill>
                  <a:srgbClr val="00ADEE"/>
                </a:solidFill>
              </a:rPr>
              <a:t>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When is it?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It'll take place from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___________________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What can you do there?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There'll be 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>________________________________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</a:t>
            </a:r>
            <a:r>
              <a:rPr lang="en-US" sz="3200" dirty="0">
                <a:solidFill>
                  <a:srgbClr val="00ADEE"/>
                </a:solidFill>
              </a:rPr>
              <a:t>__________________________</a:t>
            </a:r>
            <a:r>
              <a:rPr lang="en-US" sz="3200" b="0" i="0" dirty="0">
                <a:effectLst/>
              </a:rPr>
              <a:t>?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>
                <a:solidFill>
                  <a:srgbClr val="00ADEE"/>
                </a:solidFill>
              </a:rPr>
              <a:t>_________________</a:t>
            </a:r>
            <a:r>
              <a:rPr lang="en-US" sz="3200" b="0" i="0" dirty="0">
                <a:effectLst/>
              </a:rPr>
              <a:t>.</a:t>
            </a:r>
            <a:r>
              <a:rPr lang="en-US" sz="3200" b="0" i="0" dirty="0">
                <a:solidFill>
                  <a:srgbClr val="00ADEE"/>
                </a:solidFill>
                <a:effectLst/>
              </a:rPr>
              <a:t/>
            </a:r>
            <a:br>
              <a:rPr lang="en-US" sz="3200" b="0" i="0" dirty="0">
                <a:solidFill>
                  <a:srgbClr val="00ADEE"/>
                </a:solidFill>
                <a:effectLst/>
              </a:rPr>
            </a:br>
            <a:r>
              <a:rPr lang="en-US" sz="3200" b="1" i="0" dirty="0">
                <a:solidFill>
                  <a:srgbClr val="00B050"/>
                </a:solidFill>
                <a:effectLst/>
              </a:rPr>
              <a:t>Dad: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OK. Let's do that.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Katie: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Great!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9734103"/>
      </p:ext>
    </p:extLst>
  </p:cSld>
  <p:clrMapOvr>
    <a:masterClrMapping/>
  </p:clrMapOvr>
  <p:transition spd="slow"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F872E5-DD6C-4B2D-9201-916F5AD52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7" y="330814"/>
            <a:ext cx="9752221" cy="60404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FC655F-5951-4520-8965-3E510B408675}"/>
              </a:ext>
            </a:extLst>
          </p:cNvPr>
          <p:cNvSpPr/>
          <p:nvPr/>
        </p:nvSpPr>
        <p:spPr>
          <a:xfrm>
            <a:off x="7955667" y="423746"/>
            <a:ext cx="4236333" cy="643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2759393462"/>
      </p:ext>
    </p:extLst>
  </p:cSld>
  <p:clrMapOvr>
    <a:masterClrMapping/>
  </p:clrMapOvr>
  <p:transition spd="slow"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61C16-61E3-4109-941C-6CB27867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" y="304078"/>
            <a:ext cx="7122971" cy="645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A0DDA-D6FC-47A9-A6C0-668E084E9B97}"/>
              </a:ext>
            </a:extLst>
          </p:cNvPr>
          <p:cNvSpPr txBox="1"/>
          <p:nvPr/>
        </p:nvSpPr>
        <p:spPr>
          <a:xfrm>
            <a:off x="381243" y="845577"/>
            <a:ext cx="1213522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840"/>
              </a:lnSpc>
              <a:buAutoNum type="alphaLcPeriod"/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You're planning a new festival for your town.</a:t>
            </a:r>
          </a:p>
          <a:p>
            <a:pPr>
              <a:lnSpc>
                <a:spcPts val="384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In pairs: Discuss and fill in the table with the details of your festival.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84034-D419-4B39-BE4A-92069086A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273" y="2920183"/>
            <a:ext cx="8581729" cy="3515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5378B-B853-4C8F-998E-BAA4BC127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925" y="1818623"/>
            <a:ext cx="9136151" cy="11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6559"/>
      </p:ext>
    </p:extLst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6BB7E-F244-45FC-BEA8-510F6373FEF3}"/>
              </a:ext>
            </a:extLst>
          </p:cNvPr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3" name="Round Diagonal Corner Rectangle 10">
            <a:extLst>
              <a:ext uri="{FF2B5EF4-FFF2-40B4-BE49-F238E27FC236}">
                <a16:creationId xmlns:a16="http://schemas.microsoft.com/office/drawing/2014/main" id="{5EC56E33-A069-4151-980A-EA32460A232E}"/>
              </a:ext>
            </a:extLst>
          </p:cNvPr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BDF30-3FBE-4F1C-A531-5CA086D5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5" name="Round Diagonal Corner Rectangle 10">
            <a:extLst>
              <a:ext uri="{FF2B5EF4-FFF2-40B4-BE49-F238E27FC236}">
                <a16:creationId xmlns:a16="http://schemas.microsoft.com/office/drawing/2014/main" id="{A2794870-DE8B-483C-8359-52EAD5CCD88B}"/>
              </a:ext>
            </a:extLst>
          </p:cNvPr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6" name="Round Diagonal Corner Rectangle 10">
            <a:extLst>
              <a:ext uri="{FF2B5EF4-FFF2-40B4-BE49-F238E27FC236}">
                <a16:creationId xmlns:a16="http://schemas.microsoft.com/office/drawing/2014/main" id="{4CB58734-63A8-4B50-84B1-69C739DEBC7A}"/>
              </a:ext>
            </a:extLst>
          </p:cNvPr>
          <p:cNvSpPr/>
          <p:nvPr/>
        </p:nvSpPr>
        <p:spPr>
          <a:xfrm>
            <a:off x="1670851" y="2315238"/>
            <a:ext cx="2378633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Pronunciation</a:t>
            </a:r>
          </a:p>
        </p:txBody>
      </p:sp>
      <p:sp>
        <p:nvSpPr>
          <p:cNvPr id="7" name="Round Diagonal Corner Rectangle 10">
            <a:extLst>
              <a:ext uri="{FF2B5EF4-FFF2-40B4-BE49-F238E27FC236}">
                <a16:creationId xmlns:a16="http://schemas.microsoft.com/office/drawing/2014/main" id="{13C83EE5-2906-446F-9588-276FCED88336}"/>
              </a:ext>
            </a:extLst>
          </p:cNvPr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</a:t>
            </a:r>
          </a:p>
        </p:txBody>
      </p:sp>
      <p:sp>
        <p:nvSpPr>
          <p:cNvPr id="8" name="Round Diagonal Corner Rectangle 10">
            <a:extLst>
              <a:ext uri="{FF2B5EF4-FFF2-40B4-BE49-F238E27FC236}">
                <a16:creationId xmlns:a16="http://schemas.microsoft.com/office/drawing/2014/main" id="{E6A32264-4ADE-4EBE-9CC7-05632F9783BB}"/>
              </a:ext>
            </a:extLst>
          </p:cNvPr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Speaking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025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61C16-61E3-4109-941C-6CB27867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" y="304078"/>
            <a:ext cx="7122971" cy="645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A0DDA-D6FC-47A9-A6C0-668E084E9B97}"/>
              </a:ext>
            </a:extLst>
          </p:cNvPr>
          <p:cNvSpPr txBox="1"/>
          <p:nvPr/>
        </p:nvSpPr>
        <p:spPr>
          <a:xfrm>
            <a:off x="381243" y="845577"/>
            <a:ext cx="1213522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b. Join two other pairs. Tell them about your festival and discuss to choose the best festival.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284034-D419-4B39-BE4A-92069086A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273" y="2920183"/>
            <a:ext cx="8581729" cy="3515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5378B-B853-4C8F-998E-BAA4BC127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925" y="1818623"/>
            <a:ext cx="9136151" cy="11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10846"/>
      </p:ext>
    </p:extLst>
  </p:cSld>
  <p:clrMapOvr>
    <a:masterClrMapping/>
  </p:clrMapOvr>
  <p:transition spd="slow"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A8467-93DF-44E6-91E6-712391B40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12192000" cy="6152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2BAD85-C6D8-4B05-B0D6-87716351ABDE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853556831"/>
      </p:ext>
    </p:extLst>
  </p:cSld>
  <p:clrMapOvr>
    <a:masterClrMapping/>
  </p:clrMapOvr>
  <p:transition spd="slow"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2732F7-E51B-4FC7-B174-4A8AAB65829D}"/>
              </a:ext>
            </a:extLst>
          </p:cNvPr>
          <p:cNvSpPr/>
          <p:nvPr/>
        </p:nvSpPr>
        <p:spPr>
          <a:xfrm>
            <a:off x="846981" y="429152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Tell your partner about </a:t>
            </a:r>
            <a:r>
              <a:rPr lang="en-US" sz="3600" b="1" i="1" dirty="0">
                <a:solidFill>
                  <a:srgbClr val="0070C0"/>
                </a:solidFill>
              </a:rPr>
              <a:t>a festival </a:t>
            </a:r>
            <a:r>
              <a:rPr lang="en-US" sz="3600" i="1" dirty="0">
                <a:solidFill>
                  <a:srgbClr val="0070C0"/>
                </a:solidFill>
              </a:rPr>
              <a:t>you have been to.</a:t>
            </a:r>
          </a:p>
        </p:txBody>
      </p:sp>
    </p:spTree>
    <p:extLst>
      <p:ext uri="{BB962C8B-B14F-4D97-AF65-F5344CB8AC3E}">
        <p14:creationId xmlns:p14="http://schemas.microsoft.com/office/powerpoint/2010/main" val="2208051171"/>
      </p:ext>
    </p:extLst>
  </p:cSld>
  <p:clrMapOvr>
    <a:masterClrMapping/>
  </p:clrMapOvr>
  <p:transition spd="slow"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8E22C-1AF6-4ABE-A8D8-5D6F1A5B9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334296"/>
            <a:ext cx="9590049" cy="6017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75F232-CDFC-4D92-A9B3-A8E2CE41FA45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677095738"/>
      </p:ext>
    </p:extLst>
  </p:cSld>
  <p:clrMapOvr>
    <a:masterClrMapping/>
  </p:clrMapOvr>
  <p:transition spd="slow"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937" y="2228671"/>
            <a:ext cx="1049784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Stressing on the syllable before “</a:t>
            </a:r>
            <a:r>
              <a:rPr lang="en-US" sz="3600" i="1" dirty="0">
                <a:solidFill>
                  <a:srgbClr val="C00000"/>
                </a:solidFill>
              </a:rPr>
              <a:t>consonant + ian</a:t>
            </a:r>
            <a:r>
              <a:rPr lang="en-US" sz="3600" i="1" dirty="0">
                <a:solidFill>
                  <a:srgbClr val="0070C0"/>
                </a:solidFill>
              </a:rPr>
              <a:t>”.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Planning a new festival for your town.</a:t>
            </a:r>
          </a:p>
        </p:txBody>
      </p:sp>
    </p:spTree>
    <p:extLst>
      <p:ext uri="{BB962C8B-B14F-4D97-AF65-F5344CB8AC3E}">
        <p14:creationId xmlns:p14="http://schemas.microsoft.com/office/powerpoint/2010/main" val="1456687376"/>
      </p:ext>
    </p:extLst>
  </p:cSld>
  <p:clrMapOvr>
    <a:masterClrMapping/>
  </p:clrMapOvr>
  <p:transition spd="slow"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95474" y="1774348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vocabularies in lesson 1.1.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in lesson 1.2.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stress of the words about nationalities ending in “</a:t>
            </a:r>
            <a:r>
              <a:rPr lang="en-US" sz="3600" i="1" dirty="0">
                <a:solidFill>
                  <a:srgbClr val="C00000"/>
                </a:solidFill>
              </a:rPr>
              <a:t>-ian</a:t>
            </a:r>
            <a:r>
              <a:rPr lang="en-US" sz="3600" i="1" dirty="0">
                <a:solidFill>
                  <a:srgbClr val="0070C0"/>
                </a:solidFill>
              </a:rPr>
              <a:t>”.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 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63 SB).</a:t>
            </a:r>
          </a:p>
        </p:txBody>
      </p:sp>
    </p:spTree>
    <p:extLst>
      <p:ext uri="{BB962C8B-B14F-4D97-AF65-F5344CB8AC3E}">
        <p14:creationId xmlns:p14="http://schemas.microsoft.com/office/powerpoint/2010/main" val="33779356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63094"/>
      </p:ext>
    </p:extLst>
  </p:cSld>
  <p:clrMapOvr>
    <a:masterClrMapping/>
  </p:clrMapOvr>
  <p:transition spd="slow"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E93C4-A957-4B7F-96FE-AB8E3AF5D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D581C-39FC-468C-916F-176922E3B86A}"/>
              </a:ext>
            </a:extLst>
          </p:cNvPr>
          <p:cNvSpPr txBox="1"/>
          <p:nvPr/>
        </p:nvSpPr>
        <p:spPr>
          <a:xfrm>
            <a:off x="6067713" y="588368"/>
            <a:ext cx="5980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stress the syllable before “</a:t>
            </a:r>
            <a:r>
              <a:rPr lang="en-US" sz="3600" b="1" i="1" dirty="0">
                <a:solidFill>
                  <a:srgbClr val="0070C0"/>
                </a:solidFill>
              </a:rPr>
              <a:t>consonant + </a:t>
            </a:r>
            <a:r>
              <a:rPr lang="en-US" sz="3600" b="1" i="1" dirty="0" err="1">
                <a:solidFill>
                  <a:srgbClr val="0070C0"/>
                </a:solidFill>
              </a:rPr>
              <a:t>ian</a:t>
            </a:r>
            <a:r>
              <a:rPr lang="en-US" sz="3600" i="1" dirty="0">
                <a:solidFill>
                  <a:srgbClr val="0070C0"/>
                </a:solidFill>
              </a:rPr>
              <a:t>” in nationalities ending in </a:t>
            </a:r>
            <a:r>
              <a:rPr lang="en-US" sz="3600" b="1" i="1" dirty="0">
                <a:solidFill>
                  <a:srgbClr val="0070C0"/>
                </a:solidFill>
              </a:rPr>
              <a:t>-ian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plan a new festival.</a:t>
            </a:r>
          </a:p>
        </p:txBody>
      </p:sp>
    </p:spTree>
    <p:extLst>
      <p:ext uri="{BB962C8B-B14F-4D97-AF65-F5344CB8AC3E}">
        <p14:creationId xmlns:p14="http://schemas.microsoft.com/office/powerpoint/2010/main" val="269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E6FAA-12A2-477D-9C5B-7E72DEB4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579655-8E24-4626-B617-D3588FEACFE1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8871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sculpture		B. lantern		C. support		D. passport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opinion		B. experience	C. kilometer	D. milliliter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delighted		B.</a:t>
            </a:r>
            <a:r>
              <a:rPr lang="en-US" sz="3200" dirty="0"/>
              <a:t> negative</a:t>
            </a:r>
            <a:r>
              <a:rPr lang="en-US" sz="3200" dirty="0">
                <a:latin typeface="+mj-lt"/>
              </a:rPr>
              <a:t> 	C. positive		D. talented</a:t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4207" y="14273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300268" y="3431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0215" y="533413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skʌlptʃər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læntərn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/səˈpɔ:rt/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32594" y="1846575"/>
            <a:ext cx="254055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/ˈpæspɔ:rt/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əˈpɪnjən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1" y="3776499"/>
            <a:ext cx="2434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/ɪkˈspɪriəns/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4" y="3732184"/>
            <a:ext cx="257821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kɪˈlɑːmɪtər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84581" y="3720793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/ˈmɪlili:tər/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/dɪˈlaɪtɪd/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4" y="5709153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/ˈneɡətɪv/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</a:t>
            </a:r>
            <a:r>
              <a:rPr lang="en-US" sz="3200" dirty="0" err="1">
                <a:solidFill>
                  <a:srgbClr val="FF0000"/>
                </a:solidFill>
              </a:rPr>
              <a:t>ɑː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zətɪv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84581" y="5628398"/>
            <a:ext cx="252396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/ˈtæləntɪd/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4694" y="320004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410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659" y="963312"/>
            <a:ext cx="1212599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vidence		B. fr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quency	C. spagh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tti	D. l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monade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fl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ght			B. n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ght		C. 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ght		D. w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sh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cal	 		B. h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mework 	C. b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ttle		D. gr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wer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07" y="843136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803959" y="132781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3094" y="326207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56736" y="523243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evɪdəns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57886" y="1628329"/>
            <a:ext cx="2704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fri:kwənsi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31364" y="1625568"/>
            <a:ext cx="306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spəˈɡeti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55416" y="1675260"/>
            <a:ext cx="2471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leməˈneɪd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1525" y="5522079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ˈloʊkl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31364" y="5610064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bɑ:tl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28538" y="3523508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wɪʃ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4703" y="3590025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fla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54523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355416" y="5526521"/>
            <a:ext cx="269292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ɡroʊər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656327" y="3534009"/>
            <a:ext cx="252807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raɪt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692336" y="5517341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hoʊmwɜ:rk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91370" y="30789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132010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64AA0C-27E0-4FBE-B179-48B8CCC41845}"/>
              </a:ext>
            </a:extLst>
          </p:cNvPr>
          <p:cNvSpPr/>
          <p:nvPr/>
        </p:nvSpPr>
        <p:spPr>
          <a:xfrm>
            <a:off x="472610" y="554803"/>
            <a:ext cx="9210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Talk to your partner about Halloween.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89118D-D2DE-4B04-87C6-F7254C81E27E}"/>
              </a:ext>
            </a:extLst>
          </p:cNvPr>
          <p:cNvSpPr/>
          <p:nvPr/>
        </p:nvSpPr>
        <p:spPr>
          <a:xfrm>
            <a:off x="522516" y="2257068"/>
            <a:ext cx="1101857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HALLOWEEN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1. When’s Halloween?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2. What things do you usually see on Halloween?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3. What do people usually do?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4. Do you like Halloween? Why/ Why not?</a:t>
            </a:r>
          </a:p>
        </p:txBody>
      </p:sp>
    </p:spTree>
    <p:extLst>
      <p:ext uri="{BB962C8B-B14F-4D97-AF65-F5344CB8AC3E}">
        <p14:creationId xmlns:p14="http://schemas.microsoft.com/office/powerpoint/2010/main" val="28627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7A729-42CE-4CED-BBD5-16ACB36B6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2F8339-F7BF-4ADB-831C-2590FD858940}"/>
              </a:ext>
            </a:extLst>
          </p:cNvPr>
          <p:cNvSpPr/>
          <p:nvPr/>
        </p:nvSpPr>
        <p:spPr>
          <a:xfrm>
            <a:off x="6941976" y="701429"/>
            <a:ext cx="533098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9166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DA884D2-5DE4-4896-9CBD-EE6E90FA6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329483"/>
              </p:ext>
            </p:extLst>
          </p:nvPr>
        </p:nvGraphicFramePr>
        <p:xfrm>
          <a:off x="1376516" y="3313471"/>
          <a:ext cx="9858025" cy="2674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4507">
                  <a:extLst>
                    <a:ext uri="{9D8B030D-6E8A-4147-A177-3AD203B41FA5}">
                      <a16:colId xmlns:a16="http://schemas.microsoft.com/office/drawing/2014/main" val="3575400355"/>
                    </a:ext>
                  </a:extLst>
                </a:gridCol>
                <a:gridCol w="2464507">
                  <a:extLst>
                    <a:ext uri="{9D8B030D-6E8A-4147-A177-3AD203B41FA5}">
                      <a16:colId xmlns:a16="http://schemas.microsoft.com/office/drawing/2014/main" val="1758687306"/>
                    </a:ext>
                  </a:extLst>
                </a:gridCol>
                <a:gridCol w="4929011">
                  <a:extLst>
                    <a:ext uri="{9D8B030D-6E8A-4147-A177-3AD203B41FA5}">
                      <a16:colId xmlns:a16="http://schemas.microsoft.com/office/drawing/2014/main" val="2503920255"/>
                    </a:ext>
                  </a:extLst>
                </a:gridCol>
              </a:tblGrid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FF0000"/>
                          </a:solidFill>
                        </a:rPr>
                        <a:t>Consonant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marL="100584" marR="100584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B050"/>
                          </a:solidFill>
                        </a:rPr>
                        <a:t>Stress</a:t>
                      </a:r>
                    </a:p>
                  </a:txBody>
                  <a:tcPr marL="100584" marR="100584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87938"/>
                  </a:ext>
                </a:extLst>
              </a:tr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d</a:t>
                      </a:r>
                    </a:p>
                  </a:txBody>
                  <a:tcPr marL="100584" marR="100584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0" i="1" dirty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3600" i="1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600" i="1" dirty="0"/>
                    </a:p>
                  </a:txBody>
                  <a:tcPr marL="100584" marR="10058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Ca</a:t>
                      </a:r>
                      <a:r>
                        <a:rPr lang="en-US" sz="3600" b="1" u="sng" dirty="0">
                          <a:solidFill>
                            <a:srgbClr val="00B050"/>
                          </a:solidFill>
                        </a:rPr>
                        <a:t>na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d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</a:p>
                  </a:txBody>
                  <a:tcPr marL="100584" marR="100584" anchor="ctr"/>
                </a:tc>
                <a:extLst>
                  <a:ext uri="{0D108BD9-81ED-4DB2-BD59-A6C34878D82A}">
                    <a16:rowId xmlns:a16="http://schemas.microsoft.com/office/drawing/2014/main" val="2538671666"/>
                  </a:ext>
                </a:extLst>
              </a:tr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marL="100584" marR="100584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E</a:t>
                      </a:r>
                      <a:r>
                        <a:rPr lang="en-US" sz="3600" b="1" u="sng" dirty="0">
                          <a:solidFill>
                            <a:srgbClr val="00B050"/>
                          </a:solidFill>
                        </a:rPr>
                        <a:t>gyp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t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600" dirty="0">
                        <a:solidFill>
                          <a:srgbClr val="00B050"/>
                        </a:solidFill>
                      </a:endParaRPr>
                    </a:p>
                  </a:txBody>
                  <a:tcPr marL="100584" marR="100584" anchor="ctr"/>
                </a:tc>
                <a:extLst>
                  <a:ext uri="{0D108BD9-81ED-4DB2-BD59-A6C34878D82A}">
                    <a16:rowId xmlns:a16="http://schemas.microsoft.com/office/drawing/2014/main" val="1332015584"/>
                  </a:ext>
                </a:extLst>
              </a:tr>
              <a:tr h="66859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s</a:t>
                      </a:r>
                    </a:p>
                  </a:txBody>
                  <a:tcPr marL="100584" marR="100584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u="sng" dirty="0">
                          <a:solidFill>
                            <a:srgbClr val="00B050"/>
                          </a:solidFill>
                        </a:rPr>
                        <a:t>Ru</a:t>
                      </a:r>
                      <a:r>
                        <a:rPr lang="en-US" sz="3600" u="sng" dirty="0">
                          <a:solidFill>
                            <a:srgbClr val="00B050"/>
                          </a:solidFill>
                        </a:rPr>
                        <a:t>s</a:t>
                      </a:r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s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ian</a:t>
                      </a:r>
                      <a:endParaRPr lang="en-US" sz="3600" dirty="0">
                        <a:solidFill>
                          <a:srgbClr val="00B050"/>
                        </a:solidFill>
                      </a:endParaRPr>
                    </a:p>
                  </a:txBody>
                  <a:tcPr marL="100584" marR="100584" anchor="ctr"/>
                </a:tc>
                <a:extLst>
                  <a:ext uri="{0D108BD9-81ED-4DB2-BD59-A6C34878D82A}">
                    <a16:rowId xmlns:a16="http://schemas.microsoft.com/office/drawing/2014/main" val="288493848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FC94B07-D4D3-4B51-AA4C-48D512DCD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" t="16024" r="1549" b="7036"/>
          <a:stretch/>
        </p:blipFill>
        <p:spPr>
          <a:xfrm>
            <a:off x="844299" y="491612"/>
            <a:ext cx="10354643" cy="239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4955</TotalTime>
  <Words>503</Words>
  <Application>Microsoft Office PowerPoint</Application>
  <PresentationFormat>Widescreen</PresentationFormat>
  <Paragraphs>117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171</cp:revision>
  <dcterms:created xsi:type="dcterms:W3CDTF">2020-12-08T03:17:05Z</dcterms:created>
  <dcterms:modified xsi:type="dcterms:W3CDTF">2025-03-07T02:43:12Z</dcterms:modified>
</cp:coreProperties>
</file>