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00" r:id="rId2"/>
    <p:sldId id="304" r:id="rId3"/>
    <p:sldId id="302" r:id="rId4"/>
    <p:sldId id="292" r:id="rId5"/>
    <p:sldId id="301" r:id="rId6"/>
    <p:sldId id="340" r:id="rId7"/>
    <p:sldId id="341" r:id="rId8"/>
    <p:sldId id="342" r:id="rId9"/>
    <p:sldId id="343" r:id="rId10"/>
    <p:sldId id="344" r:id="rId11"/>
    <p:sldId id="345" r:id="rId12"/>
    <p:sldId id="346" r:id="rId13"/>
    <p:sldId id="347" r:id="rId14"/>
    <p:sldId id="348" r:id="rId15"/>
    <p:sldId id="349" r:id="rId16"/>
    <p:sldId id="350" r:id="rId17"/>
    <p:sldId id="351" r:id="rId18"/>
    <p:sldId id="306" r:id="rId19"/>
    <p:sldId id="305" r:id="rId20"/>
    <p:sldId id="310" r:id="rId21"/>
    <p:sldId id="352" r:id="rId22"/>
    <p:sldId id="353" r:id="rId23"/>
    <p:sldId id="354" r:id="rId24"/>
    <p:sldId id="355" r:id="rId25"/>
    <p:sldId id="361" r:id="rId26"/>
    <p:sldId id="360" r:id="rId27"/>
    <p:sldId id="359" r:id="rId28"/>
    <p:sldId id="368" r:id="rId29"/>
    <p:sldId id="367" r:id="rId30"/>
    <p:sldId id="369" r:id="rId31"/>
    <p:sldId id="370" r:id="rId32"/>
    <p:sldId id="364" r:id="rId33"/>
    <p:sldId id="363" r:id="rId34"/>
    <p:sldId id="365" r:id="rId35"/>
    <p:sldId id="366" r:id="rId36"/>
    <p:sldId id="315" r:id="rId37"/>
    <p:sldId id="332" r:id="rId38"/>
    <p:sldId id="331" r:id="rId39"/>
    <p:sldId id="295" r:id="rId40"/>
    <p:sldId id="328" r:id="rId41"/>
    <p:sldId id="329" r:id="rId42"/>
    <p:sldId id="33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25"/>
    <p:restoredTop sz="94657"/>
  </p:normalViewPr>
  <p:slideViewPr>
    <p:cSldViewPr snapToGrid="0">
      <p:cViewPr varScale="1">
        <p:scale>
          <a:sx n="60" d="100"/>
          <a:sy n="60" d="100"/>
        </p:scale>
        <p:origin x="1128"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12/10/2022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663818"/>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8420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8</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19F5564D-FBFF-44CA-AB9D-0C0DEB905DAB}"/>
              </a:ext>
            </a:extLst>
          </p:cNvPr>
          <p:cNvSpPr txBox="1"/>
          <p:nvPr userDrawn="1"/>
        </p:nvSpPr>
        <p:spPr>
          <a:xfrm>
            <a:off x="11016678" y="-22874"/>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1.2</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2.wav"/><Relationship Id="rId1" Type="http://schemas.openxmlformats.org/officeDocument/2006/relationships/slideLayout" Target="../slideLayouts/slideLayout1.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3.wav"/><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4.wav"/><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5.wav"/><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audio" Target="../media/audio7.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6.wav"/><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2431435"/>
          </a:xfrm>
          <a:prstGeom prst="rect">
            <a:avLst/>
          </a:prstGeom>
          <a:noFill/>
        </p:spPr>
        <p:txBody>
          <a:bodyPr wrap="square" rtlCol="0">
            <a:spAutoFit/>
          </a:bodyPr>
          <a:lstStyle/>
          <a:p>
            <a:pPr algn="ctr"/>
            <a:r>
              <a:rPr lang="en-US" sz="4400" b="1" dirty="0">
                <a:solidFill>
                  <a:srgbClr val="0070C0"/>
                </a:solidFill>
              </a:rPr>
              <a:t>Unit 8: Festivals around the World</a:t>
            </a:r>
            <a:r>
              <a:rPr lang="en-US" sz="3200" b="1" dirty="0">
                <a:solidFill>
                  <a:srgbClr val="0070C0"/>
                </a:solidFill>
              </a:rPr>
              <a:t> </a:t>
            </a:r>
          </a:p>
          <a:p>
            <a:pPr algn="ctr"/>
            <a:r>
              <a:rPr lang="en-US" sz="3200" b="1" dirty="0">
                <a:solidFill>
                  <a:srgbClr val="00B050"/>
                </a:solidFill>
              </a:rPr>
              <a:t>Lesson 1.2: Grammar</a:t>
            </a:r>
            <a:r>
              <a:rPr lang="en-US" sz="3200" dirty="0"/>
              <a:t> </a:t>
            </a:r>
          </a:p>
          <a:p>
            <a:pPr algn="ctr"/>
            <a:r>
              <a:rPr lang="en-US" sz="3200" dirty="0">
                <a:solidFill>
                  <a:srgbClr val="FF0000"/>
                </a:solidFill>
              </a:rPr>
              <a:t>Page</a:t>
            </a:r>
            <a:r>
              <a:rPr lang="en-US" sz="3200" dirty="0"/>
              <a:t> </a:t>
            </a:r>
            <a:r>
              <a:rPr lang="en-US" sz="3200" dirty="0">
                <a:solidFill>
                  <a:srgbClr val="FF0000"/>
                </a:solidFill>
              </a:rPr>
              <a:t>61</a:t>
            </a:r>
          </a:p>
        </p:txBody>
      </p:sp>
    </p:spTree>
    <p:extLst>
      <p:ext uri="{BB962C8B-B14F-4D97-AF65-F5344CB8AC3E}">
        <p14:creationId xmlns:p14="http://schemas.microsoft.com/office/powerpoint/2010/main" val="408333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DA2CE6-2873-4660-8942-1C60F16186E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Layer>
                </a14:imgProps>
              </a:ext>
            </a:extLst>
          </a:blip>
          <a:stretch>
            <a:fillRect/>
          </a:stretch>
        </p:blipFill>
        <p:spPr>
          <a:xfrm>
            <a:off x="3068729" y="1567637"/>
            <a:ext cx="6054540" cy="3722725"/>
          </a:xfrm>
          <a:prstGeom prst="rect">
            <a:avLst/>
          </a:prstGeom>
        </p:spPr>
      </p:pic>
      <p:sp>
        <p:nvSpPr>
          <p:cNvPr id="4" name="TextBox 3">
            <a:extLst>
              <a:ext uri="{FF2B5EF4-FFF2-40B4-BE49-F238E27FC236}">
                <a16:creationId xmlns:a16="http://schemas.microsoft.com/office/drawing/2014/main" id="{5F367391-E849-4351-8FC4-9F071B5A88CC}"/>
              </a:ext>
            </a:extLst>
          </p:cNvPr>
          <p:cNvSpPr txBox="1"/>
          <p:nvPr/>
        </p:nvSpPr>
        <p:spPr>
          <a:xfrm>
            <a:off x="452974" y="5486634"/>
            <a:ext cx="11371227" cy="707886"/>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4000" i="1" dirty="0">
                <a:solidFill>
                  <a:srgbClr val="FF0000"/>
                </a:solidFill>
              </a:rPr>
              <a:t> race</a:t>
            </a:r>
            <a:endParaRPr lang="en-US" sz="2800" dirty="0">
              <a:solidFill>
                <a:srgbClr val="FF0000"/>
              </a:solidFill>
              <a:cs typeface="Calibri" panose="020F0502020204030204" pitchFamily="34" charset="0"/>
            </a:endParaRPr>
          </a:p>
        </p:txBody>
      </p:sp>
      <p:sp>
        <p:nvSpPr>
          <p:cNvPr id="6" name="TextBox 5">
            <a:extLst>
              <a:ext uri="{FF2B5EF4-FFF2-40B4-BE49-F238E27FC236}">
                <a16:creationId xmlns:a16="http://schemas.microsoft.com/office/drawing/2014/main" id="{59C65377-F805-4D7E-ADB3-BBA430C2BD13}"/>
              </a:ext>
            </a:extLst>
          </p:cNvPr>
          <p:cNvSpPr txBox="1"/>
          <p:nvPr/>
        </p:nvSpPr>
        <p:spPr>
          <a:xfrm>
            <a:off x="2528690" y="375338"/>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can you see?</a:t>
            </a:r>
            <a:endParaRPr lang="en-US" sz="3600" dirty="0">
              <a:solidFill>
                <a:srgbClr val="0070C0"/>
              </a:solidFill>
            </a:endParaRPr>
          </a:p>
        </p:txBody>
      </p:sp>
    </p:spTree>
    <p:extLst>
      <p:ext uri="{BB962C8B-B14F-4D97-AF65-F5344CB8AC3E}">
        <p14:creationId xmlns:p14="http://schemas.microsoft.com/office/powerpoint/2010/main" val="354050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0DB8D9-F40D-4C86-8507-536526EB97B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0000"/>
                    </a14:imgEffect>
                  </a14:imgLayer>
                </a14:imgProps>
              </a:ext>
            </a:extLst>
          </a:blip>
          <a:stretch>
            <a:fillRect/>
          </a:stretch>
        </p:blipFill>
        <p:spPr>
          <a:xfrm>
            <a:off x="3635352" y="1257848"/>
            <a:ext cx="4939769" cy="4397722"/>
          </a:xfrm>
          <a:prstGeom prst="rect">
            <a:avLst/>
          </a:prstGeom>
        </p:spPr>
      </p:pic>
      <p:sp>
        <p:nvSpPr>
          <p:cNvPr id="5" name="TextBox 4">
            <a:extLst>
              <a:ext uri="{FF2B5EF4-FFF2-40B4-BE49-F238E27FC236}">
                <a16:creationId xmlns:a16="http://schemas.microsoft.com/office/drawing/2014/main" id="{CAFFAEAA-1FBA-4A25-825A-4473ACCD906B}"/>
              </a:ext>
            </a:extLst>
          </p:cNvPr>
          <p:cNvSpPr txBox="1"/>
          <p:nvPr/>
        </p:nvSpPr>
        <p:spPr>
          <a:xfrm>
            <a:off x="470714" y="5696364"/>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3600" i="1" dirty="0">
                <a:solidFill>
                  <a:srgbClr val="FF0000"/>
                </a:solidFill>
              </a:rPr>
              <a:t> water fight</a:t>
            </a:r>
            <a:endParaRPr lang="en-US" sz="2400" i="1" dirty="0">
              <a:solidFill>
                <a:srgbClr val="FF0000"/>
              </a:solidFill>
            </a:endParaRPr>
          </a:p>
        </p:txBody>
      </p:sp>
      <p:sp>
        <p:nvSpPr>
          <p:cNvPr id="6" name="TextBox 5">
            <a:extLst>
              <a:ext uri="{FF2B5EF4-FFF2-40B4-BE49-F238E27FC236}">
                <a16:creationId xmlns:a16="http://schemas.microsoft.com/office/drawing/2014/main" id="{A4E7A235-B0C5-46B3-81AD-8DA111F12091}"/>
              </a:ext>
            </a:extLst>
          </p:cNvPr>
          <p:cNvSpPr txBox="1"/>
          <p:nvPr/>
        </p:nvSpPr>
        <p:spPr>
          <a:xfrm>
            <a:off x="2528690" y="375338"/>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can you see?</a:t>
            </a:r>
            <a:endParaRPr lang="en-US" sz="3600" dirty="0">
              <a:solidFill>
                <a:srgbClr val="0070C0"/>
              </a:solidFill>
            </a:endParaRPr>
          </a:p>
        </p:txBody>
      </p:sp>
    </p:spTree>
    <p:extLst>
      <p:ext uri="{BB962C8B-B14F-4D97-AF65-F5344CB8AC3E}">
        <p14:creationId xmlns:p14="http://schemas.microsoft.com/office/powerpoint/2010/main" val="348237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ater figh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6200EB-0B97-4A77-8DB6-7084AE592CC5}"/>
              </a:ext>
            </a:extLst>
          </p:cNvPr>
          <p:cNvSpPr txBox="1"/>
          <p:nvPr/>
        </p:nvSpPr>
        <p:spPr>
          <a:xfrm>
            <a:off x="2528690" y="365507"/>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kind of festival is it?</a:t>
            </a:r>
            <a:endParaRPr lang="en-US" sz="3600" dirty="0">
              <a:solidFill>
                <a:srgbClr val="0070C0"/>
              </a:solidFill>
            </a:endParaRPr>
          </a:p>
        </p:txBody>
      </p:sp>
      <p:sp>
        <p:nvSpPr>
          <p:cNvPr id="5" name="Rectangle 4">
            <a:extLst>
              <a:ext uri="{FF2B5EF4-FFF2-40B4-BE49-F238E27FC236}">
                <a16:creationId xmlns:a16="http://schemas.microsoft.com/office/drawing/2014/main" id="{BF7059DD-45A5-4BA4-978C-516682D76F64}"/>
              </a:ext>
            </a:extLst>
          </p:cNvPr>
          <p:cNvSpPr/>
          <p:nvPr/>
        </p:nvSpPr>
        <p:spPr>
          <a:xfrm>
            <a:off x="307910" y="5786094"/>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i="1" dirty="0">
                <a:solidFill>
                  <a:srgbClr val="FF0000"/>
                </a:solidFill>
              </a:rPr>
              <a:t>music festival</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7380" y="1275775"/>
            <a:ext cx="8007362" cy="4510319"/>
          </a:xfrm>
          <a:prstGeom prst="rect">
            <a:avLst/>
          </a:prstGeom>
        </p:spPr>
      </p:pic>
    </p:spTree>
    <p:extLst>
      <p:ext uri="{BB962C8B-B14F-4D97-AF65-F5344CB8AC3E}">
        <p14:creationId xmlns:p14="http://schemas.microsoft.com/office/powerpoint/2010/main" val="107430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music festival. . ..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6200EB-0B97-4A77-8DB6-7084AE592CC5}"/>
              </a:ext>
            </a:extLst>
          </p:cNvPr>
          <p:cNvSpPr txBox="1"/>
          <p:nvPr/>
        </p:nvSpPr>
        <p:spPr>
          <a:xfrm>
            <a:off x="2528690" y="345841"/>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kind of festival is it?</a:t>
            </a:r>
            <a:endParaRPr lang="en-US" sz="3600" dirty="0">
              <a:solidFill>
                <a:srgbClr val="0070C0"/>
              </a:solidFill>
            </a:endParaRPr>
          </a:p>
        </p:txBody>
      </p:sp>
      <p:sp>
        <p:nvSpPr>
          <p:cNvPr id="5" name="Rectangle 4">
            <a:extLst>
              <a:ext uri="{FF2B5EF4-FFF2-40B4-BE49-F238E27FC236}">
                <a16:creationId xmlns:a16="http://schemas.microsoft.com/office/drawing/2014/main" id="{BF7059DD-45A5-4BA4-978C-516682D76F64}"/>
              </a:ext>
            </a:extLst>
          </p:cNvPr>
          <p:cNvSpPr/>
          <p:nvPr/>
        </p:nvSpPr>
        <p:spPr>
          <a:xfrm>
            <a:off x="307910" y="5628778"/>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i="1" dirty="0">
                <a:solidFill>
                  <a:srgbClr val="FF0000"/>
                </a:solidFill>
              </a:rPr>
              <a:t>beer festival</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5882" y="1130870"/>
            <a:ext cx="6808557" cy="4359210"/>
          </a:xfrm>
          <a:prstGeom prst="rect">
            <a:avLst/>
          </a:prstGeom>
        </p:spPr>
      </p:pic>
    </p:spTree>
    <p:extLst>
      <p:ext uri="{BB962C8B-B14F-4D97-AF65-F5344CB8AC3E}">
        <p14:creationId xmlns:p14="http://schemas.microsoft.com/office/powerpoint/2010/main" val="299662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beer festival. . ..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6200EB-0B97-4A77-8DB6-7084AE592CC5}"/>
              </a:ext>
            </a:extLst>
          </p:cNvPr>
          <p:cNvSpPr txBox="1"/>
          <p:nvPr/>
        </p:nvSpPr>
        <p:spPr>
          <a:xfrm>
            <a:off x="2568019" y="365504"/>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kind of festival is it?</a:t>
            </a:r>
            <a:endParaRPr lang="en-US" sz="3600" dirty="0">
              <a:solidFill>
                <a:srgbClr val="0070C0"/>
              </a:solidFill>
            </a:endParaRPr>
          </a:p>
        </p:txBody>
      </p:sp>
      <p:sp>
        <p:nvSpPr>
          <p:cNvPr id="5" name="Rectangle 4">
            <a:extLst>
              <a:ext uri="{FF2B5EF4-FFF2-40B4-BE49-F238E27FC236}">
                <a16:creationId xmlns:a16="http://schemas.microsoft.com/office/drawing/2014/main" id="{BF7059DD-45A5-4BA4-978C-516682D76F64}"/>
              </a:ext>
            </a:extLst>
          </p:cNvPr>
          <p:cNvSpPr/>
          <p:nvPr/>
        </p:nvSpPr>
        <p:spPr>
          <a:xfrm>
            <a:off x="307910" y="5736933"/>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i="1" dirty="0">
                <a:solidFill>
                  <a:srgbClr val="FF0000"/>
                </a:solidFill>
              </a:rPr>
              <a:t>water festival</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1" y="1227909"/>
            <a:ext cx="10058400" cy="4614986"/>
          </a:xfrm>
          <a:prstGeom prst="rect">
            <a:avLst/>
          </a:prstGeom>
        </p:spPr>
      </p:pic>
    </p:spTree>
    <p:extLst>
      <p:ext uri="{BB962C8B-B14F-4D97-AF65-F5344CB8AC3E}">
        <p14:creationId xmlns:p14="http://schemas.microsoft.com/office/powerpoint/2010/main" val="362374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ater festival. . ..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6200EB-0B97-4A77-8DB6-7084AE592CC5}"/>
              </a:ext>
            </a:extLst>
          </p:cNvPr>
          <p:cNvSpPr txBox="1"/>
          <p:nvPr/>
        </p:nvSpPr>
        <p:spPr>
          <a:xfrm>
            <a:off x="2518858" y="474736"/>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festival is it?</a:t>
            </a:r>
            <a:endParaRPr lang="en-US" sz="3600" dirty="0">
              <a:solidFill>
                <a:srgbClr val="0070C0"/>
              </a:solidFill>
            </a:endParaRPr>
          </a:p>
        </p:txBody>
      </p:sp>
      <p:sp>
        <p:nvSpPr>
          <p:cNvPr id="5" name="Rectangle 4">
            <a:extLst>
              <a:ext uri="{FF2B5EF4-FFF2-40B4-BE49-F238E27FC236}">
                <a16:creationId xmlns:a16="http://schemas.microsoft.com/office/drawing/2014/main" id="{BF7059DD-45A5-4BA4-978C-516682D76F64}"/>
              </a:ext>
            </a:extLst>
          </p:cNvPr>
          <p:cNvSpPr/>
          <p:nvPr/>
        </p:nvSpPr>
        <p:spPr>
          <a:xfrm>
            <a:off x="307910" y="5535392"/>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i="1" dirty="0">
                <a:solidFill>
                  <a:srgbClr val="FF0000"/>
                </a:solidFill>
              </a:rPr>
              <a:t>Mid-Autumn festival/ Moon festival</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8858" y="1224389"/>
            <a:ext cx="7543914" cy="4311003"/>
          </a:xfrm>
          <a:prstGeom prst="rect">
            <a:avLst/>
          </a:prstGeom>
        </p:spPr>
      </p:pic>
    </p:spTree>
    <p:extLst>
      <p:ext uri="{BB962C8B-B14F-4D97-AF65-F5344CB8AC3E}">
        <p14:creationId xmlns:p14="http://schemas.microsoft.com/office/powerpoint/2010/main" val="85266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6200EB-0B97-4A77-8DB6-7084AE592CC5}"/>
              </a:ext>
            </a:extLst>
          </p:cNvPr>
          <p:cNvSpPr txBox="1"/>
          <p:nvPr/>
        </p:nvSpPr>
        <p:spPr>
          <a:xfrm>
            <a:off x="2764664" y="316343"/>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festival is it?</a:t>
            </a:r>
            <a:endParaRPr lang="en-US" sz="3600" dirty="0">
              <a:solidFill>
                <a:srgbClr val="0070C0"/>
              </a:solidFill>
            </a:endParaRPr>
          </a:p>
        </p:txBody>
      </p:sp>
      <p:sp>
        <p:nvSpPr>
          <p:cNvPr id="5" name="Rectangle 4">
            <a:extLst>
              <a:ext uri="{FF2B5EF4-FFF2-40B4-BE49-F238E27FC236}">
                <a16:creationId xmlns:a16="http://schemas.microsoft.com/office/drawing/2014/main" id="{BF7059DD-45A5-4BA4-978C-516682D76F64}"/>
              </a:ext>
            </a:extLst>
          </p:cNvPr>
          <p:cNvSpPr/>
          <p:nvPr/>
        </p:nvSpPr>
        <p:spPr>
          <a:xfrm>
            <a:off x="519303" y="5709049"/>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i="1" dirty="0">
                <a:solidFill>
                  <a:srgbClr val="FF0000"/>
                </a:solidFill>
              </a:rPr>
              <a:t>carnival</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4416" y="1053258"/>
            <a:ext cx="6728149" cy="4485433"/>
          </a:xfrm>
          <a:prstGeom prst="rect">
            <a:avLst/>
          </a:prstGeom>
        </p:spPr>
      </p:pic>
    </p:spTree>
    <p:extLst>
      <p:ext uri="{BB962C8B-B14F-4D97-AF65-F5344CB8AC3E}">
        <p14:creationId xmlns:p14="http://schemas.microsoft.com/office/powerpoint/2010/main" val="153406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6200EB-0B97-4A77-8DB6-7084AE592CC5}"/>
              </a:ext>
            </a:extLst>
          </p:cNvPr>
          <p:cNvSpPr txBox="1"/>
          <p:nvPr/>
        </p:nvSpPr>
        <p:spPr>
          <a:xfrm>
            <a:off x="2843323" y="365504"/>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festival is it?</a:t>
            </a:r>
            <a:endParaRPr lang="en-US" sz="3600" dirty="0">
              <a:solidFill>
                <a:srgbClr val="0070C0"/>
              </a:solidFill>
            </a:endParaRPr>
          </a:p>
        </p:txBody>
      </p:sp>
      <p:sp>
        <p:nvSpPr>
          <p:cNvPr id="5" name="Rectangle 4">
            <a:extLst>
              <a:ext uri="{FF2B5EF4-FFF2-40B4-BE49-F238E27FC236}">
                <a16:creationId xmlns:a16="http://schemas.microsoft.com/office/drawing/2014/main" id="{BF7059DD-45A5-4BA4-978C-516682D76F64}"/>
              </a:ext>
            </a:extLst>
          </p:cNvPr>
          <p:cNvSpPr/>
          <p:nvPr/>
        </p:nvSpPr>
        <p:spPr>
          <a:xfrm>
            <a:off x="307910" y="5629275"/>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i="1" dirty="0">
                <a:solidFill>
                  <a:srgbClr val="FF0000"/>
                </a:solidFill>
              </a:rPr>
              <a:t>Halloween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7215" y="1062977"/>
            <a:ext cx="6849447" cy="4566298"/>
          </a:xfrm>
          <a:prstGeom prst="rect">
            <a:avLst/>
          </a:prstGeom>
        </p:spPr>
      </p:pic>
    </p:spTree>
    <p:extLst>
      <p:ext uri="{BB962C8B-B14F-4D97-AF65-F5344CB8AC3E}">
        <p14:creationId xmlns:p14="http://schemas.microsoft.com/office/powerpoint/2010/main" val="138939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7935115"/>
            <a:ext cx="13350240" cy="1490357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3856" y="904332"/>
            <a:ext cx="5300679" cy="1081222"/>
          </a:xfrm>
          <a:prstGeom prst="rect">
            <a:avLst/>
          </a:prstGeom>
        </p:spPr>
      </p:pic>
    </p:spTree>
    <p:extLst>
      <p:ext uri="{BB962C8B-B14F-4D97-AF65-F5344CB8AC3E}">
        <p14:creationId xmlns:p14="http://schemas.microsoft.com/office/powerpoint/2010/main" val="158729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071934-D93D-4421-8F1C-D6EC99E4E5CB}"/>
              </a:ext>
            </a:extLst>
          </p:cNvPr>
          <p:cNvPicPr>
            <a:picLocks noChangeAspect="1"/>
          </p:cNvPicPr>
          <p:nvPr/>
        </p:nvPicPr>
        <p:blipFill>
          <a:blip r:embed="rId4"/>
          <a:stretch>
            <a:fillRect/>
          </a:stretch>
        </p:blipFill>
        <p:spPr>
          <a:xfrm>
            <a:off x="316054" y="324565"/>
            <a:ext cx="3551651" cy="529959"/>
          </a:xfrm>
          <a:prstGeom prst="rect">
            <a:avLst/>
          </a:prstGeom>
        </p:spPr>
      </p:pic>
      <p:pic>
        <p:nvPicPr>
          <p:cNvPr id="7" name="Picture 6">
            <a:extLst>
              <a:ext uri="{FF2B5EF4-FFF2-40B4-BE49-F238E27FC236}">
                <a16:creationId xmlns:a16="http://schemas.microsoft.com/office/drawing/2014/main" id="{1045EFBC-7614-41AD-ACD6-8E36AAC2BBFF}"/>
              </a:ext>
            </a:extLst>
          </p:cNvPr>
          <p:cNvPicPr>
            <a:picLocks noChangeAspect="1"/>
          </p:cNvPicPr>
          <p:nvPr/>
        </p:nvPicPr>
        <p:blipFill>
          <a:blip r:embed="rId5"/>
          <a:stretch>
            <a:fillRect/>
          </a:stretch>
        </p:blipFill>
        <p:spPr>
          <a:xfrm>
            <a:off x="4451396" y="64991"/>
            <a:ext cx="6677305" cy="6728019"/>
          </a:xfrm>
          <a:prstGeom prst="rect">
            <a:avLst/>
          </a:prstGeom>
        </p:spPr>
      </p:pic>
      <p:sp>
        <p:nvSpPr>
          <p:cNvPr id="6" name="Rectangle 36">
            <a:hlinkClick r:id="" action="ppaction://noaction">
              <a:snd r:embed="rId6" name="CD2-TRACK 02_Segment_0.wav"/>
            </a:hlinkClick>
            <a:extLst>
              <a:ext uri="{FF2B5EF4-FFF2-40B4-BE49-F238E27FC236}">
                <a16:creationId xmlns:a16="http://schemas.microsoft.com/office/drawing/2014/main" id="{5046D44F-4AF3-4635-BBBC-7337C0195964}"/>
              </a:ext>
            </a:extLst>
          </p:cNvPr>
          <p:cNvSpPr>
            <a:spLocks noChangeArrowheads="1"/>
          </p:cNvSpPr>
          <p:nvPr/>
        </p:nvSpPr>
        <p:spPr bwMode="auto">
          <a:xfrm>
            <a:off x="4550025" y="3081975"/>
            <a:ext cx="2303365" cy="1200329"/>
          </a:xfrm>
          <a:prstGeom prst="rect">
            <a:avLst/>
          </a:prstGeom>
          <a:solidFill>
            <a:schemeClr val="bg1">
              <a:alpha val="0"/>
            </a:schemeClr>
          </a:solidFill>
          <a:ln>
            <a:noFill/>
          </a:ln>
          <a:effectLst/>
          <a:extLst>
            <a:ext uri="{91240B29-F687-4F45-9708-019B960494DF}">
              <a14:hiddenLine xmlns:a14="http://schemas.microsoft.com/office/drawing/2010/main" w="6350" algn="ctr">
                <a:solidFill>
                  <a:schemeClr val="tx1">
                    <a:alpha val="70195"/>
                  </a:schemeClr>
                </a:solidFill>
                <a:miter lim="800000"/>
                <a:headEnd/>
                <a:tailEnd/>
              </a14:hiddenLine>
            </a:ext>
            <a:ext uri="{AF507438-7753-43E0-B8FC-AC1667EBCBE1}">
              <a14:hiddenEffects xmlns:a14="http://schemas.microsoft.com/office/drawing/2010/main">
                <a:effectLst>
                  <a:outerShdw dist="23000" dir="5400000" rotWithShape="0">
                    <a:srgbClr val="808080">
                      <a:alpha val="34999"/>
                    </a:srgbClr>
                  </a:outerShdw>
                </a:effectLst>
              </a14:hiddenEffects>
            </a:ext>
          </a:extLst>
        </p:spPr>
        <p:txBody>
          <a:bodyPr wrap="square" anchor="ctr">
            <a:spAutoFit/>
          </a:bodyPr>
          <a:lstStyle/>
          <a:p>
            <a:endParaRPr lang="en-US" sz="2400" b="1" dirty="0">
              <a:solidFill>
                <a:srgbClr val="FF0000"/>
              </a:solidFill>
            </a:endParaRPr>
          </a:p>
          <a:p>
            <a:endParaRPr lang="en-US" sz="2400" dirty="0"/>
          </a:p>
          <a:p>
            <a:endParaRPr lang="vi-VN" sz="2400" dirty="0"/>
          </a:p>
        </p:txBody>
      </p:sp>
      <p:sp>
        <p:nvSpPr>
          <p:cNvPr id="9" name="Rectangle 36">
            <a:hlinkClick r:id="" action="ppaction://noaction">
              <a:snd r:embed="rId7" name="CD2-TRACK 02_Segment_0_001.wav"/>
            </a:hlinkClick>
            <a:extLst>
              <a:ext uri="{FF2B5EF4-FFF2-40B4-BE49-F238E27FC236}">
                <a16:creationId xmlns:a16="http://schemas.microsoft.com/office/drawing/2014/main" id="{A6EB1AF6-5762-4ECC-ACCC-578ED721F02A}"/>
              </a:ext>
            </a:extLst>
          </p:cNvPr>
          <p:cNvSpPr>
            <a:spLocks noChangeArrowheads="1"/>
          </p:cNvSpPr>
          <p:nvPr/>
        </p:nvSpPr>
        <p:spPr bwMode="auto">
          <a:xfrm>
            <a:off x="8764297" y="5119143"/>
            <a:ext cx="2303365" cy="1569660"/>
          </a:xfrm>
          <a:prstGeom prst="rect">
            <a:avLst/>
          </a:prstGeom>
          <a:solidFill>
            <a:schemeClr val="bg1">
              <a:alpha val="0"/>
            </a:schemeClr>
          </a:solidFill>
          <a:ln>
            <a:noFill/>
          </a:ln>
          <a:effectLst/>
          <a:extLst>
            <a:ext uri="{91240B29-F687-4F45-9708-019B960494DF}">
              <a14:hiddenLine xmlns:a14="http://schemas.microsoft.com/office/drawing/2010/main" w="6350" algn="ctr">
                <a:solidFill>
                  <a:schemeClr val="tx1">
                    <a:alpha val="70195"/>
                  </a:schemeClr>
                </a:solidFill>
                <a:miter lim="800000"/>
                <a:headEnd/>
                <a:tailEnd/>
              </a14:hiddenLine>
            </a:ext>
            <a:ext uri="{AF507438-7753-43E0-B8FC-AC1667EBCBE1}">
              <a14:hiddenEffects xmlns:a14="http://schemas.microsoft.com/office/drawing/2010/main">
                <a:effectLst>
                  <a:outerShdw dist="23000" dir="5400000" rotWithShape="0">
                    <a:srgbClr val="808080">
                      <a:alpha val="34999"/>
                    </a:srgbClr>
                  </a:outerShdw>
                </a:effectLst>
              </a14:hiddenEffects>
            </a:ext>
          </a:extLst>
        </p:spPr>
        <p:txBody>
          <a:bodyPr wrap="square" anchor="ctr">
            <a:spAutoFit/>
          </a:bodyPr>
          <a:lstStyle/>
          <a:p>
            <a:endParaRPr lang="en-US" sz="2400" b="1" dirty="0">
              <a:solidFill>
                <a:srgbClr val="FF0000"/>
              </a:solidFill>
            </a:endParaRPr>
          </a:p>
          <a:p>
            <a:endParaRPr lang="en-US" sz="2400" dirty="0"/>
          </a:p>
          <a:p>
            <a:endParaRPr lang="en-US" sz="2400" dirty="0"/>
          </a:p>
          <a:p>
            <a:endParaRPr lang="vi-VN" sz="2400" dirty="0"/>
          </a:p>
        </p:txBody>
      </p:sp>
      <p:pic>
        <p:nvPicPr>
          <p:cNvPr id="2" name="CD2-TRACK 02">
            <a:hlinkClick r:id="" action="ppaction://media"/>
            <a:extLst>
              <a:ext uri="{FF2B5EF4-FFF2-40B4-BE49-F238E27FC236}">
                <a16:creationId xmlns:a16="http://schemas.microsoft.com/office/drawing/2014/main" id="{3AE5BC2E-487B-D62C-01B5-5393D14B8BB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41255" y="854523"/>
            <a:ext cx="612769" cy="612769"/>
          </a:xfrm>
          <a:prstGeom prst="rect">
            <a:avLst/>
          </a:prstGeom>
        </p:spPr>
      </p:pic>
    </p:spTree>
    <p:extLst>
      <p:ext uri="{BB962C8B-B14F-4D97-AF65-F5344CB8AC3E}">
        <p14:creationId xmlns:p14="http://schemas.microsoft.com/office/powerpoint/2010/main" val="286688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LESSSON OUTLINE</a:t>
            </a:r>
          </a:p>
        </p:txBody>
      </p:sp>
      <p:pic>
        <p:nvPicPr>
          <p:cNvPr id="6" name="Picture 5"/>
          <p:cNvPicPr>
            <a:picLocks noChangeAspect="1"/>
          </p:cNvPicPr>
          <p:nvPr/>
        </p:nvPicPr>
        <p:blipFill>
          <a:blip r:embed="rId2"/>
          <a:stretch>
            <a:fillRect/>
          </a:stretch>
        </p:blipFill>
        <p:spPr>
          <a:xfrm>
            <a:off x="1939552" y="1601833"/>
            <a:ext cx="1920785" cy="57003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651623" y="2538683"/>
            <a:ext cx="3243604" cy="661624"/>
          </a:xfrm>
          <a:prstGeom prst="rect">
            <a:avLst/>
          </a:prstGeom>
        </p:spPr>
      </p:pic>
      <p:sp>
        <p:nvSpPr>
          <p:cNvPr id="11" name="Round Diagonal Corner Rectangle 10"/>
          <p:cNvSpPr/>
          <p:nvPr/>
        </p:nvSpPr>
        <p:spPr>
          <a:xfrm>
            <a:off x="2926791" y="4916620"/>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8" name="Picture 7">
            <a:extLst>
              <a:ext uri="{FF2B5EF4-FFF2-40B4-BE49-F238E27FC236}">
                <a16:creationId xmlns:a16="http://schemas.microsoft.com/office/drawing/2014/main" id="{C5B3CB6F-ACC8-4E5F-AB69-47540E80457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693189" y="3670133"/>
            <a:ext cx="3243604" cy="661623"/>
          </a:xfrm>
          <a:prstGeom prst="rect">
            <a:avLst/>
          </a:prstGeom>
        </p:spPr>
      </p:pic>
      <p:pic>
        <p:nvPicPr>
          <p:cNvPr id="2" name="Picture 1"/>
          <p:cNvPicPr>
            <a:picLocks noChangeAspect="1"/>
          </p:cNvPicPr>
          <p:nvPr/>
        </p:nvPicPr>
        <p:blipFill>
          <a:blip r:embed="rId5"/>
          <a:stretch>
            <a:fillRect/>
          </a:stretch>
        </p:blipFill>
        <p:spPr>
          <a:xfrm>
            <a:off x="7223803" y="481487"/>
            <a:ext cx="4201181" cy="5876365"/>
          </a:xfrm>
          <a:prstGeom prst="rect">
            <a:avLst/>
          </a:prstGeom>
        </p:spPr>
      </p:pic>
    </p:spTree>
    <p:extLst>
      <p:ext uri="{BB962C8B-B14F-4D97-AF65-F5344CB8AC3E}">
        <p14:creationId xmlns:p14="http://schemas.microsoft.com/office/powerpoint/2010/main" val="2586320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3CCFE1-7E4D-4DAB-B562-D559BFC53D84}"/>
              </a:ext>
            </a:extLst>
          </p:cNvPr>
          <p:cNvSpPr/>
          <p:nvPr/>
        </p:nvSpPr>
        <p:spPr>
          <a:xfrm>
            <a:off x="281761" y="-31651"/>
            <a:ext cx="11133802"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b="1" u="sng" dirty="0">
                <a:solidFill>
                  <a:srgbClr val="FF0000"/>
                </a:solidFill>
              </a:rPr>
              <a:t>Look and read the sentences:</a:t>
            </a:r>
          </a:p>
        </p:txBody>
      </p:sp>
      <p:sp>
        <p:nvSpPr>
          <p:cNvPr id="13" name="Rectangle 12">
            <a:extLst>
              <a:ext uri="{FF2B5EF4-FFF2-40B4-BE49-F238E27FC236}">
                <a16:creationId xmlns:a16="http://schemas.microsoft.com/office/drawing/2014/main" id="{3356D2B1-6DE0-49E6-8E36-17E56ED8DA1F}"/>
              </a:ext>
            </a:extLst>
          </p:cNvPr>
          <p:cNvSpPr/>
          <p:nvPr/>
        </p:nvSpPr>
        <p:spPr>
          <a:xfrm>
            <a:off x="2147459" y="617742"/>
            <a:ext cx="9268105" cy="563231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dirty="0">
                <a:solidFill>
                  <a:srgbClr val="0070C0"/>
                </a:solidFill>
              </a:rPr>
              <a:t>I</a:t>
            </a:r>
            <a:r>
              <a:rPr lang="en-US" sz="3600" dirty="0">
                <a:solidFill>
                  <a:srgbClr val="FF0000"/>
                </a:solidFill>
              </a:rPr>
              <a:t> will have</a:t>
            </a:r>
            <a:r>
              <a:rPr lang="en-US" sz="3600" dirty="0">
                <a:solidFill>
                  <a:srgbClr val="0070C0"/>
                </a:solidFill>
              </a:rPr>
              <a:t> a great time at the festival.</a:t>
            </a:r>
          </a:p>
          <a:p>
            <a:r>
              <a:rPr lang="en-US" sz="3600" dirty="0">
                <a:solidFill>
                  <a:srgbClr val="0070C0"/>
                </a:solidFill>
              </a:rPr>
              <a:t>I</a:t>
            </a:r>
            <a:r>
              <a:rPr lang="en-US" sz="3600" dirty="0">
                <a:solidFill>
                  <a:srgbClr val="FF0000"/>
                </a:solidFill>
              </a:rPr>
              <a:t>’ll have</a:t>
            </a:r>
            <a:r>
              <a:rPr lang="en-US" sz="3600" dirty="0">
                <a:solidFill>
                  <a:srgbClr val="0070C0"/>
                </a:solidFill>
              </a:rPr>
              <a:t> a great time at the festival.</a:t>
            </a:r>
          </a:p>
          <a:p>
            <a:r>
              <a:rPr lang="en-US" sz="3600" dirty="0">
                <a:solidFill>
                  <a:srgbClr val="0070C0"/>
                </a:solidFill>
              </a:rPr>
              <a:t>You </a:t>
            </a:r>
            <a:r>
              <a:rPr lang="en-US" sz="3600" dirty="0">
                <a:solidFill>
                  <a:srgbClr val="FF0000"/>
                </a:solidFill>
              </a:rPr>
              <a:t>will have</a:t>
            </a:r>
            <a:r>
              <a:rPr lang="en-US" sz="3600" dirty="0">
                <a:solidFill>
                  <a:srgbClr val="0070C0"/>
                </a:solidFill>
              </a:rPr>
              <a:t> a great time at the festival.</a:t>
            </a:r>
          </a:p>
          <a:p>
            <a:r>
              <a:rPr lang="en-US" sz="3600" dirty="0">
                <a:solidFill>
                  <a:srgbClr val="0070C0"/>
                </a:solidFill>
              </a:rPr>
              <a:t>You</a:t>
            </a:r>
            <a:r>
              <a:rPr lang="en-US" sz="3600" dirty="0">
                <a:solidFill>
                  <a:srgbClr val="FF0000"/>
                </a:solidFill>
              </a:rPr>
              <a:t>’ll have</a:t>
            </a:r>
            <a:r>
              <a:rPr lang="en-US" sz="3600" dirty="0">
                <a:solidFill>
                  <a:srgbClr val="0070C0"/>
                </a:solidFill>
              </a:rPr>
              <a:t> a great time at the festival.</a:t>
            </a:r>
          </a:p>
          <a:p>
            <a:r>
              <a:rPr lang="en-US" sz="3600" dirty="0">
                <a:solidFill>
                  <a:srgbClr val="0070C0"/>
                </a:solidFill>
              </a:rPr>
              <a:t>We </a:t>
            </a:r>
            <a:r>
              <a:rPr lang="en-US" sz="3600" dirty="0">
                <a:solidFill>
                  <a:srgbClr val="FF0000"/>
                </a:solidFill>
              </a:rPr>
              <a:t>will have</a:t>
            </a:r>
            <a:r>
              <a:rPr lang="en-US" sz="3600" dirty="0">
                <a:solidFill>
                  <a:srgbClr val="0070C0"/>
                </a:solidFill>
              </a:rPr>
              <a:t> a great time at the festival.</a:t>
            </a:r>
          </a:p>
          <a:p>
            <a:r>
              <a:rPr lang="en-US" sz="3600" dirty="0">
                <a:solidFill>
                  <a:srgbClr val="0070C0"/>
                </a:solidFill>
              </a:rPr>
              <a:t>We</a:t>
            </a:r>
            <a:r>
              <a:rPr lang="en-US" sz="3600" dirty="0">
                <a:solidFill>
                  <a:srgbClr val="FF0000"/>
                </a:solidFill>
              </a:rPr>
              <a:t>’ll have</a:t>
            </a:r>
            <a:r>
              <a:rPr lang="en-US" sz="3600" dirty="0">
                <a:solidFill>
                  <a:srgbClr val="0070C0"/>
                </a:solidFill>
              </a:rPr>
              <a:t> a great time at the festival.</a:t>
            </a:r>
          </a:p>
          <a:p>
            <a:r>
              <a:rPr lang="en-US" sz="3600" dirty="0">
                <a:solidFill>
                  <a:srgbClr val="0070C0"/>
                </a:solidFill>
              </a:rPr>
              <a:t>They </a:t>
            </a:r>
            <a:r>
              <a:rPr lang="en-US" sz="3600" dirty="0">
                <a:solidFill>
                  <a:srgbClr val="FF0000"/>
                </a:solidFill>
              </a:rPr>
              <a:t>will have</a:t>
            </a:r>
            <a:r>
              <a:rPr lang="en-US" sz="3600" dirty="0">
                <a:solidFill>
                  <a:srgbClr val="0070C0"/>
                </a:solidFill>
              </a:rPr>
              <a:t> a great time at the festival.</a:t>
            </a:r>
          </a:p>
          <a:p>
            <a:r>
              <a:rPr lang="en-US" sz="3600" dirty="0">
                <a:solidFill>
                  <a:srgbClr val="0070C0"/>
                </a:solidFill>
              </a:rPr>
              <a:t>They</a:t>
            </a:r>
            <a:r>
              <a:rPr lang="en-US" sz="3600" dirty="0">
                <a:solidFill>
                  <a:srgbClr val="FF0000"/>
                </a:solidFill>
              </a:rPr>
              <a:t>’ll have</a:t>
            </a:r>
            <a:r>
              <a:rPr lang="en-US" sz="3600" dirty="0">
                <a:solidFill>
                  <a:srgbClr val="0070C0"/>
                </a:solidFill>
              </a:rPr>
              <a:t> a great time at the festival.</a:t>
            </a:r>
          </a:p>
          <a:p>
            <a:r>
              <a:rPr lang="en-US" sz="3600" dirty="0">
                <a:solidFill>
                  <a:srgbClr val="0070C0"/>
                </a:solidFill>
              </a:rPr>
              <a:t>He </a:t>
            </a:r>
            <a:r>
              <a:rPr lang="en-US" sz="3600" dirty="0">
                <a:solidFill>
                  <a:srgbClr val="FF0000"/>
                </a:solidFill>
              </a:rPr>
              <a:t>will have</a:t>
            </a:r>
            <a:r>
              <a:rPr lang="en-US" sz="3600" dirty="0">
                <a:solidFill>
                  <a:srgbClr val="0070C0"/>
                </a:solidFill>
              </a:rPr>
              <a:t> a great time at the festival.</a:t>
            </a:r>
          </a:p>
          <a:p>
            <a:r>
              <a:rPr lang="en-US" sz="3600" dirty="0">
                <a:solidFill>
                  <a:srgbClr val="0070C0"/>
                </a:solidFill>
              </a:rPr>
              <a:t>He</a:t>
            </a:r>
            <a:r>
              <a:rPr lang="en-US" sz="3600" dirty="0">
                <a:solidFill>
                  <a:srgbClr val="FF0000"/>
                </a:solidFill>
              </a:rPr>
              <a:t>’ll have</a:t>
            </a:r>
            <a:r>
              <a:rPr lang="en-US" sz="3600" dirty="0">
                <a:solidFill>
                  <a:srgbClr val="0070C0"/>
                </a:solidFill>
              </a:rPr>
              <a:t> a great time at the festival.</a:t>
            </a:r>
          </a:p>
        </p:txBody>
      </p:sp>
    </p:spTree>
    <p:extLst>
      <p:ext uri="{BB962C8B-B14F-4D97-AF65-F5344CB8AC3E}">
        <p14:creationId xmlns:p14="http://schemas.microsoft.com/office/powerpoint/2010/main" val="2409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ircle(in)">
                                      <p:cBhvr>
                                        <p:cTn id="7" dur="2000"/>
                                        <p:tgtEl>
                                          <p:spTgt spid="13">
                                            <p:txEl>
                                              <p:pRg st="0" end="0"/>
                                            </p:txEl>
                                          </p:spTgt>
                                        </p:tgtEl>
                                      </p:cBhvr>
                                    </p:animEffect>
                                  </p:childTnLst>
                                  <p:subTnLst>
                                    <p:set>
                                      <p:cBhvr override="childStyle">
                                        <p:cTn dur="1" fill="hold" display="0" masterRel="nextClick" afterEffect="1"/>
                                        <p:tgtEl>
                                          <p:spTgt spid="13">
                                            <p:txEl>
                                              <p:pRg st="0" end="0"/>
                                            </p:txEl>
                                          </p:spTgt>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circle(in)">
                                      <p:cBhvr>
                                        <p:cTn id="12" dur="2000"/>
                                        <p:tgtEl>
                                          <p:spTgt spid="13">
                                            <p:txEl>
                                              <p:pRg st="1" end="1"/>
                                            </p:txEl>
                                          </p:spTgt>
                                        </p:tgtEl>
                                      </p:cBhvr>
                                    </p:animEffect>
                                  </p:childTnLst>
                                  <p:subTnLst>
                                    <p:set>
                                      <p:cBhvr override="childStyle">
                                        <p:cTn dur="1" fill="hold" display="0" masterRel="nextClick" afterEffect="1"/>
                                        <p:tgtEl>
                                          <p:spTgt spid="13">
                                            <p:txEl>
                                              <p:pRg st="1" end="1"/>
                                            </p:txEl>
                                          </p:spTgt>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circle(in)">
                                      <p:cBhvr>
                                        <p:cTn id="17" dur="2000"/>
                                        <p:tgtEl>
                                          <p:spTgt spid="13">
                                            <p:txEl>
                                              <p:pRg st="2" end="2"/>
                                            </p:txEl>
                                          </p:spTgt>
                                        </p:tgtEl>
                                      </p:cBhvr>
                                    </p:animEffect>
                                  </p:childTnLst>
                                  <p:subTnLst>
                                    <p:set>
                                      <p:cBhvr override="childStyle">
                                        <p:cTn dur="1" fill="hold" display="0" masterRel="nextClick" afterEffect="1"/>
                                        <p:tgtEl>
                                          <p:spTgt spid="13">
                                            <p:txEl>
                                              <p:pRg st="2" end="2"/>
                                            </p:txEl>
                                          </p:spTgt>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circle(in)">
                                      <p:cBhvr>
                                        <p:cTn id="22" dur="2000"/>
                                        <p:tgtEl>
                                          <p:spTgt spid="13">
                                            <p:txEl>
                                              <p:pRg st="3" end="3"/>
                                            </p:txEl>
                                          </p:spTgt>
                                        </p:tgtEl>
                                      </p:cBhvr>
                                    </p:animEffect>
                                  </p:childTnLst>
                                  <p:subTnLst>
                                    <p:set>
                                      <p:cBhvr override="childStyle">
                                        <p:cTn dur="1" fill="hold" display="0" masterRel="nextClick" afterEffect="1"/>
                                        <p:tgtEl>
                                          <p:spTgt spid="13">
                                            <p:txEl>
                                              <p:pRg st="3" end="3"/>
                                            </p:txEl>
                                          </p:spTgt>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circle(in)">
                                      <p:cBhvr>
                                        <p:cTn id="27" dur="2000"/>
                                        <p:tgtEl>
                                          <p:spTgt spid="13">
                                            <p:txEl>
                                              <p:pRg st="4" end="4"/>
                                            </p:txEl>
                                          </p:spTgt>
                                        </p:tgtEl>
                                      </p:cBhvr>
                                    </p:animEffect>
                                  </p:childTnLst>
                                  <p:subTnLst>
                                    <p:set>
                                      <p:cBhvr override="childStyle">
                                        <p:cTn dur="1" fill="hold" display="0" masterRel="nextClick" afterEffect="1"/>
                                        <p:tgtEl>
                                          <p:spTgt spid="13">
                                            <p:txEl>
                                              <p:pRg st="4" end="4"/>
                                            </p:txEl>
                                          </p:spTgt>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3">
                                            <p:txEl>
                                              <p:pRg st="5" end="5"/>
                                            </p:txEl>
                                          </p:spTgt>
                                        </p:tgtEl>
                                        <p:attrNameLst>
                                          <p:attrName>style.visibility</p:attrName>
                                        </p:attrNameLst>
                                      </p:cBhvr>
                                      <p:to>
                                        <p:strVal val="visible"/>
                                      </p:to>
                                    </p:set>
                                    <p:animEffect transition="in" filter="circle(in)">
                                      <p:cBhvr>
                                        <p:cTn id="32" dur="2000"/>
                                        <p:tgtEl>
                                          <p:spTgt spid="13">
                                            <p:txEl>
                                              <p:pRg st="5" end="5"/>
                                            </p:txEl>
                                          </p:spTgt>
                                        </p:tgtEl>
                                      </p:cBhvr>
                                    </p:animEffect>
                                  </p:childTnLst>
                                  <p:subTnLst>
                                    <p:set>
                                      <p:cBhvr override="childStyle">
                                        <p:cTn dur="1" fill="hold" display="0" masterRel="nextClick" afterEffect="1"/>
                                        <p:tgtEl>
                                          <p:spTgt spid="13">
                                            <p:txEl>
                                              <p:pRg st="5" end="5"/>
                                            </p:txEl>
                                          </p:spTgt>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animEffect transition="in" filter="circle(in)">
                                      <p:cBhvr>
                                        <p:cTn id="37" dur="2000"/>
                                        <p:tgtEl>
                                          <p:spTgt spid="13">
                                            <p:txEl>
                                              <p:pRg st="6" end="6"/>
                                            </p:txEl>
                                          </p:spTgt>
                                        </p:tgtEl>
                                      </p:cBhvr>
                                    </p:animEffect>
                                  </p:childTnLst>
                                  <p:subTnLst>
                                    <p:set>
                                      <p:cBhvr override="childStyle">
                                        <p:cTn dur="1" fill="hold" display="0" masterRel="nextClick" afterEffect="1"/>
                                        <p:tgtEl>
                                          <p:spTgt spid="13">
                                            <p:txEl>
                                              <p:pRg st="6" end="6"/>
                                            </p:txEl>
                                          </p:spTgt>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3">
                                            <p:txEl>
                                              <p:pRg st="7" end="7"/>
                                            </p:txEl>
                                          </p:spTgt>
                                        </p:tgtEl>
                                        <p:attrNameLst>
                                          <p:attrName>style.visibility</p:attrName>
                                        </p:attrNameLst>
                                      </p:cBhvr>
                                      <p:to>
                                        <p:strVal val="visible"/>
                                      </p:to>
                                    </p:set>
                                    <p:animEffect transition="in" filter="circle(in)">
                                      <p:cBhvr>
                                        <p:cTn id="42" dur="2000"/>
                                        <p:tgtEl>
                                          <p:spTgt spid="13">
                                            <p:txEl>
                                              <p:pRg st="7" end="7"/>
                                            </p:txEl>
                                          </p:spTgt>
                                        </p:tgtEl>
                                      </p:cBhvr>
                                    </p:animEffect>
                                  </p:childTnLst>
                                  <p:subTnLst>
                                    <p:set>
                                      <p:cBhvr override="childStyle">
                                        <p:cTn dur="1" fill="hold" display="0" masterRel="nextClick" afterEffect="1"/>
                                        <p:tgtEl>
                                          <p:spTgt spid="13">
                                            <p:txEl>
                                              <p:pRg st="7" end="7"/>
                                            </p:txEl>
                                          </p:spTgt>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3">
                                            <p:txEl>
                                              <p:pRg st="8" end="8"/>
                                            </p:txEl>
                                          </p:spTgt>
                                        </p:tgtEl>
                                        <p:attrNameLst>
                                          <p:attrName>style.visibility</p:attrName>
                                        </p:attrNameLst>
                                      </p:cBhvr>
                                      <p:to>
                                        <p:strVal val="visible"/>
                                      </p:to>
                                    </p:set>
                                    <p:animEffect transition="in" filter="circle(in)">
                                      <p:cBhvr>
                                        <p:cTn id="47" dur="2000"/>
                                        <p:tgtEl>
                                          <p:spTgt spid="13">
                                            <p:txEl>
                                              <p:pRg st="8" end="8"/>
                                            </p:txEl>
                                          </p:spTgt>
                                        </p:tgtEl>
                                      </p:cBhvr>
                                    </p:animEffect>
                                  </p:childTnLst>
                                  <p:subTnLst>
                                    <p:set>
                                      <p:cBhvr override="childStyle">
                                        <p:cTn dur="1" fill="hold" display="0" masterRel="nextClick" afterEffect="1"/>
                                        <p:tgtEl>
                                          <p:spTgt spid="13">
                                            <p:txEl>
                                              <p:pRg st="8" end="8"/>
                                            </p:txEl>
                                          </p:spTgt>
                                        </p:tgtEl>
                                        <p:attrNameLst>
                                          <p:attrName>style.visibility</p:attrName>
                                        </p:attrNameLst>
                                      </p:cBhvr>
                                      <p:to>
                                        <p:strVal val="hidden"/>
                                      </p:to>
                                    </p:set>
                                  </p:sub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3">
                                            <p:txEl>
                                              <p:pRg st="9" end="9"/>
                                            </p:txEl>
                                          </p:spTgt>
                                        </p:tgtEl>
                                        <p:attrNameLst>
                                          <p:attrName>style.visibility</p:attrName>
                                        </p:attrNameLst>
                                      </p:cBhvr>
                                      <p:to>
                                        <p:strVal val="visible"/>
                                      </p:to>
                                    </p:set>
                                    <p:animEffect transition="in" filter="circle(in)">
                                      <p:cBhvr>
                                        <p:cTn id="52" dur="2000"/>
                                        <p:tgtEl>
                                          <p:spTgt spid="13">
                                            <p:txEl>
                                              <p:pRg st="9" end="9"/>
                                            </p:txEl>
                                          </p:spTgt>
                                        </p:tgtEl>
                                      </p:cBhvr>
                                    </p:animEffect>
                                  </p:childTnLst>
                                  <p:subTnLst>
                                    <p:set>
                                      <p:cBhvr override="childStyle">
                                        <p:cTn dur="1" fill="hold" display="0" masterRel="nextClick" afterEffect="1"/>
                                        <p:tgtEl>
                                          <p:spTgt spid="13">
                                            <p:txEl>
                                              <p:pRg st="9" end="9"/>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3CCFE1-7E4D-4DAB-B562-D559BFC53D84}"/>
              </a:ext>
            </a:extLst>
          </p:cNvPr>
          <p:cNvSpPr/>
          <p:nvPr/>
        </p:nvSpPr>
        <p:spPr>
          <a:xfrm>
            <a:off x="281761" y="-31651"/>
            <a:ext cx="11133802"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b="1" u="sng" dirty="0">
                <a:solidFill>
                  <a:srgbClr val="FF0000"/>
                </a:solidFill>
              </a:rPr>
              <a:t>Look and read the sentences:</a:t>
            </a:r>
          </a:p>
        </p:txBody>
      </p:sp>
      <p:sp>
        <p:nvSpPr>
          <p:cNvPr id="13" name="Rectangle 12">
            <a:extLst>
              <a:ext uri="{FF2B5EF4-FFF2-40B4-BE49-F238E27FC236}">
                <a16:creationId xmlns:a16="http://schemas.microsoft.com/office/drawing/2014/main" id="{3356D2B1-6DE0-49E6-8E36-17E56ED8DA1F}"/>
              </a:ext>
            </a:extLst>
          </p:cNvPr>
          <p:cNvSpPr/>
          <p:nvPr/>
        </p:nvSpPr>
        <p:spPr>
          <a:xfrm>
            <a:off x="1983829" y="861893"/>
            <a:ext cx="9402858" cy="507831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dirty="0">
                <a:solidFill>
                  <a:srgbClr val="0070C0"/>
                </a:solidFill>
              </a:rPr>
              <a:t>She </a:t>
            </a:r>
            <a:r>
              <a:rPr lang="en-US" sz="3600" dirty="0">
                <a:solidFill>
                  <a:srgbClr val="FF0000"/>
                </a:solidFill>
              </a:rPr>
              <a:t>will have </a:t>
            </a:r>
            <a:r>
              <a:rPr lang="en-US" sz="3600" dirty="0">
                <a:solidFill>
                  <a:srgbClr val="0070C0"/>
                </a:solidFill>
              </a:rPr>
              <a:t>a great time at the festival.</a:t>
            </a:r>
          </a:p>
          <a:p>
            <a:r>
              <a:rPr lang="en-US" sz="3600" dirty="0">
                <a:solidFill>
                  <a:srgbClr val="0070C0"/>
                </a:solidFill>
              </a:rPr>
              <a:t>She</a:t>
            </a:r>
            <a:r>
              <a:rPr lang="en-US" sz="3600" dirty="0">
                <a:solidFill>
                  <a:srgbClr val="FF0000"/>
                </a:solidFill>
              </a:rPr>
              <a:t>’ll have</a:t>
            </a:r>
            <a:r>
              <a:rPr lang="en-US" sz="3600" dirty="0">
                <a:solidFill>
                  <a:srgbClr val="0070C0"/>
                </a:solidFill>
              </a:rPr>
              <a:t> a great time at the festival.</a:t>
            </a:r>
          </a:p>
          <a:p>
            <a:r>
              <a:rPr lang="en-US" sz="3600" dirty="0">
                <a:solidFill>
                  <a:srgbClr val="0070C0"/>
                </a:solidFill>
              </a:rPr>
              <a:t>It </a:t>
            </a:r>
            <a:r>
              <a:rPr lang="en-US" sz="3600" dirty="0">
                <a:solidFill>
                  <a:srgbClr val="FF0000"/>
                </a:solidFill>
              </a:rPr>
              <a:t>will take</a:t>
            </a:r>
            <a:r>
              <a:rPr lang="en-US" sz="3600" dirty="0">
                <a:solidFill>
                  <a:srgbClr val="0070C0"/>
                </a:solidFill>
              </a:rPr>
              <a:t> place from May 12</a:t>
            </a:r>
            <a:r>
              <a:rPr lang="en-US" sz="3600" baseline="30000" dirty="0">
                <a:solidFill>
                  <a:srgbClr val="0070C0"/>
                </a:solidFill>
              </a:rPr>
              <a:t>th</a:t>
            </a:r>
            <a:r>
              <a:rPr lang="en-US" sz="3600" dirty="0">
                <a:solidFill>
                  <a:srgbClr val="0070C0"/>
                </a:solidFill>
              </a:rPr>
              <a:t> to 15</a:t>
            </a:r>
            <a:r>
              <a:rPr lang="en-US" sz="3600" baseline="30000" dirty="0">
                <a:solidFill>
                  <a:srgbClr val="0070C0"/>
                </a:solidFill>
              </a:rPr>
              <a:t>th</a:t>
            </a:r>
            <a:r>
              <a:rPr lang="en-US" sz="3600" dirty="0">
                <a:solidFill>
                  <a:srgbClr val="0070C0"/>
                </a:solidFill>
              </a:rPr>
              <a:t>.</a:t>
            </a:r>
          </a:p>
          <a:p>
            <a:r>
              <a:rPr lang="en-US" sz="3600" dirty="0">
                <a:solidFill>
                  <a:srgbClr val="0070C0"/>
                </a:solidFill>
              </a:rPr>
              <a:t>It</a:t>
            </a:r>
            <a:r>
              <a:rPr lang="en-US" sz="3600" dirty="0">
                <a:solidFill>
                  <a:srgbClr val="FF0000"/>
                </a:solidFill>
              </a:rPr>
              <a:t>’ll take</a:t>
            </a:r>
            <a:r>
              <a:rPr lang="en-US" sz="3600" dirty="0">
                <a:solidFill>
                  <a:srgbClr val="0070C0"/>
                </a:solidFill>
              </a:rPr>
              <a:t> place from May 12</a:t>
            </a:r>
            <a:r>
              <a:rPr lang="en-US" sz="3600" baseline="30000" dirty="0">
                <a:solidFill>
                  <a:srgbClr val="0070C0"/>
                </a:solidFill>
              </a:rPr>
              <a:t>th</a:t>
            </a:r>
            <a:r>
              <a:rPr lang="en-US" sz="3600" dirty="0">
                <a:solidFill>
                  <a:srgbClr val="0070C0"/>
                </a:solidFill>
              </a:rPr>
              <a:t> to 15</a:t>
            </a:r>
            <a:r>
              <a:rPr lang="en-US" sz="3600" baseline="30000" dirty="0">
                <a:solidFill>
                  <a:srgbClr val="0070C0"/>
                </a:solidFill>
              </a:rPr>
              <a:t>th</a:t>
            </a:r>
            <a:r>
              <a:rPr lang="en-US" sz="3600" dirty="0">
                <a:solidFill>
                  <a:srgbClr val="0070C0"/>
                </a:solidFill>
              </a:rPr>
              <a:t>.</a:t>
            </a:r>
          </a:p>
          <a:p>
            <a:r>
              <a:rPr lang="en-US" sz="3600" dirty="0">
                <a:solidFill>
                  <a:srgbClr val="0070C0"/>
                </a:solidFill>
              </a:rPr>
              <a:t>Rob Curly </a:t>
            </a:r>
            <a:r>
              <a:rPr lang="en-US" sz="3600" dirty="0">
                <a:solidFill>
                  <a:srgbClr val="FF0000"/>
                </a:solidFill>
              </a:rPr>
              <a:t>will not </a:t>
            </a:r>
            <a:r>
              <a:rPr lang="en-US" sz="3600" dirty="0">
                <a:solidFill>
                  <a:srgbClr val="0070C0"/>
                </a:solidFill>
              </a:rPr>
              <a:t>perform this year.</a:t>
            </a:r>
          </a:p>
          <a:p>
            <a:r>
              <a:rPr lang="en-US" sz="3600" dirty="0">
                <a:solidFill>
                  <a:srgbClr val="0070C0"/>
                </a:solidFill>
              </a:rPr>
              <a:t>Rob Curly </a:t>
            </a:r>
            <a:r>
              <a:rPr lang="en-US" sz="3600" dirty="0">
                <a:solidFill>
                  <a:srgbClr val="FF0000"/>
                </a:solidFill>
              </a:rPr>
              <a:t>won’t</a:t>
            </a:r>
            <a:r>
              <a:rPr lang="en-US" sz="3600" dirty="0">
                <a:solidFill>
                  <a:srgbClr val="0070C0"/>
                </a:solidFill>
              </a:rPr>
              <a:t> perform this year.</a:t>
            </a:r>
          </a:p>
          <a:p>
            <a:r>
              <a:rPr lang="en-US" sz="3600" dirty="0">
                <a:solidFill>
                  <a:srgbClr val="0070C0"/>
                </a:solidFill>
              </a:rPr>
              <a:t>Which bands </a:t>
            </a:r>
            <a:r>
              <a:rPr lang="en-US" sz="3600" dirty="0">
                <a:solidFill>
                  <a:srgbClr val="FF0000"/>
                </a:solidFill>
              </a:rPr>
              <a:t>will</a:t>
            </a:r>
            <a:r>
              <a:rPr lang="en-US" sz="3600" dirty="0">
                <a:solidFill>
                  <a:srgbClr val="0070C0"/>
                </a:solidFill>
              </a:rPr>
              <a:t> perform this year?</a:t>
            </a:r>
          </a:p>
          <a:p>
            <a:r>
              <a:rPr lang="en-US" sz="3600" dirty="0">
                <a:solidFill>
                  <a:srgbClr val="FF0000"/>
                </a:solidFill>
              </a:rPr>
              <a:t>Will</a:t>
            </a:r>
            <a:r>
              <a:rPr lang="en-US" sz="3600" dirty="0">
                <a:solidFill>
                  <a:srgbClr val="0070C0"/>
                </a:solidFill>
              </a:rPr>
              <a:t> The Big Gs play this year?</a:t>
            </a:r>
          </a:p>
          <a:p>
            <a:r>
              <a:rPr lang="en-US" sz="3600" dirty="0">
                <a:solidFill>
                  <a:srgbClr val="0070C0"/>
                </a:solidFill>
              </a:rPr>
              <a:t>Yes, they </a:t>
            </a:r>
            <a:r>
              <a:rPr lang="en-US" sz="3600" dirty="0">
                <a:solidFill>
                  <a:srgbClr val="FF0000"/>
                </a:solidFill>
              </a:rPr>
              <a:t>will</a:t>
            </a:r>
            <a:r>
              <a:rPr lang="en-US" sz="3600" dirty="0">
                <a:solidFill>
                  <a:srgbClr val="0070C0"/>
                </a:solidFill>
              </a:rPr>
              <a:t>./ No, they, </a:t>
            </a:r>
            <a:r>
              <a:rPr lang="en-US" sz="3600" dirty="0">
                <a:solidFill>
                  <a:srgbClr val="FF0000"/>
                </a:solidFill>
              </a:rPr>
              <a:t>won’t</a:t>
            </a:r>
            <a:r>
              <a:rPr lang="en-US" sz="3600" dirty="0">
                <a:solidFill>
                  <a:srgbClr val="0070C0"/>
                </a:solidFill>
              </a:rPr>
              <a:t>.</a:t>
            </a:r>
          </a:p>
        </p:txBody>
      </p:sp>
    </p:spTree>
    <p:extLst>
      <p:ext uri="{BB962C8B-B14F-4D97-AF65-F5344CB8AC3E}">
        <p14:creationId xmlns:p14="http://schemas.microsoft.com/office/powerpoint/2010/main" val="26803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ircle(in)">
                                      <p:cBhvr>
                                        <p:cTn id="7" dur="2000"/>
                                        <p:tgtEl>
                                          <p:spTgt spid="13">
                                            <p:txEl>
                                              <p:pRg st="0" end="0"/>
                                            </p:txEl>
                                          </p:spTgt>
                                        </p:tgtEl>
                                      </p:cBhvr>
                                    </p:animEffect>
                                  </p:childTnLst>
                                  <p:subTnLst>
                                    <p:set>
                                      <p:cBhvr override="childStyle">
                                        <p:cTn dur="1" fill="hold" display="0" masterRel="nextClick" afterEffect="1"/>
                                        <p:tgtEl>
                                          <p:spTgt spid="13">
                                            <p:txEl>
                                              <p:pRg st="0" end="0"/>
                                            </p:txEl>
                                          </p:spTgt>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circle(in)">
                                      <p:cBhvr>
                                        <p:cTn id="12" dur="2000"/>
                                        <p:tgtEl>
                                          <p:spTgt spid="13">
                                            <p:txEl>
                                              <p:pRg st="1" end="1"/>
                                            </p:txEl>
                                          </p:spTgt>
                                        </p:tgtEl>
                                      </p:cBhvr>
                                    </p:animEffect>
                                  </p:childTnLst>
                                  <p:subTnLst>
                                    <p:set>
                                      <p:cBhvr override="childStyle">
                                        <p:cTn dur="1" fill="hold" display="0" masterRel="nextClick" afterEffect="1"/>
                                        <p:tgtEl>
                                          <p:spTgt spid="13">
                                            <p:txEl>
                                              <p:pRg st="1" end="1"/>
                                            </p:txEl>
                                          </p:spTgt>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circle(in)">
                                      <p:cBhvr>
                                        <p:cTn id="17" dur="2000"/>
                                        <p:tgtEl>
                                          <p:spTgt spid="13">
                                            <p:txEl>
                                              <p:pRg st="2" end="2"/>
                                            </p:txEl>
                                          </p:spTgt>
                                        </p:tgtEl>
                                      </p:cBhvr>
                                    </p:animEffect>
                                  </p:childTnLst>
                                  <p:subTnLst>
                                    <p:set>
                                      <p:cBhvr override="childStyle">
                                        <p:cTn dur="1" fill="hold" display="0" masterRel="nextClick" afterEffect="1"/>
                                        <p:tgtEl>
                                          <p:spTgt spid="13">
                                            <p:txEl>
                                              <p:pRg st="2" end="2"/>
                                            </p:txEl>
                                          </p:spTgt>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circle(in)">
                                      <p:cBhvr>
                                        <p:cTn id="22" dur="2000"/>
                                        <p:tgtEl>
                                          <p:spTgt spid="13">
                                            <p:txEl>
                                              <p:pRg st="3" end="3"/>
                                            </p:txEl>
                                          </p:spTgt>
                                        </p:tgtEl>
                                      </p:cBhvr>
                                    </p:animEffect>
                                  </p:childTnLst>
                                  <p:subTnLst>
                                    <p:set>
                                      <p:cBhvr override="childStyle">
                                        <p:cTn dur="1" fill="hold" display="0" masterRel="nextClick" afterEffect="1"/>
                                        <p:tgtEl>
                                          <p:spTgt spid="13">
                                            <p:txEl>
                                              <p:pRg st="3" end="3"/>
                                            </p:txEl>
                                          </p:spTgt>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circle(in)">
                                      <p:cBhvr>
                                        <p:cTn id="27" dur="2000"/>
                                        <p:tgtEl>
                                          <p:spTgt spid="13">
                                            <p:txEl>
                                              <p:pRg st="4" end="4"/>
                                            </p:txEl>
                                          </p:spTgt>
                                        </p:tgtEl>
                                      </p:cBhvr>
                                    </p:animEffect>
                                  </p:childTnLst>
                                  <p:subTnLst>
                                    <p:set>
                                      <p:cBhvr override="childStyle">
                                        <p:cTn dur="1" fill="hold" display="0" masterRel="nextClick" afterEffect="1"/>
                                        <p:tgtEl>
                                          <p:spTgt spid="13">
                                            <p:txEl>
                                              <p:pRg st="4" end="4"/>
                                            </p:txEl>
                                          </p:spTgt>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3">
                                            <p:txEl>
                                              <p:pRg st="5" end="5"/>
                                            </p:txEl>
                                          </p:spTgt>
                                        </p:tgtEl>
                                        <p:attrNameLst>
                                          <p:attrName>style.visibility</p:attrName>
                                        </p:attrNameLst>
                                      </p:cBhvr>
                                      <p:to>
                                        <p:strVal val="visible"/>
                                      </p:to>
                                    </p:set>
                                    <p:animEffect transition="in" filter="circle(in)">
                                      <p:cBhvr>
                                        <p:cTn id="32" dur="2000"/>
                                        <p:tgtEl>
                                          <p:spTgt spid="13">
                                            <p:txEl>
                                              <p:pRg st="5" end="5"/>
                                            </p:txEl>
                                          </p:spTgt>
                                        </p:tgtEl>
                                      </p:cBhvr>
                                    </p:animEffect>
                                  </p:childTnLst>
                                  <p:subTnLst>
                                    <p:set>
                                      <p:cBhvr override="childStyle">
                                        <p:cTn dur="1" fill="hold" display="0" masterRel="nextClick" afterEffect="1"/>
                                        <p:tgtEl>
                                          <p:spTgt spid="13">
                                            <p:txEl>
                                              <p:pRg st="5" end="5"/>
                                            </p:txEl>
                                          </p:spTgt>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animEffect transition="in" filter="circle(in)">
                                      <p:cBhvr>
                                        <p:cTn id="37" dur="2000"/>
                                        <p:tgtEl>
                                          <p:spTgt spid="13">
                                            <p:txEl>
                                              <p:pRg st="6" end="6"/>
                                            </p:txEl>
                                          </p:spTgt>
                                        </p:tgtEl>
                                      </p:cBhvr>
                                    </p:animEffect>
                                  </p:childTnLst>
                                  <p:subTnLst>
                                    <p:set>
                                      <p:cBhvr override="childStyle">
                                        <p:cTn dur="1" fill="hold" display="0" masterRel="nextClick" afterEffect="1"/>
                                        <p:tgtEl>
                                          <p:spTgt spid="13">
                                            <p:txEl>
                                              <p:pRg st="6" end="6"/>
                                            </p:txEl>
                                          </p:spTgt>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3">
                                            <p:txEl>
                                              <p:pRg st="7" end="7"/>
                                            </p:txEl>
                                          </p:spTgt>
                                        </p:tgtEl>
                                        <p:attrNameLst>
                                          <p:attrName>style.visibility</p:attrName>
                                        </p:attrNameLst>
                                      </p:cBhvr>
                                      <p:to>
                                        <p:strVal val="visible"/>
                                      </p:to>
                                    </p:set>
                                    <p:animEffect transition="in" filter="circle(in)">
                                      <p:cBhvr>
                                        <p:cTn id="42" dur="2000"/>
                                        <p:tgtEl>
                                          <p:spTgt spid="13">
                                            <p:txEl>
                                              <p:pRg st="7" end="7"/>
                                            </p:txEl>
                                          </p:spTgt>
                                        </p:tgtEl>
                                      </p:cBhvr>
                                    </p:animEffect>
                                  </p:childTnLst>
                                  <p:subTnLst>
                                    <p:set>
                                      <p:cBhvr override="childStyle">
                                        <p:cTn dur="1" fill="hold" display="0" masterRel="nextClick" afterEffect="1"/>
                                        <p:tgtEl>
                                          <p:spTgt spid="13">
                                            <p:txEl>
                                              <p:pRg st="7" end="7"/>
                                            </p:txEl>
                                          </p:spTgt>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3">
                                            <p:txEl>
                                              <p:pRg st="8" end="8"/>
                                            </p:txEl>
                                          </p:spTgt>
                                        </p:tgtEl>
                                        <p:attrNameLst>
                                          <p:attrName>style.visibility</p:attrName>
                                        </p:attrNameLst>
                                      </p:cBhvr>
                                      <p:to>
                                        <p:strVal val="visible"/>
                                      </p:to>
                                    </p:set>
                                    <p:animEffect transition="in" filter="circle(in)">
                                      <p:cBhvr>
                                        <p:cTn id="47" dur="2000"/>
                                        <p:tgtEl>
                                          <p:spTgt spid="13">
                                            <p:txEl>
                                              <p:pRg st="8" end="8"/>
                                            </p:txEl>
                                          </p:spTgt>
                                        </p:tgtEl>
                                      </p:cBhvr>
                                    </p:animEffect>
                                  </p:childTnLst>
                                  <p:subTnLst>
                                    <p:set>
                                      <p:cBhvr override="childStyle">
                                        <p:cTn dur="1" fill="hold" display="0" masterRel="nextClick" afterEffect="1"/>
                                        <p:tgtEl>
                                          <p:spTgt spid="13">
                                            <p:txEl>
                                              <p:pRg st="8" end="8"/>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3CCFE1-7E4D-4DAB-B562-D559BFC53D84}"/>
              </a:ext>
            </a:extLst>
          </p:cNvPr>
          <p:cNvSpPr/>
          <p:nvPr/>
        </p:nvSpPr>
        <p:spPr>
          <a:xfrm>
            <a:off x="2104103" y="-86195"/>
            <a:ext cx="7659329"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200" b="1" u="sng" dirty="0">
                <a:solidFill>
                  <a:srgbClr val="FF0000"/>
                </a:solidFill>
              </a:rPr>
              <a:t>THE FUTURE SIMPLE</a:t>
            </a:r>
          </a:p>
        </p:txBody>
      </p:sp>
      <p:graphicFrame>
        <p:nvGraphicFramePr>
          <p:cNvPr id="2" name="Table 2">
            <a:extLst>
              <a:ext uri="{FF2B5EF4-FFF2-40B4-BE49-F238E27FC236}">
                <a16:creationId xmlns:a16="http://schemas.microsoft.com/office/drawing/2014/main" id="{78E1EB11-4B2E-4E0B-A2B4-33B14190669E}"/>
              </a:ext>
            </a:extLst>
          </p:cNvPr>
          <p:cNvGraphicFramePr>
            <a:graphicFrameLocks noGrp="1"/>
          </p:cNvGraphicFramePr>
          <p:nvPr>
            <p:extLst>
              <p:ext uri="{D42A27DB-BD31-4B8C-83A1-F6EECF244321}">
                <p14:modId xmlns:p14="http://schemas.microsoft.com/office/powerpoint/2010/main" val="3067538878"/>
              </p:ext>
            </p:extLst>
          </p:nvPr>
        </p:nvGraphicFramePr>
        <p:xfrm>
          <a:off x="2271952" y="1066172"/>
          <a:ext cx="7661711" cy="2831092"/>
        </p:xfrm>
        <a:graphic>
          <a:graphicData uri="http://schemas.openxmlformats.org/drawingml/2006/table">
            <a:tbl>
              <a:tblPr firstRow="1" bandRow="1">
                <a:tableStyleId>{5C22544A-7EE6-4342-B048-85BDC9FD1C3A}</a:tableStyleId>
              </a:tblPr>
              <a:tblGrid>
                <a:gridCol w="1612990">
                  <a:extLst>
                    <a:ext uri="{9D8B030D-6E8A-4147-A177-3AD203B41FA5}">
                      <a16:colId xmlns:a16="http://schemas.microsoft.com/office/drawing/2014/main" val="2607170975"/>
                    </a:ext>
                  </a:extLst>
                </a:gridCol>
                <a:gridCol w="2764103">
                  <a:extLst>
                    <a:ext uri="{9D8B030D-6E8A-4147-A177-3AD203B41FA5}">
                      <a16:colId xmlns:a16="http://schemas.microsoft.com/office/drawing/2014/main" val="3632734611"/>
                    </a:ext>
                  </a:extLst>
                </a:gridCol>
                <a:gridCol w="3284618">
                  <a:extLst>
                    <a:ext uri="{9D8B030D-6E8A-4147-A177-3AD203B41FA5}">
                      <a16:colId xmlns:a16="http://schemas.microsoft.com/office/drawing/2014/main" val="2372611162"/>
                    </a:ext>
                  </a:extLst>
                </a:gridCol>
              </a:tblGrid>
              <a:tr h="1251235">
                <a:tc rowSpan="3">
                  <a:txBody>
                    <a:bodyPr/>
                    <a:lstStyle/>
                    <a:p>
                      <a:pPr algn="ctr"/>
                      <a:r>
                        <a:rPr lang="en-US" sz="2400" dirty="0">
                          <a:solidFill>
                            <a:srgbClr val="FF0000"/>
                          </a:solidFill>
                        </a:rPr>
                        <a:t>I</a:t>
                      </a:r>
                      <a:br>
                        <a:rPr lang="en-US" sz="2400" dirty="0">
                          <a:solidFill>
                            <a:srgbClr val="FF0000"/>
                          </a:solidFill>
                        </a:rPr>
                      </a:br>
                      <a:r>
                        <a:rPr lang="en-US" sz="2400" dirty="0">
                          <a:solidFill>
                            <a:srgbClr val="FF0000"/>
                          </a:solidFill>
                        </a:rPr>
                        <a:t>You</a:t>
                      </a:r>
                    </a:p>
                    <a:p>
                      <a:pPr algn="ctr"/>
                      <a:r>
                        <a:rPr lang="en-US" sz="2400" dirty="0">
                          <a:solidFill>
                            <a:srgbClr val="FF0000"/>
                          </a:solidFill>
                        </a:rPr>
                        <a:t>We</a:t>
                      </a:r>
                    </a:p>
                    <a:p>
                      <a:pPr algn="ctr"/>
                      <a:r>
                        <a:rPr lang="en-US" sz="2400" dirty="0">
                          <a:solidFill>
                            <a:srgbClr val="FF0000"/>
                          </a:solidFill>
                        </a:rPr>
                        <a:t>They</a:t>
                      </a:r>
                    </a:p>
                    <a:p>
                      <a:pPr algn="ctr"/>
                      <a:r>
                        <a:rPr lang="en-US" sz="2400" dirty="0">
                          <a:solidFill>
                            <a:srgbClr val="FF0000"/>
                          </a:solidFill>
                        </a:rPr>
                        <a:t>She</a:t>
                      </a:r>
                    </a:p>
                    <a:p>
                      <a:pPr algn="ctr"/>
                      <a:r>
                        <a:rPr lang="en-US" sz="2400" dirty="0">
                          <a:solidFill>
                            <a:srgbClr val="FF0000"/>
                          </a:solidFill>
                        </a:rPr>
                        <a:t>He</a:t>
                      </a:r>
                    </a:p>
                    <a:p>
                      <a:pPr algn="ctr"/>
                      <a:r>
                        <a:rPr lang="en-US" sz="2400" dirty="0">
                          <a:solidFill>
                            <a:srgbClr val="FF0000"/>
                          </a:solidFill>
                        </a:rPr>
                        <a:t>It</a:t>
                      </a:r>
                      <a:endParaRPr lang="en-US" sz="2400" dirty="0"/>
                    </a:p>
                  </a:txBody>
                  <a:tcPr anchor="ctr">
                    <a:solidFill>
                      <a:schemeClr val="accent4">
                        <a:lumMod val="40000"/>
                        <a:lumOff val="60000"/>
                      </a:schemeClr>
                    </a:solidFill>
                  </a:tcPr>
                </a:tc>
                <a:tc>
                  <a:txBody>
                    <a:bodyPr/>
                    <a:lstStyle/>
                    <a:p>
                      <a:pPr algn="ctr"/>
                      <a:r>
                        <a:rPr lang="en-US" sz="2800" dirty="0">
                          <a:solidFill>
                            <a:srgbClr val="0070C0"/>
                          </a:solidFill>
                        </a:rPr>
                        <a:t>will + V</a:t>
                      </a:r>
                    </a:p>
                  </a:txBody>
                  <a:tcPr anchor="ctr">
                    <a:solidFill>
                      <a:srgbClr val="FFFF00"/>
                    </a:solidFill>
                  </a:tcPr>
                </a:tc>
                <a:tc rowSpan="3">
                  <a:txBody>
                    <a:bodyPr/>
                    <a:lstStyle/>
                    <a:p>
                      <a:pPr algn="ctr"/>
                      <a:r>
                        <a:rPr lang="en-US" sz="1800" dirty="0">
                          <a:solidFill>
                            <a:schemeClr val="accent2">
                              <a:lumMod val="75000"/>
                            </a:schemeClr>
                          </a:solidFill>
                        </a:rPr>
                        <a:t>I will = I’ll</a:t>
                      </a:r>
                    </a:p>
                    <a:p>
                      <a:pPr algn="ctr"/>
                      <a:r>
                        <a:rPr lang="en-US" sz="1800" dirty="0">
                          <a:solidFill>
                            <a:schemeClr val="accent2">
                              <a:lumMod val="75000"/>
                            </a:schemeClr>
                          </a:solidFill>
                        </a:rPr>
                        <a:t>You will = You’ll</a:t>
                      </a:r>
                    </a:p>
                    <a:p>
                      <a:pPr algn="ctr"/>
                      <a:r>
                        <a:rPr lang="en-US" sz="1800" dirty="0">
                          <a:solidFill>
                            <a:schemeClr val="accent2">
                              <a:lumMod val="75000"/>
                            </a:schemeClr>
                          </a:solidFill>
                        </a:rPr>
                        <a:t>We will = We’ll</a:t>
                      </a:r>
                    </a:p>
                    <a:p>
                      <a:pPr algn="ctr"/>
                      <a:r>
                        <a:rPr lang="en-US" sz="1800" dirty="0">
                          <a:solidFill>
                            <a:schemeClr val="accent2">
                              <a:lumMod val="75000"/>
                            </a:schemeClr>
                          </a:solidFill>
                        </a:rPr>
                        <a:t>They will = They’ll</a:t>
                      </a:r>
                    </a:p>
                    <a:p>
                      <a:pPr algn="ctr"/>
                      <a:r>
                        <a:rPr lang="en-US" sz="1800" dirty="0">
                          <a:solidFill>
                            <a:schemeClr val="accent2">
                              <a:lumMod val="75000"/>
                            </a:schemeClr>
                          </a:solidFill>
                        </a:rPr>
                        <a:t>He will = He’ll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accent2">
                              <a:lumMod val="75000"/>
                            </a:schemeClr>
                          </a:solidFill>
                        </a:rPr>
                        <a:t>She will = She’ll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accent2">
                              <a:lumMod val="75000"/>
                            </a:schemeClr>
                          </a:solidFill>
                        </a:rPr>
                        <a:t>It will = It’ll</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accent2">
                            <a:lumMod val="7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0B050"/>
                          </a:solidFill>
                        </a:rPr>
                        <a:t>will not = won’t</a:t>
                      </a:r>
                    </a:p>
                  </a:txBody>
                  <a:tcPr anchor="ctr">
                    <a:solidFill>
                      <a:schemeClr val="accent5">
                        <a:lumMod val="20000"/>
                        <a:lumOff val="80000"/>
                      </a:schemeClr>
                    </a:solidFill>
                  </a:tcPr>
                </a:tc>
                <a:extLst>
                  <a:ext uri="{0D108BD9-81ED-4DB2-BD59-A6C34878D82A}">
                    <a16:rowId xmlns:a16="http://schemas.microsoft.com/office/drawing/2014/main" val="3760073512"/>
                  </a:ext>
                </a:extLst>
              </a:tr>
              <a:tr h="215707">
                <a:tc vMerge="1">
                  <a:txBody>
                    <a:bodyPr/>
                    <a:lstStyle/>
                    <a:p>
                      <a:endParaRPr lang="en-US" dirty="0"/>
                    </a:p>
                  </a:txBody>
                  <a:tcPr/>
                </a:tc>
                <a:tc>
                  <a:txBody>
                    <a:bodyPr/>
                    <a:lstStyle/>
                    <a:p>
                      <a:pPr algn="ctr"/>
                      <a:endParaRPr lang="en-US" sz="100" dirty="0"/>
                    </a:p>
                  </a:txBody>
                  <a:tcPr anchor="ctr"/>
                </a:tc>
                <a:tc vMerge="1">
                  <a:txBody>
                    <a:bodyPr/>
                    <a:lstStyle/>
                    <a:p>
                      <a:endParaRPr lang="en-US" sz="100" dirty="0"/>
                    </a:p>
                  </a:txBody>
                  <a:tcPr/>
                </a:tc>
                <a:extLst>
                  <a:ext uri="{0D108BD9-81ED-4DB2-BD59-A6C34878D82A}">
                    <a16:rowId xmlns:a16="http://schemas.microsoft.com/office/drawing/2014/main" val="214684331"/>
                  </a:ext>
                </a:extLst>
              </a:tr>
              <a:tr h="1364150">
                <a:tc v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70C0"/>
                          </a:solidFill>
                        </a:rPr>
                        <a:t>will not + V</a:t>
                      </a:r>
                      <a:endParaRPr lang="en-US" sz="2200" b="1" dirty="0">
                        <a:solidFill>
                          <a:srgbClr val="0070C0"/>
                        </a:solidFill>
                      </a:endParaRPr>
                    </a:p>
                  </a:txBody>
                  <a:tcPr anchor="ctr">
                    <a:solidFill>
                      <a:schemeClr val="accent6">
                        <a:lumMod val="20000"/>
                        <a:lumOff val="80000"/>
                      </a:schemeClr>
                    </a:solidFill>
                  </a:tcPr>
                </a:tc>
                <a:tc vMerge="1">
                  <a:txBody>
                    <a:bodyPr/>
                    <a:lstStyle/>
                    <a:p>
                      <a:endParaRPr lang="en-US" dirty="0"/>
                    </a:p>
                  </a:txBody>
                  <a:tcPr/>
                </a:tc>
                <a:extLst>
                  <a:ext uri="{0D108BD9-81ED-4DB2-BD59-A6C34878D82A}">
                    <a16:rowId xmlns:a16="http://schemas.microsoft.com/office/drawing/2014/main" val="2094499184"/>
                  </a:ext>
                </a:extLst>
              </a:tr>
            </a:tbl>
          </a:graphicData>
        </a:graphic>
      </p:graphicFrame>
      <p:graphicFrame>
        <p:nvGraphicFramePr>
          <p:cNvPr id="7" name="Table 2">
            <a:extLst>
              <a:ext uri="{FF2B5EF4-FFF2-40B4-BE49-F238E27FC236}">
                <a16:creationId xmlns:a16="http://schemas.microsoft.com/office/drawing/2014/main" id="{B7668A2B-BA1B-44E9-9724-212B3377CFE2}"/>
              </a:ext>
            </a:extLst>
          </p:cNvPr>
          <p:cNvGraphicFramePr>
            <a:graphicFrameLocks noGrp="1"/>
          </p:cNvGraphicFramePr>
          <p:nvPr>
            <p:extLst>
              <p:ext uri="{D42A27DB-BD31-4B8C-83A1-F6EECF244321}">
                <p14:modId xmlns:p14="http://schemas.microsoft.com/office/powerpoint/2010/main" val="3759897752"/>
              </p:ext>
            </p:extLst>
          </p:nvPr>
        </p:nvGraphicFramePr>
        <p:xfrm>
          <a:off x="2265680" y="3864016"/>
          <a:ext cx="7647276" cy="2651760"/>
        </p:xfrm>
        <a:graphic>
          <a:graphicData uri="http://schemas.openxmlformats.org/drawingml/2006/table">
            <a:tbl>
              <a:tblPr firstRow="1" bandRow="1">
                <a:tableStyleId>{5C22544A-7EE6-4342-B048-85BDC9FD1C3A}</a:tableStyleId>
              </a:tblPr>
              <a:tblGrid>
                <a:gridCol w="1611551">
                  <a:extLst>
                    <a:ext uri="{9D8B030D-6E8A-4147-A177-3AD203B41FA5}">
                      <a16:colId xmlns:a16="http://schemas.microsoft.com/office/drawing/2014/main" val="2607170975"/>
                    </a:ext>
                  </a:extLst>
                </a:gridCol>
                <a:gridCol w="2774077">
                  <a:extLst>
                    <a:ext uri="{9D8B030D-6E8A-4147-A177-3AD203B41FA5}">
                      <a16:colId xmlns:a16="http://schemas.microsoft.com/office/drawing/2014/main" val="3345032078"/>
                    </a:ext>
                  </a:extLst>
                </a:gridCol>
                <a:gridCol w="3261648">
                  <a:extLst>
                    <a:ext uri="{9D8B030D-6E8A-4147-A177-3AD203B41FA5}">
                      <a16:colId xmlns:a16="http://schemas.microsoft.com/office/drawing/2014/main" val="3632734611"/>
                    </a:ext>
                  </a:extLst>
                </a:gridCol>
              </a:tblGrid>
              <a:tr h="2624496">
                <a:tc>
                  <a:txBody>
                    <a:bodyPr/>
                    <a:lstStyle/>
                    <a:p>
                      <a:pPr algn="ctr"/>
                      <a:r>
                        <a:rPr lang="en-US" sz="2800" dirty="0">
                          <a:solidFill>
                            <a:srgbClr val="0070C0"/>
                          </a:solidFill>
                        </a:rPr>
                        <a:t>Will</a:t>
                      </a:r>
                      <a:endParaRPr lang="en-US" sz="2400" dirty="0">
                        <a:solidFill>
                          <a:srgbClr val="0070C0"/>
                        </a:solidFill>
                      </a:endParaRPr>
                    </a:p>
                  </a:txBody>
                  <a:tcPr anchor="ctr">
                    <a:solidFill>
                      <a:schemeClr val="accent5">
                        <a:lumMod val="60000"/>
                        <a:lumOff val="40000"/>
                      </a:schemeClr>
                    </a:solidFill>
                  </a:tcPr>
                </a:tc>
                <a:tc>
                  <a:txBody>
                    <a:bodyPr/>
                    <a:lstStyle/>
                    <a:p>
                      <a:pPr algn="ctr"/>
                      <a:r>
                        <a:rPr lang="en-US" sz="2400" dirty="0">
                          <a:solidFill>
                            <a:srgbClr val="FF0000"/>
                          </a:solidFill>
                        </a:rPr>
                        <a:t>I</a:t>
                      </a:r>
                      <a:br>
                        <a:rPr lang="en-US" sz="2400" dirty="0">
                          <a:solidFill>
                            <a:srgbClr val="FF0000"/>
                          </a:solidFill>
                        </a:rPr>
                      </a:br>
                      <a:r>
                        <a:rPr lang="en-US" sz="2400" dirty="0">
                          <a:solidFill>
                            <a:srgbClr val="FF0000"/>
                          </a:solidFill>
                        </a:rPr>
                        <a:t>You</a:t>
                      </a:r>
                    </a:p>
                    <a:p>
                      <a:pPr algn="ctr"/>
                      <a:r>
                        <a:rPr lang="en-US" sz="2400" dirty="0">
                          <a:solidFill>
                            <a:srgbClr val="FF0000"/>
                          </a:solidFill>
                        </a:rPr>
                        <a:t>We</a:t>
                      </a:r>
                    </a:p>
                    <a:p>
                      <a:pPr algn="ctr"/>
                      <a:r>
                        <a:rPr lang="en-US" sz="2400" dirty="0">
                          <a:solidFill>
                            <a:srgbClr val="FF0000"/>
                          </a:solidFill>
                        </a:rPr>
                        <a:t>They</a:t>
                      </a:r>
                    </a:p>
                    <a:p>
                      <a:pPr algn="ctr"/>
                      <a:r>
                        <a:rPr lang="en-US" sz="2400" dirty="0">
                          <a:solidFill>
                            <a:srgbClr val="FF0000"/>
                          </a:solidFill>
                        </a:rPr>
                        <a:t>She</a:t>
                      </a:r>
                    </a:p>
                    <a:p>
                      <a:pPr algn="ctr"/>
                      <a:r>
                        <a:rPr lang="en-US" sz="2400" dirty="0">
                          <a:solidFill>
                            <a:srgbClr val="FF0000"/>
                          </a:solidFill>
                        </a:rPr>
                        <a:t>He</a:t>
                      </a:r>
                    </a:p>
                    <a:p>
                      <a:pPr algn="ctr"/>
                      <a:r>
                        <a:rPr lang="en-US" sz="2400" dirty="0">
                          <a:solidFill>
                            <a:srgbClr val="FF0000"/>
                          </a:solidFill>
                        </a:rPr>
                        <a:t>It</a:t>
                      </a:r>
                      <a:endParaRPr lang="en-US" sz="2400" dirty="0"/>
                    </a:p>
                  </a:txBody>
                  <a:tcPr anchor="ctr">
                    <a:solidFill>
                      <a:schemeClr val="accent4">
                        <a:lumMod val="40000"/>
                        <a:lumOff val="60000"/>
                      </a:schemeClr>
                    </a:solidFill>
                  </a:tcPr>
                </a:tc>
                <a:tc>
                  <a:txBody>
                    <a:bodyPr/>
                    <a:lstStyle/>
                    <a:p>
                      <a:pPr algn="ctr"/>
                      <a:r>
                        <a:rPr lang="en-US" sz="2800" b="1" dirty="0">
                          <a:solidFill>
                            <a:srgbClr val="0070C0"/>
                          </a:solidFill>
                        </a:rPr>
                        <a:t>V?</a:t>
                      </a:r>
                      <a:endParaRPr lang="en-US" sz="2200" b="1" dirty="0">
                        <a:solidFill>
                          <a:srgbClr val="0070C0"/>
                        </a:solidFill>
                      </a:endParaRPr>
                    </a:p>
                  </a:txBody>
                  <a:tcPr anchor="ctr">
                    <a:solidFill>
                      <a:schemeClr val="accent5">
                        <a:lumMod val="20000"/>
                        <a:lumOff val="80000"/>
                      </a:schemeClr>
                    </a:solidFill>
                  </a:tcPr>
                </a:tc>
                <a:extLst>
                  <a:ext uri="{0D108BD9-81ED-4DB2-BD59-A6C34878D82A}">
                    <a16:rowId xmlns:a16="http://schemas.microsoft.com/office/drawing/2014/main" val="3760073512"/>
                  </a:ext>
                </a:extLst>
              </a:tr>
            </a:tbl>
          </a:graphicData>
        </a:graphic>
      </p:graphicFrame>
      <p:sp>
        <p:nvSpPr>
          <p:cNvPr id="6" name="Rectangle 5">
            <a:extLst>
              <a:ext uri="{FF2B5EF4-FFF2-40B4-BE49-F238E27FC236}">
                <a16:creationId xmlns:a16="http://schemas.microsoft.com/office/drawing/2014/main" id="{485ACB46-B405-445A-92C3-BE3DF23C7889}"/>
              </a:ext>
            </a:extLst>
          </p:cNvPr>
          <p:cNvSpPr/>
          <p:nvPr/>
        </p:nvSpPr>
        <p:spPr>
          <a:xfrm>
            <a:off x="300745" y="545326"/>
            <a:ext cx="11638724" cy="49244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600" dirty="0">
                <a:solidFill>
                  <a:srgbClr val="0070C0"/>
                </a:solidFill>
              </a:rPr>
              <a:t>We use the </a:t>
            </a:r>
            <a:r>
              <a:rPr lang="en-US" sz="2600" b="1" dirty="0">
                <a:solidFill>
                  <a:srgbClr val="0070C0"/>
                </a:solidFill>
              </a:rPr>
              <a:t>Future Simple</a:t>
            </a:r>
            <a:r>
              <a:rPr lang="en-US" sz="2600" dirty="0">
                <a:solidFill>
                  <a:srgbClr val="0070C0"/>
                </a:solidFill>
              </a:rPr>
              <a:t> to </a:t>
            </a:r>
            <a:r>
              <a:rPr lang="en-US" sz="2600" b="1" dirty="0">
                <a:solidFill>
                  <a:srgbClr val="0070C0"/>
                </a:solidFill>
              </a:rPr>
              <a:t>give</a:t>
            </a:r>
            <a:r>
              <a:rPr lang="en-US" sz="2600" dirty="0">
                <a:solidFill>
                  <a:srgbClr val="0070C0"/>
                </a:solidFill>
              </a:rPr>
              <a:t> and </a:t>
            </a:r>
            <a:r>
              <a:rPr lang="en-US" sz="2600" b="1" dirty="0">
                <a:solidFill>
                  <a:srgbClr val="0070C0"/>
                </a:solidFill>
              </a:rPr>
              <a:t>ask for</a:t>
            </a:r>
            <a:r>
              <a:rPr lang="en-US" sz="2600" dirty="0">
                <a:solidFill>
                  <a:srgbClr val="0070C0"/>
                </a:solidFill>
              </a:rPr>
              <a:t> information about events in the </a:t>
            </a:r>
            <a:r>
              <a:rPr lang="en-US" sz="2600" b="1" dirty="0">
                <a:solidFill>
                  <a:srgbClr val="0070C0"/>
                </a:solidFill>
              </a:rPr>
              <a:t>future</a:t>
            </a:r>
            <a:r>
              <a:rPr lang="en-US" sz="2600" dirty="0">
                <a:solidFill>
                  <a:srgbClr val="0070C0"/>
                </a:solidFill>
              </a:rPr>
              <a:t>.</a:t>
            </a:r>
          </a:p>
        </p:txBody>
      </p:sp>
    </p:spTree>
    <p:extLst>
      <p:ext uri="{BB962C8B-B14F-4D97-AF65-F5344CB8AC3E}">
        <p14:creationId xmlns:p14="http://schemas.microsoft.com/office/powerpoint/2010/main" val="1157949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circle(in)">
                                      <p:cBhvr>
                                        <p:cTn id="21"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306016-6ED8-4024-9F62-3208CCE478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028" y="533400"/>
            <a:ext cx="10981944" cy="5791200"/>
          </a:xfrm>
          <a:prstGeom prst="rect">
            <a:avLst/>
          </a:prstGeom>
        </p:spPr>
      </p:pic>
      <p:pic>
        <p:nvPicPr>
          <p:cNvPr id="3" name="Picture 2">
            <a:extLst>
              <a:ext uri="{FF2B5EF4-FFF2-40B4-BE49-F238E27FC236}">
                <a16:creationId xmlns:a16="http://schemas.microsoft.com/office/drawing/2014/main" id="{2248DDA0-F6E1-48D2-9019-308D71D90D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97" y="533400"/>
            <a:ext cx="7202439" cy="1469139"/>
          </a:xfrm>
          <a:prstGeom prst="rect">
            <a:avLst/>
          </a:prstGeom>
        </p:spPr>
      </p:pic>
    </p:spTree>
    <p:extLst>
      <p:ext uri="{BB962C8B-B14F-4D97-AF65-F5344CB8AC3E}">
        <p14:creationId xmlns:p14="http://schemas.microsoft.com/office/powerpoint/2010/main" val="255073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8F68B0-DD27-4DC7-AC2E-2303D00594A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4824" t="20056" r="1015" b="6696"/>
          <a:stretch/>
        </p:blipFill>
        <p:spPr>
          <a:xfrm>
            <a:off x="138069" y="1521556"/>
            <a:ext cx="11882695" cy="4273069"/>
          </a:xfrm>
          <a:prstGeom prst="rect">
            <a:avLst/>
          </a:prstGeom>
        </p:spPr>
      </p:pic>
      <p:pic>
        <p:nvPicPr>
          <p:cNvPr id="3" name="Picture 2">
            <a:extLst>
              <a:ext uri="{FF2B5EF4-FFF2-40B4-BE49-F238E27FC236}">
                <a16:creationId xmlns:a16="http://schemas.microsoft.com/office/drawing/2014/main" id="{CECECBB0-201B-4010-8E8F-B3E06639EFD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r="44055" b="87592"/>
          <a:stretch/>
        </p:blipFill>
        <p:spPr>
          <a:xfrm>
            <a:off x="318064" y="339049"/>
            <a:ext cx="6678638" cy="584775"/>
          </a:xfrm>
          <a:prstGeom prst="rect">
            <a:avLst/>
          </a:prstGeom>
        </p:spPr>
      </p:pic>
      <p:sp>
        <p:nvSpPr>
          <p:cNvPr id="4" name="TextBox 3">
            <a:extLst>
              <a:ext uri="{FF2B5EF4-FFF2-40B4-BE49-F238E27FC236}">
                <a16:creationId xmlns:a16="http://schemas.microsoft.com/office/drawing/2014/main" id="{D6D03350-954B-4700-B2AE-8FCCAB6628B4}"/>
              </a:ext>
            </a:extLst>
          </p:cNvPr>
          <p:cNvSpPr txBox="1"/>
          <p:nvPr/>
        </p:nvSpPr>
        <p:spPr>
          <a:xfrm>
            <a:off x="3337558" y="2190730"/>
            <a:ext cx="1886551" cy="646331"/>
          </a:xfrm>
          <a:prstGeom prst="rect">
            <a:avLst/>
          </a:prstGeom>
          <a:noFill/>
        </p:spPr>
        <p:txBody>
          <a:bodyPr wrap="square" rtlCol="0">
            <a:spAutoFit/>
          </a:bodyPr>
          <a:lstStyle/>
          <a:p>
            <a:r>
              <a:rPr lang="en-US" sz="3600" dirty="0">
                <a:solidFill>
                  <a:srgbClr val="FF0000"/>
                </a:solidFill>
              </a:rPr>
              <a:t>will play</a:t>
            </a:r>
          </a:p>
        </p:txBody>
      </p:sp>
      <p:sp>
        <p:nvSpPr>
          <p:cNvPr id="5" name="TextBox 4">
            <a:extLst>
              <a:ext uri="{FF2B5EF4-FFF2-40B4-BE49-F238E27FC236}">
                <a16:creationId xmlns:a16="http://schemas.microsoft.com/office/drawing/2014/main" id="{B2CF3B45-3D66-4FC2-B856-7B7CBF6546C1}"/>
              </a:ext>
            </a:extLst>
          </p:cNvPr>
          <p:cNvSpPr txBox="1"/>
          <p:nvPr/>
        </p:nvSpPr>
        <p:spPr>
          <a:xfrm>
            <a:off x="2260831" y="2936877"/>
            <a:ext cx="1886551" cy="646331"/>
          </a:xfrm>
          <a:prstGeom prst="rect">
            <a:avLst/>
          </a:prstGeom>
          <a:noFill/>
        </p:spPr>
        <p:txBody>
          <a:bodyPr wrap="square" rtlCol="0">
            <a:spAutoFit/>
          </a:bodyPr>
          <a:lstStyle/>
          <a:p>
            <a:r>
              <a:rPr lang="en-US" sz="3600" dirty="0">
                <a:solidFill>
                  <a:srgbClr val="FF0000"/>
                </a:solidFill>
              </a:rPr>
              <a:t>will be</a:t>
            </a:r>
          </a:p>
        </p:txBody>
      </p:sp>
      <p:sp>
        <p:nvSpPr>
          <p:cNvPr id="6" name="TextBox 5">
            <a:extLst>
              <a:ext uri="{FF2B5EF4-FFF2-40B4-BE49-F238E27FC236}">
                <a16:creationId xmlns:a16="http://schemas.microsoft.com/office/drawing/2014/main" id="{654E9CEB-FE7D-42DF-ACC3-2EF7EA7BD414}"/>
              </a:ext>
            </a:extLst>
          </p:cNvPr>
          <p:cNvSpPr txBox="1"/>
          <p:nvPr/>
        </p:nvSpPr>
        <p:spPr>
          <a:xfrm>
            <a:off x="5364776" y="3615142"/>
            <a:ext cx="3092685" cy="646331"/>
          </a:xfrm>
          <a:prstGeom prst="rect">
            <a:avLst/>
          </a:prstGeom>
          <a:noFill/>
        </p:spPr>
        <p:txBody>
          <a:bodyPr wrap="square" rtlCol="0">
            <a:spAutoFit/>
          </a:bodyPr>
          <a:lstStyle/>
          <a:p>
            <a:r>
              <a:rPr lang="en-US" sz="3600" dirty="0">
                <a:solidFill>
                  <a:srgbClr val="FF0000"/>
                </a:solidFill>
              </a:rPr>
              <a:t>won’t happen</a:t>
            </a:r>
          </a:p>
        </p:txBody>
      </p:sp>
      <p:sp>
        <p:nvSpPr>
          <p:cNvPr id="7" name="TextBox 6">
            <a:extLst>
              <a:ext uri="{FF2B5EF4-FFF2-40B4-BE49-F238E27FC236}">
                <a16:creationId xmlns:a16="http://schemas.microsoft.com/office/drawing/2014/main" id="{3B96DF1C-32B7-42BE-8E84-BFC71330A22D}"/>
              </a:ext>
            </a:extLst>
          </p:cNvPr>
          <p:cNvSpPr txBox="1"/>
          <p:nvPr/>
        </p:nvSpPr>
        <p:spPr>
          <a:xfrm>
            <a:off x="726935" y="4329357"/>
            <a:ext cx="2616472" cy="646331"/>
          </a:xfrm>
          <a:prstGeom prst="rect">
            <a:avLst/>
          </a:prstGeom>
          <a:noFill/>
        </p:spPr>
        <p:txBody>
          <a:bodyPr wrap="square" rtlCol="0">
            <a:spAutoFit/>
          </a:bodyPr>
          <a:lstStyle/>
          <a:p>
            <a:r>
              <a:rPr lang="en-US" sz="3600" dirty="0">
                <a:solidFill>
                  <a:srgbClr val="FF0000"/>
                </a:solidFill>
              </a:rPr>
              <a:t>Will there be</a:t>
            </a:r>
          </a:p>
        </p:txBody>
      </p:sp>
      <p:sp>
        <p:nvSpPr>
          <p:cNvPr id="8" name="TextBox 7">
            <a:extLst>
              <a:ext uri="{FF2B5EF4-FFF2-40B4-BE49-F238E27FC236}">
                <a16:creationId xmlns:a16="http://schemas.microsoft.com/office/drawing/2014/main" id="{ECE56673-98ED-426B-B926-AA14FC624421}"/>
              </a:ext>
            </a:extLst>
          </p:cNvPr>
          <p:cNvSpPr txBox="1"/>
          <p:nvPr/>
        </p:nvSpPr>
        <p:spPr>
          <a:xfrm>
            <a:off x="2491505" y="5061991"/>
            <a:ext cx="2616472" cy="646331"/>
          </a:xfrm>
          <a:prstGeom prst="rect">
            <a:avLst/>
          </a:prstGeom>
          <a:noFill/>
        </p:spPr>
        <p:txBody>
          <a:bodyPr wrap="square" rtlCol="0">
            <a:spAutoFit/>
          </a:bodyPr>
          <a:lstStyle/>
          <a:p>
            <a:r>
              <a:rPr lang="en-US" sz="3600" dirty="0">
                <a:solidFill>
                  <a:srgbClr val="FF0000"/>
                </a:solidFill>
              </a:rPr>
              <a:t>will open</a:t>
            </a:r>
          </a:p>
        </p:txBody>
      </p:sp>
    </p:spTree>
    <p:extLst>
      <p:ext uri="{BB962C8B-B14F-4D97-AF65-F5344CB8AC3E}">
        <p14:creationId xmlns:p14="http://schemas.microsoft.com/office/powerpoint/2010/main" val="104476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0ADEFA-FAA1-469D-91E9-E3D7B6E8EABC}"/>
              </a:ext>
            </a:extLst>
          </p:cNvPr>
          <p:cNvSpPr txBox="1"/>
          <p:nvPr/>
        </p:nvSpPr>
        <p:spPr>
          <a:xfrm>
            <a:off x="986215" y="208188"/>
            <a:ext cx="10002264" cy="1569660"/>
          </a:xfrm>
          <a:prstGeom prst="rect">
            <a:avLst/>
          </a:prstGeom>
          <a:noFill/>
        </p:spPr>
        <p:txBody>
          <a:bodyPr wrap="square" rtlCol="0">
            <a:spAutoFit/>
          </a:bodyPr>
          <a:lstStyle/>
          <a:p>
            <a:r>
              <a:rPr lang="en-US" sz="3200" b="1" u="sng" dirty="0">
                <a:solidFill>
                  <a:srgbClr val="002060"/>
                </a:solidFill>
              </a:rPr>
              <a:t>Look at the text quickly:</a:t>
            </a:r>
          </a:p>
          <a:p>
            <a:r>
              <a:rPr lang="en-US" sz="3200" dirty="0">
                <a:solidFill>
                  <a:srgbClr val="0070C0"/>
                </a:solidFill>
              </a:rPr>
              <a:t>What </a:t>
            </a:r>
            <a:r>
              <a:rPr lang="en-US" sz="3200" b="1" dirty="0">
                <a:solidFill>
                  <a:srgbClr val="0070C0"/>
                </a:solidFill>
              </a:rPr>
              <a:t>kind</a:t>
            </a:r>
            <a:r>
              <a:rPr lang="en-US" sz="3200" dirty="0">
                <a:solidFill>
                  <a:srgbClr val="0070C0"/>
                </a:solidFill>
              </a:rPr>
              <a:t> of festival is it about?</a:t>
            </a:r>
          </a:p>
          <a:p>
            <a:r>
              <a:rPr lang="en-US" sz="3200" dirty="0">
                <a:solidFill>
                  <a:srgbClr val="0070C0"/>
                </a:solidFill>
              </a:rPr>
              <a:t>What is the </a:t>
            </a:r>
            <a:r>
              <a:rPr lang="en-US" sz="3200" b="1" dirty="0">
                <a:solidFill>
                  <a:srgbClr val="0070C0"/>
                </a:solidFill>
              </a:rPr>
              <a:t>name</a:t>
            </a:r>
            <a:r>
              <a:rPr lang="en-US" sz="3200" dirty="0">
                <a:solidFill>
                  <a:srgbClr val="0070C0"/>
                </a:solidFill>
              </a:rPr>
              <a:t> of the festival?</a:t>
            </a:r>
          </a:p>
        </p:txBody>
      </p:sp>
      <p:pic>
        <p:nvPicPr>
          <p:cNvPr id="7" name="Picture 6">
            <a:extLst>
              <a:ext uri="{FF2B5EF4-FFF2-40B4-BE49-F238E27FC236}">
                <a16:creationId xmlns:a16="http://schemas.microsoft.com/office/drawing/2014/main" id="{C6892109-AA76-4D28-8C36-E7B81700CD3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3059" t="10570" b="23578"/>
          <a:stretch/>
        </p:blipFill>
        <p:spPr>
          <a:xfrm>
            <a:off x="409088" y="1730778"/>
            <a:ext cx="10900671" cy="4630691"/>
          </a:xfrm>
          <a:prstGeom prst="rect">
            <a:avLst/>
          </a:prstGeom>
        </p:spPr>
      </p:pic>
      <p:sp>
        <p:nvSpPr>
          <p:cNvPr id="8" name="Rectangle 7">
            <a:extLst>
              <a:ext uri="{FF2B5EF4-FFF2-40B4-BE49-F238E27FC236}">
                <a16:creationId xmlns:a16="http://schemas.microsoft.com/office/drawing/2014/main" id="{C1A698D8-859E-4FF0-8AC3-4B18FBC99549}"/>
              </a:ext>
            </a:extLst>
          </p:cNvPr>
          <p:cNvSpPr/>
          <p:nvPr/>
        </p:nvSpPr>
        <p:spPr>
          <a:xfrm>
            <a:off x="6611681" y="678692"/>
            <a:ext cx="5296327"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It’s about a fire festival.</a:t>
            </a:r>
          </a:p>
        </p:txBody>
      </p:sp>
      <p:sp>
        <p:nvSpPr>
          <p:cNvPr id="9" name="Rectangle 8">
            <a:extLst>
              <a:ext uri="{FF2B5EF4-FFF2-40B4-BE49-F238E27FC236}">
                <a16:creationId xmlns:a16="http://schemas.microsoft.com/office/drawing/2014/main" id="{F1718115-16D8-4676-82A1-132A903DA71B}"/>
              </a:ext>
            </a:extLst>
          </p:cNvPr>
          <p:cNvSpPr/>
          <p:nvPr/>
        </p:nvSpPr>
        <p:spPr>
          <a:xfrm>
            <a:off x="6608517" y="1174156"/>
            <a:ext cx="5336435"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It’s Up Helly Aa.</a:t>
            </a:r>
          </a:p>
        </p:txBody>
      </p:sp>
      <p:cxnSp>
        <p:nvCxnSpPr>
          <p:cNvPr id="6" name="Straight Connector 5">
            <a:extLst>
              <a:ext uri="{FF2B5EF4-FFF2-40B4-BE49-F238E27FC236}">
                <a16:creationId xmlns:a16="http://schemas.microsoft.com/office/drawing/2014/main" id="{6B6492FF-32E7-417D-8FA2-23690860B610}"/>
              </a:ext>
            </a:extLst>
          </p:cNvPr>
          <p:cNvCxnSpPr>
            <a:cxnSpLocks/>
          </p:cNvCxnSpPr>
          <p:nvPr/>
        </p:nvCxnSpPr>
        <p:spPr>
          <a:xfrm flipV="1">
            <a:off x="10616262" y="2173352"/>
            <a:ext cx="473817"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72BC309-877C-4088-9859-FFB2F32F10CA}"/>
              </a:ext>
            </a:extLst>
          </p:cNvPr>
          <p:cNvCxnSpPr>
            <a:cxnSpLocks/>
          </p:cNvCxnSpPr>
          <p:nvPr/>
        </p:nvCxnSpPr>
        <p:spPr>
          <a:xfrm flipV="1">
            <a:off x="567665" y="2586963"/>
            <a:ext cx="1017295"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C35E69E-7EB0-4B86-B1EE-3769613A1461}"/>
              </a:ext>
            </a:extLst>
          </p:cNvPr>
          <p:cNvCxnSpPr>
            <a:cxnSpLocks/>
          </p:cNvCxnSpPr>
          <p:nvPr/>
        </p:nvCxnSpPr>
        <p:spPr>
          <a:xfrm flipV="1">
            <a:off x="4644779" y="2184494"/>
            <a:ext cx="1963738"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613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par>
                          <p:cTn id="13" fill="hold">
                            <p:stCondLst>
                              <p:cond delay="2000"/>
                            </p:stCondLst>
                            <p:childTnLst>
                              <p:par>
                                <p:cTn id="14" presetID="21"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2000"/>
                                        <p:tgtEl>
                                          <p:spTgt spid="6"/>
                                        </p:tgtEl>
                                      </p:cBhvr>
                                    </p:animEffect>
                                  </p:childTnLst>
                                </p:cTn>
                              </p:par>
                              <p:par>
                                <p:cTn id="17" presetID="21"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circle(in)">
                                      <p:cBhvr>
                                        <p:cTn id="24" dur="2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par>
                          <p:cTn id="30" fill="hold">
                            <p:stCondLst>
                              <p:cond delay="2000"/>
                            </p:stCondLst>
                            <p:childTnLst>
                              <p:par>
                                <p:cTn id="31" presetID="21" presetClass="entr" presetSubtype="1"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heel(1)">
                                      <p:cBhvr>
                                        <p:cTn id="3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A9B775-B791-4191-AB86-3C3A4C9BB1C3}"/>
              </a:ext>
            </a:extLst>
          </p:cNvPr>
          <p:cNvSpPr txBox="1"/>
          <p:nvPr/>
        </p:nvSpPr>
        <p:spPr>
          <a:xfrm>
            <a:off x="1780547" y="496929"/>
            <a:ext cx="8370219" cy="646331"/>
          </a:xfrm>
          <a:prstGeom prst="rect">
            <a:avLst/>
          </a:prstGeom>
          <a:noFill/>
        </p:spPr>
        <p:txBody>
          <a:bodyPr wrap="square" rtlCol="0">
            <a:spAutoFit/>
          </a:bodyPr>
          <a:lstStyle/>
          <a:p>
            <a:r>
              <a:rPr lang="en-US" sz="3600" b="1" dirty="0">
                <a:solidFill>
                  <a:srgbClr val="0070C0"/>
                </a:solidFill>
                <a:ea typeface="Times New Roman" panose="02020603050405020304" pitchFamily="18" charset="0"/>
              </a:rPr>
              <a:t>What</a:t>
            </a:r>
            <a:r>
              <a:rPr lang="en-US" sz="3600" dirty="0">
                <a:solidFill>
                  <a:srgbClr val="0070C0"/>
                </a:solidFill>
                <a:ea typeface="Times New Roman" panose="02020603050405020304" pitchFamily="18" charset="0"/>
              </a:rPr>
              <a:t> are the festival </a:t>
            </a:r>
            <a:r>
              <a:rPr lang="en-US" sz="3600" u="sng" dirty="0">
                <a:solidFill>
                  <a:srgbClr val="0070C0"/>
                </a:solidFill>
                <a:ea typeface="Times New Roman" panose="02020603050405020304" pitchFamily="18" charset="0"/>
              </a:rPr>
              <a:t>participants</a:t>
            </a:r>
            <a:r>
              <a:rPr lang="en-US" sz="3600" dirty="0">
                <a:solidFill>
                  <a:srgbClr val="0070C0"/>
                </a:solidFill>
                <a:ea typeface="Times New Roman" panose="02020603050405020304" pitchFamily="18" charset="0"/>
              </a:rPr>
              <a:t> </a:t>
            </a:r>
            <a:r>
              <a:rPr lang="en-US" sz="3600" b="1" dirty="0">
                <a:solidFill>
                  <a:srgbClr val="0070C0"/>
                </a:solidFill>
                <a:ea typeface="Times New Roman" panose="02020603050405020304" pitchFamily="18" charset="0"/>
              </a:rPr>
              <a:t>wearing</a:t>
            </a:r>
            <a:r>
              <a:rPr lang="en-US" sz="3600" dirty="0">
                <a:solidFill>
                  <a:srgbClr val="0070C0"/>
                </a:solidFill>
                <a:ea typeface="Times New Roman" panose="02020603050405020304" pitchFamily="18" charset="0"/>
              </a:rPr>
              <a:t>?</a:t>
            </a:r>
            <a:endParaRPr lang="en-US" sz="3600" dirty="0">
              <a:solidFill>
                <a:srgbClr val="0070C0"/>
              </a:solidFill>
            </a:endParaRPr>
          </a:p>
        </p:txBody>
      </p:sp>
      <p:sp>
        <p:nvSpPr>
          <p:cNvPr id="5" name="Rectangle 4">
            <a:extLst>
              <a:ext uri="{FF2B5EF4-FFF2-40B4-BE49-F238E27FC236}">
                <a16:creationId xmlns:a16="http://schemas.microsoft.com/office/drawing/2014/main" id="{0CEDF5BC-1CD9-455B-A54C-EF3793E447B1}"/>
              </a:ext>
            </a:extLst>
          </p:cNvPr>
          <p:cNvSpPr/>
          <p:nvPr/>
        </p:nvSpPr>
        <p:spPr>
          <a:xfrm>
            <a:off x="307910" y="5665813"/>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i="1" dirty="0">
                <a:solidFill>
                  <a:srgbClr val="FF0000"/>
                </a:solidFill>
              </a:rPr>
              <a:t> Viking costumes </a:t>
            </a:r>
          </a:p>
        </p:txBody>
      </p:sp>
      <p:pic>
        <p:nvPicPr>
          <p:cNvPr id="6" name="Picture 5">
            <a:extLst>
              <a:ext uri="{FF2B5EF4-FFF2-40B4-BE49-F238E27FC236}">
                <a16:creationId xmlns:a16="http://schemas.microsoft.com/office/drawing/2014/main" id="{7585EE97-ABE4-4D4E-B423-BD3C6543E1E0}"/>
              </a:ext>
            </a:extLst>
          </p:cNvPr>
          <p:cNvPicPr>
            <a:picLocks noChangeAspect="1"/>
          </p:cNvPicPr>
          <p:nvPr/>
        </p:nvPicPr>
        <p:blipFill rotWithShape="1">
          <a:blip r:embed="rId2"/>
          <a:srcRect l="2311" t="4098" r="1495" b="2299"/>
          <a:stretch/>
        </p:blipFill>
        <p:spPr>
          <a:xfrm>
            <a:off x="2529839" y="1219200"/>
            <a:ext cx="7193281" cy="4409440"/>
          </a:xfrm>
          <a:prstGeom prst="rect">
            <a:avLst/>
          </a:prstGeom>
        </p:spPr>
      </p:pic>
    </p:spTree>
    <p:extLst>
      <p:ext uri="{BB962C8B-B14F-4D97-AF65-F5344CB8AC3E}">
        <p14:creationId xmlns:p14="http://schemas.microsoft.com/office/powerpoint/2010/main" val="180342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D5EAF-2297-4D97-B4ED-3AD6CA2F3867}"/>
              </a:ext>
            </a:extLst>
          </p:cNvPr>
          <p:cNvPicPr>
            <a:picLocks noChangeAspect="1"/>
          </p:cNvPicPr>
          <p:nvPr/>
        </p:nvPicPr>
        <p:blipFill>
          <a:blip r:embed="rId2"/>
          <a:stretch>
            <a:fillRect/>
          </a:stretch>
        </p:blipFill>
        <p:spPr>
          <a:xfrm>
            <a:off x="2381763" y="1123044"/>
            <a:ext cx="7428473" cy="4611911"/>
          </a:xfrm>
          <a:prstGeom prst="rect">
            <a:avLst/>
          </a:prstGeom>
        </p:spPr>
      </p:pic>
      <p:sp>
        <p:nvSpPr>
          <p:cNvPr id="4" name="TextBox 3">
            <a:extLst>
              <a:ext uri="{FF2B5EF4-FFF2-40B4-BE49-F238E27FC236}">
                <a16:creationId xmlns:a16="http://schemas.microsoft.com/office/drawing/2014/main" id="{CAA9B775-B791-4191-AB86-3C3A4C9BB1C3}"/>
              </a:ext>
            </a:extLst>
          </p:cNvPr>
          <p:cNvSpPr txBox="1"/>
          <p:nvPr/>
        </p:nvSpPr>
        <p:spPr>
          <a:xfrm>
            <a:off x="2528690" y="446129"/>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are the people carrying?</a:t>
            </a:r>
            <a:endParaRPr lang="en-US" sz="3600" dirty="0">
              <a:solidFill>
                <a:srgbClr val="0070C0"/>
              </a:solidFill>
            </a:endParaRPr>
          </a:p>
        </p:txBody>
      </p:sp>
      <p:sp>
        <p:nvSpPr>
          <p:cNvPr id="5" name="Rectangle 4">
            <a:extLst>
              <a:ext uri="{FF2B5EF4-FFF2-40B4-BE49-F238E27FC236}">
                <a16:creationId xmlns:a16="http://schemas.microsoft.com/office/drawing/2014/main" id="{0CEDF5BC-1CD9-455B-A54C-EF3793E447B1}"/>
              </a:ext>
            </a:extLst>
          </p:cNvPr>
          <p:cNvSpPr/>
          <p:nvPr/>
        </p:nvSpPr>
        <p:spPr>
          <a:xfrm>
            <a:off x="307910" y="5655653"/>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i="1" dirty="0">
                <a:solidFill>
                  <a:srgbClr val="FF0000"/>
                </a:solidFill>
              </a:rPr>
              <a:t> a Viking longship</a:t>
            </a:r>
          </a:p>
        </p:txBody>
      </p:sp>
    </p:spTree>
    <p:extLst>
      <p:ext uri="{BB962C8B-B14F-4D97-AF65-F5344CB8AC3E}">
        <p14:creationId xmlns:p14="http://schemas.microsoft.com/office/powerpoint/2010/main" val="401635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638E54-4D64-41B0-A2B1-D48BE14BEFDB}"/>
              </a:ext>
            </a:extLst>
          </p:cNvPr>
          <p:cNvSpPr txBox="1"/>
          <p:nvPr/>
        </p:nvSpPr>
        <p:spPr>
          <a:xfrm>
            <a:off x="121920" y="786882"/>
            <a:ext cx="12181840" cy="5693866"/>
          </a:xfrm>
          <a:prstGeom prst="rect">
            <a:avLst/>
          </a:prstGeom>
          <a:noFill/>
        </p:spPr>
        <p:txBody>
          <a:bodyPr wrap="square" rtlCol="0">
            <a:spAutoFit/>
          </a:bodyPr>
          <a:lstStyle/>
          <a:p>
            <a:r>
              <a:rPr lang="en-US" sz="2800" b="0" i="0" dirty="0">
                <a:solidFill>
                  <a:srgbClr val="0070C0"/>
                </a:solidFill>
                <a:effectLst/>
              </a:rPr>
              <a:t>	Are you ready for the next Up Helly Aa? It (1) </a:t>
            </a:r>
            <a:r>
              <a:rPr lang="en-US" sz="2800" b="0" i="1" dirty="0">
                <a:solidFill>
                  <a:srgbClr val="0070C0"/>
                </a:solidFill>
                <a:effectLst/>
              </a:rPr>
              <a:t>is/will be </a:t>
            </a:r>
            <a:r>
              <a:rPr lang="en-US" sz="2800" b="0" i="0" dirty="0">
                <a:solidFill>
                  <a:srgbClr val="0070C0"/>
                </a:solidFill>
                <a:effectLst/>
              </a:rPr>
              <a:t>a famous fire festival in Lerwick, Scotland and it's one of the most exciting festivals in the world. Every year, </a:t>
            </a:r>
            <a:r>
              <a:rPr lang="en-US" sz="2800" i="1" dirty="0">
                <a:solidFill>
                  <a:schemeClr val="accent2">
                    <a:lumMod val="50000"/>
                  </a:schemeClr>
                </a:solidFill>
                <a:effectLst/>
              </a:rPr>
              <a:t>participants</a:t>
            </a:r>
            <a:r>
              <a:rPr lang="en-US" sz="2800" b="0" i="0" dirty="0">
                <a:solidFill>
                  <a:srgbClr val="0070C0"/>
                </a:solidFill>
                <a:effectLst/>
              </a:rPr>
              <a:t> (2) </a:t>
            </a:r>
            <a:r>
              <a:rPr lang="en-US" sz="2800" b="0" i="1" dirty="0">
                <a:solidFill>
                  <a:srgbClr val="0070C0"/>
                </a:solidFill>
                <a:effectLst/>
              </a:rPr>
              <a:t>wear/will wear </a:t>
            </a:r>
            <a:r>
              <a:rPr lang="en-US" sz="2800" b="0" i="0" dirty="0">
                <a:solidFill>
                  <a:srgbClr val="0070C0"/>
                </a:solidFill>
                <a:effectLst/>
              </a:rPr>
              <a:t>costumes and (3) </a:t>
            </a:r>
            <a:r>
              <a:rPr lang="en-US" sz="2800" b="0" i="1" dirty="0">
                <a:solidFill>
                  <a:srgbClr val="0070C0"/>
                </a:solidFill>
                <a:effectLst/>
              </a:rPr>
              <a:t>carry/will carry </a:t>
            </a:r>
            <a:r>
              <a:rPr lang="en-US" sz="2800" b="0" i="0" dirty="0">
                <a:solidFill>
                  <a:srgbClr val="0070C0"/>
                </a:solidFill>
                <a:effectLst/>
              </a:rPr>
              <a:t>a Viking longship around the town at night before setting it on fire. Sounds fun, right?</a:t>
            </a:r>
            <a:br>
              <a:rPr lang="en-US" sz="2800" b="0" i="0" dirty="0">
                <a:solidFill>
                  <a:srgbClr val="0070C0"/>
                </a:solidFill>
                <a:effectLst/>
              </a:rPr>
            </a:br>
            <a:r>
              <a:rPr lang="en-US" sz="2800" b="0" i="0" dirty="0">
                <a:solidFill>
                  <a:srgbClr val="0070C0"/>
                </a:solidFill>
                <a:effectLst/>
              </a:rPr>
              <a:t>	The festival (4) </a:t>
            </a:r>
            <a:r>
              <a:rPr lang="en-US" sz="2800" b="0" i="1" dirty="0">
                <a:solidFill>
                  <a:srgbClr val="0070C0"/>
                </a:solidFill>
                <a:effectLst/>
              </a:rPr>
              <a:t>takes place/will take place </a:t>
            </a:r>
            <a:r>
              <a:rPr lang="en-US" sz="2800" b="0" i="0" dirty="0">
                <a:solidFill>
                  <a:srgbClr val="0070C0"/>
                </a:solidFill>
                <a:effectLst/>
              </a:rPr>
              <a:t>on January 28</a:t>
            </a:r>
            <a:r>
              <a:rPr lang="en-US" sz="2800" b="0" i="0" baseline="30000" dirty="0">
                <a:solidFill>
                  <a:srgbClr val="0070C0"/>
                </a:solidFill>
                <a:effectLst/>
              </a:rPr>
              <a:t>th</a:t>
            </a:r>
            <a:r>
              <a:rPr lang="en-US" sz="2800" b="0" i="0" dirty="0">
                <a:solidFill>
                  <a:srgbClr val="0070C0"/>
                </a:solidFill>
                <a:effectLst/>
              </a:rPr>
              <a:t> next year. Many people are busy planning for it and you (5) </a:t>
            </a:r>
            <a:r>
              <a:rPr lang="en-US" sz="2800" b="0" i="1" dirty="0">
                <a:solidFill>
                  <a:srgbClr val="0070C0"/>
                </a:solidFill>
                <a:effectLst/>
              </a:rPr>
              <a:t>are/will be </a:t>
            </a:r>
            <a:r>
              <a:rPr lang="en-US" sz="2800" b="0" i="0" dirty="0">
                <a:solidFill>
                  <a:srgbClr val="0070C0"/>
                </a:solidFill>
                <a:effectLst/>
              </a:rPr>
              <a:t>able to see the preparations at a big exhibition soon. The exhibition (6) </a:t>
            </a:r>
            <a:r>
              <a:rPr lang="en-US" sz="2800" b="0" i="1" dirty="0">
                <a:solidFill>
                  <a:srgbClr val="0070C0"/>
                </a:solidFill>
                <a:effectLst/>
              </a:rPr>
              <a:t>opens/will open </a:t>
            </a:r>
            <a:r>
              <a:rPr lang="en-US" sz="2800" b="0" i="0" dirty="0">
                <a:solidFill>
                  <a:srgbClr val="0070C0"/>
                </a:solidFill>
                <a:effectLst/>
              </a:rPr>
              <a:t>for the public from May to September. You (7) </a:t>
            </a:r>
            <a:r>
              <a:rPr lang="en-US" sz="2800" b="0" i="1" dirty="0">
                <a:solidFill>
                  <a:srgbClr val="0070C0"/>
                </a:solidFill>
                <a:effectLst/>
              </a:rPr>
              <a:t>see/will see </a:t>
            </a:r>
            <a:r>
              <a:rPr lang="en-US" sz="2800" b="0" i="0" dirty="0">
                <a:solidFill>
                  <a:srgbClr val="0070C0"/>
                </a:solidFill>
                <a:effectLst/>
              </a:rPr>
              <a:t>the Viking longship, participants' costumes, and many photos of previous festivals.</a:t>
            </a:r>
            <a:br>
              <a:rPr lang="en-US" sz="2800" b="0" i="0" dirty="0">
                <a:solidFill>
                  <a:srgbClr val="0070C0"/>
                </a:solidFill>
                <a:effectLst/>
              </a:rPr>
            </a:br>
            <a:r>
              <a:rPr lang="en-US" sz="2800" b="0" i="0" dirty="0">
                <a:solidFill>
                  <a:srgbClr val="0070C0"/>
                </a:solidFill>
                <a:effectLst/>
              </a:rPr>
              <a:t>	If you go to Up Helly Aa next year, you will experience more than just a giant bonfire. There (8) </a:t>
            </a:r>
            <a:r>
              <a:rPr lang="en-US" sz="2800" b="0" i="1" dirty="0">
                <a:solidFill>
                  <a:srgbClr val="0070C0"/>
                </a:solidFill>
                <a:effectLst/>
              </a:rPr>
              <a:t>is/will be </a:t>
            </a:r>
            <a:r>
              <a:rPr lang="en-US" sz="2800" b="0" i="0" dirty="0">
                <a:solidFill>
                  <a:srgbClr val="0070C0"/>
                </a:solidFill>
                <a:effectLst/>
              </a:rPr>
              <a:t>lots of music and other fun events on the days before and after the festival, so make sure you plan your trip to Lerwick around the festival to get the whole experience!</a:t>
            </a:r>
            <a:r>
              <a:rPr lang="en-US" sz="2800" dirty="0">
                <a:solidFill>
                  <a:srgbClr val="0070C0"/>
                </a:solidFill>
              </a:rPr>
              <a:t> </a:t>
            </a:r>
          </a:p>
        </p:txBody>
      </p:sp>
      <p:pic>
        <p:nvPicPr>
          <p:cNvPr id="3" name="Picture 2">
            <a:extLst>
              <a:ext uri="{FF2B5EF4-FFF2-40B4-BE49-F238E27FC236}">
                <a16:creationId xmlns:a16="http://schemas.microsoft.com/office/drawing/2014/main" id="{BA3282AA-05A0-48AB-A815-BF8FC544834C}"/>
              </a:ext>
            </a:extLst>
          </p:cNvPr>
          <p:cNvPicPr>
            <a:picLocks noChangeAspect="1"/>
          </p:cNvPicPr>
          <p:nvPr/>
        </p:nvPicPr>
        <p:blipFill rotWithShape="1">
          <a:blip r:embed="rId2"/>
          <a:srcRect t="1614" r="59989" b="92396"/>
          <a:stretch/>
        </p:blipFill>
        <p:spPr>
          <a:xfrm>
            <a:off x="155285" y="349319"/>
            <a:ext cx="4170137" cy="390417"/>
          </a:xfrm>
          <a:prstGeom prst="rect">
            <a:avLst/>
          </a:prstGeom>
        </p:spPr>
      </p:pic>
      <p:sp>
        <p:nvSpPr>
          <p:cNvPr id="4" name="Oval 3">
            <a:extLst>
              <a:ext uri="{FF2B5EF4-FFF2-40B4-BE49-F238E27FC236}">
                <a16:creationId xmlns:a16="http://schemas.microsoft.com/office/drawing/2014/main" id="{873F14AE-646E-4689-8723-0CA3B9A2D91E}"/>
              </a:ext>
            </a:extLst>
          </p:cNvPr>
          <p:cNvSpPr/>
          <p:nvPr/>
        </p:nvSpPr>
        <p:spPr>
          <a:xfrm>
            <a:off x="7623544" y="797806"/>
            <a:ext cx="318977" cy="4993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02328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638E54-4D64-41B0-A2B1-D48BE14BEFDB}"/>
              </a:ext>
            </a:extLst>
          </p:cNvPr>
          <p:cNvSpPr txBox="1"/>
          <p:nvPr/>
        </p:nvSpPr>
        <p:spPr>
          <a:xfrm>
            <a:off x="440415" y="1516346"/>
            <a:ext cx="11549527" cy="3970318"/>
          </a:xfrm>
          <a:prstGeom prst="rect">
            <a:avLst/>
          </a:prstGeom>
          <a:noFill/>
        </p:spPr>
        <p:txBody>
          <a:bodyPr wrap="square" rtlCol="0">
            <a:spAutoFit/>
          </a:bodyPr>
          <a:lstStyle/>
          <a:p>
            <a:r>
              <a:rPr lang="en-US" sz="3600" b="0" i="0" dirty="0">
                <a:solidFill>
                  <a:srgbClr val="0070C0"/>
                </a:solidFill>
                <a:effectLst/>
              </a:rPr>
              <a:t>Are you ready for the next Up Helly Aa? It (1) </a:t>
            </a:r>
            <a:r>
              <a:rPr lang="en-US" sz="3600" b="0" i="1" dirty="0">
                <a:solidFill>
                  <a:srgbClr val="0070C0"/>
                </a:solidFill>
                <a:effectLst/>
              </a:rPr>
              <a:t>is/will be </a:t>
            </a:r>
            <a:r>
              <a:rPr lang="en-US" sz="3600" b="0" i="0" dirty="0">
                <a:solidFill>
                  <a:srgbClr val="0070C0"/>
                </a:solidFill>
                <a:effectLst/>
              </a:rPr>
              <a:t>a famous fire festival in Lerwick, Scotland and it's one of the most exciting festivals in the world. Every year, </a:t>
            </a:r>
            <a:r>
              <a:rPr lang="en-US" sz="3600" i="1" dirty="0">
                <a:solidFill>
                  <a:schemeClr val="accent2">
                    <a:lumMod val="50000"/>
                  </a:schemeClr>
                </a:solidFill>
                <a:effectLst/>
              </a:rPr>
              <a:t>participants</a:t>
            </a:r>
            <a:r>
              <a:rPr lang="en-US" sz="3600" b="0" i="0" dirty="0">
                <a:solidFill>
                  <a:srgbClr val="0070C0"/>
                </a:solidFill>
                <a:effectLst/>
              </a:rPr>
              <a:t> </a:t>
            </a:r>
            <a:br>
              <a:rPr lang="en-US" sz="3600" b="0" i="0" dirty="0">
                <a:solidFill>
                  <a:srgbClr val="0070C0"/>
                </a:solidFill>
                <a:effectLst/>
              </a:rPr>
            </a:br>
            <a:r>
              <a:rPr lang="en-US" sz="3600" b="0" i="0" dirty="0">
                <a:solidFill>
                  <a:srgbClr val="0070C0"/>
                </a:solidFill>
                <a:effectLst/>
              </a:rPr>
              <a:t>(2) </a:t>
            </a:r>
            <a:r>
              <a:rPr lang="en-US" sz="3600" b="0" i="1" dirty="0">
                <a:solidFill>
                  <a:srgbClr val="0070C0"/>
                </a:solidFill>
                <a:effectLst/>
              </a:rPr>
              <a:t>wear/will wear </a:t>
            </a:r>
            <a:r>
              <a:rPr lang="en-US" sz="3600" b="0" i="0" dirty="0">
                <a:solidFill>
                  <a:srgbClr val="0070C0"/>
                </a:solidFill>
                <a:effectLst/>
              </a:rPr>
              <a:t>costumes and (3) </a:t>
            </a:r>
            <a:r>
              <a:rPr lang="en-US" sz="3600" b="0" i="1" dirty="0">
                <a:solidFill>
                  <a:srgbClr val="0070C0"/>
                </a:solidFill>
                <a:effectLst/>
              </a:rPr>
              <a:t>carry/will carry </a:t>
            </a:r>
            <a:r>
              <a:rPr lang="en-US" sz="3600" b="0" i="0" dirty="0">
                <a:solidFill>
                  <a:srgbClr val="0070C0"/>
                </a:solidFill>
                <a:effectLst/>
              </a:rPr>
              <a:t>a Viking longship around the town at night before setting it on fire. Sounds fun, right?</a:t>
            </a:r>
            <a:br>
              <a:rPr lang="en-US" sz="3600" b="0" i="0" dirty="0">
                <a:solidFill>
                  <a:srgbClr val="0070C0"/>
                </a:solidFill>
                <a:effectLst/>
              </a:rPr>
            </a:br>
            <a:endParaRPr lang="en-US" sz="3600" dirty="0">
              <a:solidFill>
                <a:srgbClr val="0070C0"/>
              </a:solidFill>
            </a:endParaRPr>
          </a:p>
        </p:txBody>
      </p:sp>
      <p:pic>
        <p:nvPicPr>
          <p:cNvPr id="3" name="Picture 2">
            <a:extLst>
              <a:ext uri="{FF2B5EF4-FFF2-40B4-BE49-F238E27FC236}">
                <a16:creationId xmlns:a16="http://schemas.microsoft.com/office/drawing/2014/main" id="{BA3282AA-05A0-48AB-A815-BF8FC544834C}"/>
              </a:ext>
            </a:extLst>
          </p:cNvPr>
          <p:cNvPicPr>
            <a:picLocks noChangeAspect="1"/>
          </p:cNvPicPr>
          <p:nvPr/>
        </p:nvPicPr>
        <p:blipFill rotWithShape="1">
          <a:blip r:embed="rId2"/>
          <a:srcRect t="1614" r="59989" b="92396"/>
          <a:stretch/>
        </p:blipFill>
        <p:spPr>
          <a:xfrm>
            <a:off x="244724" y="473634"/>
            <a:ext cx="4587151" cy="429459"/>
          </a:xfrm>
          <a:prstGeom prst="rect">
            <a:avLst/>
          </a:prstGeom>
        </p:spPr>
      </p:pic>
      <p:sp>
        <p:nvSpPr>
          <p:cNvPr id="4" name="Oval 3">
            <a:extLst>
              <a:ext uri="{FF2B5EF4-FFF2-40B4-BE49-F238E27FC236}">
                <a16:creationId xmlns:a16="http://schemas.microsoft.com/office/drawing/2014/main" id="{873F14AE-646E-4689-8723-0CA3B9A2D91E}"/>
              </a:ext>
            </a:extLst>
          </p:cNvPr>
          <p:cNvSpPr/>
          <p:nvPr/>
        </p:nvSpPr>
        <p:spPr>
          <a:xfrm>
            <a:off x="8795743" y="1623314"/>
            <a:ext cx="579700" cy="442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Oval 4">
            <a:extLst>
              <a:ext uri="{FF2B5EF4-FFF2-40B4-BE49-F238E27FC236}">
                <a16:creationId xmlns:a16="http://schemas.microsoft.com/office/drawing/2014/main" id="{B4E6D0CC-AF4F-4AA2-B8C7-639E03E6D526}"/>
              </a:ext>
            </a:extLst>
          </p:cNvPr>
          <p:cNvSpPr/>
          <p:nvPr/>
        </p:nvSpPr>
        <p:spPr>
          <a:xfrm>
            <a:off x="1100127" y="3205534"/>
            <a:ext cx="1057445" cy="6201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Oval 5">
            <a:extLst>
              <a:ext uri="{FF2B5EF4-FFF2-40B4-BE49-F238E27FC236}">
                <a16:creationId xmlns:a16="http://schemas.microsoft.com/office/drawing/2014/main" id="{E6E5FD60-19EE-4C4B-AF1B-A3989B3D26EA}"/>
              </a:ext>
            </a:extLst>
          </p:cNvPr>
          <p:cNvSpPr/>
          <p:nvPr/>
        </p:nvSpPr>
        <p:spPr>
          <a:xfrm>
            <a:off x="7212464" y="3191529"/>
            <a:ext cx="1150718" cy="6201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84323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195531" y="588368"/>
            <a:ext cx="5980924" cy="5078313"/>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3600" dirty="0">
              <a:solidFill>
                <a:srgbClr val="FF0000"/>
              </a:solidFill>
              <a:ea typeface="Times New Roman" panose="02020603050405020304" pitchFamily="18" charset="0"/>
            </a:endParaRPr>
          </a:p>
          <a:p>
            <a:pPr marL="571500" indent="-571500">
              <a:buFontTx/>
              <a:buChar char="-"/>
            </a:pPr>
            <a:r>
              <a:rPr lang="en-US" sz="3600" i="1" dirty="0">
                <a:solidFill>
                  <a:srgbClr val="0070C0"/>
                </a:solidFill>
              </a:rPr>
              <a:t>use the Future Simple to give and ask for information about events in the future.</a:t>
            </a:r>
          </a:p>
          <a:p>
            <a:pPr marL="571500" indent="-571500">
              <a:buFontTx/>
              <a:buChar char="-"/>
            </a:pPr>
            <a:r>
              <a:rPr lang="en-US" sz="3600" i="1" dirty="0">
                <a:solidFill>
                  <a:srgbClr val="0070C0"/>
                </a:solidFill>
              </a:rPr>
              <a:t>talk about the fire festival Up Helly Aa.</a:t>
            </a:r>
          </a:p>
          <a:p>
            <a:pPr marL="571500" indent="-571500">
              <a:buFontTx/>
              <a:buChar char="-"/>
            </a:pPr>
            <a:endParaRPr lang="en-US" sz="3600" dirty="0">
              <a:solidFill>
                <a:srgbClr val="0070C0"/>
              </a:solidFill>
            </a:endParaRPr>
          </a:p>
        </p:txBody>
      </p:sp>
    </p:spTree>
    <p:extLst>
      <p:ext uri="{BB962C8B-B14F-4D97-AF65-F5344CB8AC3E}">
        <p14:creationId xmlns:p14="http://schemas.microsoft.com/office/powerpoint/2010/main" val="1190886121"/>
      </p:ext>
    </p:extLst>
  </p:cSld>
  <p:clrMapOvr>
    <a:masterClrMapping/>
  </p:clrMapOvr>
  <p:transition spd="slow">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638E54-4D64-41B0-A2B1-D48BE14BEFDB}"/>
              </a:ext>
            </a:extLst>
          </p:cNvPr>
          <p:cNvSpPr txBox="1"/>
          <p:nvPr/>
        </p:nvSpPr>
        <p:spPr>
          <a:xfrm>
            <a:off x="440415" y="1516346"/>
            <a:ext cx="11549527" cy="4524315"/>
          </a:xfrm>
          <a:prstGeom prst="rect">
            <a:avLst/>
          </a:prstGeom>
          <a:noFill/>
        </p:spPr>
        <p:txBody>
          <a:bodyPr wrap="square" rtlCol="0">
            <a:spAutoFit/>
          </a:bodyPr>
          <a:lstStyle/>
          <a:p>
            <a:r>
              <a:rPr lang="en-US" sz="3600" b="0" i="0" dirty="0">
                <a:solidFill>
                  <a:srgbClr val="0070C0"/>
                </a:solidFill>
                <a:effectLst/>
              </a:rPr>
              <a:t>The festival (4) </a:t>
            </a:r>
            <a:r>
              <a:rPr lang="en-US" sz="3600" b="0" i="1" dirty="0">
                <a:solidFill>
                  <a:srgbClr val="0070C0"/>
                </a:solidFill>
                <a:effectLst/>
              </a:rPr>
              <a:t>takes place/will take place </a:t>
            </a:r>
            <a:r>
              <a:rPr lang="en-US" sz="3600" b="0" i="0" dirty="0">
                <a:solidFill>
                  <a:srgbClr val="0070C0"/>
                </a:solidFill>
                <a:effectLst/>
              </a:rPr>
              <a:t>on January 28</a:t>
            </a:r>
            <a:r>
              <a:rPr lang="en-US" sz="3600" b="0" i="0" baseline="30000" dirty="0">
                <a:solidFill>
                  <a:srgbClr val="0070C0"/>
                </a:solidFill>
                <a:effectLst/>
              </a:rPr>
              <a:t>th</a:t>
            </a:r>
            <a:r>
              <a:rPr lang="en-US" sz="3600" b="0" i="0" dirty="0">
                <a:solidFill>
                  <a:srgbClr val="0070C0"/>
                </a:solidFill>
                <a:effectLst/>
              </a:rPr>
              <a:t> next year. Many people are busy planning for it and you (5) </a:t>
            </a:r>
            <a:r>
              <a:rPr lang="en-US" sz="3600" b="0" i="1" dirty="0">
                <a:solidFill>
                  <a:srgbClr val="0070C0"/>
                </a:solidFill>
                <a:effectLst/>
              </a:rPr>
              <a:t>are/will be </a:t>
            </a:r>
            <a:r>
              <a:rPr lang="en-US" sz="3600" b="0" i="0" dirty="0">
                <a:solidFill>
                  <a:srgbClr val="0070C0"/>
                </a:solidFill>
                <a:effectLst/>
              </a:rPr>
              <a:t>able to see the preparations at a big exhibition soon. The exhibition (6) </a:t>
            </a:r>
            <a:r>
              <a:rPr lang="en-US" sz="3600" b="0" i="1" dirty="0">
                <a:solidFill>
                  <a:srgbClr val="0070C0"/>
                </a:solidFill>
                <a:effectLst/>
              </a:rPr>
              <a:t>opens/will open </a:t>
            </a:r>
            <a:r>
              <a:rPr lang="en-US" sz="3600" b="0" i="0" dirty="0">
                <a:solidFill>
                  <a:srgbClr val="0070C0"/>
                </a:solidFill>
                <a:effectLst/>
              </a:rPr>
              <a:t>for the public from May to September. You (7) </a:t>
            </a:r>
            <a:r>
              <a:rPr lang="en-US" sz="3600" b="0" i="1" dirty="0">
                <a:solidFill>
                  <a:srgbClr val="0070C0"/>
                </a:solidFill>
                <a:effectLst/>
              </a:rPr>
              <a:t>see/will see </a:t>
            </a:r>
            <a:r>
              <a:rPr lang="en-US" sz="3600" b="0" i="0" dirty="0">
                <a:solidFill>
                  <a:srgbClr val="0070C0"/>
                </a:solidFill>
                <a:effectLst/>
              </a:rPr>
              <a:t>the Viking longship, participants' costumes, and many photos of previous festivals.</a:t>
            </a:r>
            <a:br>
              <a:rPr lang="en-US" sz="3600" b="0" i="0" dirty="0">
                <a:solidFill>
                  <a:srgbClr val="0070C0"/>
                </a:solidFill>
                <a:effectLst/>
              </a:rPr>
            </a:br>
            <a:endParaRPr lang="en-US" sz="3600" dirty="0">
              <a:solidFill>
                <a:srgbClr val="0070C0"/>
              </a:solidFill>
            </a:endParaRPr>
          </a:p>
        </p:txBody>
      </p:sp>
      <p:pic>
        <p:nvPicPr>
          <p:cNvPr id="3" name="Picture 2">
            <a:extLst>
              <a:ext uri="{FF2B5EF4-FFF2-40B4-BE49-F238E27FC236}">
                <a16:creationId xmlns:a16="http://schemas.microsoft.com/office/drawing/2014/main" id="{BA3282AA-05A0-48AB-A815-BF8FC544834C}"/>
              </a:ext>
            </a:extLst>
          </p:cNvPr>
          <p:cNvPicPr>
            <a:picLocks noChangeAspect="1"/>
          </p:cNvPicPr>
          <p:nvPr/>
        </p:nvPicPr>
        <p:blipFill rotWithShape="1">
          <a:blip r:embed="rId2"/>
          <a:srcRect t="1614" r="59989" b="92396"/>
          <a:stretch/>
        </p:blipFill>
        <p:spPr>
          <a:xfrm>
            <a:off x="244724" y="473634"/>
            <a:ext cx="4587151" cy="429459"/>
          </a:xfrm>
          <a:prstGeom prst="rect">
            <a:avLst/>
          </a:prstGeom>
        </p:spPr>
      </p:pic>
      <p:sp>
        <p:nvSpPr>
          <p:cNvPr id="5" name="Oval 4">
            <a:extLst>
              <a:ext uri="{FF2B5EF4-FFF2-40B4-BE49-F238E27FC236}">
                <a16:creationId xmlns:a16="http://schemas.microsoft.com/office/drawing/2014/main" id="{B4E6D0CC-AF4F-4AA2-B8C7-639E03E6D526}"/>
              </a:ext>
            </a:extLst>
          </p:cNvPr>
          <p:cNvSpPr/>
          <p:nvPr/>
        </p:nvSpPr>
        <p:spPr>
          <a:xfrm>
            <a:off x="5466649" y="1469204"/>
            <a:ext cx="2865711" cy="7397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Oval 5">
            <a:extLst>
              <a:ext uri="{FF2B5EF4-FFF2-40B4-BE49-F238E27FC236}">
                <a16:creationId xmlns:a16="http://schemas.microsoft.com/office/drawing/2014/main" id="{E6E5FD60-19EE-4C4B-AF1B-A3989B3D26EA}"/>
              </a:ext>
            </a:extLst>
          </p:cNvPr>
          <p:cNvSpPr/>
          <p:nvPr/>
        </p:nvSpPr>
        <p:spPr>
          <a:xfrm>
            <a:off x="1233487" y="2648074"/>
            <a:ext cx="1304812" cy="6201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Oval 6">
            <a:extLst>
              <a:ext uri="{FF2B5EF4-FFF2-40B4-BE49-F238E27FC236}">
                <a16:creationId xmlns:a16="http://schemas.microsoft.com/office/drawing/2014/main" id="{C7B6704C-8089-442B-B741-544A6BE9EBF5}"/>
              </a:ext>
            </a:extLst>
          </p:cNvPr>
          <p:cNvSpPr/>
          <p:nvPr/>
        </p:nvSpPr>
        <p:spPr>
          <a:xfrm>
            <a:off x="6224437" y="3189816"/>
            <a:ext cx="1799680" cy="6201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Oval 8">
            <a:extLst>
              <a:ext uri="{FF2B5EF4-FFF2-40B4-BE49-F238E27FC236}">
                <a16:creationId xmlns:a16="http://schemas.microsoft.com/office/drawing/2014/main" id="{A63E68AD-673C-4EA4-AD2B-FB75138C57FE}"/>
              </a:ext>
            </a:extLst>
          </p:cNvPr>
          <p:cNvSpPr/>
          <p:nvPr/>
        </p:nvSpPr>
        <p:spPr>
          <a:xfrm>
            <a:off x="6298058" y="3765166"/>
            <a:ext cx="1395578" cy="6201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46930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638E54-4D64-41B0-A2B1-D48BE14BEFDB}"/>
              </a:ext>
            </a:extLst>
          </p:cNvPr>
          <p:cNvSpPr txBox="1"/>
          <p:nvPr/>
        </p:nvSpPr>
        <p:spPr>
          <a:xfrm>
            <a:off x="440415" y="1516346"/>
            <a:ext cx="11549527" cy="2862322"/>
          </a:xfrm>
          <a:prstGeom prst="rect">
            <a:avLst/>
          </a:prstGeom>
          <a:noFill/>
        </p:spPr>
        <p:txBody>
          <a:bodyPr wrap="square" rtlCol="0">
            <a:spAutoFit/>
          </a:bodyPr>
          <a:lstStyle/>
          <a:p>
            <a:r>
              <a:rPr lang="en-US" sz="3600" b="0" i="0" dirty="0">
                <a:solidFill>
                  <a:srgbClr val="0070C0"/>
                </a:solidFill>
                <a:effectLst/>
              </a:rPr>
              <a:t>If you go to Up </a:t>
            </a:r>
            <a:r>
              <a:rPr lang="en-US" sz="3600" b="0" i="0" dirty="0" err="1">
                <a:solidFill>
                  <a:srgbClr val="0070C0"/>
                </a:solidFill>
                <a:effectLst/>
              </a:rPr>
              <a:t>Helly</a:t>
            </a:r>
            <a:r>
              <a:rPr lang="en-US" sz="3600" b="0" i="0" dirty="0">
                <a:solidFill>
                  <a:srgbClr val="0070C0"/>
                </a:solidFill>
                <a:effectLst/>
              </a:rPr>
              <a:t> Aa next year, you will experience more than just a giant bonfire. There (8) </a:t>
            </a:r>
            <a:r>
              <a:rPr lang="en-US" sz="3600" b="0" i="1" dirty="0">
                <a:solidFill>
                  <a:srgbClr val="0070C0"/>
                </a:solidFill>
                <a:effectLst/>
              </a:rPr>
              <a:t>is/will be </a:t>
            </a:r>
            <a:r>
              <a:rPr lang="en-US" sz="3600" b="0" i="0" dirty="0">
                <a:solidFill>
                  <a:srgbClr val="0070C0"/>
                </a:solidFill>
                <a:effectLst/>
              </a:rPr>
              <a:t>lots of music and other fun events on the days before and after the festival, so make sure you plan your trip to Lerwick around the festival to get the whole experience!</a:t>
            </a:r>
            <a:endParaRPr lang="en-US" sz="3600" dirty="0">
              <a:solidFill>
                <a:srgbClr val="0070C0"/>
              </a:solidFill>
            </a:endParaRPr>
          </a:p>
        </p:txBody>
      </p:sp>
      <p:pic>
        <p:nvPicPr>
          <p:cNvPr id="3" name="Picture 2">
            <a:extLst>
              <a:ext uri="{FF2B5EF4-FFF2-40B4-BE49-F238E27FC236}">
                <a16:creationId xmlns:a16="http://schemas.microsoft.com/office/drawing/2014/main" id="{BA3282AA-05A0-48AB-A815-BF8FC544834C}"/>
              </a:ext>
            </a:extLst>
          </p:cNvPr>
          <p:cNvPicPr>
            <a:picLocks noChangeAspect="1"/>
          </p:cNvPicPr>
          <p:nvPr/>
        </p:nvPicPr>
        <p:blipFill rotWithShape="1">
          <a:blip r:embed="rId2"/>
          <a:srcRect t="1614" r="59989" b="92396"/>
          <a:stretch/>
        </p:blipFill>
        <p:spPr>
          <a:xfrm>
            <a:off x="244724" y="473634"/>
            <a:ext cx="4587151" cy="429459"/>
          </a:xfrm>
          <a:prstGeom prst="rect">
            <a:avLst/>
          </a:prstGeom>
        </p:spPr>
      </p:pic>
      <p:sp>
        <p:nvSpPr>
          <p:cNvPr id="6" name="Oval 5">
            <a:extLst>
              <a:ext uri="{FF2B5EF4-FFF2-40B4-BE49-F238E27FC236}">
                <a16:creationId xmlns:a16="http://schemas.microsoft.com/office/drawing/2014/main" id="{E6E5FD60-19EE-4C4B-AF1B-A3989B3D26EA}"/>
              </a:ext>
            </a:extLst>
          </p:cNvPr>
          <p:cNvSpPr/>
          <p:nvPr/>
        </p:nvSpPr>
        <p:spPr>
          <a:xfrm>
            <a:off x="7376869" y="2092198"/>
            <a:ext cx="1304812" cy="6201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919682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D5A1098-CA1B-4591-9A18-3716244F2AA0}"/>
              </a:ext>
            </a:extLst>
          </p:cNvPr>
          <p:cNvSpPr txBox="1"/>
          <p:nvPr/>
        </p:nvSpPr>
        <p:spPr>
          <a:xfrm>
            <a:off x="649331" y="267248"/>
            <a:ext cx="10910610" cy="584775"/>
          </a:xfrm>
          <a:prstGeom prst="rect">
            <a:avLst/>
          </a:prstGeom>
          <a:noFill/>
        </p:spPr>
        <p:txBody>
          <a:bodyPr wrap="square" rtlCol="0">
            <a:spAutoFit/>
          </a:bodyPr>
          <a:lstStyle/>
          <a:p>
            <a:r>
              <a:rPr lang="en-US" sz="3200" dirty="0">
                <a:solidFill>
                  <a:srgbClr val="0070C0"/>
                </a:solidFill>
              </a:rPr>
              <a:t>Make questions about the next Up Helly Aa, using the prompts:</a:t>
            </a:r>
          </a:p>
        </p:txBody>
      </p:sp>
      <p:pic>
        <p:nvPicPr>
          <p:cNvPr id="14" name="Picture 13">
            <a:extLst>
              <a:ext uri="{FF2B5EF4-FFF2-40B4-BE49-F238E27FC236}">
                <a16:creationId xmlns:a16="http://schemas.microsoft.com/office/drawing/2014/main" id="{97CC580A-2CBA-4AB6-88FF-CC8F17ED46F1}"/>
              </a:ext>
            </a:extLst>
          </p:cNvPr>
          <p:cNvPicPr>
            <a:picLocks noChangeAspect="1"/>
          </p:cNvPicPr>
          <p:nvPr/>
        </p:nvPicPr>
        <p:blipFill rotWithShape="1">
          <a:blip r:embed="rId2"/>
          <a:srcRect l="2783" t="20944" b="20828"/>
          <a:stretch/>
        </p:blipFill>
        <p:spPr>
          <a:xfrm>
            <a:off x="2409370" y="821201"/>
            <a:ext cx="7570258" cy="469113"/>
          </a:xfrm>
          <a:prstGeom prst="rect">
            <a:avLst/>
          </a:prstGeom>
          <a:ln w="38100">
            <a:solidFill>
              <a:srgbClr val="FF0000"/>
            </a:solidFill>
          </a:ln>
        </p:spPr>
      </p:pic>
      <p:sp>
        <p:nvSpPr>
          <p:cNvPr id="15" name="TextBox 14">
            <a:extLst>
              <a:ext uri="{FF2B5EF4-FFF2-40B4-BE49-F238E27FC236}">
                <a16:creationId xmlns:a16="http://schemas.microsoft.com/office/drawing/2014/main" id="{5458BB80-9756-4AE9-BC9E-89745C847B62}"/>
              </a:ext>
            </a:extLst>
          </p:cNvPr>
          <p:cNvSpPr txBox="1"/>
          <p:nvPr/>
        </p:nvSpPr>
        <p:spPr>
          <a:xfrm>
            <a:off x="80824" y="1259492"/>
            <a:ext cx="12111176" cy="5262979"/>
          </a:xfrm>
          <a:prstGeom prst="rect">
            <a:avLst/>
          </a:prstGeom>
          <a:noFill/>
        </p:spPr>
        <p:txBody>
          <a:bodyPr wrap="square" rtlCol="0">
            <a:spAutoFit/>
          </a:bodyPr>
          <a:lstStyle/>
          <a:p>
            <a:r>
              <a:rPr lang="en-US" sz="2800" b="0" dirty="0">
                <a:solidFill>
                  <a:srgbClr val="002060"/>
                </a:solidFill>
                <a:effectLst/>
              </a:rPr>
              <a:t>	Are you ready for the next Up Helly Aa? It is a famous fire festival in Lerwick, Scotland and it's one of the most exciting festivals in the world. Every year, </a:t>
            </a:r>
            <a:r>
              <a:rPr lang="en-US" sz="2800" dirty="0">
                <a:solidFill>
                  <a:srgbClr val="002060"/>
                </a:solidFill>
                <a:effectLst/>
              </a:rPr>
              <a:t>participants</a:t>
            </a:r>
            <a:r>
              <a:rPr lang="en-US" sz="2800" dirty="0">
                <a:solidFill>
                  <a:srgbClr val="002060"/>
                </a:solidFill>
              </a:rPr>
              <a:t> </a:t>
            </a:r>
            <a:r>
              <a:rPr lang="en-US" sz="2800" b="0" dirty="0">
                <a:solidFill>
                  <a:srgbClr val="002060"/>
                </a:solidFill>
                <a:effectLst/>
              </a:rPr>
              <a:t>wear costumes and carry a Viking longship around the town at night before setting it on fire. Sounds fun, right?</a:t>
            </a:r>
            <a:br>
              <a:rPr lang="en-US" sz="2800" b="0" dirty="0">
                <a:solidFill>
                  <a:srgbClr val="002060"/>
                </a:solidFill>
                <a:effectLst/>
              </a:rPr>
            </a:br>
            <a:r>
              <a:rPr lang="en-US" sz="2800" b="0" dirty="0">
                <a:solidFill>
                  <a:srgbClr val="002060"/>
                </a:solidFill>
                <a:effectLst/>
              </a:rPr>
              <a:t>	The festival will take place on January 28</a:t>
            </a:r>
            <a:r>
              <a:rPr lang="en-US" sz="2800" b="0" baseline="30000" dirty="0">
                <a:solidFill>
                  <a:srgbClr val="002060"/>
                </a:solidFill>
                <a:effectLst/>
              </a:rPr>
              <a:t>th</a:t>
            </a:r>
            <a:r>
              <a:rPr lang="en-US" sz="2800" b="0" dirty="0">
                <a:solidFill>
                  <a:srgbClr val="002060"/>
                </a:solidFill>
                <a:effectLst/>
              </a:rPr>
              <a:t> next year. Many people are busy planning for it and you will be able to see the preparations at a big exhibition soon. The exhibition will open for the public from May to September. You will see the Viking longship, participants' costumes, and many photos of previous festivals.</a:t>
            </a:r>
            <a:br>
              <a:rPr lang="en-US" sz="2800" b="0" dirty="0">
                <a:solidFill>
                  <a:srgbClr val="002060"/>
                </a:solidFill>
                <a:effectLst/>
              </a:rPr>
            </a:br>
            <a:r>
              <a:rPr lang="en-US" sz="2800" b="0" dirty="0">
                <a:solidFill>
                  <a:srgbClr val="002060"/>
                </a:solidFill>
                <a:effectLst/>
              </a:rPr>
              <a:t>	If you go to Up Helly Aa next year, you will experience more than just a giant bonfire. There will be lots of music and other fun events on the days before and after the festival, so make sure you plan your trip to Lerwick around the festival to get the whole experience!</a:t>
            </a:r>
            <a:r>
              <a:rPr lang="en-US" sz="2800" dirty="0">
                <a:solidFill>
                  <a:srgbClr val="002060"/>
                </a:solidFill>
              </a:rPr>
              <a:t> </a:t>
            </a:r>
          </a:p>
        </p:txBody>
      </p:sp>
    </p:spTree>
    <p:extLst>
      <p:ext uri="{BB962C8B-B14F-4D97-AF65-F5344CB8AC3E}">
        <p14:creationId xmlns:p14="http://schemas.microsoft.com/office/powerpoint/2010/main" val="253400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0ADEFA-FAA1-469D-91E9-E3D7B6E8EABC}"/>
              </a:ext>
            </a:extLst>
          </p:cNvPr>
          <p:cNvSpPr txBox="1"/>
          <p:nvPr/>
        </p:nvSpPr>
        <p:spPr>
          <a:xfrm>
            <a:off x="813711" y="337223"/>
            <a:ext cx="10910610" cy="584775"/>
          </a:xfrm>
          <a:prstGeom prst="rect">
            <a:avLst/>
          </a:prstGeom>
          <a:noFill/>
        </p:spPr>
        <p:txBody>
          <a:bodyPr wrap="square" rtlCol="0">
            <a:spAutoFit/>
          </a:bodyPr>
          <a:lstStyle/>
          <a:p>
            <a:r>
              <a:rPr lang="en-US" sz="3200" dirty="0">
                <a:solidFill>
                  <a:srgbClr val="0070C0"/>
                </a:solidFill>
              </a:rPr>
              <a:t>Make questions about the next Up Helly Aa, using the prompts:</a:t>
            </a:r>
          </a:p>
        </p:txBody>
      </p:sp>
      <p:graphicFrame>
        <p:nvGraphicFramePr>
          <p:cNvPr id="5" name="Table 5">
            <a:extLst>
              <a:ext uri="{FF2B5EF4-FFF2-40B4-BE49-F238E27FC236}">
                <a16:creationId xmlns:a16="http://schemas.microsoft.com/office/drawing/2014/main" id="{CE373FB8-1C20-4858-AD9E-B5F2AC4A0E14}"/>
              </a:ext>
            </a:extLst>
          </p:cNvPr>
          <p:cNvGraphicFramePr>
            <a:graphicFrameLocks noGrp="1"/>
          </p:cNvGraphicFramePr>
          <p:nvPr>
            <p:extLst>
              <p:ext uri="{D42A27DB-BD31-4B8C-83A1-F6EECF244321}">
                <p14:modId xmlns:p14="http://schemas.microsoft.com/office/powerpoint/2010/main" val="2198118927"/>
              </p:ext>
            </p:extLst>
          </p:nvPr>
        </p:nvGraphicFramePr>
        <p:xfrm>
          <a:off x="1170822" y="1827937"/>
          <a:ext cx="10029525" cy="4495000"/>
        </p:xfrm>
        <a:graphic>
          <a:graphicData uri="http://schemas.openxmlformats.org/drawingml/2006/table">
            <a:tbl>
              <a:tblPr firstRow="1" bandRow="1">
                <a:tableStyleId>{5C22544A-7EE6-4342-B048-85BDC9FD1C3A}</a:tableStyleId>
              </a:tblPr>
              <a:tblGrid>
                <a:gridCol w="2303170">
                  <a:extLst>
                    <a:ext uri="{9D8B030D-6E8A-4147-A177-3AD203B41FA5}">
                      <a16:colId xmlns:a16="http://schemas.microsoft.com/office/drawing/2014/main" val="3283583373"/>
                    </a:ext>
                  </a:extLst>
                </a:gridCol>
                <a:gridCol w="7726355">
                  <a:extLst>
                    <a:ext uri="{9D8B030D-6E8A-4147-A177-3AD203B41FA5}">
                      <a16:colId xmlns:a16="http://schemas.microsoft.com/office/drawing/2014/main" val="1958515096"/>
                    </a:ext>
                  </a:extLst>
                </a:gridCol>
              </a:tblGrid>
              <a:tr h="899000">
                <a:tc>
                  <a:txBody>
                    <a:bodyPr/>
                    <a:lstStyle/>
                    <a:p>
                      <a:pPr algn="ctr"/>
                      <a:r>
                        <a:rPr lang="en-US" sz="3200" dirty="0">
                          <a:solidFill>
                            <a:srgbClr val="0070C0"/>
                          </a:solidFill>
                        </a:rPr>
                        <a:t>Prompts</a:t>
                      </a:r>
                    </a:p>
                  </a:txBody>
                  <a:tcPr marL="110642" marR="110642" anchor="ctr">
                    <a:solidFill>
                      <a:srgbClr val="FFFF00"/>
                    </a:solidFill>
                  </a:tcPr>
                </a:tc>
                <a:tc>
                  <a:txBody>
                    <a:bodyPr/>
                    <a:lstStyle/>
                    <a:p>
                      <a:pPr algn="ctr"/>
                      <a:r>
                        <a:rPr lang="en-US" sz="3200" dirty="0">
                          <a:solidFill>
                            <a:srgbClr val="0070C0"/>
                          </a:solidFill>
                        </a:rPr>
                        <a:t>Questions </a:t>
                      </a:r>
                      <a:r>
                        <a:rPr lang="en-US" sz="2400" b="0" dirty="0">
                          <a:solidFill>
                            <a:srgbClr val="0070C0"/>
                          </a:solidFill>
                        </a:rPr>
                        <a:t>(suggested)</a:t>
                      </a:r>
                      <a:endParaRPr lang="en-US" sz="3200" b="0" dirty="0">
                        <a:solidFill>
                          <a:srgbClr val="0070C0"/>
                        </a:solidFill>
                      </a:endParaRPr>
                    </a:p>
                  </a:txBody>
                  <a:tcPr marL="110642" marR="110642" anchor="ctr">
                    <a:solidFill>
                      <a:srgbClr val="FFFF00"/>
                    </a:solidFill>
                  </a:tcPr>
                </a:tc>
                <a:extLst>
                  <a:ext uri="{0D108BD9-81ED-4DB2-BD59-A6C34878D82A}">
                    <a16:rowId xmlns:a16="http://schemas.microsoft.com/office/drawing/2014/main" val="3816851055"/>
                  </a:ext>
                </a:extLst>
              </a:tr>
              <a:tr h="899000">
                <a:tc>
                  <a:txBody>
                    <a:bodyPr/>
                    <a:lstStyle/>
                    <a:p>
                      <a:pPr algn="ctr"/>
                      <a:r>
                        <a:rPr lang="en-US" sz="3200" dirty="0">
                          <a:solidFill>
                            <a:srgbClr val="002060"/>
                          </a:solidFill>
                        </a:rPr>
                        <a:t>Time</a:t>
                      </a:r>
                    </a:p>
                  </a:txBody>
                  <a:tcPr marL="110642" marR="110642" anchor="ctr"/>
                </a:tc>
                <a:tc>
                  <a:txBody>
                    <a:bodyPr/>
                    <a:lstStyle/>
                    <a:p>
                      <a:pPr algn="ctr"/>
                      <a:endParaRPr lang="en-US" dirty="0"/>
                    </a:p>
                  </a:txBody>
                  <a:tcPr marL="110642" marR="110642" anchor="ctr"/>
                </a:tc>
                <a:extLst>
                  <a:ext uri="{0D108BD9-81ED-4DB2-BD59-A6C34878D82A}">
                    <a16:rowId xmlns:a16="http://schemas.microsoft.com/office/drawing/2014/main" val="517826068"/>
                  </a:ext>
                </a:extLst>
              </a:tr>
              <a:tr h="899000">
                <a:tc>
                  <a:txBody>
                    <a:bodyPr/>
                    <a:lstStyle/>
                    <a:p>
                      <a:pPr algn="ctr"/>
                      <a:r>
                        <a:rPr lang="en-US" sz="3200" dirty="0">
                          <a:solidFill>
                            <a:srgbClr val="002060"/>
                          </a:solidFill>
                        </a:rPr>
                        <a:t>Do</a:t>
                      </a:r>
                    </a:p>
                  </a:txBody>
                  <a:tcPr marL="110642" marR="110642" anchor="ctr"/>
                </a:tc>
                <a:tc>
                  <a:txBody>
                    <a:bodyPr/>
                    <a:lstStyle/>
                    <a:p>
                      <a:pPr algn="ctr"/>
                      <a:endParaRPr lang="en-US" dirty="0"/>
                    </a:p>
                  </a:txBody>
                  <a:tcPr marL="110642" marR="110642" anchor="ctr"/>
                </a:tc>
                <a:extLst>
                  <a:ext uri="{0D108BD9-81ED-4DB2-BD59-A6C34878D82A}">
                    <a16:rowId xmlns:a16="http://schemas.microsoft.com/office/drawing/2014/main" val="1335390682"/>
                  </a:ext>
                </a:extLst>
              </a:tr>
              <a:tr h="899000">
                <a:tc>
                  <a:txBody>
                    <a:bodyPr/>
                    <a:lstStyle/>
                    <a:p>
                      <a:pPr algn="ctr"/>
                      <a:r>
                        <a:rPr lang="en-US" sz="3200" dirty="0">
                          <a:solidFill>
                            <a:srgbClr val="002060"/>
                          </a:solidFill>
                        </a:rPr>
                        <a:t>See</a:t>
                      </a:r>
                    </a:p>
                  </a:txBody>
                  <a:tcPr marL="110642" marR="110642" anchor="ctr"/>
                </a:tc>
                <a:tc>
                  <a:txBody>
                    <a:bodyPr/>
                    <a:lstStyle/>
                    <a:p>
                      <a:pPr algn="ctr"/>
                      <a:endParaRPr lang="en-US"/>
                    </a:p>
                  </a:txBody>
                  <a:tcPr marL="110642" marR="110642" anchor="ctr"/>
                </a:tc>
                <a:extLst>
                  <a:ext uri="{0D108BD9-81ED-4DB2-BD59-A6C34878D82A}">
                    <a16:rowId xmlns:a16="http://schemas.microsoft.com/office/drawing/2014/main" val="995640501"/>
                  </a:ext>
                </a:extLst>
              </a:tr>
              <a:tr h="899000">
                <a:tc>
                  <a:txBody>
                    <a:bodyPr/>
                    <a:lstStyle/>
                    <a:p>
                      <a:pPr algn="ctr"/>
                      <a:r>
                        <a:rPr lang="en-US" sz="3200" dirty="0">
                          <a:solidFill>
                            <a:srgbClr val="002060"/>
                          </a:solidFill>
                        </a:rPr>
                        <a:t>Hear</a:t>
                      </a:r>
                    </a:p>
                  </a:txBody>
                  <a:tcPr marL="110642" marR="110642" anchor="ctr"/>
                </a:tc>
                <a:tc>
                  <a:txBody>
                    <a:bodyPr/>
                    <a:lstStyle/>
                    <a:p>
                      <a:pPr algn="ctr"/>
                      <a:endParaRPr lang="en-US" dirty="0"/>
                    </a:p>
                  </a:txBody>
                  <a:tcPr marL="110642" marR="110642" anchor="ctr"/>
                </a:tc>
                <a:extLst>
                  <a:ext uri="{0D108BD9-81ED-4DB2-BD59-A6C34878D82A}">
                    <a16:rowId xmlns:a16="http://schemas.microsoft.com/office/drawing/2014/main" val="298487425"/>
                  </a:ext>
                </a:extLst>
              </a:tr>
            </a:tbl>
          </a:graphicData>
        </a:graphic>
      </p:graphicFrame>
      <p:pic>
        <p:nvPicPr>
          <p:cNvPr id="6" name="Picture 5">
            <a:extLst>
              <a:ext uri="{FF2B5EF4-FFF2-40B4-BE49-F238E27FC236}">
                <a16:creationId xmlns:a16="http://schemas.microsoft.com/office/drawing/2014/main" id="{9422F9B0-5212-4ACA-ACE3-F782B2EB66B1}"/>
              </a:ext>
            </a:extLst>
          </p:cNvPr>
          <p:cNvPicPr>
            <a:picLocks noChangeAspect="1"/>
          </p:cNvPicPr>
          <p:nvPr/>
        </p:nvPicPr>
        <p:blipFill>
          <a:blip r:embed="rId2"/>
          <a:stretch>
            <a:fillRect/>
          </a:stretch>
        </p:blipFill>
        <p:spPr>
          <a:xfrm>
            <a:off x="2346356" y="1096872"/>
            <a:ext cx="7786962" cy="632228"/>
          </a:xfrm>
          <a:prstGeom prst="rect">
            <a:avLst/>
          </a:prstGeom>
          <a:ln w="38100">
            <a:solidFill>
              <a:srgbClr val="FF0000"/>
            </a:solidFill>
          </a:ln>
        </p:spPr>
      </p:pic>
      <p:sp>
        <p:nvSpPr>
          <p:cNvPr id="7" name="Rectangle 6">
            <a:extLst>
              <a:ext uri="{FF2B5EF4-FFF2-40B4-BE49-F238E27FC236}">
                <a16:creationId xmlns:a16="http://schemas.microsoft.com/office/drawing/2014/main" id="{1B981062-49C7-4284-A008-641E4802EBF9}"/>
              </a:ext>
            </a:extLst>
          </p:cNvPr>
          <p:cNvSpPr/>
          <p:nvPr/>
        </p:nvSpPr>
        <p:spPr>
          <a:xfrm>
            <a:off x="3577138" y="2827963"/>
            <a:ext cx="7526957"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When will the next Up Helly Aa take place?</a:t>
            </a:r>
          </a:p>
        </p:txBody>
      </p:sp>
      <p:sp>
        <p:nvSpPr>
          <p:cNvPr id="8" name="Rectangle 7">
            <a:extLst>
              <a:ext uri="{FF2B5EF4-FFF2-40B4-BE49-F238E27FC236}">
                <a16:creationId xmlns:a16="http://schemas.microsoft.com/office/drawing/2014/main" id="{6B3462B5-2E7C-4883-B22C-961E5BB508BD}"/>
              </a:ext>
            </a:extLst>
          </p:cNvPr>
          <p:cNvSpPr/>
          <p:nvPr/>
        </p:nvSpPr>
        <p:spPr>
          <a:xfrm>
            <a:off x="3585162" y="3788886"/>
            <a:ext cx="7526957"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What will participants do?</a:t>
            </a:r>
          </a:p>
        </p:txBody>
      </p:sp>
      <p:sp>
        <p:nvSpPr>
          <p:cNvPr id="9" name="Rectangle 8">
            <a:extLst>
              <a:ext uri="{FF2B5EF4-FFF2-40B4-BE49-F238E27FC236}">
                <a16:creationId xmlns:a16="http://schemas.microsoft.com/office/drawing/2014/main" id="{EB427BD9-4D69-4C32-8619-D293AB3CFDB5}"/>
              </a:ext>
            </a:extLst>
          </p:cNvPr>
          <p:cNvSpPr/>
          <p:nvPr/>
        </p:nvSpPr>
        <p:spPr>
          <a:xfrm>
            <a:off x="3583558" y="4682433"/>
            <a:ext cx="7526957"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What will you see at the exhibition?</a:t>
            </a:r>
          </a:p>
        </p:txBody>
      </p:sp>
      <p:sp>
        <p:nvSpPr>
          <p:cNvPr id="10" name="Rectangle 9">
            <a:extLst>
              <a:ext uri="{FF2B5EF4-FFF2-40B4-BE49-F238E27FC236}">
                <a16:creationId xmlns:a16="http://schemas.microsoft.com/office/drawing/2014/main" id="{372276A4-399E-46AF-93D8-383B436D288C}"/>
              </a:ext>
            </a:extLst>
          </p:cNvPr>
          <p:cNvSpPr/>
          <p:nvPr/>
        </p:nvSpPr>
        <p:spPr>
          <a:xfrm>
            <a:off x="3575537" y="5579187"/>
            <a:ext cx="7526957"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When will you hear music?</a:t>
            </a:r>
          </a:p>
        </p:txBody>
      </p:sp>
    </p:spTree>
    <p:extLst>
      <p:ext uri="{BB962C8B-B14F-4D97-AF65-F5344CB8AC3E}">
        <p14:creationId xmlns:p14="http://schemas.microsoft.com/office/powerpoint/2010/main" val="400323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CE373FB8-1C20-4858-AD9E-B5F2AC4A0E14}"/>
              </a:ext>
            </a:extLst>
          </p:cNvPr>
          <p:cNvGraphicFramePr>
            <a:graphicFrameLocks noGrp="1"/>
          </p:cNvGraphicFramePr>
          <p:nvPr>
            <p:extLst>
              <p:ext uri="{D42A27DB-BD31-4B8C-83A1-F6EECF244321}">
                <p14:modId xmlns:p14="http://schemas.microsoft.com/office/powerpoint/2010/main" val="907931316"/>
              </p:ext>
            </p:extLst>
          </p:nvPr>
        </p:nvGraphicFramePr>
        <p:xfrm>
          <a:off x="1154496" y="1831474"/>
          <a:ext cx="10029525" cy="4495000"/>
        </p:xfrm>
        <a:graphic>
          <a:graphicData uri="http://schemas.openxmlformats.org/drawingml/2006/table">
            <a:tbl>
              <a:tblPr firstRow="1" bandRow="1">
                <a:tableStyleId>{5C22544A-7EE6-4342-B048-85BDC9FD1C3A}</a:tableStyleId>
              </a:tblPr>
              <a:tblGrid>
                <a:gridCol w="2303170">
                  <a:extLst>
                    <a:ext uri="{9D8B030D-6E8A-4147-A177-3AD203B41FA5}">
                      <a16:colId xmlns:a16="http://schemas.microsoft.com/office/drawing/2014/main" val="3283583373"/>
                    </a:ext>
                  </a:extLst>
                </a:gridCol>
                <a:gridCol w="7726355">
                  <a:extLst>
                    <a:ext uri="{9D8B030D-6E8A-4147-A177-3AD203B41FA5}">
                      <a16:colId xmlns:a16="http://schemas.microsoft.com/office/drawing/2014/main" val="1958515096"/>
                    </a:ext>
                  </a:extLst>
                </a:gridCol>
              </a:tblGrid>
              <a:tr h="899000">
                <a:tc>
                  <a:txBody>
                    <a:bodyPr/>
                    <a:lstStyle/>
                    <a:p>
                      <a:pPr algn="ctr"/>
                      <a:r>
                        <a:rPr lang="en-US" sz="3200" dirty="0">
                          <a:solidFill>
                            <a:srgbClr val="0070C0"/>
                          </a:solidFill>
                        </a:rPr>
                        <a:t>Prompts</a:t>
                      </a:r>
                    </a:p>
                  </a:txBody>
                  <a:tcPr marL="110642" marR="110642" anchor="ctr">
                    <a:solidFill>
                      <a:srgbClr val="FFFF00"/>
                    </a:solidFill>
                  </a:tcPr>
                </a:tc>
                <a:tc>
                  <a:txBody>
                    <a:bodyPr/>
                    <a:lstStyle/>
                    <a:p>
                      <a:pPr algn="ctr"/>
                      <a:r>
                        <a:rPr lang="en-US" sz="3200" dirty="0">
                          <a:solidFill>
                            <a:srgbClr val="0070C0"/>
                          </a:solidFill>
                        </a:rPr>
                        <a:t>Questions </a:t>
                      </a:r>
                      <a:r>
                        <a:rPr lang="en-US" sz="2400" b="0" dirty="0">
                          <a:solidFill>
                            <a:srgbClr val="0070C0"/>
                          </a:solidFill>
                        </a:rPr>
                        <a:t>(suggested)</a:t>
                      </a:r>
                      <a:endParaRPr lang="en-US" sz="3200" b="0" dirty="0">
                        <a:solidFill>
                          <a:srgbClr val="0070C0"/>
                        </a:solidFill>
                      </a:endParaRPr>
                    </a:p>
                  </a:txBody>
                  <a:tcPr marL="110642" marR="110642" anchor="ctr">
                    <a:solidFill>
                      <a:srgbClr val="FFFF00"/>
                    </a:solidFill>
                  </a:tcPr>
                </a:tc>
                <a:extLst>
                  <a:ext uri="{0D108BD9-81ED-4DB2-BD59-A6C34878D82A}">
                    <a16:rowId xmlns:a16="http://schemas.microsoft.com/office/drawing/2014/main" val="3816851055"/>
                  </a:ext>
                </a:extLst>
              </a:tr>
              <a:tr h="899000">
                <a:tc>
                  <a:txBody>
                    <a:bodyPr/>
                    <a:lstStyle/>
                    <a:p>
                      <a:pPr algn="ctr"/>
                      <a:r>
                        <a:rPr lang="en-US" sz="3200" dirty="0">
                          <a:solidFill>
                            <a:srgbClr val="002060"/>
                          </a:solidFill>
                        </a:rPr>
                        <a:t>Time</a:t>
                      </a:r>
                    </a:p>
                  </a:txBody>
                  <a:tcPr marL="110642" marR="110642" anchor="ctr"/>
                </a:tc>
                <a:tc>
                  <a:txBody>
                    <a:bodyPr/>
                    <a:lstStyle/>
                    <a:p>
                      <a:pPr algn="ctr"/>
                      <a:endParaRPr lang="en-US" dirty="0"/>
                    </a:p>
                  </a:txBody>
                  <a:tcPr marL="110642" marR="110642" anchor="ctr"/>
                </a:tc>
                <a:extLst>
                  <a:ext uri="{0D108BD9-81ED-4DB2-BD59-A6C34878D82A}">
                    <a16:rowId xmlns:a16="http://schemas.microsoft.com/office/drawing/2014/main" val="517826068"/>
                  </a:ext>
                </a:extLst>
              </a:tr>
              <a:tr h="899000">
                <a:tc>
                  <a:txBody>
                    <a:bodyPr/>
                    <a:lstStyle/>
                    <a:p>
                      <a:pPr algn="ctr"/>
                      <a:r>
                        <a:rPr lang="en-US" sz="3200" dirty="0">
                          <a:solidFill>
                            <a:srgbClr val="002060"/>
                          </a:solidFill>
                        </a:rPr>
                        <a:t>Do</a:t>
                      </a:r>
                    </a:p>
                  </a:txBody>
                  <a:tcPr marL="110642" marR="110642" anchor="ctr"/>
                </a:tc>
                <a:tc>
                  <a:txBody>
                    <a:bodyPr/>
                    <a:lstStyle/>
                    <a:p>
                      <a:pPr algn="ctr"/>
                      <a:endParaRPr lang="en-US" dirty="0"/>
                    </a:p>
                  </a:txBody>
                  <a:tcPr marL="110642" marR="110642" anchor="ctr"/>
                </a:tc>
                <a:extLst>
                  <a:ext uri="{0D108BD9-81ED-4DB2-BD59-A6C34878D82A}">
                    <a16:rowId xmlns:a16="http://schemas.microsoft.com/office/drawing/2014/main" val="1335390682"/>
                  </a:ext>
                </a:extLst>
              </a:tr>
              <a:tr h="899000">
                <a:tc>
                  <a:txBody>
                    <a:bodyPr/>
                    <a:lstStyle/>
                    <a:p>
                      <a:pPr algn="ctr"/>
                      <a:r>
                        <a:rPr lang="en-US" sz="3200" dirty="0">
                          <a:solidFill>
                            <a:srgbClr val="002060"/>
                          </a:solidFill>
                        </a:rPr>
                        <a:t>See</a:t>
                      </a:r>
                    </a:p>
                  </a:txBody>
                  <a:tcPr marL="110642" marR="110642" anchor="ctr"/>
                </a:tc>
                <a:tc>
                  <a:txBody>
                    <a:bodyPr/>
                    <a:lstStyle/>
                    <a:p>
                      <a:pPr algn="ctr"/>
                      <a:endParaRPr lang="en-US"/>
                    </a:p>
                  </a:txBody>
                  <a:tcPr marL="110642" marR="110642" anchor="ctr"/>
                </a:tc>
                <a:extLst>
                  <a:ext uri="{0D108BD9-81ED-4DB2-BD59-A6C34878D82A}">
                    <a16:rowId xmlns:a16="http://schemas.microsoft.com/office/drawing/2014/main" val="995640501"/>
                  </a:ext>
                </a:extLst>
              </a:tr>
              <a:tr h="899000">
                <a:tc>
                  <a:txBody>
                    <a:bodyPr/>
                    <a:lstStyle/>
                    <a:p>
                      <a:pPr algn="ctr"/>
                      <a:r>
                        <a:rPr lang="en-US" sz="3200" dirty="0">
                          <a:solidFill>
                            <a:srgbClr val="002060"/>
                          </a:solidFill>
                        </a:rPr>
                        <a:t>Hear</a:t>
                      </a:r>
                    </a:p>
                  </a:txBody>
                  <a:tcPr marL="110642" marR="110642" anchor="ctr"/>
                </a:tc>
                <a:tc>
                  <a:txBody>
                    <a:bodyPr/>
                    <a:lstStyle/>
                    <a:p>
                      <a:pPr algn="ctr"/>
                      <a:endParaRPr lang="en-US" dirty="0"/>
                    </a:p>
                  </a:txBody>
                  <a:tcPr marL="110642" marR="110642" anchor="ctr"/>
                </a:tc>
                <a:extLst>
                  <a:ext uri="{0D108BD9-81ED-4DB2-BD59-A6C34878D82A}">
                    <a16:rowId xmlns:a16="http://schemas.microsoft.com/office/drawing/2014/main" val="298487425"/>
                  </a:ext>
                </a:extLst>
              </a:tr>
            </a:tbl>
          </a:graphicData>
        </a:graphic>
      </p:graphicFrame>
      <p:pic>
        <p:nvPicPr>
          <p:cNvPr id="6" name="Picture 5">
            <a:extLst>
              <a:ext uri="{FF2B5EF4-FFF2-40B4-BE49-F238E27FC236}">
                <a16:creationId xmlns:a16="http://schemas.microsoft.com/office/drawing/2014/main" id="{9422F9B0-5212-4ACA-ACE3-F782B2EB66B1}"/>
              </a:ext>
            </a:extLst>
          </p:cNvPr>
          <p:cNvPicPr>
            <a:picLocks noChangeAspect="1"/>
          </p:cNvPicPr>
          <p:nvPr/>
        </p:nvPicPr>
        <p:blipFill>
          <a:blip r:embed="rId2"/>
          <a:stretch>
            <a:fillRect/>
          </a:stretch>
        </p:blipFill>
        <p:spPr>
          <a:xfrm>
            <a:off x="2334598" y="1043448"/>
            <a:ext cx="7786962" cy="632228"/>
          </a:xfrm>
          <a:prstGeom prst="rect">
            <a:avLst/>
          </a:prstGeom>
          <a:ln w="38100">
            <a:solidFill>
              <a:srgbClr val="FF0000"/>
            </a:solidFill>
          </a:ln>
        </p:spPr>
      </p:pic>
      <p:sp>
        <p:nvSpPr>
          <p:cNvPr id="7" name="Rectangle 6">
            <a:extLst>
              <a:ext uri="{FF2B5EF4-FFF2-40B4-BE49-F238E27FC236}">
                <a16:creationId xmlns:a16="http://schemas.microsoft.com/office/drawing/2014/main" id="{1B981062-49C7-4284-A008-641E4802EBF9}"/>
              </a:ext>
            </a:extLst>
          </p:cNvPr>
          <p:cNvSpPr/>
          <p:nvPr/>
        </p:nvSpPr>
        <p:spPr>
          <a:xfrm>
            <a:off x="3560812" y="2831500"/>
            <a:ext cx="7526957"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When will the next Up Helly Aa take place?</a:t>
            </a:r>
          </a:p>
        </p:txBody>
      </p:sp>
      <p:sp>
        <p:nvSpPr>
          <p:cNvPr id="8" name="Rectangle 7">
            <a:extLst>
              <a:ext uri="{FF2B5EF4-FFF2-40B4-BE49-F238E27FC236}">
                <a16:creationId xmlns:a16="http://schemas.microsoft.com/office/drawing/2014/main" id="{6B3462B5-2E7C-4883-B22C-961E5BB508BD}"/>
              </a:ext>
            </a:extLst>
          </p:cNvPr>
          <p:cNvSpPr/>
          <p:nvPr/>
        </p:nvSpPr>
        <p:spPr>
          <a:xfrm>
            <a:off x="3568836" y="3792423"/>
            <a:ext cx="7526957"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What will participants do?</a:t>
            </a:r>
          </a:p>
        </p:txBody>
      </p:sp>
      <p:sp>
        <p:nvSpPr>
          <p:cNvPr id="9" name="Rectangle 8">
            <a:extLst>
              <a:ext uri="{FF2B5EF4-FFF2-40B4-BE49-F238E27FC236}">
                <a16:creationId xmlns:a16="http://schemas.microsoft.com/office/drawing/2014/main" id="{EB427BD9-4D69-4C32-8619-D293AB3CFDB5}"/>
              </a:ext>
            </a:extLst>
          </p:cNvPr>
          <p:cNvSpPr/>
          <p:nvPr/>
        </p:nvSpPr>
        <p:spPr>
          <a:xfrm>
            <a:off x="3567232" y="4685970"/>
            <a:ext cx="7526957"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What will you see at the exhibition?</a:t>
            </a:r>
          </a:p>
        </p:txBody>
      </p:sp>
      <p:sp>
        <p:nvSpPr>
          <p:cNvPr id="10" name="Rectangle 9">
            <a:extLst>
              <a:ext uri="{FF2B5EF4-FFF2-40B4-BE49-F238E27FC236}">
                <a16:creationId xmlns:a16="http://schemas.microsoft.com/office/drawing/2014/main" id="{372276A4-399E-46AF-93D8-383B436D288C}"/>
              </a:ext>
            </a:extLst>
          </p:cNvPr>
          <p:cNvSpPr/>
          <p:nvPr/>
        </p:nvSpPr>
        <p:spPr>
          <a:xfrm>
            <a:off x="3559211" y="5582724"/>
            <a:ext cx="7526957"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When will you hear music?</a:t>
            </a:r>
          </a:p>
        </p:txBody>
      </p:sp>
      <p:pic>
        <p:nvPicPr>
          <p:cNvPr id="4" name="Picture 3">
            <a:extLst>
              <a:ext uri="{FF2B5EF4-FFF2-40B4-BE49-F238E27FC236}">
                <a16:creationId xmlns:a16="http://schemas.microsoft.com/office/drawing/2014/main" id="{B1186DFD-6D27-4857-BD3A-097A522BCC38}"/>
              </a:ext>
            </a:extLst>
          </p:cNvPr>
          <p:cNvPicPr>
            <a:picLocks noChangeAspect="1"/>
          </p:cNvPicPr>
          <p:nvPr/>
        </p:nvPicPr>
        <p:blipFill rotWithShape="1">
          <a:blip r:embed="rId3"/>
          <a:srcRect r="31373" b="7294"/>
          <a:stretch/>
        </p:blipFill>
        <p:spPr>
          <a:xfrm>
            <a:off x="1069773" y="349028"/>
            <a:ext cx="7860868" cy="521472"/>
          </a:xfrm>
          <a:prstGeom prst="rect">
            <a:avLst/>
          </a:prstGeom>
        </p:spPr>
      </p:pic>
      <p:pic>
        <p:nvPicPr>
          <p:cNvPr id="11" name="Picture 10">
            <a:extLst>
              <a:ext uri="{FF2B5EF4-FFF2-40B4-BE49-F238E27FC236}">
                <a16:creationId xmlns:a16="http://schemas.microsoft.com/office/drawing/2014/main" id="{5601DB20-8140-444A-85F8-094D981FD1A2}"/>
              </a:ext>
            </a:extLst>
          </p:cNvPr>
          <p:cNvPicPr>
            <a:picLocks noChangeAspect="1"/>
          </p:cNvPicPr>
          <p:nvPr/>
        </p:nvPicPr>
        <p:blipFill rotWithShape="1">
          <a:blip r:embed="rId3"/>
          <a:srcRect l="99330" t="-2" r="-241" b="-24192"/>
          <a:stretch/>
        </p:blipFill>
        <p:spPr>
          <a:xfrm>
            <a:off x="8940474" y="407816"/>
            <a:ext cx="170276" cy="632228"/>
          </a:xfrm>
          <a:prstGeom prst="rect">
            <a:avLst/>
          </a:prstGeom>
        </p:spPr>
      </p:pic>
    </p:spTree>
    <p:extLst>
      <p:ext uri="{BB962C8B-B14F-4D97-AF65-F5344CB8AC3E}">
        <p14:creationId xmlns:p14="http://schemas.microsoft.com/office/powerpoint/2010/main" val="177547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2A3482-A466-46D3-95C8-7D44879881DF}"/>
              </a:ext>
            </a:extLst>
          </p:cNvPr>
          <p:cNvPicPr>
            <a:picLocks noChangeAspect="1"/>
          </p:cNvPicPr>
          <p:nvPr/>
        </p:nvPicPr>
        <p:blipFill rotWithShape="1">
          <a:blip r:embed="rId2"/>
          <a:srcRect r="19134" b="85675"/>
          <a:stretch/>
        </p:blipFill>
        <p:spPr>
          <a:xfrm>
            <a:off x="78456" y="1072078"/>
            <a:ext cx="11997973" cy="732255"/>
          </a:xfrm>
          <a:prstGeom prst="rect">
            <a:avLst/>
          </a:prstGeom>
        </p:spPr>
      </p:pic>
      <p:pic>
        <p:nvPicPr>
          <p:cNvPr id="4" name="Picture 3">
            <a:extLst>
              <a:ext uri="{FF2B5EF4-FFF2-40B4-BE49-F238E27FC236}">
                <a16:creationId xmlns:a16="http://schemas.microsoft.com/office/drawing/2014/main" id="{3AEF45B4-F8C5-4D0D-96D9-D3992ABFAB80}"/>
              </a:ext>
            </a:extLst>
          </p:cNvPr>
          <p:cNvPicPr>
            <a:picLocks noChangeAspect="1"/>
          </p:cNvPicPr>
          <p:nvPr/>
        </p:nvPicPr>
        <p:blipFill rotWithShape="1">
          <a:blip r:embed="rId2"/>
          <a:srcRect t="27579" r="36546" b="16913"/>
          <a:stretch/>
        </p:blipFill>
        <p:spPr>
          <a:xfrm>
            <a:off x="241608" y="1629451"/>
            <a:ext cx="11361111" cy="3424217"/>
          </a:xfrm>
          <a:prstGeom prst="rect">
            <a:avLst/>
          </a:prstGeom>
        </p:spPr>
      </p:pic>
      <p:pic>
        <p:nvPicPr>
          <p:cNvPr id="5" name="Picture 4">
            <a:extLst>
              <a:ext uri="{FF2B5EF4-FFF2-40B4-BE49-F238E27FC236}">
                <a16:creationId xmlns:a16="http://schemas.microsoft.com/office/drawing/2014/main" id="{7702C268-1330-4923-95A4-01C710379352}"/>
              </a:ext>
            </a:extLst>
          </p:cNvPr>
          <p:cNvPicPr>
            <a:picLocks noChangeAspect="1"/>
          </p:cNvPicPr>
          <p:nvPr/>
        </p:nvPicPr>
        <p:blipFill rotWithShape="1">
          <a:blip r:embed="rId2"/>
          <a:srcRect l="70590" t="34829" r="10222" b="4374"/>
          <a:stretch/>
        </p:blipFill>
        <p:spPr>
          <a:xfrm>
            <a:off x="10159877" y="4166077"/>
            <a:ext cx="1946442" cy="2124943"/>
          </a:xfrm>
          <a:prstGeom prst="rect">
            <a:avLst/>
          </a:prstGeom>
        </p:spPr>
      </p:pic>
      <p:sp>
        <p:nvSpPr>
          <p:cNvPr id="6" name="Rectangle 5">
            <a:extLst>
              <a:ext uri="{FF2B5EF4-FFF2-40B4-BE49-F238E27FC236}">
                <a16:creationId xmlns:a16="http://schemas.microsoft.com/office/drawing/2014/main" id="{5673EAD8-5466-4FA8-930E-F15A5BCD7BAA}"/>
              </a:ext>
            </a:extLst>
          </p:cNvPr>
          <p:cNvSpPr/>
          <p:nvPr/>
        </p:nvSpPr>
        <p:spPr>
          <a:xfrm>
            <a:off x="3360424" y="2400429"/>
            <a:ext cx="1793219" cy="584775"/>
          </a:xfrm>
          <a:prstGeom prst="rect">
            <a:avLst/>
          </a:prstGeom>
          <a:noFill/>
          <a:ln>
            <a:noFill/>
          </a:ln>
          <a:effectLst/>
        </p:spPr>
        <p:txBody>
          <a:bodyPr wrap="square">
            <a:spAutoFit/>
          </a:bodyPr>
          <a:lstStyle/>
          <a:p>
            <a:pPr algn="ctr"/>
            <a:r>
              <a:rPr lang="en-US" sz="3200" i="1" dirty="0">
                <a:solidFill>
                  <a:srgbClr val="FF0000"/>
                </a:solidFill>
              </a:rPr>
              <a:t>happens</a:t>
            </a:r>
          </a:p>
        </p:txBody>
      </p:sp>
      <p:sp>
        <p:nvSpPr>
          <p:cNvPr id="7" name="Rectangle 6">
            <a:extLst>
              <a:ext uri="{FF2B5EF4-FFF2-40B4-BE49-F238E27FC236}">
                <a16:creationId xmlns:a16="http://schemas.microsoft.com/office/drawing/2014/main" id="{D2210196-6946-4B77-B3CE-DD9403717E83}"/>
              </a:ext>
            </a:extLst>
          </p:cNvPr>
          <p:cNvSpPr/>
          <p:nvPr/>
        </p:nvSpPr>
        <p:spPr>
          <a:xfrm>
            <a:off x="8195102" y="3076634"/>
            <a:ext cx="1793219" cy="584775"/>
          </a:xfrm>
          <a:prstGeom prst="rect">
            <a:avLst/>
          </a:prstGeom>
          <a:noFill/>
          <a:ln>
            <a:noFill/>
          </a:ln>
          <a:effectLst/>
        </p:spPr>
        <p:txBody>
          <a:bodyPr wrap="square">
            <a:spAutoFit/>
          </a:bodyPr>
          <a:lstStyle/>
          <a:p>
            <a:pPr algn="ctr"/>
            <a:r>
              <a:rPr lang="en-US" sz="3200" i="1" dirty="0">
                <a:solidFill>
                  <a:srgbClr val="FF0000"/>
                </a:solidFill>
              </a:rPr>
              <a:t>won’t be</a:t>
            </a:r>
          </a:p>
        </p:txBody>
      </p:sp>
      <p:sp>
        <p:nvSpPr>
          <p:cNvPr id="8" name="Rectangle 7">
            <a:extLst>
              <a:ext uri="{FF2B5EF4-FFF2-40B4-BE49-F238E27FC236}">
                <a16:creationId xmlns:a16="http://schemas.microsoft.com/office/drawing/2014/main" id="{35787C14-B951-44DF-8704-0992A4BBD6B8}"/>
              </a:ext>
            </a:extLst>
          </p:cNvPr>
          <p:cNvSpPr/>
          <p:nvPr/>
        </p:nvSpPr>
        <p:spPr>
          <a:xfrm>
            <a:off x="2813724" y="3727048"/>
            <a:ext cx="1793219" cy="584775"/>
          </a:xfrm>
          <a:prstGeom prst="rect">
            <a:avLst/>
          </a:prstGeom>
          <a:noFill/>
          <a:ln>
            <a:noFill/>
          </a:ln>
          <a:effectLst/>
        </p:spPr>
        <p:txBody>
          <a:bodyPr wrap="square">
            <a:spAutoFit/>
          </a:bodyPr>
          <a:lstStyle/>
          <a:p>
            <a:pPr algn="ctr"/>
            <a:r>
              <a:rPr lang="en-US" sz="3200" i="1" dirty="0">
                <a:solidFill>
                  <a:srgbClr val="FF0000"/>
                </a:solidFill>
              </a:rPr>
              <a:t>celebrate</a:t>
            </a:r>
          </a:p>
        </p:txBody>
      </p:sp>
      <p:sp>
        <p:nvSpPr>
          <p:cNvPr id="9" name="Rectangle 8">
            <a:extLst>
              <a:ext uri="{FF2B5EF4-FFF2-40B4-BE49-F238E27FC236}">
                <a16:creationId xmlns:a16="http://schemas.microsoft.com/office/drawing/2014/main" id="{2DAF9360-FA8E-4936-B7E5-A5A13D085FAC}"/>
              </a:ext>
            </a:extLst>
          </p:cNvPr>
          <p:cNvSpPr/>
          <p:nvPr/>
        </p:nvSpPr>
        <p:spPr>
          <a:xfrm>
            <a:off x="2724623" y="4390358"/>
            <a:ext cx="1793219" cy="584775"/>
          </a:xfrm>
          <a:prstGeom prst="rect">
            <a:avLst/>
          </a:prstGeom>
          <a:noFill/>
          <a:ln>
            <a:noFill/>
          </a:ln>
          <a:effectLst/>
        </p:spPr>
        <p:txBody>
          <a:bodyPr wrap="square">
            <a:spAutoFit/>
          </a:bodyPr>
          <a:lstStyle/>
          <a:p>
            <a:pPr algn="ctr"/>
            <a:r>
              <a:rPr lang="en-US" sz="3200" i="1" dirty="0">
                <a:solidFill>
                  <a:srgbClr val="FF0000"/>
                </a:solidFill>
              </a:rPr>
              <a:t>will finish</a:t>
            </a:r>
          </a:p>
        </p:txBody>
      </p:sp>
      <p:sp>
        <p:nvSpPr>
          <p:cNvPr id="10" name="TextBox 9">
            <a:extLst>
              <a:ext uri="{FF2B5EF4-FFF2-40B4-BE49-F238E27FC236}">
                <a16:creationId xmlns:a16="http://schemas.microsoft.com/office/drawing/2014/main" id="{A9BC204E-3F4F-4CE6-90D7-8D57A09FFC0B}"/>
              </a:ext>
            </a:extLst>
          </p:cNvPr>
          <p:cNvSpPr txBox="1"/>
          <p:nvPr/>
        </p:nvSpPr>
        <p:spPr>
          <a:xfrm>
            <a:off x="10106731" y="368533"/>
            <a:ext cx="2052734" cy="830997"/>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Extra Practice</a:t>
            </a:r>
          </a:p>
          <a:p>
            <a:r>
              <a:rPr lang="en-US" sz="2400" dirty="0">
                <a:solidFill>
                  <a:schemeClr val="bg1"/>
                </a:solidFill>
              </a:rPr>
              <a:t>WB, page 45</a:t>
            </a:r>
          </a:p>
        </p:txBody>
      </p:sp>
    </p:spTree>
    <p:extLst>
      <p:ext uri="{BB962C8B-B14F-4D97-AF65-F5344CB8AC3E}">
        <p14:creationId xmlns:p14="http://schemas.microsoft.com/office/powerpoint/2010/main" val="288514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CC1736-EFA0-4A48-B283-A567C76BD2D0}"/>
              </a:ext>
            </a:extLst>
          </p:cNvPr>
          <p:cNvSpPr txBox="1"/>
          <p:nvPr/>
        </p:nvSpPr>
        <p:spPr>
          <a:xfrm>
            <a:off x="38171" y="368533"/>
            <a:ext cx="2052734"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WB, page 45</a:t>
            </a:r>
          </a:p>
        </p:txBody>
      </p:sp>
      <p:pic>
        <p:nvPicPr>
          <p:cNvPr id="5" name="Picture 4">
            <a:extLst>
              <a:ext uri="{FF2B5EF4-FFF2-40B4-BE49-F238E27FC236}">
                <a16:creationId xmlns:a16="http://schemas.microsoft.com/office/drawing/2014/main" id="{6799CF6E-0691-4F44-94B2-D26F4968B293}"/>
              </a:ext>
            </a:extLst>
          </p:cNvPr>
          <p:cNvPicPr>
            <a:picLocks noChangeAspect="1"/>
          </p:cNvPicPr>
          <p:nvPr/>
        </p:nvPicPr>
        <p:blipFill rotWithShape="1">
          <a:blip r:embed="rId2"/>
          <a:srcRect b="74764"/>
          <a:stretch/>
        </p:blipFill>
        <p:spPr>
          <a:xfrm>
            <a:off x="21893" y="928522"/>
            <a:ext cx="12148213" cy="973238"/>
          </a:xfrm>
          <a:prstGeom prst="rect">
            <a:avLst/>
          </a:prstGeom>
        </p:spPr>
      </p:pic>
      <p:pic>
        <p:nvPicPr>
          <p:cNvPr id="7" name="Picture 6">
            <a:extLst>
              <a:ext uri="{FF2B5EF4-FFF2-40B4-BE49-F238E27FC236}">
                <a16:creationId xmlns:a16="http://schemas.microsoft.com/office/drawing/2014/main" id="{4B7AF799-D1ED-460B-A71E-183146A7AFB0}"/>
              </a:ext>
            </a:extLst>
          </p:cNvPr>
          <p:cNvPicPr>
            <a:picLocks noChangeAspect="1"/>
          </p:cNvPicPr>
          <p:nvPr/>
        </p:nvPicPr>
        <p:blipFill rotWithShape="1">
          <a:blip r:embed="rId2"/>
          <a:srcRect t="30762" r="28381"/>
          <a:stretch/>
        </p:blipFill>
        <p:spPr>
          <a:xfrm>
            <a:off x="239973" y="2001668"/>
            <a:ext cx="11647228" cy="2623276"/>
          </a:xfrm>
          <a:prstGeom prst="rect">
            <a:avLst/>
          </a:prstGeom>
        </p:spPr>
      </p:pic>
    </p:spTree>
    <p:extLst>
      <p:ext uri="{BB962C8B-B14F-4D97-AF65-F5344CB8AC3E}">
        <p14:creationId xmlns:p14="http://schemas.microsoft.com/office/powerpoint/2010/main" val="326617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6398546" y="1279435"/>
            <a:ext cx="4345781"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pPr marL="571500" indent="-571500">
              <a:buFont typeface="Arial" panose="020B0604020202020204" pitchFamily="34" charset="0"/>
              <a:buChar char="•"/>
            </a:pPr>
            <a:r>
              <a:rPr lang="en-US" sz="3600" i="1" dirty="0">
                <a:solidFill>
                  <a:srgbClr val="0070C0"/>
                </a:solidFill>
              </a:rPr>
              <a:t>participants</a:t>
            </a:r>
          </a:p>
          <a:p>
            <a:pPr marL="571500" indent="-571500">
              <a:buFont typeface="Arial" panose="020B0604020202020204" pitchFamily="34" charset="0"/>
              <a:buChar char="•"/>
            </a:pPr>
            <a:r>
              <a:rPr lang="en-US" sz="3600" i="1" dirty="0">
                <a:solidFill>
                  <a:srgbClr val="0070C0"/>
                </a:solidFill>
              </a:rPr>
              <a:t>Viking costumes</a:t>
            </a:r>
          </a:p>
          <a:p>
            <a:pPr marL="571500" indent="-571500">
              <a:buFont typeface="Arial" panose="020B0604020202020204" pitchFamily="34" charset="0"/>
              <a:buChar char="•"/>
            </a:pPr>
            <a:r>
              <a:rPr lang="en-US" sz="3600" i="1" dirty="0">
                <a:solidFill>
                  <a:srgbClr val="0070C0"/>
                </a:solidFill>
              </a:rPr>
              <a:t>Viking longship</a:t>
            </a:r>
          </a:p>
          <a:p>
            <a:pPr marL="571500" indent="-571500">
              <a:buFont typeface="Arial" panose="020B0604020202020204" pitchFamily="34" charset="0"/>
              <a:buChar char="•"/>
            </a:pPr>
            <a:r>
              <a:rPr lang="en-US" sz="3600" i="1" dirty="0">
                <a:solidFill>
                  <a:srgbClr val="0070C0"/>
                </a:solidFill>
              </a:rPr>
              <a:t>exhibition</a:t>
            </a:r>
          </a:p>
          <a:p>
            <a:pPr marL="571500" indent="-571500">
              <a:buFont typeface="Arial" panose="020B0604020202020204" pitchFamily="34" charset="0"/>
              <a:buChar char="•"/>
            </a:pPr>
            <a:r>
              <a:rPr lang="en-US" sz="3600" i="1" dirty="0">
                <a:solidFill>
                  <a:srgbClr val="0070C0"/>
                </a:solidFill>
              </a:rPr>
              <a:t>previous</a:t>
            </a:r>
          </a:p>
        </p:txBody>
      </p:sp>
    </p:spTree>
    <p:extLst>
      <p:ext uri="{BB962C8B-B14F-4D97-AF65-F5344CB8AC3E}">
        <p14:creationId xmlns:p14="http://schemas.microsoft.com/office/powerpoint/2010/main" val="1657387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328576"/>
            <a:ext cx="9058275" cy="6038850"/>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702644" y="1958782"/>
            <a:ext cx="11336957"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Grammar:</a:t>
            </a:r>
          </a:p>
          <a:p>
            <a:r>
              <a:rPr lang="en-US" sz="3600" i="1" dirty="0">
                <a:solidFill>
                  <a:srgbClr val="0070C0"/>
                </a:solidFill>
              </a:rPr>
              <a:t>- Using the Future Simple to give and ask for information about events in the future.</a:t>
            </a:r>
          </a:p>
          <a:p>
            <a:r>
              <a:rPr lang="en-US" sz="3600" i="1" dirty="0">
                <a:solidFill>
                  <a:srgbClr val="0070C0"/>
                </a:solidFill>
              </a:rPr>
              <a:t>- Understanding the difference between the Present Simple and the Future Simple.</a:t>
            </a:r>
          </a:p>
          <a:p>
            <a:r>
              <a:rPr lang="en-US" sz="3600" i="1" dirty="0">
                <a:solidFill>
                  <a:srgbClr val="FF0000"/>
                </a:solidFill>
              </a:rPr>
              <a:t>Speaking:</a:t>
            </a:r>
          </a:p>
          <a:p>
            <a:r>
              <a:rPr lang="en-US" sz="3600" i="1" dirty="0">
                <a:solidFill>
                  <a:srgbClr val="0070C0"/>
                </a:solidFill>
              </a:rPr>
              <a:t>- Talking about the fire festival Up </a:t>
            </a:r>
            <a:r>
              <a:rPr lang="en-US" sz="3600" i="1" dirty="0" err="1">
                <a:solidFill>
                  <a:srgbClr val="0070C0"/>
                </a:solidFill>
              </a:rPr>
              <a:t>Helly</a:t>
            </a:r>
            <a:r>
              <a:rPr lang="en-US" sz="3600" i="1" dirty="0">
                <a:solidFill>
                  <a:srgbClr val="0070C0"/>
                </a:solidFill>
              </a:rPr>
              <a:t> Aa.</a:t>
            </a:r>
          </a:p>
        </p:txBody>
      </p:sp>
    </p:spTree>
    <p:extLst>
      <p:ext uri="{BB962C8B-B14F-4D97-AF65-F5344CB8AC3E}">
        <p14:creationId xmlns:p14="http://schemas.microsoft.com/office/powerpoint/2010/main" val="282968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733425" y="1859525"/>
            <a:ext cx="10725150"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Learn by heart vocabularies and make sentences using them. </a:t>
            </a:r>
          </a:p>
          <a:p>
            <a:pPr marL="571500" indent="-571500">
              <a:buFontTx/>
              <a:buChar char="-"/>
            </a:pPr>
            <a:r>
              <a:rPr lang="en-US" sz="3600" i="1" dirty="0">
                <a:solidFill>
                  <a:srgbClr val="0070C0"/>
                </a:solidFill>
              </a:rPr>
              <a:t>Complete the grammar notes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page 49</a:t>
            </a:r>
          </a:p>
          <a:p>
            <a:pPr marL="571500" indent="-571500">
              <a:buFontTx/>
              <a:buChar char="-"/>
            </a:pPr>
            <a:r>
              <a:rPr lang="en-US" sz="3600" i="1" dirty="0">
                <a:solidFill>
                  <a:srgbClr val="0070C0"/>
                </a:solidFill>
              </a:rPr>
              <a:t>Prepare the next lesson (page 62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 </a:t>
            </a:r>
            <a:r>
              <a:rPr lang="en-US" sz="3600" i="1" dirty="0">
                <a:solidFill>
                  <a:srgbClr val="0070C0"/>
                </a:solidFill>
              </a:rPr>
              <a:t>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1759097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0D4E88-557A-4B67-9F7D-6739756539D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42438" t="10960" r="43821" b="57584"/>
          <a:stretch/>
        </p:blipFill>
        <p:spPr>
          <a:xfrm>
            <a:off x="4102094" y="1559137"/>
            <a:ext cx="3824526" cy="3696185"/>
          </a:xfrm>
          <a:prstGeom prst="rect">
            <a:avLst/>
          </a:prstGeom>
        </p:spPr>
      </p:pic>
      <p:sp>
        <p:nvSpPr>
          <p:cNvPr id="3" name="TextBox 2">
            <a:extLst>
              <a:ext uri="{FF2B5EF4-FFF2-40B4-BE49-F238E27FC236}">
                <a16:creationId xmlns:a16="http://schemas.microsoft.com/office/drawing/2014/main" id="{C25EA220-66FE-4406-B6BC-AF468FCF39DC}"/>
              </a:ext>
            </a:extLst>
          </p:cNvPr>
          <p:cNvSpPr txBox="1"/>
          <p:nvPr/>
        </p:nvSpPr>
        <p:spPr>
          <a:xfrm>
            <a:off x="2528690" y="375338"/>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can you see?</a:t>
            </a:r>
            <a:endParaRPr lang="en-US" sz="3600" dirty="0">
              <a:solidFill>
                <a:srgbClr val="0070C0"/>
              </a:solidFill>
            </a:endParaRPr>
          </a:p>
        </p:txBody>
      </p:sp>
      <p:sp>
        <p:nvSpPr>
          <p:cNvPr id="4" name="TextBox 3">
            <a:extLst>
              <a:ext uri="{FF2B5EF4-FFF2-40B4-BE49-F238E27FC236}">
                <a16:creationId xmlns:a16="http://schemas.microsoft.com/office/drawing/2014/main" id="{A47077DA-1612-45AA-AEB6-B513415A0ABF}"/>
              </a:ext>
            </a:extLst>
          </p:cNvPr>
          <p:cNvSpPr txBox="1"/>
          <p:nvPr/>
        </p:nvSpPr>
        <p:spPr>
          <a:xfrm>
            <a:off x="451418" y="5620243"/>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3600" i="1" dirty="0">
                <a:solidFill>
                  <a:srgbClr val="FF0000"/>
                </a:solidFill>
              </a:rPr>
              <a:t>  lantern</a:t>
            </a:r>
            <a:endParaRPr lang="en-US" i="1" dirty="0">
              <a:solidFill>
                <a:srgbClr val="FF0000"/>
              </a:solidFill>
            </a:endParaRPr>
          </a:p>
        </p:txBody>
      </p:sp>
    </p:spTree>
    <p:extLst>
      <p:ext uri="{BB962C8B-B14F-4D97-AF65-F5344CB8AC3E}">
        <p14:creationId xmlns:p14="http://schemas.microsoft.com/office/powerpoint/2010/main" val="192747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0D4E88-557A-4B67-9F7D-6739756539D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67984" t="6121" r="18523" b="57584"/>
          <a:stretch/>
        </p:blipFill>
        <p:spPr>
          <a:xfrm>
            <a:off x="3817591" y="1206998"/>
            <a:ext cx="3755567" cy="4264722"/>
          </a:xfrm>
          <a:prstGeom prst="rect">
            <a:avLst/>
          </a:prstGeom>
        </p:spPr>
      </p:pic>
      <p:sp>
        <p:nvSpPr>
          <p:cNvPr id="3" name="TextBox 2">
            <a:extLst>
              <a:ext uri="{FF2B5EF4-FFF2-40B4-BE49-F238E27FC236}">
                <a16:creationId xmlns:a16="http://schemas.microsoft.com/office/drawing/2014/main" id="{7C8AA641-A9CC-43DC-8849-B11523E22C30}"/>
              </a:ext>
            </a:extLst>
          </p:cNvPr>
          <p:cNvSpPr txBox="1"/>
          <p:nvPr/>
        </p:nvSpPr>
        <p:spPr>
          <a:xfrm>
            <a:off x="68298" y="5651711"/>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3600" i="1" dirty="0">
                <a:solidFill>
                  <a:srgbClr val="FF0000"/>
                </a:solidFill>
              </a:rPr>
              <a:t>hot-air balloon</a:t>
            </a:r>
            <a:endParaRPr lang="en-US" sz="2400" i="1" dirty="0">
              <a:solidFill>
                <a:srgbClr val="FF0000"/>
              </a:solidFill>
            </a:endParaRPr>
          </a:p>
        </p:txBody>
      </p:sp>
      <p:sp>
        <p:nvSpPr>
          <p:cNvPr id="6" name="TextBox 5">
            <a:extLst>
              <a:ext uri="{FF2B5EF4-FFF2-40B4-BE49-F238E27FC236}">
                <a16:creationId xmlns:a16="http://schemas.microsoft.com/office/drawing/2014/main" id="{1D1F8A87-1C7A-4AA5-A4FD-DF474ECADF87}"/>
              </a:ext>
            </a:extLst>
          </p:cNvPr>
          <p:cNvSpPr txBox="1"/>
          <p:nvPr/>
        </p:nvSpPr>
        <p:spPr>
          <a:xfrm>
            <a:off x="2528690" y="375338"/>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can you see?</a:t>
            </a:r>
            <a:endParaRPr lang="en-US" sz="3600" dirty="0">
              <a:solidFill>
                <a:srgbClr val="0070C0"/>
              </a:solidFill>
            </a:endParaRPr>
          </a:p>
        </p:txBody>
      </p:sp>
    </p:spTree>
    <p:extLst>
      <p:ext uri="{BB962C8B-B14F-4D97-AF65-F5344CB8AC3E}">
        <p14:creationId xmlns:p14="http://schemas.microsoft.com/office/powerpoint/2010/main" val="373722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0D4E88-557A-4B67-9F7D-6739756539D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0"/>
                    </a14:imgEffect>
                  </a14:imgLayer>
                </a14:imgProps>
              </a:ext>
            </a:extLst>
          </a:blip>
          <a:srcRect l="56172" t="54202" r="31000" b="5405"/>
          <a:stretch/>
        </p:blipFill>
        <p:spPr>
          <a:xfrm>
            <a:off x="4403621" y="1106706"/>
            <a:ext cx="3384757" cy="4499245"/>
          </a:xfrm>
          <a:prstGeom prst="rect">
            <a:avLst/>
          </a:prstGeom>
        </p:spPr>
      </p:pic>
      <p:sp>
        <p:nvSpPr>
          <p:cNvPr id="4" name="TextBox 3">
            <a:extLst>
              <a:ext uri="{FF2B5EF4-FFF2-40B4-BE49-F238E27FC236}">
                <a16:creationId xmlns:a16="http://schemas.microsoft.com/office/drawing/2014/main" id="{A949D9FB-CF2D-4E2C-BED7-0419C9728902}"/>
              </a:ext>
            </a:extLst>
          </p:cNvPr>
          <p:cNvSpPr txBox="1"/>
          <p:nvPr/>
        </p:nvSpPr>
        <p:spPr>
          <a:xfrm>
            <a:off x="480048" y="5690989"/>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3600" i="1" dirty="0">
                <a:solidFill>
                  <a:srgbClr val="FF0000"/>
                </a:solidFill>
              </a:rPr>
              <a:t>sculpture</a:t>
            </a:r>
            <a:endParaRPr lang="en-US" sz="2400" i="1" dirty="0">
              <a:solidFill>
                <a:srgbClr val="FF0000"/>
              </a:solidFill>
              <a:cs typeface="Calibri" panose="020F0502020204030204" pitchFamily="34" charset="0"/>
            </a:endParaRPr>
          </a:p>
        </p:txBody>
      </p:sp>
      <p:sp>
        <p:nvSpPr>
          <p:cNvPr id="6" name="TextBox 5">
            <a:extLst>
              <a:ext uri="{FF2B5EF4-FFF2-40B4-BE49-F238E27FC236}">
                <a16:creationId xmlns:a16="http://schemas.microsoft.com/office/drawing/2014/main" id="{932ED38E-4FB7-40D2-9829-CEB462F94752}"/>
              </a:ext>
            </a:extLst>
          </p:cNvPr>
          <p:cNvSpPr txBox="1"/>
          <p:nvPr/>
        </p:nvSpPr>
        <p:spPr>
          <a:xfrm>
            <a:off x="2528690" y="375338"/>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can you see?</a:t>
            </a:r>
            <a:endParaRPr lang="en-US" sz="3600" dirty="0">
              <a:solidFill>
                <a:srgbClr val="0070C0"/>
              </a:solidFill>
            </a:endParaRPr>
          </a:p>
        </p:txBody>
      </p:sp>
    </p:spTree>
    <p:extLst>
      <p:ext uri="{BB962C8B-B14F-4D97-AF65-F5344CB8AC3E}">
        <p14:creationId xmlns:p14="http://schemas.microsoft.com/office/powerpoint/2010/main" val="35912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scupltu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ADEA96-0F01-43CD-A946-224C4552025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80618" t="56650" r="6010" b="8167"/>
          <a:stretch/>
        </p:blipFill>
        <p:spPr>
          <a:xfrm>
            <a:off x="4519255" y="1325545"/>
            <a:ext cx="3383503" cy="3780190"/>
          </a:xfrm>
          <a:prstGeom prst="rect">
            <a:avLst/>
          </a:prstGeom>
        </p:spPr>
      </p:pic>
      <p:sp>
        <p:nvSpPr>
          <p:cNvPr id="4" name="TextBox 3">
            <a:extLst>
              <a:ext uri="{FF2B5EF4-FFF2-40B4-BE49-F238E27FC236}">
                <a16:creationId xmlns:a16="http://schemas.microsoft.com/office/drawing/2014/main" id="{70F0ACFC-135C-428C-8747-8FC0D7AFD4C0}"/>
              </a:ext>
            </a:extLst>
          </p:cNvPr>
          <p:cNvSpPr txBox="1"/>
          <p:nvPr/>
        </p:nvSpPr>
        <p:spPr>
          <a:xfrm>
            <a:off x="281723" y="5409611"/>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3600" i="1" dirty="0">
                <a:solidFill>
                  <a:srgbClr val="FF0000"/>
                </a:solidFill>
              </a:rPr>
              <a:t>bonfire</a:t>
            </a:r>
            <a:endParaRPr lang="en-US" sz="2400" i="1" dirty="0">
              <a:solidFill>
                <a:srgbClr val="FF0000"/>
              </a:solidFill>
            </a:endParaRPr>
          </a:p>
        </p:txBody>
      </p:sp>
      <p:sp>
        <p:nvSpPr>
          <p:cNvPr id="6" name="TextBox 5">
            <a:extLst>
              <a:ext uri="{FF2B5EF4-FFF2-40B4-BE49-F238E27FC236}">
                <a16:creationId xmlns:a16="http://schemas.microsoft.com/office/drawing/2014/main" id="{563A13AB-0B3F-4813-8937-2B5712E9D398}"/>
              </a:ext>
            </a:extLst>
          </p:cNvPr>
          <p:cNvSpPr txBox="1"/>
          <p:nvPr/>
        </p:nvSpPr>
        <p:spPr>
          <a:xfrm>
            <a:off x="2528690" y="375338"/>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can you see?</a:t>
            </a:r>
            <a:endParaRPr lang="en-US" sz="3600" dirty="0">
              <a:solidFill>
                <a:srgbClr val="0070C0"/>
              </a:solidFill>
            </a:endParaRPr>
          </a:p>
        </p:txBody>
      </p:sp>
    </p:spTree>
    <p:extLst>
      <p:ext uri="{BB962C8B-B14F-4D97-AF65-F5344CB8AC3E}">
        <p14:creationId xmlns:p14="http://schemas.microsoft.com/office/powerpoint/2010/main" val="247941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625245-5473-4824-9A7B-55C9A32D5DBB}"/>
              </a:ext>
            </a:extLst>
          </p:cNvPr>
          <p:cNvPicPr>
            <a:picLocks noChangeAspect="1"/>
          </p:cNvPicPr>
          <p:nvPr/>
        </p:nvPicPr>
        <p:blipFill>
          <a:blip r:embed="rId2"/>
          <a:stretch>
            <a:fillRect/>
          </a:stretch>
        </p:blipFill>
        <p:spPr>
          <a:xfrm>
            <a:off x="4027302" y="1527659"/>
            <a:ext cx="4137394" cy="3802681"/>
          </a:xfrm>
          <a:prstGeom prst="rect">
            <a:avLst/>
          </a:prstGeom>
        </p:spPr>
      </p:pic>
      <p:sp>
        <p:nvSpPr>
          <p:cNvPr id="5" name="TextBox 4">
            <a:extLst>
              <a:ext uri="{FF2B5EF4-FFF2-40B4-BE49-F238E27FC236}">
                <a16:creationId xmlns:a16="http://schemas.microsoft.com/office/drawing/2014/main" id="{5BC6EA19-D58E-4FD2-B855-BF96F9331C19}"/>
              </a:ext>
            </a:extLst>
          </p:cNvPr>
          <p:cNvSpPr txBox="1"/>
          <p:nvPr/>
        </p:nvSpPr>
        <p:spPr>
          <a:xfrm>
            <a:off x="480049" y="5480022"/>
            <a:ext cx="11371226"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3600" i="1" dirty="0">
                <a:solidFill>
                  <a:srgbClr val="FF0000"/>
                </a:solidFill>
              </a:rPr>
              <a:t> eating competition</a:t>
            </a:r>
            <a:endParaRPr lang="en-US" sz="2400" i="1" dirty="0">
              <a:solidFill>
                <a:srgbClr val="FF0000"/>
              </a:solidFill>
            </a:endParaRPr>
          </a:p>
        </p:txBody>
      </p:sp>
      <p:sp>
        <p:nvSpPr>
          <p:cNvPr id="6" name="TextBox 5">
            <a:extLst>
              <a:ext uri="{FF2B5EF4-FFF2-40B4-BE49-F238E27FC236}">
                <a16:creationId xmlns:a16="http://schemas.microsoft.com/office/drawing/2014/main" id="{5E373EDA-C24D-4413-93BD-C3FC1CE6464A}"/>
              </a:ext>
            </a:extLst>
          </p:cNvPr>
          <p:cNvSpPr txBox="1"/>
          <p:nvPr/>
        </p:nvSpPr>
        <p:spPr>
          <a:xfrm>
            <a:off x="2528690" y="375338"/>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can you see?</a:t>
            </a:r>
            <a:endParaRPr lang="en-US" sz="3600" dirty="0">
              <a:solidFill>
                <a:srgbClr val="0070C0"/>
              </a:solidFill>
            </a:endParaRPr>
          </a:p>
        </p:txBody>
      </p:sp>
    </p:spTree>
    <p:extLst>
      <p:ext uri="{BB962C8B-B14F-4D97-AF65-F5344CB8AC3E}">
        <p14:creationId xmlns:p14="http://schemas.microsoft.com/office/powerpoint/2010/main" val="358676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4634</TotalTime>
  <Words>1361</Words>
  <Application>Microsoft Office PowerPoint</Application>
  <PresentationFormat>Widescreen</PresentationFormat>
  <Paragraphs>157</Paragraphs>
  <Slides>42</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42</vt:i4>
      </vt:variant>
    </vt:vector>
  </HeadingPairs>
  <TitlesOfParts>
    <vt:vector size="4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Tra Nguyen Thanh</cp:lastModifiedBy>
  <cp:revision>114</cp:revision>
  <dcterms:created xsi:type="dcterms:W3CDTF">2020-12-08T03:17:05Z</dcterms:created>
  <dcterms:modified xsi:type="dcterms:W3CDTF">2022-12-10T13:20:27Z</dcterms:modified>
</cp:coreProperties>
</file>