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00" r:id="rId2"/>
    <p:sldId id="304" r:id="rId3"/>
    <p:sldId id="302" r:id="rId4"/>
    <p:sldId id="303" r:id="rId5"/>
    <p:sldId id="292" r:id="rId6"/>
    <p:sldId id="301" r:id="rId7"/>
    <p:sldId id="306" r:id="rId8"/>
    <p:sldId id="305" r:id="rId9"/>
    <p:sldId id="310" r:id="rId10"/>
    <p:sldId id="307" r:id="rId11"/>
    <p:sldId id="333" r:id="rId12"/>
    <p:sldId id="309" r:id="rId13"/>
    <p:sldId id="334" r:id="rId14"/>
    <p:sldId id="312" r:id="rId15"/>
    <p:sldId id="314" r:id="rId16"/>
    <p:sldId id="335" r:id="rId17"/>
    <p:sldId id="336" r:id="rId18"/>
    <p:sldId id="337" r:id="rId19"/>
    <p:sldId id="338" r:id="rId20"/>
    <p:sldId id="340" r:id="rId21"/>
    <p:sldId id="327" r:id="rId22"/>
    <p:sldId id="315" r:id="rId23"/>
    <p:sldId id="342" r:id="rId24"/>
    <p:sldId id="332" r:id="rId25"/>
    <p:sldId id="331" r:id="rId26"/>
    <p:sldId id="295" r:id="rId27"/>
    <p:sldId id="328" r:id="rId28"/>
    <p:sldId id="341" r:id="rId29"/>
    <p:sldId id="33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25"/>
    <p:restoredTop sz="94657"/>
  </p:normalViewPr>
  <p:slideViewPr>
    <p:cSldViewPr snapToGrid="0">
      <p:cViewPr varScale="1">
        <p:scale>
          <a:sx n="91" d="100"/>
          <a:sy n="91" d="100"/>
        </p:scale>
        <p:origin x="490" y="82"/>
      </p:cViewPr>
      <p:guideLst>
        <p:guide orient="horz" pos="2160"/>
        <p:guide pos="3840"/>
      </p:guideLst>
    </p:cSldViewPr>
  </p:slideViewPr>
  <p:notesTextViewPr>
    <p:cViewPr>
      <p:scale>
        <a:sx n="3" d="2"/>
        <a:sy n="3" d="2"/>
      </p:scale>
      <p:origin x="0" y="0"/>
    </p:cViewPr>
  </p:notesTextViewPr>
  <p:notesViewPr>
    <p:cSldViewPr snapToGrid="0">
      <p:cViewPr varScale="1">
        <p:scale>
          <a:sx n="52" d="100"/>
          <a:sy n="52" d="100"/>
        </p:scale>
        <p:origin x="2608"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3/4/2025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10</a:t>
            </a:fld>
            <a:endParaRPr lang="en-US"/>
          </a:p>
        </p:txBody>
      </p:sp>
    </p:spTree>
    <p:extLst>
      <p:ext uri="{BB962C8B-B14F-4D97-AF65-F5344CB8AC3E}">
        <p14:creationId xmlns:p14="http://schemas.microsoft.com/office/powerpoint/2010/main" val="335184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573120"/>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7771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8</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8209CA5-E240-40B6-BCE5-62C12A4DBBF5}"/>
              </a:ext>
            </a:extLst>
          </p:cNvPr>
          <p:cNvSpPr txBox="1"/>
          <p:nvPr userDrawn="1"/>
        </p:nvSpPr>
        <p:spPr>
          <a:xfrm>
            <a:off x="10863258" y="-42752"/>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1.1</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5.wav"/><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audio" Target="../media/audio8.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8.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8.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duhome.com.vn/DHALesson?idGrade=10&amp;idSubject=1&amp;idSeries=118&amp;idTheme=1067&amp;IdLevel=3&amp;idThemeServer=84"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2431435"/>
          </a:xfrm>
          <a:prstGeom prst="rect">
            <a:avLst/>
          </a:prstGeom>
          <a:noFill/>
        </p:spPr>
        <p:txBody>
          <a:bodyPr wrap="square" rtlCol="0">
            <a:spAutoFit/>
          </a:bodyPr>
          <a:lstStyle/>
          <a:p>
            <a:pPr algn="ctr"/>
            <a:r>
              <a:rPr lang="en-US" sz="4400" b="1" dirty="0" smtClean="0">
                <a:solidFill>
                  <a:srgbClr val="0070C0"/>
                </a:solidFill>
              </a:rPr>
              <a:t>Period 73.</a:t>
            </a:r>
            <a:r>
              <a:rPr lang="en-US" sz="4400" b="1" dirty="0" smtClean="0">
                <a:solidFill>
                  <a:srgbClr val="0070C0"/>
                </a:solidFill>
              </a:rPr>
              <a:t>Unit </a:t>
            </a:r>
            <a:r>
              <a:rPr lang="en-US" sz="4400" b="1" dirty="0">
                <a:solidFill>
                  <a:srgbClr val="0070C0"/>
                </a:solidFill>
              </a:rPr>
              <a:t>8: Festivals around the World</a:t>
            </a:r>
            <a:r>
              <a:rPr lang="en-US" sz="3200" b="1" dirty="0">
                <a:solidFill>
                  <a:srgbClr val="0070C0"/>
                </a:solidFill>
              </a:rPr>
              <a:t> </a:t>
            </a:r>
          </a:p>
          <a:p>
            <a:pPr algn="ctr"/>
            <a:r>
              <a:rPr lang="en-US" sz="3200" b="1" dirty="0">
                <a:solidFill>
                  <a:srgbClr val="00B050"/>
                </a:solidFill>
              </a:rPr>
              <a:t>Lesson 1.1: Vocabulary &amp; Reading</a:t>
            </a:r>
            <a:r>
              <a:rPr lang="en-US" sz="3200" dirty="0"/>
              <a:t> </a:t>
            </a:r>
          </a:p>
          <a:p>
            <a:pPr algn="ctr"/>
            <a:r>
              <a:rPr lang="en-US" sz="3200" dirty="0">
                <a:solidFill>
                  <a:srgbClr val="FF0000"/>
                </a:solidFill>
              </a:rPr>
              <a:t>Page</a:t>
            </a:r>
            <a:r>
              <a:rPr lang="en-US" sz="3200" dirty="0"/>
              <a:t> </a:t>
            </a:r>
            <a:r>
              <a:rPr lang="en-US" sz="3200" dirty="0">
                <a:solidFill>
                  <a:srgbClr val="FF0000"/>
                </a:solidFill>
              </a:rPr>
              <a:t>60</a:t>
            </a:r>
          </a:p>
        </p:txBody>
      </p:sp>
    </p:spTree>
    <p:extLst>
      <p:ext uri="{BB962C8B-B14F-4D97-AF65-F5344CB8AC3E}">
        <p14:creationId xmlns:p14="http://schemas.microsoft.com/office/powerpoint/2010/main" val="408333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utoShape 6">
            <a:hlinkClick r:id="" action="ppaction://noaction" highlightClick="1"/>
            <a:extLst>
              <a:ext uri="{FF2B5EF4-FFF2-40B4-BE49-F238E27FC236}">
                <a16:creationId xmlns:a16="http://schemas.microsoft.com/office/drawing/2014/main" id="{DADAF301-CC40-4A92-829E-45F3E97E8DE3}"/>
              </a:ext>
            </a:extLst>
          </p:cNvPr>
          <p:cNvSpPr>
            <a:spLocks noChangeArrowheads="1"/>
          </p:cNvSpPr>
          <p:nvPr/>
        </p:nvSpPr>
        <p:spPr bwMode="auto">
          <a:xfrm>
            <a:off x="1109039" y="5716256"/>
            <a:ext cx="216383" cy="211465"/>
          </a:xfrm>
          <a:prstGeom prst="actionButtonBlank">
            <a:avLst/>
          </a:prstGeom>
          <a:no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solidFill>
                  <a:srgbClr val="FF0000"/>
                </a:solidFill>
                <a:sym typeface="Webdings" panose="05030102010509060703" pitchFamily="18" charset="2"/>
              </a:rPr>
              <a:t></a:t>
            </a:r>
          </a:p>
        </p:txBody>
      </p:sp>
      <p:sp>
        <p:nvSpPr>
          <p:cNvPr id="28" name="AutoShape 6">
            <a:hlinkClick r:id="" action="ppaction://noaction" highlightClick="1"/>
            <a:extLst>
              <a:ext uri="{FF2B5EF4-FFF2-40B4-BE49-F238E27FC236}">
                <a16:creationId xmlns:a16="http://schemas.microsoft.com/office/drawing/2014/main" id="{B5842231-899A-4627-B58D-6026675DA4F8}"/>
              </a:ext>
            </a:extLst>
          </p:cNvPr>
          <p:cNvSpPr>
            <a:spLocks noChangeArrowheads="1"/>
          </p:cNvSpPr>
          <p:nvPr/>
        </p:nvSpPr>
        <p:spPr bwMode="auto">
          <a:xfrm>
            <a:off x="1145983" y="4293862"/>
            <a:ext cx="216383" cy="211465"/>
          </a:xfrm>
          <a:prstGeom prst="actionButtonBlank">
            <a:avLst/>
          </a:prstGeom>
          <a:no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solidFill>
                  <a:srgbClr val="FF0000"/>
                </a:solidFill>
                <a:sym typeface="Webdings" panose="05030102010509060703" pitchFamily="18" charset="2"/>
              </a:rPr>
              <a:t></a:t>
            </a:r>
          </a:p>
        </p:txBody>
      </p:sp>
      <p:sp>
        <p:nvSpPr>
          <p:cNvPr id="27" name="AutoShape 6">
            <a:hlinkClick r:id="" action="ppaction://noaction" highlightClick="1"/>
            <a:extLst>
              <a:ext uri="{FF2B5EF4-FFF2-40B4-BE49-F238E27FC236}">
                <a16:creationId xmlns:a16="http://schemas.microsoft.com/office/drawing/2014/main" id="{DD4E6C57-265C-4C32-8D24-2BD6B2AB6B7C}"/>
              </a:ext>
            </a:extLst>
          </p:cNvPr>
          <p:cNvSpPr>
            <a:spLocks noChangeArrowheads="1"/>
          </p:cNvSpPr>
          <p:nvPr/>
        </p:nvSpPr>
        <p:spPr bwMode="auto">
          <a:xfrm>
            <a:off x="1150599" y="3642701"/>
            <a:ext cx="216383" cy="211465"/>
          </a:xfrm>
          <a:prstGeom prst="actionButtonBlank">
            <a:avLst/>
          </a:prstGeom>
          <a:no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solidFill>
                  <a:srgbClr val="FF0000"/>
                </a:solidFill>
                <a:sym typeface="Webdings" panose="05030102010509060703" pitchFamily="18" charset="2"/>
              </a:rPr>
              <a:t></a:t>
            </a:r>
          </a:p>
        </p:txBody>
      </p:sp>
      <p:sp>
        <p:nvSpPr>
          <p:cNvPr id="26" name="AutoShape 6">
            <a:hlinkClick r:id="" action="ppaction://noaction" highlightClick="1"/>
            <a:extLst>
              <a:ext uri="{FF2B5EF4-FFF2-40B4-BE49-F238E27FC236}">
                <a16:creationId xmlns:a16="http://schemas.microsoft.com/office/drawing/2014/main" id="{6882EB7B-21AC-47ED-B32A-E77EDD2E47AE}"/>
              </a:ext>
            </a:extLst>
          </p:cNvPr>
          <p:cNvSpPr>
            <a:spLocks noChangeArrowheads="1"/>
          </p:cNvSpPr>
          <p:nvPr/>
        </p:nvSpPr>
        <p:spPr bwMode="auto">
          <a:xfrm>
            <a:off x="1155215" y="2899176"/>
            <a:ext cx="216383" cy="211465"/>
          </a:xfrm>
          <a:prstGeom prst="actionButtonBlank">
            <a:avLst/>
          </a:prstGeom>
          <a:no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solidFill>
                  <a:srgbClr val="FF0000"/>
                </a:solidFill>
                <a:sym typeface="Webdings" panose="05030102010509060703" pitchFamily="18" charset="2"/>
              </a:rPr>
              <a:t></a:t>
            </a:r>
          </a:p>
        </p:txBody>
      </p:sp>
      <p:sp>
        <p:nvSpPr>
          <p:cNvPr id="25" name="AutoShape 6">
            <a:hlinkClick r:id="" action="ppaction://noaction" highlightClick="1"/>
            <a:extLst>
              <a:ext uri="{FF2B5EF4-FFF2-40B4-BE49-F238E27FC236}">
                <a16:creationId xmlns:a16="http://schemas.microsoft.com/office/drawing/2014/main" id="{B47C6044-53CF-4C1A-879F-1FD20D5933BC}"/>
              </a:ext>
            </a:extLst>
          </p:cNvPr>
          <p:cNvSpPr>
            <a:spLocks noChangeArrowheads="1"/>
          </p:cNvSpPr>
          <p:nvPr/>
        </p:nvSpPr>
        <p:spPr bwMode="auto">
          <a:xfrm>
            <a:off x="1136746" y="2197212"/>
            <a:ext cx="216383" cy="211465"/>
          </a:xfrm>
          <a:prstGeom prst="actionButtonBlank">
            <a:avLst/>
          </a:prstGeom>
          <a:no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solidFill>
                  <a:srgbClr val="FF0000"/>
                </a:solidFill>
                <a:sym typeface="Webdings" panose="05030102010509060703" pitchFamily="18" charset="2"/>
              </a:rPr>
              <a:t></a:t>
            </a:r>
          </a:p>
        </p:txBody>
      </p:sp>
      <p:sp>
        <p:nvSpPr>
          <p:cNvPr id="13" name="TextBox 12"/>
          <p:cNvSpPr txBox="1"/>
          <p:nvPr/>
        </p:nvSpPr>
        <p:spPr>
          <a:xfrm>
            <a:off x="507535" y="2045487"/>
            <a:ext cx="11371227" cy="646331"/>
          </a:xfrm>
          <a:prstGeom prst="rect">
            <a:avLst/>
          </a:prstGeom>
          <a:noFill/>
          <a:effectLst/>
        </p:spPr>
        <p:txBody>
          <a:bodyPr wrap="square" rtlCol="0">
            <a:spAutoFit/>
          </a:bodyPr>
          <a:lstStyle/>
          <a:p>
            <a:r>
              <a:rPr lang="en-US" sz="3600" i="1" dirty="0">
                <a:solidFill>
                  <a:srgbClr val="0070C0"/>
                </a:solidFill>
              </a:rPr>
              <a:t>	bonfire</a:t>
            </a:r>
            <a:r>
              <a:rPr lang="en-US" sz="3200" i="1" dirty="0">
                <a:solidFill>
                  <a:srgbClr val="0070C0"/>
                </a:solidFill>
              </a:rPr>
              <a:t> </a:t>
            </a:r>
            <a:r>
              <a:rPr lang="vi-VN" sz="3200" dirty="0"/>
              <a:t>(</a:t>
            </a:r>
            <a:r>
              <a:rPr lang="en-US" sz="3200" dirty="0"/>
              <a:t>n</a:t>
            </a:r>
            <a:r>
              <a:rPr lang="vi-VN" sz="3200" dirty="0"/>
              <a:t>) /</a:t>
            </a:r>
            <a:r>
              <a:rPr lang="en-US" sz="3200" dirty="0">
                <a:solidFill>
                  <a:srgbClr val="FF0000"/>
                </a:solidFill>
              </a:rPr>
              <a:t>ˈ</a:t>
            </a:r>
            <a:r>
              <a:rPr lang="en-US" sz="3200" dirty="0" err="1">
                <a:solidFill>
                  <a:srgbClr val="FF0000"/>
                </a:solidFill>
              </a:rPr>
              <a:t>bɑːnfaɪər</a:t>
            </a:r>
            <a:r>
              <a:rPr lang="vi-VN" sz="3200" dirty="0"/>
              <a:t>/ </a:t>
            </a:r>
            <a:r>
              <a:rPr lang="en-US" sz="3200" dirty="0" err="1"/>
              <a:t>lửa</a:t>
            </a:r>
            <a:r>
              <a:rPr lang="en-US" sz="3200" dirty="0"/>
              <a:t> </a:t>
            </a:r>
            <a:r>
              <a:rPr lang="en-US" sz="3200" dirty="0" err="1"/>
              <a:t>mừng</a:t>
            </a:r>
            <a:r>
              <a:rPr lang="en-US" sz="3200" dirty="0"/>
              <a:t>, </a:t>
            </a:r>
            <a:r>
              <a:rPr lang="en-US" sz="3200" dirty="0" err="1"/>
              <a:t>lửa</a:t>
            </a:r>
            <a:r>
              <a:rPr lang="en-US" sz="3200" dirty="0"/>
              <a:t> </a:t>
            </a:r>
            <a:r>
              <a:rPr lang="en-US" sz="3200" dirty="0" err="1"/>
              <a:t>trại</a:t>
            </a:r>
            <a:endParaRPr lang="en-US" sz="3200" i="1" dirty="0">
              <a:solidFill>
                <a:srgbClr val="0070C0"/>
              </a:solidFill>
            </a:endParaRPr>
          </a:p>
        </p:txBody>
      </p:sp>
      <p:sp>
        <p:nvSpPr>
          <p:cNvPr id="17" name="Rectangle 36">
            <a:hlinkClick r:id="" action="ppaction://noaction">
              <a:snd r:embed="rId4" name="bonfire.wav"/>
            </a:hlinkClick>
            <a:hlinkHover r:id="" action="ppaction://noaction" highlightClick="1"/>
            <a:extLst>
              <a:ext uri="{FF2B5EF4-FFF2-40B4-BE49-F238E27FC236}">
                <a16:creationId xmlns:a16="http://schemas.microsoft.com/office/drawing/2014/main" id="{5F061947-880D-4743-9E8E-1AB221EB535B}"/>
              </a:ext>
            </a:extLst>
          </p:cNvPr>
          <p:cNvSpPr>
            <a:spLocks noChangeArrowheads="1"/>
          </p:cNvSpPr>
          <p:nvPr/>
        </p:nvSpPr>
        <p:spPr bwMode="auto">
          <a:xfrm>
            <a:off x="435241" y="2206246"/>
            <a:ext cx="681176" cy="461665"/>
          </a:xfrm>
          <a:prstGeom prst="rect">
            <a:avLst/>
          </a:prstGeom>
          <a:solidFill>
            <a:schemeClr val="bg1">
              <a:alpha val="0"/>
            </a:schemeClr>
          </a:solidFill>
          <a:ln>
            <a:noFill/>
          </a:ln>
          <a:effectLst/>
          <a:extLst>
            <a:ext uri="{91240B29-F687-4F45-9708-019B960494DF}">
              <a14:hiddenLine xmlns:a14="http://schemas.microsoft.com/office/drawing/2010/main" w="6350" algn="ctr">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vi-VN" sz="2400"/>
          </a:p>
        </p:txBody>
      </p:sp>
      <p:sp>
        <p:nvSpPr>
          <p:cNvPr id="24" name="AutoShape 6">
            <a:hlinkClick r:id="" action="ppaction://noaction" highlightClick="1"/>
            <a:extLst>
              <a:ext uri="{FF2B5EF4-FFF2-40B4-BE49-F238E27FC236}">
                <a16:creationId xmlns:a16="http://schemas.microsoft.com/office/drawing/2014/main" id="{2FF1A67E-3FE1-4210-82C5-5DF5E72507CC}"/>
              </a:ext>
            </a:extLst>
          </p:cNvPr>
          <p:cNvSpPr>
            <a:spLocks noChangeArrowheads="1"/>
          </p:cNvSpPr>
          <p:nvPr/>
        </p:nvSpPr>
        <p:spPr bwMode="auto">
          <a:xfrm>
            <a:off x="1159834" y="1592233"/>
            <a:ext cx="216383" cy="211465"/>
          </a:xfrm>
          <a:prstGeom prst="actionButtonBlank">
            <a:avLst/>
          </a:prstGeom>
          <a:no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solidFill>
                  <a:srgbClr val="FF0000"/>
                </a:solidFill>
                <a:sym typeface="Webdings" panose="05030102010509060703" pitchFamily="18" charset="2"/>
              </a:rPr>
              <a:t></a:t>
            </a:r>
          </a:p>
        </p:txBody>
      </p:sp>
      <p:sp>
        <p:nvSpPr>
          <p:cNvPr id="2" name="Rectangle 1"/>
          <p:cNvSpPr/>
          <p:nvPr/>
        </p:nvSpPr>
        <p:spPr>
          <a:xfrm>
            <a:off x="687313" y="439808"/>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a:t>
            </a:r>
            <a:r>
              <a:rPr lang="en-US" sz="2800" b="1" i="1" dirty="0">
                <a:solidFill>
                  <a:srgbClr val="0070C0"/>
                </a:solidFill>
              </a:rPr>
              <a:t>Click on each word to hear the sound.</a:t>
            </a:r>
            <a:r>
              <a:rPr lang="en-US" sz="3600" b="1" i="1" dirty="0">
                <a:solidFill>
                  <a:srgbClr val="0070C0"/>
                </a:solidFill>
              </a:rPr>
              <a:t> </a:t>
            </a:r>
          </a:p>
        </p:txBody>
      </p:sp>
      <p:sp>
        <p:nvSpPr>
          <p:cNvPr id="9" name="TextBox 8"/>
          <p:cNvSpPr txBox="1"/>
          <p:nvPr/>
        </p:nvSpPr>
        <p:spPr>
          <a:xfrm>
            <a:off x="502914" y="4779943"/>
            <a:ext cx="11371227" cy="646331"/>
          </a:xfrm>
          <a:prstGeom prst="rect">
            <a:avLst/>
          </a:prstGeom>
          <a:noFill/>
          <a:effectLst/>
        </p:spPr>
        <p:txBody>
          <a:bodyPr wrap="square" rtlCol="0">
            <a:spAutoFit/>
          </a:bodyPr>
          <a:lstStyle/>
          <a:p>
            <a:r>
              <a:rPr lang="en-US" sz="3600" i="1" dirty="0">
                <a:solidFill>
                  <a:srgbClr val="0070C0"/>
                </a:solidFill>
              </a:rPr>
              <a:t>	(water) fight </a:t>
            </a:r>
            <a:r>
              <a:rPr lang="vi-VN"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n.</a:t>
            </a:r>
            <a:r>
              <a:rPr lang="vi-VN" sz="3200" dirty="0">
                <a:latin typeface="Calibri" panose="020F0502020204030204" pitchFamily="34" charset="0"/>
                <a:cs typeface="Calibri" panose="020F0502020204030204" pitchFamily="34" charset="0"/>
              </a:rPr>
              <a:t> phr) /</a:t>
            </a:r>
            <a:r>
              <a:rPr lang="en-US" sz="3200" dirty="0">
                <a:solidFill>
                  <a:srgbClr val="FF0000"/>
                </a:solidFill>
              </a:rPr>
              <a:t>ˈ</a:t>
            </a:r>
            <a:r>
              <a:rPr lang="en-US" sz="3200" dirty="0" err="1">
                <a:solidFill>
                  <a:srgbClr val="FF0000"/>
                </a:solidFill>
              </a:rPr>
              <a:t>wɔːtə</a:t>
            </a:r>
            <a:r>
              <a:rPr lang="en-US" sz="3200" dirty="0">
                <a:solidFill>
                  <a:srgbClr val="FF0000"/>
                </a:solidFill>
              </a:rPr>
              <a:t> </a:t>
            </a:r>
            <a:r>
              <a:rPr lang="en-US" sz="3200" dirty="0" err="1">
                <a:solidFill>
                  <a:srgbClr val="FF0000"/>
                </a:solidFill>
              </a:rPr>
              <a:t>faɪt</a:t>
            </a:r>
            <a:r>
              <a:rPr lang="vi-VN" sz="3200" dirty="0"/>
              <a:t>/ </a:t>
            </a:r>
            <a:r>
              <a:rPr lang="en-US" sz="3200" dirty="0" err="1">
                <a:cs typeface="Calibri" panose="020F0502020204030204" pitchFamily="34" charset="0"/>
              </a:rPr>
              <a:t>cuộc</a:t>
            </a:r>
            <a:r>
              <a:rPr lang="en-US" sz="3200" dirty="0">
                <a:cs typeface="Calibri" panose="020F0502020204030204" pitchFamily="34" charset="0"/>
              </a:rPr>
              <a:t> </a:t>
            </a:r>
            <a:r>
              <a:rPr lang="en-US" sz="3200" dirty="0" err="1">
                <a:cs typeface="Calibri" panose="020F0502020204030204" pitchFamily="34" charset="0"/>
              </a:rPr>
              <a:t>đấu</a:t>
            </a:r>
            <a:r>
              <a:rPr lang="en-US" sz="3200" dirty="0">
                <a:cs typeface="Calibri" panose="020F0502020204030204" pitchFamily="34" charset="0"/>
              </a:rPr>
              <a:t> </a:t>
            </a:r>
            <a:r>
              <a:rPr lang="en-US" sz="3200" dirty="0" err="1">
                <a:cs typeface="Calibri" panose="020F0502020204030204" pitchFamily="34" charset="0"/>
              </a:rPr>
              <a:t>nước</a:t>
            </a:r>
            <a:r>
              <a:rPr lang="en-US" sz="3200" dirty="0">
                <a:cs typeface="Calibri" panose="020F0502020204030204" pitchFamily="34" charset="0"/>
              </a:rPr>
              <a:t>, </a:t>
            </a:r>
            <a:r>
              <a:rPr lang="en-US" sz="3200" dirty="0" err="1">
                <a:cs typeface="Calibri" panose="020F0502020204030204" pitchFamily="34" charset="0"/>
              </a:rPr>
              <a:t>té</a:t>
            </a:r>
            <a:r>
              <a:rPr lang="en-US" sz="3200" dirty="0">
                <a:cs typeface="Calibri" panose="020F0502020204030204" pitchFamily="34" charset="0"/>
              </a:rPr>
              <a:t> </a:t>
            </a:r>
            <a:r>
              <a:rPr lang="en-US" sz="3200" dirty="0" err="1">
                <a:cs typeface="Calibri" panose="020F0502020204030204" pitchFamily="34" charset="0"/>
              </a:rPr>
              <a:t>nước</a:t>
            </a:r>
            <a:endParaRPr lang="en-US" sz="3200" i="1" dirty="0">
              <a:solidFill>
                <a:srgbClr val="0070C0"/>
              </a:solidFill>
            </a:endParaRPr>
          </a:p>
        </p:txBody>
      </p:sp>
      <p:sp>
        <p:nvSpPr>
          <p:cNvPr id="10" name="TextBox 9"/>
          <p:cNvSpPr txBox="1"/>
          <p:nvPr/>
        </p:nvSpPr>
        <p:spPr>
          <a:xfrm>
            <a:off x="517504" y="4094570"/>
            <a:ext cx="11371227" cy="646331"/>
          </a:xfrm>
          <a:prstGeom prst="rect">
            <a:avLst/>
          </a:prstGeom>
          <a:noFill/>
          <a:effectLst/>
        </p:spPr>
        <p:txBody>
          <a:bodyPr wrap="square" rtlCol="0">
            <a:spAutoFit/>
          </a:bodyPr>
          <a:lstStyle/>
          <a:p>
            <a:r>
              <a:rPr lang="en-US" sz="3600" i="1" dirty="0">
                <a:solidFill>
                  <a:srgbClr val="0070C0"/>
                </a:solidFill>
              </a:rPr>
              <a:t>	sculpture</a:t>
            </a:r>
            <a:r>
              <a:rPr lang="en-US" sz="3200" i="1" dirty="0">
                <a:solidFill>
                  <a:srgbClr val="0070C0"/>
                </a:solidFill>
              </a:rPr>
              <a:t> </a:t>
            </a:r>
            <a:r>
              <a:rPr lang="vi-VN"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n</a:t>
            </a:r>
            <a:r>
              <a:rPr lang="vi-VN" sz="3200" dirty="0">
                <a:latin typeface="Calibri" panose="020F0502020204030204" pitchFamily="34" charset="0"/>
                <a:cs typeface="Calibri" panose="020F0502020204030204" pitchFamily="34" charset="0"/>
              </a:rPr>
              <a:t>) /</a:t>
            </a:r>
            <a:r>
              <a:rPr lang="en-US" sz="3200" dirty="0">
                <a:solidFill>
                  <a:srgbClr val="FF0000"/>
                </a:solidFill>
              </a:rPr>
              <a:t>ˈ</a:t>
            </a:r>
            <a:r>
              <a:rPr lang="en-US" sz="3200" dirty="0" err="1">
                <a:solidFill>
                  <a:srgbClr val="FF0000"/>
                </a:solidFill>
              </a:rPr>
              <a:t>skʌlptʃər</a:t>
            </a:r>
            <a:r>
              <a:rPr lang="vi-VN" sz="3200" dirty="0"/>
              <a:t>/ </a:t>
            </a:r>
            <a:r>
              <a:rPr lang="en-US" sz="3200" dirty="0" err="1">
                <a:cs typeface="Calibri" panose="020F0502020204030204" pitchFamily="34" charset="0"/>
              </a:rPr>
              <a:t>tác</a:t>
            </a:r>
            <a:r>
              <a:rPr lang="en-US" sz="3200" dirty="0">
                <a:cs typeface="Calibri" panose="020F0502020204030204" pitchFamily="34" charset="0"/>
              </a:rPr>
              <a:t> </a:t>
            </a:r>
            <a:r>
              <a:rPr lang="en-US" sz="3200" dirty="0" err="1">
                <a:cs typeface="Calibri" panose="020F0502020204030204" pitchFamily="34" charset="0"/>
              </a:rPr>
              <a:t>phẩm</a:t>
            </a:r>
            <a:r>
              <a:rPr lang="en-US" sz="3200" dirty="0">
                <a:cs typeface="Calibri" panose="020F0502020204030204" pitchFamily="34" charset="0"/>
              </a:rPr>
              <a:t> </a:t>
            </a:r>
            <a:r>
              <a:rPr lang="en-US" sz="3200" dirty="0" err="1">
                <a:cs typeface="Calibri" panose="020F0502020204030204" pitchFamily="34" charset="0"/>
              </a:rPr>
              <a:t>điêu</a:t>
            </a:r>
            <a:r>
              <a:rPr lang="en-US" sz="3200" dirty="0">
                <a:cs typeface="Calibri" panose="020F0502020204030204" pitchFamily="34" charset="0"/>
              </a:rPr>
              <a:t> </a:t>
            </a:r>
            <a:r>
              <a:rPr lang="en-US" sz="3200" dirty="0" err="1">
                <a:cs typeface="Calibri" panose="020F0502020204030204" pitchFamily="34" charset="0"/>
              </a:rPr>
              <a:t>khắc</a:t>
            </a:r>
            <a:endParaRPr lang="en-US" sz="3200" i="1" dirty="0">
              <a:solidFill>
                <a:srgbClr val="0070C0"/>
              </a:solidFill>
              <a:cs typeface="Calibri" panose="020F0502020204030204" pitchFamily="34" charset="0"/>
            </a:endParaRPr>
          </a:p>
        </p:txBody>
      </p:sp>
      <p:sp>
        <p:nvSpPr>
          <p:cNvPr id="11" name="TextBox 10"/>
          <p:cNvSpPr txBox="1"/>
          <p:nvPr/>
        </p:nvSpPr>
        <p:spPr>
          <a:xfrm>
            <a:off x="517504" y="3448239"/>
            <a:ext cx="11610857" cy="646331"/>
          </a:xfrm>
          <a:prstGeom prst="rect">
            <a:avLst/>
          </a:prstGeom>
          <a:noFill/>
          <a:effectLst/>
        </p:spPr>
        <p:txBody>
          <a:bodyPr wrap="square" rtlCol="0">
            <a:spAutoFit/>
          </a:bodyPr>
          <a:lstStyle/>
          <a:p>
            <a:r>
              <a:rPr lang="en-US" sz="3600" i="1" dirty="0">
                <a:solidFill>
                  <a:srgbClr val="0070C0"/>
                </a:solidFill>
              </a:rPr>
              <a:t>	(eating) competition </a:t>
            </a:r>
            <a:r>
              <a:rPr lang="en-US" sz="3200" dirty="0">
                <a:latin typeface="+mj-lt"/>
              </a:rPr>
              <a:t>(n. </a:t>
            </a:r>
            <a:r>
              <a:rPr lang="en-US" sz="3200" dirty="0" err="1">
                <a:latin typeface="+mj-lt"/>
              </a:rPr>
              <a:t>phr</a:t>
            </a:r>
            <a:r>
              <a:rPr lang="en-US" sz="3200" dirty="0">
                <a:latin typeface="+mj-lt"/>
              </a:rPr>
              <a:t>) /</a:t>
            </a:r>
            <a:r>
              <a:rPr lang="en-US" sz="3200" dirty="0">
                <a:solidFill>
                  <a:srgbClr val="FF0000"/>
                </a:solidFill>
              </a:rPr>
              <a:t>'</a:t>
            </a:r>
            <a:r>
              <a:rPr lang="en-US" sz="3200" dirty="0" err="1">
                <a:solidFill>
                  <a:srgbClr val="FF0000"/>
                </a:solidFill>
              </a:rPr>
              <a:t>i:tiŋ</a:t>
            </a:r>
            <a:r>
              <a:rPr lang="en-US" sz="3200" dirty="0">
                <a:solidFill>
                  <a:srgbClr val="FF0000"/>
                </a:solidFill>
              </a:rPr>
              <a:t> ˌ</a:t>
            </a:r>
            <a:r>
              <a:rPr lang="en-US" sz="3200" dirty="0" err="1">
                <a:solidFill>
                  <a:srgbClr val="FF0000"/>
                </a:solidFill>
              </a:rPr>
              <a:t>kɑːmpəˈtɪʃn</a:t>
            </a:r>
            <a:r>
              <a:rPr lang="en-US" sz="3200" dirty="0"/>
              <a:t>/ </a:t>
            </a:r>
            <a:r>
              <a:rPr lang="en-US" sz="3200" dirty="0" err="1"/>
              <a:t>cuộc</a:t>
            </a:r>
            <a:r>
              <a:rPr lang="en-US" sz="3200" dirty="0"/>
              <a:t> </a:t>
            </a:r>
            <a:r>
              <a:rPr lang="en-US" sz="3200" dirty="0" err="1"/>
              <a:t>thi</a:t>
            </a:r>
            <a:r>
              <a:rPr lang="en-US" sz="3200" dirty="0"/>
              <a:t> </a:t>
            </a:r>
            <a:r>
              <a:rPr lang="en-US" sz="3200" dirty="0" err="1"/>
              <a:t>ăn</a:t>
            </a:r>
            <a:endParaRPr lang="en-US" sz="3200" i="1" dirty="0">
              <a:solidFill>
                <a:srgbClr val="0070C0"/>
              </a:solidFill>
            </a:endParaRPr>
          </a:p>
        </p:txBody>
      </p:sp>
      <p:sp>
        <p:nvSpPr>
          <p:cNvPr id="12" name="TextBox 11"/>
          <p:cNvSpPr txBox="1"/>
          <p:nvPr/>
        </p:nvSpPr>
        <p:spPr>
          <a:xfrm>
            <a:off x="490430" y="2729214"/>
            <a:ext cx="11371227" cy="646331"/>
          </a:xfrm>
          <a:prstGeom prst="rect">
            <a:avLst/>
          </a:prstGeom>
          <a:noFill/>
          <a:effectLst/>
        </p:spPr>
        <p:txBody>
          <a:bodyPr wrap="square" rtlCol="0">
            <a:spAutoFit/>
          </a:bodyPr>
          <a:lstStyle/>
          <a:p>
            <a:r>
              <a:rPr lang="en-US" sz="3600" i="1" dirty="0">
                <a:solidFill>
                  <a:srgbClr val="0070C0"/>
                </a:solidFill>
              </a:rPr>
              <a:t>	race</a:t>
            </a:r>
            <a:r>
              <a:rPr lang="en-US" sz="3200" i="1" dirty="0">
                <a:solidFill>
                  <a:srgbClr val="0070C0"/>
                </a:solidFill>
              </a:rPr>
              <a:t> </a:t>
            </a:r>
            <a:r>
              <a:rPr lang="en-US" sz="3200" dirty="0"/>
              <a:t>(n) /</a:t>
            </a:r>
            <a:r>
              <a:rPr lang="en-US" sz="3200" dirty="0" err="1">
                <a:solidFill>
                  <a:srgbClr val="FF0000"/>
                </a:solidFill>
              </a:rPr>
              <a:t>reɪs</a:t>
            </a:r>
            <a:r>
              <a:rPr lang="en-US" sz="3200" dirty="0"/>
              <a:t>/ </a:t>
            </a:r>
            <a:r>
              <a:rPr lang="en-US" sz="3200" dirty="0" err="1"/>
              <a:t>cuộc</a:t>
            </a:r>
            <a:r>
              <a:rPr lang="en-US" sz="3200" dirty="0"/>
              <a:t> </a:t>
            </a:r>
            <a:r>
              <a:rPr lang="en-US" sz="3200" dirty="0" err="1"/>
              <a:t>đua</a:t>
            </a:r>
            <a:endParaRPr lang="en-US" sz="3200" dirty="0">
              <a:cs typeface="Calibri" panose="020F0502020204030204" pitchFamily="34" charset="0"/>
            </a:endParaRPr>
          </a:p>
        </p:txBody>
      </p:sp>
      <p:sp>
        <p:nvSpPr>
          <p:cNvPr id="14" name="TextBox 13"/>
          <p:cNvSpPr txBox="1"/>
          <p:nvPr/>
        </p:nvSpPr>
        <p:spPr>
          <a:xfrm>
            <a:off x="488874" y="1330163"/>
            <a:ext cx="11362534" cy="646331"/>
          </a:xfrm>
          <a:prstGeom prst="rect">
            <a:avLst/>
          </a:prstGeom>
          <a:noFill/>
          <a:effectLst/>
        </p:spPr>
        <p:txBody>
          <a:bodyPr wrap="square" rtlCol="0">
            <a:spAutoFit/>
          </a:bodyPr>
          <a:lstStyle/>
          <a:p>
            <a:r>
              <a:rPr lang="en-US" sz="3600" i="1" dirty="0">
                <a:solidFill>
                  <a:srgbClr val="0070C0"/>
                </a:solidFill>
              </a:rPr>
              <a:t>	lantern</a:t>
            </a:r>
            <a:r>
              <a:rPr lang="en-US" sz="2400" i="1" dirty="0">
                <a:solidFill>
                  <a:srgbClr val="0070C0"/>
                </a:solidFill>
              </a:rPr>
              <a:t> </a:t>
            </a:r>
            <a:r>
              <a:rPr lang="en-US" sz="3200" dirty="0"/>
              <a:t>(n) /</a:t>
            </a:r>
            <a:r>
              <a:rPr lang="en-US" sz="3200" dirty="0">
                <a:solidFill>
                  <a:srgbClr val="FF0000"/>
                </a:solidFill>
              </a:rPr>
              <a:t>ˈ</a:t>
            </a:r>
            <a:r>
              <a:rPr lang="en-US" sz="3200" dirty="0" err="1">
                <a:solidFill>
                  <a:srgbClr val="FF0000"/>
                </a:solidFill>
              </a:rPr>
              <a:t>læntərn</a:t>
            </a:r>
            <a:r>
              <a:rPr lang="en-US" sz="3200" dirty="0"/>
              <a:t>/ </a:t>
            </a:r>
            <a:r>
              <a:rPr lang="en-US" sz="3200" dirty="0" err="1"/>
              <a:t>lồng</a:t>
            </a:r>
            <a:r>
              <a:rPr lang="en-US" sz="3200" dirty="0"/>
              <a:t> </a:t>
            </a:r>
            <a:r>
              <a:rPr lang="en-US" sz="3200" dirty="0" err="1"/>
              <a:t>đèn</a:t>
            </a:r>
            <a:endParaRPr lang="en-US" sz="3200" i="1" dirty="0">
              <a:solidFill>
                <a:srgbClr val="0070C0"/>
              </a:solidFill>
            </a:endParaRPr>
          </a:p>
        </p:txBody>
      </p:sp>
      <p:sp>
        <p:nvSpPr>
          <p:cNvPr id="16" name="TextBox 15">
            <a:extLst>
              <a:ext uri="{FF2B5EF4-FFF2-40B4-BE49-F238E27FC236}">
                <a16:creationId xmlns:a16="http://schemas.microsoft.com/office/drawing/2014/main" id="{471DFBD5-5335-4F6F-87F6-7B5FA481EEBB}"/>
              </a:ext>
            </a:extLst>
          </p:cNvPr>
          <p:cNvSpPr txBox="1"/>
          <p:nvPr/>
        </p:nvSpPr>
        <p:spPr>
          <a:xfrm>
            <a:off x="502915" y="5551670"/>
            <a:ext cx="11371227" cy="646331"/>
          </a:xfrm>
          <a:prstGeom prst="rect">
            <a:avLst/>
          </a:prstGeom>
          <a:noFill/>
          <a:effectLst/>
        </p:spPr>
        <p:txBody>
          <a:bodyPr wrap="square" rtlCol="0">
            <a:spAutoFit/>
          </a:bodyPr>
          <a:lstStyle/>
          <a:p>
            <a:r>
              <a:rPr lang="en-US" sz="3600" i="1" dirty="0">
                <a:solidFill>
                  <a:srgbClr val="0070C0"/>
                </a:solidFill>
              </a:rPr>
              <a:t>	hot-air balloon </a:t>
            </a:r>
            <a:r>
              <a:rPr lang="vi-VN"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n.</a:t>
            </a:r>
            <a:r>
              <a:rPr lang="vi-VN" sz="3200" dirty="0">
                <a:latin typeface="Calibri" panose="020F0502020204030204" pitchFamily="34" charset="0"/>
                <a:cs typeface="Calibri" panose="020F0502020204030204" pitchFamily="34" charset="0"/>
              </a:rPr>
              <a:t> phr) /</a:t>
            </a:r>
            <a:r>
              <a:rPr lang="en-US" sz="3200" dirty="0">
                <a:solidFill>
                  <a:srgbClr val="FF0000"/>
                </a:solidFill>
              </a:rPr>
              <a:t>ˌ</a:t>
            </a:r>
            <a:r>
              <a:rPr lang="en-US" sz="3200" dirty="0" err="1">
                <a:solidFill>
                  <a:srgbClr val="FF0000"/>
                </a:solidFill>
              </a:rPr>
              <a:t>hɑːt</a:t>
            </a:r>
            <a:r>
              <a:rPr lang="en-US" sz="3200" dirty="0">
                <a:solidFill>
                  <a:srgbClr val="FF0000"/>
                </a:solidFill>
              </a:rPr>
              <a:t> ˈer </a:t>
            </a:r>
            <a:r>
              <a:rPr lang="en-US" sz="3200" dirty="0" err="1">
                <a:solidFill>
                  <a:srgbClr val="FF0000"/>
                </a:solidFill>
              </a:rPr>
              <a:t>bəluːn</a:t>
            </a:r>
            <a:r>
              <a:rPr lang="vi-VN" sz="3200" dirty="0"/>
              <a:t>/</a:t>
            </a:r>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cầu</a:t>
            </a:r>
            <a:endParaRPr lang="en-US" sz="3200" i="1" dirty="0">
              <a:solidFill>
                <a:srgbClr val="0070C0"/>
              </a:solidFill>
              <a:latin typeface="Calibri" panose="020F0502020204030204" pitchFamily="34" charset="0"/>
              <a:cs typeface="Calibri" panose="020F0502020204030204" pitchFamily="34" charset="0"/>
            </a:endParaRPr>
          </a:p>
        </p:txBody>
      </p:sp>
      <p:sp>
        <p:nvSpPr>
          <p:cNvPr id="15" name="Rectangle 36">
            <a:hlinkClick r:id="" action="ppaction://noaction">
              <a:snd r:embed="rId3" name="lantern.wav"/>
            </a:hlinkClick>
            <a:hlinkHover r:id="" action="ppaction://noaction" highlightClick="1"/>
            <a:extLst>
              <a:ext uri="{FF2B5EF4-FFF2-40B4-BE49-F238E27FC236}">
                <a16:creationId xmlns:a16="http://schemas.microsoft.com/office/drawing/2014/main" id="{D3587EC8-F203-4471-AD9F-25D22A66E4D4}"/>
              </a:ext>
            </a:extLst>
          </p:cNvPr>
          <p:cNvSpPr>
            <a:spLocks noChangeArrowheads="1"/>
          </p:cNvSpPr>
          <p:nvPr/>
        </p:nvSpPr>
        <p:spPr bwMode="auto">
          <a:xfrm>
            <a:off x="340592" y="1514829"/>
            <a:ext cx="775825" cy="461665"/>
          </a:xfrm>
          <a:prstGeom prst="rect">
            <a:avLst/>
          </a:prstGeom>
          <a:solidFill>
            <a:schemeClr val="bg1">
              <a:alpha val="0"/>
            </a:schemeClr>
          </a:solidFill>
          <a:ln>
            <a:noFill/>
          </a:ln>
          <a:effectLst/>
          <a:extLst>
            <a:ext uri="{91240B29-F687-4F45-9708-019B960494DF}">
              <a14:hiddenLine xmlns:a14="http://schemas.microsoft.com/office/drawing/2010/main" w="6350" algn="ctr">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vi-VN" sz="2400"/>
          </a:p>
        </p:txBody>
      </p:sp>
      <p:sp>
        <p:nvSpPr>
          <p:cNvPr id="18" name="Rectangle 36">
            <a:hlinkClick r:id="" action="ppaction://noaction">
              <a:snd r:embed="rId5" name="race.wav"/>
            </a:hlinkClick>
            <a:hlinkHover r:id="" action="ppaction://noaction" highlightClick="1"/>
            <a:extLst>
              <a:ext uri="{FF2B5EF4-FFF2-40B4-BE49-F238E27FC236}">
                <a16:creationId xmlns:a16="http://schemas.microsoft.com/office/drawing/2014/main" id="{D2182B83-B84F-4B32-9CAA-E59AF83BFFF0}"/>
              </a:ext>
            </a:extLst>
          </p:cNvPr>
          <p:cNvSpPr>
            <a:spLocks noChangeArrowheads="1"/>
          </p:cNvSpPr>
          <p:nvPr/>
        </p:nvSpPr>
        <p:spPr bwMode="auto">
          <a:xfrm>
            <a:off x="377490" y="2899264"/>
            <a:ext cx="1702224" cy="461665"/>
          </a:xfrm>
          <a:prstGeom prst="rect">
            <a:avLst/>
          </a:prstGeom>
          <a:solidFill>
            <a:schemeClr val="bg1">
              <a:alpha val="0"/>
            </a:schemeClr>
          </a:solidFill>
          <a:ln>
            <a:noFill/>
          </a:ln>
          <a:effectLst/>
          <a:extLst>
            <a:ext uri="{91240B29-F687-4F45-9708-019B960494DF}">
              <a14:hiddenLine xmlns:a14="http://schemas.microsoft.com/office/drawing/2010/main" w="6350" algn="ctr">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vi-VN" sz="2400"/>
          </a:p>
        </p:txBody>
      </p:sp>
      <p:sp>
        <p:nvSpPr>
          <p:cNvPr id="20" name="Rectangle 36">
            <a:hlinkClick r:id="" action="ppaction://noaction">
              <a:snd r:embed="rId6" name="eating competition.wav"/>
            </a:hlinkClick>
            <a:hlinkHover r:id="" action="ppaction://noaction" highlightClick="1"/>
            <a:extLst>
              <a:ext uri="{FF2B5EF4-FFF2-40B4-BE49-F238E27FC236}">
                <a16:creationId xmlns:a16="http://schemas.microsoft.com/office/drawing/2014/main" id="{76999D8D-F161-4972-9212-048ACCACC3D4}"/>
              </a:ext>
            </a:extLst>
          </p:cNvPr>
          <p:cNvSpPr>
            <a:spLocks noChangeArrowheads="1"/>
          </p:cNvSpPr>
          <p:nvPr/>
        </p:nvSpPr>
        <p:spPr bwMode="auto">
          <a:xfrm>
            <a:off x="443263" y="3638807"/>
            <a:ext cx="1636451" cy="461665"/>
          </a:xfrm>
          <a:prstGeom prst="rect">
            <a:avLst/>
          </a:prstGeom>
          <a:solidFill>
            <a:schemeClr val="bg1">
              <a:alpha val="0"/>
            </a:schemeClr>
          </a:solidFill>
          <a:ln>
            <a:noFill/>
          </a:ln>
          <a:effectLst/>
          <a:extLst>
            <a:ext uri="{91240B29-F687-4F45-9708-019B960494DF}">
              <a14:hiddenLine xmlns:a14="http://schemas.microsoft.com/office/drawing/2010/main" w="6350" algn="ctr">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vi-VN" sz="2400"/>
          </a:p>
        </p:txBody>
      </p:sp>
      <p:sp>
        <p:nvSpPr>
          <p:cNvPr id="21" name="Rectangle 36">
            <a:hlinkClick r:id="" action="ppaction://noaction">
              <a:snd r:embed="rId7" name="scuplture.wav"/>
            </a:hlinkClick>
            <a:hlinkHover r:id="" action="ppaction://noaction" highlightClick="1"/>
            <a:extLst>
              <a:ext uri="{FF2B5EF4-FFF2-40B4-BE49-F238E27FC236}">
                <a16:creationId xmlns:a16="http://schemas.microsoft.com/office/drawing/2014/main" id="{65911A95-305E-40FF-83CA-A5DEB719F786}"/>
              </a:ext>
            </a:extLst>
          </p:cNvPr>
          <p:cNvSpPr>
            <a:spLocks noChangeArrowheads="1"/>
          </p:cNvSpPr>
          <p:nvPr/>
        </p:nvSpPr>
        <p:spPr bwMode="auto">
          <a:xfrm>
            <a:off x="414388" y="4254820"/>
            <a:ext cx="1233657" cy="461665"/>
          </a:xfrm>
          <a:prstGeom prst="rect">
            <a:avLst/>
          </a:prstGeom>
          <a:solidFill>
            <a:schemeClr val="bg1">
              <a:alpha val="0"/>
            </a:schemeClr>
          </a:solidFill>
          <a:ln>
            <a:noFill/>
          </a:ln>
          <a:effectLst/>
          <a:extLst>
            <a:ext uri="{91240B29-F687-4F45-9708-019B960494DF}">
              <a14:hiddenLine xmlns:a14="http://schemas.microsoft.com/office/drawing/2010/main" w="6350" algn="ctr">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vi-VN" sz="2400"/>
          </a:p>
        </p:txBody>
      </p:sp>
      <p:sp>
        <p:nvSpPr>
          <p:cNvPr id="22" name="Rectangle 36">
            <a:hlinkClick r:id="" action="ppaction://noaction">
              <a:snd r:embed="rId8" name="water fight.wav"/>
            </a:hlinkClick>
            <a:hlinkHover r:id="" action="ppaction://noaction" highlightClick="1"/>
            <a:extLst>
              <a:ext uri="{FF2B5EF4-FFF2-40B4-BE49-F238E27FC236}">
                <a16:creationId xmlns:a16="http://schemas.microsoft.com/office/drawing/2014/main" id="{D6592335-52F8-4A4E-AC6F-A909975F5E3E}"/>
              </a:ext>
            </a:extLst>
          </p:cNvPr>
          <p:cNvSpPr>
            <a:spLocks noChangeArrowheads="1"/>
          </p:cNvSpPr>
          <p:nvPr/>
        </p:nvSpPr>
        <p:spPr bwMode="auto">
          <a:xfrm>
            <a:off x="422408" y="5023233"/>
            <a:ext cx="1438288" cy="461665"/>
          </a:xfrm>
          <a:prstGeom prst="rect">
            <a:avLst/>
          </a:prstGeom>
          <a:solidFill>
            <a:schemeClr val="bg1">
              <a:alpha val="0"/>
            </a:schemeClr>
          </a:solidFill>
          <a:ln>
            <a:noFill/>
          </a:ln>
          <a:effectLst/>
          <a:extLst>
            <a:ext uri="{91240B29-F687-4F45-9708-019B960494DF}">
              <a14:hiddenLine xmlns:a14="http://schemas.microsoft.com/office/drawing/2010/main" w="6350" algn="ctr">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vi-VN" sz="2400"/>
          </a:p>
        </p:txBody>
      </p:sp>
      <p:sp>
        <p:nvSpPr>
          <p:cNvPr id="23" name="Rectangle 36">
            <a:hlinkClick r:id="" action="ppaction://noaction">
              <a:snd r:embed="rId9" name="hot-air balloon.wav"/>
            </a:hlinkClick>
            <a:hlinkHover r:id="" action="ppaction://noaction" highlightClick="1"/>
            <a:extLst>
              <a:ext uri="{FF2B5EF4-FFF2-40B4-BE49-F238E27FC236}">
                <a16:creationId xmlns:a16="http://schemas.microsoft.com/office/drawing/2014/main" id="{BDB56FB1-06B0-4A3F-94EB-79918B6456FE}"/>
              </a:ext>
            </a:extLst>
          </p:cNvPr>
          <p:cNvSpPr>
            <a:spLocks noChangeArrowheads="1"/>
          </p:cNvSpPr>
          <p:nvPr/>
        </p:nvSpPr>
        <p:spPr bwMode="auto">
          <a:xfrm>
            <a:off x="403157" y="5716256"/>
            <a:ext cx="968441" cy="461665"/>
          </a:xfrm>
          <a:prstGeom prst="rect">
            <a:avLst/>
          </a:prstGeom>
          <a:solidFill>
            <a:schemeClr val="bg1">
              <a:alpha val="0"/>
            </a:schemeClr>
          </a:solidFill>
          <a:ln>
            <a:noFill/>
          </a:ln>
          <a:effectLst/>
          <a:extLst>
            <a:ext uri="{91240B29-F687-4F45-9708-019B960494DF}">
              <a14:hiddenLine xmlns:a14="http://schemas.microsoft.com/office/drawing/2010/main" w="6350" algn="ctr">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vi-VN" sz="2400"/>
          </a:p>
        </p:txBody>
      </p:sp>
      <p:sp>
        <p:nvSpPr>
          <p:cNvPr id="29" name="AutoShape 6">
            <a:hlinkClick r:id="" action="ppaction://noaction" highlightClick="1"/>
            <a:extLst>
              <a:ext uri="{FF2B5EF4-FFF2-40B4-BE49-F238E27FC236}">
                <a16:creationId xmlns:a16="http://schemas.microsoft.com/office/drawing/2014/main" id="{F300E059-9936-40BE-BD65-6C00267D45BF}"/>
              </a:ext>
            </a:extLst>
          </p:cNvPr>
          <p:cNvSpPr>
            <a:spLocks noChangeArrowheads="1"/>
          </p:cNvSpPr>
          <p:nvPr/>
        </p:nvSpPr>
        <p:spPr bwMode="auto">
          <a:xfrm>
            <a:off x="1122893" y="5009677"/>
            <a:ext cx="216383" cy="211465"/>
          </a:xfrm>
          <a:prstGeom prst="actionButtonBlank">
            <a:avLst/>
          </a:prstGeom>
          <a:no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solidFill>
                  <a:srgbClr val="FF0000"/>
                </a:solidFill>
                <a:sym typeface="Webdings" panose="05030102010509060703" pitchFamily="18" charset="2"/>
              </a:rPr>
              <a:t></a:t>
            </a:r>
          </a:p>
        </p:txBody>
      </p:sp>
    </p:spTree>
    <p:extLst>
      <p:ext uri="{BB962C8B-B14F-4D97-AF65-F5344CB8AC3E}">
        <p14:creationId xmlns:p14="http://schemas.microsoft.com/office/powerpoint/2010/main" val="252997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lantern.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bonfire.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5" name="race.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6" name="eating competition.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7" name="scuplture.wav"/>
                                        </p:tgtEl>
                                      </p:cMediaNode>
                                    </p:audio>
                                  </p:sub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subTnLst>
                                    <p:audio>
                                      <p:cMediaNode>
                                        <p:cTn display="0" masterRel="sameClick">
                                          <p:stCondLst>
                                            <p:cond evt="begin" delay="0">
                                              <p:tn val="30"/>
                                            </p:cond>
                                          </p:stCondLst>
                                          <p:endCondLst>
                                            <p:cond evt="onStopAudio" delay="0">
                                              <p:tgtEl>
                                                <p:sldTgt/>
                                              </p:tgtEl>
                                            </p:cond>
                                          </p:endCondLst>
                                        </p:cTn>
                                        <p:tgtEl>
                                          <p:sndTgt r:embed="rId8" name="water fight.wav"/>
                                        </p:tgtEl>
                                      </p:cMediaNode>
                                    </p:audio>
                                  </p:sub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subTnLst>
                                    <p:audio>
                                      <p:cMediaNode>
                                        <p:cTn display="0" masterRel="sameClick">
                                          <p:stCondLst>
                                            <p:cond evt="begin" delay="0">
                                              <p:tn val="35"/>
                                            </p:cond>
                                          </p:stCondLst>
                                          <p:endCondLst>
                                            <p:cond evt="onStopAudio" delay="0">
                                              <p:tgtEl>
                                                <p:sldTgt/>
                                              </p:tgtEl>
                                            </p:cond>
                                          </p:endCondLst>
                                        </p:cTn>
                                        <p:tgtEl>
                                          <p:sndTgt r:embed="rId9" name="hot-air ballo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0" grpId="0" animBg="1"/>
      <p:bldP spid="11" grpId="0" animBg="1"/>
      <p:bldP spid="1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B5E519-FA85-4593-93A8-3FC8627E06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13565" t="2150" r="12208" b="55747"/>
          <a:stretch/>
        </p:blipFill>
        <p:spPr>
          <a:xfrm>
            <a:off x="945219" y="887822"/>
            <a:ext cx="8091054" cy="1948872"/>
          </a:xfrm>
          <a:prstGeom prst="rect">
            <a:avLst/>
          </a:prstGeom>
        </p:spPr>
      </p:pic>
      <p:sp>
        <p:nvSpPr>
          <p:cNvPr id="4" name="Rectangle 3">
            <a:extLst>
              <a:ext uri="{FF2B5EF4-FFF2-40B4-BE49-F238E27FC236}">
                <a16:creationId xmlns:a16="http://schemas.microsoft.com/office/drawing/2014/main" id="{74E649DB-5EE0-4023-8106-4E9E70099F1B}"/>
              </a:ext>
            </a:extLst>
          </p:cNvPr>
          <p:cNvSpPr/>
          <p:nvPr/>
        </p:nvSpPr>
        <p:spPr>
          <a:xfrm>
            <a:off x="278413" y="238024"/>
            <a:ext cx="11608787"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b. Work in pairs. Say which of these you’d like to see or try.</a:t>
            </a:r>
          </a:p>
        </p:txBody>
      </p:sp>
      <p:pic>
        <p:nvPicPr>
          <p:cNvPr id="7" name="Picture 6">
            <a:extLst>
              <a:ext uri="{FF2B5EF4-FFF2-40B4-BE49-F238E27FC236}">
                <a16:creationId xmlns:a16="http://schemas.microsoft.com/office/drawing/2014/main" id="{D4F933EB-E31E-41AB-99A7-87EB13F7E7A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25773" t="52284" r="854" b="5613"/>
          <a:stretch/>
        </p:blipFill>
        <p:spPr>
          <a:xfrm>
            <a:off x="930018" y="2831822"/>
            <a:ext cx="8077879" cy="1968361"/>
          </a:xfrm>
          <a:prstGeom prst="rect">
            <a:avLst/>
          </a:prstGeom>
        </p:spPr>
      </p:pic>
      <p:pic>
        <p:nvPicPr>
          <p:cNvPr id="8" name="Picture 7">
            <a:extLst>
              <a:ext uri="{FF2B5EF4-FFF2-40B4-BE49-F238E27FC236}">
                <a16:creationId xmlns:a16="http://schemas.microsoft.com/office/drawing/2014/main" id="{0934373F-9902-416C-9F4E-AF9DA9F0A97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939" t="53318" r="76861" b="5613"/>
          <a:stretch/>
        </p:blipFill>
        <p:spPr>
          <a:xfrm>
            <a:off x="9213194" y="887820"/>
            <a:ext cx="2419927" cy="1900977"/>
          </a:xfrm>
          <a:prstGeom prst="rect">
            <a:avLst/>
          </a:prstGeom>
        </p:spPr>
      </p:pic>
      <p:pic>
        <p:nvPicPr>
          <p:cNvPr id="6" name="Picture 5">
            <a:extLst>
              <a:ext uri="{FF2B5EF4-FFF2-40B4-BE49-F238E27FC236}">
                <a16:creationId xmlns:a16="http://schemas.microsoft.com/office/drawing/2014/main" id="{FE9A6E87-0F46-4C28-BAD2-8C8E395F9F5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Layer>
                </a14:imgProps>
              </a:ext>
            </a:extLst>
          </a:blip>
          <a:srcRect b="5643"/>
          <a:stretch/>
        </p:blipFill>
        <p:spPr>
          <a:xfrm>
            <a:off x="2443844" y="4594173"/>
            <a:ext cx="8058592" cy="1900977"/>
          </a:xfrm>
          <a:prstGeom prst="rect">
            <a:avLst/>
          </a:prstGeom>
        </p:spPr>
      </p:pic>
    </p:spTree>
    <p:extLst>
      <p:ext uri="{BB962C8B-B14F-4D97-AF65-F5344CB8AC3E}">
        <p14:creationId xmlns:p14="http://schemas.microsoft.com/office/powerpoint/2010/main" val="87262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6305DC-C52D-4E42-86F3-4F8DBB3923B9}"/>
              </a:ext>
            </a:extLst>
          </p:cNvPr>
          <p:cNvPicPr>
            <a:picLocks noChangeAspect="1"/>
          </p:cNvPicPr>
          <p:nvPr/>
        </p:nvPicPr>
        <p:blipFill rotWithShape="1">
          <a:blip r:embed="rId8"/>
          <a:srcRect l="51871" t="3259" r="2606" b="4838"/>
          <a:stretch/>
        </p:blipFill>
        <p:spPr>
          <a:xfrm>
            <a:off x="5927833" y="1060866"/>
            <a:ext cx="6166450" cy="5283170"/>
          </a:xfrm>
          <a:prstGeom prst="rect">
            <a:avLst/>
          </a:prstGeom>
        </p:spPr>
      </p:pic>
      <p:pic>
        <p:nvPicPr>
          <p:cNvPr id="18" name="Picture 17">
            <a:extLst>
              <a:ext uri="{FF2B5EF4-FFF2-40B4-BE49-F238E27FC236}">
                <a16:creationId xmlns:a16="http://schemas.microsoft.com/office/drawing/2014/main" id="{F3949885-DC82-4F7C-9DB5-0FCDD9B0DA5F}"/>
              </a:ext>
            </a:extLst>
          </p:cNvPr>
          <p:cNvPicPr>
            <a:picLocks noChangeAspect="1"/>
          </p:cNvPicPr>
          <p:nvPr/>
        </p:nvPicPr>
        <p:blipFill rotWithShape="1">
          <a:blip r:embed="rId8"/>
          <a:srcRect l="2045" t="3259" r="56585" b="4838"/>
          <a:stretch/>
        </p:blipFill>
        <p:spPr>
          <a:xfrm>
            <a:off x="146039" y="1060866"/>
            <a:ext cx="5813325" cy="5283170"/>
          </a:xfrm>
          <a:prstGeom prst="rect">
            <a:avLst/>
          </a:prstGeom>
        </p:spPr>
      </p:pic>
      <p:sp>
        <p:nvSpPr>
          <p:cNvPr id="2" name="TextBox 1"/>
          <p:cNvSpPr txBox="1"/>
          <p:nvPr/>
        </p:nvSpPr>
        <p:spPr>
          <a:xfrm>
            <a:off x="29582" y="354114"/>
            <a:ext cx="2052734" cy="830997"/>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Extra Practice</a:t>
            </a:r>
          </a:p>
          <a:p>
            <a:r>
              <a:rPr lang="en-US" sz="2400" dirty="0">
                <a:solidFill>
                  <a:schemeClr val="bg1"/>
                </a:solidFill>
              </a:rPr>
              <a:t>WB, page 44</a:t>
            </a:r>
          </a:p>
        </p:txBody>
      </p:sp>
      <p:sp>
        <p:nvSpPr>
          <p:cNvPr id="3" name="Rectangle 2"/>
          <p:cNvSpPr/>
          <p:nvPr/>
        </p:nvSpPr>
        <p:spPr>
          <a:xfrm>
            <a:off x="2170232" y="427705"/>
            <a:ext cx="10562544" cy="646331"/>
          </a:xfrm>
          <a:prstGeom prst="rect">
            <a:avLst/>
          </a:prstGeom>
          <a:noFill/>
          <a:ln>
            <a:noFill/>
          </a:ln>
          <a:effectLst/>
        </p:spPr>
        <p:txBody>
          <a:bodyPr wrap="square">
            <a:spAutoFit/>
          </a:bodyPr>
          <a:lstStyle/>
          <a:p>
            <a:r>
              <a:rPr lang="en-US" sz="3600" i="1" dirty="0">
                <a:solidFill>
                  <a:srgbClr val="0070C0"/>
                </a:solidFill>
              </a:rPr>
              <a:t>a. Unscramble the letters to make words and phrases.</a:t>
            </a:r>
          </a:p>
        </p:txBody>
      </p:sp>
      <p:sp>
        <p:nvSpPr>
          <p:cNvPr id="10" name="TextBox 9"/>
          <p:cNvSpPr txBox="1"/>
          <p:nvPr/>
        </p:nvSpPr>
        <p:spPr>
          <a:xfrm>
            <a:off x="7004603" y="1899053"/>
            <a:ext cx="3830924" cy="584775"/>
          </a:xfrm>
          <a:prstGeom prst="rect">
            <a:avLst/>
          </a:prstGeom>
          <a:noFill/>
        </p:spPr>
        <p:txBody>
          <a:bodyPr wrap="square" rtlCol="0">
            <a:spAutoFit/>
          </a:bodyPr>
          <a:lstStyle/>
          <a:p>
            <a:r>
              <a:rPr lang="en-US" sz="3200" dirty="0">
                <a:solidFill>
                  <a:srgbClr val="FF0000"/>
                </a:solidFill>
              </a:rPr>
              <a:t>(eating) competition</a:t>
            </a:r>
          </a:p>
        </p:txBody>
      </p:sp>
      <p:sp>
        <p:nvSpPr>
          <p:cNvPr id="19" name="TextBox 18">
            <a:extLst>
              <a:ext uri="{FF2B5EF4-FFF2-40B4-BE49-F238E27FC236}">
                <a16:creationId xmlns:a16="http://schemas.microsoft.com/office/drawing/2014/main" id="{C3C08793-5BF0-4D7A-86CF-626F45221E97}"/>
              </a:ext>
            </a:extLst>
          </p:cNvPr>
          <p:cNvSpPr txBox="1"/>
          <p:nvPr/>
        </p:nvSpPr>
        <p:spPr>
          <a:xfrm>
            <a:off x="2244897" y="3115055"/>
            <a:ext cx="3830924" cy="584775"/>
          </a:xfrm>
          <a:prstGeom prst="rect">
            <a:avLst/>
          </a:prstGeom>
          <a:noFill/>
        </p:spPr>
        <p:txBody>
          <a:bodyPr wrap="square" rtlCol="0">
            <a:spAutoFit/>
          </a:bodyPr>
          <a:lstStyle/>
          <a:p>
            <a:r>
              <a:rPr lang="en-US" sz="3200" dirty="0">
                <a:solidFill>
                  <a:srgbClr val="FF0000"/>
                </a:solidFill>
              </a:rPr>
              <a:t>bonfire</a:t>
            </a:r>
          </a:p>
        </p:txBody>
      </p:sp>
      <p:sp>
        <p:nvSpPr>
          <p:cNvPr id="20" name="TextBox 19">
            <a:extLst>
              <a:ext uri="{FF2B5EF4-FFF2-40B4-BE49-F238E27FC236}">
                <a16:creationId xmlns:a16="http://schemas.microsoft.com/office/drawing/2014/main" id="{9FFCC16E-FE1D-457A-822F-EF656D9895BF}"/>
              </a:ext>
            </a:extLst>
          </p:cNvPr>
          <p:cNvSpPr txBox="1"/>
          <p:nvPr/>
        </p:nvSpPr>
        <p:spPr>
          <a:xfrm>
            <a:off x="7004606" y="3127489"/>
            <a:ext cx="3830924" cy="584775"/>
          </a:xfrm>
          <a:prstGeom prst="rect">
            <a:avLst/>
          </a:prstGeom>
          <a:noFill/>
        </p:spPr>
        <p:txBody>
          <a:bodyPr wrap="square" rtlCol="0">
            <a:spAutoFit/>
          </a:bodyPr>
          <a:lstStyle/>
          <a:p>
            <a:r>
              <a:rPr lang="en-US" sz="3200" dirty="0">
                <a:solidFill>
                  <a:srgbClr val="FF0000"/>
                </a:solidFill>
              </a:rPr>
              <a:t>lantern</a:t>
            </a:r>
          </a:p>
        </p:txBody>
      </p:sp>
      <p:sp>
        <p:nvSpPr>
          <p:cNvPr id="21" name="TextBox 20">
            <a:extLst>
              <a:ext uri="{FF2B5EF4-FFF2-40B4-BE49-F238E27FC236}">
                <a16:creationId xmlns:a16="http://schemas.microsoft.com/office/drawing/2014/main" id="{71BC9CBE-C856-46BC-A1AC-B36750D3E221}"/>
              </a:ext>
            </a:extLst>
          </p:cNvPr>
          <p:cNvSpPr txBox="1"/>
          <p:nvPr/>
        </p:nvSpPr>
        <p:spPr>
          <a:xfrm>
            <a:off x="2265076" y="4345593"/>
            <a:ext cx="3830924" cy="584775"/>
          </a:xfrm>
          <a:prstGeom prst="rect">
            <a:avLst/>
          </a:prstGeom>
          <a:noFill/>
        </p:spPr>
        <p:txBody>
          <a:bodyPr wrap="square" rtlCol="0">
            <a:spAutoFit/>
          </a:bodyPr>
          <a:lstStyle/>
          <a:p>
            <a:r>
              <a:rPr lang="en-US" sz="3200" dirty="0">
                <a:solidFill>
                  <a:srgbClr val="FF0000"/>
                </a:solidFill>
              </a:rPr>
              <a:t>sculpture</a:t>
            </a:r>
          </a:p>
        </p:txBody>
      </p:sp>
      <p:sp>
        <p:nvSpPr>
          <p:cNvPr id="22" name="TextBox 21">
            <a:extLst>
              <a:ext uri="{FF2B5EF4-FFF2-40B4-BE49-F238E27FC236}">
                <a16:creationId xmlns:a16="http://schemas.microsoft.com/office/drawing/2014/main" id="{C6886787-14E2-463B-AA83-04DB61479DA6}"/>
              </a:ext>
            </a:extLst>
          </p:cNvPr>
          <p:cNvSpPr txBox="1"/>
          <p:nvPr/>
        </p:nvSpPr>
        <p:spPr>
          <a:xfrm>
            <a:off x="7009226" y="4268180"/>
            <a:ext cx="3830924" cy="584775"/>
          </a:xfrm>
          <a:prstGeom prst="rect">
            <a:avLst/>
          </a:prstGeom>
          <a:noFill/>
        </p:spPr>
        <p:txBody>
          <a:bodyPr wrap="square" rtlCol="0">
            <a:spAutoFit/>
          </a:bodyPr>
          <a:lstStyle/>
          <a:p>
            <a:r>
              <a:rPr lang="en-US" sz="3200" dirty="0">
                <a:solidFill>
                  <a:srgbClr val="FF0000"/>
                </a:solidFill>
              </a:rPr>
              <a:t>race</a:t>
            </a:r>
          </a:p>
        </p:txBody>
      </p:sp>
      <p:sp>
        <p:nvSpPr>
          <p:cNvPr id="23" name="TextBox 22">
            <a:extLst>
              <a:ext uri="{FF2B5EF4-FFF2-40B4-BE49-F238E27FC236}">
                <a16:creationId xmlns:a16="http://schemas.microsoft.com/office/drawing/2014/main" id="{D5E7BBC6-E496-4277-B4F0-9EEE3CEFF753}"/>
              </a:ext>
            </a:extLst>
          </p:cNvPr>
          <p:cNvSpPr txBox="1"/>
          <p:nvPr/>
        </p:nvSpPr>
        <p:spPr>
          <a:xfrm>
            <a:off x="2265076" y="5564327"/>
            <a:ext cx="3830924" cy="584775"/>
          </a:xfrm>
          <a:prstGeom prst="rect">
            <a:avLst/>
          </a:prstGeom>
          <a:noFill/>
        </p:spPr>
        <p:txBody>
          <a:bodyPr wrap="square" rtlCol="0">
            <a:spAutoFit/>
          </a:bodyPr>
          <a:lstStyle/>
          <a:p>
            <a:r>
              <a:rPr lang="en-US" sz="3200" dirty="0">
                <a:solidFill>
                  <a:srgbClr val="FF0000"/>
                </a:solidFill>
              </a:rPr>
              <a:t>(water) fight</a:t>
            </a:r>
          </a:p>
        </p:txBody>
      </p:sp>
    </p:spTree>
    <p:extLst>
      <p:ext uri="{BB962C8B-B14F-4D97-AF65-F5344CB8AC3E}">
        <p14:creationId xmlns:p14="http://schemas.microsoft.com/office/powerpoint/2010/main" val="76596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ircle(in)">
                                      <p:cBhvr>
                                        <p:cTn id="7" dur="20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eating competition.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circle(in)">
                                      <p:cBhvr>
                                        <p:cTn id="12" dur="2000"/>
                                        <p:tgtEl>
                                          <p:spTgt spid="19">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onfire.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circle(in)">
                                      <p:cBhvr>
                                        <p:cTn id="17" dur="2000"/>
                                        <p:tgtEl>
                                          <p:spTgt spid="20">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lantern.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circle(in)">
                                      <p:cBhvr>
                                        <p:cTn id="22" dur="2000"/>
                                        <p:tgtEl>
                                          <p:spTgt spid="21">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5" name="scuplture.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circle(in)">
                                      <p:cBhvr>
                                        <p:cTn id="27" dur="2000"/>
                                        <p:tgtEl>
                                          <p:spTgt spid="22">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6" name="race.wav"/>
                                        </p:tgtEl>
                                      </p:cMediaNode>
                                    </p:audio>
                                  </p:sub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circle(in)">
                                      <p:cBhvr>
                                        <p:cTn id="32" dur="2000"/>
                                        <p:tgtEl>
                                          <p:spTgt spid="23">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7" name="water figh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62DACD-63D1-4076-8D05-630D37372500}"/>
              </a:ext>
            </a:extLst>
          </p:cNvPr>
          <p:cNvSpPr/>
          <p:nvPr/>
        </p:nvSpPr>
        <p:spPr>
          <a:xfrm>
            <a:off x="318995" y="1179478"/>
            <a:ext cx="6298115"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 b. Complete the crossword with the words and phrases from Task a.</a:t>
            </a:r>
          </a:p>
        </p:txBody>
      </p:sp>
      <p:pic>
        <p:nvPicPr>
          <p:cNvPr id="7" name="Picture 6">
            <a:extLst>
              <a:ext uri="{FF2B5EF4-FFF2-40B4-BE49-F238E27FC236}">
                <a16:creationId xmlns:a16="http://schemas.microsoft.com/office/drawing/2014/main" id="{7374F194-E5D1-4C61-9713-28B2F68291C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Layer>
                </a14:imgProps>
              </a:ext>
            </a:extLst>
          </a:blip>
          <a:stretch>
            <a:fillRect/>
          </a:stretch>
        </p:blipFill>
        <p:spPr>
          <a:xfrm>
            <a:off x="125851" y="2397530"/>
            <a:ext cx="7730736" cy="3616220"/>
          </a:xfrm>
          <a:prstGeom prst="rect">
            <a:avLst/>
          </a:prstGeom>
        </p:spPr>
      </p:pic>
      <p:pic>
        <p:nvPicPr>
          <p:cNvPr id="3" name="Picture 2">
            <a:extLst>
              <a:ext uri="{FF2B5EF4-FFF2-40B4-BE49-F238E27FC236}">
                <a16:creationId xmlns:a16="http://schemas.microsoft.com/office/drawing/2014/main" id="{80598075-F625-40BF-884D-BED6D63924E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Layer>
                </a14:imgProps>
              </a:ext>
            </a:extLst>
          </a:blip>
          <a:srcRect l="2218" t="7666" r="3793" b="5486"/>
          <a:stretch/>
        </p:blipFill>
        <p:spPr>
          <a:xfrm>
            <a:off x="5432239" y="13590"/>
            <a:ext cx="6699381" cy="6711855"/>
          </a:xfrm>
          <a:prstGeom prst="rect">
            <a:avLst/>
          </a:prstGeom>
        </p:spPr>
      </p:pic>
      <p:sp>
        <p:nvSpPr>
          <p:cNvPr id="5" name="TextBox 4">
            <a:extLst>
              <a:ext uri="{FF2B5EF4-FFF2-40B4-BE49-F238E27FC236}">
                <a16:creationId xmlns:a16="http://schemas.microsoft.com/office/drawing/2014/main" id="{412DC450-E37E-463C-9928-CE4D37016C48}"/>
              </a:ext>
            </a:extLst>
          </p:cNvPr>
          <p:cNvSpPr txBox="1"/>
          <p:nvPr/>
        </p:nvSpPr>
        <p:spPr>
          <a:xfrm>
            <a:off x="5738646" y="585942"/>
            <a:ext cx="5402319" cy="584775"/>
          </a:xfrm>
          <a:prstGeom prst="rect">
            <a:avLst/>
          </a:prstGeom>
          <a:noFill/>
        </p:spPr>
        <p:txBody>
          <a:bodyPr wrap="square" rtlCol="0">
            <a:spAutoFit/>
          </a:bodyPr>
          <a:lstStyle/>
          <a:p>
            <a:r>
              <a:rPr lang="en-US" sz="3200" dirty="0">
                <a:solidFill>
                  <a:srgbClr val="FF0000"/>
                </a:solidFill>
              </a:rPr>
              <a:t>h  o  t      a  </a:t>
            </a:r>
            <a:r>
              <a:rPr lang="en-US" sz="3200" dirty="0" err="1">
                <a:solidFill>
                  <a:srgbClr val="FF0000"/>
                </a:solidFill>
              </a:rPr>
              <a:t>i</a:t>
            </a:r>
            <a:r>
              <a:rPr lang="en-US" sz="3200" dirty="0">
                <a:solidFill>
                  <a:srgbClr val="FF0000"/>
                </a:solidFill>
              </a:rPr>
              <a:t>  r      b     l   </a:t>
            </a:r>
            <a:r>
              <a:rPr lang="en-US" sz="3200" dirty="0" err="1">
                <a:solidFill>
                  <a:srgbClr val="FF0000"/>
                </a:solidFill>
              </a:rPr>
              <a:t>l</a:t>
            </a:r>
            <a:r>
              <a:rPr lang="en-US" sz="3200" dirty="0">
                <a:solidFill>
                  <a:srgbClr val="FF0000"/>
                </a:solidFill>
              </a:rPr>
              <a:t>  o  </a:t>
            </a:r>
            <a:r>
              <a:rPr lang="en-US" sz="3200" dirty="0" err="1">
                <a:solidFill>
                  <a:srgbClr val="FF0000"/>
                </a:solidFill>
              </a:rPr>
              <a:t>o</a:t>
            </a:r>
            <a:r>
              <a:rPr lang="en-US" sz="3200" dirty="0">
                <a:solidFill>
                  <a:srgbClr val="FF0000"/>
                </a:solidFill>
              </a:rPr>
              <a:t>  n</a:t>
            </a:r>
          </a:p>
        </p:txBody>
      </p:sp>
      <p:sp>
        <p:nvSpPr>
          <p:cNvPr id="9" name="TextBox 8">
            <a:extLst>
              <a:ext uri="{FF2B5EF4-FFF2-40B4-BE49-F238E27FC236}">
                <a16:creationId xmlns:a16="http://schemas.microsoft.com/office/drawing/2014/main" id="{1ACBAB0C-83BD-4931-B264-EF6C47EAF9A1}"/>
              </a:ext>
            </a:extLst>
          </p:cNvPr>
          <p:cNvSpPr txBox="1"/>
          <p:nvPr/>
        </p:nvSpPr>
        <p:spPr>
          <a:xfrm>
            <a:off x="8282150" y="1621211"/>
            <a:ext cx="5439097" cy="584775"/>
          </a:xfrm>
          <a:prstGeom prst="rect">
            <a:avLst/>
          </a:prstGeom>
          <a:noFill/>
        </p:spPr>
        <p:txBody>
          <a:bodyPr wrap="square" rtlCol="0">
            <a:spAutoFit/>
          </a:bodyPr>
          <a:lstStyle/>
          <a:p>
            <a:r>
              <a:rPr lang="en-US" sz="3200" dirty="0">
                <a:solidFill>
                  <a:srgbClr val="FF0000"/>
                </a:solidFill>
              </a:rPr>
              <a:t>l  a     t  e  r  n</a:t>
            </a:r>
          </a:p>
        </p:txBody>
      </p:sp>
      <p:sp>
        <p:nvSpPr>
          <p:cNvPr id="11" name="TextBox 10">
            <a:extLst>
              <a:ext uri="{FF2B5EF4-FFF2-40B4-BE49-F238E27FC236}">
                <a16:creationId xmlns:a16="http://schemas.microsoft.com/office/drawing/2014/main" id="{EBD7C5A9-2F29-4BBF-897A-2A1267F60991}"/>
              </a:ext>
            </a:extLst>
          </p:cNvPr>
          <p:cNvSpPr txBox="1"/>
          <p:nvPr/>
        </p:nvSpPr>
        <p:spPr>
          <a:xfrm>
            <a:off x="8571184" y="2688009"/>
            <a:ext cx="5439097" cy="584775"/>
          </a:xfrm>
          <a:prstGeom prst="rect">
            <a:avLst/>
          </a:prstGeom>
          <a:noFill/>
        </p:spPr>
        <p:txBody>
          <a:bodyPr wrap="square" rtlCol="0">
            <a:spAutoFit/>
          </a:bodyPr>
          <a:lstStyle/>
          <a:p>
            <a:r>
              <a:rPr lang="en-US" sz="3200" dirty="0">
                <a:solidFill>
                  <a:srgbClr val="FF0000"/>
                </a:solidFill>
              </a:rPr>
              <a:t>s     u  l   p  t  u  r e</a:t>
            </a:r>
          </a:p>
        </p:txBody>
      </p:sp>
      <p:sp>
        <p:nvSpPr>
          <p:cNvPr id="13" name="TextBox 12">
            <a:extLst>
              <a:ext uri="{FF2B5EF4-FFF2-40B4-BE49-F238E27FC236}">
                <a16:creationId xmlns:a16="http://schemas.microsoft.com/office/drawing/2014/main" id="{50CF8EB8-1431-48F5-A71B-F9DDD95E317E}"/>
              </a:ext>
            </a:extLst>
          </p:cNvPr>
          <p:cNvSpPr txBox="1"/>
          <p:nvPr/>
        </p:nvSpPr>
        <p:spPr>
          <a:xfrm>
            <a:off x="9580180" y="3505190"/>
            <a:ext cx="446690" cy="2603533"/>
          </a:xfrm>
          <a:prstGeom prst="rect">
            <a:avLst/>
          </a:prstGeom>
          <a:noFill/>
        </p:spPr>
        <p:txBody>
          <a:bodyPr wrap="square" rtlCol="0">
            <a:spAutoFit/>
          </a:bodyPr>
          <a:lstStyle/>
          <a:p>
            <a:pPr algn="ctr">
              <a:lnSpc>
                <a:spcPct val="70000"/>
              </a:lnSpc>
            </a:pPr>
            <a:r>
              <a:rPr lang="en-US" sz="3300" dirty="0" err="1">
                <a:solidFill>
                  <a:srgbClr val="FF0000"/>
                </a:solidFill>
              </a:rPr>
              <a:t>bonf</a:t>
            </a:r>
            <a:r>
              <a:rPr lang="en-US" sz="3300" dirty="0">
                <a:solidFill>
                  <a:srgbClr val="FF0000"/>
                </a:solidFill>
              </a:rPr>
              <a:t> </a:t>
            </a:r>
            <a:r>
              <a:rPr lang="en-US" sz="3300" dirty="0" err="1">
                <a:solidFill>
                  <a:srgbClr val="FF0000"/>
                </a:solidFill>
              </a:rPr>
              <a:t>i</a:t>
            </a:r>
            <a:r>
              <a:rPr lang="en-US" sz="3300" dirty="0">
                <a:solidFill>
                  <a:srgbClr val="FF0000"/>
                </a:solidFill>
              </a:rPr>
              <a:t> r e</a:t>
            </a:r>
          </a:p>
        </p:txBody>
      </p:sp>
      <p:sp>
        <p:nvSpPr>
          <p:cNvPr id="14" name="TextBox 13">
            <a:extLst>
              <a:ext uri="{FF2B5EF4-FFF2-40B4-BE49-F238E27FC236}">
                <a16:creationId xmlns:a16="http://schemas.microsoft.com/office/drawing/2014/main" id="{53AAB6FB-40C5-4A7A-9869-77B5431044DE}"/>
              </a:ext>
            </a:extLst>
          </p:cNvPr>
          <p:cNvSpPr txBox="1"/>
          <p:nvPr/>
        </p:nvSpPr>
        <p:spPr>
          <a:xfrm>
            <a:off x="7856483" y="4085881"/>
            <a:ext cx="5439097" cy="584775"/>
          </a:xfrm>
          <a:prstGeom prst="rect">
            <a:avLst/>
          </a:prstGeom>
          <a:noFill/>
        </p:spPr>
        <p:txBody>
          <a:bodyPr wrap="square" rtlCol="0">
            <a:spAutoFit/>
          </a:bodyPr>
          <a:lstStyle/>
          <a:p>
            <a:r>
              <a:rPr lang="en-US" sz="3200" dirty="0">
                <a:solidFill>
                  <a:srgbClr val="FF0000"/>
                </a:solidFill>
              </a:rPr>
              <a:t>r  a  c</a:t>
            </a:r>
          </a:p>
        </p:txBody>
      </p:sp>
      <p:sp>
        <p:nvSpPr>
          <p:cNvPr id="15" name="TextBox 14">
            <a:extLst>
              <a:ext uri="{FF2B5EF4-FFF2-40B4-BE49-F238E27FC236}">
                <a16:creationId xmlns:a16="http://schemas.microsoft.com/office/drawing/2014/main" id="{86B7A6F1-B030-4CF5-B73A-33CC08396476}"/>
              </a:ext>
            </a:extLst>
          </p:cNvPr>
          <p:cNvSpPr txBox="1"/>
          <p:nvPr/>
        </p:nvSpPr>
        <p:spPr>
          <a:xfrm>
            <a:off x="8166694" y="5144888"/>
            <a:ext cx="5439097" cy="584775"/>
          </a:xfrm>
          <a:prstGeom prst="rect">
            <a:avLst/>
          </a:prstGeom>
          <a:noFill/>
        </p:spPr>
        <p:txBody>
          <a:bodyPr wrap="square" rtlCol="0">
            <a:spAutoFit/>
          </a:bodyPr>
          <a:lstStyle/>
          <a:p>
            <a:r>
              <a:rPr lang="en-US" sz="3200" dirty="0">
                <a:solidFill>
                  <a:srgbClr val="FF0000"/>
                </a:solidFill>
              </a:rPr>
              <a:t>w a      e         f   </a:t>
            </a:r>
            <a:r>
              <a:rPr lang="en-US" sz="3200" dirty="0" err="1">
                <a:solidFill>
                  <a:srgbClr val="FF0000"/>
                </a:solidFill>
              </a:rPr>
              <a:t>i</a:t>
            </a:r>
            <a:r>
              <a:rPr lang="en-US" sz="3200" dirty="0">
                <a:solidFill>
                  <a:srgbClr val="FF0000"/>
                </a:solidFill>
              </a:rPr>
              <a:t>  g  h t</a:t>
            </a:r>
          </a:p>
        </p:txBody>
      </p:sp>
      <p:sp>
        <p:nvSpPr>
          <p:cNvPr id="12" name="TextBox 11">
            <a:extLst>
              <a:ext uri="{FF2B5EF4-FFF2-40B4-BE49-F238E27FC236}">
                <a16:creationId xmlns:a16="http://schemas.microsoft.com/office/drawing/2014/main" id="{F7D65BFB-A053-4855-A273-751AD8DEB5F2}"/>
              </a:ext>
            </a:extLst>
          </p:cNvPr>
          <p:cNvSpPr txBox="1"/>
          <p:nvPr/>
        </p:nvSpPr>
        <p:spPr>
          <a:xfrm>
            <a:off x="29582" y="354114"/>
            <a:ext cx="2052734" cy="830997"/>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Extra Practice</a:t>
            </a:r>
          </a:p>
          <a:p>
            <a:r>
              <a:rPr lang="en-US" sz="2400" dirty="0">
                <a:solidFill>
                  <a:schemeClr val="bg1"/>
                </a:solidFill>
              </a:rPr>
              <a:t>WB, page 44</a:t>
            </a:r>
          </a:p>
        </p:txBody>
      </p:sp>
    </p:spTree>
    <p:extLst>
      <p:ext uri="{BB962C8B-B14F-4D97-AF65-F5344CB8AC3E}">
        <p14:creationId xmlns:p14="http://schemas.microsoft.com/office/powerpoint/2010/main" val="164003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circle(in)">
                                      <p:cBhvr>
                                        <p:cTn id="17" dur="20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circle(in)">
                                      <p:cBhvr>
                                        <p:cTn id="22" dur="20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circle(in)">
                                      <p:cBhvr>
                                        <p:cTn id="27" dur="20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circle(in)">
                                      <p:cBhvr>
                                        <p:cTn id="32"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10;&#10;Description automatically generated">
            <a:extLst>
              <a:ext uri="{FF2B5EF4-FFF2-40B4-BE49-F238E27FC236}">
                <a16:creationId xmlns:a16="http://schemas.microsoft.com/office/drawing/2014/main" id="{A6FC4801-CFB9-E137-D1B0-9A66DB359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4195" y="340242"/>
            <a:ext cx="8927804" cy="6083156"/>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reading time….</a:t>
            </a:r>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51" y="1460901"/>
            <a:ext cx="4086709" cy="83462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4060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9B2C12C-F7A3-4CA7-BC53-EF408E82EFF8}"/>
              </a:ext>
            </a:extLst>
          </p:cNvPr>
          <p:cNvSpPr/>
          <p:nvPr/>
        </p:nvSpPr>
        <p:spPr>
          <a:xfrm>
            <a:off x="623433" y="3788629"/>
            <a:ext cx="11457993"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742950" indent="-742950">
              <a:buAutoNum type="alphaLcPeriod"/>
            </a:pPr>
            <a:r>
              <a:rPr lang="en-US" sz="3600" b="1" dirty="0"/>
              <a:t>Read the article and choose the best title. </a:t>
            </a:r>
            <a:endParaRPr lang="en-US" sz="3200" dirty="0"/>
          </a:p>
          <a:p>
            <a:pPr marL="514350" indent="-514350">
              <a:buAutoNum type="arabicPeriod"/>
            </a:pPr>
            <a:r>
              <a:rPr lang="en-US" sz="3600" dirty="0">
                <a:solidFill>
                  <a:srgbClr val="0070C0"/>
                </a:solidFill>
              </a:rPr>
              <a:t>The Best Arts Festivals around the World </a:t>
            </a:r>
          </a:p>
          <a:p>
            <a:pPr marL="514350" indent="-514350">
              <a:buAutoNum type="arabicPeriod"/>
            </a:pPr>
            <a:r>
              <a:rPr lang="en-US" sz="3600" dirty="0">
                <a:solidFill>
                  <a:srgbClr val="0070C0"/>
                </a:solidFill>
              </a:rPr>
              <a:t>The Most Interesting Festivals around the World </a:t>
            </a:r>
            <a:endParaRPr lang="en-US" sz="3600" i="1" dirty="0">
              <a:solidFill>
                <a:srgbClr val="0070C0"/>
              </a:solidFill>
            </a:endParaRPr>
          </a:p>
        </p:txBody>
      </p:sp>
      <p:sp>
        <p:nvSpPr>
          <p:cNvPr id="2" name="Rectangle 1"/>
          <p:cNvSpPr/>
          <p:nvPr/>
        </p:nvSpPr>
        <p:spPr>
          <a:xfrm>
            <a:off x="597158" y="1040175"/>
            <a:ext cx="11457993"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a:t>
            </a:r>
            <a:r>
              <a:rPr lang="en-US" sz="3600" b="1" i="1" dirty="0">
                <a:solidFill>
                  <a:srgbClr val="0070C0"/>
                </a:solidFill>
              </a:rPr>
              <a:t>instruction</a:t>
            </a:r>
            <a:r>
              <a:rPr lang="en-US" sz="3600" i="1" dirty="0">
                <a:solidFill>
                  <a:srgbClr val="0070C0"/>
                </a:solidFill>
              </a:rPr>
              <a:t> and the </a:t>
            </a:r>
            <a:r>
              <a:rPr lang="en-US" sz="3600" b="1" i="1" dirty="0">
                <a:solidFill>
                  <a:srgbClr val="0070C0"/>
                </a:solidFill>
              </a:rPr>
              <a:t>answers</a:t>
            </a:r>
            <a:r>
              <a:rPr lang="en-US" sz="3600" i="1" dirty="0">
                <a:solidFill>
                  <a:srgbClr val="0070C0"/>
                </a:solidFill>
              </a:rPr>
              <a:t> quickly:</a:t>
            </a:r>
          </a:p>
          <a:p>
            <a:pPr marL="571500" indent="-571500">
              <a:buFontTx/>
              <a:buChar char="-"/>
            </a:pPr>
            <a:r>
              <a:rPr lang="en-US" sz="3600" i="1" dirty="0">
                <a:solidFill>
                  <a:srgbClr val="0070C0"/>
                </a:solidFill>
              </a:rPr>
              <a:t>Underline the key words. </a:t>
            </a:r>
          </a:p>
          <a:p>
            <a:pPr marL="571500" indent="-571500">
              <a:buFontTx/>
              <a:buChar char="-"/>
            </a:pPr>
            <a:r>
              <a:rPr lang="en-US" sz="3600" i="1" dirty="0">
                <a:solidFill>
                  <a:srgbClr val="0070C0"/>
                </a:solidFill>
              </a:rPr>
              <a:t>What are we going to do? </a:t>
            </a:r>
          </a:p>
          <a:p>
            <a:r>
              <a:rPr lang="en-US" sz="3600" i="1" dirty="0">
                <a:solidFill>
                  <a:srgbClr val="FF0000"/>
                </a:solidFill>
              </a:rPr>
              <a:t>	Read and choose the best title.</a:t>
            </a:r>
          </a:p>
        </p:txBody>
      </p:sp>
      <p:cxnSp>
        <p:nvCxnSpPr>
          <p:cNvPr id="13" name="Straight Connector 12"/>
          <p:cNvCxnSpPr>
            <a:cxnSpLocks/>
          </p:cNvCxnSpPr>
          <p:nvPr/>
        </p:nvCxnSpPr>
        <p:spPr>
          <a:xfrm>
            <a:off x="3258207" y="4333807"/>
            <a:ext cx="11290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5274" y="457200"/>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Task a</a:t>
            </a:r>
          </a:p>
        </p:txBody>
      </p:sp>
      <p:cxnSp>
        <p:nvCxnSpPr>
          <p:cNvPr id="17" name="Straight Connector 16">
            <a:extLst>
              <a:ext uri="{FF2B5EF4-FFF2-40B4-BE49-F238E27FC236}">
                <a16:creationId xmlns:a16="http://schemas.microsoft.com/office/drawing/2014/main" id="{9C4CCB9C-D010-47C2-AB6E-F2F1382C302C}"/>
              </a:ext>
            </a:extLst>
          </p:cNvPr>
          <p:cNvCxnSpPr>
            <a:cxnSpLocks/>
          </p:cNvCxnSpPr>
          <p:nvPr/>
        </p:nvCxnSpPr>
        <p:spPr>
          <a:xfrm>
            <a:off x="5457037" y="4333807"/>
            <a:ext cx="12275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a:off x="1441338" y="4326663"/>
            <a:ext cx="9297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A4DBFBF-95E2-4E4A-A06D-1C0FC7CC992F}"/>
              </a:ext>
            </a:extLst>
          </p:cNvPr>
          <p:cNvCxnSpPr>
            <a:cxnSpLocks/>
          </p:cNvCxnSpPr>
          <p:nvPr/>
        </p:nvCxnSpPr>
        <p:spPr>
          <a:xfrm flipV="1">
            <a:off x="2021180" y="4888371"/>
            <a:ext cx="3304436"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A0EAB7F-1B79-4589-BE6D-CB9FECB3ABDE}"/>
              </a:ext>
            </a:extLst>
          </p:cNvPr>
          <p:cNvCxnSpPr/>
          <p:nvPr/>
        </p:nvCxnSpPr>
        <p:spPr>
          <a:xfrm>
            <a:off x="7806771" y="4888371"/>
            <a:ext cx="861527" cy="31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284D46A-DA27-42F9-A23D-680BBA97D67A}"/>
              </a:ext>
            </a:extLst>
          </p:cNvPr>
          <p:cNvCxnSpPr>
            <a:cxnSpLocks/>
          </p:cNvCxnSpPr>
          <p:nvPr/>
        </p:nvCxnSpPr>
        <p:spPr>
          <a:xfrm>
            <a:off x="1950736" y="5416174"/>
            <a:ext cx="4733843" cy="31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5A1EBD-8CF3-43D4-9A5A-BE6CF817147D}"/>
              </a:ext>
            </a:extLst>
          </p:cNvPr>
          <p:cNvCxnSpPr/>
          <p:nvPr/>
        </p:nvCxnSpPr>
        <p:spPr>
          <a:xfrm>
            <a:off x="9142703" y="5416174"/>
            <a:ext cx="861527" cy="31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42C1C07-7713-460A-90F9-849DDA719BD1}"/>
              </a:ext>
            </a:extLst>
          </p:cNvPr>
          <p:cNvSpPr txBox="1"/>
          <p:nvPr/>
        </p:nvSpPr>
        <p:spPr>
          <a:xfrm>
            <a:off x="10711002" y="362439"/>
            <a:ext cx="142139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Pre-reading</a:t>
            </a:r>
          </a:p>
        </p:txBody>
      </p:sp>
    </p:spTree>
    <p:extLst>
      <p:ext uri="{BB962C8B-B14F-4D97-AF65-F5344CB8AC3E}">
        <p14:creationId xmlns:p14="http://schemas.microsoft.com/office/powerpoint/2010/main" val="19725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par>
                          <p:cTn id="15" fill="hold">
                            <p:stCondLst>
                              <p:cond delay="2000"/>
                            </p:stCondLst>
                            <p:childTnLst>
                              <p:par>
                                <p:cTn id="16" presetID="21" presetClass="entr" presetSubtype="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par>
                          <p:cTn id="19" fill="hold">
                            <p:stCondLst>
                              <p:cond delay="4000"/>
                            </p:stCondLst>
                            <p:childTnLst>
                              <p:par>
                                <p:cTn id="20" presetID="21" presetClass="entr" presetSubtype="1"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2000"/>
                                        <p:tgtEl>
                                          <p:spTgt spid="21"/>
                                        </p:tgtEl>
                                      </p:cBhvr>
                                    </p:animEffect>
                                  </p:childTnLst>
                                </p:cTn>
                              </p:par>
                            </p:childTnLst>
                          </p:cTn>
                        </p:par>
                        <p:par>
                          <p:cTn id="28" fill="hold">
                            <p:stCondLst>
                              <p:cond delay="2000"/>
                            </p:stCondLst>
                            <p:childTnLst>
                              <p:par>
                                <p:cTn id="29" presetID="21" presetClass="entr" presetSubtype="1"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heel(1)">
                                      <p:cBhvr>
                                        <p:cTn id="31" dur="20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2000"/>
                                        <p:tgtEl>
                                          <p:spTgt spid="24"/>
                                        </p:tgtEl>
                                      </p:cBhvr>
                                    </p:animEffect>
                                  </p:childTnLst>
                                </p:cTn>
                              </p:par>
                            </p:childTnLst>
                          </p:cTn>
                        </p:par>
                        <p:par>
                          <p:cTn id="37" fill="hold">
                            <p:stCondLst>
                              <p:cond delay="2000"/>
                            </p:stCondLst>
                            <p:childTnLst>
                              <p:par>
                                <p:cTn id="38" presetID="21" presetClass="entr" presetSubtype="1"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heel(1)">
                                      <p:cBhvr>
                                        <p:cTn id="40" dur="20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xEl>
                                              <p:pRg st="2" end="2"/>
                                            </p:txEl>
                                          </p:spTgt>
                                        </p:tgtEl>
                                        <p:attrNameLst>
                                          <p:attrName>style.visibility</p:attrName>
                                        </p:attrNameLst>
                                      </p:cBhvr>
                                      <p:to>
                                        <p:strVal val="visible"/>
                                      </p:to>
                                    </p:set>
                                    <p:anim calcmode="lin" valueType="num">
                                      <p:cBhvr>
                                        <p:cTn id="4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47" dur="500"/>
                                        <p:tgtEl>
                                          <p:spTgt spid="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2">
                                            <p:txEl>
                                              <p:pRg st="3" end="3"/>
                                            </p:txEl>
                                          </p:spTgt>
                                        </p:tgtEl>
                                        <p:attrNameLst>
                                          <p:attrName>style.visibility</p:attrName>
                                        </p:attrNameLst>
                                      </p:cBhvr>
                                      <p:to>
                                        <p:strVal val="visible"/>
                                      </p:to>
                                    </p:set>
                                    <p:animEffect transition="in" filter="wheel(1)">
                                      <p:cBhvr>
                                        <p:cTn id="5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8D2FEC-23E1-4B03-8B1E-5126A9137DE7}"/>
              </a:ext>
            </a:extLst>
          </p:cNvPr>
          <p:cNvSpPr/>
          <p:nvPr/>
        </p:nvSpPr>
        <p:spPr>
          <a:xfrm>
            <a:off x="623433" y="-16101"/>
            <a:ext cx="11457993" cy="163121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742950" indent="-742950">
              <a:buAutoNum type="alphaLcPeriod"/>
            </a:pPr>
            <a:r>
              <a:rPr lang="en-US" sz="3200" b="1" dirty="0"/>
              <a:t>Read the article and choose the best title. </a:t>
            </a:r>
            <a:endParaRPr lang="en-US" sz="3200" dirty="0"/>
          </a:p>
          <a:p>
            <a:pPr marL="514350" indent="-514350">
              <a:buAutoNum type="arabicPeriod"/>
            </a:pPr>
            <a:r>
              <a:rPr lang="en-US" sz="3200" dirty="0">
                <a:solidFill>
                  <a:srgbClr val="0070C0"/>
                </a:solidFill>
              </a:rPr>
              <a:t>The Best Arts Festivals around the World </a:t>
            </a:r>
          </a:p>
          <a:p>
            <a:pPr marL="514350" indent="-514350">
              <a:buAutoNum type="arabicPeriod"/>
            </a:pPr>
            <a:r>
              <a:rPr lang="en-US" sz="3200" dirty="0">
                <a:solidFill>
                  <a:srgbClr val="0070C0"/>
                </a:solidFill>
              </a:rPr>
              <a:t>The Most Interesting Festivals around the World </a:t>
            </a:r>
            <a:endParaRPr lang="en-US" sz="3200" i="1" dirty="0">
              <a:solidFill>
                <a:srgbClr val="0070C0"/>
              </a:solidFill>
            </a:endParaRPr>
          </a:p>
        </p:txBody>
      </p:sp>
      <p:sp>
        <p:nvSpPr>
          <p:cNvPr id="9" name="Oval 8">
            <a:extLst>
              <a:ext uri="{FF2B5EF4-FFF2-40B4-BE49-F238E27FC236}">
                <a16:creationId xmlns:a16="http://schemas.microsoft.com/office/drawing/2014/main" id="{6231B260-A24D-409F-95DB-653A049B90F5}"/>
              </a:ext>
            </a:extLst>
          </p:cNvPr>
          <p:cNvSpPr/>
          <p:nvPr/>
        </p:nvSpPr>
        <p:spPr>
          <a:xfrm>
            <a:off x="560372" y="974432"/>
            <a:ext cx="533398" cy="5442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4" name="Picture 3">
            <a:extLst>
              <a:ext uri="{FF2B5EF4-FFF2-40B4-BE49-F238E27FC236}">
                <a16:creationId xmlns:a16="http://schemas.microsoft.com/office/drawing/2014/main" id="{27079FAF-D94D-46FA-89E2-EF659676649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brightnessContrast bright="10000" contrast="-40000"/>
                    </a14:imgEffect>
                  </a14:imgLayer>
                </a14:imgProps>
              </a:ext>
            </a:extLst>
          </a:blip>
          <a:srcRect l="3261" t="17172" r="27715" b="45297"/>
          <a:stretch/>
        </p:blipFill>
        <p:spPr>
          <a:xfrm>
            <a:off x="1216199" y="1572118"/>
            <a:ext cx="10327853" cy="2587916"/>
          </a:xfrm>
          <a:prstGeom prst="rect">
            <a:avLst/>
          </a:prstGeom>
        </p:spPr>
      </p:pic>
      <p:pic>
        <p:nvPicPr>
          <p:cNvPr id="8" name="Picture 7">
            <a:extLst>
              <a:ext uri="{FF2B5EF4-FFF2-40B4-BE49-F238E27FC236}">
                <a16:creationId xmlns:a16="http://schemas.microsoft.com/office/drawing/2014/main" id="{99F3F2F8-3C75-423C-9584-616A0F526E3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brightnessContrast bright="10000" contrast="-40000"/>
                    </a14:imgEffect>
                  </a14:imgLayer>
                </a14:imgProps>
              </a:ext>
            </a:extLst>
          </a:blip>
          <a:srcRect l="27903" t="57395" r="3652" b="3672"/>
          <a:stretch/>
        </p:blipFill>
        <p:spPr>
          <a:xfrm>
            <a:off x="1920966" y="4144455"/>
            <a:ext cx="10241099" cy="2684563"/>
          </a:xfrm>
          <a:prstGeom prst="rect">
            <a:avLst/>
          </a:prstGeom>
        </p:spPr>
      </p:pic>
      <p:pic>
        <p:nvPicPr>
          <p:cNvPr id="7" name="Picture 6" descr="checkanswer4">
            <a:hlinkClick r:id="" action="ppaction://noaction" highlightClick="1">
              <a:snd r:embed="rId4" name="ARROW 001.wav"/>
            </a:hlinkClick>
            <a:extLst>
              <a:ext uri="{FF2B5EF4-FFF2-40B4-BE49-F238E27FC236}">
                <a16:creationId xmlns:a16="http://schemas.microsoft.com/office/drawing/2014/main" id="{0E6D474C-4458-492E-B8EC-7DA8B9C92F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4106" y="78401"/>
            <a:ext cx="1844040" cy="44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769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nextCondLst>
                <p:cond evt="onClick" delay="0">
                  <p:tgtEl>
                    <p:spTgt spid="7"/>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8306C05-393F-4A35-BEFE-A421EF45FCDD}"/>
              </a:ext>
            </a:extLst>
          </p:cNvPr>
          <p:cNvSpPr/>
          <p:nvPr/>
        </p:nvSpPr>
        <p:spPr>
          <a:xfrm>
            <a:off x="462116" y="2841523"/>
            <a:ext cx="11440634" cy="3416320"/>
          </a:xfrm>
          <a:prstGeom prst="rect">
            <a:avLst/>
          </a:prstGeom>
          <a:noFill/>
          <a:ln>
            <a:noFill/>
          </a:ln>
          <a:effectLst/>
        </p:spPr>
        <p:txBody>
          <a:bodyPr wrap="square">
            <a:spAutoFit/>
          </a:bodyPr>
          <a:lstStyle/>
          <a:p>
            <a:r>
              <a:rPr lang="en-US" sz="3600" b="1" dirty="0">
                <a:solidFill>
                  <a:srgbClr val="002060"/>
                </a:solidFill>
              </a:rPr>
              <a:t>b. Now, read and answer the questions.</a:t>
            </a:r>
            <a:r>
              <a:rPr lang="en-US" sz="3200" dirty="0"/>
              <a:t/>
            </a:r>
            <a:br>
              <a:rPr lang="en-US" sz="3200" dirty="0"/>
            </a:br>
            <a:r>
              <a:rPr lang="en-US" sz="3600" dirty="0"/>
              <a:t>1. How many days is the Sapporo Snow Festival?</a:t>
            </a:r>
          </a:p>
          <a:p>
            <a:r>
              <a:rPr lang="en-US" sz="3600" dirty="0"/>
              <a:t>2. Who will make the ice sculptures? </a:t>
            </a:r>
          </a:p>
          <a:p>
            <a:r>
              <a:rPr lang="en-US" sz="3600" dirty="0"/>
              <a:t>3. What is the topic for ice sculptures this year? </a:t>
            </a:r>
          </a:p>
          <a:p>
            <a:r>
              <a:rPr lang="en-US" sz="3600" dirty="0"/>
              <a:t>4. During which holiday is Moomba Waterfest?</a:t>
            </a:r>
          </a:p>
          <a:p>
            <a:r>
              <a:rPr lang="en-US" sz="3600" dirty="0"/>
              <a:t>5. What is special for kids this year? </a:t>
            </a:r>
            <a:endParaRPr lang="en-US" sz="3600" i="1" dirty="0">
              <a:solidFill>
                <a:srgbClr val="FF0000"/>
              </a:solidFill>
            </a:endParaRPr>
          </a:p>
        </p:txBody>
      </p:sp>
      <p:sp>
        <p:nvSpPr>
          <p:cNvPr id="12" name="Rectangle 11">
            <a:extLst>
              <a:ext uri="{FF2B5EF4-FFF2-40B4-BE49-F238E27FC236}">
                <a16:creationId xmlns:a16="http://schemas.microsoft.com/office/drawing/2014/main" id="{5CE464BE-3625-4D6B-A995-1862932E22E9}"/>
              </a:ext>
            </a:extLst>
          </p:cNvPr>
          <p:cNvSpPr/>
          <p:nvPr/>
        </p:nvSpPr>
        <p:spPr>
          <a:xfrm>
            <a:off x="597158" y="1040175"/>
            <a:ext cx="11457993"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a:t>
            </a:r>
            <a:r>
              <a:rPr lang="en-US" sz="3600" b="1" i="1" dirty="0">
                <a:solidFill>
                  <a:srgbClr val="0070C0"/>
                </a:solidFill>
              </a:rPr>
              <a:t>questions</a:t>
            </a:r>
            <a:r>
              <a:rPr lang="en-US" sz="3600" i="1" dirty="0">
                <a:solidFill>
                  <a:srgbClr val="0070C0"/>
                </a:solidFill>
              </a:rPr>
              <a:t> and underline the </a:t>
            </a:r>
            <a:r>
              <a:rPr lang="en-US" sz="3600" b="1" i="1" dirty="0">
                <a:solidFill>
                  <a:srgbClr val="0070C0"/>
                </a:solidFill>
              </a:rPr>
              <a:t>key words</a:t>
            </a:r>
            <a:r>
              <a:rPr lang="en-US" sz="3600" i="1" dirty="0">
                <a:solidFill>
                  <a:srgbClr val="0070C0"/>
                </a:solidFill>
              </a:rPr>
              <a:t>. </a:t>
            </a:r>
          </a:p>
          <a:p>
            <a:r>
              <a:rPr lang="en-US" sz="3600" i="1" dirty="0">
                <a:solidFill>
                  <a:srgbClr val="0070C0"/>
                </a:solidFill>
              </a:rPr>
              <a:t>What are we going to do? </a:t>
            </a:r>
          </a:p>
          <a:p>
            <a:r>
              <a:rPr lang="en-US" sz="3600" i="1" dirty="0">
                <a:solidFill>
                  <a:srgbClr val="FF0000"/>
                </a:solidFill>
              </a:rPr>
              <a:t>	Read and answer the questions.</a:t>
            </a:r>
          </a:p>
        </p:txBody>
      </p:sp>
      <p:sp>
        <p:nvSpPr>
          <p:cNvPr id="14" name="TextBox 13">
            <a:extLst>
              <a:ext uri="{FF2B5EF4-FFF2-40B4-BE49-F238E27FC236}">
                <a16:creationId xmlns:a16="http://schemas.microsoft.com/office/drawing/2014/main" id="{F7353FF2-8DDB-4DF7-8224-5318094484EA}"/>
              </a:ext>
            </a:extLst>
          </p:cNvPr>
          <p:cNvSpPr txBox="1"/>
          <p:nvPr/>
        </p:nvSpPr>
        <p:spPr>
          <a:xfrm>
            <a:off x="205274" y="363637"/>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Task b</a:t>
            </a:r>
          </a:p>
        </p:txBody>
      </p:sp>
      <p:cxnSp>
        <p:nvCxnSpPr>
          <p:cNvPr id="20" name="Straight Connector 19">
            <a:extLst>
              <a:ext uri="{FF2B5EF4-FFF2-40B4-BE49-F238E27FC236}">
                <a16:creationId xmlns:a16="http://schemas.microsoft.com/office/drawing/2014/main" id="{03BA71B2-5D90-439B-80C5-14C8577C9BB6}"/>
              </a:ext>
            </a:extLst>
          </p:cNvPr>
          <p:cNvCxnSpPr>
            <a:cxnSpLocks/>
          </p:cNvCxnSpPr>
          <p:nvPr/>
        </p:nvCxnSpPr>
        <p:spPr>
          <a:xfrm>
            <a:off x="994629" y="3947281"/>
            <a:ext cx="27612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CB2E4A8-3814-45CD-8320-CC59BBFB6DF1}"/>
              </a:ext>
            </a:extLst>
          </p:cNvPr>
          <p:cNvCxnSpPr>
            <a:cxnSpLocks/>
          </p:cNvCxnSpPr>
          <p:nvPr/>
        </p:nvCxnSpPr>
        <p:spPr>
          <a:xfrm>
            <a:off x="5181600" y="3947281"/>
            <a:ext cx="40508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192B32-7B23-451F-B0DD-BABEA14FF0E6}"/>
              </a:ext>
            </a:extLst>
          </p:cNvPr>
          <p:cNvCxnSpPr>
            <a:cxnSpLocks/>
          </p:cNvCxnSpPr>
          <p:nvPr/>
        </p:nvCxnSpPr>
        <p:spPr>
          <a:xfrm>
            <a:off x="994629" y="4465853"/>
            <a:ext cx="8595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B2495A4-70C5-44FE-830E-F1927925358D}"/>
              </a:ext>
            </a:extLst>
          </p:cNvPr>
          <p:cNvCxnSpPr>
            <a:cxnSpLocks/>
          </p:cNvCxnSpPr>
          <p:nvPr/>
        </p:nvCxnSpPr>
        <p:spPr>
          <a:xfrm>
            <a:off x="2761017" y="4465853"/>
            <a:ext cx="10145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E92126-C063-4282-8988-F642E610D40E}"/>
              </a:ext>
            </a:extLst>
          </p:cNvPr>
          <p:cNvCxnSpPr>
            <a:cxnSpLocks/>
          </p:cNvCxnSpPr>
          <p:nvPr/>
        </p:nvCxnSpPr>
        <p:spPr>
          <a:xfrm>
            <a:off x="4616213" y="4485517"/>
            <a:ext cx="25023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688916C-C274-45B7-8181-EAFB538359EF}"/>
              </a:ext>
            </a:extLst>
          </p:cNvPr>
          <p:cNvCxnSpPr>
            <a:cxnSpLocks/>
          </p:cNvCxnSpPr>
          <p:nvPr/>
        </p:nvCxnSpPr>
        <p:spPr>
          <a:xfrm>
            <a:off x="1032387" y="5013927"/>
            <a:ext cx="934065" cy="98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5DFB129-63BD-437C-80BC-16AA392E5B9E}"/>
              </a:ext>
            </a:extLst>
          </p:cNvPr>
          <p:cNvCxnSpPr>
            <a:cxnSpLocks/>
          </p:cNvCxnSpPr>
          <p:nvPr/>
        </p:nvCxnSpPr>
        <p:spPr>
          <a:xfrm>
            <a:off x="3252527" y="5013927"/>
            <a:ext cx="9065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958D4F-82A0-4812-A70A-C8B6C6425140}"/>
              </a:ext>
            </a:extLst>
          </p:cNvPr>
          <p:cNvCxnSpPr>
            <a:cxnSpLocks/>
          </p:cNvCxnSpPr>
          <p:nvPr/>
        </p:nvCxnSpPr>
        <p:spPr>
          <a:xfrm>
            <a:off x="4885295" y="5013927"/>
            <a:ext cx="2489416" cy="98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4EEF14F-8ECF-40F9-A746-2E680A16D180}"/>
              </a:ext>
            </a:extLst>
          </p:cNvPr>
          <p:cNvCxnSpPr>
            <a:cxnSpLocks/>
          </p:cNvCxnSpPr>
          <p:nvPr/>
        </p:nvCxnSpPr>
        <p:spPr>
          <a:xfrm>
            <a:off x="7658734" y="5020439"/>
            <a:ext cx="13181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5F3D53-9C82-4B4B-AFB2-0F05FB117DD8}"/>
              </a:ext>
            </a:extLst>
          </p:cNvPr>
          <p:cNvCxnSpPr>
            <a:cxnSpLocks/>
          </p:cNvCxnSpPr>
          <p:nvPr/>
        </p:nvCxnSpPr>
        <p:spPr>
          <a:xfrm>
            <a:off x="2389238" y="5570224"/>
            <a:ext cx="2309243" cy="179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7B7A9A9-06EC-448D-B860-3197ABA0F50F}"/>
              </a:ext>
            </a:extLst>
          </p:cNvPr>
          <p:cNvCxnSpPr>
            <a:cxnSpLocks/>
          </p:cNvCxnSpPr>
          <p:nvPr/>
        </p:nvCxnSpPr>
        <p:spPr>
          <a:xfrm flipV="1">
            <a:off x="5346233" y="5570224"/>
            <a:ext cx="3630620" cy="196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8A5AA56-5AA4-4C45-BE3C-3B5EBEFE05CD}"/>
              </a:ext>
            </a:extLst>
          </p:cNvPr>
          <p:cNvCxnSpPr>
            <a:cxnSpLocks/>
          </p:cNvCxnSpPr>
          <p:nvPr/>
        </p:nvCxnSpPr>
        <p:spPr>
          <a:xfrm>
            <a:off x="1032387" y="6122126"/>
            <a:ext cx="93406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B51FB4-22B7-49FF-A225-442B68BF34EF}"/>
              </a:ext>
            </a:extLst>
          </p:cNvPr>
          <p:cNvCxnSpPr>
            <a:cxnSpLocks/>
          </p:cNvCxnSpPr>
          <p:nvPr/>
        </p:nvCxnSpPr>
        <p:spPr>
          <a:xfrm>
            <a:off x="2561749" y="6125041"/>
            <a:ext cx="1175448" cy="160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339E549-951B-47BE-B202-D31BC22DE7B9}"/>
              </a:ext>
            </a:extLst>
          </p:cNvPr>
          <p:cNvCxnSpPr>
            <a:cxnSpLocks/>
          </p:cNvCxnSpPr>
          <p:nvPr/>
        </p:nvCxnSpPr>
        <p:spPr>
          <a:xfrm>
            <a:off x="5322090" y="6122125"/>
            <a:ext cx="15801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0E05279-DA21-4902-97EF-CFBA1BD36E10}"/>
              </a:ext>
            </a:extLst>
          </p:cNvPr>
          <p:cNvSpPr txBox="1"/>
          <p:nvPr/>
        </p:nvSpPr>
        <p:spPr>
          <a:xfrm>
            <a:off x="10711002" y="362439"/>
            <a:ext cx="142139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Pre-reading</a:t>
            </a:r>
          </a:p>
        </p:txBody>
      </p:sp>
    </p:spTree>
    <p:extLst>
      <p:ext uri="{BB962C8B-B14F-4D97-AF65-F5344CB8AC3E}">
        <p14:creationId xmlns:p14="http://schemas.microsoft.com/office/powerpoint/2010/main" val="399747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heel(1)">
                                      <p:cBhvr>
                                        <p:cTn id="11" dur="20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heel(1)">
                                      <p:cBhvr>
                                        <p:cTn id="16" dur="2000"/>
                                        <p:tgtEl>
                                          <p:spTgt spid="27"/>
                                        </p:tgtEl>
                                      </p:cBhvr>
                                    </p:animEffect>
                                  </p:childTnLst>
                                </p:cTn>
                              </p:par>
                            </p:childTnLst>
                          </p:cTn>
                        </p:par>
                        <p:par>
                          <p:cTn id="17" fill="hold">
                            <p:stCondLst>
                              <p:cond delay="2000"/>
                            </p:stCondLst>
                            <p:childTnLst>
                              <p:par>
                                <p:cTn id="18" presetID="21" presetClass="entr" presetSubtype="1"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heel(1)">
                                      <p:cBhvr>
                                        <p:cTn id="20" dur="2000"/>
                                        <p:tgtEl>
                                          <p:spTgt spid="28"/>
                                        </p:tgtEl>
                                      </p:cBhvr>
                                    </p:animEffect>
                                  </p:childTnLst>
                                </p:cTn>
                              </p:par>
                            </p:childTnLst>
                          </p:cTn>
                        </p:par>
                        <p:par>
                          <p:cTn id="21" fill="hold">
                            <p:stCondLst>
                              <p:cond delay="4000"/>
                            </p:stCondLst>
                            <p:childTnLst>
                              <p:par>
                                <p:cTn id="22" presetID="21" presetClass="entr" presetSubtype="1"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heel(1)">
                                      <p:cBhvr>
                                        <p:cTn id="24" dur="20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heel(1)">
                                      <p:cBhvr>
                                        <p:cTn id="29" dur="2000"/>
                                        <p:tgtEl>
                                          <p:spTgt spid="31"/>
                                        </p:tgtEl>
                                      </p:cBhvr>
                                    </p:animEffect>
                                  </p:childTnLst>
                                </p:cTn>
                              </p:par>
                            </p:childTnLst>
                          </p:cTn>
                        </p:par>
                        <p:par>
                          <p:cTn id="30" fill="hold">
                            <p:stCondLst>
                              <p:cond delay="2000"/>
                            </p:stCondLst>
                            <p:childTnLst>
                              <p:par>
                                <p:cTn id="31" presetID="21" presetClass="entr" presetSubtype="1"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heel(1)">
                                      <p:cBhvr>
                                        <p:cTn id="33" dur="2000"/>
                                        <p:tgtEl>
                                          <p:spTgt spid="32"/>
                                        </p:tgtEl>
                                      </p:cBhvr>
                                    </p:animEffect>
                                  </p:childTnLst>
                                </p:cTn>
                              </p:par>
                            </p:childTnLst>
                          </p:cTn>
                        </p:par>
                        <p:par>
                          <p:cTn id="34" fill="hold">
                            <p:stCondLst>
                              <p:cond delay="4000"/>
                            </p:stCondLst>
                            <p:childTnLst>
                              <p:par>
                                <p:cTn id="35" presetID="21" presetClass="entr" presetSubtype="1"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heel(1)">
                                      <p:cBhvr>
                                        <p:cTn id="37" dur="2000"/>
                                        <p:tgtEl>
                                          <p:spTgt spid="33"/>
                                        </p:tgtEl>
                                      </p:cBhvr>
                                    </p:animEffect>
                                  </p:childTnLst>
                                </p:cTn>
                              </p:par>
                            </p:childTnLst>
                          </p:cTn>
                        </p:par>
                        <p:par>
                          <p:cTn id="38" fill="hold">
                            <p:stCondLst>
                              <p:cond delay="6000"/>
                            </p:stCondLst>
                            <p:childTnLst>
                              <p:par>
                                <p:cTn id="39" presetID="21" presetClass="entr" presetSubtype="1"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heel(1)">
                                      <p:cBhvr>
                                        <p:cTn id="41" dur="20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heel(1)">
                                      <p:cBhvr>
                                        <p:cTn id="46" dur="2000"/>
                                        <p:tgtEl>
                                          <p:spTgt spid="36"/>
                                        </p:tgtEl>
                                      </p:cBhvr>
                                    </p:animEffect>
                                  </p:childTnLst>
                                </p:cTn>
                              </p:par>
                            </p:childTnLst>
                          </p:cTn>
                        </p:par>
                        <p:par>
                          <p:cTn id="47" fill="hold">
                            <p:stCondLst>
                              <p:cond delay="2000"/>
                            </p:stCondLst>
                            <p:childTnLst>
                              <p:par>
                                <p:cTn id="48" presetID="21" presetClass="entr" presetSubtype="1" fill="hold"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heel(1)">
                                      <p:cBhvr>
                                        <p:cTn id="50" dur="20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heel(1)">
                                      <p:cBhvr>
                                        <p:cTn id="55" dur="2000"/>
                                        <p:tgtEl>
                                          <p:spTgt spid="39"/>
                                        </p:tgtEl>
                                      </p:cBhvr>
                                    </p:animEffect>
                                  </p:childTnLst>
                                </p:cTn>
                              </p:par>
                            </p:childTnLst>
                          </p:cTn>
                        </p:par>
                        <p:par>
                          <p:cTn id="56" fill="hold">
                            <p:stCondLst>
                              <p:cond delay="2000"/>
                            </p:stCondLst>
                            <p:childTnLst>
                              <p:par>
                                <p:cTn id="57" presetID="21" presetClass="entr" presetSubtype="1" fill="hold"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wheel(1)">
                                      <p:cBhvr>
                                        <p:cTn id="59" dur="2000"/>
                                        <p:tgtEl>
                                          <p:spTgt spid="40"/>
                                        </p:tgtEl>
                                      </p:cBhvr>
                                    </p:animEffect>
                                  </p:childTnLst>
                                </p:cTn>
                              </p:par>
                            </p:childTnLst>
                          </p:cTn>
                        </p:par>
                        <p:par>
                          <p:cTn id="60" fill="hold">
                            <p:stCondLst>
                              <p:cond delay="4000"/>
                            </p:stCondLst>
                            <p:childTnLst>
                              <p:par>
                                <p:cTn id="61" presetID="21" presetClass="entr" presetSubtype="1" fill="hold" nodeType="after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heel(1)">
                                      <p:cBhvr>
                                        <p:cTn id="63" dur="20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12">
                                            <p:txEl>
                                              <p:pRg st="1" end="1"/>
                                            </p:txEl>
                                          </p:spTgt>
                                        </p:tgtEl>
                                        <p:attrNameLst>
                                          <p:attrName>style.visibility</p:attrName>
                                        </p:attrNameLst>
                                      </p:cBhvr>
                                      <p:to>
                                        <p:strVal val="visible"/>
                                      </p:to>
                                    </p:set>
                                    <p:animEffect transition="in" filter="circle(in)">
                                      <p:cBhvr>
                                        <p:cTn id="68" dur="2000"/>
                                        <p:tgtEl>
                                          <p:spTgt spid="12">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nodeType="clickEffect">
                                  <p:stCondLst>
                                    <p:cond delay="0"/>
                                  </p:stCondLst>
                                  <p:childTnLst>
                                    <p:set>
                                      <p:cBhvr>
                                        <p:cTn id="72" dur="1" fill="hold">
                                          <p:stCondLst>
                                            <p:cond delay="0"/>
                                          </p:stCondLst>
                                        </p:cTn>
                                        <p:tgtEl>
                                          <p:spTgt spid="12">
                                            <p:txEl>
                                              <p:pRg st="2" end="2"/>
                                            </p:txEl>
                                          </p:spTgt>
                                        </p:tgtEl>
                                        <p:attrNameLst>
                                          <p:attrName>style.visibility</p:attrName>
                                        </p:attrNameLst>
                                      </p:cBhvr>
                                      <p:to>
                                        <p:strVal val="visible"/>
                                      </p:to>
                                    </p:set>
                                    <p:animEffect transition="in" filter="wheel(1)">
                                      <p:cBhvr>
                                        <p:cTn id="73"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4588CA6-7B70-4339-B32D-38C61EF3F67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1" r="53023" b="47890"/>
          <a:stretch/>
        </p:blipFill>
        <p:spPr>
          <a:xfrm>
            <a:off x="63926" y="309755"/>
            <a:ext cx="6189738" cy="1513918"/>
          </a:xfrm>
          <a:prstGeom prst="rect">
            <a:avLst/>
          </a:prstGeom>
        </p:spPr>
      </p:pic>
      <p:pic>
        <p:nvPicPr>
          <p:cNvPr id="22" name="Picture 21">
            <a:extLst>
              <a:ext uri="{FF2B5EF4-FFF2-40B4-BE49-F238E27FC236}">
                <a16:creationId xmlns:a16="http://schemas.microsoft.com/office/drawing/2014/main" id="{6C6D692F-6328-40C4-B179-F0FFE7D021C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2714" t="51796" r="54903" b="2670"/>
          <a:stretch/>
        </p:blipFill>
        <p:spPr>
          <a:xfrm>
            <a:off x="6288678" y="486309"/>
            <a:ext cx="5696845" cy="1261152"/>
          </a:xfrm>
          <a:prstGeom prst="rect">
            <a:avLst/>
          </a:prstGeom>
        </p:spPr>
      </p:pic>
      <p:pic>
        <p:nvPicPr>
          <p:cNvPr id="5" name="Picture 4">
            <a:extLst>
              <a:ext uri="{FF2B5EF4-FFF2-40B4-BE49-F238E27FC236}">
                <a16:creationId xmlns:a16="http://schemas.microsoft.com/office/drawing/2014/main" id="{3F628B69-4264-45EB-A5E0-C4CA6519DD1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Effect>
                      <a14:brightnessContrast bright="10000" contrast="-40000"/>
                    </a14:imgEffect>
                  </a14:imgLayer>
                </a14:imgProps>
              </a:ext>
            </a:extLst>
          </a:blip>
          <a:srcRect l="3261" t="23461" r="27715" b="45297"/>
          <a:stretch/>
        </p:blipFill>
        <p:spPr>
          <a:xfrm>
            <a:off x="1545722" y="1901329"/>
            <a:ext cx="10327853" cy="2154253"/>
          </a:xfrm>
          <a:prstGeom prst="rect">
            <a:avLst/>
          </a:prstGeom>
        </p:spPr>
      </p:pic>
      <p:pic>
        <p:nvPicPr>
          <p:cNvPr id="6" name="Picture 5">
            <a:extLst>
              <a:ext uri="{FF2B5EF4-FFF2-40B4-BE49-F238E27FC236}">
                <a16:creationId xmlns:a16="http://schemas.microsoft.com/office/drawing/2014/main" id="{8808823F-DB74-462A-938C-FE095DB24E6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Effect>
                      <a14:brightnessContrast bright="10000" contrast="-40000"/>
                    </a14:imgEffect>
                  </a14:imgLayer>
                </a14:imgProps>
              </a:ext>
            </a:extLst>
          </a:blip>
          <a:srcRect l="27903" t="63298" r="3652" b="3672"/>
          <a:stretch/>
        </p:blipFill>
        <p:spPr>
          <a:xfrm>
            <a:off x="208532" y="4059661"/>
            <a:ext cx="10241099" cy="2277523"/>
          </a:xfrm>
          <a:prstGeom prst="rect">
            <a:avLst/>
          </a:prstGeom>
        </p:spPr>
      </p:pic>
      <p:sp>
        <p:nvSpPr>
          <p:cNvPr id="7" name="TextBox 6">
            <a:extLst>
              <a:ext uri="{FF2B5EF4-FFF2-40B4-BE49-F238E27FC236}">
                <a16:creationId xmlns:a16="http://schemas.microsoft.com/office/drawing/2014/main" id="{6E00A73D-A4E0-4821-8CDB-989053139105}"/>
              </a:ext>
            </a:extLst>
          </p:cNvPr>
          <p:cNvSpPr txBox="1"/>
          <p:nvPr/>
        </p:nvSpPr>
        <p:spPr>
          <a:xfrm>
            <a:off x="23295" y="18310"/>
            <a:ext cx="171701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While-reading</a:t>
            </a:r>
          </a:p>
        </p:txBody>
      </p:sp>
    </p:spTree>
    <p:extLst>
      <p:ext uri="{BB962C8B-B14F-4D97-AF65-F5344CB8AC3E}">
        <p14:creationId xmlns:p14="http://schemas.microsoft.com/office/powerpoint/2010/main" val="209080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46C9A27-2553-49F2-A45D-236A5C885F5D}"/>
              </a:ext>
            </a:extLst>
          </p:cNvPr>
          <p:cNvSpPr/>
          <p:nvPr/>
        </p:nvSpPr>
        <p:spPr>
          <a:xfrm>
            <a:off x="675817" y="2288864"/>
            <a:ext cx="11703310" cy="4031873"/>
          </a:xfrm>
          <a:prstGeom prst="rect">
            <a:avLst/>
          </a:prstGeom>
          <a:noFill/>
          <a:ln>
            <a:noFill/>
          </a:ln>
          <a:effectLst/>
        </p:spPr>
        <p:txBody>
          <a:bodyPr wrap="square">
            <a:spAutoFit/>
          </a:bodyPr>
          <a:lstStyle/>
          <a:p>
            <a:r>
              <a:rPr lang="en-US" sz="3200" b="1" i="0" dirty="0">
                <a:solidFill>
                  <a:srgbClr val="002060"/>
                </a:solidFill>
                <a:effectLst/>
              </a:rPr>
              <a:t>Sapporo Snow Festival, Japan</a:t>
            </a:r>
            <a:r>
              <a:rPr lang="en-US" sz="3200" b="0" i="0" dirty="0">
                <a:solidFill>
                  <a:srgbClr val="002060"/>
                </a:solidFill>
                <a:effectLst/>
              </a:rPr>
              <a:t/>
            </a:r>
            <a:br>
              <a:rPr lang="en-US" sz="3200" b="0" i="0" dirty="0">
                <a:solidFill>
                  <a:srgbClr val="002060"/>
                </a:solidFill>
                <a:effectLst/>
              </a:rPr>
            </a:br>
            <a:r>
              <a:rPr lang="en-US" sz="3200" b="0" i="0" dirty="0">
                <a:solidFill>
                  <a:srgbClr val="002060"/>
                </a:solidFill>
                <a:effectLst/>
              </a:rPr>
              <a:t>The Sapporo Snow Festival is a famous winter festival in Japan. It takes place every February and lasts for a week. The 68th Sapporo Festival will take place from February 4</a:t>
            </a:r>
            <a:r>
              <a:rPr lang="en-US" sz="3200" b="0" i="0" baseline="30000" dirty="0">
                <a:solidFill>
                  <a:srgbClr val="002060"/>
                </a:solidFill>
                <a:effectLst/>
              </a:rPr>
              <a:t>th</a:t>
            </a:r>
            <a:r>
              <a:rPr lang="en-US" sz="3200" b="0" i="0" dirty="0">
                <a:solidFill>
                  <a:srgbClr val="002060"/>
                </a:solidFill>
                <a:effectLst/>
              </a:rPr>
              <a:t> to 10</a:t>
            </a:r>
            <a:r>
              <a:rPr lang="en-US" sz="3200" b="0" i="0" baseline="30000" dirty="0">
                <a:solidFill>
                  <a:srgbClr val="002060"/>
                </a:solidFill>
                <a:effectLst/>
              </a:rPr>
              <a:t>th</a:t>
            </a:r>
            <a:r>
              <a:rPr lang="en-US" sz="3200" b="0" i="0" dirty="0">
                <a:solidFill>
                  <a:srgbClr val="002060"/>
                </a:solidFill>
                <a:effectLst/>
              </a:rPr>
              <a:t> and you'll see hundreds of beautiful snow and ice sculptures made by both </a:t>
            </a:r>
            <a:br>
              <a:rPr lang="en-US" sz="3200" b="0" i="0" dirty="0">
                <a:solidFill>
                  <a:srgbClr val="002060"/>
                </a:solidFill>
                <a:effectLst/>
              </a:rPr>
            </a:br>
            <a:r>
              <a:rPr lang="en-US" sz="3200" b="0" i="0" dirty="0">
                <a:solidFill>
                  <a:srgbClr val="002060"/>
                </a:solidFill>
                <a:effectLst/>
              </a:rPr>
              <a:t>locals and famous artists. This year, the theme of the sculptures is </a:t>
            </a:r>
            <a:br>
              <a:rPr lang="en-US" sz="3200" b="0" i="0" dirty="0">
                <a:solidFill>
                  <a:srgbClr val="002060"/>
                </a:solidFill>
                <a:effectLst/>
              </a:rPr>
            </a:br>
            <a:r>
              <a:rPr lang="en-US" sz="3200" b="0" i="0" dirty="0">
                <a:solidFill>
                  <a:srgbClr val="002060"/>
                </a:solidFill>
                <a:effectLst/>
              </a:rPr>
              <a:t>video games. There will also be music performances by famous Japanese bands and singers.</a:t>
            </a:r>
            <a:r>
              <a:rPr lang="en-US" sz="3200" dirty="0">
                <a:solidFill>
                  <a:srgbClr val="002060"/>
                </a:solidFill>
              </a:rPr>
              <a:t> </a:t>
            </a:r>
            <a:endParaRPr lang="en-US" sz="3200" i="1" dirty="0">
              <a:solidFill>
                <a:srgbClr val="002060"/>
              </a:solidFill>
            </a:endParaRPr>
          </a:p>
        </p:txBody>
      </p:sp>
      <p:sp>
        <p:nvSpPr>
          <p:cNvPr id="7" name="TextBox 6">
            <a:extLst>
              <a:ext uri="{FF2B5EF4-FFF2-40B4-BE49-F238E27FC236}">
                <a16:creationId xmlns:a16="http://schemas.microsoft.com/office/drawing/2014/main" id="{475D8C19-9ACB-4A26-AE40-05FA96B94DEF}"/>
              </a:ext>
            </a:extLst>
          </p:cNvPr>
          <p:cNvSpPr txBox="1"/>
          <p:nvPr/>
        </p:nvSpPr>
        <p:spPr>
          <a:xfrm>
            <a:off x="7791118" y="334232"/>
            <a:ext cx="3830924" cy="523220"/>
          </a:xfrm>
          <a:prstGeom prst="rect">
            <a:avLst/>
          </a:prstGeom>
          <a:noFill/>
        </p:spPr>
        <p:txBody>
          <a:bodyPr wrap="square" rtlCol="0">
            <a:spAutoFit/>
          </a:bodyPr>
          <a:lstStyle/>
          <a:p>
            <a:pPr algn="ctr"/>
            <a:r>
              <a:rPr lang="en-US" sz="2800" dirty="0">
                <a:solidFill>
                  <a:srgbClr val="FF0000"/>
                </a:solidFill>
              </a:rPr>
              <a:t>7 days.</a:t>
            </a:r>
          </a:p>
        </p:txBody>
      </p:sp>
      <p:cxnSp>
        <p:nvCxnSpPr>
          <p:cNvPr id="8" name="Straight Connector 7">
            <a:extLst>
              <a:ext uri="{FF2B5EF4-FFF2-40B4-BE49-F238E27FC236}">
                <a16:creationId xmlns:a16="http://schemas.microsoft.com/office/drawing/2014/main" id="{3926BDEF-F3EE-4420-90FB-425179C688EC}"/>
              </a:ext>
            </a:extLst>
          </p:cNvPr>
          <p:cNvCxnSpPr>
            <a:cxnSpLocks/>
          </p:cNvCxnSpPr>
          <p:nvPr/>
        </p:nvCxnSpPr>
        <p:spPr>
          <a:xfrm>
            <a:off x="6860810" y="3738523"/>
            <a:ext cx="1666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C80360B-D318-4649-8A2D-4968786457F3}"/>
              </a:ext>
            </a:extLst>
          </p:cNvPr>
          <p:cNvSpPr txBox="1"/>
          <p:nvPr/>
        </p:nvSpPr>
        <p:spPr>
          <a:xfrm>
            <a:off x="6558669" y="825175"/>
            <a:ext cx="6427312" cy="523220"/>
          </a:xfrm>
          <a:prstGeom prst="rect">
            <a:avLst/>
          </a:prstGeom>
          <a:noFill/>
        </p:spPr>
        <p:txBody>
          <a:bodyPr wrap="square" rtlCol="0">
            <a:spAutoFit/>
          </a:bodyPr>
          <a:lstStyle/>
          <a:p>
            <a:r>
              <a:rPr lang="en-US" sz="2800" dirty="0">
                <a:solidFill>
                  <a:srgbClr val="FF0000"/>
                </a:solidFill>
              </a:rPr>
              <a:t>Locals and famous artists make them.</a:t>
            </a:r>
          </a:p>
        </p:txBody>
      </p:sp>
      <p:cxnSp>
        <p:nvCxnSpPr>
          <p:cNvPr id="11" name="Straight Connector 10">
            <a:extLst>
              <a:ext uri="{FF2B5EF4-FFF2-40B4-BE49-F238E27FC236}">
                <a16:creationId xmlns:a16="http://schemas.microsoft.com/office/drawing/2014/main" id="{19956DB1-96B1-4FFD-9611-D74D75D51C26}"/>
              </a:ext>
            </a:extLst>
          </p:cNvPr>
          <p:cNvCxnSpPr>
            <a:cxnSpLocks/>
          </p:cNvCxnSpPr>
          <p:nvPr/>
        </p:nvCxnSpPr>
        <p:spPr>
          <a:xfrm>
            <a:off x="750155" y="5228423"/>
            <a:ext cx="40774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20E4EF-42BD-404F-93AE-E6463C0BEC2E}"/>
              </a:ext>
            </a:extLst>
          </p:cNvPr>
          <p:cNvSpPr txBox="1"/>
          <p:nvPr/>
        </p:nvSpPr>
        <p:spPr>
          <a:xfrm>
            <a:off x="7059560" y="1316321"/>
            <a:ext cx="6378706" cy="523220"/>
          </a:xfrm>
          <a:prstGeom prst="rect">
            <a:avLst/>
          </a:prstGeom>
          <a:noFill/>
        </p:spPr>
        <p:txBody>
          <a:bodyPr wrap="square" rtlCol="0">
            <a:spAutoFit/>
          </a:bodyPr>
          <a:lstStyle/>
          <a:p>
            <a:pPr algn="ctr"/>
            <a:r>
              <a:rPr lang="en-US" sz="2800" dirty="0">
                <a:solidFill>
                  <a:srgbClr val="FF0000"/>
                </a:solidFill>
              </a:rPr>
              <a:t>It’s video games.</a:t>
            </a:r>
          </a:p>
        </p:txBody>
      </p:sp>
      <p:cxnSp>
        <p:nvCxnSpPr>
          <p:cNvPr id="16" name="Straight Connector 15">
            <a:extLst>
              <a:ext uri="{FF2B5EF4-FFF2-40B4-BE49-F238E27FC236}">
                <a16:creationId xmlns:a16="http://schemas.microsoft.com/office/drawing/2014/main" id="{D8F4EC78-1337-4FAA-80C2-C8A38C881486}"/>
              </a:ext>
            </a:extLst>
          </p:cNvPr>
          <p:cNvCxnSpPr>
            <a:cxnSpLocks/>
          </p:cNvCxnSpPr>
          <p:nvPr/>
        </p:nvCxnSpPr>
        <p:spPr>
          <a:xfrm>
            <a:off x="806359" y="5710205"/>
            <a:ext cx="20548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8ABC570-0806-43F1-8D43-C1D50D70E7C0}"/>
              </a:ext>
            </a:extLst>
          </p:cNvPr>
          <p:cNvSpPr/>
          <p:nvPr/>
        </p:nvSpPr>
        <p:spPr>
          <a:xfrm>
            <a:off x="218616" y="-174118"/>
            <a:ext cx="11457993" cy="2062103"/>
          </a:xfrm>
          <a:prstGeom prst="rect">
            <a:avLst/>
          </a:prstGeom>
          <a:noFill/>
          <a:ln>
            <a:noFill/>
          </a:ln>
          <a:effectLst/>
        </p:spPr>
        <p:txBody>
          <a:bodyPr wrap="square">
            <a:spAutoFit/>
          </a:bodyPr>
          <a:lstStyle/>
          <a:p>
            <a:r>
              <a:rPr lang="en-US" sz="3200" dirty="0"/>
              <a:t/>
            </a:r>
            <a:br>
              <a:rPr lang="en-US" sz="3200" dirty="0"/>
            </a:br>
            <a:r>
              <a:rPr lang="en-US" sz="3200" dirty="0">
                <a:solidFill>
                  <a:srgbClr val="0070C0"/>
                </a:solidFill>
              </a:rPr>
              <a:t>1. How many days is the Sapporo Snow Festival?</a:t>
            </a:r>
          </a:p>
          <a:p>
            <a:r>
              <a:rPr lang="en-US" sz="3200" dirty="0">
                <a:solidFill>
                  <a:srgbClr val="0070C0"/>
                </a:solidFill>
              </a:rPr>
              <a:t>2. Who will make the ice sculptures? </a:t>
            </a:r>
          </a:p>
          <a:p>
            <a:r>
              <a:rPr lang="en-US" sz="3200" dirty="0">
                <a:solidFill>
                  <a:srgbClr val="0070C0"/>
                </a:solidFill>
              </a:rPr>
              <a:t>3. What is the topic for ice sculptures this year?</a:t>
            </a:r>
            <a:endParaRPr lang="en-US" sz="3200" i="1" dirty="0">
              <a:solidFill>
                <a:srgbClr val="0070C0"/>
              </a:solidFill>
            </a:endParaRPr>
          </a:p>
        </p:txBody>
      </p:sp>
      <p:pic>
        <p:nvPicPr>
          <p:cNvPr id="14" name="Picture 13" descr="checkanswer4">
            <a:hlinkClick r:id="" action="ppaction://noaction" highlightClick="1">
              <a:snd r:embed="rId2" name="ARROW 001.wav"/>
            </a:hlinkClick>
            <a:extLst>
              <a:ext uri="{FF2B5EF4-FFF2-40B4-BE49-F238E27FC236}">
                <a16:creationId xmlns:a16="http://schemas.microsoft.com/office/drawing/2014/main" id="{0E6D474C-4458-492E-B8EC-7DA8B9C92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6939" y="5967942"/>
            <a:ext cx="1844040" cy="44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Straight Connector 1">
            <a:extLst>
              <a:ext uri="{FF2B5EF4-FFF2-40B4-BE49-F238E27FC236}">
                <a16:creationId xmlns:a16="http://schemas.microsoft.com/office/drawing/2014/main" id="{325B6BDE-F6EB-6C4B-A12C-D5C8E904AAC2}"/>
              </a:ext>
            </a:extLst>
          </p:cNvPr>
          <p:cNvCxnSpPr>
            <a:cxnSpLocks/>
          </p:cNvCxnSpPr>
          <p:nvPr/>
        </p:nvCxnSpPr>
        <p:spPr>
          <a:xfrm>
            <a:off x="6096000" y="4721604"/>
            <a:ext cx="46854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7FBD9FF-B3B4-E613-57ED-C1B1D18A3EEB}"/>
              </a:ext>
            </a:extLst>
          </p:cNvPr>
          <p:cNvCxnSpPr>
            <a:cxnSpLocks/>
          </p:cNvCxnSpPr>
          <p:nvPr/>
        </p:nvCxnSpPr>
        <p:spPr>
          <a:xfrm>
            <a:off x="6663070" y="5228423"/>
            <a:ext cx="49589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57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circle(in)">
                                      <p:cBhvr>
                                        <p:cTn id="16" dur="2000"/>
                                        <p:tgtEl>
                                          <p:spTgt spid="10">
                                            <p:txEl>
                                              <p:pRg st="0" end="0"/>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circle(in)">
                                      <p:cBhvr>
                                        <p:cTn id="27" dur="2000"/>
                                        <p:tgtEl>
                                          <p:spTgt spid="13">
                                            <p:txEl>
                                              <p:pRg st="0" end="0"/>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6" name="Picture 5"/>
          <p:cNvPicPr>
            <a:picLocks noChangeAspect="1"/>
          </p:cNvPicPr>
          <p:nvPr/>
        </p:nvPicPr>
        <p:blipFill>
          <a:blip r:embed="rId2"/>
          <a:stretch>
            <a:fillRect/>
          </a:stretch>
        </p:blipFill>
        <p:spPr>
          <a:xfrm>
            <a:off x="1939552" y="1572957"/>
            <a:ext cx="1920785" cy="57003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6627" y="2504165"/>
            <a:ext cx="3491928" cy="661624"/>
          </a:xfrm>
          <a:prstGeom prst="rect">
            <a:avLst/>
          </a:prstGeom>
        </p:spPr>
      </p:pic>
      <p:sp>
        <p:nvSpPr>
          <p:cNvPr id="11" name="Round Diagonal Corner Rectangle 10"/>
          <p:cNvSpPr/>
          <p:nvPr/>
        </p:nvSpPr>
        <p:spPr>
          <a:xfrm>
            <a:off x="2926791" y="4916620"/>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1005" y="3594502"/>
            <a:ext cx="3095342" cy="631114"/>
          </a:xfrm>
          <a:prstGeom prst="rect">
            <a:avLst/>
          </a:prstGeom>
          <a:effectLst>
            <a:outerShdw blurRad="50800" dist="38100" dir="5400000" algn="t" rotWithShape="0">
              <a:prstClr val="black">
                <a:alpha val="40000"/>
              </a:prstClr>
            </a:outerShdw>
          </a:effectLst>
        </p:spPr>
      </p:pic>
      <p:pic>
        <p:nvPicPr>
          <p:cNvPr id="2" name="Picture 1"/>
          <p:cNvPicPr>
            <a:picLocks noChangeAspect="1"/>
          </p:cNvPicPr>
          <p:nvPr/>
        </p:nvPicPr>
        <p:blipFill>
          <a:blip r:embed="rId5"/>
          <a:stretch>
            <a:fillRect/>
          </a:stretch>
        </p:blipFill>
        <p:spPr>
          <a:xfrm>
            <a:off x="7503719" y="472156"/>
            <a:ext cx="4201181" cy="5876365"/>
          </a:xfrm>
          <a:prstGeom prst="rect">
            <a:avLst/>
          </a:prstGeom>
        </p:spPr>
      </p:pic>
    </p:spTree>
    <p:extLst>
      <p:ext uri="{BB962C8B-B14F-4D97-AF65-F5344CB8AC3E}">
        <p14:creationId xmlns:p14="http://schemas.microsoft.com/office/powerpoint/2010/main" val="2586320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46C9A27-2553-49F2-A45D-236A5C885F5D}"/>
              </a:ext>
            </a:extLst>
          </p:cNvPr>
          <p:cNvSpPr/>
          <p:nvPr/>
        </p:nvSpPr>
        <p:spPr>
          <a:xfrm>
            <a:off x="288273" y="2120178"/>
            <a:ext cx="11703310" cy="4031873"/>
          </a:xfrm>
          <a:prstGeom prst="rect">
            <a:avLst/>
          </a:prstGeom>
          <a:noFill/>
          <a:ln>
            <a:noFill/>
          </a:ln>
          <a:effectLst/>
        </p:spPr>
        <p:txBody>
          <a:bodyPr wrap="square">
            <a:spAutoFit/>
          </a:bodyPr>
          <a:lstStyle/>
          <a:p>
            <a:r>
              <a:rPr lang="en-US" sz="3200" b="1" i="0" dirty="0">
                <a:solidFill>
                  <a:srgbClr val="002060"/>
                </a:solidFill>
                <a:effectLst/>
              </a:rPr>
              <a:t>Moomba, Australia</a:t>
            </a:r>
            <a:r>
              <a:rPr lang="en-US" sz="3200" b="0" i="0" dirty="0">
                <a:solidFill>
                  <a:srgbClr val="002060"/>
                </a:solidFill>
                <a:effectLst/>
              </a:rPr>
              <a:t/>
            </a:r>
            <a:br>
              <a:rPr lang="en-US" sz="3200" b="0" i="0" dirty="0">
                <a:solidFill>
                  <a:srgbClr val="002060"/>
                </a:solidFill>
                <a:effectLst/>
              </a:rPr>
            </a:br>
            <a:r>
              <a:rPr lang="en-US" sz="3200" b="0" i="0" dirty="0">
                <a:solidFill>
                  <a:srgbClr val="002060"/>
                </a:solidFill>
                <a:effectLst/>
              </a:rPr>
              <a:t>Melbourne Moomba Waterfest is an annual festival in Melbourne, Australia. It's a great festival for the whole family with music, food, movies, lots of fun games, and water sports competitions. It lasts four days during the Labor Day long weekend, beginning on March 5th this year. Besides the usual attractions, this year we will have more children-friendly entertainment, such as the Dance Zone, Dreaming Space, and Kids Yoga.</a:t>
            </a:r>
            <a:r>
              <a:rPr lang="en-US" sz="3200" dirty="0">
                <a:solidFill>
                  <a:srgbClr val="002060"/>
                </a:solidFill>
              </a:rPr>
              <a:t> </a:t>
            </a:r>
            <a:endParaRPr lang="en-US" sz="3200" i="1" dirty="0">
              <a:solidFill>
                <a:srgbClr val="002060"/>
              </a:solidFill>
            </a:endParaRPr>
          </a:p>
        </p:txBody>
      </p:sp>
      <p:cxnSp>
        <p:nvCxnSpPr>
          <p:cNvPr id="8" name="Straight Connector 7">
            <a:extLst>
              <a:ext uri="{FF2B5EF4-FFF2-40B4-BE49-F238E27FC236}">
                <a16:creationId xmlns:a16="http://schemas.microsoft.com/office/drawing/2014/main" id="{3926BDEF-F3EE-4420-90FB-425179C688EC}"/>
              </a:ext>
            </a:extLst>
          </p:cNvPr>
          <p:cNvCxnSpPr>
            <a:cxnSpLocks/>
          </p:cNvCxnSpPr>
          <p:nvPr/>
        </p:nvCxnSpPr>
        <p:spPr>
          <a:xfrm>
            <a:off x="1222744" y="4572093"/>
            <a:ext cx="33812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9956DB1-96B1-4FFD-9611-D74D75D51C26}"/>
              </a:ext>
            </a:extLst>
          </p:cNvPr>
          <p:cNvCxnSpPr>
            <a:cxnSpLocks/>
          </p:cNvCxnSpPr>
          <p:nvPr/>
        </p:nvCxnSpPr>
        <p:spPr>
          <a:xfrm>
            <a:off x="6901064" y="5081170"/>
            <a:ext cx="44511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F4EC78-1337-4FAA-80C2-C8A38C881486}"/>
              </a:ext>
            </a:extLst>
          </p:cNvPr>
          <p:cNvCxnSpPr>
            <a:cxnSpLocks/>
          </p:cNvCxnSpPr>
          <p:nvPr/>
        </p:nvCxnSpPr>
        <p:spPr>
          <a:xfrm>
            <a:off x="418815" y="5550717"/>
            <a:ext cx="110710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8ABC570-0806-43F1-8D43-C1D50D70E7C0}"/>
              </a:ext>
            </a:extLst>
          </p:cNvPr>
          <p:cNvSpPr/>
          <p:nvPr/>
        </p:nvSpPr>
        <p:spPr>
          <a:xfrm>
            <a:off x="218616" y="356825"/>
            <a:ext cx="11457993" cy="1077218"/>
          </a:xfrm>
          <a:prstGeom prst="rect">
            <a:avLst/>
          </a:prstGeom>
          <a:noFill/>
          <a:ln>
            <a:noFill/>
          </a:ln>
          <a:effectLst/>
        </p:spPr>
        <p:txBody>
          <a:bodyPr wrap="square">
            <a:spAutoFit/>
          </a:bodyPr>
          <a:lstStyle/>
          <a:p>
            <a:r>
              <a:rPr lang="en-US" sz="3200" dirty="0">
                <a:solidFill>
                  <a:srgbClr val="0070C0"/>
                </a:solidFill>
              </a:rPr>
              <a:t>4. During which holiday is Moomba Waterfest?</a:t>
            </a:r>
          </a:p>
          <a:p>
            <a:r>
              <a:rPr lang="en-US" sz="3200" dirty="0">
                <a:solidFill>
                  <a:srgbClr val="0070C0"/>
                </a:solidFill>
              </a:rPr>
              <a:t>5. What is special for kids this year? </a:t>
            </a:r>
            <a:endParaRPr lang="en-US" sz="3200" i="1" dirty="0">
              <a:solidFill>
                <a:srgbClr val="0070C0"/>
              </a:solidFill>
            </a:endParaRPr>
          </a:p>
        </p:txBody>
      </p:sp>
      <p:sp>
        <p:nvSpPr>
          <p:cNvPr id="14" name="TextBox 13">
            <a:extLst>
              <a:ext uri="{FF2B5EF4-FFF2-40B4-BE49-F238E27FC236}">
                <a16:creationId xmlns:a16="http://schemas.microsoft.com/office/drawing/2014/main" id="{ED8B975E-17C9-46DD-ACA3-D153527AF532}"/>
              </a:ext>
            </a:extLst>
          </p:cNvPr>
          <p:cNvSpPr txBox="1"/>
          <p:nvPr/>
        </p:nvSpPr>
        <p:spPr>
          <a:xfrm>
            <a:off x="8107871" y="389269"/>
            <a:ext cx="4229526" cy="523220"/>
          </a:xfrm>
          <a:prstGeom prst="rect">
            <a:avLst/>
          </a:prstGeom>
          <a:noFill/>
        </p:spPr>
        <p:txBody>
          <a:bodyPr wrap="square" rtlCol="0">
            <a:spAutoFit/>
          </a:bodyPr>
          <a:lstStyle/>
          <a:p>
            <a:r>
              <a:rPr lang="en-US" sz="2800" dirty="0">
                <a:solidFill>
                  <a:srgbClr val="FF0000"/>
                </a:solidFill>
              </a:rPr>
              <a:t>It’s during the Labor Day.</a:t>
            </a:r>
          </a:p>
        </p:txBody>
      </p:sp>
      <p:sp>
        <p:nvSpPr>
          <p:cNvPr id="17" name="TextBox 16">
            <a:extLst>
              <a:ext uri="{FF2B5EF4-FFF2-40B4-BE49-F238E27FC236}">
                <a16:creationId xmlns:a16="http://schemas.microsoft.com/office/drawing/2014/main" id="{21C0349B-761E-471F-A072-5B939B19E9C3}"/>
              </a:ext>
            </a:extLst>
          </p:cNvPr>
          <p:cNvSpPr txBox="1"/>
          <p:nvPr/>
        </p:nvSpPr>
        <p:spPr>
          <a:xfrm>
            <a:off x="6341863" y="886798"/>
            <a:ext cx="5221183" cy="954107"/>
          </a:xfrm>
          <a:prstGeom prst="rect">
            <a:avLst/>
          </a:prstGeom>
          <a:noFill/>
        </p:spPr>
        <p:txBody>
          <a:bodyPr wrap="square" rtlCol="0">
            <a:spAutoFit/>
          </a:bodyPr>
          <a:lstStyle/>
          <a:p>
            <a:r>
              <a:rPr lang="en-US" sz="2800" dirty="0">
                <a:solidFill>
                  <a:srgbClr val="FF0000"/>
                </a:solidFill>
              </a:rPr>
              <a:t>This year they have Dance Zone, </a:t>
            </a:r>
            <a:br>
              <a:rPr lang="en-US" sz="2800" dirty="0">
                <a:solidFill>
                  <a:srgbClr val="FF0000"/>
                </a:solidFill>
              </a:rPr>
            </a:br>
            <a:r>
              <a:rPr lang="en-US" sz="2800" dirty="0">
                <a:solidFill>
                  <a:srgbClr val="FF0000"/>
                </a:solidFill>
              </a:rPr>
              <a:t>Dreaming Space, and Kids Yoga.</a:t>
            </a:r>
          </a:p>
        </p:txBody>
      </p:sp>
      <p:cxnSp>
        <p:nvCxnSpPr>
          <p:cNvPr id="18" name="Straight Connector 17">
            <a:extLst>
              <a:ext uri="{FF2B5EF4-FFF2-40B4-BE49-F238E27FC236}">
                <a16:creationId xmlns:a16="http://schemas.microsoft.com/office/drawing/2014/main" id="{E63E0B03-07EE-42A2-820E-8FF3EDD5199B}"/>
              </a:ext>
            </a:extLst>
          </p:cNvPr>
          <p:cNvCxnSpPr>
            <a:cxnSpLocks/>
          </p:cNvCxnSpPr>
          <p:nvPr/>
        </p:nvCxnSpPr>
        <p:spPr>
          <a:xfrm>
            <a:off x="418815" y="6024382"/>
            <a:ext cx="3436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descr="checkanswer4">
            <a:hlinkClick r:id="" action="ppaction://noaction" highlightClick="1">
              <a:snd r:embed="rId2" name="ARROW 001.wav"/>
            </a:hlinkClick>
            <a:extLst>
              <a:ext uri="{FF2B5EF4-FFF2-40B4-BE49-F238E27FC236}">
                <a16:creationId xmlns:a16="http://schemas.microsoft.com/office/drawing/2014/main" id="{390747C7-071D-4FBB-95A6-48CD07BEC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6939" y="5967942"/>
            <a:ext cx="1844040" cy="44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1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circle(in)">
                                      <p:cBhvr>
                                        <p:cTn id="16" dur="2000"/>
                                        <p:tgtEl>
                                          <p:spTgt spid="17">
                                            <p:txEl>
                                              <p:pRg st="0" end="0"/>
                                            </p:txEl>
                                          </p:spTgt>
                                        </p:tgtEl>
                                      </p:cBhvr>
                                    </p:animEffect>
                                  </p:childTnLst>
                                </p:cTn>
                              </p:par>
                            </p:childTnLst>
                          </p:cTn>
                        </p:par>
                        <p:par>
                          <p:cTn id="17" fill="hold">
                            <p:stCondLst>
                              <p:cond delay="2000"/>
                            </p:stCondLst>
                            <p:childTnLst>
                              <p:par>
                                <p:cTn id="18" presetID="21"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1)">
                                      <p:cBhvr>
                                        <p:cTn id="20" dur="2000"/>
                                        <p:tgtEl>
                                          <p:spTgt spid="11"/>
                                        </p:tgtEl>
                                      </p:cBhvr>
                                    </p:animEffect>
                                  </p:childTnLst>
                                </p:cTn>
                              </p:par>
                            </p:childTnLst>
                          </p:cTn>
                        </p:par>
                        <p:par>
                          <p:cTn id="21" fill="hold">
                            <p:stCondLst>
                              <p:cond delay="4000"/>
                            </p:stCondLst>
                            <p:childTnLst>
                              <p:par>
                                <p:cTn id="22" presetID="21" presetClass="entr" presetSubtype="1"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2000"/>
                                        <p:tgtEl>
                                          <p:spTgt spid="16"/>
                                        </p:tgtEl>
                                      </p:cBhvr>
                                    </p:animEffect>
                                  </p:childTnLst>
                                </p:cTn>
                              </p:par>
                            </p:childTnLst>
                          </p:cTn>
                        </p:par>
                        <p:par>
                          <p:cTn id="25" fill="hold">
                            <p:stCondLst>
                              <p:cond delay="6000"/>
                            </p:stCondLst>
                            <p:childTnLst>
                              <p:par>
                                <p:cTn id="26" presetID="21" presetClass="entr" presetSubtype="1"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2000"/>
                                        <p:tgtEl>
                                          <p:spTgt spid="18"/>
                                        </p:tgtEl>
                                      </p:cBhvr>
                                    </p:animEffect>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952" y="1278560"/>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8952" y="803294"/>
            <a:ext cx="3984595" cy="25414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FF69A0D-79EC-4927-B63C-EC8E3B5A5A09}"/>
              </a:ext>
            </a:extLst>
          </p:cNvPr>
          <p:cNvSpPr txBox="1"/>
          <p:nvPr/>
        </p:nvSpPr>
        <p:spPr>
          <a:xfrm>
            <a:off x="95117" y="743889"/>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Task c</a:t>
            </a:r>
          </a:p>
        </p:txBody>
      </p:sp>
      <p:sp>
        <p:nvSpPr>
          <p:cNvPr id="10" name="Rectangle 9">
            <a:extLst>
              <a:ext uri="{FF2B5EF4-FFF2-40B4-BE49-F238E27FC236}">
                <a16:creationId xmlns:a16="http://schemas.microsoft.com/office/drawing/2014/main" id="{9C7A70A4-398B-472A-BD1A-EDC2E70853E7}"/>
              </a:ext>
            </a:extLst>
          </p:cNvPr>
          <p:cNvSpPr/>
          <p:nvPr/>
        </p:nvSpPr>
        <p:spPr>
          <a:xfrm>
            <a:off x="728026" y="3513283"/>
            <a:ext cx="10764538" cy="132343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i="1" dirty="0">
                <a:solidFill>
                  <a:srgbClr val="0070C0"/>
                </a:solidFill>
              </a:rPr>
              <a:t>Would you like to visit </a:t>
            </a:r>
            <a:r>
              <a:rPr lang="en-US" sz="4000" b="1" i="1" dirty="0">
                <a:solidFill>
                  <a:srgbClr val="0070C0"/>
                </a:solidFill>
              </a:rPr>
              <a:t>the Sapporo Snow Festival</a:t>
            </a:r>
            <a:r>
              <a:rPr lang="en-US" sz="4000" i="1" dirty="0">
                <a:solidFill>
                  <a:srgbClr val="0070C0"/>
                </a:solidFill>
              </a:rPr>
              <a:t> or </a:t>
            </a:r>
            <a:r>
              <a:rPr lang="en-US" sz="4000" b="1" i="1" dirty="0">
                <a:solidFill>
                  <a:srgbClr val="0070C0"/>
                </a:solidFill>
              </a:rPr>
              <a:t>the Melbourne Moomba Waterfest</a:t>
            </a:r>
            <a:r>
              <a:rPr lang="en-US" sz="4000" i="1" dirty="0">
                <a:solidFill>
                  <a:srgbClr val="0070C0"/>
                </a:solidFill>
              </a:rPr>
              <a:t>? Why?</a:t>
            </a:r>
          </a:p>
        </p:txBody>
      </p:sp>
      <p:sp>
        <p:nvSpPr>
          <p:cNvPr id="6" name="TextBox 5">
            <a:extLst>
              <a:ext uri="{FF2B5EF4-FFF2-40B4-BE49-F238E27FC236}">
                <a16:creationId xmlns:a16="http://schemas.microsoft.com/office/drawing/2014/main" id="{A7E8BD99-FD23-48D8-B537-EB0CE9E5193B}"/>
              </a:ext>
            </a:extLst>
          </p:cNvPr>
          <p:cNvSpPr txBox="1"/>
          <p:nvPr/>
        </p:nvSpPr>
        <p:spPr>
          <a:xfrm>
            <a:off x="10541286" y="362439"/>
            <a:ext cx="160138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Post-reading</a:t>
            </a:r>
          </a:p>
        </p:txBody>
      </p:sp>
    </p:spTree>
    <p:extLst>
      <p:ext uri="{BB962C8B-B14F-4D97-AF65-F5344CB8AC3E}">
        <p14:creationId xmlns:p14="http://schemas.microsoft.com/office/powerpoint/2010/main" val="328713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3963" y="1875452"/>
            <a:ext cx="9400529" cy="4211393"/>
          </a:xfrm>
          <a:prstGeom prst="rect">
            <a:avLst/>
          </a:prstGeom>
        </p:spPr>
      </p:pic>
      <p:sp>
        <p:nvSpPr>
          <p:cNvPr id="3" name="Rectangle 2">
            <a:extLst>
              <a:ext uri="{FF2B5EF4-FFF2-40B4-BE49-F238E27FC236}">
                <a16:creationId xmlns:a16="http://schemas.microsoft.com/office/drawing/2014/main" id="{F6649C3A-3028-1045-9050-8B4D037870AD}"/>
              </a:ext>
            </a:extLst>
          </p:cNvPr>
          <p:cNvSpPr/>
          <p:nvPr/>
        </p:nvSpPr>
        <p:spPr>
          <a:xfrm>
            <a:off x="4638019" y="591624"/>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4" name="TextBox 3">
            <a:hlinkClick r:id="rId3"/>
          </p:cNvPr>
          <p:cNvSpPr txBox="1"/>
          <p:nvPr/>
        </p:nvSpPr>
        <p:spPr>
          <a:xfrm>
            <a:off x="261257" y="2864498"/>
            <a:ext cx="1735494" cy="646331"/>
          </a:xfrm>
          <a:prstGeom prst="rect">
            <a:avLst/>
          </a:prstGeom>
          <a:solidFill>
            <a:schemeClr val="bg1"/>
          </a:solidFill>
          <a:effectLst>
            <a:outerShdw blurRad="50800" dist="38100" dir="16200000" rotWithShape="0">
              <a:prstClr val="black">
                <a:alpha val="40000"/>
              </a:prstClr>
            </a:outerShdw>
          </a:effectLst>
        </p:spPr>
        <p:txBody>
          <a:bodyPr wrap="square" rtlCol="0">
            <a:spAutoFit/>
          </a:bodyPr>
          <a:lstStyle/>
          <a:p>
            <a:r>
              <a:rPr lang="en-US" i="1" dirty="0"/>
              <a:t>Click here to play the games!</a:t>
            </a:r>
          </a:p>
        </p:txBody>
      </p:sp>
    </p:spTree>
    <p:extLst>
      <p:ext uri="{BB962C8B-B14F-4D97-AF65-F5344CB8AC3E}">
        <p14:creationId xmlns:p14="http://schemas.microsoft.com/office/powerpoint/2010/main" val="93188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6981" y="360328"/>
            <a:ext cx="992777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Talk to your partner about what people in your country usually do in </a:t>
            </a:r>
            <a:r>
              <a:rPr lang="en-US" sz="3600" b="1" i="1" dirty="0">
                <a:solidFill>
                  <a:srgbClr val="0070C0"/>
                </a:solidFill>
              </a:rPr>
              <a:t>the Mid-Autumn festival</a:t>
            </a:r>
            <a:r>
              <a:rPr lang="en-US" sz="3600" i="1" dirty="0">
                <a:solidFill>
                  <a:srgbClr val="0070C0"/>
                </a:solidFill>
              </a:rPr>
              <a:t>.</a:t>
            </a:r>
          </a:p>
        </p:txBody>
      </p:sp>
      <p:pic>
        <p:nvPicPr>
          <p:cNvPr id="3" name="Picture 2"/>
          <p:cNvPicPr>
            <a:picLocks noChangeAspect="1"/>
          </p:cNvPicPr>
          <p:nvPr/>
        </p:nvPicPr>
        <p:blipFill>
          <a:blip r:embed="rId2"/>
          <a:stretch>
            <a:fillRect/>
          </a:stretch>
        </p:blipFill>
        <p:spPr>
          <a:xfrm>
            <a:off x="3362887" y="1894114"/>
            <a:ext cx="4895958" cy="4387934"/>
          </a:xfrm>
          <a:prstGeom prst="rect">
            <a:avLst/>
          </a:prstGeom>
        </p:spPr>
      </p:pic>
    </p:spTree>
    <p:extLst>
      <p:ext uri="{BB962C8B-B14F-4D97-AF65-F5344CB8AC3E}">
        <p14:creationId xmlns:p14="http://schemas.microsoft.com/office/powerpoint/2010/main" val="326617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520" y="393967"/>
            <a:ext cx="9238204" cy="5937332"/>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875721" y="1166842"/>
            <a:ext cx="4597349"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pPr marL="571500" indent="-571500">
              <a:buFont typeface="Arial" panose="020B0604020202020204" pitchFamily="34" charset="0"/>
              <a:buChar char="•"/>
            </a:pPr>
            <a:r>
              <a:rPr lang="en-US" sz="3600" i="1" dirty="0">
                <a:solidFill>
                  <a:srgbClr val="0070C0"/>
                </a:solidFill>
              </a:rPr>
              <a:t>lantern</a:t>
            </a:r>
          </a:p>
          <a:p>
            <a:pPr marL="571500" indent="-571500">
              <a:buFont typeface="Arial" panose="020B0604020202020204" pitchFamily="34" charset="0"/>
              <a:buChar char="•"/>
            </a:pPr>
            <a:r>
              <a:rPr lang="en-US" sz="3600" i="1" dirty="0">
                <a:solidFill>
                  <a:srgbClr val="0070C0"/>
                </a:solidFill>
              </a:rPr>
              <a:t>bonfire</a:t>
            </a:r>
          </a:p>
          <a:p>
            <a:pPr marL="571500" indent="-571500">
              <a:buFont typeface="Arial" panose="020B0604020202020204" pitchFamily="34" charset="0"/>
              <a:buChar char="•"/>
            </a:pPr>
            <a:r>
              <a:rPr lang="en-US" sz="3600" i="1" dirty="0">
                <a:solidFill>
                  <a:srgbClr val="0070C0"/>
                </a:solidFill>
              </a:rPr>
              <a:t>race</a:t>
            </a:r>
          </a:p>
          <a:p>
            <a:pPr marL="571500" indent="-571500">
              <a:buFont typeface="Arial" panose="020B0604020202020204" pitchFamily="34" charset="0"/>
              <a:buChar char="•"/>
            </a:pPr>
            <a:r>
              <a:rPr lang="en-US" sz="3600" i="1" dirty="0">
                <a:solidFill>
                  <a:srgbClr val="0070C0"/>
                </a:solidFill>
              </a:rPr>
              <a:t>(eating) competition</a:t>
            </a:r>
          </a:p>
          <a:p>
            <a:pPr marL="571500" indent="-571500">
              <a:buFont typeface="Arial" panose="020B0604020202020204" pitchFamily="34" charset="0"/>
              <a:buChar char="•"/>
            </a:pPr>
            <a:r>
              <a:rPr lang="en-US" sz="3600" i="1" dirty="0">
                <a:solidFill>
                  <a:srgbClr val="0070C0"/>
                </a:solidFill>
              </a:rPr>
              <a:t>sculpture</a:t>
            </a:r>
          </a:p>
          <a:p>
            <a:pPr marL="571500" indent="-571500">
              <a:buFont typeface="Arial" panose="020B0604020202020204" pitchFamily="34" charset="0"/>
              <a:buChar char="•"/>
            </a:pPr>
            <a:r>
              <a:rPr lang="en-US" sz="3600" i="1" dirty="0">
                <a:solidFill>
                  <a:srgbClr val="0070C0"/>
                </a:solidFill>
              </a:rPr>
              <a:t>(water) fight</a:t>
            </a:r>
          </a:p>
          <a:p>
            <a:pPr marL="571500" indent="-571500">
              <a:buFont typeface="Arial" panose="020B0604020202020204" pitchFamily="34" charset="0"/>
              <a:buChar char="•"/>
            </a:pPr>
            <a:r>
              <a:rPr lang="en-US" sz="3600" i="1" dirty="0">
                <a:solidFill>
                  <a:srgbClr val="0070C0"/>
                </a:solidFill>
              </a:rPr>
              <a:t>hot-air balloon</a:t>
            </a:r>
          </a:p>
        </p:txBody>
      </p:sp>
    </p:spTree>
    <p:extLst>
      <p:ext uri="{BB962C8B-B14F-4D97-AF65-F5344CB8AC3E}">
        <p14:creationId xmlns:p14="http://schemas.microsoft.com/office/powerpoint/2010/main" val="165738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116420" y="2116328"/>
            <a:ext cx="10317126"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Reading: </a:t>
            </a:r>
          </a:p>
          <a:p>
            <a:r>
              <a:rPr lang="en-US" sz="3600" i="1" dirty="0">
                <a:solidFill>
                  <a:srgbClr val="0070C0"/>
                </a:solidFill>
              </a:rPr>
              <a:t>-    Understanding instructions.</a:t>
            </a:r>
          </a:p>
          <a:p>
            <a:pPr marL="571500" indent="-571500">
              <a:buFontTx/>
              <a:buChar char="-"/>
            </a:pPr>
            <a:r>
              <a:rPr lang="en-US" sz="3600" i="1" dirty="0">
                <a:solidFill>
                  <a:srgbClr val="0070C0"/>
                </a:solidFill>
              </a:rPr>
              <a:t>Skimming and scanning for general and specific information.</a:t>
            </a:r>
          </a:p>
          <a:p>
            <a:r>
              <a:rPr lang="en-US" sz="3600" i="1" dirty="0">
                <a:solidFill>
                  <a:srgbClr val="FF0000"/>
                </a:solidFill>
              </a:rPr>
              <a:t>Speaking:</a:t>
            </a:r>
          </a:p>
          <a:p>
            <a:r>
              <a:rPr lang="en-US" sz="3600" i="1" dirty="0">
                <a:solidFill>
                  <a:srgbClr val="0070C0"/>
                </a:solidFill>
              </a:rPr>
              <a:t>-    Talking about festivals.</a:t>
            </a:r>
          </a:p>
        </p:txBody>
      </p:sp>
    </p:spTree>
    <p:extLst>
      <p:ext uri="{BB962C8B-B14F-4D97-AF65-F5344CB8AC3E}">
        <p14:creationId xmlns:p14="http://schemas.microsoft.com/office/powerpoint/2010/main" val="282968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429208" y="1646758"/>
            <a:ext cx="11610393" cy="403187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lvl="0" indent="-457200">
              <a:buFont typeface="Arial" panose="020B0604020202020204" pitchFamily="34" charset="0"/>
              <a:buChar char="•"/>
            </a:pPr>
            <a:r>
              <a:rPr lang="en-US" sz="3200" i="1" dirty="0">
                <a:solidFill>
                  <a:srgbClr val="0070C0"/>
                </a:solidFill>
              </a:rPr>
              <a:t>Review the vocabularies and practice using them. </a:t>
            </a:r>
            <a:endParaRPr lang="en-US" sz="3200" dirty="0">
              <a:solidFill>
                <a:srgbClr val="0070C0"/>
              </a:solidFill>
            </a:endParaRPr>
          </a:p>
          <a:p>
            <a:pPr marL="457200" lvl="0" indent="-457200">
              <a:buFont typeface="Arial" panose="020B0604020202020204" pitchFamily="34" charset="0"/>
              <a:buChar char="•"/>
            </a:pPr>
            <a:r>
              <a:rPr lang="en-US" sz="3200" i="1" dirty="0">
                <a:solidFill>
                  <a:srgbClr val="0070C0"/>
                </a:solidFill>
              </a:rPr>
              <a:t>Do the exercise(s) in </a:t>
            </a:r>
            <a:r>
              <a:rPr lang="en-US" sz="3200" b="1" i="1" dirty="0" err="1">
                <a:solidFill>
                  <a:srgbClr val="0070C0"/>
                </a:solidFill>
              </a:rPr>
              <a:t>Tiếng</a:t>
            </a:r>
            <a:r>
              <a:rPr lang="en-US" sz="3200" b="1" i="1" dirty="0">
                <a:solidFill>
                  <a:srgbClr val="0070C0"/>
                </a:solidFill>
              </a:rPr>
              <a:t> Anh 7 </a:t>
            </a:r>
            <a:r>
              <a:rPr lang="en-US" sz="3200" b="1" i="1" dirty="0" err="1">
                <a:solidFill>
                  <a:srgbClr val="0070C0"/>
                </a:solidFill>
              </a:rPr>
              <a:t>i</a:t>
            </a:r>
            <a:r>
              <a:rPr lang="en-US" sz="3200" b="1" i="1" dirty="0">
                <a:solidFill>
                  <a:srgbClr val="0070C0"/>
                </a:solidFill>
              </a:rPr>
              <a:t>-Learn Smart World Workbook</a:t>
            </a:r>
            <a:r>
              <a:rPr lang="en-US" sz="3200" i="1" dirty="0">
                <a:solidFill>
                  <a:srgbClr val="0070C0"/>
                </a:solidFill>
              </a:rPr>
              <a:t> (page 44).</a:t>
            </a:r>
            <a:endParaRPr lang="en-US" sz="3200" dirty="0">
              <a:solidFill>
                <a:srgbClr val="0070C0"/>
              </a:solidFill>
            </a:endParaRPr>
          </a:p>
          <a:p>
            <a:pPr marL="457200" lvl="0" indent="-457200">
              <a:buFont typeface="Arial" panose="020B0604020202020204" pitchFamily="34" charset="0"/>
              <a:buChar char="•"/>
            </a:pPr>
            <a:r>
              <a:rPr lang="en-US" sz="3200" i="1" dirty="0">
                <a:solidFill>
                  <a:srgbClr val="0070C0"/>
                </a:solidFill>
              </a:rPr>
              <a:t>Do the vocabulary exercise in </a:t>
            </a:r>
            <a:r>
              <a:rPr lang="en-US" sz="3200" b="1" i="1" dirty="0" err="1">
                <a:solidFill>
                  <a:srgbClr val="0070C0"/>
                </a:solidFill>
              </a:rPr>
              <a:t>Tiếng</a:t>
            </a:r>
            <a:r>
              <a:rPr lang="en-US" sz="3200" b="1" i="1" dirty="0">
                <a:solidFill>
                  <a:srgbClr val="0070C0"/>
                </a:solidFill>
              </a:rPr>
              <a:t> Anh 7 </a:t>
            </a:r>
            <a:r>
              <a:rPr lang="en-US" sz="3200" b="1" i="1" dirty="0" err="1">
                <a:solidFill>
                  <a:srgbClr val="0070C0"/>
                </a:solidFill>
              </a:rPr>
              <a:t>i</a:t>
            </a:r>
            <a:r>
              <a:rPr lang="en-US" sz="3200" b="1" i="1" dirty="0">
                <a:solidFill>
                  <a:srgbClr val="0070C0"/>
                </a:solidFill>
              </a:rPr>
              <a:t>-Learn Smart World Notebook</a:t>
            </a:r>
            <a:r>
              <a:rPr lang="en-US" sz="3200" i="1" dirty="0">
                <a:solidFill>
                  <a:srgbClr val="0070C0"/>
                </a:solidFill>
              </a:rPr>
              <a:t> (page 48).</a:t>
            </a:r>
            <a:endParaRPr lang="en-US" sz="3200" dirty="0">
              <a:solidFill>
                <a:srgbClr val="0070C0"/>
              </a:solidFill>
            </a:endParaRPr>
          </a:p>
          <a:p>
            <a:pPr marL="457200" lvl="0" indent="-457200">
              <a:buFont typeface="Arial" panose="020B0604020202020204" pitchFamily="34" charset="0"/>
              <a:buChar char="•"/>
            </a:pPr>
            <a:r>
              <a:rPr lang="en-US" sz="3200" i="1" dirty="0">
                <a:solidFill>
                  <a:srgbClr val="0070C0"/>
                </a:solidFill>
              </a:rPr>
              <a:t>Play the consolation games in </a:t>
            </a:r>
            <a:r>
              <a:rPr lang="en-US" sz="3200" b="1" i="1" dirty="0" err="1">
                <a:solidFill>
                  <a:srgbClr val="0070C0"/>
                </a:solidFill>
              </a:rPr>
              <a:t>Tiếng</a:t>
            </a:r>
            <a:r>
              <a:rPr lang="en-US" sz="3200" b="1" i="1" dirty="0">
                <a:solidFill>
                  <a:srgbClr val="0070C0"/>
                </a:solidFill>
              </a:rPr>
              <a:t> Anh 7 </a:t>
            </a:r>
            <a:r>
              <a:rPr lang="en-US" sz="3200" b="1" i="1" dirty="0" err="1">
                <a:solidFill>
                  <a:srgbClr val="0070C0"/>
                </a:solidFill>
              </a:rPr>
              <a:t>i</a:t>
            </a:r>
            <a:r>
              <a:rPr lang="en-US" sz="3200" b="1" i="1" dirty="0">
                <a:solidFill>
                  <a:srgbClr val="0070C0"/>
                </a:solidFill>
              </a:rPr>
              <a:t>-Learn Smart World DHA App</a:t>
            </a:r>
            <a:r>
              <a:rPr lang="en-US" sz="3200" i="1" dirty="0">
                <a:solidFill>
                  <a:srgbClr val="0070C0"/>
                </a:solidFill>
              </a:rPr>
              <a:t> on </a:t>
            </a:r>
            <a:r>
              <a:rPr lang="en-US" sz="3200" i="1" u="sng" dirty="0">
                <a:solidFill>
                  <a:srgbClr val="0070C0"/>
                </a:solidFill>
                <a:hlinkClick r:id="rId2"/>
              </a:rPr>
              <a:t>www.eduhome.com.vn</a:t>
            </a:r>
            <a:r>
              <a:rPr lang="en-US" sz="3200" i="1" dirty="0">
                <a:solidFill>
                  <a:srgbClr val="0070C0"/>
                </a:solidFill>
              </a:rPr>
              <a:t> </a:t>
            </a:r>
            <a:endParaRPr lang="en-US" sz="3200" dirty="0">
              <a:solidFill>
                <a:srgbClr val="0070C0"/>
              </a:solidFill>
            </a:endParaRPr>
          </a:p>
          <a:p>
            <a:pPr marL="457200" lvl="0" indent="-457200">
              <a:buFont typeface="Arial" panose="020B0604020202020204" pitchFamily="34" charset="0"/>
              <a:buChar char="•"/>
            </a:pPr>
            <a:r>
              <a:rPr lang="en-US" sz="3200" i="1" dirty="0">
                <a:solidFill>
                  <a:srgbClr val="0070C0"/>
                </a:solidFill>
              </a:rPr>
              <a:t>Prepare the next lesson (page </a:t>
            </a:r>
            <a:r>
              <a:rPr lang="en-US" sz="3200" i="1">
                <a:solidFill>
                  <a:srgbClr val="0070C0"/>
                </a:solidFill>
              </a:rPr>
              <a:t>61 SB).</a:t>
            </a:r>
            <a:endParaRPr lang="en-US" sz="3200" dirty="0">
              <a:solidFill>
                <a:srgbClr val="0070C0"/>
              </a:solidFill>
            </a:endParaRPr>
          </a:p>
        </p:txBody>
      </p:sp>
    </p:spTree>
    <p:extLst>
      <p:ext uri="{BB962C8B-B14F-4D97-AF65-F5344CB8AC3E}">
        <p14:creationId xmlns:p14="http://schemas.microsoft.com/office/powerpoint/2010/main" val="254049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r>
              <a:rPr lang="en-US" sz="3600" dirty="0">
                <a:solidFill>
                  <a:srgbClr val="0070C0"/>
                </a:solidFill>
              </a:rPr>
              <a:t>- </a:t>
            </a:r>
            <a:r>
              <a:rPr lang="en-US" sz="3600" i="1" dirty="0">
                <a:solidFill>
                  <a:srgbClr val="0070C0"/>
                </a:solidFill>
              </a:rPr>
              <a:t>talk about festivals.</a:t>
            </a:r>
          </a:p>
          <a:p>
            <a:r>
              <a:rPr lang="en-US" sz="3600" i="1" dirty="0">
                <a:solidFill>
                  <a:srgbClr val="0070C0"/>
                </a:solidFill>
              </a:rPr>
              <a:t>- practice reading and understanding general and specific information about a festival.</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 t="-374" r="6815" b="-1"/>
          <a:stretch/>
        </p:blipFill>
        <p:spPr>
          <a:xfrm>
            <a:off x="1376697" y="0"/>
            <a:ext cx="9143819" cy="6523717"/>
          </a:xfrm>
          <a:prstGeom prst="rect">
            <a:avLst/>
          </a:prstGeom>
        </p:spPr>
      </p:pic>
      <p:sp>
        <p:nvSpPr>
          <p:cNvPr id="4" name="TextBox 3"/>
          <p:cNvSpPr txBox="1"/>
          <p:nvPr/>
        </p:nvSpPr>
        <p:spPr>
          <a:xfrm>
            <a:off x="9074552" y="1689904"/>
            <a:ext cx="45719" cy="369332"/>
          </a:xfrm>
          <a:prstGeom prst="rect">
            <a:avLst/>
          </a:prstGeom>
          <a:noFill/>
        </p:spPr>
        <p:txBody>
          <a:bodyPr wrap="square" rtlCol="0">
            <a:spAutoFit/>
          </a:bodyPr>
          <a:lstStyle/>
          <a:p>
            <a:endParaRPr lang="en-US" dirty="0"/>
          </a:p>
        </p:txBody>
      </p:sp>
      <p:sp>
        <p:nvSpPr>
          <p:cNvPr id="5" name="Oval 4">
            <a:extLst>
              <a:ext uri="{FF2B5EF4-FFF2-40B4-BE49-F238E27FC236}">
                <a16:creationId xmlns:a16="http://schemas.microsoft.com/office/drawing/2014/main" id="{645DA7C6-0CFD-471C-B9C9-BDD7C86A23D6}"/>
              </a:ext>
            </a:extLst>
          </p:cNvPr>
          <p:cNvSpPr/>
          <p:nvPr/>
        </p:nvSpPr>
        <p:spPr>
          <a:xfrm>
            <a:off x="3233771" y="691913"/>
            <a:ext cx="5724458" cy="513988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rgbClr val="FF0000"/>
                </a:solidFill>
              </a:rPr>
              <a:t>New words</a:t>
            </a:r>
          </a:p>
          <a:p>
            <a:pPr marL="457200" indent="-457200">
              <a:buFont typeface="Arial" panose="020B0604020202020204" pitchFamily="34" charset="0"/>
              <a:buChar char="•"/>
            </a:pPr>
            <a:r>
              <a:rPr lang="en-US" sz="3200" i="1" dirty="0">
                <a:solidFill>
                  <a:srgbClr val="0070C0"/>
                </a:solidFill>
              </a:rPr>
              <a:t>lantern</a:t>
            </a:r>
          </a:p>
          <a:p>
            <a:pPr marL="457200" indent="-457200">
              <a:buFont typeface="Arial" panose="020B0604020202020204" pitchFamily="34" charset="0"/>
              <a:buChar char="•"/>
            </a:pPr>
            <a:r>
              <a:rPr lang="en-US" sz="3200" i="1" dirty="0">
                <a:solidFill>
                  <a:srgbClr val="0070C0"/>
                </a:solidFill>
              </a:rPr>
              <a:t>bonfire</a:t>
            </a:r>
          </a:p>
          <a:p>
            <a:pPr marL="457200" indent="-457200">
              <a:buFont typeface="Arial" panose="020B0604020202020204" pitchFamily="34" charset="0"/>
              <a:buChar char="•"/>
            </a:pPr>
            <a:r>
              <a:rPr lang="en-US" sz="3200" i="1" dirty="0">
                <a:solidFill>
                  <a:srgbClr val="0070C0"/>
                </a:solidFill>
              </a:rPr>
              <a:t>race</a:t>
            </a:r>
          </a:p>
          <a:p>
            <a:pPr marL="457200" indent="-457200">
              <a:buFont typeface="Arial" panose="020B0604020202020204" pitchFamily="34" charset="0"/>
              <a:buChar char="•"/>
            </a:pPr>
            <a:r>
              <a:rPr lang="en-US" sz="3200" i="1" dirty="0">
                <a:solidFill>
                  <a:srgbClr val="0070C0"/>
                </a:solidFill>
              </a:rPr>
              <a:t>(eating) competition</a:t>
            </a:r>
          </a:p>
          <a:p>
            <a:pPr marL="457200" indent="-457200">
              <a:buFont typeface="Arial" panose="020B0604020202020204" pitchFamily="34" charset="0"/>
              <a:buChar char="•"/>
            </a:pPr>
            <a:r>
              <a:rPr lang="en-US" sz="3200" i="1" dirty="0">
                <a:solidFill>
                  <a:srgbClr val="0070C0"/>
                </a:solidFill>
              </a:rPr>
              <a:t>sculpture</a:t>
            </a:r>
          </a:p>
          <a:p>
            <a:pPr marL="457200" indent="-457200">
              <a:buFont typeface="Arial" panose="020B0604020202020204" pitchFamily="34" charset="0"/>
              <a:buChar char="•"/>
            </a:pPr>
            <a:r>
              <a:rPr lang="en-US" sz="3200" i="1" dirty="0">
                <a:solidFill>
                  <a:srgbClr val="0070C0"/>
                </a:solidFill>
              </a:rPr>
              <a:t>(water) fight</a:t>
            </a:r>
          </a:p>
          <a:p>
            <a:pPr marL="457200" indent="-457200">
              <a:buFont typeface="Arial" panose="020B0604020202020204" pitchFamily="34" charset="0"/>
              <a:buChar char="•"/>
            </a:pPr>
            <a:r>
              <a:rPr lang="en-US" sz="3200" i="1" dirty="0">
                <a:solidFill>
                  <a:srgbClr val="0070C0"/>
                </a:solidFill>
              </a:rPr>
              <a:t>hot-air balloon</a:t>
            </a:r>
          </a:p>
          <a:p>
            <a:pPr algn="ctr"/>
            <a:endParaRPr lang="en-US" sz="3200" dirty="0"/>
          </a:p>
        </p:txBody>
      </p:sp>
    </p:spTree>
    <p:extLst>
      <p:ext uri="{BB962C8B-B14F-4D97-AF65-F5344CB8AC3E}">
        <p14:creationId xmlns:p14="http://schemas.microsoft.com/office/powerpoint/2010/main" val="2835131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328576"/>
            <a:ext cx="9058275" cy="6038850"/>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1275444" y="3352339"/>
            <a:ext cx="11018571" cy="2123658"/>
          </a:xfrm>
          <a:prstGeom prst="rect">
            <a:avLst/>
          </a:prstGeom>
        </p:spPr>
        <p:txBody>
          <a:bodyPr wrap="square">
            <a:spAutoFit/>
          </a:bodyPr>
          <a:lstStyle/>
          <a:p>
            <a:pPr marL="742950" indent="-742950">
              <a:buAutoNum type="arabicPeriod"/>
            </a:pPr>
            <a:r>
              <a:rPr lang="en-US" sz="4400" b="1" i="1" dirty="0">
                <a:solidFill>
                  <a:srgbClr val="0070C0"/>
                </a:solidFill>
              </a:rPr>
              <a:t>Name some festivals in your country.</a:t>
            </a:r>
          </a:p>
          <a:p>
            <a:pPr marL="742950" indent="-742950">
              <a:buAutoNum type="arabicPeriod"/>
            </a:pPr>
            <a:r>
              <a:rPr lang="en-US" sz="4400" b="1" i="1" dirty="0">
                <a:solidFill>
                  <a:srgbClr val="0070C0"/>
                </a:solidFill>
              </a:rPr>
              <a:t>When is Mid-Autumn festival?</a:t>
            </a:r>
          </a:p>
          <a:p>
            <a:pPr marL="742950" indent="-742950">
              <a:buAutoNum type="arabicPeriod"/>
            </a:pPr>
            <a:r>
              <a:rPr lang="en-US" sz="4400" b="1" i="1" dirty="0">
                <a:solidFill>
                  <a:srgbClr val="0070C0"/>
                </a:solidFill>
              </a:rPr>
              <a:t>Which festival do you like best? Why?</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7965" y="749982"/>
            <a:ext cx="3984595" cy="254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7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52" y="904332"/>
            <a:ext cx="5706488" cy="1081222"/>
          </a:xfrm>
          <a:prstGeom prst="rect">
            <a:avLst/>
          </a:prstGeom>
        </p:spPr>
      </p:pic>
    </p:spTree>
    <p:extLst>
      <p:ext uri="{BB962C8B-B14F-4D97-AF65-F5344CB8AC3E}">
        <p14:creationId xmlns:p14="http://schemas.microsoft.com/office/powerpoint/2010/main" val="158729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7910" y="547885"/>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pairs. What can you see in each picture?</a:t>
            </a:r>
          </a:p>
        </p:txBody>
      </p:sp>
      <p:pic>
        <p:nvPicPr>
          <p:cNvPr id="5" name="Picture 4">
            <a:extLst>
              <a:ext uri="{FF2B5EF4-FFF2-40B4-BE49-F238E27FC236}">
                <a16:creationId xmlns:a16="http://schemas.microsoft.com/office/drawing/2014/main" id="{8FB5E519-FA85-4593-93A8-3FC8627E06B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Layer>
                </a14:imgProps>
              </a:ext>
            </a:extLst>
          </a:blip>
          <a:stretch>
            <a:fillRect/>
          </a:stretch>
        </p:blipFill>
        <p:spPr>
          <a:xfrm>
            <a:off x="194166" y="1334622"/>
            <a:ext cx="11803668" cy="5012382"/>
          </a:xfrm>
          <a:prstGeom prst="rect">
            <a:avLst/>
          </a:prstGeom>
        </p:spPr>
      </p:pic>
    </p:spTree>
    <p:extLst>
      <p:ext uri="{BB962C8B-B14F-4D97-AF65-F5344CB8AC3E}">
        <p14:creationId xmlns:p14="http://schemas.microsoft.com/office/powerpoint/2010/main" val="286688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8166" y="1438330"/>
            <a:ext cx="3281804"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279400" indent="-279400">
              <a:buFont typeface="+mj-lt"/>
              <a:buAutoNum type="arabicPeriod"/>
            </a:pPr>
            <a:r>
              <a:rPr lang="en-US" sz="3600" i="1" dirty="0">
                <a:solidFill>
                  <a:srgbClr val="0070C0"/>
                </a:solidFill>
              </a:rPr>
              <a:t>lantern</a:t>
            </a:r>
          </a:p>
          <a:p>
            <a:pPr marL="279400" indent="-279400">
              <a:buFont typeface="+mj-lt"/>
              <a:buAutoNum type="arabicPeriod"/>
            </a:pPr>
            <a:r>
              <a:rPr lang="en-US" sz="3600" i="1" dirty="0">
                <a:solidFill>
                  <a:srgbClr val="0070C0"/>
                </a:solidFill>
              </a:rPr>
              <a:t>bonfire</a:t>
            </a:r>
          </a:p>
          <a:p>
            <a:pPr marL="279400" indent="-279400">
              <a:buFont typeface="+mj-lt"/>
              <a:buAutoNum type="arabicPeriod"/>
            </a:pPr>
            <a:r>
              <a:rPr lang="en-US" sz="3600" i="1" dirty="0">
                <a:solidFill>
                  <a:srgbClr val="0070C0"/>
                </a:solidFill>
              </a:rPr>
              <a:t>race</a:t>
            </a:r>
          </a:p>
          <a:p>
            <a:pPr marL="279400" indent="-279400">
              <a:buFont typeface="+mj-lt"/>
              <a:buAutoNum type="arabicPeriod"/>
            </a:pPr>
            <a:r>
              <a:rPr lang="en-US" sz="3600" i="1" dirty="0">
                <a:solidFill>
                  <a:srgbClr val="0070C0"/>
                </a:solidFill>
              </a:rPr>
              <a:t>(eating) competition</a:t>
            </a:r>
          </a:p>
          <a:p>
            <a:pPr marL="279400" indent="-279400">
              <a:buFont typeface="+mj-lt"/>
              <a:buAutoNum type="arabicPeriod"/>
            </a:pPr>
            <a:r>
              <a:rPr lang="en-US" sz="3600" i="1" dirty="0">
                <a:solidFill>
                  <a:srgbClr val="0070C0"/>
                </a:solidFill>
              </a:rPr>
              <a:t>sculpture</a:t>
            </a:r>
          </a:p>
          <a:p>
            <a:pPr marL="279400" indent="-279400">
              <a:buFont typeface="+mj-lt"/>
              <a:buAutoNum type="arabicPeriod"/>
            </a:pPr>
            <a:r>
              <a:rPr lang="en-US" sz="3600" i="1" dirty="0">
                <a:solidFill>
                  <a:srgbClr val="0070C0"/>
                </a:solidFill>
              </a:rPr>
              <a:t>(water) fight</a:t>
            </a:r>
          </a:p>
          <a:p>
            <a:pPr marL="279400" indent="-279400">
              <a:buFont typeface="+mj-lt"/>
              <a:buAutoNum type="arabicPeriod"/>
            </a:pPr>
            <a:r>
              <a:rPr lang="en-US" sz="3600" i="1" dirty="0">
                <a:solidFill>
                  <a:srgbClr val="0070C0"/>
                </a:solidFill>
              </a:rPr>
              <a:t>hot-air balloon</a:t>
            </a:r>
          </a:p>
        </p:txBody>
      </p:sp>
      <p:pic>
        <p:nvPicPr>
          <p:cNvPr id="10" name="Picture 9">
            <a:extLst>
              <a:ext uri="{FF2B5EF4-FFF2-40B4-BE49-F238E27FC236}">
                <a16:creationId xmlns:a16="http://schemas.microsoft.com/office/drawing/2014/main" id="{1B9E08A1-ABA3-4D00-82DB-AC450D19BD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Layer>
                </a14:imgProps>
              </a:ext>
            </a:extLst>
          </a:blip>
          <a:stretch>
            <a:fillRect/>
          </a:stretch>
        </p:blipFill>
        <p:spPr>
          <a:xfrm>
            <a:off x="3043182" y="1086446"/>
            <a:ext cx="9112996" cy="4225485"/>
          </a:xfrm>
          <a:prstGeom prst="rect">
            <a:avLst/>
          </a:prstGeom>
        </p:spPr>
      </p:pic>
      <p:sp>
        <p:nvSpPr>
          <p:cNvPr id="3" name="Rectangle 2"/>
          <p:cNvSpPr/>
          <p:nvPr/>
        </p:nvSpPr>
        <p:spPr>
          <a:xfrm>
            <a:off x="307910" y="400275"/>
            <a:ext cx="466721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a. Number the pictures.</a:t>
            </a:r>
          </a:p>
        </p:txBody>
      </p:sp>
      <p:sp>
        <p:nvSpPr>
          <p:cNvPr id="5" name="TextBox 4"/>
          <p:cNvSpPr txBox="1"/>
          <p:nvPr/>
        </p:nvSpPr>
        <p:spPr>
          <a:xfrm>
            <a:off x="11655944" y="3394842"/>
            <a:ext cx="323783" cy="523220"/>
          </a:xfrm>
          <a:prstGeom prst="rect">
            <a:avLst/>
          </a:prstGeom>
          <a:noFill/>
        </p:spPr>
        <p:txBody>
          <a:bodyPr wrap="square" rtlCol="0">
            <a:spAutoFit/>
          </a:bodyPr>
          <a:lstStyle/>
          <a:p>
            <a:r>
              <a:rPr lang="en-US" sz="2800" b="1" dirty="0">
                <a:solidFill>
                  <a:srgbClr val="FF0000"/>
                </a:solidFill>
              </a:rPr>
              <a:t>2</a:t>
            </a:r>
            <a:endParaRPr lang="en-US" sz="2400" b="1" dirty="0">
              <a:solidFill>
                <a:srgbClr val="FF0000"/>
              </a:solidFill>
            </a:endParaRPr>
          </a:p>
        </p:txBody>
      </p:sp>
      <p:sp>
        <p:nvSpPr>
          <p:cNvPr id="6" name="TextBox 5"/>
          <p:cNvSpPr txBox="1"/>
          <p:nvPr/>
        </p:nvSpPr>
        <p:spPr>
          <a:xfrm>
            <a:off x="4723975" y="3406335"/>
            <a:ext cx="345233" cy="523220"/>
          </a:xfrm>
          <a:prstGeom prst="rect">
            <a:avLst/>
          </a:prstGeom>
          <a:noFill/>
        </p:spPr>
        <p:txBody>
          <a:bodyPr wrap="square" rtlCol="0">
            <a:spAutoFit/>
          </a:bodyPr>
          <a:lstStyle/>
          <a:p>
            <a:r>
              <a:rPr lang="en-US" sz="2800" b="1" dirty="0">
                <a:solidFill>
                  <a:srgbClr val="FF0000"/>
                </a:solidFill>
              </a:rPr>
              <a:t>3</a:t>
            </a:r>
            <a:endParaRPr lang="en-US" sz="2400" b="1" dirty="0">
              <a:solidFill>
                <a:srgbClr val="FF0000"/>
              </a:solidFill>
            </a:endParaRPr>
          </a:p>
        </p:txBody>
      </p:sp>
      <p:sp>
        <p:nvSpPr>
          <p:cNvPr id="7" name="TextBox 6"/>
          <p:cNvSpPr txBox="1"/>
          <p:nvPr/>
        </p:nvSpPr>
        <p:spPr>
          <a:xfrm>
            <a:off x="5906816" y="1212889"/>
            <a:ext cx="334512" cy="523220"/>
          </a:xfrm>
          <a:prstGeom prst="rect">
            <a:avLst/>
          </a:prstGeom>
          <a:noFill/>
        </p:spPr>
        <p:txBody>
          <a:bodyPr wrap="square" rtlCol="0">
            <a:spAutoFit/>
          </a:bodyPr>
          <a:lstStyle/>
          <a:p>
            <a:r>
              <a:rPr lang="en-US" sz="2800" b="1" dirty="0">
                <a:solidFill>
                  <a:srgbClr val="FF0000"/>
                </a:solidFill>
              </a:rPr>
              <a:t>4</a:t>
            </a:r>
            <a:endParaRPr lang="en-US" sz="2400" b="1" dirty="0">
              <a:solidFill>
                <a:srgbClr val="FF0000"/>
              </a:solidFill>
            </a:endParaRPr>
          </a:p>
        </p:txBody>
      </p:sp>
      <p:sp>
        <p:nvSpPr>
          <p:cNvPr id="8" name="TextBox 7"/>
          <p:cNvSpPr txBox="1"/>
          <p:nvPr/>
        </p:nvSpPr>
        <p:spPr>
          <a:xfrm>
            <a:off x="9402478" y="3392713"/>
            <a:ext cx="345233" cy="523220"/>
          </a:xfrm>
          <a:prstGeom prst="rect">
            <a:avLst/>
          </a:prstGeom>
          <a:noFill/>
        </p:spPr>
        <p:txBody>
          <a:bodyPr wrap="square" rtlCol="0">
            <a:spAutoFit/>
          </a:bodyPr>
          <a:lstStyle/>
          <a:p>
            <a:r>
              <a:rPr lang="en-US" sz="2800" b="1" dirty="0">
                <a:solidFill>
                  <a:srgbClr val="FF0000"/>
                </a:solidFill>
              </a:rPr>
              <a:t>5</a:t>
            </a:r>
            <a:endParaRPr lang="en-US" sz="2400" b="1" dirty="0">
              <a:solidFill>
                <a:srgbClr val="FF0000"/>
              </a:solidFill>
            </a:endParaRPr>
          </a:p>
        </p:txBody>
      </p:sp>
      <p:sp>
        <p:nvSpPr>
          <p:cNvPr id="9" name="TextBox 8"/>
          <p:cNvSpPr txBox="1"/>
          <p:nvPr/>
        </p:nvSpPr>
        <p:spPr>
          <a:xfrm>
            <a:off x="7038401" y="3392393"/>
            <a:ext cx="413433" cy="523220"/>
          </a:xfrm>
          <a:prstGeom prst="rect">
            <a:avLst/>
          </a:prstGeom>
          <a:noFill/>
        </p:spPr>
        <p:txBody>
          <a:bodyPr wrap="square" rtlCol="0">
            <a:spAutoFit/>
          </a:bodyPr>
          <a:lstStyle/>
          <a:p>
            <a:r>
              <a:rPr lang="en-US" sz="2800" b="1">
                <a:solidFill>
                  <a:srgbClr val="FF0000"/>
                </a:solidFill>
              </a:rPr>
              <a:t>6</a:t>
            </a:r>
            <a:endParaRPr lang="en-US" sz="2400" b="1" dirty="0">
              <a:solidFill>
                <a:srgbClr val="FF0000"/>
              </a:solidFill>
            </a:endParaRPr>
          </a:p>
        </p:txBody>
      </p:sp>
      <p:sp>
        <p:nvSpPr>
          <p:cNvPr id="11" name="TextBox 10">
            <a:extLst>
              <a:ext uri="{FF2B5EF4-FFF2-40B4-BE49-F238E27FC236}">
                <a16:creationId xmlns:a16="http://schemas.microsoft.com/office/drawing/2014/main" id="{C6CBCE97-8B41-4D80-966E-E5FF2007E16A}"/>
              </a:ext>
            </a:extLst>
          </p:cNvPr>
          <p:cNvSpPr txBox="1"/>
          <p:nvPr/>
        </p:nvSpPr>
        <p:spPr>
          <a:xfrm>
            <a:off x="10594428" y="1208690"/>
            <a:ext cx="415150" cy="523220"/>
          </a:xfrm>
          <a:prstGeom prst="rect">
            <a:avLst/>
          </a:prstGeom>
          <a:noFill/>
        </p:spPr>
        <p:txBody>
          <a:bodyPr wrap="square" rtlCol="0">
            <a:spAutoFit/>
          </a:bodyPr>
          <a:lstStyle/>
          <a:p>
            <a:r>
              <a:rPr lang="en-US" sz="2800" b="1" dirty="0">
                <a:solidFill>
                  <a:srgbClr val="FF0000"/>
                </a:solidFill>
              </a:rPr>
              <a:t>7</a:t>
            </a:r>
            <a:endParaRPr lang="en-US" sz="2400" b="1" dirty="0">
              <a:solidFill>
                <a:srgbClr val="FF0000"/>
              </a:solidFill>
            </a:endParaRPr>
          </a:p>
        </p:txBody>
      </p:sp>
      <p:cxnSp>
        <p:nvCxnSpPr>
          <p:cNvPr id="12" name="Straight Connector 11">
            <a:extLst>
              <a:ext uri="{FF2B5EF4-FFF2-40B4-BE49-F238E27FC236}">
                <a16:creationId xmlns:a16="http://schemas.microsoft.com/office/drawing/2014/main" id="{9E330BE2-ABB1-40B3-AF2A-09F42418D21C}"/>
              </a:ext>
            </a:extLst>
          </p:cNvPr>
          <p:cNvCxnSpPr>
            <a:cxnSpLocks/>
          </p:cNvCxnSpPr>
          <p:nvPr/>
        </p:nvCxnSpPr>
        <p:spPr>
          <a:xfrm flipH="1">
            <a:off x="581892" y="1788409"/>
            <a:ext cx="13762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BC7630-90B8-4276-96A4-429C251F8C1A}"/>
              </a:ext>
            </a:extLst>
          </p:cNvPr>
          <p:cNvCxnSpPr>
            <a:cxnSpLocks/>
          </p:cNvCxnSpPr>
          <p:nvPr/>
        </p:nvCxnSpPr>
        <p:spPr>
          <a:xfrm flipH="1">
            <a:off x="568039" y="2336802"/>
            <a:ext cx="13762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B9EE55E-C986-45B6-8D95-2909574FB09B}"/>
              </a:ext>
            </a:extLst>
          </p:cNvPr>
          <p:cNvCxnSpPr>
            <a:cxnSpLocks/>
          </p:cNvCxnSpPr>
          <p:nvPr/>
        </p:nvCxnSpPr>
        <p:spPr>
          <a:xfrm flipH="1">
            <a:off x="537559" y="2893462"/>
            <a:ext cx="9062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2D9AD52-8C8C-480F-AC84-2EBA198F3C0B}"/>
              </a:ext>
            </a:extLst>
          </p:cNvPr>
          <p:cNvCxnSpPr>
            <a:cxnSpLocks/>
          </p:cNvCxnSpPr>
          <p:nvPr/>
        </p:nvCxnSpPr>
        <p:spPr>
          <a:xfrm flipH="1">
            <a:off x="614562" y="3432480"/>
            <a:ext cx="13762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0A857CA-38D0-42C3-8069-009C4882B9A8}"/>
              </a:ext>
            </a:extLst>
          </p:cNvPr>
          <p:cNvCxnSpPr>
            <a:cxnSpLocks/>
          </p:cNvCxnSpPr>
          <p:nvPr/>
        </p:nvCxnSpPr>
        <p:spPr>
          <a:xfrm flipH="1">
            <a:off x="507079" y="3998766"/>
            <a:ext cx="22264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38CAD1-D710-4D8E-9C8A-8168CEA493F1}"/>
              </a:ext>
            </a:extLst>
          </p:cNvPr>
          <p:cNvCxnSpPr>
            <a:cxnSpLocks/>
          </p:cNvCxnSpPr>
          <p:nvPr/>
        </p:nvCxnSpPr>
        <p:spPr>
          <a:xfrm flipH="1">
            <a:off x="614562" y="4537781"/>
            <a:ext cx="17018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74ADD6-9753-4CEB-B3CB-DDCF2471DFF5}"/>
              </a:ext>
            </a:extLst>
          </p:cNvPr>
          <p:cNvCxnSpPr>
            <a:cxnSpLocks/>
          </p:cNvCxnSpPr>
          <p:nvPr/>
        </p:nvCxnSpPr>
        <p:spPr>
          <a:xfrm flipH="1">
            <a:off x="612957" y="5096046"/>
            <a:ext cx="22842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6C4553C-CFA4-4525-B3AD-FD4DF9886FAD}"/>
              </a:ext>
            </a:extLst>
          </p:cNvPr>
          <p:cNvCxnSpPr>
            <a:cxnSpLocks/>
          </p:cNvCxnSpPr>
          <p:nvPr/>
        </p:nvCxnSpPr>
        <p:spPr>
          <a:xfrm flipH="1">
            <a:off x="611353" y="5643082"/>
            <a:ext cx="27478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circle(in)">
                                      <p:cBhvr>
                                        <p:cTn id="15" dur="2000"/>
                                        <p:tgtEl>
                                          <p:spTgt spid="6">
                                            <p:txEl>
                                              <p:pRg st="0" end="0"/>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circle(in)">
                                      <p:cBhvr>
                                        <p:cTn id="23" dur="2000"/>
                                        <p:tgtEl>
                                          <p:spTgt spid="7">
                                            <p:txEl>
                                              <p:pRg st="0" end="0"/>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par>
                                <p:cTn id="27" presetID="6"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ircle(in)">
                                      <p:cBhvr>
                                        <p:cTn id="29" dur="2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circle(in)">
                                      <p:cBhvr>
                                        <p:cTn id="34" dur="2000"/>
                                        <p:tgtEl>
                                          <p:spTgt spid="8">
                                            <p:txEl>
                                              <p:pRg st="0" end="0"/>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circle(in)">
                                      <p:cBhvr>
                                        <p:cTn id="42" dur="2000"/>
                                        <p:tgtEl>
                                          <p:spTgt spid="9">
                                            <p:txEl>
                                              <p:pRg st="0" end="0"/>
                                            </p:txEl>
                                          </p:spTgt>
                                        </p:tgtEl>
                                      </p:cBhvr>
                                    </p:animEffect>
                                  </p:childTnLst>
                                </p:cTn>
                              </p:par>
                              <p:par>
                                <p:cTn id="43" presetID="6" presetClass="entr" presetSubtype="16"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circle(in)">
                                      <p:cBhvr>
                                        <p:cTn id="45" dur="20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1">
                                            <p:txEl>
                                              <p:pRg st="0" end="0"/>
                                            </p:txEl>
                                          </p:spTgt>
                                        </p:tgtEl>
                                        <p:attrNameLst>
                                          <p:attrName>style.visibility</p:attrName>
                                        </p:attrNameLst>
                                      </p:cBhvr>
                                      <p:to>
                                        <p:strVal val="visible"/>
                                      </p:to>
                                    </p:set>
                                    <p:animEffect transition="in" filter="circle(in)">
                                      <p:cBhvr>
                                        <p:cTn id="50" dur="2000"/>
                                        <p:tgtEl>
                                          <p:spTgt spid="11">
                                            <p:txEl>
                                              <p:pRg st="0" end="0"/>
                                            </p:txEl>
                                          </p:spTgt>
                                        </p:tgtEl>
                                      </p:cBhvr>
                                    </p:animEffect>
                                  </p:childTnLst>
                                </p:cTn>
                              </p:par>
                              <p:par>
                                <p:cTn id="51" presetID="6" presetClass="entr" presetSubtype="16"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circle(in)">
                                      <p:cBhvr>
                                        <p:cTn id="5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5644</TotalTime>
  <Words>591</Words>
  <Application>Microsoft Office PowerPoint</Application>
  <PresentationFormat>Widescreen</PresentationFormat>
  <Paragraphs>141</Paragraphs>
  <Slides>29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Times New Roman</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PC</cp:lastModifiedBy>
  <cp:revision>135</cp:revision>
  <dcterms:created xsi:type="dcterms:W3CDTF">2020-12-08T03:17:05Z</dcterms:created>
  <dcterms:modified xsi:type="dcterms:W3CDTF">2025-03-04T02:38:06Z</dcterms:modified>
</cp:coreProperties>
</file>