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0" r:id="rId2"/>
    <p:sldId id="304" r:id="rId3"/>
    <p:sldId id="302" r:id="rId4"/>
    <p:sldId id="292" r:id="rId5"/>
    <p:sldId id="301" r:id="rId6"/>
    <p:sldId id="371" r:id="rId7"/>
    <p:sldId id="340" r:id="rId8"/>
    <p:sldId id="341" r:id="rId9"/>
    <p:sldId id="375" r:id="rId10"/>
    <p:sldId id="372" r:id="rId11"/>
    <p:sldId id="374" r:id="rId12"/>
    <p:sldId id="378" r:id="rId13"/>
    <p:sldId id="343" r:id="rId14"/>
    <p:sldId id="376" r:id="rId15"/>
    <p:sldId id="377" r:id="rId16"/>
    <p:sldId id="373" r:id="rId17"/>
    <p:sldId id="345" r:id="rId18"/>
    <p:sldId id="391" r:id="rId19"/>
    <p:sldId id="379" r:id="rId20"/>
    <p:sldId id="306" r:id="rId21"/>
    <p:sldId id="305" r:id="rId22"/>
    <p:sldId id="310" r:id="rId23"/>
    <p:sldId id="380" r:id="rId24"/>
    <p:sldId id="381" r:id="rId25"/>
    <p:sldId id="382" r:id="rId26"/>
    <p:sldId id="385" r:id="rId27"/>
    <p:sldId id="383" r:id="rId28"/>
    <p:sldId id="384" r:id="rId29"/>
    <p:sldId id="387" r:id="rId30"/>
    <p:sldId id="388" r:id="rId31"/>
    <p:sldId id="389" r:id="rId32"/>
    <p:sldId id="354" r:id="rId33"/>
    <p:sldId id="366" r:id="rId34"/>
    <p:sldId id="390" r:id="rId35"/>
    <p:sldId id="315" r:id="rId36"/>
    <p:sldId id="392" r:id="rId37"/>
    <p:sldId id="332" r:id="rId38"/>
    <p:sldId id="331" r:id="rId39"/>
    <p:sldId id="328" r:id="rId40"/>
    <p:sldId id="329" r:id="rId41"/>
    <p:sldId id="33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94" d="100"/>
          <a:sy n="94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663818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842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9F5564D-FBFF-44CA-AB9D-0C0DEB905DAB}"/>
              </a:ext>
            </a:extLst>
          </p:cNvPr>
          <p:cNvSpPr txBox="1"/>
          <p:nvPr userDrawn="1"/>
        </p:nvSpPr>
        <p:spPr>
          <a:xfrm>
            <a:off x="1086325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Period 77.Unit </a:t>
            </a:r>
            <a:r>
              <a:rPr lang="en-US" sz="4400" b="1" dirty="0">
                <a:solidFill>
                  <a:srgbClr val="0070C0"/>
                </a:solidFill>
              </a:rPr>
              <a:t>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64</a:t>
            </a:r>
          </a:p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1181530" y="646880"/>
            <a:ext cx="74487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A98E5-E656-4D5C-BB3C-59D67D4ACC42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Japan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4" y="1945835"/>
            <a:ext cx="5578587" cy="372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613755" y="393013"/>
            <a:ext cx="70879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the people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1FBA7-E28F-4759-A861-FBDA3CADA75F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South Korea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50" y="1781456"/>
            <a:ext cx="6582279" cy="40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8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1895999" y="294690"/>
            <a:ext cx="708792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1FBA7-E28F-4759-A861-FBDA3CADA75F}"/>
              </a:ext>
            </a:extLst>
          </p:cNvPr>
          <p:cNvSpPr txBox="1"/>
          <p:nvPr/>
        </p:nvSpPr>
        <p:spPr>
          <a:xfrm>
            <a:off x="906744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a temple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59" y="1496271"/>
            <a:ext cx="6274631" cy="418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160209" y="375338"/>
            <a:ext cx="974376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In which country can you see the Eiffel Tower?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B99AB8-08F3-4D0B-9A15-E702A7FE7BDD}"/>
              </a:ext>
            </a:extLst>
          </p:cNvPr>
          <p:cNvSpPr txBox="1"/>
          <p:nvPr/>
        </p:nvSpPr>
        <p:spPr>
          <a:xfrm>
            <a:off x="933291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France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12" y="1215728"/>
            <a:ext cx="7048381" cy="491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347022" y="375338"/>
            <a:ext cx="9193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</a:t>
            </a:r>
            <a:r>
              <a:rPr lang="en-US" sz="4000" b="1" dirty="0">
                <a:solidFill>
                  <a:srgbClr val="0070C0"/>
                </a:solidFill>
                <a:ea typeface="Times New Roman" panose="02020603050405020304" pitchFamily="18" charset="0"/>
              </a:rPr>
              <a:t>sombreros</a:t>
            </a:r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FBB06B-F4C3-47EB-80FE-DE8A73AF7EB5}"/>
              </a:ext>
            </a:extLst>
          </p:cNvPr>
          <p:cNvSpPr txBox="1"/>
          <p:nvPr/>
        </p:nvSpPr>
        <p:spPr>
          <a:xfrm>
            <a:off x="9332913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Mexico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918" y="1467733"/>
            <a:ext cx="6939616" cy="457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1347022" y="375338"/>
            <a:ext cx="91931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is </a:t>
            </a:r>
            <a:r>
              <a:rPr lang="en-US" sz="4000" b="1" dirty="0">
                <a:solidFill>
                  <a:srgbClr val="0070C0"/>
                </a:solidFill>
                <a:ea typeface="Times New Roman" panose="02020603050405020304" pitchFamily="18" charset="0"/>
              </a:rPr>
              <a:t>lasagna</a:t>
            </a:r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CC79-B6A9-4CD3-9266-C93CEE55A6BA}"/>
              </a:ext>
            </a:extLst>
          </p:cNvPr>
          <p:cNvSpPr txBox="1"/>
          <p:nvPr/>
        </p:nvSpPr>
        <p:spPr>
          <a:xfrm>
            <a:off x="4435002" y="5681824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Italy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40" y="1222724"/>
            <a:ext cx="6034060" cy="43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085238" y="345845"/>
            <a:ext cx="78198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26256-BF85-43FE-B634-4315A83F181D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Iceland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23" y="1272749"/>
            <a:ext cx="4553339" cy="45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7A235-B0C5-46B3-81AD-8DA111F12091}"/>
              </a:ext>
            </a:extLst>
          </p:cNvPr>
          <p:cNvSpPr txBox="1"/>
          <p:nvPr/>
        </p:nvSpPr>
        <p:spPr>
          <a:xfrm>
            <a:off x="2638425" y="4573725"/>
            <a:ext cx="649062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are the people from?</a:t>
            </a:r>
          </a:p>
          <a:p>
            <a:pPr algn="ctr"/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1A4E0-1355-4A2F-9421-1EDDF3AE44BF}"/>
              </a:ext>
            </a:extLst>
          </p:cNvPr>
          <p:cNvSpPr txBox="1"/>
          <p:nvPr/>
        </p:nvSpPr>
        <p:spPr>
          <a:xfrm>
            <a:off x="4229518" y="5291402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Vietnam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8"/>
          <a:stretch/>
        </p:blipFill>
        <p:spPr>
          <a:xfrm>
            <a:off x="3545633" y="325115"/>
            <a:ext cx="6109228" cy="404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373EDA-C24D-4413-93BD-C3FC1CE6464A}"/>
              </a:ext>
            </a:extLst>
          </p:cNvPr>
          <p:cNvSpPr txBox="1"/>
          <p:nvPr/>
        </p:nvSpPr>
        <p:spPr>
          <a:xfrm>
            <a:off x="42581" y="375338"/>
            <a:ext cx="118225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CCC79-B6A9-4CD3-9266-C93CEE55A6BA}"/>
              </a:ext>
            </a:extLst>
          </p:cNvPr>
          <p:cNvSpPr txBox="1"/>
          <p:nvPr/>
        </p:nvSpPr>
        <p:spPr>
          <a:xfrm>
            <a:off x="2638425" y="5681824"/>
            <a:ext cx="691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They are decorating their home.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590" y="1678992"/>
            <a:ext cx="5384541" cy="35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9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9BF2C2F-995F-4357-BA08-2EAA5DB61F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76876"/>
              </p:ext>
            </p:extLst>
          </p:nvPr>
        </p:nvGraphicFramePr>
        <p:xfrm>
          <a:off x="6243483" y="45333"/>
          <a:ext cx="5899360" cy="6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680">
                  <a:extLst>
                    <a:ext uri="{9D8B030D-6E8A-4147-A177-3AD203B41FA5}">
                      <a16:colId xmlns:a16="http://schemas.microsoft.com/office/drawing/2014/main" val="739140290"/>
                    </a:ext>
                  </a:extLst>
                </a:gridCol>
                <a:gridCol w="2949680">
                  <a:extLst>
                    <a:ext uri="{9D8B030D-6E8A-4147-A177-3AD203B41FA5}">
                      <a16:colId xmlns:a16="http://schemas.microsoft.com/office/drawing/2014/main" val="3786222997"/>
                    </a:ext>
                  </a:extLst>
                </a:gridCol>
              </a:tblGrid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Country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</a:rPr>
                        <a:t>Nationality</a:t>
                      </a:r>
                      <a:endParaRPr lang="en-US" sz="4000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357680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Italy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018350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Brazilian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832164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Japan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247655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French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283744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The U.S.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84083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Icelander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523178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Korea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4838349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70C0"/>
                          </a:solidFill>
                        </a:rPr>
                        <a:t>Mexican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5148423"/>
                  </a:ext>
                </a:extLst>
              </a:tr>
              <a:tr h="5030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798875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6ADDE51-CF35-49C1-B020-34138D7E190B}"/>
              </a:ext>
            </a:extLst>
          </p:cNvPr>
          <p:cNvSpPr txBox="1"/>
          <p:nvPr/>
        </p:nvSpPr>
        <p:spPr>
          <a:xfrm>
            <a:off x="100116" y="375338"/>
            <a:ext cx="6703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400" dirty="0">
                <a:solidFill>
                  <a:srgbClr val="0070C0"/>
                </a:solidFill>
              </a:rPr>
              <a:t>Test your partner with </a:t>
            </a:r>
            <a:r>
              <a:rPr lang="en-US" sz="3400" b="1" dirty="0">
                <a:solidFill>
                  <a:srgbClr val="0070C0"/>
                </a:solidFill>
              </a:rPr>
              <a:t>vocabulary</a:t>
            </a:r>
            <a:r>
              <a:rPr lang="en-US" sz="3400" dirty="0">
                <a:solidFill>
                  <a:srgbClr val="0070C0"/>
                </a:solidFill>
              </a:rPr>
              <a:t> about </a:t>
            </a:r>
            <a:r>
              <a:rPr lang="en-US" sz="3400" b="1" dirty="0">
                <a:solidFill>
                  <a:srgbClr val="0070C0"/>
                </a:solidFill>
              </a:rPr>
              <a:t>countries</a:t>
            </a:r>
            <a:r>
              <a:rPr lang="en-US" sz="3400" dirty="0">
                <a:solidFill>
                  <a:srgbClr val="0070C0"/>
                </a:solidFill>
              </a:rPr>
              <a:t> and </a:t>
            </a:r>
            <a:r>
              <a:rPr lang="en-US" sz="3400" b="1" dirty="0">
                <a:solidFill>
                  <a:srgbClr val="0070C0"/>
                </a:solidFill>
              </a:rPr>
              <a:t>nationalities</a:t>
            </a:r>
            <a:r>
              <a:rPr lang="en-US" sz="34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A662F-E0B6-4C96-A941-D36BDC52079B}"/>
              </a:ext>
            </a:extLst>
          </p:cNvPr>
          <p:cNvSpPr txBox="1"/>
          <p:nvPr/>
        </p:nvSpPr>
        <p:spPr>
          <a:xfrm>
            <a:off x="9389808" y="6998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Italian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F76A6-FA94-4597-AE7D-4A059CF4A795}"/>
              </a:ext>
            </a:extLst>
          </p:cNvPr>
          <p:cNvSpPr txBox="1"/>
          <p:nvPr/>
        </p:nvSpPr>
        <p:spPr>
          <a:xfrm>
            <a:off x="6513867" y="1343816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Brazil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63CA5-C345-43AE-976E-15365B58994A}"/>
              </a:ext>
            </a:extLst>
          </p:cNvPr>
          <p:cNvSpPr txBox="1"/>
          <p:nvPr/>
        </p:nvSpPr>
        <p:spPr>
          <a:xfrm>
            <a:off x="9394725" y="1982916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Japanese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B7868-7840-49AF-B5CA-EE160EEE36D8}"/>
              </a:ext>
            </a:extLst>
          </p:cNvPr>
          <p:cNvSpPr txBox="1"/>
          <p:nvPr/>
        </p:nvSpPr>
        <p:spPr>
          <a:xfrm>
            <a:off x="6518785" y="257776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France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E228C-5656-49FE-90CF-7D285D313BC3}"/>
              </a:ext>
            </a:extLst>
          </p:cNvPr>
          <p:cNvSpPr txBox="1"/>
          <p:nvPr/>
        </p:nvSpPr>
        <p:spPr>
          <a:xfrm>
            <a:off x="9399640" y="3236530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American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D76E8-DB42-441D-934E-E4B09BB2CCD9}"/>
              </a:ext>
            </a:extLst>
          </p:cNvPr>
          <p:cNvSpPr txBox="1"/>
          <p:nvPr/>
        </p:nvSpPr>
        <p:spPr>
          <a:xfrm>
            <a:off x="6513869" y="39002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Iceland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B9A772-0A13-4EB1-A3E2-670584AEF4C3}"/>
              </a:ext>
            </a:extLst>
          </p:cNvPr>
          <p:cNvSpPr txBox="1"/>
          <p:nvPr/>
        </p:nvSpPr>
        <p:spPr>
          <a:xfrm>
            <a:off x="9394723" y="4539304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Korean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B5E40-C185-4525-997F-05A89709E36F}"/>
              </a:ext>
            </a:extLst>
          </p:cNvPr>
          <p:cNvSpPr txBox="1"/>
          <p:nvPr/>
        </p:nvSpPr>
        <p:spPr>
          <a:xfrm>
            <a:off x="6518786" y="5193148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Mexico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FC8C2-B93A-47A8-A117-55BE41934FFA}"/>
              </a:ext>
            </a:extLst>
          </p:cNvPr>
          <p:cNvSpPr txBox="1"/>
          <p:nvPr/>
        </p:nvSpPr>
        <p:spPr>
          <a:xfrm>
            <a:off x="9399640" y="5812582"/>
            <a:ext cx="251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German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410702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385522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1623" y="2322372"/>
            <a:ext cx="3243604" cy="6616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3CB6F-ACC8-4E5F-AB69-47540E804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3189" y="3453822"/>
            <a:ext cx="3243604" cy="661623"/>
          </a:xfrm>
          <a:prstGeom prst="rect">
            <a:avLst/>
          </a:prstGeom>
        </p:spPr>
      </p:pic>
      <p:sp>
        <p:nvSpPr>
          <p:cNvPr id="9" name="Round Diagonal Corner Rectangle 10">
            <a:extLst>
              <a:ext uri="{FF2B5EF4-FFF2-40B4-BE49-F238E27FC236}">
                <a16:creationId xmlns:a16="http://schemas.microsoft.com/office/drawing/2014/main" id="{424CEFC1-620F-4491-A26E-53DE21AF27DF}"/>
              </a:ext>
            </a:extLst>
          </p:cNvPr>
          <p:cNvSpPr/>
          <p:nvPr/>
        </p:nvSpPr>
        <p:spPr>
          <a:xfrm>
            <a:off x="1902378" y="4700308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sp>
        <p:nvSpPr>
          <p:cNvPr id="13" name="Round Diagonal Corner Rectangle 10">
            <a:extLst>
              <a:ext uri="{FF2B5EF4-FFF2-40B4-BE49-F238E27FC236}">
                <a16:creationId xmlns:a16="http://schemas.microsoft.com/office/drawing/2014/main" id="{2C8D54BC-EA79-4974-A85B-3CA3FFE9A191}"/>
              </a:ext>
            </a:extLst>
          </p:cNvPr>
          <p:cNvSpPr/>
          <p:nvPr/>
        </p:nvSpPr>
        <p:spPr>
          <a:xfrm>
            <a:off x="1895487" y="5619870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25502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56" y="904332"/>
            <a:ext cx="5300679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F910E0-07F5-41EE-BFEB-658D17D129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960" t="11579" r="1423" b="3878"/>
          <a:stretch/>
        </p:blipFill>
        <p:spPr>
          <a:xfrm>
            <a:off x="60202" y="333621"/>
            <a:ext cx="10352159" cy="6112101"/>
          </a:xfrm>
          <a:prstGeom prst="rect">
            <a:avLst/>
          </a:prstGeom>
        </p:spPr>
      </p:pic>
      <p:sp>
        <p:nvSpPr>
          <p:cNvPr id="9" name="Rectangle 36">
            <a:hlinkClick r:id="" action="ppaction://noaction">
              <a:snd r:embed="rId6" name="CD2-TRACK 02_Segment_0_001.wav"/>
            </a:hlinkClick>
            <a:extLst>
              <a:ext uri="{FF2B5EF4-FFF2-40B4-BE49-F238E27FC236}">
                <a16:creationId xmlns:a16="http://schemas.microsoft.com/office/drawing/2014/main" id="{A6EB1AF6-5762-4ECC-ACCC-578ED721F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433" y="4893115"/>
            <a:ext cx="2257979" cy="156966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 b="1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vi-VN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81ECC5-C37B-470E-B00B-07CF1DBB2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955" y="412277"/>
            <a:ext cx="3882201" cy="645352"/>
          </a:xfrm>
          <a:prstGeom prst="rect">
            <a:avLst/>
          </a:prstGeom>
        </p:spPr>
      </p:pic>
      <p:pic>
        <p:nvPicPr>
          <p:cNvPr id="2" name="CD2-TRACK 08">
            <a:hlinkClick r:id="" action="ppaction://media"/>
            <a:extLst>
              <a:ext uri="{FF2B5EF4-FFF2-40B4-BE49-F238E27FC236}">
                <a16:creationId xmlns:a16="http://schemas.microsoft.com/office/drawing/2014/main" id="{BB495740-D3CD-3A87-33AE-782B171C3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3463" y="1136284"/>
            <a:ext cx="645351" cy="6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81761" y="341974"/>
            <a:ext cx="1113380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Don’t open your book. Look and read the sentence: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6D2B1-6DE0-49E6-8E36-17E56ED8DA1F}"/>
              </a:ext>
            </a:extLst>
          </p:cNvPr>
          <p:cNvSpPr/>
          <p:nvPr/>
        </p:nvSpPr>
        <p:spPr>
          <a:xfrm>
            <a:off x="771899" y="3166586"/>
            <a:ext cx="1081548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In Italy, they eat seafood at Christmas. That</a:t>
            </a:r>
            <a:r>
              <a:rPr lang="en-US" sz="3600" b="1" dirty="0">
                <a:solidFill>
                  <a:srgbClr val="0070C0"/>
                </a:solidFill>
                <a:highlight>
                  <a:srgbClr val="FFFF00"/>
                </a:highlight>
              </a:rPr>
              <a:t>’s </a:t>
            </a:r>
            <a:r>
              <a:rPr lang="en-US" sz="3600" b="1" u="sng" dirty="0">
                <a:solidFill>
                  <a:srgbClr val="0070C0"/>
                </a:solidFill>
                <a:highlight>
                  <a:srgbClr val="FFFF00"/>
                </a:highlight>
              </a:rPr>
              <a:t>different from</a:t>
            </a:r>
            <a:r>
              <a:rPr lang="en-US" sz="3600" dirty="0">
                <a:solidFill>
                  <a:srgbClr val="0070C0"/>
                </a:solidFill>
              </a:rPr>
              <a:t> Japan.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57560-C501-4F25-9C14-E681365FC2D3}"/>
              </a:ext>
            </a:extLst>
          </p:cNvPr>
          <p:cNvSpPr/>
          <p:nvPr/>
        </p:nvSpPr>
        <p:spPr>
          <a:xfrm>
            <a:off x="771898" y="1656314"/>
            <a:ext cx="1081548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We use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i="1" dirty="0">
                <a:solidFill>
                  <a:srgbClr val="FF0000"/>
                </a:solidFill>
              </a:rPr>
              <a:t> to say that one thing is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not the same</a:t>
            </a:r>
            <a:r>
              <a:rPr lang="en-US" sz="3600" i="1" dirty="0">
                <a:solidFill>
                  <a:srgbClr val="FF0000"/>
                </a:solidFill>
              </a:rPr>
              <a:t> as another or other items.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3790789" y="440565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35485" y="2246646"/>
            <a:ext cx="11577287" cy="4180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1. dessert/from/different/is/Japan's./Christmas/Germany's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</a:rPr>
              <a:t>2. Brazil's/costume/Years/is/from/different/Vietnam's./New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 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3200" dirty="0">
                <a:solidFill>
                  <a:srgbClr val="0070C0"/>
                </a:solidFill>
              </a:rPr>
              <a:t>3. Halloween/in/from/Halloween/the/in/different/is/Mexico./US</a:t>
            </a:r>
            <a:r>
              <a:rPr lang="en-US" sz="2800" dirty="0">
                <a:solidFill>
                  <a:srgbClr val="0070C0"/>
                </a:solidFill>
              </a:rPr>
              <a:t/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______________________________________________________________</a:t>
            </a:r>
            <a:endParaRPr lang="en-US" sz="2800" b="1" u="sng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073276" y="28160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91E67-1FE5-41AA-851E-307EAB7F86B1}"/>
              </a:ext>
            </a:extLst>
          </p:cNvPr>
          <p:cNvSpPr txBox="1"/>
          <p:nvPr/>
        </p:nvSpPr>
        <p:spPr>
          <a:xfrm>
            <a:off x="542259" y="3009018"/>
            <a:ext cx="1062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Germany’s Christmas dessert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Japan’s.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33DE-DE1C-4284-9BF2-C9E9F9872B02}"/>
              </a:ext>
            </a:extLst>
          </p:cNvPr>
          <p:cNvSpPr txBox="1"/>
          <p:nvPr/>
        </p:nvSpPr>
        <p:spPr>
          <a:xfrm>
            <a:off x="542259" y="4378610"/>
            <a:ext cx="10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Brazil’s New Years costume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Vietnam’s.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8537A-4C57-40FD-83F1-8BC94206CD04}"/>
              </a:ext>
            </a:extLst>
          </p:cNvPr>
          <p:cNvSpPr txBox="1"/>
          <p:nvPr/>
        </p:nvSpPr>
        <p:spPr>
          <a:xfrm>
            <a:off x="517443" y="5780818"/>
            <a:ext cx="1129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Halloween in the US </a:t>
            </a: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is different from</a:t>
            </a:r>
            <a:r>
              <a:rPr lang="en-US" sz="3600" i="1" dirty="0">
                <a:solidFill>
                  <a:srgbClr val="FF0000"/>
                </a:solidFill>
              </a:rPr>
              <a:t> Halloween in Mexico.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3FADDB-A95B-4B83-83EA-87942F7A3EF9}"/>
              </a:ext>
            </a:extLst>
          </p:cNvPr>
          <p:cNvSpPr/>
          <p:nvPr/>
        </p:nvSpPr>
        <p:spPr>
          <a:xfrm>
            <a:off x="839969" y="650533"/>
            <a:ext cx="107467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We use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200" i="1" dirty="0">
                <a:solidFill>
                  <a:srgbClr val="FF0000"/>
                </a:solidFill>
              </a:rPr>
              <a:t> to say that one thing is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not the same</a:t>
            </a:r>
            <a:r>
              <a:rPr lang="en-US" sz="3200" i="1" dirty="0">
                <a:solidFill>
                  <a:srgbClr val="FF0000"/>
                </a:solidFill>
              </a:rPr>
              <a:t> as another or other items.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78884-095F-4749-8F58-5252B22607FF}"/>
              </a:ext>
            </a:extLst>
          </p:cNvPr>
          <p:cNvSpPr/>
          <p:nvPr/>
        </p:nvSpPr>
        <p:spPr>
          <a:xfrm>
            <a:off x="294967" y="1700982"/>
            <a:ext cx="11120595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Unscramble the sentences. Tell your partner:</a:t>
            </a:r>
          </a:p>
        </p:txBody>
      </p:sp>
    </p:spTree>
    <p:extLst>
      <p:ext uri="{BB962C8B-B14F-4D97-AF65-F5344CB8AC3E}">
        <p14:creationId xmlns:p14="http://schemas.microsoft.com/office/powerpoint/2010/main" val="8278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787843" y="341974"/>
            <a:ext cx="1012163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Keep your book closed. Look and read the sentence: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56D2B1-6DE0-49E6-8E36-17E56ED8DA1F}"/>
              </a:ext>
            </a:extLst>
          </p:cNvPr>
          <p:cNvSpPr/>
          <p:nvPr/>
        </p:nvSpPr>
        <p:spPr>
          <a:xfrm>
            <a:off x="765545" y="2613693"/>
            <a:ext cx="10579396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  <a:highlight>
                  <a:srgbClr val="FFFF00"/>
                </a:highlight>
              </a:rPr>
              <a:t>Like</a:t>
            </a:r>
            <a:r>
              <a:rPr lang="en-US" sz="3600" dirty="0">
                <a:solidFill>
                  <a:srgbClr val="0070C0"/>
                </a:solidFill>
                <a:highlight>
                  <a:srgbClr val="FFFF00"/>
                </a:highlight>
              </a:rPr>
              <a:t> American children</a:t>
            </a:r>
            <a:r>
              <a:rPr lang="en-US" sz="3600" dirty="0">
                <a:solidFill>
                  <a:srgbClr val="0070C0"/>
                </a:solidFill>
              </a:rPr>
              <a:t>, French children go egg hunting 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on Easter Sunday. </a:t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B57560-C501-4F25-9C14-E681365FC2D3}"/>
              </a:ext>
            </a:extLst>
          </p:cNvPr>
          <p:cNvSpPr/>
          <p:nvPr/>
        </p:nvSpPr>
        <p:spPr>
          <a:xfrm>
            <a:off x="918666" y="1265590"/>
            <a:ext cx="1042627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We use </a:t>
            </a: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</a:t>
            </a:r>
            <a:r>
              <a:rPr lang="en-US" sz="3600" i="1" dirty="0">
                <a:solidFill>
                  <a:srgbClr val="FF0000"/>
                </a:solidFill>
              </a:rPr>
              <a:t> to say that two things are</a:t>
            </a:r>
            <a:br>
              <a:rPr lang="en-US" sz="3600" i="1" dirty="0">
                <a:solidFill>
                  <a:srgbClr val="FF0000"/>
                </a:solidFill>
              </a:rPr>
            </a:br>
            <a:r>
              <a:rPr lang="en-US" sz="3600" b="1" i="1" dirty="0">
                <a:solidFill>
                  <a:srgbClr val="FF0000"/>
                </a:solidFill>
                <a:highlight>
                  <a:srgbClr val="FFFF00"/>
                </a:highlight>
              </a:rPr>
              <a:t>similar</a:t>
            </a:r>
            <a:r>
              <a:rPr lang="en-US" sz="3600" i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401879" y="402885"/>
            <a:ext cx="3849055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  <p:pic>
        <p:nvPicPr>
          <p:cNvPr id="1026" name="Picture 2" descr="Trẻ em vui chơi trong công viên. Khái niệm săn trứng Phục Sinh">
            <a:extLst>
              <a:ext uri="{FF2B5EF4-FFF2-40B4-BE49-F238E27FC236}">
                <a16:creationId xmlns:a16="http://schemas.microsoft.com/office/drawing/2014/main" id="{B4F8AC03-0FBD-4861-943D-558C879E2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493" y="3312534"/>
            <a:ext cx="4293765" cy="300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3CCFE1-7E4D-4DAB-B562-D559BFC53D84}"/>
              </a:ext>
            </a:extLst>
          </p:cNvPr>
          <p:cNvSpPr/>
          <p:nvPr/>
        </p:nvSpPr>
        <p:spPr>
          <a:xfrm>
            <a:off x="223284" y="2264738"/>
            <a:ext cx="11968716" cy="38817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 Vietnamese/Koreans/visit/Like/people,/temples.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  <a:endParaRPr lang="en-US" sz="3200" dirty="0">
              <a:solidFill>
                <a:srgbClr val="0070C0"/>
              </a:solidFill>
            </a:endParaRPr>
          </a:p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 Australians,/gifts/Americans/Like/exchange/Christmas./at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</a:p>
          <a:p>
            <a:pPr marL="171450" indent="-171450">
              <a:lnSpc>
                <a:spcPct val="130000"/>
              </a:lnSpc>
              <a:buAutoNum type="arabicPeriod"/>
            </a:pPr>
            <a:r>
              <a:rPr lang="en-US" sz="3200" i="0" dirty="0">
                <a:solidFill>
                  <a:srgbClr val="0070C0"/>
                </a:solidFill>
                <a:effectLst/>
              </a:rPr>
              <a:t> children/Like/French/children,/Easter./chocolate/at/English/get/eggs</a:t>
            </a:r>
            <a:br>
              <a:rPr lang="en-US" sz="3200" i="0" dirty="0">
                <a:solidFill>
                  <a:srgbClr val="0070C0"/>
                </a:solidFill>
                <a:effectLst/>
              </a:rPr>
            </a:br>
            <a:r>
              <a:rPr lang="en-US" sz="3200" i="0" dirty="0">
                <a:solidFill>
                  <a:srgbClr val="0070C0"/>
                </a:solidFill>
                <a:effectLst/>
              </a:rPr>
              <a:t>___________________________________________</a:t>
            </a:r>
            <a:endParaRPr lang="en-US" sz="3200" u="sng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730476-2006-40BB-A6A1-9C0BDCAE2831}"/>
              </a:ext>
            </a:extLst>
          </p:cNvPr>
          <p:cNvSpPr/>
          <p:nvPr/>
        </p:nvSpPr>
        <p:spPr>
          <a:xfrm>
            <a:off x="4073276" y="28160"/>
            <a:ext cx="4610421" cy="7500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91E67-1FE5-41AA-851E-307EAB7F86B1}"/>
              </a:ext>
            </a:extLst>
          </p:cNvPr>
          <p:cNvSpPr txBox="1"/>
          <p:nvPr/>
        </p:nvSpPr>
        <p:spPr>
          <a:xfrm>
            <a:off x="499730" y="2870791"/>
            <a:ext cx="10664455" cy="667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Vietnamese people</a:t>
            </a:r>
            <a:r>
              <a:rPr lang="en-US" sz="3600" i="1" dirty="0">
                <a:solidFill>
                  <a:srgbClr val="FF0000"/>
                </a:solidFill>
              </a:rPr>
              <a:t>, Koreans visit temples.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A33DE-DE1C-4284-9BF2-C9E9F9872B02}"/>
              </a:ext>
            </a:extLst>
          </p:cNvPr>
          <p:cNvSpPr txBox="1"/>
          <p:nvPr/>
        </p:nvSpPr>
        <p:spPr>
          <a:xfrm>
            <a:off x="524533" y="4150253"/>
            <a:ext cx="1093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Australians</a:t>
            </a:r>
            <a:r>
              <a:rPr lang="en-US" sz="3600" i="1" dirty="0">
                <a:solidFill>
                  <a:srgbClr val="FF0000"/>
                </a:solidFill>
              </a:rPr>
              <a:t>, Americans exchange gifts at Christmas.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78537A-4C57-40FD-83F1-8BC94206CD04}"/>
              </a:ext>
            </a:extLst>
          </p:cNvPr>
          <p:cNvSpPr txBox="1"/>
          <p:nvPr/>
        </p:nvSpPr>
        <p:spPr>
          <a:xfrm>
            <a:off x="370363" y="5462551"/>
            <a:ext cx="11674558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i="1" dirty="0">
                <a:solidFill>
                  <a:srgbClr val="FF0000"/>
                </a:solidFill>
                <a:highlight>
                  <a:srgbClr val="FFFF00"/>
                </a:highlight>
              </a:rPr>
              <a:t>Like French children</a:t>
            </a:r>
            <a:r>
              <a:rPr lang="en-US" sz="3600" i="1" dirty="0">
                <a:solidFill>
                  <a:srgbClr val="FF0000"/>
                </a:solidFill>
              </a:rPr>
              <a:t>, English children get chocolate eggs at 											Easter.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3FADDB-A95B-4B83-83EA-87942F7A3EF9}"/>
              </a:ext>
            </a:extLst>
          </p:cNvPr>
          <p:cNvSpPr/>
          <p:nvPr/>
        </p:nvSpPr>
        <p:spPr>
          <a:xfrm>
            <a:off x="839969" y="714331"/>
            <a:ext cx="107467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We use </a:t>
            </a:r>
            <a:r>
              <a:rPr lang="en-US" sz="3200" b="1" i="1" dirty="0">
                <a:solidFill>
                  <a:srgbClr val="FF0000"/>
                </a:solidFill>
                <a:highlight>
                  <a:srgbClr val="FFFF00"/>
                </a:highlight>
              </a:rPr>
              <a:t>like + noun</a:t>
            </a:r>
            <a:r>
              <a:rPr lang="en-US" sz="3200" i="1" dirty="0">
                <a:solidFill>
                  <a:srgbClr val="FF0000"/>
                </a:solidFill>
              </a:rPr>
              <a:t> to say that two things are</a:t>
            </a:r>
            <a:br>
              <a:rPr lang="en-US" sz="3200" i="1" dirty="0">
                <a:solidFill>
                  <a:srgbClr val="FF0000"/>
                </a:solidFill>
              </a:rPr>
            </a:br>
            <a:r>
              <a:rPr lang="en-US" sz="3200" i="1" dirty="0">
                <a:solidFill>
                  <a:srgbClr val="FF0000"/>
                </a:solidFill>
              </a:rPr>
              <a:t>similar.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5A1C6-77AF-414B-9E2B-BD62D4723B68}"/>
              </a:ext>
            </a:extLst>
          </p:cNvPr>
          <p:cNvSpPr/>
          <p:nvPr/>
        </p:nvSpPr>
        <p:spPr>
          <a:xfrm>
            <a:off x="304800" y="1700982"/>
            <a:ext cx="111107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Unscramble the sentences. Tell your partner.</a:t>
            </a:r>
          </a:p>
        </p:txBody>
      </p:sp>
    </p:spTree>
    <p:extLst>
      <p:ext uri="{BB962C8B-B14F-4D97-AF65-F5344CB8AC3E}">
        <p14:creationId xmlns:p14="http://schemas.microsoft.com/office/powerpoint/2010/main" val="15815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22636-FE34-41E2-B143-6301F2167D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-1" r="18441" b="7478"/>
          <a:stretch/>
        </p:blipFill>
        <p:spPr>
          <a:xfrm>
            <a:off x="1039240" y="935174"/>
            <a:ext cx="9922150" cy="53176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6280D7-C217-4D67-AF95-3B567484E074}"/>
              </a:ext>
            </a:extLst>
          </p:cNvPr>
          <p:cNvSpPr/>
          <p:nvPr/>
        </p:nvSpPr>
        <p:spPr>
          <a:xfrm>
            <a:off x="1042223" y="314633"/>
            <a:ext cx="808211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Open the book. Write the complete sentences.</a:t>
            </a:r>
          </a:p>
        </p:txBody>
      </p:sp>
    </p:spTree>
    <p:extLst>
      <p:ext uri="{BB962C8B-B14F-4D97-AF65-F5344CB8AC3E}">
        <p14:creationId xmlns:p14="http://schemas.microsoft.com/office/powerpoint/2010/main" val="2580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61645" y="852755"/>
            <a:ext cx="10538409" cy="5587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0" i="0" dirty="0">
                <a:solidFill>
                  <a:srgbClr val="0070C0"/>
                </a:solidFill>
                <a:effectLst/>
              </a:rPr>
              <a:t>1. Italians decorate __________________________ Australians.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2. Christmas meal in Japan _________________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__________________________________ Italy.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3. Australians exchange ____________________.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That's __________________ Japanese people.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4. Italy celebrates Christmas from 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_______________________________ Australia.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5. Italians exchange _______________________.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 Australians.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6. Australia celebrates Christmas on __________.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That's ___________________________ Japan.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7. Christmas meal in Italy __________________</a:t>
            </a:r>
            <a:br>
              <a:rPr lang="en-US" sz="3000" b="0" i="0" dirty="0">
                <a:solidFill>
                  <a:srgbClr val="0070C0"/>
                </a:solidFill>
                <a:effectLst/>
              </a:rPr>
            </a:br>
            <a:r>
              <a:rPr lang="en-US" sz="3000" b="0" i="0" dirty="0">
                <a:solidFill>
                  <a:srgbClr val="0070C0"/>
                </a:solidFill>
                <a:effectLst/>
              </a:rPr>
              <a:t>______________________________ Australia.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AC767-B96E-472A-BE27-D61A987223CA}"/>
              </a:ext>
            </a:extLst>
          </p:cNvPr>
          <p:cNvSpPr txBox="1"/>
          <p:nvPr/>
        </p:nvSpPr>
        <p:spPr>
          <a:xfrm>
            <a:off x="3297207" y="799290"/>
            <a:ext cx="59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2B39D-9682-429D-B1CB-C62A1659F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23" y="408440"/>
            <a:ext cx="5256815" cy="490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B4622-66CE-41FC-896B-DD7C41351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782" t="2612" r="1155" b="2895"/>
          <a:stretch/>
        </p:blipFill>
        <p:spPr>
          <a:xfrm>
            <a:off x="7879952" y="1823778"/>
            <a:ext cx="4239931" cy="392281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4166E8-7B1F-4CE6-8E2A-6AD49504DD8E}"/>
              </a:ext>
            </a:extLst>
          </p:cNvPr>
          <p:cNvCxnSpPr/>
          <p:nvPr/>
        </p:nvCxnSpPr>
        <p:spPr>
          <a:xfrm>
            <a:off x="6972147" y="1446406"/>
            <a:ext cx="2045109" cy="21925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FE387D-2B4A-4518-8B2E-5B59B4CADD1C}"/>
              </a:ext>
            </a:extLst>
          </p:cNvPr>
          <p:cNvSpPr txBox="1"/>
          <p:nvPr/>
        </p:nvSpPr>
        <p:spPr>
          <a:xfrm>
            <a:off x="3295497" y="797576"/>
            <a:ext cx="5943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</p:spTree>
    <p:extLst>
      <p:ext uri="{BB962C8B-B14F-4D97-AF65-F5344CB8AC3E}">
        <p14:creationId xmlns:p14="http://schemas.microsoft.com/office/powerpoint/2010/main" val="4696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84700" y="271063"/>
            <a:ext cx="12117573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1. Italians decorate ______________________________ Australians.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4. Italy celebrates Christmas from _____________________________ ________________ Australia.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5. Italians exchange ________________________________ Australians.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7. Christmas meal in Italy ___________________</a:t>
            </a:r>
            <a:r>
              <a:rPr lang="en-US" sz="3200" dirty="0">
                <a:solidFill>
                  <a:srgbClr val="0070C0"/>
                </a:solidFill>
              </a:rPr>
              <a:t>__________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Australia.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3763576" y="313586"/>
            <a:ext cx="582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with lights and trees. That’s 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2E636-5FAD-45F6-A59C-613B5256E0CA}"/>
              </a:ext>
            </a:extLst>
          </p:cNvPr>
          <p:cNvSpPr txBox="1"/>
          <p:nvPr/>
        </p:nvSpPr>
        <p:spPr>
          <a:xfrm>
            <a:off x="513709" y="910425"/>
            <a:ext cx="12524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						December 24</a:t>
            </a:r>
            <a:r>
              <a:rPr lang="en-US" sz="3200" i="1" baseline="30000" dirty="0">
                <a:solidFill>
                  <a:srgbClr val="FF0000"/>
                </a:solidFill>
              </a:rPr>
              <a:t>th</a:t>
            </a:r>
            <a:r>
              <a:rPr lang="en-US" sz="3200" i="1" dirty="0">
                <a:solidFill>
                  <a:srgbClr val="FF0000"/>
                </a:solidFill>
              </a:rPr>
              <a:t> to 26</a:t>
            </a:r>
            <a:r>
              <a:rPr lang="en-US" sz="3200" i="1" baseline="30000" dirty="0">
                <a:solidFill>
                  <a:srgbClr val="FF0000"/>
                </a:solidFill>
              </a:rPr>
              <a:t>th</a:t>
            </a:r>
            <a:r>
              <a:rPr lang="en-US" sz="3200" i="1" dirty="0">
                <a:solidFill>
                  <a:srgbClr val="FF0000"/>
                </a:solidFill>
              </a:rPr>
              <a:t>. That’s 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9249D-B68C-4C22-93EF-5F8CD2D9D3FA}"/>
              </a:ext>
            </a:extLst>
          </p:cNvPr>
          <p:cNvSpPr txBox="1"/>
          <p:nvPr/>
        </p:nvSpPr>
        <p:spPr>
          <a:xfrm>
            <a:off x="3403787" y="2051796"/>
            <a:ext cx="7329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gifts with family and friends. That's like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C220-452F-401F-BC7B-BCD41672D720}"/>
              </a:ext>
            </a:extLst>
          </p:cNvPr>
          <p:cNvSpPr txBox="1"/>
          <p:nvPr/>
        </p:nvSpPr>
        <p:spPr>
          <a:xfrm>
            <a:off x="4458982" y="2656255"/>
            <a:ext cx="7402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is different from Christmas meal in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0C4323B-3511-4313-878E-5F69618F9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283415"/>
              </p:ext>
            </p:extLst>
          </p:nvPr>
        </p:nvGraphicFramePr>
        <p:xfrm>
          <a:off x="698089" y="3431459"/>
          <a:ext cx="10863498" cy="289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91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524582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64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4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587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</a:t>
                      </a:r>
                      <a:r>
                        <a:rPr lang="en-US" sz="2400" b="0" i="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to 26</a:t>
                      </a:r>
                      <a:r>
                        <a:rPr lang="en-US" sz="2400" b="0" i="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920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173190" y="851169"/>
            <a:ext cx="12117573" cy="123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2. Christmas meal in Japan ___________________</a:t>
            </a:r>
            <a:r>
              <a:rPr lang="en-US" sz="3200" dirty="0">
                <a:solidFill>
                  <a:srgbClr val="0070C0"/>
                </a:solidFill>
              </a:rPr>
              <a:t>___________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Italy.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4746799" y="883806"/>
            <a:ext cx="637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is different from Christmas meal in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3BE75B-F97C-4005-BC1E-5EFA5F70B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014495"/>
              </p:ext>
            </p:extLst>
          </p:nvPr>
        </p:nvGraphicFramePr>
        <p:xfrm>
          <a:off x="1061882" y="3008667"/>
          <a:ext cx="10058399" cy="288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191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093208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500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500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Japan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0856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</a:t>
                      </a:r>
                      <a:r>
                        <a:rPr lang="en-US" sz="2400" b="0" i="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to 26</a:t>
                      </a:r>
                      <a:r>
                        <a:rPr lang="en-US" sz="2400" b="0" i="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11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use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200" i="1" dirty="0">
                <a:solidFill>
                  <a:srgbClr val="0070C0"/>
                </a:solidFill>
              </a:rPr>
              <a:t> to say that one thing is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not the same</a:t>
            </a:r>
            <a:r>
              <a:rPr lang="en-US" sz="3200" i="1" dirty="0">
                <a:solidFill>
                  <a:srgbClr val="0070C0"/>
                </a:solidFill>
              </a:rPr>
              <a:t> as another or other items. 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use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like + noun</a:t>
            </a:r>
            <a:r>
              <a:rPr lang="en-US" sz="3200" i="1" dirty="0">
                <a:solidFill>
                  <a:srgbClr val="0070C0"/>
                </a:solidFill>
              </a:rPr>
              <a:t> to say that two things are similar. </a:t>
            </a:r>
          </a:p>
          <a:p>
            <a:pPr marL="571500" indent="-571500">
              <a:buFontTx/>
              <a:buChar char="-"/>
            </a:pPr>
            <a:r>
              <a:rPr lang="en-US" sz="3200" i="1" dirty="0">
                <a:solidFill>
                  <a:srgbClr val="0070C0"/>
                </a:solidFill>
              </a:rPr>
              <a:t>talk about 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</a:rPr>
              <a:t>Christmas traditions</a:t>
            </a:r>
            <a:r>
              <a:rPr lang="en-US" sz="3200" i="1" dirty="0">
                <a:solidFill>
                  <a:srgbClr val="0070C0"/>
                </a:solidFill>
              </a:rPr>
              <a:t> in some countries.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498567-BA77-46E5-9773-F1421EA2B418}"/>
              </a:ext>
            </a:extLst>
          </p:cNvPr>
          <p:cNvSpPr txBox="1"/>
          <p:nvPr/>
        </p:nvSpPr>
        <p:spPr>
          <a:xfrm>
            <a:off x="782793" y="477543"/>
            <a:ext cx="10888098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0" dirty="0">
                <a:solidFill>
                  <a:srgbClr val="0070C0"/>
                </a:solidFill>
                <a:effectLst/>
              </a:rPr>
              <a:t>3. Australians exchange ___________________________.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That's __________________ Japanese people.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6. Australia celebrates Christmas on _________________.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r>
              <a:rPr lang="en-US" sz="3200" b="0" i="0" dirty="0">
                <a:solidFill>
                  <a:srgbClr val="0070C0"/>
                </a:solidFill>
                <a:effectLst/>
              </a:rPr>
              <a:t>That's ___________________________ Japan.</a:t>
            </a:r>
            <a:br>
              <a:rPr lang="en-US" sz="3200" b="0" i="0" dirty="0">
                <a:solidFill>
                  <a:srgbClr val="0070C0"/>
                </a:solidFill>
                <a:effectLst/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1489F-75F8-4F1F-A272-7056BF8774F7}"/>
              </a:ext>
            </a:extLst>
          </p:cNvPr>
          <p:cNvSpPr txBox="1"/>
          <p:nvPr/>
        </p:nvSpPr>
        <p:spPr>
          <a:xfrm>
            <a:off x="5130262" y="520066"/>
            <a:ext cx="580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gifts with family and friends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9249D-B68C-4C22-93EF-5F8CD2D9D3FA}"/>
              </a:ext>
            </a:extLst>
          </p:cNvPr>
          <p:cNvSpPr txBox="1"/>
          <p:nvPr/>
        </p:nvSpPr>
        <p:spPr>
          <a:xfrm>
            <a:off x="2428571" y="1068571"/>
            <a:ext cx="281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1C220-452F-401F-BC7B-BCD41672D720}"/>
              </a:ext>
            </a:extLst>
          </p:cNvPr>
          <p:cNvSpPr txBox="1"/>
          <p:nvPr/>
        </p:nvSpPr>
        <p:spPr>
          <a:xfrm>
            <a:off x="7280844" y="1712359"/>
            <a:ext cx="31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Christmas Day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544C8-5BA0-473D-8218-36F8C6AB25F3}"/>
              </a:ext>
            </a:extLst>
          </p:cNvPr>
          <p:cNvSpPr txBox="1"/>
          <p:nvPr/>
        </p:nvSpPr>
        <p:spPr>
          <a:xfrm>
            <a:off x="3205360" y="2248218"/>
            <a:ext cx="315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different from </a:t>
            </a:r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741A7F09-74FC-45C4-BCAE-A86B20691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241926"/>
              </p:ext>
            </p:extLst>
          </p:nvPr>
        </p:nvGraphicFramePr>
        <p:xfrm>
          <a:off x="698089" y="3333134"/>
          <a:ext cx="10815484" cy="289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891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5476568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</a:tblGrid>
              <a:tr h="51640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4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Japan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1855878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b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400" b="0" i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30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46D820CA-F1CF-425D-A8BC-EA2DE885D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83339"/>
              </p:ext>
            </p:extLst>
          </p:nvPr>
        </p:nvGraphicFramePr>
        <p:xfrm>
          <a:off x="113014" y="3272930"/>
          <a:ext cx="11985523" cy="306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8526">
                  <a:extLst>
                    <a:ext uri="{9D8B030D-6E8A-4147-A177-3AD203B41FA5}">
                      <a16:colId xmlns:a16="http://schemas.microsoft.com/office/drawing/2014/main" val="1883686690"/>
                    </a:ext>
                  </a:extLst>
                </a:gridCol>
                <a:gridCol w="4299705">
                  <a:extLst>
                    <a:ext uri="{9D8B030D-6E8A-4147-A177-3AD203B41FA5}">
                      <a16:colId xmlns:a16="http://schemas.microsoft.com/office/drawing/2014/main" val="829305431"/>
                    </a:ext>
                  </a:extLst>
                </a:gridCol>
                <a:gridCol w="3807292">
                  <a:extLst>
                    <a:ext uri="{9D8B030D-6E8A-4147-A177-3AD203B41FA5}">
                      <a16:colId xmlns:a16="http://schemas.microsoft.com/office/drawing/2014/main" val="2677644086"/>
                    </a:ext>
                  </a:extLst>
                </a:gridCol>
              </a:tblGrid>
              <a:tr h="5167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+mn-lt"/>
                        </a:rPr>
                        <a:t>CHRISTMAS TRADITIONS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877476"/>
                  </a:ext>
                </a:extLst>
              </a:tr>
              <a:tr h="5167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Australia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+mn-lt"/>
                        </a:rPr>
                        <a:t>Italy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Japan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17906"/>
                  </a:ext>
                </a:extLst>
              </a:tr>
              <a:tr h="2024244">
                <a:tc>
                  <a:txBody>
                    <a:bodyPr/>
                    <a:lstStyle/>
                    <a:p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Decorate with lights and trees</a:t>
                      </a:r>
                      <a:b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Eat cold meats or seafood</a:t>
                      </a:r>
                      <a:b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Celebrate on Christmas Day</a:t>
                      </a:r>
                    </a:p>
                    <a:p>
                      <a:r>
                        <a:rPr lang="en-US" sz="2500" spc="-100" baseline="0" dirty="0">
                          <a:solidFill>
                            <a:srgbClr val="002060"/>
                          </a:solidFill>
                        </a:rPr>
                        <a:t>• Exchange gifts with family and friends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 and trees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seafood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from Dec 24</a:t>
                      </a:r>
                      <a:r>
                        <a:rPr lang="en-US" sz="2500" b="0" i="0" spc="-1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to 26</a:t>
                      </a:r>
                      <a:r>
                        <a:rPr lang="en-US" sz="2500" b="0" i="0" spc="-100" baseline="300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th</a:t>
                      </a:r>
                      <a:endParaRPr lang="en-US" sz="2500" b="0" i="0" spc="-100" baseline="0" dirty="0">
                        <a:solidFill>
                          <a:srgbClr val="002060"/>
                        </a:solidFill>
                        <a:effectLst/>
                        <a:latin typeface="+mn-lt"/>
                      </a:endParaRPr>
                    </a:p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gifts with family and friends</a:t>
                      </a:r>
                      <a:endParaRPr lang="en-US" sz="2500" spc="-1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Decorate with lights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Eat fried chicken</a:t>
                      </a:r>
                      <a:b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Celebrate on Christmas Eve</a:t>
                      </a:r>
                    </a:p>
                    <a:p>
                      <a:r>
                        <a:rPr lang="en-US" sz="2500" b="0" i="0" spc="-1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• Exchange gift with lover</a:t>
                      </a:r>
                      <a:endParaRPr lang="en-US" sz="2500" spc="-10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43487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D4268BF-2F45-4C7A-91DD-346732CEA5BD}"/>
              </a:ext>
            </a:extLst>
          </p:cNvPr>
          <p:cNvSpPr txBox="1"/>
          <p:nvPr/>
        </p:nvSpPr>
        <p:spPr>
          <a:xfrm>
            <a:off x="232185" y="1559093"/>
            <a:ext cx="12117573" cy="13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0" dirty="0">
                <a:solidFill>
                  <a:srgbClr val="002060"/>
                </a:solidFill>
                <a:effectLst/>
              </a:rPr>
              <a:t>d. In pairs: Compare Christmas traditions in your country </a:t>
            </a:r>
            <a:r>
              <a:rPr lang="en-US" sz="3600" b="1" dirty="0">
                <a:solidFill>
                  <a:srgbClr val="002060"/>
                </a:solidFill>
              </a:rPr>
              <a:t/>
            </a:r>
            <a:br>
              <a:rPr lang="en-US" sz="3600" b="1" dirty="0">
                <a:solidFill>
                  <a:srgbClr val="002060"/>
                </a:solidFill>
              </a:rPr>
            </a:br>
            <a:r>
              <a:rPr lang="en-US" sz="3600" b="1" i="0" dirty="0">
                <a:solidFill>
                  <a:srgbClr val="002060"/>
                </a:solidFill>
                <a:effectLst/>
              </a:rPr>
              <a:t>with one of the countries in the table in Task c.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2C6662-BB4E-4E26-8088-352BD4139146}"/>
              </a:ext>
            </a:extLst>
          </p:cNvPr>
          <p:cNvSpPr/>
          <p:nvPr/>
        </p:nvSpPr>
        <p:spPr>
          <a:xfrm>
            <a:off x="4073276" y="332960"/>
            <a:ext cx="4610421" cy="1234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BE DIFFERENT FROM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LIKE + NOUN</a:t>
            </a:r>
          </a:p>
        </p:txBody>
      </p:sp>
    </p:spTree>
    <p:extLst>
      <p:ext uri="{BB962C8B-B14F-4D97-AF65-F5344CB8AC3E}">
        <p14:creationId xmlns:p14="http://schemas.microsoft.com/office/powerpoint/2010/main" val="42863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306016-6ED8-4024-9F62-3208CCE47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" y="533400"/>
            <a:ext cx="10981944" cy="5791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8DDA0-F6E1-48D2-9019-308D71D90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80" y="269443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3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17D4DD-06A7-4CFB-BE84-1339F154360A}"/>
              </a:ext>
            </a:extLst>
          </p:cNvPr>
          <p:cNvSpPr txBox="1"/>
          <p:nvPr/>
        </p:nvSpPr>
        <p:spPr>
          <a:xfrm>
            <a:off x="117988" y="1327355"/>
            <a:ext cx="12024852" cy="5465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Thai New Year is ______________ Vietnamese New Year. In Thailand it's in April, but in Vietnam it's in February.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People in England celebrate Christmas by decorating a Christmas tree</a:t>
            </a:r>
            <a:r>
              <a:rPr lang="en-US" sz="3200" dirty="0">
                <a:solidFill>
                  <a:srgbClr val="002060"/>
                </a:solidFill>
              </a:rPr>
              <a:t>,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people in Germany.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Vietnamese food </a:t>
            </a:r>
            <a:r>
              <a:rPr lang="en-US" sz="3200" dirty="0">
                <a:solidFill>
                  <a:srgbClr val="002060"/>
                </a:solidFill>
              </a:rPr>
              <a:t>is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Thai food. Thai food is very spicy, but most Vietnamese food is not very spicy.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</a:t>
            </a:r>
            <a:r>
              <a:rPr lang="en-US" sz="3200" dirty="0">
                <a:solidFill>
                  <a:srgbClr val="002060"/>
                </a:solidFill>
              </a:rPr>
              <a:t>.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Vietnamese people, Thai people like to travel back to their hometown for the New Year.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5. Christmas in Italy </a:t>
            </a:r>
            <a:r>
              <a:rPr lang="en-US" sz="3200" dirty="0">
                <a:solidFill>
                  <a:srgbClr val="002060"/>
                </a:solidFill>
              </a:rPr>
              <a:t>is ______________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Thailand. In Italy, Christmas is a national holiday, but in Thailand it isn't.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br>
              <a:rPr lang="en-US" sz="3200" dirty="0">
                <a:solidFill>
                  <a:srgbClr val="002060"/>
                </a:solidFill>
              </a:rPr>
            </a:b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EAD8-5466-4FA8-930E-F15A5BCD7BAA}"/>
              </a:ext>
            </a:extLst>
          </p:cNvPr>
          <p:cNvSpPr/>
          <p:nvPr/>
        </p:nvSpPr>
        <p:spPr>
          <a:xfrm>
            <a:off x="3232034" y="1282054"/>
            <a:ext cx="305078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10196-6946-4B77-B3CE-DD9403717E83}"/>
              </a:ext>
            </a:extLst>
          </p:cNvPr>
          <p:cNvSpPr/>
          <p:nvPr/>
        </p:nvSpPr>
        <p:spPr>
          <a:xfrm>
            <a:off x="1202841" y="2737076"/>
            <a:ext cx="179321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87C14-B951-44DF-8704-0992A4BBD6B8}"/>
              </a:ext>
            </a:extLst>
          </p:cNvPr>
          <p:cNvSpPr/>
          <p:nvPr/>
        </p:nvSpPr>
        <p:spPr>
          <a:xfrm>
            <a:off x="3866578" y="3227012"/>
            <a:ext cx="274070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F9360-FA8E-4936-B7E5-A5A13D085FAC}"/>
              </a:ext>
            </a:extLst>
          </p:cNvPr>
          <p:cNvSpPr/>
          <p:nvPr/>
        </p:nvSpPr>
        <p:spPr>
          <a:xfrm>
            <a:off x="855920" y="4242202"/>
            <a:ext cx="179321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C204E-3F4F-4CE6-90D7-8D57A09FFC0B}"/>
              </a:ext>
            </a:extLst>
          </p:cNvPr>
          <p:cNvSpPr txBox="1"/>
          <p:nvPr/>
        </p:nvSpPr>
        <p:spPr>
          <a:xfrm>
            <a:off x="10106731" y="368533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4394A7-A771-4202-A5FD-89D189272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1" r="33066" b="78038"/>
          <a:stretch/>
        </p:blipFill>
        <p:spPr>
          <a:xfrm>
            <a:off x="114556" y="394544"/>
            <a:ext cx="9639816" cy="719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6E2813-5E23-4A6F-B6A1-4F5CFC4137D0}"/>
              </a:ext>
            </a:extLst>
          </p:cNvPr>
          <p:cNvSpPr/>
          <p:nvPr/>
        </p:nvSpPr>
        <p:spPr>
          <a:xfrm>
            <a:off x="3903406" y="5210680"/>
            <a:ext cx="2841523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different from</a:t>
            </a:r>
          </a:p>
        </p:txBody>
      </p:sp>
    </p:spTree>
    <p:extLst>
      <p:ext uri="{BB962C8B-B14F-4D97-AF65-F5344CB8AC3E}">
        <p14:creationId xmlns:p14="http://schemas.microsoft.com/office/powerpoint/2010/main" val="288514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D17D4DD-06A7-4CFB-BE84-1339F154360A}"/>
              </a:ext>
            </a:extLst>
          </p:cNvPr>
          <p:cNvSpPr txBox="1"/>
          <p:nvPr/>
        </p:nvSpPr>
        <p:spPr>
          <a:xfrm>
            <a:off x="117988" y="1327355"/>
            <a:ext cx="120248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people./Vietnamese/eat/people/lot/Korean/of/noodles/like/a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from/different/Korean/American/food/food./is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Vietnamese/five/in/holiday/New/Year/lasts/like/days/Thailand./The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 4. from/cake/in/South Korea./rice/Traditional/rice/cake/different/ Vietnamese/is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__________________________________________________________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3EAD8-5466-4FA8-930E-F15A5BCD7BAA}"/>
              </a:ext>
            </a:extLst>
          </p:cNvPr>
          <p:cNvSpPr/>
          <p:nvPr/>
        </p:nvSpPr>
        <p:spPr>
          <a:xfrm>
            <a:off x="471949" y="1793332"/>
            <a:ext cx="1130709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Vietnamese people eat a lot of noodles like Korean people.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210196-6946-4B77-B3CE-DD9403717E83}"/>
              </a:ext>
            </a:extLst>
          </p:cNvPr>
          <p:cNvSpPr/>
          <p:nvPr/>
        </p:nvSpPr>
        <p:spPr>
          <a:xfrm>
            <a:off x="540773" y="2737076"/>
            <a:ext cx="904567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Korean food is different from American food.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87C14-B951-44DF-8704-0992A4BBD6B8}"/>
              </a:ext>
            </a:extLst>
          </p:cNvPr>
          <p:cNvSpPr/>
          <p:nvPr/>
        </p:nvSpPr>
        <p:spPr>
          <a:xfrm>
            <a:off x="513769" y="3739715"/>
            <a:ext cx="1167823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The Vietnamese New Year holiday lasts five days like in Thailand.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C204E-3F4F-4CE6-90D7-8D57A09FFC0B}"/>
              </a:ext>
            </a:extLst>
          </p:cNvPr>
          <p:cNvSpPr txBox="1"/>
          <p:nvPr/>
        </p:nvSpPr>
        <p:spPr>
          <a:xfrm>
            <a:off x="10106731" y="368533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6E2813-5E23-4A6F-B6A1-4F5CFC4137D0}"/>
              </a:ext>
            </a:extLst>
          </p:cNvPr>
          <p:cNvSpPr/>
          <p:nvPr/>
        </p:nvSpPr>
        <p:spPr>
          <a:xfrm>
            <a:off x="29496" y="5210680"/>
            <a:ext cx="11621729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sz="3200" i="1" dirty="0">
                <a:solidFill>
                  <a:srgbClr val="FF0000"/>
                </a:solidFill>
              </a:rPr>
              <a:t>Traditional Vietnamese rice cake is different from rice cake in South Korea.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5981D-F130-4A31-9106-5BFC563F7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29" y="369535"/>
            <a:ext cx="4704542" cy="59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0" y="1987316"/>
            <a:ext cx="8431402" cy="37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16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F9C9763-E92F-4BC7-9A8E-EAAF785F3E5D}"/>
              </a:ext>
            </a:extLst>
          </p:cNvPr>
          <p:cNvSpPr txBox="1"/>
          <p:nvPr/>
        </p:nvSpPr>
        <p:spPr>
          <a:xfrm>
            <a:off x="1287569" y="1625067"/>
            <a:ext cx="9823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FF0000"/>
                </a:solidFill>
                <a:effectLst/>
              </a:rPr>
              <a:t>NEW YEAR TRADITIONS</a:t>
            </a:r>
            <a:endParaRPr lang="en-US" sz="3200" b="1" i="0" dirty="0">
              <a:solidFill>
                <a:srgbClr val="FF0000"/>
              </a:solidFill>
              <a:effectLst/>
            </a:endParaRPr>
          </a:p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Work in pairs.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Talk about what Vietnamese people usually do on the Lunar New Year.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644" y="1958782"/>
            <a:ext cx="1117392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be + different from</a:t>
            </a:r>
            <a:r>
              <a:rPr lang="en-US" sz="3600" i="1" dirty="0">
                <a:solidFill>
                  <a:srgbClr val="0070C0"/>
                </a:solidFill>
              </a:rPr>
              <a:t> to say that one thing is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not the same</a:t>
            </a:r>
            <a:r>
              <a:rPr lang="en-US" sz="3600" i="1" dirty="0">
                <a:solidFill>
                  <a:srgbClr val="0070C0"/>
                </a:solidFill>
              </a:rPr>
              <a:t> as another or other items.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like + noun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to say that two things are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similar</a:t>
            </a:r>
            <a:r>
              <a:rPr lang="en-US" sz="3600" i="1" dirty="0">
                <a:solidFill>
                  <a:srgbClr val="0070C0"/>
                </a:solidFill>
                <a:highlight>
                  <a:srgbClr val="FFFF00"/>
                </a:highlight>
              </a:rPr>
              <a:t>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Talking about Christmas traditions in some countries.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14721" y="1806362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Grammar points in today’s lesson.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the Writing Exercise in the WB, page 47.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51.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EA220-66FE-4406-B6BC-AF468FCF39DC}"/>
              </a:ext>
            </a:extLst>
          </p:cNvPr>
          <p:cNvSpPr txBox="1"/>
          <p:nvPr/>
        </p:nvSpPr>
        <p:spPr>
          <a:xfrm>
            <a:off x="2528690" y="375338"/>
            <a:ext cx="598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When is Christmas?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BD04E-69D1-4BA9-AB77-BF611B1BCD15}"/>
              </a:ext>
            </a:extLst>
          </p:cNvPr>
          <p:cNvSpPr txBox="1"/>
          <p:nvPr/>
        </p:nvSpPr>
        <p:spPr>
          <a:xfrm>
            <a:off x="3421627" y="5692879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It’s on December 25</a:t>
            </a:r>
            <a:r>
              <a:rPr lang="en-US" sz="4000" i="1" baseline="30000" dirty="0">
                <a:solidFill>
                  <a:srgbClr val="FF0000"/>
                </a:solidFill>
              </a:rPr>
              <a:t>th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75" y="1529749"/>
            <a:ext cx="10058400" cy="414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5EA220-66FE-4406-B6BC-AF468FCF39DC}"/>
              </a:ext>
            </a:extLst>
          </p:cNvPr>
          <p:cNvSpPr txBox="1"/>
          <p:nvPr/>
        </p:nvSpPr>
        <p:spPr>
          <a:xfrm>
            <a:off x="2528690" y="375338"/>
            <a:ext cx="5980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When is Christmas Eve?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E62E3-E442-4C4B-BD8E-E682B894ED87}"/>
              </a:ext>
            </a:extLst>
          </p:cNvPr>
          <p:cNvSpPr txBox="1"/>
          <p:nvPr/>
        </p:nvSpPr>
        <p:spPr>
          <a:xfrm>
            <a:off x="3421627" y="5702711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It’s on December 24</a:t>
            </a:r>
            <a:r>
              <a:rPr lang="en-US" sz="4000" i="1" baseline="30000" dirty="0">
                <a:solidFill>
                  <a:srgbClr val="FF0000"/>
                </a:solidFill>
              </a:rPr>
              <a:t>th</a:t>
            </a:r>
            <a:r>
              <a:rPr lang="en-US" sz="4000" i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15" y="1548881"/>
            <a:ext cx="6083559" cy="40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1F8A87-1C7A-4AA5-A4FD-DF474ECADF87}"/>
              </a:ext>
            </a:extLst>
          </p:cNvPr>
          <p:cNvSpPr txBox="1"/>
          <p:nvPr/>
        </p:nvSpPr>
        <p:spPr>
          <a:xfrm>
            <a:off x="2035277" y="375338"/>
            <a:ext cx="7993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the picture about?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8E30E6-DA0B-4BDE-9CDB-46701066352E}"/>
              </a:ext>
            </a:extLst>
          </p:cNvPr>
          <p:cNvSpPr txBox="1"/>
          <p:nvPr/>
        </p:nvSpPr>
        <p:spPr>
          <a:xfrm>
            <a:off x="3421627" y="5742039"/>
            <a:ext cx="508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Germany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56" y="1627631"/>
            <a:ext cx="4071817" cy="407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2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-989204" y="375338"/>
            <a:ext cx="6753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What country is it?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24C3C-61C1-4009-81A9-7D1FCDB807C9}"/>
              </a:ext>
            </a:extLst>
          </p:cNvPr>
          <p:cNvSpPr txBox="1"/>
          <p:nvPr/>
        </p:nvSpPr>
        <p:spPr>
          <a:xfrm>
            <a:off x="8860963" y="2743192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Australia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41" y="1143824"/>
            <a:ext cx="4667730" cy="461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85FCF5-0BCC-43DA-8861-C8FE11BF5941}"/>
              </a:ext>
            </a:extLst>
          </p:cNvPr>
          <p:cNvSpPr txBox="1"/>
          <p:nvPr/>
        </p:nvSpPr>
        <p:spPr>
          <a:xfrm>
            <a:off x="2528690" y="375338"/>
            <a:ext cx="670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ea typeface="Times New Roman" panose="02020603050405020304" pitchFamily="18" charset="0"/>
              </a:rPr>
              <a:t>Where is Samba dance from?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BECAE-0FE9-44DC-9D15-8CF729D8E58C}"/>
              </a:ext>
            </a:extLst>
          </p:cNvPr>
          <p:cNvSpPr txBox="1"/>
          <p:nvPr/>
        </p:nvSpPr>
        <p:spPr>
          <a:xfrm>
            <a:off x="8811802" y="3195476"/>
            <a:ext cx="3205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>
                <a:solidFill>
                  <a:srgbClr val="FF0000"/>
                </a:solidFill>
              </a:rPr>
              <a:t>Brazil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98" y="1610484"/>
            <a:ext cx="6355375" cy="42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8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6837</TotalTime>
  <Words>836</Words>
  <Application>Microsoft Office PowerPoint</Application>
  <PresentationFormat>Widescreen</PresentationFormat>
  <Paragraphs>171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188</cp:revision>
  <dcterms:created xsi:type="dcterms:W3CDTF">2020-12-08T03:17:05Z</dcterms:created>
  <dcterms:modified xsi:type="dcterms:W3CDTF">2025-03-09T12:56:47Z</dcterms:modified>
</cp:coreProperties>
</file>