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333" r:id="rId6"/>
    <p:sldId id="350" r:id="rId7"/>
    <p:sldId id="352" r:id="rId8"/>
    <p:sldId id="356" r:id="rId9"/>
    <p:sldId id="355" r:id="rId10"/>
    <p:sldId id="354" r:id="rId11"/>
    <p:sldId id="357" r:id="rId12"/>
    <p:sldId id="353" r:id="rId13"/>
    <p:sldId id="358" r:id="rId14"/>
    <p:sldId id="351" r:id="rId15"/>
    <p:sldId id="307" r:id="rId16"/>
    <p:sldId id="360" r:id="rId17"/>
    <p:sldId id="361" r:id="rId18"/>
    <p:sldId id="359" r:id="rId19"/>
    <p:sldId id="261" r:id="rId20"/>
    <p:sldId id="363" r:id="rId21"/>
    <p:sldId id="364" r:id="rId22"/>
    <p:sldId id="365" r:id="rId23"/>
    <p:sldId id="366" r:id="rId24"/>
    <p:sldId id="362" r:id="rId25"/>
    <p:sldId id="367" r:id="rId26"/>
    <p:sldId id="368" r:id="rId27"/>
    <p:sldId id="263" r:id="rId28"/>
    <p:sldId id="369" r:id="rId29"/>
    <p:sldId id="370" r:id="rId30"/>
    <p:sldId id="371" r:id="rId31"/>
    <p:sldId id="373" r:id="rId32"/>
    <p:sldId id="349" r:id="rId33"/>
    <p:sldId id="264" r:id="rId34"/>
    <p:sldId id="372" r:id="rId35"/>
    <p:sldId id="335" r:id="rId36"/>
    <p:sldId id="336" r:id="rId37"/>
    <p:sldId id="33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94" d="100"/>
          <a:sy n="94" d="100"/>
        </p:scale>
        <p:origin x="53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35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7143BAD-91E8-4BEE-8D2E-CA78E2A45EAE}"/>
              </a:ext>
            </a:extLst>
          </p:cNvPr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home.com.vn/DHALesson?idGrade=10&amp;idSubject=1&amp;idSeries=118&amp;idTheme=1067&amp;IdLevel=3&amp;idThemeServer=84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99E08-787C-45F6-999C-304ACFDE3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BBC2B-6465-4FE9-9FC3-77DABE511BB2}"/>
              </a:ext>
            </a:extLst>
          </p:cNvPr>
          <p:cNvSpPr txBox="1"/>
          <p:nvPr/>
        </p:nvSpPr>
        <p:spPr>
          <a:xfrm>
            <a:off x="5172671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Period 76.Unit </a:t>
            </a:r>
            <a:r>
              <a:rPr lang="en-US" sz="4400" b="1" dirty="0">
                <a:solidFill>
                  <a:srgbClr val="0070C0"/>
                </a:solidFill>
              </a:rPr>
              <a:t>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0366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a birthday.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4640827" y="5510993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celebrating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52" y="1328633"/>
            <a:ext cx="6286012" cy="41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they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gifts.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5108767" y="5516236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exchanging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15" y="1341764"/>
            <a:ext cx="5859624" cy="39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206195"/>
            <a:ext cx="987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12 o’clock at night (12 </a:t>
            </a:r>
            <a:r>
              <a:rPr lang="en-US" sz="3600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a.m</a:t>
            </a:r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). 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___________.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5486400" y="5727306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E86E7-D623-4238-A63B-9E0A72B2FB74}"/>
              </a:ext>
            </a:extLst>
          </p:cNvPr>
          <p:cNvSpPr txBox="1"/>
          <p:nvPr/>
        </p:nvSpPr>
        <p:spPr>
          <a:xfrm>
            <a:off x="1091381" y="373626"/>
            <a:ext cx="99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time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05"/>
          <a:stretch/>
        </p:blipFill>
        <p:spPr>
          <a:xfrm>
            <a:off x="4219292" y="1147665"/>
            <a:ext cx="4089363" cy="40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206195"/>
            <a:ext cx="987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our family’s ___________ to have a party on New Year’s Eve.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4955459" y="5196362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tradition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301" y="1595535"/>
            <a:ext cx="3729084" cy="32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06B24-1274-4A6D-A181-48D377B51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38" t="25805" b="-1"/>
          <a:stretch/>
        </p:blipFill>
        <p:spPr>
          <a:xfrm>
            <a:off x="514679" y="353678"/>
            <a:ext cx="6533538" cy="60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C0011-4DDB-4231-B833-E5778B97B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966" y="964834"/>
            <a:ext cx="9846068" cy="635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88AEA-424A-40C5-A191-5CBF88171BBD}"/>
              </a:ext>
            </a:extLst>
          </p:cNvPr>
          <p:cNvSpPr txBox="1"/>
          <p:nvPr/>
        </p:nvSpPr>
        <p:spPr>
          <a:xfrm>
            <a:off x="-164382" y="1613043"/>
            <a:ext cx="12356382" cy="5223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Some Asian countries, such as Vietnam and South Korea, ___________ 	Lunar New Year.</a:t>
            </a: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The boy wanted to stay up until ___________ to see the fireworks, but he 	fell asleep at 11:30 p.m.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I'm going to send him a card and ___________ him a happy birthday.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Many European countries share the ___________ of having a big family 	meal on Christmas Day.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He welcomed me with a warm ________ and introduced me to his friends.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We share the same birthday, so we often ___________ gifts with each 	other. Last year, I gave him a book and he gave me a board game.</a:t>
            </a:r>
            <a:r>
              <a:rPr lang="en-US" sz="3200" spc="-100" dirty="0">
                <a:solidFill>
                  <a:srgbClr val="002060"/>
                </a:solidFill>
              </a:rPr>
              <a:t> </a:t>
            </a:r>
            <a:br>
              <a:rPr lang="en-US" sz="3200" spc="-100" dirty="0">
                <a:solidFill>
                  <a:srgbClr val="002060"/>
                </a:solidFill>
              </a:rPr>
            </a:br>
            <a:endParaRPr lang="en-US" sz="3200" spc="-1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C798F-9658-4582-891F-20B749670184}"/>
              </a:ext>
            </a:extLst>
          </p:cNvPr>
          <p:cNvSpPr txBox="1"/>
          <p:nvPr/>
        </p:nvSpPr>
        <p:spPr>
          <a:xfrm>
            <a:off x="9465817" y="155930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78D18-EDC2-428F-8B7D-3CEE1EB68AC9}"/>
              </a:ext>
            </a:extLst>
          </p:cNvPr>
          <p:cNvSpPr txBox="1"/>
          <p:nvPr/>
        </p:nvSpPr>
        <p:spPr>
          <a:xfrm>
            <a:off x="5580464" y="247198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E0BE5-C9A5-4373-A47E-2EB1AAAAD672}"/>
              </a:ext>
            </a:extLst>
          </p:cNvPr>
          <p:cNvSpPr txBox="1"/>
          <p:nvPr/>
        </p:nvSpPr>
        <p:spPr>
          <a:xfrm>
            <a:off x="6123280" y="341549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1A127-2C98-42B6-856A-6E89481C9056}"/>
              </a:ext>
            </a:extLst>
          </p:cNvPr>
          <p:cNvSpPr txBox="1"/>
          <p:nvPr/>
        </p:nvSpPr>
        <p:spPr>
          <a:xfrm>
            <a:off x="6285954" y="3896664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tradition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A0FC52-3C1C-40D9-93C4-7D663C1B6A53}"/>
              </a:ext>
            </a:extLst>
          </p:cNvPr>
          <p:cNvSpPr txBox="1"/>
          <p:nvPr/>
        </p:nvSpPr>
        <p:spPr>
          <a:xfrm>
            <a:off x="5277375" y="480934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greeting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C70EF-7128-44ED-A495-5074947AC88C}"/>
              </a:ext>
            </a:extLst>
          </p:cNvPr>
          <p:cNvSpPr txBox="1"/>
          <p:nvPr/>
        </p:nvSpPr>
        <p:spPr>
          <a:xfrm>
            <a:off x="7044525" y="532305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exchange</a:t>
            </a:r>
          </a:p>
        </p:txBody>
      </p:sp>
      <p:pic>
        <p:nvPicPr>
          <p:cNvPr id="2" name="CD2-TRACK 05">
            <a:hlinkClick r:id="" action="ppaction://media"/>
            <a:extLst>
              <a:ext uri="{FF2B5EF4-FFF2-40B4-BE49-F238E27FC236}">
                <a16:creationId xmlns:a16="http://schemas.microsoft.com/office/drawing/2014/main" id="{768AEABE-38EB-6365-6162-919B7D71D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3766" y="385795"/>
            <a:ext cx="502791" cy="5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6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5842231-899A-4627-B58D-6026675D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983" y="4578996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7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4E6C57-265C-4C32-8D24-2BD6B2AB6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599" y="3927835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6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882EB7B-21AC-47ED-B32A-E77EDD2E4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215" y="3184310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5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47C6044-53CF-4C1A-879F-1FD20D59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746" y="2482346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166" y="2283181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tradition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/</a:t>
            </a:r>
            <a:r>
              <a:rPr lang="en-US" sz="3200" dirty="0">
                <a:solidFill>
                  <a:srgbClr val="FF0000"/>
                </a:solidFill>
              </a:rPr>
              <a:t>trəˈdɪʃn</a:t>
            </a:r>
            <a:r>
              <a:rPr lang="vi-VN" sz="3200" dirty="0"/>
              <a:t>/ 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thống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7" name="Rectangle 36">
            <a:hlinkClick r:id="" action="ppaction://noaction">
              <a:snd r:embed="rId4" name="tradition.wav"/>
            </a:hlinkClick>
            <a:extLst>
              <a:ext uri="{FF2B5EF4-FFF2-40B4-BE49-F238E27FC236}">
                <a16:creationId xmlns:a16="http://schemas.microsoft.com/office/drawing/2014/main" id="{5F061947-880D-4743-9E8E-1AB221EB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80" y="2390205"/>
            <a:ext cx="977305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4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FF1A67E-3FE1-4210-82C5-5DF5E7250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834" y="1877367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" name="Rectangle 1"/>
          <p:cNvSpPr/>
          <p:nvPr/>
        </p:nvSpPr>
        <p:spPr>
          <a:xfrm>
            <a:off x="687313" y="724942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8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801" y="5079915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celebrate </a:t>
            </a:r>
            <a:r>
              <a:rPr lang="vi-VN" sz="3200" dirty="0"/>
              <a:t>(</a:t>
            </a:r>
            <a:r>
              <a:rPr lang="en-US" sz="3200" dirty="0"/>
              <a:t>v</a:t>
            </a:r>
            <a:r>
              <a:rPr lang="vi-VN" sz="3200" dirty="0"/>
              <a:t>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selɪbreɪt</a:t>
            </a:r>
            <a:r>
              <a:rPr lang="vi-VN" sz="3200" dirty="0"/>
              <a:t>/ </a:t>
            </a:r>
            <a:r>
              <a:rPr lang="en-US" sz="3200" dirty="0" err="1">
                <a:cs typeface="Calibri" panose="020F0502020204030204" pitchFamily="34" charset="0"/>
              </a:rPr>
              <a:t>ăn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mừng</a:t>
            </a:r>
            <a:r>
              <a:rPr lang="en-US" sz="3200" dirty="0">
                <a:cs typeface="Calibri" panose="020F0502020204030204" pitchFamily="34" charset="0"/>
              </a:rPr>
              <a:t>, </a:t>
            </a:r>
            <a:r>
              <a:rPr lang="en-US" sz="3200" dirty="0" err="1">
                <a:cs typeface="Calibri" panose="020F0502020204030204" pitchFamily="34" charset="0"/>
              </a:rPr>
              <a:t>làm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lễ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kỷ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niệm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135" y="4347309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greeting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griːtɪŋ</a:t>
            </a:r>
            <a:r>
              <a:rPr lang="vi-VN" sz="3200" dirty="0"/>
              <a:t>/ </a:t>
            </a:r>
            <a:r>
              <a:rPr lang="en-US" sz="3200" dirty="0" err="1">
                <a:cs typeface="Calibri" panose="020F0502020204030204" pitchFamily="34" charset="0"/>
              </a:rPr>
              <a:t>lời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chào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hỏi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136" y="3685933"/>
            <a:ext cx="1137122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wish </a:t>
            </a:r>
            <a:r>
              <a:rPr lang="en-US" sz="3200" dirty="0"/>
              <a:t>(v) /</a:t>
            </a:r>
            <a:r>
              <a:rPr lang="en-US" sz="3200" dirty="0" err="1">
                <a:solidFill>
                  <a:srgbClr val="FF0000"/>
                </a:solidFill>
              </a:rPr>
              <a:t>wɪʃ</a:t>
            </a:r>
            <a:r>
              <a:rPr lang="en-US" sz="3200" dirty="0"/>
              <a:t>/ </a:t>
            </a:r>
            <a:r>
              <a:rPr lang="en-US" sz="3200" dirty="0" err="1"/>
              <a:t>chúc</a:t>
            </a:r>
            <a:r>
              <a:rPr lang="en-US" sz="3200" dirty="0"/>
              <a:t>,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061" y="2966908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midnight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(n)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mɪdnaɪt</a:t>
            </a:r>
            <a:r>
              <a:rPr lang="en-US" sz="3200" dirty="0"/>
              <a:t>/ </a:t>
            </a:r>
            <a:r>
              <a:rPr lang="en-US" sz="3200" dirty="0" err="1"/>
              <a:t>nửa</a:t>
            </a:r>
            <a:r>
              <a:rPr lang="en-US" sz="3200" dirty="0"/>
              <a:t> </a:t>
            </a:r>
            <a:r>
              <a:rPr lang="en-US" sz="3200" dirty="0" err="1"/>
              <a:t>đêm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505" y="1558025"/>
            <a:ext cx="1136253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exchange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(v) /</a:t>
            </a:r>
            <a:r>
              <a:rPr lang="en-US" sz="3200" dirty="0" err="1">
                <a:solidFill>
                  <a:srgbClr val="FF0000"/>
                </a:solidFill>
              </a:rPr>
              <a:t>ɪksˈtʃeɪndʒ</a:t>
            </a:r>
            <a:r>
              <a:rPr lang="en-US" sz="3200" dirty="0"/>
              <a:t>/ </a:t>
            </a:r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3" name="exchange.wav"/>
            </a:hlinkClick>
            <a:extLst>
              <a:ext uri="{FF2B5EF4-FFF2-40B4-BE49-F238E27FC236}">
                <a16:creationId xmlns:a16="http://schemas.microsoft.com/office/drawing/2014/main" id="{D3587EC8-F203-4471-AD9F-25D22A66E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31" y="1718452"/>
            <a:ext cx="892783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8" name="Rectangle 36">
            <a:hlinkClick r:id="" action="ppaction://noaction">
              <a:snd r:embed="rId5" name="midnight.wav"/>
            </a:hlinkClick>
            <a:extLst>
              <a:ext uri="{FF2B5EF4-FFF2-40B4-BE49-F238E27FC236}">
                <a16:creationId xmlns:a16="http://schemas.microsoft.com/office/drawing/2014/main" id="{D2182B83-B84F-4B32-9CAA-E59AF83B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8" y="3083223"/>
            <a:ext cx="887347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0" name="Rectangle 36">
            <a:hlinkClick r:id="" action="ppaction://noaction">
              <a:snd r:embed="rId6" name="wish.wav"/>
            </a:hlinkClick>
            <a:extLst>
              <a:ext uri="{FF2B5EF4-FFF2-40B4-BE49-F238E27FC236}">
                <a16:creationId xmlns:a16="http://schemas.microsoft.com/office/drawing/2014/main" id="{76999D8D-F161-4972-9212-048ACCAC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03" y="3822766"/>
            <a:ext cx="790111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1" name="Rectangle 36">
            <a:hlinkClick r:id="" action="ppaction://noaction">
              <a:snd r:embed="rId7" name="greeting.wav"/>
            </a:hlinkClick>
            <a:extLst>
              <a:ext uri="{FF2B5EF4-FFF2-40B4-BE49-F238E27FC236}">
                <a16:creationId xmlns:a16="http://schemas.microsoft.com/office/drawing/2014/main" id="{65911A95-305E-40FF-83CA-A5DEB719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27" y="4438779"/>
            <a:ext cx="901631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9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300E059-9936-40BE-BD65-6C00267D4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893" y="5294811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2" name="Rectangle 36">
            <a:hlinkClick r:id="" action="ppaction://noaction">
              <a:snd r:embed="rId8" name="celebrate.wav"/>
            </a:hlinkClick>
            <a:extLst>
              <a:ext uri="{FF2B5EF4-FFF2-40B4-BE49-F238E27FC236}">
                <a16:creationId xmlns:a16="http://schemas.microsoft.com/office/drawing/2014/main" id="{D6592335-52F8-4A4E-AC6F-A909975F5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48" y="5207192"/>
            <a:ext cx="1189762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ch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d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d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ee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BAC7F-2A00-46B3-AEFB-31AB39886C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7326" t="3999" r="598" b="1226"/>
          <a:stretch/>
        </p:blipFill>
        <p:spPr>
          <a:xfrm>
            <a:off x="4294835" y="51372"/>
            <a:ext cx="7910634" cy="6774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526AA-4B7C-4154-A517-D24D1EA2C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79" y="1221962"/>
            <a:ext cx="4239666" cy="427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0E743-9FD2-4A26-B617-AB2ADB817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54" t="3999" r="81460" b="32011"/>
          <a:stretch/>
        </p:blipFill>
        <p:spPr>
          <a:xfrm>
            <a:off x="1065553" y="1652029"/>
            <a:ext cx="2031352" cy="4759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E48CBC-28F8-4A9E-BB09-7024D34B1CA4}"/>
              </a:ext>
            </a:extLst>
          </p:cNvPr>
          <p:cNvSpPr txBox="1"/>
          <p:nvPr/>
        </p:nvSpPr>
        <p:spPr>
          <a:xfrm>
            <a:off x="29582" y="354114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07821A-B64D-46D8-B5E2-5D17B282250F}"/>
              </a:ext>
            </a:extLst>
          </p:cNvPr>
          <p:cNvSpPr/>
          <p:nvPr/>
        </p:nvSpPr>
        <p:spPr>
          <a:xfrm>
            <a:off x="6268032" y="493159"/>
            <a:ext cx="4756139" cy="6472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EECB5C-2D9B-44EB-8244-1478D72AF0FE}"/>
              </a:ext>
            </a:extLst>
          </p:cNvPr>
          <p:cNvSpPr/>
          <p:nvPr/>
        </p:nvSpPr>
        <p:spPr>
          <a:xfrm rot="2495138">
            <a:off x="9144153" y="2942471"/>
            <a:ext cx="2865711" cy="5847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19F4EB-AFEC-4533-8A1B-CD38CCA2018F}"/>
              </a:ext>
            </a:extLst>
          </p:cNvPr>
          <p:cNvSpPr/>
          <p:nvPr/>
        </p:nvSpPr>
        <p:spPr>
          <a:xfrm>
            <a:off x="6268032" y="4414811"/>
            <a:ext cx="4221883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5CE6A-DE2F-4DFA-9287-8AC57A12BB82}"/>
              </a:ext>
            </a:extLst>
          </p:cNvPr>
          <p:cNvSpPr/>
          <p:nvPr/>
        </p:nvSpPr>
        <p:spPr>
          <a:xfrm>
            <a:off x="5824532" y="6159701"/>
            <a:ext cx="4756139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B5D3CE-0683-4AC5-A7C7-848FBE844281}"/>
              </a:ext>
            </a:extLst>
          </p:cNvPr>
          <p:cNvSpPr/>
          <p:nvPr/>
        </p:nvSpPr>
        <p:spPr>
          <a:xfrm rot="5400000">
            <a:off x="5279604" y="2043021"/>
            <a:ext cx="3688426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23CC22-1E78-4953-B78D-1B90EBE382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60" t="13421" r="85405" b="40995"/>
          <a:stretch/>
        </p:blipFill>
        <p:spPr>
          <a:xfrm>
            <a:off x="1387357" y="1918258"/>
            <a:ext cx="1477249" cy="42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d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d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ch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E48CBC-28F8-4A9E-BB09-7024D34B1CA4}"/>
              </a:ext>
            </a:extLst>
          </p:cNvPr>
          <p:cNvSpPr txBox="1"/>
          <p:nvPr/>
        </p:nvSpPr>
        <p:spPr>
          <a:xfrm>
            <a:off x="29582" y="354114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30AB-F2D8-43A2-850F-D5002F23A23D}"/>
              </a:ext>
            </a:extLst>
          </p:cNvPr>
          <p:cNvSpPr txBox="1"/>
          <p:nvPr/>
        </p:nvSpPr>
        <p:spPr>
          <a:xfrm>
            <a:off x="1907458" y="639097"/>
            <a:ext cx="10729758" cy="576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i="0" dirty="0">
                <a:solidFill>
                  <a:srgbClr val="242021"/>
                </a:solidFill>
                <a:effectLst/>
              </a:rPr>
              <a:t>Fill in the blanks with the words from the box:</a:t>
            </a:r>
            <a:br>
              <a:rPr lang="en-US" sz="3200" b="1" i="0" dirty="0">
                <a:solidFill>
                  <a:srgbClr val="242021"/>
                </a:solidFill>
                <a:effectLst/>
              </a:rPr>
            </a:br>
            <a:endParaRPr lang="en-US" sz="3100" b="1" i="0" dirty="0">
              <a:solidFill>
                <a:srgbClr val="242021"/>
              </a:solidFill>
              <a:effectLst/>
            </a:endParaRP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"Hello, how are you?" is a __________ we use every day.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When the clock shows __________, the new year will begin.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You should make a __________ before you blow out the candles.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I will __________ my birthday by having a party.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We always __________ lucky money with our family on </a:t>
            </a:r>
            <a:br>
              <a:rPr lang="en-US" sz="3100" b="0" i="0" dirty="0">
                <a:solidFill>
                  <a:srgbClr val="242021"/>
                </a:solidFill>
                <a:effectLst/>
              </a:rPr>
            </a:br>
            <a:r>
              <a:rPr lang="en-US" sz="3100" b="0" i="0" dirty="0">
                <a:solidFill>
                  <a:srgbClr val="242021"/>
                </a:solidFill>
                <a:effectLst/>
              </a:rPr>
              <a:t>New Year's Eve.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Wearing </a:t>
            </a:r>
            <a:r>
              <a:rPr lang="en-US" sz="3100" b="0" i="1" dirty="0" err="1">
                <a:solidFill>
                  <a:srgbClr val="242021"/>
                </a:solidFill>
                <a:effectLst/>
              </a:rPr>
              <a:t>áo</a:t>
            </a:r>
            <a:r>
              <a:rPr lang="en-US" sz="31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100" b="0" i="1" dirty="0" err="1">
                <a:solidFill>
                  <a:srgbClr val="242021"/>
                </a:solidFill>
                <a:effectLst/>
              </a:rPr>
              <a:t>dài</a:t>
            </a:r>
            <a:r>
              <a:rPr lang="en-US" sz="31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100" b="0" i="0" dirty="0">
                <a:solidFill>
                  <a:srgbClr val="242021"/>
                </a:solidFill>
                <a:effectLst/>
              </a:rPr>
              <a:t>is an important Vietnamese __________.</a:t>
            </a:r>
            <a:r>
              <a:rPr lang="en-US" sz="3100" dirty="0"/>
              <a:t> </a:t>
            </a:r>
            <a:endParaRPr lang="en-US" sz="3100" spc="-1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D75D0-BBFA-492C-92B9-841D6D6B5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54" t="3999" r="81460" b="32011"/>
          <a:stretch/>
        </p:blipFill>
        <p:spPr>
          <a:xfrm>
            <a:off x="93934" y="1446549"/>
            <a:ext cx="1796511" cy="4759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B86CF-8991-4E6E-AA29-A1F056A1F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60" t="13421" r="85405" b="40995"/>
          <a:stretch/>
        </p:blipFill>
        <p:spPr>
          <a:xfrm>
            <a:off x="276845" y="1882655"/>
            <a:ext cx="1377857" cy="3919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C00BC3-E876-4629-BB7D-1A676C19AF61}"/>
              </a:ext>
            </a:extLst>
          </p:cNvPr>
          <p:cNvSpPr txBox="1"/>
          <p:nvPr/>
        </p:nvSpPr>
        <p:spPr>
          <a:xfrm>
            <a:off x="6818495" y="1644897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B9D4C-F474-4460-AE5B-5AA16F0C13AE}"/>
              </a:ext>
            </a:extLst>
          </p:cNvPr>
          <p:cNvSpPr txBox="1"/>
          <p:nvPr/>
        </p:nvSpPr>
        <p:spPr>
          <a:xfrm>
            <a:off x="6315063" y="2292179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9D00C-4F77-4B0D-AB14-80582687E2F9}"/>
              </a:ext>
            </a:extLst>
          </p:cNvPr>
          <p:cNvSpPr txBox="1"/>
          <p:nvPr/>
        </p:nvSpPr>
        <p:spPr>
          <a:xfrm>
            <a:off x="6017109" y="291890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A1B8D-DC4D-4353-BB14-493A0687F850}"/>
              </a:ext>
            </a:extLst>
          </p:cNvPr>
          <p:cNvSpPr txBox="1"/>
          <p:nvPr/>
        </p:nvSpPr>
        <p:spPr>
          <a:xfrm>
            <a:off x="3417757" y="4018236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6D707A-A338-46E7-BF33-A8CC11008360}"/>
              </a:ext>
            </a:extLst>
          </p:cNvPr>
          <p:cNvSpPr txBox="1"/>
          <p:nvPr/>
        </p:nvSpPr>
        <p:spPr>
          <a:xfrm>
            <a:off x="4282019" y="4623389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exchange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C1662-4587-4D1B-81CD-91E89195407C}"/>
              </a:ext>
            </a:extLst>
          </p:cNvPr>
          <p:cNvSpPr txBox="1"/>
          <p:nvPr/>
        </p:nvSpPr>
        <p:spPr>
          <a:xfrm>
            <a:off x="9631915" y="5732308"/>
            <a:ext cx="162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tradition</a:t>
            </a:r>
          </a:p>
        </p:txBody>
      </p:sp>
    </p:spTree>
    <p:extLst>
      <p:ext uri="{BB962C8B-B14F-4D97-AF65-F5344CB8AC3E}">
        <p14:creationId xmlns:p14="http://schemas.microsoft.com/office/powerpoint/2010/main" val="11090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409B8-5FA2-48E3-95A5-DC8B8F4B4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570" y="780048"/>
            <a:ext cx="6852267" cy="777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D0E3D-1597-4B07-9CA7-62E7E99F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5" y="389068"/>
            <a:ext cx="10012493" cy="531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DCC37-EEEF-4CAC-94AD-3678A6F5D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461" y="2319970"/>
            <a:ext cx="9025079" cy="234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F0623-1808-4442-B327-E017CF584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550" y="392151"/>
            <a:ext cx="8933571" cy="5955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F2CEA-C9F9-45A9-BB3F-0153F4C2432A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426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6BB7E-F244-45FC-BEA8-510F6373FEF3}"/>
              </a:ext>
            </a:extLst>
          </p:cNvPr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5EC56E33-A069-4151-980A-EA32460A232E}"/>
              </a:ext>
            </a:extLst>
          </p:cNvPr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DF30-3FBE-4F1C-A531-5CA086D5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>
            <a:extLst>
              <a:ext uri="{FF2B5EF4-FFF2-40B4-BE49-F238E27FC236}">
                <a16:creationId xmlns:a16="http://schemas.microsoft.com/office/drawing/2014/main" id="{A2794870-DE8B-483C-8359-52EAD5CCD88B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>
            <a:extLst>
              <a:ext uri="{FF2B5EF4-FFF2-40B4-BE49-F238E27FC236}">
                <a16:creationId xmlns:a16="http://schemas.microsoft.com/office/drawing/2014/main" id="{4CB58734-63A8-4B50-84B1-69C739DEBC7A}"/>
              </a:ext>
            </a:extLst>
          </p:cNvPr>
          <p:cNvSpPr/>
          <p:nvPr/>
        </p:nvSpPr>
        <p:spPr>
          <a:xfrm>
            <a:off x="1670851" y="2315238"/>
            <a:ext cx="2409536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Vocabulary</a:t>
            </a:r>
          </a:p>
        </p:txBody>
      </p:sp>
      <p:sp>
        <p:nvSpPr>
          <p:cNvPr id="7" name="Round Diagonal Corner Rectangle 10">
            <a:extLst>
              <a:ext uri="{FF2B5EF4-FFF2-40B4-BE49-F238E27FC236}">
                <a16:creationId xmlns:a16="http://schemas.microsoft.com/office/drawing/2014/main" id="{13C83EE5-2906-446F-9588-276FCED88336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Listening</a:t>
            </a:r>
          </a:p>
        </p:txBody>
      </p:sp>
      <p:sp>
        <p:nvSpPr>
          <p:cNvPr id="8" name="Round Diagonal Corner Rectangle 10">
            <a:extLst>
              <a:ext uri="{FF2B5EF4-FFF2-40B4-BE49-F238E27FC236}">
                <a16:creationId xmlns:a16="http://schemas.microsoft.com/office/drawing/2014/main" id="{E6A32264-4ADE-4EBE-9CC7-05632F9783B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8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fruit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grapes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00930-A379-4CE8-AB16-71E9B8AD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378" y="1146761"/>
            <a:ext cx="6491245" cy="438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20BDA-FCD7-4D42-A1DD-235601B4A03C}"/>
              </a:ext>
            </a:extLst>
          </p:cNvPr>
          <p:cNvSpPr txBox="1"/>
          <p:nvPr/>
        </p:nvSpPr>
        <p:spPr>
          <a:xfrm>
            <a:off x="29582" y="354114"/>
            <a:ext cx="1750057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40922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coal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31" y="1604865"/>
            <a:ext cx="5439747" cy="362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coins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73" y="1455574"/>
            <a:ext cx="6013580" cy="40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57" y="1660849"/>
            <a:ext cx="6291082" cy="30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F7C56-E7C1-4FC9-BF48-191DC5B90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3" y="981858"/>
            <a:ext cx="3293181" cy="961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5DC6-2454-486E-BAAB-6F63B61AD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192" y="893016"/>
            <a:ext cx="8038631" cy="47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12A70-0A7B-4043-86FD-9C1E14301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299" y="1437724"/>
            <a:ext cx="5471588" cy="521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0F360-1705-49B1-A69A-963780E7A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613" y="2937177"/>
            <a:ext cx="10310390" cy="9639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6215EC2-3677-4635-8192-24E941545E6E}"/>
              </a:ext>
            </a:extLst>
          </p:cNvPr>
          <p:cNvSpPr/>
          <p:nvPr/>
        </p:nvSpPr>
        <p:spPr>
          <a:xfrm rot="16200000">
            <a:off x="6454873" y="3111905"/>
            <a:ext cx="816081" cy="8259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7DB6F-5DAF-4322-A0A5-380942CFA9C0}"/>
              </a:ext>
            </a:extLst>
          </p:cNvPr>
          <p:cNvSpPr txBox="1"/>
          <p:nvPr/>
        </p:nvSpPr>
        <p:spPr>
          <a:xfrm>
            <a:off x="-19665" y="363795"/>
            <a:ext cx="2153265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2" name="CD2-TRACK 06">
            <a:hlinkClick r:id="" action="ppaction://media"/>
            <a:extLst>
              <a:ext uri="{FF2B5EF4-FFF2-40B4-BE49-F238E27FC236}">
                <a16:creationId xmlns:a16="http://schemas.microsoft.com/office/drawing/2014/main" id="{C6FE6158-9741-47A5-BE3B-AC48BAFC6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4561" y="1437723"/>
            <a:ext cx="488387" cy="4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53BAE-3D94-4738-9CF8-DE1F3ED2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40" y="563104"/>
            <a:ext cx="11933120" cy="533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49929-0974-4379-A523-A0109F0A5C12}"/>
              </a:ext>
            </a:extLst>
          </p:cNvPr>
          <p:cNvSpPr txBox="1"/>
          <p:nvPr/>
        </p:nvSpPr>
        <p:spPr>
          <a:xfrm>
            <a:off x="5023075" y="1326454"/>
            <a:ext cx="159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twelve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C53A2-E941-45F9-8220-71362BB8AC14}"/>
              </a:ext>
            </a:extLst>
          </p:cNvPr>
          <p:cNvSpPr txBox="1"/>
          <p:nvPr/>
        </p:nvSpPr>
        <p:spPr>
          <a:xfrm>
            <a:off x="2439583" y="3105834"/>
            <a:ext cx="1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right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72F90-8F3A-4C03-90BD-E68091F12DA6}"/>
              </a:ext>
            </a:extLst>
          </p:cNvPr>
          <p:cNvSpPr txBox="1"/>
          <p:nvPr/>
        </p:nvSpPr>
        <p:spPr>
          <a:xfrm>
            <a:off x="1547895" y="4434391"/>
            <a:ext cx="149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94206-E713-444C-AFAA-1DD740E11384}"/>
              </a:ext>
            </a:extLst>
          </p:cNvPr>
          <p:cNvSpPr txBox="1"/>
          <p:nvPr/>
        </p:nvSpPr>
        <p:spPr>
          <a:xfrm>
            <a:off x="9599095" y="5176415"/>
            <a:ext cx="212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happiness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CD2-TRACK 06">
            <a:hlinkClick r:id="" action="ppaction://media"/>
            <a:extLst>
              <a:ext uri="{FF2B5EF4-FFF2-40B4-BE49-F238E27FC236}">
                <a16:creationId xmlns:a16="http://schemas.microsoft.com/office/drawing/2014/main" id="{F8543688-95FE-421B-BC79-04D23F598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617" y="668141"/>
            <a:ext cx="490807" cy="4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53BAE-3D94-4738-9CF8-DE1F3ED22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035" t="14792" b="2945"/>
          <a:stretch/>
        </p:blipFill>
        <p:spPr>
          <a:xfrm>
            <a:off x="491612" y="1913257"/>
            <a:ext cx="11570948" cy="4391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49929-0974-4379-A523-A0109F0A5C12}"/>
              </a:ext>
            </a:extLst>
          </p:cNvPr>
          <p:cNvSpPr txBox="1"/>
          <p:nvPr/>
        </p:nvSpPr>
        <p:spPr>
          <a:xfrm>
            <a:off x="5072632" y="1886273"/>
            <a:ext cx="12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C53A2-E941-45F9-8220-71362BB8AC14}"/>
              </a:ext>
            </a:extLst>
          </p:cNvPr>
          <p:cNvSpPr txBox="1"/>
          <p:nvPr/>
        </p:nvSpPr>
        <p:spPr>
          <a:xfrm>
            <a:off x="2372623" y="3691114"/>
            <a:ext cx="1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right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72F90-8F3A-4C03-90BD-E68091F12DA6}"/>
              </a:ext>
            </a:extLst>
          </p:cNvPr>
          <p:cNvSpPr txBox="1"/>
          <p:nvPr/>
        </p:nvSpPr>
        <p:spPr>
          <a:xfrm>
            <a:off x="1480934" y="4997966"/>
            <a:ext cx="149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94206-E713-444C-AFAA-1DD740E11384}"/>
              </a:ext>
            </a:extLst>
          </p:cNvPr>
          <p:cNvSpPr txBox="1"/>
          <p:nvPr/>
        </p:nvSpPr>
        <p:spPr>
          <a:xfrm>
            <a:off x="9577829" y="5726487"/>
            <a:ext cx="212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happiness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D8601F-E302-476C-B57F-F80C8EC03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1" y="808347"/>
            <a:ext cx="11965899" cy="1013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E345D8-C212-430F-891E-3B0386311666}"/>
              </a:ext>
            </a:extLst>
          </p:cNvPr>
          <p:cNvSpPr txBox="1"/>
          <p:nvPr/>
        </p:nvSpPr>
        <p:spPr>
          <a:xfrm>
            <a:off x="-19665" y="314635"/>
            <a:ext cx="2153265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221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8467-93DF-44E6-91E6-712391B40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770" y="305052"/>
            <a:ext cx="9228460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2BAD85-C6D8-4B05-B0D6-87716351ABDE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4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A4397-7006-48AE-B840-118B2641F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878" y="660404"/>
            <a:ext cx="9956242" cy="5006246"/>
          </a:xfrm>
          <a:prstGeom prst="rect">
            <a:avLst/>
          </a:prstGeom>
        </p:spPr>
      </p:pic>
      <p:pic>
        <p:nvPicPr>
          <p:cNvPr id="2" name="CD2-TRACK 07">
            <a:hlinkClick r:id="" action="ppaction://media"/>
            <a:extLst>
              <a:ext uri="{FF2B5EF4-FFF2-40B4-BE49-F238E27FC236}">
                <a16:creationId xmlns:a16="http://schemas.microsoft.com/office/drawing/2014/main" id="{9B4EA446-B3CB-018A-D912-C02C2097D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8976" y="4437910"/>
            <a:ext cx="633819" cy="6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535F4A-232E-416C-B800-825F3A0CA60D}"/>
              </a:ext>
            </a:extLst>
          </p:cNvPr>
          <p:cNvSpPr txBox="1"/>
          <p:nvPr/>
        </p:nvSpPr>
        <p:spPr>
          <a:xfrm>
            <a:off x="0" y="816079"/>
            <a:ext cx="586002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Thanks for inviting me tonight!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You're welcome. Do you like our 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Spanish way of celebrating?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I love it! It's different from how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we celebrate in Scotland.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Now, here are your grapes.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Grapes?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Yes, it's a tradition here. You have</a:t>
            </a:r>
            <a:endParaRPr lang="en-US" sz="26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	to eat twelve grapes at midnight.</a:t>
            </a:r>
            <a:endParaRPr lang="en-US" sz="26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	You eat one grape every second.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MyriadPro-It"/>
              </a:rPr>
              <a:t>Wow.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Then, you should make the first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step of the new year with your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right foot.</a:t>
            </a:r>
            <a:b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</a:br>
            <a:r>
              <a:rPr lang="en-US" sz="2600" dirty="0">
                <a:solidFill>
                  <a:srgbClr val="0070C0"/>
                </a:solidFill>
              </a:rPr>
              <a:t> </a:t>
            </a:r>
            <a:br>
              <a:rPr lang="en-US" sz="2600" dirty="0">
                <a:solidFill>
                  <a:srgbClr val="0070C0"/>
                </a:solidFill>
              </a:rPr>
            </a:br>
            <a:endParaRPr lang="en-US" sz="2600" spc="-1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5C210-54DF-4FAD-A321-DD982AD48E70}"/>
              </a:ext>
            </a:extLst>
          </p:cNvPr>
          <p:cNvSpPr txBox="1"/>
          <p:nvPr/>
        </p:nvSpPr>
        <p:spPr>
          <a:xfrm>
            <a:off x="5957319" y="423955"/>
            <a:ext cx="614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endParaRPr lang="en-US" sz="26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OK. Right foot. That's a bit like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our "First Footing!“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What's "First Footing"?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The first person to enter your house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should bring a piece of coal, bread, 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a coin, and a drink for good luck.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Why? Do they mean something?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Yes. The coal brings you warmth.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         Bread brings food. The coin brings 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       money and the drink brings happiness.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</a:t>
            </a:r>
            <a:r>
              <a:rPr lang="en-US" sz="2600" b="1" i="1" dirty="0">
                <a:solidFill>
                  <a:srgbClr val="FF0000"/>
                </a:solidFill>
                <a:latin typeface="MyriadPro-It"/>
              </a:rPr>
              <a:t>That's interesting.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 Oh look! It’s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time! Are you ready?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Yes!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br>
              <a:rPr lang="en-US" sz="2600" dirty="0">
                <a:solidFill>
                  <a:srgbClr val="0070C0"/>
                </a:solidFill>
              </a:rPr>
            </a:br>
            <a:endParaRPr lang="en-US" sz="2600" spc="-1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8E7EF-8D00-40EB-952A-A7ACD71FAA0F}"/>
              </a:ext>
            </a:extLst>
          </p:cNvPr>
          <p:cNvSpPr txBox="1"/>
          <p:nvPr/>
        </p:nvSpPr>
        <p:spPr>
          <a:xfrm>
            <a:off x="634234" y="245805"/>
            <a:ext cx="1212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dirty="0">
                <a:solidFill>
                  <a:srgbClr val="002060"/>
                </a:solidFill>
              </a:rPr>
              <a:t>Look and listen, then practice the conversation with a partner</a:t>
            </a:r>
            <a:r>
              <a:rPr lang="vi-VN" sz="3200" dirty="0">
                <a:solidFill>
                  <a:srgbClr val="FF0000"/>
                </a:solidFill>
                <a:sym typeface="Webdings"/>
              </a:rPr>
              <a:t> </a:t>
            </a:r>
            <a:endParaRPr lang="en-US" sz="3100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53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06_Segment_0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5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10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2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2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E93C4-A957-4B7F-96FE-AB8E3AF5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D581C-39FC-468C-916F-176922E3B86A}"/>
              </a:ext>
            </a:extLst>
          </p:cNvPr>
          <p:cNvSpPr txBox="1"/>
          <p:nvPr/>
        </p:nvSpPr>
        <p:spPr>
          <a:xfrm>
            <a:off x="5958349" y="540774"/>
            <a:ext cx="633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some vocabularies about      holidays, festivals and traditions.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New Year traditions in Spain and Scotland.</a:t>
            </a:r>
          </a:p>
        </p:txBody>
      </p:sp>
    </p:spTree>
    <p:extLst>
      <p:ext uri="{BB962C8B-B14F-4D97-AF65-F5344CB8AC3E}">
        <p14:creationId xmlns:p14="http://schemas.microsoft.com/office/powerpoint/2010/main" val="269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33" y="379131"/>
            <a:ext cx="10444608" cy="6045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1752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38019" y="591624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61257" y="2864498"/>
            <a:ext cx="173549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70" y="1987316"/>
            <a:ext cx="8431402" cy="37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3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732F7-E51B-4FC7-B174-4A8AAB65829D}"/>
              </a:ext>
            </a:extLst>
          </p:cNvPr>
          <p:cNvSpPr/>
          <p:nvPr/>
        </p:nvSpPr>
        <p:spPr>
          <a:xfrm>
            <a:off x="1377923" y="1500870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 about </a:t>
            </a:r>
            <a:r>
              <a:rPr lang="en-US" sz="3600" b="1" i="1" dirty="0">
                <a:solidFill>
                  <a:srgbClr val="0070C0"/>
                </a:solidFill>
              </a:rPr>
              <a:t>New Year traditions</a:t>
            </a:r>
            <a:r>
              <a:rPr lang="en-US" sz="3600" i="1" dirty="0">
                <a:solidFill>
                  <a:srgbClr val="0070C0"/>
                </a:solidFill>
              </a:rPr>
              <a:t> in your country.</a:t>
            </a:r>
          </a:p>
        </p:txBody>
      </p:sp>
    </p:spTree>
    <p:extLst>
      <p:ext uri="{BB962C8B-B14F-4D97-AF65-F5344CB8AC3E}">
        <p14:creationId xmlns:p14="http://schemas.microsoft.com/office/powerpoint/2010/main" val="22080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770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014904-BAF8-4ED1-90DF-960520202D51}"/>
              </a:ext>
            </a:extLst>
          </p:cNvPr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FAF0B5-650A-4B85-AC34-DEBCFF1FBC79}"/>
              </a:ext>
            </a:extLst>
          </p:cNvPr>
          <p:cNvSpPr/>
          <p:nvPr/>
        </p:nvSpPr>
        <p:spPr>
          <a:xfrm>
            <a:off x="6290391" y="13580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celebrate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exchange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greeting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midnight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tradition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wish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88142" y="2089348"/>
            <a:ext cx="1049784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Vocabulary about holidays, festivals, and traditions.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about New Year traditions in Spain and Scotland.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Conversation skill to show interest when you are listening to someone. </a:t>
            </a:r>
          </a:p>
        </p:txBody>
      </p:sp>
    </p:spTree>
    <p:extLst>
      <p:ext uri="{BB962C8B-B14F-4D97-AF65-F5344CB8AC3E}">
        <p14:creationId xmlns:p14="http://schemas.microsoft.com/office/powerpoint/2010/main" val="1456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944" y="1721186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and practice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Finish the </a:t>
            </a:r>
            <a:r>
              <a:rPr lang="en-US" sz="3600" b="1" i="1" dirty="0">
                <a:solidFill>
                  <a:srgbClr val="0070C0"/>
                </a:solidFill>
              </a:rPr>
              <a:t>listening exercise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b="1" i="1" dirty="0">
                <a:solidFill>
                  <a:srgbClr val="0070C0"/>
                </a:solidFill>
              </a:rPr>
              <a:t>page 46 </a:t>
            </a:r>
            <a:r>
              <a:rPr lang="en-US" sz="3600" i="1" dirty="0">
                <a:solidFill>
                  <a:srgbClr val="0070C0"/>
                </a:solidFill>
              </a:rPr>
              <a:t>in the </a:t>
            </a:r>
            <a:r>
              <a:rPr lang="en-US" sz="3600" b="1" i="1" dirty="0">
                <a:solidFill>
                  <a:srgbClr val="0070C0"/>
                </a:solidFill>
              </a:rPr>
              <a:t>WB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50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6FAA-12A2-477D-9C5B-7E72DEB4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79655-8E24-4626-B617-D3588FEACFE1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871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4AA0C-27E0-4FBE-B179-48B8CCC41845}"/>
              </a:ext>
            </a:extLst>
          </p:cNvPr>
          <p:cNvSpPr/>
          <p:nvPr/>
        </p:nvSpPr>
        <p:spPr>
          <a:xfrm>
            <a:off x="472610" y="554803"/>
            <a:ext cx="10097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Talk to your partner </a:t>
            </a:r>
            <a:r>
              <a:rPr lang="en-US" sz="3600" b="1" dirty="0">
                <a:solidFill>
                  <a:srgbClr val="0070C0"/>
                </a:solidFill>
              </a:rPr>
              <a:t>the best festival </a:t>
            </a:r>
            <a:r>
              <a:rPr lang="en-US" sz="3600" dirty="0">
                <a:solidFill>
                  <a:srgbClr val="0070C0"/>
                </a:solidFill>
              </a:rPr>
              <a:t>in the world.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9118D-D2DE-4B04-87C6-F7254C81E27E}"/>
              </a:ext>
            </a:extLst>
          </p:cNvPr>
          <p:cNvSpPr/>
          <p:nvPr/>
        </p:nvSpPr>
        <p:spPr>
          <a:xfrm>
            <a:off x="522516" y="2257068"/>
            <a:ext cx="115613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THE BEST FESTIVAL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</a:t>
            </a:r>
            <a:r>
              <a:rPr lang="en-US" sz="4000" b="1" i="1" dirty="0">
                <a:solidFill>
                  <a:srgbClr val="0070C0"/>
                </a:solidFill>
              </a:rPr>
              <a:t>What</a:t>
            </a:r>
            <a:r>
              <a:rPr lang="en-US" sz="4000" i="1" dirty="0">
                <a:solidFill>
                  <a:srgbClr val="0070C0"/>
                </a:solidFill>
              </a:rPr>
              <a:t> do you </a:t>
            </a:r>
            <a:r>
              <a:rPr lang="en-US" sz="4000" b="1" i="1" dirty="0">
                <a:solidFill>
                  <a:srgbClr val="0070C0"/>
                </a:solidFill>
              </a:rPr>
              <a:t>think</a:t>
            </a:r>
            <a:r>
              <a:rPr lang="en-US" sz="4000" i="1" dirty="0">
                <a:solidFill>
                  <a:srgbClr val="0070C0"/>
                </a:solidFill>
              </a:rPr>
              <a:t> is </a:t>
            </a:r>
            <a:r>
              <a:rPr lang="en-US" sz="4000" b="1" i="1" dirty="0">
                <a:solidFill>
                  <a:srgbClr val="0070C0"/>
                </a:solidFill>
              </a:rPr>
              <a:t>the best festival</a:t>
            </a:r>
            <a:r>
              <a:rPr lang="en-US" sz="4000" i="1" dirty="0">
                <a:solidFill>
                  <a:srgbClr val="0070C0"/>
                </a:solidFill>
              </a:rPr>
              <a:t> in the world?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</a:t>
            </a:r>
            <a:r>
              <a:rPr lang="en-US" sz="4000" b="1" i="1" dirty="0">
                <a:solidFill>
                  <a:srgbClr val="0070C0"/>
                </a:solidFill>
              </a:rPr>
              <a:t>Where</a:t>
            </a:r>
            <a:r>
              <a:rPr lang="en-US" sz="4000" i="1" dirty="0">
                <a:solidFill>
                  <a:srgbClr val="0070C0"/>
                </a:solidFill>
              </a:rPr>
              <a:t> is it? </a:t>
            </a:r>
            <a:r>
              <a:rPr lang="en-US" sz="4000" b="1" i="1" dirty="0">
                <a:solidFill>
                  <a:srgbClr val="0070C0"/>
                </a:solidFill>
              </a:rPr>
              <a:t>When</a:t>
            </a:r>
            <a:r>
              <a:rPr lang="en-US" sz="4000" i="1" dirty="0">
                <a:solidFill>
                  <a:srgbClr val="0070C0"/>
                </a:solidFill>
              </a:rPr>
              <a:t> does it take place?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</a:t>
            </a:r>
            <a:r>
              <a:rPr lang="en-US" sz="4000" b="1" i="1" dirty="0">
                <a:solidFill>
                  <a:srgbClr val="0070C0"/>
                </a:solidFill>
              </a:rPr>
              <a:t>What</a:t>
            </a:r>
            <a:r>
              <a:rPr lang="en-US" sz="4000" i="1" dirty="0">
                <a:solidFill>
                  <a:srgbClr val="0070C0"/>
                </a:solidFill>
              </a:rPr>
              <a:t> can you </a:t>
            </a:r>
            <a:r>
              <a:rPr lang="en-US" sz="4000" b="1" i="1" dirty="0">
                <a:solidFill>
                  <a:srgbClr val="0070C0"/>
                </a:solidFill>
              </a:rPr>
              <a:t>see</a:t>
            </a:r>
            <a:r>
              <a:rPr lang="en-US" sz="4000" i="1" dirty="0">
                <a:solidFill>
                  <a:srgbClr val="0070C0"/>
                </a:solidFill>
              </a:rPr>
              <a:t> and </a:t>
            </a:r>
            <a:r>
              <a:rPr lang="en-US" sz="4000" b="1" i="1" dirty="0">
                <a:solidFill>
                  <a:srgbClr val="0070C0"/>
                </a:solidFill>
              </a:rPr>
              <a:t>do </a:t>
            </a:r>
            <a:r>
              <a:rPr lang="en-US" sz="4000" i="1" dirty="0">
                <a:solidFill>
                  <a:srgbClr val="0070C0"/>
                </a:solidFill>
              </a:rPr>
              <a:t>there?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</a:t>
            </a:r>
            <a:r>
              <a:rPr lang="en-US" sz="4000" b="1" i="1" dirty="0">
                <a:solidFill>
                  <a:srgbClr val="0070C0"/>
                </a:solidFill>
              </a:rPr>
              <a:t>Why</a:t>
            </a:r>
            <a:r>
              <a:rPr lang="en-US" sz="4000" i="1" dirty="0">
                <a:solidFill>
                  <a:srgbClr val="0070C0"/>
                </a:solidFill>
              </a:rPr>
              <a:t> do you think it is </a:t>
            </a:r>
            <a:r>
              <a:rPr lang="en-US" sz="4000" b="1" i="1" dirty="0">
                <a:solidFill>
                  <a:srgbClr val="0070C0"/>
                </a:solidFill>
              </a:rPr>
              <a:t>the best festival</a:t>
            </a:r>
            <a:r>
              <a:rPr lang="en-US" sz="4000" i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27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3B9E3-0329-41C4-B90F-E311B4CE5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0" y="368297"/>
            <a:ext cx="9749028" cy="5963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C808D-0D6D-4187-A889-DCF552F82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92" y="746526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091381" y="373626"/>
            <a:ext cx="99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fireworks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14" y="1075529"/>
            <a:ext cx="5919404" cy="44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board game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39" y="1282877"/>
            <a:ext cx="7149554" cy="40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441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70763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each other.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5053781" y="5638811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greeting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86" y="1343609"/>
            <a:ext cx="4153764" cy="41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6592</TotalTime>
  <Words>504</Words>
  <Application>Microsoft Office PowerPoint</Application>
  <PresentationFormat>Widescreen</PresentationFormat>
  <Paragraphs>160</Paragraphs>
  <Slides>37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MyriadPro-It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191</cp:revision>
  <dcterms:created xsi:type="dcterms:W3CDTF">2020-12-08T03:17:05Z</dcterms:created>
  <dcterms:modified xsi:type="dcterms:W3CDTF">2025-03-09T12:55:01Z</dcterms:modified>
</cp:coreProperties>
</file>