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11" autoAdjust="0"/>
    <p:restoredTop sz="94660"/>
  </p:normalViewPr>
  <p:slideViewPr>
    <p:cSldViewPr snapToGrid="0">
      <p:cViewPr varScale="1">
        <p:scale>
          <a:sx n="84" d="100"/>
          <a:sy n="84" d="100"/>
        </p:scale>
        <p:origin x="158" y="1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756DB9-5B4B-4BF1-A622-250A9E4EBC5E}"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326169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6DB9-5B4B-4BF1-A622-250A9E4EBC5E}"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1416194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6DB9-5B4B-4BF1-A622-250A9E4EBC5E}"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6901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6DB9-5B4B-4BF1-A622-250A9E4EBC5E}"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344767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756DB9-5B4B-4BF1-A622-250A9E4EBC5E}"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3721596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756DB9-5B4B-4BF1-A622-250A9E4EBC5E}"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124887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756DB9-5B4B-4BF1-A622-250A9E4EBC5E}"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336053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756DB9-5B4B-4BF1-A622-250A9E4EBC5E}" type="datetimeFigureOut">
              <a:rPr lang="en-US" smtClean="0"/>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4134933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56DB9-5B4B-4BF1-A622-250A9E4EBC5E}"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3841840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3756DB9-5B4B-4BF1-A622-250A9E4EBC5E}"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4240462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3756DB9-5B4B-4BF1-A622-250A9E4EBC5E}"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4B186-3883-4128-83A8-F65002D633DE}" type="slidenum">
              <a:rPr lang="en-US" smtClean="0"/>
              <a:t>‹#›</a:t>
            </a:fld>
            <a:endParaRPr lang="en-US"/>
          </a:p>
        </p:txBody>
      </p:sp>
    </p:spTree>
    <p:extLst>
      <p:ext uri="{BB962C8B-B14F-4D97-AF65-F5344CB8AC3E}">
        <p14:creationId xmlns:p14="http://schemas.microsoft.com/office/powerpoint/2010/main" val="1378827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56DB9-5B4B-4BF1-A622-250A9E4EBC5E}" type="datetimeFigureOut">
              <a:rPr lang="en-US" smtClean="0"/>
              <a:t>3/10/2025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4B186-3883-4128-83A8-F65002D633DE}" type="slidenum">
              <a:rPr lang="en-US" smtClean="0"/>
              <a:t>‹#›</a:t>
            </a:fld>
            <a:endParaRPr lang="en-US"/>
          </a:p>
        </p:txBody>
      </p:sp>
    </p:spTree>
    <p:extLst>
      <p:ext uri="{BB962C8B-B14F-4D97-AF65-F5344CB8AC3E}">
        <p14:creationId xmlns:p14="http://schemas.microsoft.com/office/powerpoint/2010/main" val="2625083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500" y="432707"/>
            <a:ext cx="10703379" cy="1444306"/>
          </a:xfrm>
          <a:prstGeom prst="rect">
            <a:avLst/>
          </a:prstGeom>
          <a:noFill/>
        </p:spPr>
        <p:txBody>
          <a:bodyPr wrap="square" rtlCol="0">
            <a:spAutoFit/>
          </a:bodyPr>
          <a:lstStyle/>
          <a:p>
            <a:pPr marL="457200" marR="0" algn="ctr">
              <a:lnSpc>
                <a:spcPct val="107000"/>
              </a:lnSpc>
              <a:spcBef>
                <a:spcPts val="0"/>
              </a:spcBef>
              <a:spcAft>
                <a:spcPts val="0"/>
              </a:spcAft>
              <a:tabLst>
                <a:tab pos="1257300" algn="l"/>
              </a:tabLst>
            </a:pPr>
            <a:r>
              <a:rPr lang="en-US" sz="2800" b="1" kern="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REVISION FOR THE 2</a:t>
            </a:r>
            <a:r>
              <a:rPr lang="en-US" sz="2800" b="1" kern="0" baseline="300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nd</a:t>
            </a:r>
            <a:r>
              <a:rPr lang="en-US" sz="2800" b="1" kern="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MIDTERM TEST</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gn="ctr">
              <a:lnSpc>
                <a:spcPct val="107000"/>
              </a:lnSpc>
              <a:spcBef>
                <a:spcPts val="0"/>
              </a:spcBef>
              <a:spcAft>
                <a:spcPts val="0"/>
              </a:spcAft>
              <a:tabLst>
                <a:tab pos="1257300" algn="l"/>
              </a:tabLst>
            </a:pPr>
            <a:r>
              <a:rPr lang="en-US" sz="2800" b="1" kern="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Lesson  </a:t>
            </a:r>
            <a:r>
              <a:rPr lang="en-US"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REVISION UNIT 5+ UNIT 6</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gn="ctr">
              <a:lnSpc>
                <a:spcPct val="107000"/>
              </a:lnSpc>
              <a:spcBef>
                <a:spcPts val="0"/>
              </a:spcBef>
              <a:spcAft>
                <a:spcPts val="0"/>
              </a:spcAft>
              <a:tabLst>
                <a:tab pos="1257300" algn="l"/>
              </a:tabLst>
            </a:pPr>
            <a:r>
              <a:rPr lang="en-US"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Period 77 Class : 9A4</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49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3" descr="25 kỳ quan thiên nhiên đẹp nhất thế giới bạn nên ghé thăm vào các dịp nghỉ lễ - Ảnh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57200"/>
            <a:ext cx="6776357" cy="127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4" descr="10 kỳ quan thiên nhiên đẹp nhất Việt Nam - Ảnh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7" y="1746851"/>
            <a:ext cx="6652898" cy="20151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5" descr="Khám phá 10 kỳ quan thiên nhiên thế giới ấn tượng nhất -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7" y="3900546"/>
            <a:ext cx="6802027" cy="243314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7"/>
          <p:cNvSpPr>
            <a:spLocks noChangeArrowheads="1"/>
          </p:cNvSpPr>
          <p:nvPr/>
        </p:nvSpPr>
        <p:spPr bwMode="auto">
          <a:xfrm>
            <a:off x="-1" y="0"/>
            <a:ext cx="3942607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8"/>
          <p:cNvSpPr>
            <a:spLocks noChangeArrowheads="1"/>
          </p:cNvSpPr>
          <p:nvPr/>
        </p:nvSpPr>
        <p:spPr bwMode="auto">
          <a:xfrm>
            <a:off x="457199" y="1598226"/>
            <a:ext cx="394260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Rectangle 9"/>
          <p:cNvSpPr>
            <a:spLocks noChangeArrowheads="1"/>
          </p:cNvSpPr>
          <p:nvPr/>
        </p:nvSpPr>
        <p:spPr bwMode="auto">
          <a:xfrm>
            <a:off x="457199" y="2839651"/>
            <a:ext cx="394260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11"/>
          <p:cNvSpPr>
            <a:spLocks noChangeArrowheads="1"/>
          </p:cNvSpPr>
          <p:nvPr/>
        </p:nvSpPr>
        <p:spPr bwMode="auto">
          <a:xfrm>
            <a:off x="457199" y="5178039"/>
            <a:ext cx="394260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12"/>
          <p:cNvSpPr>
            <a:spLocks noChangeArrowheads="1"/>
          </p:cNvSpPr>
          <p:nvPr/>
        </p:nvSpPr>
        <p:spPr bwMode="auto">
          <a:xfrm>
            <a:off x="457199" y="6399213"/>
            <a:ext cx="3942607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1" name="Rectangle 13"/>
          <p:cNvSpPr>
            <a:spLocks noChangeArrowheads="1"/>
          </p:cNvSpPr>
          <p:nvPr/>
        </p:nvSpPr>
        <p:spPr bwMode="auto">
          <a:xfrm>
            <a:off x="457199" y="7419589"/>
            <a:ext cx="394260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4238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Khám phá 10 kỳ quan thiên nhiên thế giới ấn tượng nhất -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95" y="3218315"/>
            <a:ext cx="6678820" cy="33865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Khám phá 10 kỳ quan thiên nhiên thế giới ấn tượng nhất -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078" y="275998"/>
            <a:ext cx="5862576" cy="264681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770916" y="4923068"/>
            <a:ext cx="5271406" cy="1239057"/>
          </a:xfrm>
          <a:prstGeom prst="rect">
            <a:avLst/>
          </a:prstGeom>
          <a:noFill/>
        </p:spPr>
        <p:txBody>
          <a:bodyPr wrap="square" rtlCol="0">
            <a:spAutoFit/>
          </a:bodyPr>
          <a:lstStyle/>
          <a:p>
            <a:pPr marL="457200" marR="0">
              <a:lnSpc>
                <a:spcPct val="107000"/>
              </a:lnSpc>
              <a:spcBef>
                <a:spcPts val="0"/>
              </a:spcBef>
              <a:spcAft>
                <a:spcPts val="0"/>
              </a:spcAft>
            </a:pPr>
            <a:r>
              <a:rPr lang="en-US" b="1" i="1" kern="0" dirty="0">
                <a:latin typeface="Times New Roman" panose="02020603050405020304" pitchFamily="18" charset="0"/>
                <a:ea typeface="Times New Roman" panose="02020603050405020304" pitchFamily="18" charset="0"/>
                <a:cs typeface="Times New Roman" panose="02020603050405020304" pitchFamily="18" charset="0"/>
              </a:rPr>
              <a:t>1.Ha Long Bay       2.Bản </a:t>
            </a:r>
            <a:r>
              <a:rPr lang="en-US" b="1" i="1" kern="0" dirty="0" err="1">
                <a:latin typeface="Times New Roman" panose="02020603050405020304" pitchFamily="18" charset="0"/>
                <a:ea typeface="Times New Roman" panose="02020603050405020304" pitchFamily="18" charset="0"/>
                <a:cs typeface="Times New Roman" panose="02020603050405020304" pitchFamily="18" charset="0"/>
              </a:rPr>
              <a:t>Giốc</a:t>
            </a:r>
            <a:r>
              <a:rPr lang="en-US" b="1" i="1" kern="0" dirty="0">
                <a:latin typeface="Times New Roman" panose="02020603050405020304" pitchFamily="18" charset="0"/>
                <a:ea typeface="Times New Roman" panose="02020603050405020304" pitchFamily="18" charset="0"/>
                <a:cs typeface="Times New Roman" panose="02020603050405020304" pitchFamily="18" charset="0"/>
              </a:rPr>
              <a:t> water falls        3.Sahara desert  4.Mount Everest  </a:t>
            </a:r>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r>
              <a:rPr lang="en-US" b="1" i="1" dirty="0">
                <a:latin typeface="Times New Roman" panose="02020603050405020304" pitchFamily="18" charset="0"/>
                <a:ea typeface="Calibri" panose="020F0502020204030204" pitchFamily="34" charset="0"/>
              </a:rPr>
              <a:t>         </a:t>
            </a:r>
            <a:r>
              <a:rPr lang="en-US" dirty="0" smtClean="0">
                <a:latin typeface="Times New Roman" panose="02020603050405020304" pitchFamily="18" charset="0"/>
                <a:ea typeface="Calibri" panose="020F0502020204030204" pitchFamily="34" charset="0"/>
                <a:cs typeface="Times New Roman" panose="02020603050405020304" pitchFamily="18" charset="0"/>
              </a:rPr>
              <a:t>5.</a:t>
            </a:r>
            <a:r>
              <a:rPr lang="en-US" dirty="0" smtClean="0">
                <a:solidFill>
                  <a:srgbClr val="252525"/>
                </a:solidFill>
                <a:latin typeface="Times New Roman" panose="02020603050405020304" pitchFamily="18" charset="0"/>
                <a:ea typeface="Calibri" panose="020F0502020204030204" pitchFamily="34" charset="0"/>
                <a:cs typeface="Times New Roman" panose="02020603050405020304" pitchFamily="18" charset="0"/>
              </a:rPr>
              <a:t>The </a:t>
            </a:r>
            <a:r>
              <a:rPr lang="en-US" dirty="0">
                <a:solidFill>
                  <a:srgbClr val="252525"/>
                </a:solidFill>
                <a:latin typeface="Times New Roman" panose="02020603050405020304" pitchFamily="18" charset="0"/>
                <a:ea typeface="Calibri" panose="020F0502020204030204" pitchFamily="34" charset="0"/>
                <a:cs typeface="Times New Roman" panose="02020603050405020304" pitchFamily="18" charset="0"/>
              </a:rPr>
              <a:t>Great Barrier coral in Australia </a:t>
            </a:r>
            <a:endParaRPr lang="en-US" dirty="0" smtClean="0">
              <a:solidFill>
                <a:srgbClr val="252525"/>
              </a:solidFill>
              <a:latin typeface="Times New Roman" panose="02020603050405020304" pitchFamily="18" charset="0"/>
              <a:ea typeface="Calibri" panose="020F0502020204030204" pitchFamily="34" charset="0"/>
              <a:cs typeface="Times New Roman" panose="02020603050405020304" pitchFamily="18" charset="0"/>
            </a:endParaRPr>
          </a:p>
          <a:p>
            <a:r>
              <a:rPr lang="en-US" b="1" i="1" dirty="0" smtClean="0">
                <a:solidFill>
                  <a:srgbClr val="252525"/>
                </a:solidFill>
                <a:latin typeface="Roboto-Regular"/>
                <a:ea typeface="Calibri" panose="020F0502020204030204" pitchFamily="34" charset="0"/>
                <a:cs typeface="Times New Roman" panose="02020603050405020304" pitchFamily="18" charset="0"/>
              </a:rPr>
              <a:t>        6.Grand </a:t>
            </a:r>
            <a:r>
              <a:rPr lang="en-US" b="1" i="1" dirty="0">
                <a:solidFill>
                  <a:srgbClr val="252525"/>
                </a:solidFill>
                <a:latin typeface="Roboto-Regular"/>
                <a:ea typeface="Calibri" panose="020F0502020204030204" pitchFamily="34" charset="0"/>
                <a:cs typeface="Times New Roman" panose="02020603050405020304" pitchFamily="18" charset="0"/>
              </a:rPr>
              <a:t>Canyon in the USA </a:t>
            </a:r>
            <a:endParaRPr lang="en-US" dirty="0">
              <a:latin typeface="Times New Roman" panose="02020603050405020304" pitchFamily="18" charset="0"/>
              <a:cs typeface="Times New Roman" panose="02020603050405020304" pitchFamily="18" charset="0"/>
            </a:endParaRPr>
          </a:p>
        </p:txBody>
      </p:sp>
      <p:pic>
        <p:nvPicPr>
          <p:cNvPr id="8" name="Picture 7" descr="Khám phá 10 kỳ quan thiên nhiên thế giới ấn tượng nhất - 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43651" y="275997"/>
            <a:ext cx="5568042" cy="2557009"/>
          </a:xfrm>
          <a:prstGeom prst="rect">
            <a:avLst/>
          </a:prstGeom>
          <a:noFill/>
          <a:ln>
            <a:noFill/>
          </a:ln>
        </p:spPr>
      </p:pic>
    </p:spTree>
    <p:extLst>
      <p:ext uri="{BB962C8B-B14F-4D97-AF65-F5344CB8AC3E}">
        <p14:creationId xmlns:p14="http://schemas.microsoft.com/office/powerpoint/2010/main" val="26562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 y="514350"/>
            <a:ext cx="10719707" cy="3319498"/>
          </a:xfrm>
          <a:prstGeom prst="rect">
            <a:avLst/>
          </a:prstGeom>
          <a:noFill/>
        </p:spPr>
        <p:txBody>
          <a:bodyPr wrap="square" rtlCol="0">
            <a:spAutoFit/>
          </a:bodyPr>
          <a:lstStyle/>
          <a:p>
            <a:pPr marL="457200" marR="0">
              <a:lnSpc>
                <a:spcPct val="107000"/>
              </a:lnSpc>
              <a:spcBef>
                <a:spcPts val="0"/>
              </a:spcBef>
              <a:spcAft>
                <a:spcPts val="0"/>
              </a:spcAft>
            </a:pP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Sơn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Đoòng</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Cave is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far bigger than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both the others.</a:t>
            </a:r>
            <a:endPar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Goa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Pindul</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Cave is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more famous</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for its river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the others.</a:t>
            </a:r>
            <a:endPar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 Deer Cave is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 bit more difficult</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to reach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Goa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Pindul</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Cave.</a:t>
            </a:r>
            <a:endPar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Sơn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Đoòng</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Cave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isn't as accessible as</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Deer Cave.</a:t>
            </a:r>
            <a:endPar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5. Goa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Pindul</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Cave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is easier </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for people to get inside and see this cave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the others.</a:t>
            </a:r>
            <a:endPar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6.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Sơn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kern="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Đoòng</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is </a:t>
            </a:r>
            <a:r>
              <a:rPr lang="en-US" sz="2800" b="1" i="1"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much more scenic than</a:t>
            </a:r>
            <a:r>
              <a:rPr lang="en-US" sz="2800" i="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most other caves</a:t>
            </a:r>
            <a:endPar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1" y="3690259"/>
            <a:ext cx="11919856" cy="2688428"/>
          </a:xfrm>
          <a:prstGeom prst="rect">
            <a:avLst/>
          </a:prstGeom>
          <a:noFill/>
        </p:spPr>
        <p:txBody>
          <a:bodyPr wrap="square" rtlCol="0">
            <a:spAutoFit/>
          </a:bodyPr>
          <a:lstStyle/>
          <a:p>
            <a:pPr marL="457200" marR="0">
              <a:lnSpc>
                <a:spcPct val="107000"/>
              </a:lnSpc>
              <a:spcBef>
                <a:spcPts val="0"/>
              </a:spcBef>
              <a:spcAft>
                <a:spcPts val="0"/>
              </a:spcAft>
            </a:pPr>
            <a:r>
              <a:rPr lang="en-US" kern="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u="sng"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0"/>
              </a:spcAft>
            </a:pPr>
            <a:r>
              <a:rPr lang="en-US" sz="32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+Intensifier + adjective –</a:t>
            </a:r>
            <a:r>
              <a:rPr lang="en-US" sz="3200" kern="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er</a:t>
            </a:r>
            <a:r>
              <a:rPr lang="en-US" sz="32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more + adjective + than </a:t>
            </a:r>
            <a:endParaRPr lang="en-US" sz="32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pPr>
            <a:r>
              <a:rPr lang="en-US" sz="32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(Not) as + adjective + as </a:t>
            </a:r>
            <a:endParaRPr lang="en-US" sz="32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pPr>
            <a:r>
              <a:rPr lang="en-US" sz="32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Irregular comparative adjectives</a:t>
            </a:r>
            <a:endParaRPr lang="en-US" sz="32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76250" marR="0" indent="-52705">
              <a:lnSpc>
                <a:spcPct val="120000"/>
              </a:lnSpc>
              <a:spcBef>
                <a:spcPts val="0"/>
              </a:spcBef>
              <a:spcAft>
                <a:spcPts val="0"/>
              </a:spcAft>
            </a:pPr>
            <a:r>
              <a:rPr lang="en-US" sz="32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Good – </a:t>
            </a:r>
            <a:r>
              <a:rPr lang="en-US" sz="32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better</a:t>
            </a:r>
            <a:r>
              <a:rPr lang="en-US" sz="3200" kern="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Bad –worse</a:t>
            </a:r>
            <a:r>
              <a:rPr lang="en-US" sz="3200" kern="1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Far – father/ further</a:t>
            </a:r>
            <a:endParaRPr lang="en-US" sz="32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664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3721" y="473529"/>
            <a:ext cx="11405508" cy="1680588"/>
          </a:xfrm>
          <a:prstGeom prst="rect">
            <a:avLst/>
          </a:prstGeom>
          <a:noFill/>
        </p:spPr>
        <p:txBody>
          <a:bodyPr wrap="square" rtlCol="0">
            <a:spAutoFit/>
          </a:bodyPr>
          <a:lstStyle/>
          <a:p>
            <a:pPr>
              <a:lnSpc>
                <a:spcPct val="107000"/>
              </a:lnSpc>
              <a:spcAft>
                <a:spcPts val="800"/>
              </a:spcAft>
            </a:pPr>
            <a:r>
              <a:rPr lang="en-US" sz="2800" b="1" kern="1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Structure : VERB + GERUND</a:t>
            </a:r>
          </a:p>
          <a:p>
            <a:pPr>
              <a:lnSpc>
                <a:spcPct val="107000"/>
              </a:lnSpc>
              <a:spcAft>
                <a:spcPts val="800"/>
              </a:spcAft>
            </a:pPr>
            <a:r>
              <a:rPr lang="en-US" sz="2800" b="1" kern="1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Like </a:t>
            </a:r>
            <a:r>
              <a:rPr lang="en-US" sz="2800" b="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don’t mind / hate / enjoy/ love/ prefer / dislike + V-</a:t>
            </a:r>
            <a:r>
              <a:rPr lang="en-US" sz="2800" b="1"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ing</a:t>
            </a: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b="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Keep / stop / </a:t>
            </a:r>
            <a:r>
              <a:rPr lang="en-US" sz="2800" b="1"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advoid</a:t>
            </a:r>
            <a:r>
              <a:rPr lang="en-US" sz="2800" b="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 consider / / suggest / deny / finish / / spend + V-</a:t>
            </a:r>
            <a:r>
              <a:rPr lang="en-US" sz="2800" b="1"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ing</a:t>
            </a:r>
            <a:endParaRPr lang="en-US" sz="2800"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653143" y="2530929"/>
            <a:ext cx="10972800" cy="3539430"/>
          </a:xfrm>
          <a:prstGeom prst="rect">
            <a:avLst/>
          </a:prstGeom>
          <a:noFill/>
        </p:spPr>
        <p:txBody>
          <a:bodyPr wrap="square" rtlCol="0">
            <a:spAutoFit/>
          </a:bodyPr>
          <a:lstStyle/>
          <a:p>
            <a:r>
              <a:rPr lang="en-US" sz="2800" u="sng" dirty="0">
                <a:solidFill>
                  <a:srgbClr val="C00000"/>
                </a:solidFill>
              </a:rPr>
              <a:t>Review non-defining relative clauses.</a:t>
            </a:r>
          </a:p>
          <a:p>
            <a:r>
              <a:rPr lang="en-US" sz="2800" dirty="0">
                <a:solidFill>
                  <a:srgbClr val="002060"/>
                </a:solidFill>
              </a:rPr>
              <a:t>Remind the students the following rules</a:t>
            </a:r>
          </a:p>
          <a:p>
            <a:r>
              <a:rPr lang="en-US" sz="2800" dirty="0">
                <a:solidFill>
                  <a:srgbClr val="002060"/>
                </a:solidFill>
              </a:rPr>
              <a:t>“The relative pronouns/adverbs who, which, when, and where introduce non-defining relative clauses. The clauses are separated from the sentence with commas. We can't use the relative pronoun “that” with non-defining relative clauses.”</a:t>
            </a:r>
          </a:p>
          <a:p>
            <a:r>
              <a:rPr lang="en-US" sz="2800" dirty="0">
                <a:solidFill>
                  <a:srgbClr val="002060"/>
                </a:solidFill>
              </a:rPr>
              <a:t>Relative adverbs “when” “where” tell us about the time or place. Relative pronouns “who” “which” refer to the people or things.</a:t>
            </a:r>
          </a:p>
        </p:txBody>
      </p:sp>
    </p:spTree>
    <p:extLst>
      <p:ext uri="{BB962C8B-B14F-4D97-AF65-F5344CB8AC3E}">
        <p14:creationId xmlns:p14="http://schemas.microsoft.com/office/powerpoint/2010/main" val="330656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1450" y="212274"/>
            <a:ext cx="12123964" cy="6546664"/>
          </a:xfrm>
          <a:prstGeom prst="rect">
            <a:avLst/>
          </a:prstGeom>
          <a:noFill/>
        </p:spPr>
        <p:txBody>
          <a:bodyPr wrap="square" rtlCol="0">
            <a:spAutoFit/>
          </a:bodyPr>
          <a:lstStyle/>
          <a:p>
            <a:pPr marL="457200" marR="0">
              <a:lnSpc>
                <a:spcPct val="107000"/>
              </a:lnSpc>
              <a:spcBef>
                <a:spcPts val="0"/>
              </a:spcBef>
              <a:spcAft>
                <a:spcPts val="0"/>
              </a:spcAft>
            </a:pPr>
            <a:r>
              <a:rPr lang="en-US" sz="2800" b="1" kern="0" dirty="0">
                <a:latin typeface="Times New Roman" panose="02020603050405020304" pitchFamily="18" charset="0"/>
                <a:ea typeface="Times New Roman" panose="02020603050405020304" pitchFamily="18" charset="0"/>
                <a:cs typeface="Times New Roman" panose="02020603050405020304" pitchFamily="18" charset="0"/>
              </a:rPr>
              <a:t>Complete sentences with Non-defining relative clauses</a:t>
            </a:r>
            <a:endParaRPr lang="en-US" sz="28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1.Edmund </a:t>
            </a:r>
            <a:r>
              <a:rPr lang="en-US"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Hillary and </a:t>
            </a:r>
            <a:r>
              <a:rPr lang="en-US" sz="2800" kern="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Tenzing</a:t>
            </a:r>
            <a:r>
              <a:rPr lang="en-US"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Norgay climbed Mount Everest in 1952. They were the first people to ever climb it. (who</a:t>
            </a:r>
            <a:r>
              <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marL="457200" marR="0">
              <a:lnSpc>
                <a:spcPct val="107000"/>
              </a:lnSpc>
              <a:spcBef>
                <a:spcPts val="0"/>
              </a:spcBef>
              <a:spcAft>
                <a:spcPts val="0"/>
              </a:spcAft>
            </a:pP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0"/>
              </a:spcAft>
            </a:pPr>
            <a:r>
              <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Finland is a great place to see the Northern Lights. Many people go there. (where</a:t>
            </a:r>
            <a:r>
              <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marL="457200" marR="0">
              <a:lnSpc>
                <a:spcPct val="107000"/>
              </a:lnSpc>
              <a:spcBef>
                <a:spcPts val="0"/>
              </a:spcBef>
              <a:spcAft>
                <a:spcPts val="0"/>
              </a:spcAft>
            </a:pPr>
            <a:endParaRPr lang="en-US" sz="2800"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0"/>
              </a:spcAft>
            </a:pPr>
            <a:r>
              <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3.The </a:t>
            </a:r>
            <a:r>
              <a:rPr lang="en-US"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Grand Canyon is one of the natural wonders of the world. It is in Arizona, USA. (which</a:t>
            </a:r>
            <a:r>
              <a:rPr lang="en-US" sz="28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marL="457200" marR="0">
              <a:lnSpc>
                <a:spcPct val="107000"/>
              </a:lnSpc>
              <a:spcBef>
                <a:spcPts val="0"/>
              </a:spcBef>
              <a:spcAft>
                <a:spcPts val="0"/>
              </a:spcAft>
            </a:pPr>
            <a:endParaRPr lang="en-US" sz="2800"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81640" y="1510401"/>
            <a:ext cx="12377057" cy="1077218"/>
          </a:xfrm>
          <a:prstGeom prst="rect">
            <a:avLst/>
          </a:prstGeom>
          <a:noFill/>
        </p:spPr>
        <p:txBody>
          <a:bodyPr wrap="square" rtlCol="0">
            <a:spAutoFit/>
          </a:bodyPr>
          <a:lstStyle/>
          <a:p>
            <a:r>
              <a:rPr lang="en-US" sz="3200" dirty="0">
                <a:solidFill>
                  <a:srgbClr val="FF0000"/>
                </a:solidFill>
              </a:rPr>
              <a:t>1.Edmund Hillary and </a:t>
            </a:r>
            <a:r>
              <a:rPr lang="en-US" sz="3200" dirty="0" err="1">
                <a:solidFill>
                  <a:srgbClr val="FF0000"/>
                </a:solidFill>
              </a:rPr>
              <a:t>Tenzing</a:t>
            </a:r>
            <a:r>
              <a:rPr lang="en-US" sz="3200" dirty="0">
                <a:solidFill>
                  <a:srgbClr val="FF0000"/>
                </a:solidFill>
              </a:rPr>
              <a:t> Norgay, who were the first people to climb Mount Everest, climbed it in 1952.</a:t>
            </a:r>
          </a:p>
        </p:txBody>
      </p:sp>
      <p:sp>
        <p:nvSpPr>
          <p:cNvPr id="7" name="TextBox 6"/>
          <p:cNvSpPr txBox="1"/>
          <p:nvPr/>
        </p:nvSpPr>
        <p:spPr>
          <a:xfrm>
            <a:off x="234040" y="3492801"/>
            <a:ext cx="12377057" cy="1077218"/>
          </a:xfrm>
          <a:prstGeom prst="rect">
            <a:avLst/>
          </a:prstGeom>
          <a:noFill/>
        </p:spPr>
        <p:txBody>
          <a:bodyPr wrap="square" rtlCol="0">
            <a:spAutoFit/>
          </a:bodyPr>
          <a:lstStyle/>
          <a:p>
            <a:r>
              <a:rPr lang="en-US" sz="3200" dirty="0">
                <a:solidFill>
                  <a:srgbClr val="FF0000"/>
                </a:solidFill>
              </a:rPr>
              <a:t>2. Finland, where many people go, is a great place to see the Northern Lights.</a:t>
            </a:r>
          </a:p>
        </p:txBody>
      </p:sp>
      <p:sp>
        <p:nvSpPr>
          <p:cNvPr id="8" name="TextBox 7"/>
          <p:cNvSpPr txBox="1"/>
          <p:nvPr/>
        </p:nvSpPr>
        <p:spPr>
          <a:xfrm>
            <a:off x="159937" y="5742451"/>
            <a:ext cx="12377057" cy="1077218"/>
          </a:xfrm>
          <a:prstGeom prst="rect">
            <a:avLst/>
          </a:prstGeom>
          <a:noFill/>
        </p:spPr>
        <p:txBody>
          <a:bodyPr wrap="square" rtlCol="0">
            <a:spAutoFit/>
          </a:bodyPr>
          <a:lstStyle/>
          <a:p>
            <a:r>
              <a:rPr lang="en-US" sz="3200">
                <a:solidFill>
                  <a:srgbClr val="FF0000"/>
                </a:solidFill>
              </a:rPr>
              <a:t>3. The Grand Canyon, which is in Arizona, USA, is one of the natural wonders of the world.</a:t>
            </a:r>
            <a:endParaRPr lang="en-US" sz="3200" dirty="0">
              <a:solidFill>
                <a:srgbClr val="FF0000"/>
              </a:solidFill>
            </a:endParaRPr>
          </a:p>
        </p:txBody>
      </p:sp>
    </p:spTree>
    <p:extLst>
      <p:ext uri="{BB962C8B-B14F-4D97-AF65-F5344CB8AC3E}">
        <p14:creationId xmlns:p14="http://schemas.microsoft.com/office/powerpoint/2010/main" val="87447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fltVal val="0"/>
                                          </p:val>
                                        </p:tav>
                                        <p:tav tm="100000">
                                          <p:val>
                                            <p:strVal val="#ppt_w"/>
                                          </p:val>
                                        </p:tav>
                                      </p:tavLst>
                                    </p:anim>
                                    <p:anim calcmode="lin" valueType="num">
                                      <p:cBhvr>
                                        <p:cTn id="24" dur="1000" fill="hold"/>
                                        <p:tgtEl>
                                          <p:spTgt spid="8"/>
                                        </p:tgtEl>
                                        <p:attrNameLst>
                                          <p:attrName>ppt_h</p:attrName>
                                        </p:attrNameLst>
                                      </p:cBhvr>
                                      <p:tavLst>
                                        <p:tav tm="0">
                                          <p:val>
                                            <p:fltVal val="0"/>
                                          </p:val>
                                        </p:tav>
                                        <p:tav tm="100000">
                                          <p:val>
                                            <p:strVal val="#ppt_h"/>
                                          </p:val>
                                        </p:tav>
                                      </p:tavLst>
                                    </p:anim>
                                    <p:anim calcmode="lin" valueType="num">
                                      <p:cBhvr>
                                        <p:cTn id="25" dur="1000" fill="hold"/>
                                        <p:tgtEl>
                                          <p:spTgt spid="8"/>
                                        </p:tgtEl>
                                        <p:attrNameLst>
                                          <p:attrName>style.rotation</p:attrName>
                                        </p:attrNameLst>
                                      </p:cBhvr>
                                      <p:tavLst>
                                        <p:tav tm="0">
                                          <p:val>
                                            <p:fltVal val="90"/>
                                          </p:val>
                                        </p:tav>
                                        <p:tav tm="100000">
                                          <p:val>
                                            <p:fltVal val="0"/>
                                          </p:val>
                                        </p:tav>
                                      </p:tavLst>
                                    </p:anim>
                                    <p:animEffect transition="in" filter="fade">
                                      <p:cBhvr>
                                        <p:cTn id="2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3006" y="-117446"/>
            <a:ext cx="12645006" cy="7178825"/>
          </a:xfrm>
          <a:prstGeom prst="rect">
            <a:avLst/>
          </a:prstGeom>
          <a:noFill/>
        </p:spPr>
        <p:txBody>
          <a:bodyPr wrap="square" rtlCol="0">
            <a:spAutoFit/>
          </a:bodyPr>
          <a:lstStyle/>
          <a:p>
            <a:pPr marL="457200" marR="0">
              <a:lnSpc>
                <a:spcPct val="107000"/>
              </a:lnSpc>
              <a:spcBef>
                <a:spcPts val="0"/>
              </a:spcBef>
              <a:spcAft>
                <a:spcPts val="0"/>
              </a:spcAft>
            </a:pPr>
            <a:r>
              <a:rPr lang="en-GB" sz="2400" b="1" kern="0" dirty="0">
                <a:latin typeface="Times New Roman" panose="02020603050405020304" pitchFamily="18" charset="0"/>
                <a:ea typeface="Times New Roman" panose="02020603050405020304" pitchFamily="18" charset="0"/>
                <a:cs typeface="Times New Roman" panose="02020603050405020304" pitchFamily="18" charset="0"/>
              </a:rPr>
              <a:t>Write the correct form of the given words. </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1. By helping restore damaged ecosystems, you’re preserving the wonders of(1)___________, bringing it back to its former state.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(NATURALLY)</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2.The Elephant Rock is a (2)____________ outcrop on the </a:t>
            </a:r>
            <a:r>
              <a:rPr lang="en-GB" sz="2400" kern="0" dirty="0" err="1">
                <a:latin typeface="Times New Roman" panose="02020603050405020304" pitchFamily="18" charset="0"/>
                <a:ea typeface="Times New Roman" panose="02020603050405020304" pitchFamily="18" charset="0"/>
                <a:cs typeface="Times New Roman" panose="02020603050405020304" pitchFamily="18" charset="0"/>
              </a:rPr>
              <a:t>Westman</a:t>
            </a: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 Islands archipelago in Iceland.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(NATURALLY)</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3Their new ways of protecting the ocean habitats are worthy of serious(3)___________.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(CONSIDER)</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4. This beach has a (4)______________beautiful view, but I wouldn’t recommend staying there too long in November as it’s jellyfish time. You can run into a lot of jellyfish then.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(SPECTACULAR)</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5. The first Europeans to reach the Grand Canyon were Spanish (5)______________in the 1540s.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(EXPLORE)</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6.If tourists keep ___________ trees, the animals will leave the park. (damage) </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7.Mount Everest is far ________ than most other mountains. (tall) </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8.What can we do to stop _________? (hunt)</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9.Silver Falls is nice, but Elephant Falls is far ______________. </a:t>
            </a:r>
            <a:r>
              <a:rPr lang="en-GB" sz="2400" kern="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beauty)</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10. The government should consider _______ people for littering. (fine) </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640080" marR="0">
              <a:lnSpc>
                <a:spcPct val="107000"/>
              </a:lnSpc>
              <a:spcBef>
                <a:spcPts val="0"/>
              </a:spcBef>
              <a:spcAft>
                <a:spcPts val="0"/>
              </a:spcAft>
            </a:pPr>
            <a:r>
              <a:rPr lang="en-GB" sz="2400" kern="0" dirty="0">
                <a:latin typeface="Times New Roman" panose="02020603050405020304" pitchFamily="18" charset="0"/>
                <a:ea typeface="Times New Roman" panose="02020603050405020304" pitchFamily="18" charset="0"/>
                <a:cs typeface="Times New Roman" panose="02020603050405020304" pitchFamily="18" charset="0"/>
              </a:rPr>
              <a:t>11. Bat Cave is beautiful but not as ______________ as Deer Cave. (access) </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9957816" y="146304"/>
            <a:ext cx="2093976" cy="646331"/>
          </a:xfrm>
          <a:prstGeom prst="rect">
            <a:avLst/>
          </a:prstGeom>
          <a:noFill/>
        </p:spPr>
        <p:txBody>
          <a:bodyPr wrap="square" rtlCol="0">
            <a:spAutoFit/>
          </a:bodyPr>
          <a:lstStyle/>
          <a:p>
            <a:r>
              <a:rPr lang="en-US" sz="3600" dirty="0" smtClean="0">
                <a:solidFill>
                  <a:srgbClr val="FF0000"/>
                </a:solidFill>
              </a:rPr>
              <a:t>nature</a:t>
            </a:r>
            <a:endParaRPr lang="en-US" sz="3600" dirty="0">
              <a:solidFill>
                <a:srgbClr val="FF0000"/>
              </a:solidFill>
            </a:endParaRPr>
          </a:p>
        </p:txBody>
      </p:sp>
      <p:sp>
        <p:nvSpPr>
          <p:cNvPr id="7" name="TextBox 6"/>
          <p:cNvSpPr txBox="1"/>
          <p:nvPr/>
        </p:nvSpPr>
        <p:spPr>
          <a:xfrm>
            <a:off x="3572256" y="911352"/>
            <a:ext cx="2093976" cy="646331"/>
          </a:xfrm>
          <a:prstGeom prst="rect">
            <a:avLst/>
          </a:prstGeom>
          <a:noFill/>
        </p:spPr>
        <p:txBody>
          <a:bodyPr wrap="square" rtlCol="0">
            <a:spAutoFit/>
          </a:bodyPr>
          <a:lstStyle/>
          <a:p>
            <a:r>
              <a:rPr lang="en-US" sz="3600" dirty="0" smtClean="0">
                <a:solidFill>
                  <a:srgbClr val="FF0000"/>
                </a:solidFill>
              </a:rPr>
              <a:t>natural</a:t>
            </a:r>
            <a:endParaRPr lang="en-US" sz="3600" dirty="0">
              <a:solidFill>
                <a:srgbClr val="FF0000"/>
              </a:solidFill>
            </a:endParaRPr>
          </a:p>
        </p:txBody>
      </p:sp>
      <p:sp>
        <p:nvSpPr>
          <p:cNvPr id="8" name="TextBox 7"/>
          <p:cNvSpPr txBox="1"/>
          <p:nvPr/>
        </p:nvSpPr>
        <p:spPr>
          <a:xfrm>
            <a:off x="9220200" y="1676400"/>
            <a:ext cx="2831592" cy="646331"/>
          </a:xfrm>
          <a:prstGeom prst="rect">
            <a:avLst/>
          </a:prstGeom>
          <a:noFill/>
        </p:spPr>
        <p:txBody>
          <a:bodyPr wrap="square" rtlCol="0">
            <a:spAutoFit/>
          </a:bodyPr>
          <a:lstStyle/>
          <a:p>
            <a:r>
              <a:rPr lang="en-US" sz="3600" dirty="0" smtClean="0">
                <a:solidFill>
                  <a:srgbClr val="FF0000"/>
                </a:solidFill>
              </a:rPr>
              <a:t>consideration</a:t>
            </a:r>
            <a:endParaRPr lang="en-US" sz="3600" dirty="0">
              <a:solidFill>
                <a:srgbClr val="FF0000"/>
              </a:solidFill>
            </a:endParaRPr>
          </a:p>
        </p:txBody>
      </p:sp>
      <p:sp>
        <p:nvSpPr>
          <p:cNvPr id="9" name="TextBox 8"/>
          <p:cNvSpPr txBox="1"/>
          <p:nvPr/>
        </p:nvSpPr>
        <p:spPr>
          <a:xfrm>
            <a:off x="2660904" y="2414016"/>
            <a:ext cx="2831592" cy="646331"/>
          </a:xfrm>
          <a:prstGeom prst="rect">
            <a:avLst/>
          </a:prstGeom>
          <a:noFill/>
        </p:spPr>
        <p:txBody>
          <a:bodyPr wrap="square" rtlCol="0">
            <a:spAutoFit/>
          </a:bodyPr>
          <a:lstStyle/>
          <a:p>
            <a:r>
              <a:rPr lang="en-US" sz="3600" dirty="0" smtClean="0">
                <a:solidFill>
                  <a:srgbClr val="FF0000"/>
                </a:solidFill>
              </a:rPr>
              <a:t>spectacularly</a:t>
            </a:r>
            <a:endParaRPr lang="en-US" sz="3600" dirty="0">
              <a:solidFill>
                <a:srgbClr val="FF0000"/>
              </a:solidFill>
            </a:endParaRPr>
          </a:p>
        </p:txBody>
      </p:sp>
      <p:sp>
        <p:nvSpPr>
          <p:cNvPr id="10" name="TextBox 9"/>
          <p:cNvSpPr txBox="1"/>
          <p:nvPr/>
        </p:nvSpPr>
        <p:spPr>
          <a:xfrm>
            <a:off x="8510016" y="3663696"/>
            <a:ext cx="2831592" cy="646331"/>
          </a:xfrm>
          <a:prstGeom prst="rect">
            <a:avLst/>
          </a:prstGeom>
          <a:noFill/>
        </p:spPr>
        <p:txBody>
          <a:bodyPr wrap="square" rtlCol="0">
            <a:spAutoFit/>
          </a:bodyPr>
          <a:lstStyle/>
          <a:p>
            <a:r>
              <a:rPr lang="en-US" sz="3600" dirty="0" smtClean="0">
                <a:solidFill>
                  <a:srgbClr val="FF0000"/>
                </a:solidFill>
              </a:rPr>
              <a:t>explorers</a:t>
            </a:r>
            <a:endParaRPr lang="en-US" sz="3600" dirty="0">
              <a:solidFill>
                <a:srgbClr val="FF0000"/>
              </a:solidFill>
            </a:endParaRPr>
          </a:p>
        </p:txBody>
      </p:sp>
      <p:sp>
        <p:nvSpPr>
          <p:cNvPr id="11" name="TextBox 10"/>
          <p:cNvSpPr txBox="1"/>
          <p:nvPr/>
        </p:nvSpPr>
        <p:spPr>
          <a:xfrm>
            <a:off x="2261616" y="4401312"/>
            <a:ext cx="2831592" cy="646331"/>
          </a:xfrm>
          <a:prstGeom prst="rect">
            <a:avLst/>
          </a:prstGeom>
          <a:noFill/>
        </p:spPr>
        <p:txBody>
          <a:bodyPr wrap="square" rtlCol="0">
            <a:spAutoFit/>
          </a:bodyPr>
          <a:lstStyle/>
          <a:p>
            <a:r>
              <a:rPr lang="en-US" sz="3600" dirty="0" smtClean="0">
                <a:solidFill>
                  <a:srgbClr val="FF0000"/>
                </a:solidFill>
              </a:rPr>
              <a:t>damaging</a:t>
            </a:r>
            <a:endParaRPr lang="en-US" sz="3600" dirty="0">
              <a:solidFill>
                <a:srgbClr val="FF0000"/>
              </a:solidFill>
            </a:endParaRPr>
          </a:p>
        </p:txBody>
      </p:sp>
      <p:sp>
        <p:nvSpPr>
          <p:cNvPr id="12" name="TextBox 11"/>
          <p:cNvSpPr txBox="1"/>
          <p:nvPr/>
        </p:nvSpPr>
        <p:spPr>
          <a:xfrm>
            <a:off x="2999232" y="4818888"/>
            <a:ext cx="1444752" cy="646331"/>
          </a:xfrm>
          <a:prstGeom prst="rect">
            <a:avLst/>
          </a:prstGeom>
          <a:noFill/>
        </p:spPr>
        <p:txBody>
          <a:bodyPr wrap="square" rtlCol="0">
            <a:spAutoFit/>
          </a:bodyPr>
          <a:lstStyle/>
          <a:p>
            <a:r>
              <a:rPr lang="en-US" sz="3600" dirty="0" smtClean="0">
                <a:solidFill>
                  <a:srgbClr val="FF0000"/>
                </a:solidFill>
              </a:rPr>
              <a:t>taller</a:t>
            </a:r>
            <a:endParaRPr lang="en-US" sz="3600" dirty="0">
              <a:solidFill>
                <a:srgbClr val="FF0000"/>
              </a:solidFill>
            </a:endParaRPr>
          </a:p>
        </p:txBody>
      </p:sp>
      <p:sp>
        <p:nvSpPr>
          <p:cNvPr id="13" name="TextBox 12"/>
          <p:cNvSpPr txBox="1"/>
          <p:nvPr/>
        </p:nvSpPr>
        <p:spPr>
          <a:xfrm>
            <a:off x="3334512" y="5282184"/>
            <a:ext cx="1737360" cy="646331"/>
          </a:xfrm>
          <a:prstGeom prst="rect">
            <a:avLst/>
          </a:prstGeom>
          <a:noFill/>
        </p:spPr>
        <p:txBody>
          <a:bodyPr wrap="square" rtlCol="0">
            <a:spAutoFit/>
          </a:bodyPr>
          <a:lstStyle/>
          <a:p>
            <a:r>
              <a:rPr lang="en-US" sz="3600" dirty="0" smtClean="0">
                <a:solidFill>
                  <a:srgbClr val="FF0000"/>
                </a:solidFill>
              </a:rPr>
              <a:t>hunting</a:t>
            </a:r>
            <a:endParaRPr lang="en-US" sz="3600" dirty="0">
              <a:solidFill>
                <a:srgbClr val="FF0000"/>
              </a:solidFill>
            </a:endParaRPr>
          </a:p>
        </p:txBody>
      </p:sp>
      <p:sp>
        <p:nvSpPr>
          <p:cNvPr id="14" name="TextBox 13"/>
          <p:cNvSpPr txBox="1"/>
          <p:nvPr/>
        </p:nvSpPr>
        <p:spPr>
          <a:xfrm>
            <a:off x="5843016" y="5663184"/>
            <a:ext cx="3575304" cy="646331"/>
          </a:xfrm>
          <a:prstGeom prst="rect">
            <a:avLst/>
          </a:prstGeom>
          <a:noFill/>
        </p:spPr>
        <p:txBody>
          <a:bodyPr wrap="square" rtlCol="0">
            <a:spAutoFit/>
          </a:bodyPr>
          <a:lstStyle/>
          <a:p>
            <a:r>
              <a:rPr lang="en-US" sz="3600" dirty="0">
                <a:solidFill>
                  <a:srgbClr val="FF0000"/>
                </a:solidFill>
              </a:rPr>
              <a:t>m</a:t>
            </a:r>
            <a:r>
              <a:rPr lang="en-US" sz="3600" dirty="0" smtClean="0">
                <a:solidFill>
                  <a:srgbClr val="FF0000"/>
                </a:solidFill>
              </a:rPr>
              <a:t>ore beautiful</a:t>
            </a:r>
            <a:endParaRPr lang="en-US" sz="3600" dirty="0">
              <a:solidFill>
                <a:srgbClr val="FF0000"/>
              </a:solidFill>
            </a:endParaRPr>
          </a:p>
        </p:txBody>
      </p:sp>
      <p:sp>
        <p:nvSpPr>
          <p:cNvPr id="15" name="TextBox 14"/>
          <p:cNvSpPr txBox="1"/>
          <p:nvPr/>
        </p:nvSpPr>
        <p:spPr>
          <a:xfrm>
            <a:off x="4700016" y="6025896"/>
            <a:ext cx="1444752" cy="646331"/>
          </a:xfrm>
          <a:prstGeom prst="rect">
            <a:avLst/>
          </a:prstGeom>
          <a:noFill/>
        </p:spPr>
        <p:txBody>
          <a:bodyPr wrap="square" rtlCol="0">
            <a:spAutoFit/>
          </a:bodyPr>
          <a:lstStyle/>
          <a:p>
            <a:r>
              <a:rPr lang="en-US" sz="3600" dirty="0" smtClean="0">
                <a:solidFill>
                  <a:srgbClr val="FF0000"/>
                </a:solidFill>
              </a:rPr>
              <a:t>fining</a:t>
            </a:r>
            <a:endParaRPr lang="en-US" sz="3600" dirty="0">
              <a:solidFill>
                <a:srgbClr val="FF0000"/>
              </a:solidFill>
            </a:endParaRPr>
          </a:p>
        </p:txBody>
      </p:sp>
      <p:sp>
        <p:nvSpPr>
          <p:cNvPr id="16" name="TextBox 15"/>
          <p:cNvSpPr txBox="1"/>
          <p:nvPr/>
        </p:nvSpPr>
        <p:spPr>
          <a:xfrm>
            <a:off x="4619244" y="6400800"/>
            <a:ext cx="2301240" cy="646331"/>
          </a:xfrm>
          <a:prstGeom prst="rect">
            <a:avLst/>
          </a:prstGeom>
          <a:noFill/>
        </p:spPr>
        <p:txBody>
          <a:bodyPr wrap="square" rtlCol="0">
            <a:spAutoFit/>
          </a:bodyPr>
          <a:lstStyle/>
          <a:p>
            <a:r>
              <a:rPr lang="en-US" sz="3600" dirty="0" smtClean="0">
                <a:solidFill>
                  <a:srgbClr val="FF0000"/>
                </a:solidFill>
              </a:rPr>
              <a:t>accessible</a:t>
            </a:r>
            <a:endParaRPr lang="en-US" sz="3600" dirty="0">
              <a:solidFill>
                <a:srgbClr val="FF0000"/>
              </a:solidFill>
            </a:endParaRPr>
          </a:p>
        </p:txBody>
      </p:sp>
    </p:spTree>
    <p:extLst>
      <p:ext uri="{BB962C8B-B14F-4D97-AF65-F5344CB8AC3E}">
        <p14:creationId xmlns:p14="http://schemas.microsoft.com/office/powerpoint/2010/main" val="204296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randombar(horizont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randombar(horizont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randombar(horizont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randombar(horizontal)">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randombar(horizont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randombar(horizontal)">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randombar(horizontal)">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randombar(horizontal)">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randombar(horizontal)">
                                      <p:cBhvr>
                                        <p:cTn id="60" dur="500"/>
                                        <p:tgtEl>
                                          <p:spTgt spid="15"/>
                                        </p:tgtEl>
                                      </p:cBhvr>
                                    </p:animEffec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randombar(horizontal)">
                                      <p:cBhvr>
                                        <p:cTn id="6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2" grpId="0"/>
      <p:bldP spid="13"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1923897750"/>
              </p:ext>
            </p:extLst>
          </p:nvPr>
        </p:nvGraphicFramePr>
        <p:xfrm>
          <a:off x="60960" y="1205008"/>
          <a:ext cx="11899392" cy="2087372"/>
        </p:xfrm>
        <a:graphic>
          <a:graphicData uri="http://schemas.openxmlformats.org/drawingml/2006/table">
            <a:tbl>
              <a:tblPr firstRow="1" firstCol="1" bandRow="1"/>
              <a:tblGrid>
                <a:gridCol w="11899392">
                  <a:extLst>
                    <a:ext uri="{9D8B030D-6E8A-4147-A177-3AD203B41FA5}">
                      <a16:colId xmlns:a16="http://schemas.microsoft.com/office/drawing/2014/main" val="3577063577"/>
                    </a:ext>
                  </a:extLst>
                </a:gridCol>
              </a:tblGrid>
              <a:tr h="617855">
                <a:tc>
                  <a:txBody>
                    <a:bodyPr/>
                    <a:lstStyle/>
                    <a:p>
                      <a:pPr marL="0" marR="0">
                        <a:lnSpc>
                          <a:spcPct val="107000"/>
                        </a:lnSpc>
                        <a:spcBef>
                          <a:spcPts val="0"/>
                        </a:spcBef>
                        <a:spcAft>
                          <a:spcPts val="0"/>
                        </a:spcAft>
                      </a:pPr>
                      <a:r>
                        <a:rPr lang="en-GB" sz="1200" kern="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3200" kern="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Victoria Falls is in southern Africa between Zambia and Zimbabwe</a:t>
                      </a:r>
                      <a:endParaRPr lang="en-US" sz="3200"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3200" kern="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-Victoria Falls is also know as “ The Smoke that Thunders”</a:t>
                      </a:r>
                      <a:endParaRPr lang="en-US" sz="3200"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3200" kern="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-It is one of the largest </a:t>
                      </a:r>
                      <a:r>
                        <a:rPr lang="en-GB" sz="3200" kern="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waterwalls</a:t>
                      </a:r>
                      <a:r>
                        <a:rPr lang="en-GB" sz="3200" kern="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in the world.</a:t>
                      </a:r>
                      <a:endParaRPr lang="en-US" sz="3200"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3200" kern="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More than 500 million </a:t>
                      </a:r>
                      <a:r>
                        <a:rPr lang="en-GB" sz="3200" kern="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liters</a:t>
                      </a:r>
                      <a:r>
                        <a:rPr lang="en-GB" sz="3200" kern="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of waters fall every minutes.</a:t>
                      </a:r>
                      <a:endParaRPr lang="en-US" sz="3200" kern="1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2594028"/>
                  </a:ext>
                </a:extLst>
              </a:tr>
            </a:tbl>
          </a:graphicData>
        </a:graphic>
      </p:graphicFrame>
      <p:sp>
        <p:nvSpPr>
          <p:cNvPr id="12" name="Rectangle 3"/>
          <p:cNvSpPr>
            <a:spLocks noChangeArrowheads="1"/>
          </p:cNvSpPr>
          <p:nvPr/>
        </p:nvSpPr>
        <p:spPr bwMode="auto">
          <a:xfrm>
            <a:off x="225552" y="33105"/>
            <a:ext cx="972312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IX.Read</a:t>
            </a:r>
            <a:r>
              <a:rPr kumimoji="0" lang="en-US" altLang="en-US" sz="28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the information and write an article about the natural wonder. Write 100 to 120 words.</a:t>
            </a: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13" name="TextBox 12"/>
          <p:cNvSpPr txBox="1"/>
          <p:nvPr/>
        </p:nvSpPr>
        <p:spPr>
          <a:xfrm>
            <a:off x="-338328" y="3300984"/>
            <a:ext cx="12530328" cy="4076885"/>
          </a:xfrm>
          <a:prstGeom prst="rect">
            <a:avLst/>
          </a:prstGeom>
          <a:noFill/>
        </p:spPr>
        <p:txBody>
          <a:bodyPr wrap="square" rtlCol="0">
            <a:spAutoFit/>
          </a:bodyPr>
          <a:lstStyle/>
          <a:p>
            <a:pPr marL="457200" marR="0">
              <a:lnSpc>
                <a:spcPct val="107000"/>
              </a:lnSpc>
              <a:spcBef>
                <a:spcPts val="0"/>
              </a:spcBef>
              <a:spcAft>
                <a:spcPts val="0"/>
              </a:spcAft>
            </a:pPr>
            <a:r>
              <a:rPr lang="en-GB" b="1" kern="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b="1" u="sng" kern="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Answer</a:t>
            </a:r>
            <a:endParaRPr lang="en-US" u="sng"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GB" sz="2800" b="1" i="1" kern="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There are many natural wonders in the world we like to go </a:t>
            </a:r>
            <a:r>
              <a:rPr lang="en-GB" sz="2800" b="1" i="1" kern="0" dirty="0" err="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there.Victoria</a:t>
            </a:r>
            <a:r>
              <a:rPr lang="en-GB" sz="2800" b="1" i="1" kern="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Falls, which is also known as “The Smoke That Thunders,” is one of the natural wonders of the world. It is also one of the largest waterfalls in the world. The waterfall, which is on the border of Zimbabwe and Zambia, is more than 100 m tall and over 1,700 m wide. It is very big and impressive. A man named David Livingstone, who first saw the waterfall in 1855, named it after the queen of England.</a:t>
            </a:r>
            <a:endParaRPr lang="en-US" sz="2800"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3649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2000"/>
                                        <p:tgtEl>
                                          <p:spTgt spid="10"/>
                                        </p:tgtEl>
                                      </p:cBhvr>
                                    </p:animEffect>
                                    <p:anim calcmode="lin" valueType="num">
                                      <p:cBhvr>
                                        <p:cTn id="16" dur="2000" fill="hold"/>
                                        <p:tgtEl>
                                          <p:spTgt spid="10"/>
                                        </p:tgtEl>
                                        <p:attrNameLst>
                                          <p:attrName>ppt_w</p:attrName>
                                        </p:attrNameLst>
                                      </p:cBhvr>
                                      <p:tavLst>
                                        <p:tav tm="0" fmla="#ppt_w*sin(2.5*pi*$)">
                                          <p:val>
                                            <p:fltVal val="0"/>
                                          </p:val>
                                        </p:tav>
                                        <p:tav tm="100000">
                                          <p:val>
                                            <p:fltVal val="1"/>
                                          </p:val>
                                        </p:tav>
                                      </p:tavLst>
                                    </p:anim>
                                    <p:anim calcmode="lin" valueType="num">
                                      <p:cBhvr>
                                        <p:cTn id="17"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2000"/>
                                        <p:tgtEl>
                                          <p:spTgt spid="13"/>
                                        </p:tgtEl>
                                      </p:cBhvr>
                                    </p:animEffect>
                                    <p:anim calcmode="lin" valueType="num">
                                      <p:cBhvr>
                                        <p:cTn id="23" dur="2000" fill="hold"/>
                                        <p:tgtEl>
                                          <p:spTgt spid="13"/>
                                        </p:tgtEl>
                                        <p:attrNameLst>
                                          <p:attrName>ppt_w</p:attrName>
                                        </p:attrNameLst>
                                      </p:cBhvr>
                                      <p:tavLst>
                                        <p:tav tm="0" fmla="#ppt_w*sin(2.5*pi*$)">
                                          <p:val>
                                            <p:fltVal val="0"/>
                                          </p:val>
                                        </p:tav>
                                        <p:tav tm="100000">
                                          <p:val>
                                            <p:fltVal val="1"/>
                                          </p:val>
                                        </p:tav>
                                      </p:tavLst>
                                    </p:anim>
                                    <p:anim calcmode="lin" valueType="num">
                                      <p:cBhvr>
                                        <p:cTn id="24" dur="2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8507" y="440871"/>
            <a:ext cx="10107386" cy="1077218"/>
          </a:xfrm>
          <a:prstGeom prst="rect">
            <a:avLst/>
          </a:prstGeom>
          <a:noFill/>
        </p:spPr>
        <p:txBody>
          <a:bodyPr wrap="square" rtlCol="0">
            <a:spAutoFit/>
          </a:bodyPr>
          <a:lstStyle/>
          <a:p>
            <a:r>
              <a:rPr lang="en-US" sz="3200" dirty="0">
                <a:solidFill>
                  <a:srgbClr val="FF0000"/>
                </a:solidFill>
              </a:rPr>
              <a:t>W</a:t>
            </a:r>
            <a:r>
              <a:rPr lang="en-US" sz="3200" dirty="0" smtClean="0">
                <a:solidFill>
                  <a:srgbClr val="FF0000"/>
                </a:solidFill>
              </a:rPr>
              <a:t>rite 5 things related to healthy living and 5 things lead to unhealthy living</a:t>
            </a:r>
            <a:endParaRPr lang="en-US" sz="32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167095051"/>
              </p:ext>
            </p:extLst>
          </p:nvPr>
        </p:nvGraphicFramePr>
        <p:xfrm>
          <a:off x="481692" y="1870830"/>
          <a:ext cx="10744200" cy="1737360"/>
        </p:xfrm>
        <a:graphic>
          <a:graphicData uri="http://schemas.openxmlformats.org/drawingml/2006/table">
            <a:tbl>
              <a:tblPr firstRow="1" bandRow="1">
                <a:tableStyleId>{5C22544A-7EE6-4342-B048-85BDC9FD1C3A}</a:tableStyleId>
              </a:tblPr>
              <a:tblGrid>
                <a:gridCol w="5372100">
                  <a:extLst>
                    <a:ext uri="{9D8B030D-6E8A-4147-A177-3AD203B41FA5}">
                      <a16:colId xmlns:a16="http://schemas.microsoft.com/office/drawing/2014/main" val="2461052736"/>
                    </a:ext>
                  </a:extLst>
                </a:gridCol>
                <a:gridCol w="5372100">
                  <a:extLst>
                    <a:ext uri="{9D8B030D-6E8A-4147-A177-3AD203B41FA5}">
                      <a16:colId xmlns:a16="http://schemas.microsoft.com/office/drawing/2014/main" val="2347576802"/>
                    </a:ext>
                  </a:extLst>
                </a:gridCol>
              </a:tblGrid>
              <a:tr h="370840">
                <a:tc>
                  <a:txBody>
                    <a:bodyPr/>
                    <a:lstStyle/>
                    <a:p>
                      <a:r>
                        <a:rPr lang="en-US" sz="1800" b="1" i="1" dirty="0" smtClean="0">
                          <a:effectLst/>
                          <a:latin typeface="Times New Roman" panose="02020603050405020304" pitchFamily="18" charset="0"/>
                          <a:ea typeface="Calibri" panose="020F0502020204030204" pitchFamily="34" charset="0"/>
                        </a:rPr>
                        <a:t>+Staying healthy</a:t>
                      </a:r>
                      <a:endParaRPr lang="en-US" dirty="0">
                        <a:solidFill>
                          <a:srgbClr val="FF0000"/>
                        </a:solidFill>
                      </a:endParaRPr>
                    </a:p>
                  </a:txBody>
                  <a:tcPr/>
                </a:tc>
                <a:tc>
                  <a:txBody>
                    <a:bodyPr/>
                    <a:lstStyle/>
                    <a:p>
                      <a:r>
                        <a:rPr lang="en-US" sz="1800" b="1" i="1" dirty="0" smtClean="0">
                          <a:effectLst/>
                          <a:latin typeface="Times New Roman" panose="02020603050405020304" pitchFamily="18" charset="0"/>
                          <a:ea typeface="Calibri" panose="020F0502020204030204" pitchFamily="34" charset="0"/>
                        </a:rPr>
                        <a:t>+Staying unhealthy :</a:t>
                      </a:r>
                    </a:p>
                    <a:p>
                      <a:endParaRPr lang="en-US" sz="1800" b="1" i="1" dirty="0" smtClean="0">
                        <a:effectLst/>
                        <a:latin typeface="Times New Roman" panose="02020603050405020304" pitchFamily="18" charset="0"/>
                      </a:endParaRPr>
                    </a:p>
                    <a:p>
                      <a:endParaRPr lang="en-US" sz="1800" b="1" i="1" dirty="0" smtClean="0">
                        <a:effectLst/>
                        <a:latin typeface="Times New Roman" panose="02020603050405020304" pitchFamily="18" charset="0"/>
                      </a:endParaRPr>
                    </a:p>
                    <a:p>
                      <a:endParaRPr lang="en-US" sz="1800" b="1" i="1" dirty="0" smtClean="0">
                        <a:effectLst/>
                        <a:latin typeface="Times New Roman" panose="02020603050405020304" pitchFamily="18" charset="0"/>
                      </a:endParaRPr>
                    </a:p>
                    <a:p>
                      <a:endParaRPr lang="en-US" sz="1800" b="1" i="1" dirty="0" smtClean="0">
                        <a:effectLst/>
                        <a:latin typeface="Times New Roman" panose="02020603050405020304" pitchFamily="18" charset="0"/>
                      </a:endParaRPr>
                    </a:p>
                    <a:p>
                      <a:endParaRPr lang="en-US" dirty="0"/>
                    </a:p>
                  </a:txBody>
                  <a:tcPr/>
                </a:tc>
                <a:extLst>
                  <a:ext uri="{0D108BD9-81ED-4DB2-BD59-A6C34878D82A}">
                    <a16:rowId xmlns:a16="http://schemas.microsoft.com/office/drawing/2014/main" val="114931819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70522097"/>
              </p:ext>
            </p:extLst>
          </p:nvPr>
        </p:nvGraphicFramePr>
        <p:xfrm>
          <a:off x="391886" y="3667030"/>
          <a:ext cx="11103428" cy="2677796"/>
        </p:xfrm>
        <a:graphic>
          <a:graphicData uri="http://schemas.openxmlformats.org/drawingml/2006/table">
            <a:tbl>
              <a:tblPr firstRow="1" firstCol="1" bandRow="1"/>
              <a:tblGrid>
                <a:gridCol w="2113711">
                  <a:extLst>
                    <a:ext uri="{9D8B030D-6E8A-4147-A177-3AD203B41FA5}">
                      <a16:colId xmlns:a16="http://schemas.microsoft.com/office/drawing/2014/main" val="3242624158"/>
                    </a:ext>
                  </a:extLst>
                </a:gridCol>
                <a:gridCol w="8989717">
                  <a:extLst>
                    <a:ext uri="{9D8B030D-6E8A-4147-A177-3AD203B41FA5}">
                      <a16:colId xmlns:a16="http://schemas.microsoft.com/office/drawing/2014/main" val="817959471"/>
                    </a:ext>
                  </a:extLst>
                </a:gridCol>
              </a:tblGrid>
              <a:tr h="594728">
                <a:tc>
                  <a:txBody>
                    <a:bodyPr/>
                    <a:lstStyle/>
                    <a:p>
                      <a:pPr marL="0" marR="0">
                        <a:lnSpc>
                          <a:spcPct val="107000"/>
                        </a:lnSpc>
                        <a:spcBef>
                          <a:spcPts val="0"/>
                        </a:spcBef>
                        <a:spcAft>
                          <a:spcPts val="0"/>
                        </a:spcAft>
                      </a:pPr>
                      <a:r>
                        <a:rPr lang="en-GB" sz="2800" b="1" i="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+Staying healthy</a:t>
                      </a:r>
                      <a:endParaRPr lang="en-US"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nSpc>
                          <a:spcPct val="107000"/>
                        </a:lnSpc>
                        <a:spcBef>
                          <a:spcPts val="0"/>
                        </a:spcBef>
                        <a:spcAft>
                          <a:spcPts val="0"/>
                        </a:spcAft>
                      </a:pPr>
                      <a:r>
                        <a:rPr lang="en-GB" sz="2800"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eating balanced diets , drinking enough water, do morning exercises, don’t use too much screen smart phones, eat lots of vegetables . . . .</a:t>
                      </a:r>
                      <a:endParaRPr lang="en-US"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2747699"/>
                  </a:ext>
                </a:extLst>
              </a:tr>
              <a:tr h="0">
                <a:tc>
                  <a:txBody>
                    <a:bodyPr/>
                    <a:lstStyle/>
                    <a:p>
                      <a:pPr marL="0" marR="0">
                        <a:lnSpc>
                          <a:spcPct val="107000"/>
                        </a:lnSpc>
                        <a:spcBef>
                          <a:spcPts val="0"/>
                        </a:spcBef>
                        <a:spcAft>
                          <a:spcPts val="0"/>
                        </a:spcAft>
                      </a:pPr>
                      <a:r>
                        <a:rPr lang="en-GB" sz="2800" b="1" i="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+Staying unhealthy :</a:t>
                      </a:r>
                      <a:endParaRPr lang="en-US" sz="2800"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GB" sz="2800"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eating too much junk food, don’t drink enough water, use too much smart phones, Don’t do exercises, smoke lots of </a:t>
                      </a:r>
                      <a:r>
                        <a:rPr lang="en-GB" sz="2800"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cigaratte</a:t>
                      </a:r>
                      <a:r>
                        <a:rPr lang="en-GB" sz="2800"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9156841"/>
                  </a:ext>
                </a:extLst>
              </a:tr>
            </a:tbl>
          </a:graphicData>
        </a:graphic>
      </p:graphicFrame>
    </p:spTree>
    <p:extLst>
      <p:ext uri="{BB962C8B-B14F-4D97-AF65-F5344CB8AC3E}">
        <p14:creationId xmlns:p14="http://schemas.microsoft.com/office/powerpoint/2010/main" val="30583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51164" y="351064"/>
            <a:ext cx="9993086" cy="1569660"/>
          </a:xfrm>
          <a:prstGeom prst="rect">
            <a:avLst/>
          </a:prstGeom>
          <a:noFill/>
        </p:spPr>
        <p:txBody>
          <a:bodyPr wrap="square" rtlCol="0">
            <a:spAutoFit/>
          </a:bodyPr>
          <a:lstStyle/>
          <a:p>
            <a:r>
              <a:rPr lang="en-US" sz="3200" kern="0" dirty="0">
                <a:latin typeface="Times New Roman" panose="02020603050405020304" pitchFamily="18" charset="0"/>
                <a:ea typeface="Times New Roman" panose="02020603050405020304" pitchFamily="18" charset="0"/>
                <a:cs typeface="Times New Roman" panose="02020603050405020304" pitchFamily="18" charset="0"/>
              </a:rPr>
              <a:t>I</a:t>
            </a:r>
            <a:r>
              <a:rPr lang="en-US" kern="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PRONUNCIATION</a:t>
            </a:r>
          </a:p>
          <a:p>
            <a:r>
              <a:rPr lang="en-US" sz="3200" b="1" kern="0" dirty="0" smtClean="0">
                <a:effectLst/>
                <a:latin typeface="Times New Roman" panose="02020603050405020304" pitchFamily="18" charset="0"/>
                <a:ea typeface="Calibri" panose="020F0502020204030204" pitchFamily="34" charset="0"/>
              </a:rPr>
              <a:t>the /</a:t>
            </a:r>
            <a:r>
              <a:rPr lang="en-US" sz="3200" b="1" kern="0" dirty="0" err="1" smtClean="0">
                <a:effectLst/>
                <a:latin typeface="Times New Roman" panose="02020603050405020304" pitchFamily="18" charset="0"/>
                <a:ea typeface="Calibri" panose="020F0502020204030204" pitchFamily="34" charset="0"/>
              </a:rPr>
              <a:t>tr</a:t>
            </a:r>
            <a:r>
              <a:rPr lang="en-US" sz="3200" b="1" kern="0" dirty="0" smtClean="0">
                <a:effectLst/>
                <a:latin typeface="Times New Roman" panose="02020603050405020304" pitchFamily="18" charset="0"/>
                <a:ea typeface="Calibri" panose="020F0502020204030204" pitchFamily="34" charset="0"/>
              </a:rPr>
              <a:t>/ and /</a:t>
            </a:r>
            <a:r>
              <a:rPr lang="en-US" sz="3200" b="1" kern="0" dirty="0" err="1" smtClean="0">
                <a:effectLst/>
                <a:latin typeface="Times New Roman" panose="02020603050405020304" pitchFamily="18" charset="0"/>
                <a:ea typeface="Calibri" panose="020F0502020204030204" pitchFamily="34" charset="0"/>
              </a:rPr>
              <a:t>tʃ</a:t>
            </a:r>
            <a:r>
              <a:rPr lang="en-US" sz="3200" b="1" kern="0" dirty="0" smtClean="0">
                <a:effectLst/>
                <a:latin typeface="Times New Roman" panose="02020603050405020304" pitchFamily="18" charset="0"/>
                <a:ea typeface="Calibri" panose="020F0502020204030204" pitchFamily="34" charset="0"/>
              </a:rPr>
              <a:t>/</a:t>
            </a:r>
            <a:r>
              <a:rPr lang="en-US" sz="3200" kern="0" dirty="0" smtClean="0">
                <a:effectLst/>
                <a:latin typeface="Times New Roman" panose="02020603050405020304" pitchFamily="18" charset="0"/>
                <a:ea typeface="Calibri" panose="020F0502020204030204" pitchFamily="34" charset="0"/>
              </a:rPr>
              <a:t> </a:t>
            </a:r>
            <a:r>
              <a:rPr lang="en-US" sz="3200" b="1" kern="0" dirty="0" smtClean="0">
                <a:effectLst/>
                <a:latin typeface="Times New Roman" panose="02020603050405020304" pitchFamily="18" charset="0"/>
                <a:ea typeface="Calibri" panose="020F0502020204030204" pitchFamily="34" charset="0"/>
              </a:rPr>
              <a:t>sound.</a:t>
            </a:r>
            <a:endParaRPr lang="en-US" sz="3200" u="sng" kern="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u="sng" kern="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t>
            </a:r>
            <a:r>
              <a:rPr lang="en-US" sz="3200" kern="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uth</a:t>
            </a:r>
            <a:r>
              <a:rPr lang="en-US" sz="32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nu</a:t>
            </a:r>
            <a:r>
              <a:rPr lang="en-US" sz="3200"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t>
            </a:r>
            <a:r>
              <a:rPr lang="en-US" sz="32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ient	</a:t>
            </a:r>
            <a:r>
              <a:rPr lang="en-US" sz="3200"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chooses</a:t>
            </a:r>
            <a:r>
              <a:rPr lang="en-US" sz="32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tea</a:t>
            </a:r>
            <a:r>
              <a:rPr lang="en-US" sz="3200" u="sng"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a:t>
            </a:r>
            <a:r>
              <a:rPr lang="en-US" sz="32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er</a:t>
            </a:r>
            <a:endParaRPr lang="en-US" sz="3200" dirty="0">
              <a:solidFill>
                <a:srgbClr val="FF0000"/>
              </a:solidFill>
            </a:endParaRPr>
          </a:p>
        </p:txBody>
      </p:sp>
      <p:sp>
        <p:nvSpPr>
          <p:cNvPr id="5" name="TextBox 4"/>
          <p:cNvSpPr txBox="1"/>
          <p:nvPr/>
        </p:nvSpPr>
        <p:spPr>
          <a:xfrm>
            <a:off x="367392" y="1877785"/>
            <a:ext cx="11283044" cy="2200089"/>
          </a:xfrm>
          <a:prstGeom prst="rect">
            <a:avLst/>
          </a:prstGeom>
          <a:noFill/>
        </p:spPr>
        <p:txBody>
          <a:bodyPr wrap="square" rtlCol="0">
            <a:spAutoFit/>
          </a:bodyPr>
          <a:lstStyle/>
          <a:p>
            <a:pPr marL="457200" marR="0">
              <a:lnSpc>
                <a:spcPct val="107000"/>
              </a:lnSpc>
              <a:spcBef>
                <a:spcPts val="0"/>
              </a:spcBef>
              <a:spcAft>
                <a:spcPts val="0"/>
              </a:spcAft>
            </a:pPr>
            <a:r>
              <a:rPr lang="en-US" sz="3200"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II.</a:t>
            </a:r>
            <a:r>
              <a:rPr lang="en-US" sz="3200" kern="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Review adverbial clauses/ phrases of concession</a:t>
            </a:r>
          </a:p>
          <a:p>
            <a:pPr marL="457200" marR="0">
              <a:lnSpc>
                <a:spcPct val="107000"/>
              </a:lnSpc>
              <a:spcBef>
                <a:spcPts val="0"/>
              </a:spcBef>
              <a:spcAft>
                <a:spcPts val="0"/>
              </a:spcAft>
            </a:pPr>
            <a:r>
              <a:rPr lang="en-US" sz="3200" kern="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Although </a:t>
            </a:r>
            <a:r>
              <a:rPr lang="en-US" sz="32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he knows it’s bad for him, he eats a lot of junk food.</a:t>
            </a:r>
            <a:endParaRPr lang="en-US" sz="32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Structure: Main clause + although / though + clause.</a:t>
            </a:r>
            <a:endParaRPr lang="en-US" sz="32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=&gt; To introduce an idea that contrasts with the main idea.</a:t>
            </a:r>
            <a:endParaRPr lang="en-US" sz="32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122464" y="4090308"/>
            <a:ext cx="12172949" cy="2554545"/>
          </a:xfrm>
          <a:prstGeom prst="rect">
            <a:avLst/>
          </a:prstGeom>
          <a:noFill/>
        </p:spPr>
        <p:txBody>
          <a:bodyPr wrap="square" rtlCol="0">
            <a:spAutoFit/>
          </a:bodyPr>
          <a:lstStyle/>
          <a:p>
            <a:r>
              <a:rPr lang="en-US" sz="3200" dirty="0" smtClean="0">
                <a:solidFill>
                  <a:srgbClr val="FF0000"/>
                </a:solidFill>
                <a:latin typeface="Times New Roman" panose="02020603050405020304" pitchFamily="18" charset="0"/>
                <a:cs typeface="Times New Roman" panose="02020603050405020304" pitchFamily="18" charset="0"/>
              </a:rPr>
              <a:t>Structure :Despite / In spite of + N/V-</a:t>
            </a:r>
            <a:r>
              <a:rPr lang="en-US" sz="3200" dirty="0" err="1" smtClean="0">
                <a:solidFill>
                  <a:srgbClr val="FF0000"/>
                </a:solidFill>
                <a:latin typeface="Times New Roman" panose="02020603050405020304" pitchFamily="18" charset="0"/>
                <a:cs typeface="Times New Roman" panose="02020603050405020304" pitchFamily="18" charset="0"/>
              </a:rPr>
              <a:t>ing</a:t>
            </a:r>
            <a:r>
              <a:rPr lang="en-US" sz="3200" dirty="0" smtClean="0">
                <a:solidFill>
                  <a:srgbClr val="FF0000"/>
                </a:solidFill>
                <a:latin typeface="Times New Roman" panose="02020603050405020304" pitchFamily="18" charset="0"/>
                <a:cs typeface="Times New Roman" panose="02020603050405020304" pitchFamily="18" charset="0"/>
              </a:rPr>
              <a:t>,  main clause.</a:t>
            </a:r>
          </a:p>
          <a:p>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dirty="0" err="1" smtClean="0">
                <a:solidFill>
                  <a:srgbClr val="FF0000"/>
                </a:solidFill>
                <a:latin typeface="Times New Roman" panose="02020603050405020304" pitchFamily="18" charset="0"/>
                <a:cs typeface="Times New Roman" panose="02020603050405020304" pitchFamily="18" charset="0"/>
              </a:rPr>
              <a:t>Eg</a:t>
            </a:r>
            <a:r>
              <a:rPr lang="en-US" sz="3200" dirty="0" smtClean="0">
                <a:solidFill>
                  <a:srgbClr val="FF0000"/>
                </a:solidFill>
                <a:latin typeface="Times New Roman" panose="02020603050405020304" pitchFamily="18" charset="0"/>
                <a:cs typeface="Times New Roman" panose="02020603050405020304" pitchFamily="18" charset="0"/>
              </a:rPr>
              <a:t>: In spite of their harm, many people follow detox diets.</a:t>
            </a:r>
          </a:p>
          <a:p>
            <a:r>
              <a:rPr lang="en-US" sz="3200" dirty="0" smtClean="0">
                <a:solidFill>
                  <a:srgbClr val="FF0000"/>
                </a:solidFill>
                <a:latin typeface="Times New Roman" panose="02020603050405020304" pitchFamily="18" charset="0"/>
                <a:cs typeface="Times New Roman" panose="02020603050405020304" pitchFamily="18" charset="0"/>
              </a:rPr>
              <a:t>           Main clause + despite / in spite of + N/V-</a:t>
            </a:r>
            <a:r>
              <a:rPr lang="en-US" sz="3200" dirty="0" err="1" smtClean="0">
                <a:solidFill>
                  <a:srgbClr val="FF0000"/>
                </a:solidFill>
                <a:latin typeface="Times New Roman" panose="02020603050405020304" pitchFamily="18" charset="0"/>
                <a:cs typeface="Times New Roman" panose="02020603050405020304" pitchFamily="18" charset="0"/>
              </a:rPr>
              <a:t>ing</a:t>
            </a:r>
            <a:r>
              <a:rPr lang="en-US" sz="3200" dirty="0" smtClean="0">
                <a:solidFill>
                  <a:srgbClr val="FF0000"/>
                </a:solidFill>
                <a:latin typeface="Times New Roman" panose="02020603050405020304" pitchFamily="18" charset="0"/>
                <a:cs typeface="Times New Roman" panose="02020603050405020304" pitchFamily="18" charset="0"/>
              </a:rPr>
              <a:t>.</a:t>
            </a:r>
          </a:p>
          <a:p>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dirty="0" err="1" smtClean="0">
                <a:solidFill>
                  <a:srgbClr val="FF0000"/>
                </a:solidFill>
                <a:latin typeface="Times New Roman" panose="02020603050405020304" pitchFamily="18" charset="0"/>
                <a:cs typeface="Times New Roman" panose="02020603050405020304" pitchFamily="18" charset="0"/>
              </a:rPr>
              <a:t>Eg</a:t>
            </a:r>
            <a:r>
              <a:rPr lang="en-US" sz="3200" dirty="0" smtClean="0">
                <a:solidFill>
                  <a:srgbClr val="FF0000"/>
                </a:solidFill>
                <a:latin typeface="Times New Roman" panose="02020603050405020304" pitchFamily="18" charset="0"/>
                <a:cs typeface="Times New Roman" panose="02020603050405020304" pitchFamily="18" charset="0"/>
              </a:rPr>
              <a:t>: Many people don't know how to cook a nourishing meal despite knowing the importance of eating healthily.</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2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fltVal val="0"/>
                                          </p:val>
                                        </p:tav>
                                        <p:tav tm="100000">
                                          <p:val>
                                            <p:strVal val="#ppt_w"/>
                                          </p:val>
                                        </p:tav>
                                      </p:tavLst>
                                    </p:anim>
                                    <p:anim calcmode="lin" valueType="num">
                                      <p:cBhvr>
                                        <p:cTn id="21" dur="1000" fill="hold"/>
                                        <p:tgtEl>
                                          <p:spTgt spid="6"/>
                                        </p:tgtEl>
                                        <p:attrNameLst>
                                          <p:attrName>ppt_h</p:attrName>
                                        </p:attrNameLst>
                                      </p:cBhvr>
                                      <p:tavLst>
                                        <p:tav tm="0">
                                          <p:val>
                                            <p:fltVal val="0"/>
                                          </p:val>
                                        </p:tav>
                                        <p:tav tm="100000">
                                          <p:val>
                                            <p:strVal val="#ppt_h"/>
                                          </p:val>
                                        </p:tav>
                                      </p:tavLst>
                                    </p:anim>
                                    <p:anim calcmode="lin" valueType="num">
                                      <p:cBhvr>
                                        <p:cTn id="22" dur="1000" fill="hold"/>
                                        <p:tgtEl>
                                          <p:spTgt spid="6"/>
                                        </p:tgtEl>
                                        <p:attrNameLst>
                                          <p:attrName>style.rotation</p:attrName>
                                        </p:attrNameLst>
                                      </p:cBhvr>
                                      <p:tavLst>
                                        <p:tav tm="0">
                                          <p:val>
                                            <p:fltVal val="90"/>
                                          </p:val>
                                        </p:tav>
                                        <p:tav tm="100000">
                                          <p:val>
                                            <p:fltVal val="0"/>
                                          </p:val>
                                        </p:tav>
                                      </p:tavLst>
                                    </p:anim>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51164" y="473529"/>
            <a:ext cx="10670722" cy="1248803"/>
          </a:xfrm>
          <a:prstGeom prst="rect">
            <a:avLst/>
          </a:prstGeom>
          <a:noFill/>
        </p:spPr>
        <p:txBody>
          <a:bodyPr wrap="square" rtlCol="0">
            <a:spAutoFit/>
          </a:bodyPr>
          <a:lstStyle/>
          <a:p>
            <a:pPr>
              <a:lnSpc>
                <a:spcPct val="107000"/>
              </a:lnSpc>
              <a:spcAft>
                <a:spcPts val="800"/>
              </a:spcAft>
            </a:pPr>
            <a:r>
              <a:rPr lang="en-US" sz="3200" b="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-Despite / In spite of + N / V-</a:t>
            </a:r>
            <a:r>
              <a:rPr lang="en-US" sz="3200" b="1" kern="100"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ing</a:t>
            </a:r>
            <a:r>
              <a:rPr lang="en-US" sz="3200" b="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main clause</a:t>
            </a:r>
            <a:endParaRPr lang="en-US" sz="32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200" b="1"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-Despite / In spite of their harm, many people follow detox</a:t>
            </a:r>
            <a:endParaRPr lang="en-US" sz="32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236764" y="2057400"/>
            <a:ext cx="11805557" cy="2858475"/>
          </a:xfrm>
          <a:prstGeom prst="rect">
            <a:avLst/>
          </a:prstGeom>
          <a:noFill/>
        </p:spPr>
        <p:txBody>
          <a:bodyPr wrap="square" rtlCol="0">
            <a:spAutoFit/>
          </a:bodyPr>
          <a:lstStyle/>
          <a:p>
            <a:pPr marL="457200" marR="0">
              <a:lnSpc>
                <a:spcPct val="107000"/>
              </a:lnSpc>
              <a:spcBef>
                <a:spcPts val="0"/>
              </a:spcBef>
              <a:spcAft>
                <a:spcPts val="0"/>
              </a:spcAft>
            </a:pPr>
            <a:r>
              <a:rPr lang="en-GB" sz="2800" b="1" kern="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B.Exercises</a:t>
            </a:r>
            <a:r>
              <a:rPr lang="en-GB" sz="2800" b="1"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p>
          <a:p>
            <a:pPr marL="457200" marR="0">
              <a:lnSpc>
                <a:spcPct val="107000"/>
              </a:lnSpc>
              <a:spcBef>
                <a:spcPts val="0"/>
              </a:spcBef>
              <a:spcAft>
                <a:spcPts val="0"/>
              </a:spcAft>
            </a:pPr>
            <a:r>
              <a:rPr lang="en-GB" sz="2800" b="1" kern="0" dirty="0" err="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I.Choose</a:t>
            </a:r>
            <a:r>
              <a:rPr lang="en-GB" sz="2800" b="1" kern="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800" b="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 word whose underlined part differs from the other three in pronunciation in the following questions.</a:t>
            </a: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64185" marR="0">
              <a:lnSpc>
                <a:spcPct val="107000"/>
              </a:lnSpc>
              <a:spcBef>
                <a:spcPts val="0"/>
              </a:spcBef>
              <a:spcAft>
                <a:spcPts val="0"/>
              </a:spcAft>
              <a:tabLst>
                <a:tab pos="273050" algn="l"/>
                <a:tab pos="1934210" algn="l"/>
                <a:tab pos="3595370" algn="l"/>
                <a:tab pos="5256530" algn="l"/>
              </a:tabLst>
            </a:pP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 A. ch</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mical	B. d</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tox                     C. acc</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ss                      D. b</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nefit</a:t>
            </a: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64185" marR="0">
              <a:lnSpc>
                <a:spcPct val="107000"/>
              </a:lnSpc>
              <a:spcBef>
                <a:spcPts val="0"/>
              </a:spcBef>
              <a:spcAft>
                <a:spcPts val="0"/>
              </a:spcAft>
              <a:tabLst>
                <a:tab pos="273050" algn="l"/>
                <a:tab pos="1934210" algn="l"/>
                <a:tab pos="3595370" algn="l"/>
                <a:tab pos="5256530" algn="l"/>
              </a:tabLst>
            </a:pP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 A. na</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ural	B. sugges</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C. in</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ernet                    D. die</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a:t>
            </a: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64185" marR="0">
              <a:lnSpc>
                <a:spcPct val="107000"/>
              </a:lnSpc>
              <a:spcBef>
                <a:spcPts val="0"/>
              </a:spcBef>
              <a:spcAft>
                <a:spcPts val="0"/>
              </a:spcAft>
              <a:tabLst>
                <a:tab pos="273050" algn="l"/>
                <a:tab pos="1934210" algn="l"/>
                <a:tab pos="3595370" algn="l"/>
                <a:tab pos="5256530" algn="l"/>
              </a:tabLst>
            </a:pP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3. A. </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o</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rgan	B. </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o</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bese                     C. prom</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o</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te                  D. b</a:t>
            </a:r>
            <a:r>
              <a:rPr lang="en-GB" sz="2800" u="sng"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o</a:t>
            </a:r>
            <a:r>
              <a:rPr lang="en-GB" sz="2800"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ne</a:t>
            </a: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1224643" y="5167993"/>
            <a:ext cx="9674678" cy="584775"/>
          </a:xfrm>
          <a:prstGeom prst="rect">
            <a:avLst/>
          </a:prstGeom>
          <a:noFill/>
        </p:spPr>
        <p:txBody>
          <a:bodyPr wrap="square" rtlCol="0">
            <a:spAutoFit/>
          </a:bodyPr>
          <a:lstStyle/>
          <a:p>
            <a:r>
              <a:rPr lang="en-US" dirty="0" smtClean="0"/>
              <a:t> </a:t>
            </a:r>
            <a:r>
              <a:rPr lang="en-US" sz="3200" dirty="0" smtClean="0">
                <a:solidFill>
                  <a:srgbClr val="C00000"/>
                </a:solidFill>
              </a:rPr>
              <a:t>Answer keys       1.B 	2.A	3.A</a:t>
            </a:r>
            <a:endParaRPr lang="en-US" sz="3200" dirty="0">
              <a:solidFill>
                <a:srgbClr val="C00000"/>
              </a:solidFill>
            </a:endParaRPr>
          </a:p>
        </p:txBody>
      </p:sp>
    </p:spTree>
    <p:extLst>
      <p:ext uri="{BB962C8B-B14F-4D97-AF65-F5344CB8AC3E}">
        <p14:creationId xmlns:p14="http://schemas.microsoft.com/office/powerpoint/2010/main" val="423564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 calcmode="lin" valueType="num">
                                      <p:cBhvr>
                                        <p:cTn id="20"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23"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777042148"/>
              </p:ext>
            </p:extLst>
          </p:nvPr>
        </p:nvGraphicFramePr>
        <p:xfrm>
          <a:off x="987878" y="3177291"/>
          <a:ext cx="10507435" cy="2282825"/>
        </p:xfrm>
        <a:graphic>
          <a:graphicData uri="http://schemas.openxmlformats.org/drawingml/2006/table">
            <a:tbl>
              <a:tblPr firstRow="1" firstCol="1" bandRow="1"/>
              <a:tblGrid>
                <a:gridCol w="2817356">
                  <a:extLst>
                    <a:ext uri="{9D8B030D-6E8A-4147-A177-3AD203B41FA5}">
                      <a16:colId xmlns:a16="http://schemas.microsoft.com/office/drawing/2014/main" val="4046457980"/>
                    </a:ext>
                  </a:extLst>
                </a:gridCol>
                <a:gridCol w="7690079">
                  <a:extLst>
                    <a:ext uri="{9D8B030D-6E8A-4147-A177-3AD203B41FA5}">
                      <a16:colId xmlns:a16="http://schemas.microsoft.com/office/drawing/2014/main" val="1059300144"/>
                    </a:ext>
                  </a:extLst>
                </a:gridCol>
              </a:tblGrid>
              <a:tr h="1641773">
                <a:tc>
                  <a:txBody>
                    <a:bodyPr/>
                    <a:lstStyle/>
                    <a:p>
                      <a:pPr marL="0" marR="0">
                        <a:lnSpc>
                          <a:spcPct val="107000"/>
                        </a:lnSpc>
                        <a:spcBef>
                          <a:spcPts val="0"/>
                        </a:spcBef>
                        <a:spcAft>
                          <a:spcPts val="0"/>
                        </a:spcAft>
                      </a:pPr>
                      <a:r>
                        <a:rPr lang="en-US" sz="1200" kern="100">
                          <a:effectLst/>
                          <a:latin typeface="Times New Roman" panose="02020603050405020304" pitchFamily="18" charset="0"/>
                          <a:ea typeface="Calibri" panose="020F0502020204030204" pitchFamily="34" charset="0"/>
                          <a:cs typeface="Times New Roman" panose="02020603050405020304" pitchFamily="18" charset="0"/>
                        </a:rPr>
                        <a:t/>
                      </a:r>
                      <a:br>
                        <a:rPr lang="en-US" sz="1200" kern="100">
                          <a:effectLst/>
                          <a:latin typeface="Times New Roman" panose="02020603050405020304" pitchFamily="18" charset="0"/>
                          <a:ea typeface="Calibri" panose="020F0502020204030204" pitchFamily="34" charset="0"/>
                          <a:cs typeface="Times New Roman" panose="02020603050405020304" pitchFamily="18" charset="0"/>
                        </a:rPr>
                      </a:br>
                      <a:endParaRPr lang="en-US"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GB" sz="2800" b="1" i="1" kern="0" dirty="0">
                          <a:effectLst/>
                          <a:latin typeface="Times New Roman" panose="02020603050405020304" pitchFamily="18" charset="0"/>
                          <a:ea typeface="Times New Roman" panose="02020603050405020304" pitchFamily="18" charset="0"/>
                          <a:cs typeface="Times New Roman" panose="02020603050405020304" pitchFamily="18" charset="0"/>
                        </a:rPr>
                        <a:t>3.What does the sign mean?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2800" kern="0" dirty="0">
                          <a:effectLst/>
                          <a:latin typeface="Times New Roman" panose="02020603050405020304" pitchFamily="18" charset="0"/>
                          <a:ea typeface="Times New Roman" panose="02020603050405020304" pitchFamily="18" charset="0"/>
                          <a:cs typeface="Times New Roman" panose="02020603050405020304" pitchFamily="18" charset="0"/>
                        </a:rPr>
                        <a:t>A. Bring any pets except dogs.</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2800" kern="0" dirty="0">
                          <a:effectLst/>
                          <a:latin typeface="Times New Roman" panose="02020603050405020304" pitchFamily="18" charset="0"/>
                          <a:ea typeface="Times New Roman" panose="02020603050405020304" pitchFamily="18" charset="0"/>
                          <a:cs typeface="Times New Roman" panose="02020603050405020304" pitchFamily="18" charset="0"/>
                        </a:rPr>
                        <a:t>B. Bring your dog here.</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2800" kern="0" dirty="0">
                          <a:effectLst/>
                          <a:latin typeface="Times New Roman" panose="02020603050405020304" pitchFamily="18" charset="0"/>
                          <a:ea typeface="Times New Roman" panose="02020603050405020304" pitchFamily="18" charset="0"/>
                          <a:cs typeface="Times New Roman" panose="02020603050405020304" pitchFamily="18" charset="0"/>
                        </a:rPr>
                        <a:t>C. No pets allowed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2800" kern="0" dirty="0">
                          <a:effectLst/>
                          <a:latin typeface="Times New Roman" panose="02020603050405020304" pitchFamily="18" charset="0"/>
                          <a:ea typeface="Times New Roman" panose="02020603050405020304" pitchFamily="18" charset="0"/>
                          <a:cs typeface="Times New Roman" panose="02020603050405020304" pitchFamily="18" charset="0"/>
                        </a:rPr>
                        <a:t>D. You mustn't walk your dog on the grass</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922138"/>
                  </a:ext>
                </a:extLst>
              </a:tr>
            </a:tbl>
          </a:graphicData>
        </a:graphic>
      </p:graphicFrame>
      <p:pic>
        <p:nvPicPr>
          <p:cNvPr id="205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264" y="237667"/>
            <a:ext cx="10572749" cy="3060703"/>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5657" y="3604770"/>
            <a:ext cx="2449286" cy="175916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4"/>
          <p:cNvSpPr>
            <a:spLocks noChangeArrowheads="1"/>
          </p:cNvSpPr>
          <p:nvPr/>
        </p:nvSpPr>
        <p:spPr bwMode="auto">
          <a:xfrm>
            <a:off x="3728130" y="5819775"/>
            <a:ext cx="599823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TextBox 7"/>
          <p:cNvSpPr txBox="1"/>
          <p:nvPr/>
        </p:nvSpPr>
        <p:spPr>
          <a:xfrm>
            <a:off x="1420586" y="5739493"/>
            <a:ext cx="8752114" cy="584775"/>
          </a:xfrm>
          <a:prstGeom prst="rect">
            <a:avLst/>
          </a:prstGeom>
          <a:noFill/>
        </p:spPr>
        <p:txBody>
          <a:bodyPr wrap="square" rtlCol="0">
            <a:spAutoFit/>
          </a:bodyPr>
          <a:lstStyle/>
          <a:p>
            <a:r>
              <a:rPr lang="en-GB" sz="3200" b="1" kern="0" dirty="0">
                <a:solidFill>
                  <a:srgbClr val="C00000"/>
                </a:solidFill>
                <a:latin typeface="Times New Roman" panose="02020603050405020304" pitchFamily="18" charset="0"/>
                <a:ea typeface="Times New Roman" panose="02020603050405020304" pitchFamily="18" charset="0"/>
              </a:rPr>
              <a:t>Answer keys:            1.B	2.D	3.C</a:t>
            </a:r>
            <a:endParaRPr lang="en-US" sz="3200" dirty="0">
              <a:solidFill>
                <a:srgbClr val="C00000"/>
              </a:solidFill>
            </a:endParaRPr>
          </a:p>
        </p:txBody>
      </p:sp>
    </p:spTree>
    <p:extLst>
      <p:ext uri="{BB962C8B-B14F-4D97-AF65-F5344CB8AC3E}">
        <p14:creationId xmlns:p14="http://schemas.microsoft.com/office/powerpoint/2010/main" val="132695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randombar(horizontal)">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049"/>
                                        </p:tgtEl>
                                        <p:attrNameLst>
                                          <p:attrName>style.visibility</p:attrName>
                                        </p:attrNameLst>
                                      </p:cBhvr>
                                      <p:to>
                                        <p:strVal val="visible"/>
                                      </p:to>
                                    </p:set>
                                    <p:animEffect transition="in" filter="randombar(horizontal)">
                                      <p:cBhvr>
                                        <p:cTn id="20" dur="500"/>
                                        <p:tgtEl>
                                          <p:spTgt spid="2049"/>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p:cTn id="25"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6957" y="326571"/>
            <a:ext cx="11805557" cy="4799263"/>
          </a:xfrm>
          <a:prstGeom prst="rect">
            <a:avLst/>
          </a:prstGeom>
          <a:noFill/>
        </p:spPr>
        <p:txBody>
          <a:bodyPr wrap="square" rtlCol="0">
            <a:spAutoFit/>
          </a:bodyPr>
          <a:lstStyle/>
          <a:p>
            <a:pPr marL="457200" marR="0" algn="just">
              <a:lnSpc>
                <a:spcPct val="107000"/>
              </a:lnSpc>
              <a:spcBef>
                <a:spcPts val="0"/>
              </a:spcBef>
              <a:spcAft>
                <a:spcPts val="0"/>
              </a:spcAft>
              <a:tabLst>
                <a:tab pos="1620520" algn="l"/>
                <a:tab pos="4320540" algn="l"/>
              </a:tabLst>
            </a:pPr>
            <a:r>
              <a:rPr lang="en-US" sz="3200" b="1" kern="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V.</a:t>
            </a:r>
            <a:r>
              <a:rPr lang="vi-VN" sz="3200" b="1" kern="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Write the correct form of the given words.</a:t>
            </a:r>
            <a:endParaRPr lang="en-US" sz="3200"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1.Teenagers using ___________ supplements to lose weight could be putting themselves at risk of serious harm. </a:t>
            </a:r>
            <a:r>
              <a:rPr lang="en-US" sz="3200" b="1"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(DIET)</a:t>
            </a:r>
            <a:endParaRPr lang="en-US" sz="3200"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2.Regular physical activity can be ____________for your health. </a:t>
            </a:r>
            <a:r>
              <a:rPr lang="en-US" sz="3200" b="1"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(BENEFIT)</a:t>
            </a:r>
            <a:endParaRPr lang="en-US" sz="3200"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3.An adult who has a body mass index (BMI) of 30 or more is considered to have_______. (</a:t>
            </a:r>
            <a:r>
              <a:rPr lang="en-US" sz="3200" b="1"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OBESE</a:t>
            </a:r>
            <a:r>
              <a:rPr lang="en-US" sz="3200"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kern="1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4.Skipping meals can be very __ __ as it impacts your blood sugar and your mood. (</a:t>
            </a:r>
            <a:r>
              <a:rPr lang="en-US" sz="3200" b="1" kern="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HARM</a:t>
            </a:r>
            <a:r>
              <a:rPr lang="en-US" sz="3200" kern="0" dirty="0">
                <a:latin typeface="Times New Roman" panose="02020603050405020304" pitchFamily="18" charset="0"/>
                <a:ea typeface="Calibri" panose="020F0502020204030204" pitchFamily="34" charset="0"/>
                <a:cs typeface="Times New Roman" panose="02020603050405020304" pitchFamily="18" charset="0"/>
              </a:rPr>
              <a:t>)</a:t>
            </a:r>
            <a:endParaRPr lang="en-US" sz="3200" kern="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57149" y="5125834"/>
            <a:ext cx="12148456" cy="1146211"/>
          </a:xfrm>
          <a:prstGeom prst="rect">
            <a:avLst/>
          </a:prstGeom>
          <a:noFill/>
        </p:spPr>
        <p:txBody>
          <a:bodyPr wrap="square" rtlCol="0">
            <a:spAutoFit/>
          </a:bodyPr>
          <a:lstStyle/>
          <a:p>
            <a:pPr marL="457200" marR="0">
              <a:lnSpc>
                <a:spcPct val="107000"/>
              </a:lnSpc>
              <a:spcBef>
                <a:spcPts val="0"/>
              </a:spcBef>
              <a:spcAft>
                <a:spcPts val="0"/>
              </a:spcAft>
            </a:pP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Answer keys</a:t>
            </a:r>
            <a:r>
              <a:rPr lang="en-US" sz="3200"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kern="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kern="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a:t>
            </a: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3200" b="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dietary    </a:t>
            </a:r>
            <a:r>
              <a:rPr lang="en-US" sz="3200" b="1" kern="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2</a:t>
            </a: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3200" b="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Beneficial            </a:t>
            </a:r>
            <a:endParaRPr lang="en-US" sz="3200" b="1" kern="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3200" b="1" kern="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3</a:t>
            </a: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en-US" sz="3200" b="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Obesity            4.</a:t>
            </a:r>
            <a:r>
              <a:rPr lang="en-US" sz="3200" b="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harmful</a:t>
            </a:r>
            <a:endParaRPr lang="en-US" sz="32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632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2466" y="48987"/>
            <a:ext cx="12213770" cy="1673022"/>
          </a:xfrm>
          <a:prstGeom prst="rect">
            <a:avLst/>
          </a:prstGeom>
          <a:noFill/>
        </p:spPr>
        <p:txBody>
          <a:bodyPr wrap="square" rtlCol="0">
            <a:spAutoFit/>
          </a:bodyPr>
          <a:lstStyle/>
          <a:p>
            <a:pPr marL="457200" marR="0">
              <a:lnSpc>
                <a:spcPct val="107000"/>
              </a:lnSpc>
              <a:spcBef>
                <a:spcPts val="0"/>
              </a:spcBef>
              <a:spcAft>
                <a:spcPts val="0"/>
              </a:spcAft>
            </a:pPr>
            <a:r>
              <a:rPr lang="en-GB" sz="2400" b="1" kern="0" dirty="0">
                <a:latin typeface="Times New Roman" panose="02020603050405020304" pitchFamily="18" charset="0"/>
                <a:ea typeface="Times New Roman" panose="02020603050405020304" pitchFamily="18" charset="0"/>
                <a:cs typeface="Times New Roman" panose="02020603050405020304" pitchFamily="18" charset="0"/>
              </a:rPr>
              <a:t>Write about ways to stay healthy and which ones you do. Write 100 to 120 words.</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GB" sz="2400" b="1" kern="0" dirty="0" smtClean="0">
                <a:latin typeface="Times New Roman" panose="02020603050405020304" pitchFamily="18" charset="0"/>
                <a:ea typeface="Times New Roman" panose="02020603050405020304" pitchFamily="18" charset="0"/>
                <a:cs typeface="Times New Roman" panose="02020603050405020304" pitchFamily="18" charset="0"/>
              </a:rPr>
              <a:t>Questions: </a:t>
            </a:r>
            <a:r>
              <a:rPr lang="en-GB" sz="2400" b="1" i="1" kern="0" dirty="0" smtClean="0">
                <a:latin typeface="Times New Roman" panose="02020603050405020304" pitchFamily="18" charset="0"/>
                <a:ea typeface="Times New Roman" panose="02020603050405020304" pitchFamily="18" charset="0"/>
                <a:cs typeface="Times New Roman" panose="02020603050405020304" pitchFamily="18" charset="0"/>
              </a:rPr>
              <a:t>1.How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can you maintain 60 minute exercise a day?</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GB" sz="2400" b="1" i="1" kern="0" dirty="0" smtClean="0">
                <a:latin typeface="Times New Roman" panose="02020603050405020304" pitchFamily="18" charset="0"/>
                <a:ea typeface="Times New Roman" panose="02020603050405020304" pitchFamily="18" charset="0"/>
                <a:cs typeface="Times New Roman" panose="02020603050405020304" pitchFamily="18" charset="0"/>
              </a:rPr>
              <a:t>                   2.How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can you check your health?</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GB" sz="2400" b="1" i="1" kern="0" dirty="0" smtClean="0">
                <a:latin typeface="Times New Roman" panose="02020603050405020304" pitchFamily="18" charset="0"/>
                <a:ea typeface="Times New Roman" panose="02020603050405020304" pitchFamily="18" charset="0"/>
                <a:cs typeface="Times New Roman" panose="02020603050405020304" pitchFamily="18" charset="0"/>
              </a:rPr>
              <a:t>                   3.How </a:t>
            </a:r>
            <a:r>
              <a:rPr lang="en-GB" sz="2400" b="1" i="1" kern="0" dirty="0">
                <a:latin typeface="Times New Roman" panose="02020603050405020304" pitchFamily="18" charset="0"/>
                <a:ea typeface="Times New Roman" panose="02020603050405020304" pitchFamily="18" charset="0"/>
                <a:cs typeface="Times New Roman" panose="02020603050405020304" pitchFamily="18" charset="0"/>
              </a:rPr>
              <a:t>much water do you drink a day?</a:t>
            </a: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212271" y="1649186"/>
            <a:ext cx="12679135" cy="5624617"/>
          </a:xfrm>
          <a:prstGeom prst="rect">
            <a:avLst/>
          </a:prstGeom>
          <a:noFill/>
        </p:spPr>
        <p:txBody>
          <a:bodyPr wrap="square" rtlCol="0">
            <a:spAutoFit/>
          </a:bodyPr>
          <a:lstStyle/>
          <a:p>
            <a:pPr marL="457200" marR="0">
              <a:lnSpc>
                <a:spcPct val="107000"/>
              </a:lnSpc>
              <a:spcBef>
                <a:spcPts val="0"/>
              </a:spcBef>
              <a:spcAft>
                <a:spcPts val="0"/>
              </a:spcAft>
            </a:pPr>
            <a:r>
              <a:rPr lang="en-GB" sz="2800" b="1" i="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-There are some ways to stay healthy that everyone has to do daily. Firstly, people should maintain 60 minutes exercise a </a:t>
            </a:r>
            <a:r>
              <a:rPr lang="en-GB" sz="2800" b="1" i="1" kern="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day.They</a:t>
            </a:r>
            <a:r>
              <a:rPr lang="en-GB" sz="2800" b="1" i="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shouldn’t be lazy after working out every day. They shouldn’t spend too much time on sitting in front of the TV. It's important for more people to understand how exercises help us in good health and stay in </a:t>
            </a:r>
            <a:r>
              <a:rPr lang="en-GB" sz="2800" b="1" i="1" kern="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shape.Secondly,people</a:t>
            </a:r>
            <a:r>
              <a:rPr lang="en-GB" sz="2800" b="1" i="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should check their health regularly</a:t>
            </a:r>
            <a:br>
              <a:rPr lang="en-GB" sz="2800" b="1" i="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r>
              <a:rPr lang="en-GB" sz="2800" b="1" i="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Even they you feel OK now, you should check your health often. Only some people do this now. Technology makes it easier to check for health </a:t>
            </a:r>
            <a:r>
              <a:rPr lang="en-GB" sz="2800" b="1" i="1" kern="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problems.Thirdly,Every</a:t>
            </a:r>
            <a:r>
              <a:rPr lang="en-GB" sz="2800" b="1" i="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one should drink enough water each day because water makes up about 50% to 70% of your body weight. It’s commonly recommended that you drink eight 8-ounce (237-mL) glasses of water per </a:t>
            </a:r>
            <a:r>
              <a:rPr lang="en-GB" sz="2800" b="1" i="1" kern="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day.In</a:t>
            </a:r>
            <a:r>
              <a:rPr lang="en-GB" sz="2800" b="1" i="1" kern="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conclusion, good health is necessary for people, so they have to keep and practice having a healthy life.</a:t>
            </a:r>
            <a:endParaRPr lang="en-US" sz="2800" kern="1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795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4125" y="436228"/>
            <a:ext cx="9093666" cy="2554545"/>
          </a:xfrm>
          <a:prstGeom prst="rect">
            <a:avLst/>
          </a:prstGeom>
          <a:noFill/>
        </p:spPr>
        <p:txBody>
          <a:bodyPr wrap="square" rtlCol="0">
            <a:spAutoFit/>
          </a:bodyPr>
          <a:lstStyle/>
          <a:p>
            <a:r>
              <a:rPr lang="en-US" sz="3200" dirty="0" smtClean="0">
                <a:solidFill>
                  <a:srgbClr val="C00000"/>
                </a:solidFill>
              </a:rPr>
              <a:t>HOMEWORK</a:t>
            </a:r>
          </a:p>
          <a:p>
            <a:r>
              <a:rPr lang="en-US" sz="3200" dirty="0" smtClean="0">
                <a:solidFill>
                  <a:srgbClr val="C00000"/>
                </a:solidFill>
              </a:rPr>
              <a:t>-LEARN STRUCTURE, VOCABULARY BY HEART</a:t>
            </a:r>
          </a:p>
          <a:p>
            <a:r>
              <a:rPr lang="en-US" sz="3200" dirty="0" smtClean="0">
                <a:solidFill>
                  <a:srgbClr val="C00000"/>
                </a:solidFill>
              </a:rPr>
              <a:t>-REWRITE THE SENTENCES</a:t>
            </a:r>
            <a:endParaRPr lang="en-US" sz="3200" dirty="0">
              <a:solidFill>
                <a:srgbClr val="C00000"/>
              </a:solidFill>
            </a:endParaRPr>
          </a:p>
          <a:p>
            <a:endParaRPr lang="en-US" sz="3200" dirty="0" smtClean="0">
              <a:solidFill>
                <a:srgbClr val="C00000"/>
              </a:solidFill>
            </a:endParaRPr>
          </a:p>
          <a:p>
            <a:endParaRPr lang="en-US" sz="3200" dirty="0">
              <a:solidFill>
                <a:srgbClr val="C00000"/>
              </a:solidFill>
            </a:endParaRPr>
          </a:p>
        </p:txBody>
      </p:sp>
    </p:spTree>
    <p:extLst>
      <p:ext uri="{BB962C8B-B14F-4D97-AF65-F5344CB8AC3E}">
        <p14:creationId xmlns:p14="http://schemas.microsoft.com/office/powerpoint/2010/main" val="329958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3243" y="367393"/>
            <a:ext cx="9184821" cy="1445078"/>
          </a:xfrm>
          <a:prstGeom prst="rect">
            <a:avLst/>
          </a:prstGeom>
          <a:noFill/>
        </p:spPr>
        <p:txBody>
          <a:bodyPr wrap="square" rtlCol="0">
            <a:spAutoFit/>
          </a:bodyPr>
          <a:lstStyle/>
          <a:p>
            <a:pPr marL="457200" lvl="0" algn="ctr">
              <a:lnSpc>
                <a:spcPct val="107000"/>
              </a:lnSpc>
              <a:tabLst>
                <a:tab pos="1257300" algn="l"/>
              </a:tabLst>
            </a:pPr>
            <a:r>
              <a:rPr lang="en-US"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REVISION FOR THE 2</a:t>
            </a:r>
            <a:r>
              <a:rPr lang="en-US" sz="2800" b="1" kern="0" baseline="30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nd</a:t>
            </a:r>
            <a:r>
              <a:rPr lang="en-US"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MIDTERM TEST</a:t>
            </a:r>
            <a:endParaRPr lang="en-US" sz="2800" kern="1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algn="ctr">
              <a:lnSpc>
                <a:spcPct val="107000"/>
              </a:lnSpc>
              <a:tabLst>
                <a:tab pos="1257300" algn="l"/>
              </a:tabLst>
            </a:pPr>
            <a:r>
              <a:rPr lang="en-US"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Lesson  REVISION UNIT 5+ UNIT 6</a:t>
            </a:r>
            <a:endParaRPr lang="en-US" sz="2800" kern="1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algn="ctr">
              <a:lnSpc>
                <a:spcPct val="107000"/>
              </a:lnSpc>
              <a:tabLst>
                <a:tab pos="1257300" algn="l"/>
              </a:tabLst>
            </a:pPr>
            <a:r>
              <a:rPr lang="en-US"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Period </a:t>
            </a:r>
            <a:r>
              <a:rPr lang="en-US" sz="2800" b="1" kern="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78 </a:t>
            </a:r>
            <a:r>
              <a:rPr lang="en-US" sz="28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Class : 9A4</a:t>
            </a:r>
            <a:endParaRPr lang="en-US" sz="2800" kern="1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276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1361</Words>
  <Application>Microsoft Office PowerPoint</Application>
  <PresentationFormat>Widescreen</PresentationFormat>
  <Paragraphs>125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Roboto-Regular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9</cp:revision>
  <dcterms:created xsi:type="dcterms:W3CDTF">2025-03-10T12:44:21Z</dcterms:created>
  <dcterms:modified xsi:type="dcterms:W3CDTF">2025-03-10T13:50:03Z</dcterms:modified>
</cp:coreProperties>
</file>