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7" r:id="rId4"/>
    <p:sldId id="269" r:id="rId5"/>
    <p:sldId id="912" r:id="rId6"/>
    <p:sldId id="983" r:id="rId7"/>
    <p:sldId id="984" r:id="rId8"/>
    <p:sldId id="999" r:id="rId9"/>
    <p:sldId id="1000" r:id="rId10"/>
    <p:sldId id="918" r:id="rId11"/>
    <p:sldId id="946" r:id="rId12"/>
    <p:sldId id="1001" r:id="rId13"/>
    <p:sldId id="1003" r:id="rId14"/>
    <p:sldId id="1002" r:id="rId15"/>
    <p:sldId id="1004" r:id="rId16"/>
    <p:sldId id="950" r:id="rId17"/>
    <p:sldId id="1005" r:id="rId18"/>
    <p:sldId id="1006" r:id="rId19"/>
    <p:sldId id="1007" r:id="rId20"/>
    <p:sldId id="1008" r:id="rId21"/>
    <p:sldId id="927" r:id="rId22"/>
    <p:sldId id="976" r:id="rId23"/>
    <p:sldId id="1009" r:id="rId24"/>
    <p:sldId id="1010" r:id="rId25"/>
    <p:sldId id="1011" r:id="rId26"/>
    <p:sldId id="1012" r:id="rId27"/>
    <p:sldId id="294" r:id="rId28"/>
    <p:sldId id="987" r:id="rId29"/>
    <p:sldId id="296" r:id="rId30"/>
    <p:sldId id="298" r:id="rId31"/>
    <p:sldId id="299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CCECFF"/>
    <a:srgbClr val="99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E214512D-4159-4333-937C-996114AB57B0}"/>
    <pc:docChg chg="modSld">
      <pc:chgData name="Phan Van Rieu (Hugo)" userId="032e726b-b6b7-45df-b0ca-e82fb010a48a" providerId="ADAL" clId="{E214512D-4159-4333-937C-996114AB57B0}" dt="2024-05-27T04:03:27.882" v="1" actId="20577"/>
      <pc:docMkLst>
        <pc:docMk/>
      </pc:docMkLst>
      <pc:sldChg chg="modSp mod">
        <pc:chgData name="Phan Van Rieu (Hugo)" userId="032e726b-b6b7-45df-b0ca-e82fb010a48a" providerId="ADAL" clId="{E214512D-4159-4333-937C-996114AB57B0}" dt="2024-05-27T04:03:27.882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E214512D-4159-4333-937C-996114AB57B0}" dt="2024-05-27T04:03:27.882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212667" y="71082"/>
            <a:ext cx="381456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1.3: Pronunciation 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178991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7: Urban life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04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9065" y="3383548"/>
            <a:ext cx="65975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</a:rPr>
              <a:t>Period 82.Unit </a:t>
            </a:r>
            <a:r>
              <a:rPr lang="en-US" sz="3200" b="1" dirty="0">
                <a:solidFill>
                  <a:srgbClr val="0070C0"/>
                </a:solidFill>
              </a:rPr>
              <a:t>7: Urban life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1.3: Pronunciation. &amp; Speaking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66 &amp; 67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87441-6439-2BC0-A4E1-C11F162A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92068"/>
            <a:ext cx="7162800" cy="20669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152AE5-9AD8-8B99-11B1-029B12FF52B6}"/>
              </a:ext>
            </a:extLst>
          </p:cNvPr>
          <p:cNvSpPr/>
          <p:nvPr/>
        </p:nvSpPr>
        <p:spPr>
          <a:xfrm>
            <a:off x="943069" y="2578101"/>
            <a:ext cx="1685831" cy="1384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8D4DCA-EC3F-B681-551F-78BABDDC326B}"/>
              </a:ext>
            </a:extLst>
          </p:cNvPr>
          <p:cNvSpPr/>
          <p:nvPr/>
        </p:nvSpPr>
        <p:spPr>
          <a:xfrm>
            <a:off x="4280047" y="2578101"/>
            <a:ext cx="1685831" cy="1384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0" i="0" dirty="0">
                <a:solidFill>
                  <a:schemeClr val="bg1"/>
                </a:solidFill>
                <a:effectLst/>
              </a:rPr>
              <a:t>ʒ</a:t>
            </a:r>
            <a:endParaRPr lang="en-US" sz="66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B5532-9C50-2080-6B16-4923852115FA}"/>
              </a:ext>
            </a:extLst>
          </p:cNvPr>
          <p:cNvSpPr txBox="1"/>
          <p:nvPr/>
        </p:nvSpPr>
        <p:spPr>
          <a:xfrm>
            <a:off x="681835" y="4172008"/>
            <a:ext cx="2772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 in </a:t>
            </a:r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dirty="0">
                <a:solidFill>
                  <a:srgbClr val="0070C0"/>
                </a:solidFill>
              </a:rPr>
              <a:t>og</a:t>
            </a:r>
            <a:r>
              <a:rPr lang="en-US" sz="3200" dirty="0"/>
              <a:t> is a </a:t>
            </a:r>
            <a:r>
              <a:rPr lang="en-US" sz="3200" dirty="0">
                <a:solidFill>
                  <a:srgbClr val="FF0000"/>
                </a:solidFill>
              </a:rPr>
              <a:t>stop sound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C85B27-869A-A539-1BAA-022F75B468EF}"/>
              </a:ext>
            </a:extLst>
          </p:cNvPr>
          <p:cNvSpPr txBox="1"/>
          <p:nvPr/>
        </p:nvSpPr>
        <p:spPr>
          <a:xfrm>
            <a:off x="3752850" y="4172008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 in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vi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ion</a:t>
            </a:r>
            <a:r>
              <a:rPr lang="en-US" sz="3200" dirty="0"/>
              <a:t> is a </a:t>
            </a:r>
            <a:r>
              <a:rPr lang="en-US" sz="3200" dirty="0">
                <a:solidFill>
                  <a:srgbClr val="FF0000"/>
                </a:solidFill>
              </a:rPr>
              <a:t>fricative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sound</a:t>
            </a:r>
            <a:r>
              <a:rPr lang="en-US" sz="3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4B880E-E3FB-5E05-B63E-EDE89584FB6F}"/>
              </a:ext>
            </a:extLst>
          </p:cNvPr>
          <p:cNvSpPr txBox="1"/>
          <p:nvPr/>
        </p:nvSpPr>
        <p:spPr>
          <a:xfrm>
            <a:off x="3095785" y="2692402"/>
            <a:ext cx="907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F7C46-F5C8-DB52-6222-C7C71445F495}"/>
              </a:ext>
            </a:extLst>
          </p:cNvPr>
          <p:cNvSpPr txBox="1"/>
          <p:nvPr/>
        </p:nvSpPr>
        <p:spPr>
          <a:xfrm>
            <a:off x="6648450" y="2716253"/>
            <a:ext cx="1219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CAD232-5264-DC14-591C-6C0F7676E0D6}"/>
              </a:ext>
            </a:extLst>
          </p:cNvPr>
          <p:cNvSpPr/>
          <p:nvPr/>
        </p:nvSpPr>
        <p:spPr>
          <a:xfrm>
            <a:off x="8523335" y="2578101"/>
            <a:ext cx="1685831" cy="1384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0" i="0" dirty="0" err="1">
                <a:solidFill>
                  <a:schemeClr val="bg1"/>
                </a:solidFill>
                <a:effectLst/>
              </a:rPr>
              <a:t>dʒ</a:t>
            </a:r>
            <a:endParaRPr lang="en-US" sz="66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D6033E-6228-708C-7524-2A024E3B569D}"/>
              </a:ext>
            </a:extLst>
          </p:cNvPr>
          <p:cNvSpPr txBox="1"/>
          <p:nvPr/>
        </p:nvSpPr>
        <p:spPr>
          <a:xfrm>
            <a:off x="6946901" y="4172008"/>
            <a:ext cx="483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 in </a:t>
            </a:r>
            <a:r>
              <a:rPr lang="en-US" sz="3200" dirty="0">
                <a:solidFill>
                  <a:srgbClr val="0070C0"/>
                </a:solidFill>
              </a:rPr>
              <a:t>encoura</a:t>
            </a:r>
            <a:r>
              <a:rPr lang="en-US" sz="3200" dirty="0">
                <a:solidFill>
                  <a:srgbClr val="FF0000"/>
                </a:solidFill>
              </a:rPr>
              <a:t>g</a:t>
            </a:r>
            <a:r>
              <a:rPr lang="en-US" sz="3200" dirty="0">
                <a:solidFill>
                  <a:srgbClr val="0070C0"/>
                </a:solidFill>
              </a:rPr>
              <a:t>e /</a:t>
            </a:r>
            <a:r>
              <a:rPr lang="en-US" sz="3200" dirty="0" err="1">
                <a:solidFill>
                  <a:srgbClr val="0070C0"/>
                </a:solidFill>
              </a:rPr>
              <a:t>ɪnˈkɜːrɪ</a:t>
            </a:r>
            <a:r>
              <a:rPr lang="en-US" sz="3200" dirty="0" err="1">
                <a:solidFill>
                  <a:srgbClr val="FF0000"/>
                </a:solidFill>
              </a:rPr>
              <a:t>dʒ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/>
              <a:t> is an </a:t>
            </a:r>
            <a:r>
              <a:rPr lang="en-US" sz="3200" dirty="0">
                <a:solidFill>
                  <a:srgbClr val="FF0000"/>
                </a:solidFill>
              </a:rPr>
              <a:t>affricate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sound</a:t>
            </a:r>
            <a:r>
              <a:rPr lang="en-US" sz="32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E6741-6A1C-1ACD-5407-52D3E3A0C96D}"/>
              </a:ext>
            </a:extLst>
          </p:cNvPr>
          <p:cNvSpPr txBox="1"/>
          <p:nvPr/>
        </p:nvSpPr>
        <p:spPr>
          <a:xfrm>
            <a:off x="571500" y="5288714"/>
            <a:ext cx="116205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An affricate sound </a:t>
            </a:r>
            <a:r>
              <a:rPr lang="en-US" sz="3200" dirty="0"/>
              <a:t>is a sound made by stopping the airstream and releasing it with an audible friction.</a:t>
            </a:r>
          </a:p>
        </p:txBody>
      </p:sp>
    </p:spTree>
    <p:extLst>
      <p:ext uri="{BB962C8B-B14F-4D97-AF65-F5344CB8AC3E}">
        <p14:creationId xmlns:p14="http://schemas.microsoft.com/office/powerpoint/2010/main" val="1221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A8F4A2-0CAF-00BA-47DE-7D3A4DFCB485}"/>
              </a:ext>
            </a:extLst>
          </p:cNvPr>
          <p:cNvSpPr txBox="1"/>
          <p:nvPr/>
        </p:nvSpPr>
        <p:spPr>
          <a:xfrm>
            <a:off x="372862" y="490850"/>
            <a:ext cx="11819138" cy="1474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b. Listen to the words and focus on the 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underlined letters.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870945-D85F-9562-9A82-01E6E0FE9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499" y="674371"/>
            <a:ext cx="887013" cy="622061"/>
          </a:xfrm>
          <a:prstGeom prst="rect">
            <a:avLst/>
          </a:prstGeom>
        </p:spPr>
      </p:pic>
      <p:pic>
        <p:nvPicPr>
          <p:cNvPr id="7" name="CD2 TRACK 16">
            <a:hlinkClick r:id="" action="ppaction://media"/>
            <a:extLst>
              <a:ext uri="{FF2B5EF4-FFF2-40B4-BE49-F238E27FC236}">
                <a16:creationId xmlns:a16="http://schemas.microsoft.com/office/drawing/2014/main" id="{B6F2AB41-9E98-0C58-5337-03977E33E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1720" y="739180"/>
            <a:ext cx="608567" cy="6085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18162D-8730-AC89-925F-245DD04C77D8}"/>
              </a:ext>
            </a:extLst>
          </p:cNvPr>
          <p:cNvSpPr txBox="1"/>
          <p:nvPr/>
        </p:nvSpPr>
        <p:spPr>
          <a:xfrm>
            <a:off x="372862" y="2025842"/>
            <a:ext cx="11819138" cy="1474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/>
              <a:t>Encoura</a:t>
            </a:r>
            <a:r>
              <a:rPr lang="en-US" sz="3600" u="sng" dirty="0">
                <a:solidFill>
                  <a:srgbClr val="FF0000"/>
                </a:solidFill>
              </a:rPr>
              <a:t>g</a:t>
            </a:r>
            <a:r>
              <a:rPr lang="en-US" sz="3600" dirty="0"/>
              <a:t>e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Traffic </a:t>
            </a:r>
            <a:r>
              <a:rPr lang="en-US" sz="3600" u="sng" dirty="0">
                <a:solidFill>
                  <a:srgbClr val="FF0000"/>
                </a:solidFill>
              </a:rPr>
              <a:t>j</a:t>
            </a:r>
            <a:r>
              <a:rPr lang="en-US" sz="3600" dirty="0"/>
              <a:t>am </a:t>
            </a:r>
          </a:p>
        </p:txBody>
      </p:sp>
    </p:spTree>
    <p:extLst>
      <p:ext uri="{BB962C8B-B14F-4D97-AF65-F5344CB8AC3E}">
        <p14:creationId xmlns:p14="http://schemas.microsoft.com/office/powerpoint/2010/main" val="37818026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A8F4A2-0CAF-00BA-47DE-7D3A4DFCB485}"/>
              </a:ext>
            </a:extLst>
          </p:cNvPr>
          <p:cNvSpPr txBox="1"/>
          <p:nvPr/>
        </p:nvSpPr>
        <p:spPr>
          <a:xfrm>
            <a:off x="372862" y="490850"/>
            <a:ext cx="11819138" cy="6438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0C0"/>
                </a:solidFill>
              </a:rPr>
              <a:t>Extra practice: Listen and repeat. Focus on the underlined letters.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8162D-8730-AC89-925F-245DD04C77D8}"/>
              </a:ext>
            </a:extLst>
          </p:cNvPr>
          <p:cNvSpPr txBox="1"/>
          <p:nvPr/>
        </p:nvSpPr>
        <p:spPr>
          <a:xfrm>
            <a:off x="372862" y="1861689"/>
            <a:ext cx="11819138" cy="359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2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1. </a:t>
            </a:r>
            <a:r>
              <a:rPr lang="en-US" sz="3200" u="sng" dirty="0"/>
              <a:t>J</a:t>
            </a:r>
            <a:r>
              <a:rPr lang="en-US" sz="3200" dirty="0"/>
              <a:t>une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2. </a:t>
            </a:r>
            <a:r>
              <a:rPr lang="en-US" sz="3200" u="sng" dirty="0"/>
              <a:t>G</a:t>
            </a:r>
            <a:r>
              <a:rPr lang="en-US" sz="3200" dirty="0"/>
              <a:t>ym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3. </a:t>
            </a:r>
            <a:r>
              <a:rPr lang="en-US" sz="3200" u="sng" dirty="0"/>
              <a:t>J</a:t>
            </a:r>
            <a:r>
              <a:rPr lang="en-US" sz="3200" dirty="0"/>
              <a:t>u</a:t>
            </a:r>
            <a:r>
              <a:rPr lang="en-US" sz="3200" u="sng" dirty="0"/>
              <a:t>dg</a:t>
            </a:r>
            <a:r>
              <a:rPr lang="en-US" sz="3200" dirty="0"/>
              <a:t>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4. Dan</a:t>
            </a:r>
            <a:r>
              <a:rPr lang="en-US" sz="3200" u="sng" dirty="0"/>
              <a:t>g</a:t>
            </a:r>
            <a:r>
              <a:rPr lang="en-US" sz="3200" dirty="0"/>
              <a:t>erous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5. Sol</a:t>
            </a:r>
            <a:r>
              <a:rPr lang="en-US" sz="3200" u="sng" dirty="0"/>
              <a:t>d</a:t>
            </a:r>
            <a:r>
              <a:rPr lang="en-US" sz="3200" dirty="0"/>
              <a:t>ier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6. Chan</a:t>
            </a:r>
            <a:r>
              <a:rPr lang="en-US" sz="3200" u="sng" dirty="0"/>
              <a:t>g</a:t>
            </a:r>
            <a:r>
              <a:rPr lang="en-US" sz="3200" dirty="0"/>
              <a:t>e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7. En</a:t>
            </a:r>
            <a:r>
              <a:rPr lang="en-US" sz="3200" u="sng" dirty="0"/>
              <a:t>g</a:t>
            </a:r>
            <a:r>
              <a:rPr lang="en-US" sz="3200" dirty="0"/>
              <a:t>ine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8. Hu</a:t>
            </a:r>
            <a:r>
              <a:rPr lang="en-US" sz="3200" u="sng" dirty="0"/>
              <a:t>g</a:t>
            </a:r>
            <a:r>
              <a:rPr lang="en-US" sz="3200" dirty="0"/>
              <a:t>e</a:t>
            </a:r>
          </a:p>
        </p:txBody>
      </p:sp>
      <p:pic>
        <p:nvPicPr>
          <p:cNvPr id="2" name="pronunciation L1.2">
            <a:hlinkClick r:id="" action="ppaction://media"/>
            <a:extLst>
              <a:ext uri="{FF2B5EF4-FFF2-40B4-BE49-F238E27FC236}">
                <a16:creationId xmlns:a16="http://schemas.microsoft.com/office/drawing/2014/main" id="{ED932317-1D5F-8471-C409-D043B80AA9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91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125" y="2003425"/>
            <a:ext cx="487363" cy="487363"/>
          </a:xfrm>
          <a:prstGeom prst="rect">
            <a:avLst/>
          </a:prstGeom>
        </p:spPr>
      </p:pic>
      <p:pic>
        <p:nvPicPr>
          <p:cNvPr id="3" name="pronunciation L1.2">
            <a:hlinkClick r:id="" action="ppaction://media"/>
            <a:extLst>
              <a:ext uri="{FF2B5EF4-FFF2-40B4-BE49-F238E27FC236}">
                <a16:creationId xmlns:a16="http://schemas.microsoft.com/office/drawing/2014/main" id="{C0C04F1B-7254-862D-4AE7-A9FA1B6EBE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" end="6230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124" y="2507457"/>
            <a:ext cx="487363" cy="487363"/>
          </a:xfrm>
          <a:prstGeom prst="rect">
            <a:avLst/>
          </a:prstGeom>
        </p:spPr>
      </p:pic>
      <p:pic>
        <p:nvPicPr>
          <p:cNvPr id="4" name="pronunciation L1.2">
            <a:hlinkClick r:id="" action="ppaction://media"/>
            <a:extLst>
              <a:ext uri="{FF2B5EF4-FFF2-40B4-BE49-F238E27FC236}">
                <a16:creationId xmlns:a16="http://schemas.microsoft.com/office/drawing/2014/main" id="{BA178D39-3923-A3BF-4A1F-F738F2246F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" end="5638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123" y="3130834"/>
            <a:ext cx="487363" cy="487363"/>
          </a:xfrm>
          <a:prstGeom prst="rect">
            <a:avLst/>
          </a:prstGeom>
        </p:spPr>
      </p:pic>
      <p:pic>
        <p:nvPicPr>
          <p:cNvPr id="5" name="pronunciation L1.2">
            <a:hlinkClick r:id="" action="ppaction://media"/>
            <a:extLst>
              <a:ext uri="{FF2B5EF4-FFF2-40B4-BE49-F238E27FC236}">
                <a16:creationId xmlns:a16="http://schemas.microsoft.com/office/drawing/2014/main" id="{0764492C-B405-E13B-CB18-625F57D345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9" end="3897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123" y="3770880"/>
            <a:ext cx="487363" cy="487363"/>
          </a:xfrm>
          <a:prstGeom prst="rect">
            <a:avLst/>
          </a:prstGeom>
        </p:spPr>
      </p:pic>
      <p:pic>
        <p:nvPicPr>
          <p:cNvPr id="6" name="pronunciation L1.2">
            <a:hlinkClick r:id="" action="ppaction://media"/>
            <a:extLst>
              <a:ext uri="{FF2B5EF4-FFF2-40B4-BE49-F238E27FC236}">
                <a16:creationId xmlns:a16="http://schemas.microsoft.com/office/drawing/2014/main" id="{6DDEA912-3136-DA89-8198-BB98FF4AD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26" end="3184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6193" y="2003424"/>
            <a:ext cx="487363" cy="487363"/>
          </a:xfrm>
          <a:prstGeom prst="rect">
            <a:avLst/>
          </a:prstGeom>
        </p:spPr>
      </p:pic>
      <p:pic>
        <p:nvPicPr>
          <p:cNvPr id="8" name="pronunciation L1.2">
            <a:hlinkClick r:id="" action="ppaction://media"/>
            <a:extLst>
              <a:ext uri="{FF2B5EF4-FFF2-40B4-BE49-F238E27FC236}">
                <a16:creationId xmlns:a16="http://schemas.microsoft.com/office/drawing/2014/main" id="{EF35B712-4BD5-6D03-86B5-415E866ADE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9" end="2460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6193" y="2626801"/>
            <a:ext cx="487363" cy="487363"/>
          </a:xfrm>
          <a:prstGeom prst="rect">
            <a:avLst/>
          </a:prstGeom>
        </p:spPr>
      </p:pic>
      <p:pic>
        <p:nvPicPr>
          <p:cNvPr id="12" name="pronunciation L1.2">
            <a:hlinkClick r:id="" action="ppaction://media"/>
            <a:extLst>
              <a:ext uri="{FF2B5EF4-FFF2-40B4-BE49-F238E27FC236}">
                <a16:creationId xmlns:a16="http://schemas.microsoft.com/office/drawing/2014/main" id="{254299AA-8769-F41F-AA7F-2B1214487C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19" end="1778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6192" y="3250178"/>
            <a:ext cx="487363" cy="487363"/>
          </a:xfrm>
          <a:prstGeom prst="rect">
            <a:avLst/>
          </a:prstGeom>
        </p:spPr>
      </p:pic>
      <p:pic>
        <p:nvPicPr>
          <p:cNvPr id="13" name="pronunciation L1.2">
            <a:hlinkClick r:id="" action="ppaction://media"/>
            <a:extLst>
              <a:ext uri="{FF2B5EF4-FFF2-40B4-BE49-F238E27FC236}">
                <a16:creationId xmlns:a16="http://schemas.microsoft.com/office/drawing/2014/main" id="{AEE6C1E7-5591-1734-29C1-B51B4873E2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46" end="1022.5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6191" y="37708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727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A8F4A2-0CAF-00BA-47DE-7D3A4DFCB485}"/>
              </a:ext>
            </a:extLst>
          </p:cNvPr>
          <p:cNvSpPr txBox="1"/>
          <p:nvPr/>
        </p:nvSpPr>
        <p:spPr>
          <a:xfrm>
            <a:off x="372862" y="490850"/>
            <a:ext cx="11819138" cy="754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c. Listen and circle the words you hear.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8162D-8730-AC89-925F-245DD04C77D8}"/>
              </a:ext>
            </a:extLst>
          </p:cNvPr>
          <p:cNvSpPr txBox="1"/>
          <p:nvPr/>
        </p:nvSpPr>
        <p:spPr>
          <a:xfrm>
            <a:off x="372862" y="1602509"/>
            <a:ext cx="11819138" cy="2194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/>
              <a:t>cherry		Jerry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choice		Joyce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choke		joke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6F237-988D-3CA5-D867-1FA497D1D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490850"/>
            <a:ext cx="704850" cy="571500"/>
          </a:xfrm>
          <a:prstGeom prst="rect">
            <a:avLst/>
          </a:prstGeom>
        </p:spPr>
      </p:pic>
      <p:pic>
        <p:nvPicPr>
          <p:cNvPr id="4" name="CD2 TRACK 17">
            <a:hlinkClick r:id="" action="ppaction://media"/>
            <a:extLst>
              <a:ext uri="{FF2B5EF4-FFF2-40B4-BE49-F238E27FC236}">
                <a16:creationId xmlns:a16="http://schemas.microsoft.com/office/drawing/2014/main" id="{886D6AB8-074E-AF60-17F0-45CB1B521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5925" y="574987"/>
            <a:ext cx="487363" cy="4873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A7C140-9098-5274-4CD4-E56C30F35146}"/>
              </a:ext>
            </a:extLst>
          </p:cNvPr>
          <p:cNvSpPr/>
          <p:nvPr/>
        </p:nvSpPr>
        <p:spPr>
          <a:xfrm>
            <a:off x="3021238" y="1648858"/>
            <a:ext cx="1322162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80F9A0-9EEC-5848-D0A7-F9B7E50F392F}"/>
              </a:ext>
            </a:extLst>
          </p:cNvPr>
          <p:cNvSpPr/>
          <p:nvPr/>
        </p:nvSpPr>
        <p:spPr>
          <a:xfrm>
            <a:off x="423662" y="2448958"/>
            <a:ext cx="1322162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D10CE9-F1A3-D036-48D5-C3E9DEA967B6}"/>
              </a:ext>
            </a:extLst>
          </p:cNvPr>
          <p:cNvSpPr/>
          <p:nvPr/>
        </p:nvSpPr>
        <p:spPr>
          <a:xfrm>
            <a:off x="3021238" y="3033135"/>
            <a:ext cx="1322162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F202AF-E7E7-03AD-4372-29DE2FAFCFB0}"/>
              </a:ext>
            </a:extLst>
          </p:cNvPr>
          <p:cNvSpPr txBox="1"/>
          <p:nvPr/>
        </p:nvSpPr>
        <p:spPr>
          <a:xfrm>
            <a:off x="372862" y="490850"/>
            <a:ext cx="11819138" cy="1474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d. Take turns saying the words in Task c. while your partner points to them.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94A53-1D56-F031-D402-512787EC5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95" y="2066911"/>
            <a:ext cx="4038630" cy="1895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43E7A1-12D5-A6FD-DBF3-5F02D0A62CB5}"/>
              </a:ext>
            </a:extLst>
          </p:cNvPr>
          <p:cNvSpPr txBox="1"/>
          <p:nvPr/>
        </p:nvSpPr>
        <p:spPr>
          <a:xfrm>
            <a:off x="3684383" y="4172382"/>
            <a:ext cx="4339854" cy="2194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/>
              <a:t>cherry		Jerry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choice		Joyce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choke		joke</a:t>
            </a:r>
          </a:p>
        </p:txBody>
      </p:sp>
    </p:spTree>
    <p:extLst>
      <p:ext uri="{BB962C8B-B14F-4D97-AF65-F5344CB8AC3E}">
        <p14:creationId xmlns:p14="http://schemas.microsoft.com/office/powerpoint/2010/main" val="96649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BB11C5-2864-52A5-76D0-5C80EB6E976C}"/>
              </a:ext>
            </a:extLst>
          </p:cNvPr>
          <p:cNvSpPr txBox="1"/>
          <p:nvPr/>
        </p:nvSpPr>
        <p:spPr>
          <a:xfrm>
            <a:off x="234765" y="1207016"/>
            <a:ext cx="11957235" cy="83747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a. In pairs: Practice the conversation. Swap roles and repeat.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6" y="2650698"/>
            <a:ext cx="2128840" cy="3380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396" y="2787439"/>
            <a:ext cx="2128840" cy="3390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E9F467-67B1-201D-7AFB-ABDBBE00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46" y="464066"/>
            <a:ext cx="3181350" cy="742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93842-67F1-2E1B-9519-CA19050A12DA}"/>
              </a:ext>
            </a:extLst>
          </p:cNvPr>
          <p:cNvSpPr txBox="1"/>
          <p:nvPr/>
        </p:nvSpPr>
        <p:spPr>
          <a:xfrm>
            <a:off x="2460887" y="2207554"/>
            <a:ext cx="7367510" cy="249946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Note: remember to pronounce the /</a:t>
            </a:r>
            <a:r>
              <a:rPr lang="en-US" sz="3600" b="0" i="0" dirty="0" err="1">
                <a:solidFill>
                  <a:srgbClr val="0070C0"/>
                </a:solidFill>
                <a:effectLst/>
              </a:rPr>
              <a:t>dʒ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/ sound in </a:t>
            </a:r>
            <a:r>
              <a:rPr lang="en-US" sz="3600" dirty="0">
                <a:solidFill>
                  <a:srgbClr val="0070C0"/>
                </a:solidFill>
              </a:rPr>
              <a:t>words in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the conversation.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26932-6558-6CF6-BFB8-51B7DBBA46DC}"/>
              </a:ext>
            </a:extLst>
          </p:cNvPr>
          <p:cNvSpPr txBox="1"/>
          <p:nvPr/>
        </p:nvSpPr>
        <p:spPr>
          <a:xfrm>
            <a:off x="312519" y="674400"/>
            <a:ext cx="1176111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Bob: I was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sitting in a traffic jam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I noticed an interesting sight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What happened?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A man was pulling a kayak on the sidewalk. He pulled it all the way to the river and got on it.</a:t>
            </a:r>
            <a:br>
              <a:rPr lang="en-US" sz="3200" b="0" i="0" dirty="0">
                <a:solidFill>
                  <a:srgbClr val="00ADEE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Oh.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And he was wearing a business suit. I thought that was strange.</a:t>
            </a:r>
            <a:br>
              <a:rPr lang="en-US" sz="3200" b="0" i="0" dirty="0">
                <a:solidFill>
                  <a:srgbClr val="00ADEE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What happened after that?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He went away on his kayak. I found out later he was going to work.</a:t>
            </a:r>
            <a:br>
              <a:rPr lang="en-US" sz="3200" b="0" i="0" dirty="0">
                <a:solidFill>
                  <a:srgbClr val="00ADEE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That's very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smart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!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Yeah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The city should 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>encourage more people to do that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535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40AAF3-F84B-2AC3-4B0E-524FA627C90D}"/>
              </a:ext>
            </a:extLst>
          </p:cNvPr>
          <p:cNvSpPr txBox="1"/>
          <p:nvPr/>
        </p:nvSpPr>
        <p:spPr>
          <a:xfrm>
            <a:off x="234765" y="450435"/>
            <a:ext cx="11957235" cy="75437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b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. Make two more conversations using the ideas on the right.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CCAFB-EE91-9FAD-695F-FBCBA25A7726}"/>
              </a:ext>
            </a:extLst>
          </p:cNvPr>
          <p:cNvSpPr txBox="1"/>
          <p:nvPr/>
        </p:nvSpPr>
        <p:spPr>
          <a:xfrm>
            <a:off x="666565" y="1480506"/>
            <a:ext cx="57310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Bob: I was </a:t>
            </a:r>
            <a:r>
              <a:rPr lang="en-US" sz="3200" dirty="0">
                <a:solidFill>
                  <a:srgbClr val="00ADEE"/>
                </a:solidFill>
              </a:rPr>
              <a:t>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What happened?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Lucy: Oh.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Lucy: What happened after that?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/>
            </a:r>
            <a:br>
              <a:rPr lang="en-US" sz="3200" b="0" i="0" dirty="0">
                <a:solidFill>
                  <a:srgbClr val="00ADEE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That's very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!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The city should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480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B8F36D-F795-F2BC-ADC9-8A7588ADC987}"/>
              </a:ext>
            </a:extLst>
          </p:cNvPr>
          <p:cNvSpPr txBox="1"/>
          <p:nvPr/>
        </p:nvSpPr>
        <p:spPr>
          <a:xfrm>
            <a:off x="5651500" y="674400"/>
            <a:ext cx="6407335" cy="55092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walking to school - I saw an accident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A pedestrian wasn't looking, and a bike didn't stop at the crosswalk.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The pedestrian was looking at her phone when she got hit.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I helped the woman. She got hurt pretty badly.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kind of you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Thanks – ban using phones when walking. It's dangerous.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CD273-A798-5422-37D0-5B1BFCEEF2AB}"/>
              </a:ext>
            </a:extLst>
          </p:cNvPr>
          <p:cNvSpPr txBox="1"/>
          <p:nvPr/>
        </p:nvSpPr>
        <p:spPr>
          <a:xfrm>
            <a:off x="133165" y="1353506"/>
            <a:ext cx="57310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Bob: I was </a:t>
            </a:r>
            <a:r>
              <a:rPr lang="en-US" sz="3200" dirty="0">
                <a:solidFill>
                  <a:srgbClr val="00ADEE"/>
                </a:solidFill>
              </a:rPr>
              <a:t>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What happened?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Lucy: Oh.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Lucy: What happened after that?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/>
            </a:r>
            <a:br>
              <a:rPr lang="en-US" sz="3200" b="0" i="0" dirty="0">
                <a:solidFill>
                  <a:srgbClr val="00ADEE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That's very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!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The city should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07F0-8646-3880-40D6-F29230735E24}"/>
              </a:ext>
            </a:extLst>
          </p:cNvPr>
          <p:cNvSpPr txBox="1"/>
          <p:nvPr/>
        </p:nvSpPr>
        <p:spPr>
          <a:xfrm>
            <a:off x="234765" y="450435"/>
            <a:ext cx="5238935" cy="75437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Conversation 1:</a:t>
            </a:r>
          </a:p>
        </p:txBody>
      </p:sp>
    </p:spTree>
    <p:extLst>
      <p:ext uri="{BB962C8B-B14F-4D97-AF65-F5344CB8AC3E}">
        <p14:creationId xmlns:p14="http://schemas.microsoft.com/office/powerpoint/2010/main" val="251034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24125" y="153473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125" y="247746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811682" y="4379262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24125" y="5352342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824125" y="343653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B8F36D-F795-F2BC-ADC9-8A7588ADC987}"/>
              </a:ext>
            </a:extLst>
          </p:cNvPr>
          <p:cNvSpPr txBox="1"/>
          <p:nvPr/>
        </p:nvSpPr>
        <p:spPr>
          <a:xfrm>
            <a:off x="5651500" y="674400"/>
            <a:ext cx="6407335" cy="55092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reading in the park - something funny happened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A man was having a loud phone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call with his wife.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Then an older woman walked to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him and said "Shh! You're loud!"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He got uncomfortable and hung up.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funny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Yeah – encourage people to use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their phones quietly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CD273-A798-5422-37D0-5B1BFCEEF2AB}"/>
              </a:ext>
            </a:extLst>
          </p:cNvPr>
          <p:cNvSpPr txBox="1"/>
          <p:nvPr/>
        </p:nvSpPr>
        <p:spPr>
          <a:xfrm>
            <a:off x="133165" y="1353506"/>
            <a:ext cx="57310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Bob: I was </a:t>
            </a:r>
            <a:r>
              <a:rPr lang="en-US" sz="3200" dirty="0">
                <a:solidFill>
                  <a:srgbClr val="00ADEE"/>
                </a:solidFill>
              </a:rPr>
              <a:t>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What happened?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Lucy: Oh.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Lucy: What happened after that?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00ADEE"/>
                </a:solidFill>
                <a:effectLst/>
              </a:rPr>
              <a:t/>
            </a:r>
            <a:br>
              <a:rPr lang="en-US" sz="3200" b="0" i="0" dirty="0">
                <a:solidFill>
                  <a:srgbClr val="00ADEE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Lucy: That's very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!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Bob: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The city should </a:t>
            </a:r>
            <a:r>
              <a:rPr lang="en-US" sz="3200" dirty="0">
                <a:solidFill>
                  <a:srgbClr val="00ADEE"/>
                </a:solidFill>
              </a:rPr>
              <a:t>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07F0-8646-3880-40D6-F29230735E24}"/>
              </a:ext>
            </a:extLst>
          </p:cNvPr>
          <p:cNvSpPr txBox="1"/>
          <p:nvPr/>
        </p:nvSpPr>
        <p:spPr>
          <a:xfrm>
            <a:off x="234765" y="450435"/>
            <a:ext cx="5238935" cy="75437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Conversation 2:</a:t>
            </a:r>
          </a:p>
        </p:txBody>
      </p:sp>
    </p:spTree>
    <p:extLst>
      <p:ext uri="{BB962C8B-B14F-4D97-AF65-F5344CB8AC3E}">
        <p14:creationId xmlns:p14="http://schemas.microsoft.com/office/powerpoint/2010/main" val="2168932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166B-82AB-908B-3C5D-90CE36B6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6C468D-9703-A622-E644-B3F9136CEF07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3E56D-5ABE-D4C1-4350-62FB506A3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5AB6A-9335-E1BD-9390-DCDBAE82A15A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 </a:t>
            </a:r>
          </a:p>
        </p:txBody>
      </p:sp>
    </p:spTree>
    <p:extLst>
      <p:ext uri="{BB962C8B-B14F-4D97-AF65-F5344CB8AC3E}">
        <p14:creationId xmlns:p14="http://schemas.microsoft.com/office/powerpoint/2010/main" val="780914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F00F-ECBD-BDD8-EE4C-ACE24F327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EBDF70-FEFC-C09A-342B-AB66C030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5" y="581580"/>
            <a:ext cx="10382250" cy="781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B64931-A5A3-BBE9-1B1A-5C354831FFA2}"/>
              </a:ext>
            </a:extLst>
          </p:cNvPr>
          <p:cNvSpPr txBox="1"/>
          <p:nvPr/>
        </p:nvSpPr>
        <p:spPr>
          <a:xfrm>
            <a:off x="234765" y="1367309"/>
            <a:ext cx="11957235" cy="416146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a. Choose an event below that you experienced. In pairs: Student A, tell your partner about it.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Talk about the context and what happened, then say if it's a problem in your city and give solutions to it.</a:t>
            </a:r>
            <a:br>
              <a:rPr lang="en-US" sz="3600" b="0" i="0" dirty="0">
                <a:solidFill>
                  <a:srgbClr val="0070C0"/>
                </a:solidFill>
                <a:effectLst/>
              </a:rPr>
            </a:br>
            <a:r>
              <a:rPr lang="en-US" sz="3600" b="0" i="0" dirty="0">
                <a:solidFill>
                  <a:srgbClr val="0070C0"/>
                </a:solidFill>
                <a:effectLst/>
              </a:rPr>
              <a:t>Student B, listen and ask questions.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042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C0223-55E4-9D5A-82FE-1934B4BF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025027"/>
            <a:ext cx="12052300" cy="48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8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790EF-6995-69B5-9DFF-ED72413D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312"/>
            <a:ext cx="1385198" cy="2199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FDFB0-52F0-3AD7-C186-3422A3FFD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740" y="1790460"/>
            <a:ext cx="1295260" cy="206320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92ED280-8D26-B733-323D-393BC5413D71}"/>
              </a:ext>
            </a:extLst>
          </p:cNvPr>
          <p:cNvSpPr/>
          <p:nvPr/>
        </p:nvSpPr>
        <p:spPr>
          <a:xfrm>
            <a:off x="1385198" y="531626"/>
            <a:ext cx="5142602" cy="1119374"/>
          </a:xfrm>
          <a:prstGeom prst="wedgeRoundRectCallout">
            <a:avLst>
              <a:gd name="adj1" fmla="val -58549"/>
              <a:gd name="adj2" fmla="val 32273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You’ll never believe what happened to me today.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C76BD20-50E6-3119-7258-786AE235A088}"/>
              </a:ext>
            </a:extLst>
          </p:cNvPr>
          <p:cNvSpPr/>
          <p:nvPr/>
        </p:nvSpPr>
        <p:spPr>
          <a:xfrm>
            <a:off x="6781796" y="671086"/>
            <a:ext cx="4114944" cy="1119374"/>
          </a:xfrm>
          <a:prstGeom prst="wedgeRoundRectCallout">
            <a:avLst>
              <a:gd name="adj1" fmla="val 61468"/>
              <a:gd name="adj2" fmla="val 504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Oh, really. What happened?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D58C703-F8F3-E664-BC3B-51BF9D264956}"/>
              </a:ext>
            </a:extLst>
          </p:cNvPr>
          <p:cNvSpPr/>
          <p:nvPr/>
        </p:nvSpPr>
        <p:spPr>
          <a:xfrm>
            <a:off x="1385197" y="1824928"/>
            <a:ext cx="5142603" cy="1390616"/>
          </a:xfrm>
          <a:prstGeom prst="wedgeRoundRectCallout">
            <a:avLst>
              <a:gd name="adj1" fmla="val -59701"/>
              <a:gd name="adj2" fmla="val 1640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 was walking to the grocery when there was a car accident at the intersection.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6069D21-64CF-8AA6-83F2-037349EB1926}"/>
              </a:ext>
            </a:extLst>
          </p:cNvPr>
          <p:cNvSpPr/>
          <p:nvPr/>
        </p:nvSpPr>
        <p:spPr>
          <a:xfrm>
            <a:off x="6792237" y="1889876"/>
            <a:ext cx="4104503" cy="1119374"/>
          </a:xfrm>
          <a:prstGeom prst="wedgeRoundRectCallout">
            <a:avLst>
              <a:gd name="adj1" fmla="val 60203"/>
              <a:gd name="adj2" fmla="val -1537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Was anyone hurt?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125B9E5-1F1E-6AD7-737E-797D8CAC3A9A}"/>
              </a:ext>
            </a:extLst>
          </p:cNvPr>
          <p:cNvSpPr/>
          <p:nvPr/>
        </p:nvSpPr>
        <p:spPr>
          <a:xfrm>
            <a:off x="1385198" y="3389473"/>
            <a:ext cx="5142602" cy="1367026"/>
          </a:xfrm>
          <a:prstGeom prst="wedgeRoundRectCallout">
            <a:avLst>
              <a:gd name="adj1" fmla="val -63488"/>
              <a:gd name="adj2" fmla="val -60761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Luckily! no one injured. But there’s quite a bit damage to both cars.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07C10A3-F321-1143-C725-9B6B02A163B4}"/>
              </a:ext>
            </a:extLst>
          </p:cNvPr>
          <p:cNvSpPr/>
          <p:nvPr/>
        </p:nvSpPr>
        <p:spPr>
          <a:xfrm>
            <a:off x="6831986" y="3215543"/>
            <a:ext cx="4064754" cy="1119374"/>
          </a:xfrm>
          <a:prstGeom prst="wedgeRoundRectCallout">
            <a:avLst>
              <a:gd name="adj1" fmla="val 60519"/>
              <a:gd name="adj2" fmla="val -550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How did you feel?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8CD0C14-4DB4-DEA0-8345-78C78DDDC120}"/>
              </a:ext>
            </a:extLst>
          </p:cNvPr>
          <p:cNvSpPr/>
          <p:nvPr/>
        </p:nvSpPr>
        <p:spPr>
          <a:xfrm>
            <a:off x="1385198" y="4930428"/>
            <a:ext cx="5142602" cy="1367026"/>
          </a:xfrm>
          <a:prstGeom prst="wedgeRoundRectCallout">
            <a:avLst>
              <a:gd name="adj1" fmla="val -63488"/>
              <a:gd name="adj2" fmla="val -60761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It’s scary. I think the city should do something about this intersection.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CDFB0AB-8B1E-FB71-3418-5FB37363D48F}"/>
              </a:ext>
            </a:extLst>
          </p:cNvPr>
          <p:cNvSpPr/>
          <p:nvPr/>
        </p:nvSpPr>
        <p:spPr>
          <a:xfrm>
            <a:off x="6781796" y="4596302"/>
            <a:ext cx="4114944" cy="1730071"/>
          </a:xfrm>
          <a:prstGeom prst="wedgeRoundRectCallout">
            <a:avLst>
              <a:gd name="adj1" fmla="val 60519"/>
              <a:gd name="adj2" fmla="val -550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You’re right. Maybe they should reduce the speed limit in this area.</a:t>
            </a:r>
          </a:p>
        </p:txBody>
      </p:sp>
    </p:spTree>
    <p:extLst>
      <p:ext uri="{BB962C8B-B14F-4D97-AF65-F5344CB8AC3E}">
        <p14:creationId xmlns:p14="http://schemas.microsoft.com/office/powerpoint/2010/main" val="10655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0C655-B3B1-729A-350F-A95BB57959A4}"/>
              </a:ext>
            </a:extLst>
          </p:cNvPr>
          <p:cNvSpPr txBox="1"/>
          <p:nvPr/>
        </p:nvSpPr>
        <p:spPr>
          <a:xfrm>
            <a:off x="234765" y="450435"/>
            <a:ext cx="11957235" cy="147457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b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. What other problems does your city have? How can the city fix them.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B35C26F-91B1-BD1D-DBC9-BBE0A7F32790}"/>
              </a:ext>
            </a:extLst>
          </p:cNvPr>
          <p:cNvSpPr/>
          <p:nvPr/>
        </p:nvSpPr>
        <p:spPr>
          <a:xfrm>
            <a:off x="2284412" y="2039182"/>
            <a:ext cx="9477376" cy="1728531"/>
          </a:xfrm>
          <a:prstGeom prst="wedgeRoundRectCallout">
            <a:avLst>
              <a:gd name="adj1" fmla="val -36021"/>
              <a:gd name="adj2" fmla="val 916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The pollution is bad. I think our city should plant more trees and build more parks.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1CFFF-DA8E-9858-EBBA-1C66285D3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5" y="4512076"/>
            <a:ext cx="4038630" cy="18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8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3323B-4FC8-1E2B-D780-647348A6AD05}"/>
              </a:ext>
            </a:extLst>
          </p:cNvPr>
          <p:cNvSpPr txBox="1"/>
          <p:nvPr/>
        </p:nvSpPr>
        <p:spPr>
          <a:xfrm>
            <a:off x="234765" y="450435"/>
            <a:ext cx="11957235" cy="75437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Share your ideas with the class.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BBB0A2C-998D-BF77-4E24-031DDEAC7E64}"/>
              </a:ext>
            </a:extLst>
          </p:cNvPr>
          <p:cNvSpPr/>
          <p:nvPr/>
        </p:nvSpPr>
        <p:spPr>
          <a:xfrm>
            <a:off x="2284412" y="2039182"/>
            <a:ext cx="9477376" cy="1728531"/>
          </a:xfrm>
          <a:prstGeom prst="wedgeRoundRectCallout">
            <a:avLst>
              <a:gd name="adj1" fmla="val -36021"/>
              <a:gd name="adj2" fmla="val 916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Many children beg on the streets. I think …….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9666E-028D-6E63-C16A-03E4F25B3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5" y="4512076"/>
            <a:ext cx="4038630" cy="18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1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DD39-C046-5333-A7C8-D18305C7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B417C6-76C4-05F6-487E-1F2A4AF9B9AB}"/>
              </a:ext>
            </a:extLst>
          </p:cNvPr>
          <p:cNvSpPr txBox="1"/>
          <p:nvPr/>
        </p:nvSpPr>
        <p:spPr>
          <a:xfrm>
            <a:off x="234764" y="1204809"/>
            <a:ext cx="11957235" cy="359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2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1. Encoura</a:t>
            </a:r>
            <a:r>
              <a:rPr lang="en-US" sz="3200" u="sng" dirty="0"/>
              <a:t>g</a:t>
            </a:r>
            <a:r>
              <a:rPr lang="en-US" sz="3200" dirty="0"/>
              <a:t>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2. </a:t>
            </a:r>
            <a:r>
              <a:rPr lang="en-US" sz="3200" u="sng" dirty="0"/>
              <a:t>J</a:t>
            </a:r>
            <a:r>
              <a:rPr lang="en-US" sz="3200" dirty="0"/>
              <a:t>une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3. </a:t>
            </a:r>
            <a:r>
              <a:rPr lang="en-US" sz="3200" u="sng" dirty="0"/>
              <a:t>G</a:t>
            </a:r>
            <a:r>
              <a:rPr lang="en-US" sz="3200" dirty="0"/>
              <a:t>ym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4. </a:t>
            </a:r>
            <a:r>
              <a:rPr lang="en-US" sz="3200" u="sng" dirty="0"/>
              <a:t>J</a:t>
            </a:r>
            <a:r>
              <a:rPr lang="en-US" sz="3200" dirty="0"/>
              <a:t>u</a:t>
            </a:r>
            <a:r>
              <a:rPr lang="en-US" sz="3200" u="sng" dirty="0"/>
              <a:t>dg</a:t>
            </a:r>
            <a:r>
              <a:rPr lang="en-US" sz="3200" dirty="0"/>
              <a:t>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5. Dan</a:t>
            </a:r>
            <a:r>
              <a:rPr lang="en-US" sz="3200" u="sng" dirty="0"/>
              <a:t>g</a:t>
            </a:r>
            <a:r>
              <a:rPr lang="en-US" sz="3200" dirty="0"/>
              <a:t>erous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6. Sol</a:t>
            </a:r>
            <a:r>
              <a:rPr lang="en-US" sz="3200" u="sng" dirty="0"/>
              <a:t>d</a:t>
            </a:r>
            <a:r>
              <a:rPr lang="en-US" sz="3200" dirty="0"/>
              <a:t>ier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7. Chan</a:t>
            </a:r>
            <a:r>
              <a:rPr lang="en-US" sz="3200" u="sng" dirty="0"/>
              <a:t>g</a:t>
            </a:r>
            <a:r>
              <a:rPr lang="en-US" sz="3200" dirty="0"/>
              <a:t>e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8. En</a:t>
            </a:r>
            <a:r>
              <a:rPr lang="en-US" sz="3200" u="sng" dirty="0"/>
              <a:t>g</a:t>
            </a:r>
            <a:r>
              <a:rPr lang="en-US" sz="3200" dirty="0"/>
              <a:t>ine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9. Hu</a:t>
            </a:r>
            <a:r>
              <a:rPr lang="en-US" sz="3200" u="sng" dirty="0"/>
              <a:t>g</a:t>
            </a:r>
            <a:r>
              <a:rPr lang="en-US" sz="3200" dirty="0"/>
              <a:t>e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10. Traffic jam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E2228-2EE1-A7E2-F0DF-CD9DA183FED9}"/>
              </a:ext>
            </a:extLst>
          </p:cNvPr>
          <p:cNvSpPr txBox="1"/>
          <p:nvPr/>
        </p:nvSpPr>
        <p:spPr>
          <a:xfrm>
            <a:off x="234765" y="450435"/>
            <a:ext cx="11957236" cy="75437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Practice the /</a:t>
            </a:r>
            <a:r>
              <a:rPr lang="en-US" sz="3600" b="0" i="0" dirty="0" err="1">
                <a:solidFill>
                  <a:srgbClr val="0070C0"/>
                </a:solidFill>
                <a:effectLst/>
              </a:rPr>
              <a:t>dʒ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/ </a:t>
            </a:r>
            <a:r>
              <a:rPr lang="en-US" sz="3600" dirty="0">
                <a:solidFill>
                  <a:srgbClr val="0070C0"/>
                </a:solidFill>
              </a:rPr>
              <a:t>sound.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BFC24-C943-4429-B894-61FA077C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74" y="4349072"/>
            <a:ext cx="4038630" cy="18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8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536612"/>
            <a:ext cx="6301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Pronounce the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sound.</a:t>
            </a:r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Talk about problems in a city and solutions to them.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119" y="5182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119" y="1763768"/>
            <a:ext cx="11101761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Pronunciation: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Practicing the 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b="0" i="0" dirty="0" err="1">
                <a:solidFill>
                  <a:srgbClr val="0070C0"/>
                </a:solidFill>
                <a:effectLst/>
              </a:rPr>
              <a:t>dʒ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/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sound 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  <a:ea typeface="Calibri" panose="020F0502020204030204" pitchFamily="34" charset="0"/>
              </a:rPr>
              <a:t>Speaking: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>
                <a:solidFill>
                  <a:srgbClr val="0070C0"/>
                </a:solidFill>
                <a:ea typeface="Calibri" panose="020F0502020204030204" pitchFamily="34" charset="0"/>
              </a:rPr>
              <a:t>Talking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about city problems and how to fix them. 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Practice saying the 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 sound.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Do the writing exercise on page 39 - WB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(Vocabulary &amp; Listening - pages 68 &amp; 69 -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266700" y="539045"/>
            <a:ext cx="11925300" cy="58234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COMPETITION TIME: WORD GUESSING GAME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Divide the class into groups of 5 students each.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 Say the definition of 10 individual words. Each group listens and write down the word on the board/paper.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Teacher can support by giving the first letter of each word.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 Which team(s) with the highest number of correct answers win(s).</a:t>
            </a:r>
          </a:p>
        </p:txBody>
      </p:sp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73EBF-583D-7FA2-3AF4-2BFD6A7F3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493CEB-5F1C-F466-7621-3A9D5D6E5551}"/>
              </a:ext>
            </a:extLst>
          </p:cNvPr>
          <p:cNvSpPr txBox="1"/>
          <p:nvPr/>
        </p:nvSpPr>
        <p:spPr>
          <a:xfrm>
            <a:off x="372862" y="454954"/>
            <a:ext cx="11819138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Teacher says: </a:t>
            </a:r>
            <a:r>
              <a:rPr lang="en-US" sz="3600" dirty="0"/>
              <a:t>a thing/structure that connects two places over a gap, like a river, a valley. People or vehicles cross from one side to the other safely.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58609-3C72-475C-D5B7-0115D139921B}"/>
              </a:ext>
            </a:extLst>
          </p:cNvPr>
          <p:cNvSpPr txBox="1"/>
          <p:nvPr/>
        </p:nvSpPr>
        <p:spPr>
          <a:xfrm>
            <a:off x="372862" y="3869050"/>
            <a:ext cx="11819138" cy="837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Answer: bridge</a:t>
            </a:r>
          </a:p>
        </p:txBody>
      </p:sp>
    </p:spTree>
    <p:extLst>
      <p:ext uri="{BB962C8B-B14F-4D97-AF65-F5344CB8AC3E}">
        <p14:creationId xmlns:p14="http://schemas.microsoft.com/office/powerpoint/2010/main" val="2699767459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A689-F2A8-333F-74C0-43CB22ECD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8C853-01F2-C1F0-E96B-5196F5C0D537}"/>
              </a:ext>
            </a:extLst>
          </p:cNvPr>
          <p:cNvSpPr txBox="1"/>
          <p:nvPr/>
        </p:nvSpPr>
        <p:spPr>
          <a:xfrm>
            <a:off x="372862" y="1242323"/>
            <a:ext cx="11819138" cy="5186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It's the sixth month of the year, usually when summer begins.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A place where people go to exercise and stay fit, often equipped with different equipment like weights</a:t>
            </a:r>
            <a:r>
              <a:rPr lang="en-US" sz="3200" dirty="0">
                <a:highlight>
                  <a:srgbClr val="FFFFFF"/>
                </a:highligh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FF"/>
                </a:highlight>
              </a:rPr>
              <a:t>3.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Someone who listens to both sides of a story in a court and decides who is right or wrong.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FF"/>
                </a:highlight>
              </a:rPr>
              <a:t>4.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A thick and sweet spread made from fruit, often eaten on bread or toast.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2E5A4-7BE2-F301-2939-5D305D2BCAA0}"/>
              </a:ext>
            </a:extLst>
          </p:cNvPr>
          <p:cNvSpPr txBox="1"/>
          <p:nvPr/>
        </p:nvSpPr>
        <p:spPr>
          <a:xfrm>
            <a:off x="372862" y="476638"/>
            <a:ext cx="11819138" cy="837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Teacher says:</a:t>
            </a:r>
          </a:p>
        </p:txBody>
      </p:sp>
    </p:spTree>
    <p:extLst>
      <p:ext uri="{BB962C8B-B14F-4D97-AF65-F5344CB8AC3E}">
        <p14:creationId xmlns:p14="http://schemas.microsoft.com/office/powerpoint/2010/main" val="4846346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A689-F2A8-333F-74C0-43CB22ECD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8C853-01F2-C1F0-E96B-5196F5C0D537}"/>
              </a:ext>
            </a:extLst>
          </p:cNvPr>
          <p:cNvSpPr txBox="1"/>
          <p:nvPr/>
        </p:nvSpPr>
        <p:spPr>
          <a:xfrm>
            <a:off x="372862" y="531123"/>
            <a:ext cx="11819138" cy="5186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FF"/>
                </a:highlight>
              </a:rPr>
              <a:t>5. 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To give someone support or confidence to do something</a:t>
            </a:r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.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6. </a:t>
            </a:r>
            <a:r>
              <a:rPr lang="en-US" sz="3200" dirty="0">
                <a:highlight>
                  <a:srgbClr val="FFFFFF"/>
                </a:highlight>
              </a:rPr>
              <a:t>Crossing a busy road without looking is …………………..</a:t>
            </a:r>
            <a:endParaRPr lang="en-US" sz="3200" b="0" i="0" dirty="0">
              <a:effectLst/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</a:pPr>
            <a:r>
              <a:rPr lang="en-US" sz="3200" dirty="0"/>
              <a:t>7. 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 person who serves in the military and protects their country.</a:t>
            </a:r>
            <a:endParaRPr lang="en-US" sz="3200" dirty="0"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FF"/>
                </a:highlight>
              </a:rPr>
              <a:t>8. 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To make something different or to replace one thing with another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FF"/>
                </a:highlight>
              </a:rPr>
              <a:t>9. 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part of a machine that uses fuel or electricity to produce power and make things move, like in cars or trains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FF"/>
                </a:highlight>
              </a:rPr>
              <a:t>10. 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very large or big in size, like a giant elephant or a massive building.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72880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5F31A-981C-3D70-E3AD-9E50BDBCD293}"/>
              </a:ext>
            </a:extLst>
          </p:cNvPr>
          <p:cNvSpPr txBox="1"/>
          <p:nvPr/>
        </p:nvSpPr>
        <p:spPr>
          <a:xfrm>
            <a:off x="372862" y="490850"/>
            <a:ext cx="11819138" cy="754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Answers: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07532-06F1-4542-B73C-631224A25247}"/>
              </a:ext>
            </a:extLst>
          </p:cNvPr>
          <p:cNvSpPr txBox="1"/>
          <p:nvPr/>
        </p:nvSpPr>
        <p:spPr>
          <a:xfrm>
            <a:off x="372862" y="1685796"/>
            <a:ext cx="3132338" cy="363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1. June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2. Gym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3. Judge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4. Jam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5. Encourage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30B99-40E0-8276-4DEF-B893EB009253}"/>
              </a:ext>
            </a:extLst>
          </p:cNvPr>
          <p:cNvSpPr txBox="1"/>
          <p:nvPr/>
        </p:nvSpPr>
        <p:spPr>
          <a:xfrm>
            <a:off x="6096000" y="1685796"/>
            <a:ext cx="3448050" cy="363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6. Dangerous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7. Soldier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8. Change 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9. Engine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FF0000"/>
                </a:solidFill>
              </a:rPr>
              <a:t>10. Huge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4265259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928</Words>
  <Application>Microsoft Office PowerPoint</Application>
  <PresentationFormat>Widescreen</PresentationFormat>
  <Paragraphs>145</Paragraphs>
  <Slides>32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Söhne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Duc Huyen</dc:creator>
  <cp:lastModifiedBy>PC</cp:lastModifiedBy>
  <cp:revision>691</cp:revision>
  <dcterms:created xsi:type="dcterms:W3CDTF">2023-02-01T04:45:54Z</dcterms:created>
  <dcterms:modified xsi:type="dcterms:W3CDTF">2025-03-23T07:08:01Z</dcterms:modified>
</cp:coreProperties>
</file>