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67" r:id="rId4"/>
    <p:sldId id="269" r:id="rId5"/>
    <p:sldId id="912" r:id="rId6"/>
    <p:sldId id="914" r:id="rId7"/>
    <p:sldId id="971" r:id="rId8"/>
    <p:sldId id="972" r:id="rId9"/>
    <p:sldId id="973" r:id="rId10"/>
    <p:sldId id="918" r:id="rId11"/>
    <p:sldId id="974" r:id="rId12"/>
    <p:sldId id="976" r:id="rId13"/>
    <p:sldId id="978" r:id="rId14"/>
    <p:sldId id="975" r:id="rId15"/>
    <p:sldId id="979" r:id="rId16"/>
    <p:sldId id="980" r:id="rId17"/>
    <p:sldId id="852" r:id="rId18"/>
    <p:sldId id="981" r:id="rId19"/>
    <p:sldId id="957" r:id="rId20"/>
    <p:sldId id="949" r:id="rId21"/>
    <p:sldId id="982" r:id="rId22"/>
    <p:sldId id="983" r:id="rId23"/>
    <p:sldId id="984" r:id="rId24"/>
    <p:sldId id="985" r:id="rId25"/>
    <p:sldId id="986" r:id="rId26"/>
    <p:sldId id="987" r:id="rId27"/>
    <p:sldId id="988" r:id="rId28"/>
    <p:sldId id="989" r:id="rId29"/>
    <p:sldId id="990" r:id="rId30"/>
    <p:sldId id="991" r:id="rId31"/>
    <p:sldId id="992" r:id="rId32"/>
    <p:sldId id="956" r:id="rId33"/>
    <p:sldId id="993" r:id="rId34"/>
    <p:sldId id="294" r:id="rId35"/>
    <p:sldId id="996" r:id="rId36"/>
    <p:sldId id="994" r:id="rId37"/>
    <p:sldId id="296" r:id="rId38"/>
    <p:sldId id="298" r:id="rId39"/>
    <p:sldId id="299" r:id="rId40"/>
    <p:sldId id="30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1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2985C227-E612-4B2E-B699-F936BA7579F0}"/>
    <pc:docChg chg="modSld">
      <pc:chgData name="Phan Van Rieu (Hugo)" userId="032e726b-b6b7-45df-b0ca-e82fb010a48a" providerId="ADAL" clId="{2985C227-E612-4B2E-B699-F936BA7579F0}" dt="2024-05-27T04:03:46.905" v="1" actId="20577"/>
      <pc:docMkLst>
        <pc:docMk/>
      </pc:docMkLst>
      <pc:sldChg chg="modSp mod">
        <pc:chgData name="Phan Van Rieu (Hugo)" userId="032e726b-b6b7-45df-b0ca-e82fb010a48a" providerId="ADAL" clId="{2985C227-E612-4B2E-B699-F936BA7579F0}" dt="2024-05-27T04:03:46.905" v="1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2985C227-E612-4B2E-B699-F936BA7579F0}" dt="2024-05-27T04:03:46.905" v="1" actId="20577"/>
          <ac:spMkLst>
            <pc:docMk/>
            <pc:sldMk cId="1872779487" sldId="269"/>
            <ac:spMk id="7" creationId="{BA386DE9-345A-400C-B2BB-B32B155C2C38}"/>
          </ac:spMkLst>
        </pc:spChg>
      </pc:sldChg>
    </pc:docChg>
  </pc:docChgLst>
  <pc:docChgLst>
    <pc:chgData name="Phan Van Rieu (Hugo)" userId="032e726b-b6b7-45df-b0ca-e82fb010a48a" providerId="ADAL" clId="{48802F13-D779-42C7-9DFC-1639A3ED1AD9}"/>
    <pc:docChg chg="modSld">
      <pc:chgData name="Phan Van Rieu (Hugo)" userId="032e726b-b6b7-45df-b0ca-e82fb010a48a" providerId="ADAL" clId="{48802F13-D779-42C7-9DFC-1639A3ED1AD9}" dt="2024-05-09T06:49:33.515" v="0" actId="1076"/>
      <pc:docMkLst>
        <pc:docMk/>
      </pc:docMkLst>
      <pc:sldChg chg="modSp mod">
        <pc:chgData name="Phan Van Rieu (Hugo)" userId="032e726b-b6b7-45df-b0ca-e82fb010a48a" providerId="ADAL" clId="{48802F13-D779-42C7-9DFC-1639A3ED1AD9}" dt="2024-05-09T06:49:33.515" v="0" actId="1076"/>
        <pc:sldMkLst>
          <pc:docMk/>
          <pc:sldMk cId="2328970916" sldId="984"/>
        </pc:sldMkLst>
        <pc:spChg chg="mod">
          <ac:chgData name="Phan Van Rieu (Hugo)" userId="032e726b-b6b7-45df-b0ca-e82fb010a48a" providerId="ADAL" clId="{48802F13-D779-42C7-9DFC-1639A3ED1AD9}" dt="2024-05-09T06:49:33.515" v="0" actId="1076"/>
          <ac:spMkLst>
            <pc:docMk/>
            <pc:sldMk cId="2328970916" sldId="984"/>
            <ac:spMk id="6" creationId="{019AE89E-C911-5714-8AA9-CF84C7DCE3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52793" y="71082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178991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7: Urban life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3494" y="3429000"/>
            <a:ext cx="52534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70C0"/>
                </a:solidFill>
              </a:rPr>
              <a:t>Period 84.Unit </a:t>
            </a:r>
            <a:r>
              <a:rPr lang="en-US" sz="3200" b="1" dirty="0">
                <a:solidFill>
                  <a:srgbClr val="0070C0"/>
                </a:solidFill>
              </a:rPr>
              <a:t>1: English in the World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2.2: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69 &amp; 70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D7A2B-7DB2-77FD-2509-D3DF43A8DFB7}"/>
              </a:ext>
            </a:extLst>
          </p:cNvPr>
          <p:cNvSpPr txBox="1"/>
          <p:nvPr/>
        </p:nvSpPr>
        <p:spPr>
          <a:xfrm>
            <a:off x="114517" y="1826321"/>
            <a:ext cx="11914727" cy="3881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The book </a:t>
            </a:r>
            <a:r>
              <a:rPr lang="en-US" sz="3200" b="0" i="0" u="sng" dirty="0">
                <a:effectLst/>
              </a:rPr>
              <a:t>is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so interesting 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hat </a:t>
            </a:r>
            <a:r>
              <a:rPr lang="en-US" sz="3200" i="0" dirty="0">
                <a:solidFill>
                  <a:srgbClr val="0D0D0D"/>
                </a:solidFill>
                <a:effectLst/>
              </a:rPr>
              <a:t>I can’t put it down.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The pollution in the city </a:t>
            </a:r>
            <a:r>
              <a:rPr lang="en-US" sz="3200" b="0" i="0" u="sng" dirty="0">
                <a:effectLst/>
              </a:rPr>
              <a:t>is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so bad </a:t>
            </a:r>
            <a:r>
              <a:rPr lang="en-US" sz="3200" dirty="0">
                <a:solidFill>
                  <a:srgbClr val="FF0000"/>
                </a:solidFill>
              </a:rPr>
              <a:t>that</a:t>
            </a:r>
            <a:r>
              <a:rPr lang="en-US" sz="3200" dirty="0">
                <a:solidFill>
                  <a:srgbClr val="0D0D0D"/>
                </a:solidFill>
              </a:rPr>
              <a:t> it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affects not just people but also animals and plants in the city.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The city keeps </a:t>
            </a:r>
            <a:r>
              <a:rPr lang="en-US" sz="3200" b="0" i="0" u="sng" dirty="0">
                <a:solidFill>
                  <a:srgbClr val="0D0D0D"/>
                </a:solidFill>
                <a:effectLst/>
              </a:rPr>
              <a:t>growing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so fast </a:t>
            </a:r>
            <a:r>
              <a:rPr lang="en-US" sz="3200" dirty="0">
                <a:solidFill>
                  <a:srgbClr val="FF0000"/>
                </a:solidFill>
              </a:rPr>
              <a:t>that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it uses up resources like water and energy.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Lots of crime </a:t>
            </a:r>
            <a:r>
              <a:rPr lang="en-US" sz="3200" b="0" i="0" u="sng" dirty="0">
                <a:solidFill>
                  <a:srgbClr val="0D0D0D"/>
                </a:solidFill>
                <a:effectLst/>
              </a:rPr>
              <a:t>happens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so often 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hat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it makes people scared.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7C953-8593-2E68-6134-F8C5EF24CF62}"/>
              </a:ext>
            </a:extLst>
          </p:cNvPr>
          <p:cNvSpPr txBox="1"/>
          <p:nvPr/>
        </p:nvSpPr>
        <p:spPr>
          <a:xfrm>
            <a:off x="114517" y="483125"/>
            <a:ext cx="11899684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</a:rPr>
              <a:t>Read and focus on the highlighted words. Then complete the structures.</a:t>
            </a:r>
          </a:p>
        </p:txBody>
      </p:sp>
    </p:spTree>
    <p:extLst>
      <p:ext uri="{BB962C8B-B14F-4D97-AF65-F5344CB8AC3E}">
        <p14:creationId xmlns:p14="http://schemas.microsoft.com/office/powerpoint/2010/main" val="545691141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D7A2B-7DB2-77FD-2509-D3DF43A8DFB7}"/>
              </a:ext>
            </a:extLst>
          </p:cNvPr>
          <p:cNvSpPr txBox="1"/>
          <p:nvPr/>
        </p:nvSpPr>
        <p:spPr>
          <a:xfrm>
            <a:off x="129560" y="444060"/>
            <a:ext cx="11914727" cy="196117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The book </a:t>
            </a:r>
            <a:r>
              <a:rPr lang="en-US" sz="3200" b="0" i="0" u="sng" dirty="0">
                <a:effectLst/>
              </a:rPr>
              <a:t>is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so interesting 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hat </a:t>
            </a:r>
            <a:r>
              <a:rPr lang="en-US" sz="3200" i="0" dirty="0">
                <a:solidFill>
                  <a:srgbClr val="0D0D0D"/>
                </a:solidFill>
                <a:effectLst/>
              </a:rPr>
              <a:t>I can’t put it down.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The pollution in the city </a:t>
            </a:r>
            <a:r>
              <a:rPr lang="en-US" sz="3200" b="0" i="0" u="sng" dirty="0">
                <a:effectLst/>
              </a:rPr>
              <a:t>is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so bad </a:t>
            </a:r>
            <a:r>
              <a:rPr lang="en-US" sz="3200" dirty="0">
                <a:solidFill>
                  <a:srgbClr val="FF0000"/>
                </a:solidFill>
              </a:rPr>
              <a:t>that</a:t>
            </a:r>
            <a:r>
              <a:rPr lang="en-US" sz="3200" dirty="0">
                <a:solidFill>
                  <a:srgbClr val="0D0D0D"/>
                </a:solidFill>
              </a:rPr>
              <a:t> it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affects not just people but also animals and plants in the city.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7AAC4-254E-EBC6-E6EF-D4F733A5C36C}"/>
              </a:ext>
            </a:extLst>
          </p:cNvPr>
          <p:cNvSpPr txBox="1"/>
          <p:nvPr/>
        </p:nvSpPr>
        <p:spPr>
          <a:xfrm>
            <a:off x="129559" y="3594458"/>
            <a:ext cx="11914727" cy="196117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3. The city keeps </a:t>
            </a:r>
            <a:r>
              <a:rPr lang="en-US" sz="3200" b="0" i="0" u="sng" dirty="0">
                <a:solidFill>
                  <a:srgbClr val="0D0D0D"/>
                </a:solidFill>
                <a:effectLst/>
              </a:rPr>
              <a:t>growing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so fast </a:t>
            </a:r>
            <a:r>
              <a:rPr lang="en-US" sz="3200" dirty="0">
                <a:solidFill>
                  <a:srgbClr val="FF0000"/>
                </a:solidFill>
              </a:rPr>
              <a:t>that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it uses up resources like water and energy.</a:t>
            </a:r>
          </a:p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4. Lots of crime </a:t>
            </a:r>
            <a:r>
              <a:rPr lang="en-US" sz="3200" b="0" i="0" u="sng" dirty="0">
                <a:solidFill>
                  <a:srgbClr val="0D0D0D"/>
                </a:solidFill>
                <a:effectLst/>
              </a:rPr>
              <a:t>happens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so often 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hat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it makes people scared.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CC7BE-096F-18A6-9C26-92695A911399}"/>
              </a:ext>
            </a:extLst>
          </p:cNvPr>
          <p:cNvSpPr txBox="1"/>
          <p:nvPr/>
        </p:nvSpPr>
        <p:spPr>
          <a:xfrm>
            <a:off x="146158" y="2539743"/>
            <a:ext cx="11899684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</a:rPr>
              <a:t>S + _____ + so + _____ + that + S + V (+ Object)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617A2-3868-3A32-3C7B-2B535F3E85B0}"/>
              </a:ext>
            </a:extLst>
          </p:cNvPr>
          <p:cNvSpPr txBox="1"/>
          <p:nvPr/>
        </p:nvSpPr>
        <p:spPr>
          <a:xfrm>
            <a:off x="146158" y="5640854"/>
            <a:ext cx="11899684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</a:rPr>
              <a:t>S + _____ + so +  _____ + that + S + V (+ Object)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34A5C3-9E3D-354D-AFAE-BA18F14B2629}"/>
              </a:ext>
            </a:extLst>
          </p:cNvPr>
          <p:cNvSpPr/>
          <p:nvPr/>
        </p:nvSpPr>
        <p:spPr>
          <a:xfrm>
            <a:off x="2590872" y="2578388"/>
            <a:ext cx="1013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E59CBB-EC21-0ABC-CADF-EB167DDB0D3A}"/>
              </a:ext>
            </a:extLst>
          </p:cNvPr>
          <p:cNvSpPr/>
          <p:nvPr/>
        </p:nvSpPr>
        <p:spPr>
          <a:xfrm>
            <a:off x="5044772" y="2570520"/>
            <a:ext cx="1013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adj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3B5E9B-2627-2F2B-7E07-FF4DC30E1A90}"/>
              </a:ext>
            </a:extLst>
          </p:cNvPr>
          <p:cNvSpPr/>
          <p:nvPr/>
        </p:nvSpPr>
        <p:spPr>
          <a:xfrm>
            <a:off x="2397044" y="5702410"/>
            <a:ext cx="1013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Verb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A32303-5358-BEC3-1630-975191726A87}"/>
              </a:ext>
            </a:extLst>
          </p:cNvPr>
          <p:cNvSpPr/>
          <p:nvPr/>
        </p:nvSpPr>
        <p:spPr>
          <a:xfrm>
            <a:off x="4964170" y="5671631"/>
            <a:ext cx="1013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adv</a:t>
            </a:r>
          </a:p>
        </p:txBody>
      </p:sp>
    </p:spTree>
    <p:extLst>
      <p:ext uri="{BB962C8B-B14F-4D97-AF65-F5344CB8AC3E}">
        <p14:creationId xmlns:p14="http://schemas.microsoft.com/office/powerpoint/2010/main" val="6603828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D7A2B-7DB2-77FD-2509-D3DF43A8DFB7}"/>
              </a:ext>
            </a:extLst>
          </p:cNvPr>
          <p:cNvSpPr txBox="1"/>
          <p:nvPr/>
        </p:nvSpPr>
        <p:spPr>
          <a:xfrm>
            <a:off x="138636" y="1959486"/>
            <a:ext cx="11914727" cy="3241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She made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such a mess in the kitchen that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it took hours to clean up afterward.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D0D0D"/>
                </a:solidFill>
              </a:rPr>
              <a:t>He faced </a:t>
            </a:r>
            <a:r>
              <a:rPr lang="en-US" sz="3200" dirty="0">
                <a:solidFill>
                  <a:srgbClr val="FF0000"/>
                </a:solidFill>
              </a:rPr>
              <a:t>such a puzzle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that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he couldn’t figure it out.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Air pollution is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such a big problem </a:t>
            </a:r>
            <a:r>
              <a:rPr lang="en-US" sz="3200" dirty="0">
                <a:solidFill>
                  <a:srgbClr val="FF0000"/>
                </a:solidFill>
              </a:rPr>
              <a:t>that </a:t>
            </a:r>
            <a:r>
              <a:rPr lang="en-US" sz="3200" dirty="0">
                <a:solidFill>
                  <a:srgbClr val="0D0D0D"/>
                </a:solidFill>
              </a:rPr>
              <a:t>i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t </a:t>
            </a:r>
            <a:r>
              <a:rPr lang="en-US" sz="3200" dirty="0">
                <a:solidFill>
                  <a:srgbClr val="0D0D0D"/>
                </a:solidFill>
              </a:rPr>
              <a:t>affects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people’s health.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It was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such a hot day that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even the ice cream melted within minutes.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260D18-F977-A7E4-C1E6-AEC86AE454D0}"/>
              </a:ext>
            </a:extLst>
          </p:cNvPr>
          <p:cNvSpPr txBox="1"/>
          <p:nvPr/>
        </p:nvSpPr>
        <p:spPr>
          <a:xfrm>
            <a:off x="114517" y="483125"/>
            <a:ext cx="11899684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</a:rPr>
              <a:t>Read and focus on the highlighted words. Then complete the structures.</a:t>
            </a:r>
          </a:p>
        </p:txBody>
      </p:sp>
    </p:spTree>
    <p:extLst>
      <p:ext uri="{BB962C8B-B14F-4D97-AF65-F5344CB8AC3E}">
        <p14:creationId xmlns:p14="http://schemas.microsoft.com/office/powerpoint/2010/main" val="2359997725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D7A2B-7DB2-77FD-2509-D3DF43A8DFB7}"/>
              </a:ext>
            </a:extLst>
          </p:cNvPr>
          <p:cNvSpPr txBox="1"/>
          <p:nvPr/>
        </p:nvSpPr>
        <p:spPr>
          <a:xfrm>
            <a:off x="138636" y="520974"/>
            <a:ext cx="11914727" cy="196117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 She made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such a mess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in the kitchen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that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it took hours to clean up afterward.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D0D0D"/>
                </a:solidFill>
              </a:rPr>
              <a:t> He faced </a:t>
            </a:r>
            <a:r>
              <a:rPr lang="en-US" sz="3200" dirty="0">
                <a:solidFill>
                  <a:srgbClr val="FF0000"/>
                </a:solidFill>
              </a:rPr>
              <a:t>such a puzzle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that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he couldn’t figure it out.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C315FA-00A4-8ACD-D493-72DA7FAF507B}"/>
              </a:ext>
            </a:extLst>
          </p:cNvPr>
          <p:cNvSpPr txBox="1"/>
          <p:nvPr/>
        </p:nvSpPr>
        <p:spPr>
          <a:xfrm>
            <a:off x="146158" y="3395260"/>
            <a:ext cx="11914727" cy="196117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3. Air pollution is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such a big problem </a:t>
            </a:r>
            <a:r>
              <a:rPr lang="en-US" sz="3200" dirty="0">
                <a:solidFill>
                  <a:srgbClr val="FF0000"/>
                </a:solidFill>
              </a:rPr>
              <a:t>that </a:t>
            </a:r>
            <a:r>
              <a:rPr lang="en-US" sz="3200" dirty="0">
                <a:solidFill>
                  <a:srgbClr val="0D0D0D"/>
                </a:solidFill>
              </a:rPr>
              <a:t>i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t </a:t>
            </a:r>
            <a:r>
              <a:rPr lang="en-US" sz="3200" dirty="0">
                <a:solidFill>
                  <a:srgbClr val="0D0D0D"/>
                </a:solidFill>
              </a:rPr>
              <a:t>affects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people’s health.</a:t>
            </a:r>
          </a:p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4. It was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such a hot day that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even the ice cream melted within minutes.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F783E-E06E-B17D-60DC-B12610C6C626}"/>
              </a:ext>
            </a:extLst>
          </p:cNvPr>
          <p:cNvSpPr txBox="1"/>
          <p:nvPr/>
        </p:nvSpPr>
        <p:spPr>
          <a:xfrm>
            <a:off x="146158" y="2539743"/>
            <a:ext cx="11899684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</a:rPr>
              <a:t>S + _____ + such + _______________ + that + S + V (+ object)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FAD0C-4484-9D44-0C49-FFDDF83173D6}"/>
              </a:ext>
            </a:extLst>
          </p:cNvPr>
          <p:cNvSpPr txBox="1"/>
          <p:nvPr/>
        </p:nvSpPr>
        <p:spPr>
          <a:xfrm>
            <a:off x="146158" y="5427790"/>
            <a:ext cx="11899684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</a:rPr>
              <a:t>S + _____ + such (a/an) + ____+ _____ + that + S + V (+ object)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94807-CFBB-FB0E-C758-14FB743FC52D}"/>
              </a:ext>
            </a:extLst>
          </p:cNvPr>
          <p:cNvSpPr/>
          <p:nvPr/>
        </p:nvSpPr>
        <p:spPr>
          <a:xfrm>
            <a:off x="1263308" y="2570520"/>
            <a:ext cx="1013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Verb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DADEB6-A978-50A1-C954-1A076F7EB6EF}"/>
              </a:ext>
            </a:extLst>
          </p:cNvPr>
          <p:cNvSpPr/>
          <p:nvPr/>
        </p:nvSpPr>
        <p:spPr>
          <a:xfrm>
            <a:off x="3999865" y="2607492"/>
            <a:ext cx="3483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noun/noun phrase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E5A5D9-EDAB-C643-0294-BCF9FBF87D6E}"/>
              </a:ext>
            </a:extLst>
          </p:cNvPr>
          <p:cNvSpPr/>
          <p:nvPr/>
        </p:nvSpPr>
        <p:spPr>
          <a:xfrm>
            <a:off x="1055903" y="5506591"/>
            <a:ext cx="1013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Verb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8C6AB6-6D1D-D11F-DD6F-CD219984EF42}"/>
              </a:ext>
            </a:extLst>
          </p:cNvPr>
          <p:cNvSpPr/>
          <p:nvPr/>
        </p:nvSpPr>
        <p:spPr>
          <a:xfrm>
            <a:off x="5165323" y="5506592"/>
            <a:ext cx="930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adj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C12C93-D04F-3811-3B9F-A338581112DE}"/>
              </a:ext>
            </a:extLst>
          </p:cNvPr>
          <p:cNvSpPr/>
          <p:nvPr/>
        </p:nvSpPr>
        <p:spPr>
          <a:xfrm>
            <a:off x="6338076" y="5496496"/>
            <a:ext cx="1145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noun</a:t>
            </a:r>
          </a:p>
        </p:txBody>
      </p:sp>
    </p:spTree>
    <p:extLst>
      <p:ext uri="{BB962C8B-B14F-4D97-AF65-F5344CB8AC3E}">
        <p14:creationId xmlns:p14="http://schemas.microsoft.com/office/powerpoint/2010/main" val="27746014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575D1D-BAC8-71B0-5ED4-F59E4E18D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0" y="479611"/>
            <a:ext cx="11538858" cy="11595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7A5B58-36BB-625F-FCA9-D146D399A44E}"/>
              </a:ext>
            </a:extLst>
          </p:cNvPr>
          <p:cNvSpPr/>
          <p:nvPr/>
        </p:nvSpPr>
        <p:spPr>
          <a:xfrm>
            <a:off x="275771" y="1700100"/>
            <a:ext cx="11538858" cy="24994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0070C0"/>
                </a:solidFill>
                <a:effectLst/>
              </a:rPr>
              <a:t>FORM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:</a:t>
            </a:r>
            <a:r>
              <a:rPr lang="en-US" sz="3600" dirty="0">
                <a:solidFill>
                  <a:srgbClr val="242021"/>
                </a:solidFill>
              </a:rPr>
              <a:t> </a:t>
            </a:r>
            <a:r>
              <a:rPr lang="en-US" sz="3600" dirty="0"/>
              <a:t>S + V + </a:t>
            </a:r>
            <a:r>
              <a:rPr lang="en-US" sz="3600" dirty="0">
                <a:solidFill>
                  <a:srgbClr val="FF0000"/>
                </a:solidFill>
              </a:rPr>
              <a:t>SO + adj/adv + THAT </a:t>
            </a:r>
            <a:r>
              <a:rPr lang="en-US" sz="3600" dirty="0"/>
              <a:t>+ S + V (+ Object)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0070C0"/>
                </a:solidFill>
                <a:effectLst/>
              </a:rPr>
              <a:t>USE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: we can use adverbial clauses of result 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to show the result of an action or situation.</a:t>
            </a:r>
            <a:endParaRPr lang="en-US" sz="3600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084BE-B6F7-EE07-992B-C1596C42558F}"/>
              </a:ext>
            </a:extLst>
          </p:cNvPr>
          <p:cNvSpPr txBox="1"/>
          <p:nvPr/>
        </p:nvSpPr>
        <p:spPr>
          <a:xfrm>
            <a:off x="275770" y="4438998"/>
            <a:ext cx="11538858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The air is becoming </a:t>
            </a:r>
            <a:r>
              <a:rPr lang="en-US" sz="3600" b="1" dirty="0">
                <a:sym typeface="Wingdings" panose="05000000000000000000" pitchFamily="2" charset="2"/>
              </a:rPr>
              <a:t>so polluted that </a:t>
            </a:r>
            <a:r>
              <a:rPr lang="en-US" sz="3600" dirty="0">
                <a:sym typeface="Wingdings" panose="05000000000000000000" pitchFamily="2" charset="2"/>
              </a:rPr>
              <a:t>people are getting sick.</a:t>
            </a:r>
          </a:p>
          <a:p>
            <a:r>
              <a:rPr lang="en-US" sz="3600" dirty="0">
                <a:sym typeface="Wingdings" panose="05000000000000000000" pitchFamily="2" charset="2"/>
              </a:rPr>
              <a:t>We are polluting the ocean </a:t>
            </a:r>
            <a:r>
              <a:rPr lang="en-US" sz="3600" b="1" dirty="0">
                <a:sym typeface="Wingdings" panose="05000000000000000000" pitchFamily="2" charset="2"/>
              </a:rPr>
              <a:t>so badly that </a:t>
            </a:r>
            <a:r>
              <a:rPr lang="en-US" sz="3600" dirty="0">
                <a:sym typeface="Wingdings" panose="05000000000000000000" pitchFamily="2" charset="2"/>
              </a:rPr>
              <a:t>there won’t be any fish left in ten years.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4089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7A5B58-36BB-625F-FCA9-D146D399A44E}"/>
              </a:ext>
            </a:extLst>
          </p:cNvPr>
          <p:cNvSpPr/>
          <p:nvPr/>
        </p:nvSpPr>
        <p:spPr>
          <a:xfrm>
            <a:off x="326571" y="553471"/>
            <a:ext cx="11538858" cy="33304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0070C0"/>
                </a:solidFill>
                <a:effectLst/>
              </a:rPr>
              <a:t>FORM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:</a:t>
            </a:r>
            <a:r>
              <a:rPr lang="en-US" sz="3600" dirty="0">
                <a:solidFill>
                  <a:srgbClr val="242021"/>
                </a:solidFill>
              </a:rPr>
              <a:t> </a:t>
            </a:r>
            <a:r>
              <a:rPr lang="en-US" sz="3600" dirty="0"/>
              <a:t>S + V + </a:t>
            </a:r>
            <a:r>
              <a:rPr lang="en-US" sz="3600" dirty="0">
                <a:solidFill>
                  <a:srgbClr val="FF0000"/>
                </a:solidFill>
              </a:rPr>
              <a:t>SUCH + noun/noun phrase + THAT </a:t>
            </a:r>
            <a:r>
              <a:rPr lang="en-US" sz="3600" dirty="0"/>
              <a:t>+ S + V (+ Object)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0070C0"/>
                </a:solidFill>
                <a:effectLst/>
              </a:rPr>
              <a:t>USE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: we can use adverbial clauses of result 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to show the result of an action or situation.</a:t>
            </a:r>
            <a:endParaRPr lang="en-US" sz="3600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084BE-B6F7-EE07-992B-C1596C42558F}"/>
              </a:ext>
            </a:extLst>
          </p:cNvPr>
          <p:cNvSpPr txBox="1"/>
          <p:nvPr/>
        </p:nvSpPr>
        <p:spPr>
          <a:xfrm>
            <a:off x="326571" y="4111797"/>
            <a:ext cx="11538858" cy="206210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People are causing </a:t>
            </a:r>
            <a:r>
              <a:rPr lang="en-US" sz="3200" b="1" dirty="0"/>
              <a:t>such damage that </a:t>
            </a:r>
            <a:r>
              <a:rPr lang="en-US" sz="3200" dirty="0"/>
              <a:t>the government is closing the park.</a:t>
            </a:r>
            <a:br>
              <a:rPr lang="en-US" sz="3200" dirty="0"/>
            </a:br>
            <a:r>
              <a:rPr lang="en-US" sz="3200" dirty="0"/>
              <a:t>Air pollution is </a:t>
            </a:r>
            <a:r>
              <a:rPr lang="en-US" sz="3200" b="1" dirty="0"/>
              <a:t>such a big problem that</a:t>
            </a:r>
            <a:r>
              <a:rPr lang="en-US" sz="3200" dirty="0"/>
              <a:t> the government will have to do something. </a:t>
            </a:r>
          </a:p>
        </p:txBody>
      </p:sp>
    </p:spTree>
    <p:extLst>
      <p:ext uri="{BB962C8B-B14F-4D97-AF65-F5344CB8AC3E}">
        <p14:creationId xmlns:p14="http://schemas.microsoft.com/office/powerpoint/2010/main" val="37332520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DD91B-309A-BAC6-C986-7157FA7D7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650" y="518474"/>
            <a:ext cx="6176927" cy="58296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6B94D9-810E-F37A-AFE6-3BE2B1579509}"/>
              </a:ext>
            </a:extLst>
          </p:cNvPr>
          <p:cNvSpPr txBox="1"/>
          <p:nvPr/>
        </p:nvSpPr>
        <p:spPr>
          <a:xfrm>
            <a:off x="159694" y="541682"/>
            <a:ext cx="5667940" cy="175432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</a:rPr>
              <a:t>a. Read about adverbial clauses of result, then fill in the blanks.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5A30A903-14A5-DA2C-2760-0A4AD70DD274}"/>
              </a:ext>
            </a:extLst>
          </p:cNvPr>
          <p:cNvSpPr/>
          <p:nvPr/>
        </p:nvSpPr>
        <p:spPr>
          <a:xfrm>
            <a:off x="2689934" y="5040533"/>
            <a:ext cx="9163497" cy="1275785"/>
          </a:xfrm>
          <a:prstGeom prst="wedgeRoundRectCallout">
            <a:avLst>
              <a:gd name="adj1" fmla="val 39654"/>
              <a:gd name="adj2" fmla="val -114448"/>
              <a:gd name="adj3" fmla="val 16667"/>
            </a:avLst>
          </a:prstGeom>
          <a:solidFill>
            <a:srgbClr val="FFE89D"/>
          </a:solidFill>
          <a:ln>
            <a:solidFill>
              <a:srgbClr val="FFE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 We are polluting the air _____ much _____ we _____ have to build more wind turbines in five years.</a:t>
            </a:r>
          </a:p>
        </p:txBody>
      </p:sp>
    </p:spTree>
    <p:extLst>
      <p:ext uri="{BB962C8B-B14F-4D97-AF65-F5344CB8AC3E}">
        <p14:creationId xmlns:p14="http://schemas.microsoft.com/office/powerpoint/2010/main" val="3059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DD91B-309A-BAC6-C986-7157FA7D7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650" y="518474"/>
            <a:ext cx="6176927" cy="58296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6B94D9-810E-F37A-AFE6-3BE2B1579509}"/>
              </a:ext>
            </a:extLst>
          </p:cNvPr>
          <p:cNvSpPr txBox="1"/>
          <p:nvPr/>
        </p:nvSpPr>
        <p:spPr>
          <a:xfrm>
            <a:off x="159694" y="541682"/>
            <a:ext cx="5667940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</a:rPr>
              <a:t>b. Listen and check. Listen again and repeat.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5A30A903-14A5-DA2C-2760-0A4AD70DD274}"/>
              </a:ext>
            </a:extLst>
          </p:cNvPr>
          <p:cNvSpPr/>
          <p:nvPr/>
        </p:nvSpPr>
        <p:spPr>
          <a:xfrm>
            <a:off x="2689934" y="5040533"/>
            <a:ext cx="9163497" cy="1275785"/>
          </a:xfrm>
          <a:prstGeom prst="wedgeRoundRectCallout">
            <a:avLst>
              <a:gd name="adj1" fmla="val 39654"/>
              <a:gd name="adj2" fmla="val -114448"/>
              <a:gd name="adj3" fmla="val 16667"/>
            </a:avLst>
          </a:prstGeom>
          <a:solidFill>
            <a:srgbClr val="FFE89D"/>
          </a:solidFill>
          <a:ln>
            <a:solidFill>
              <a:srgbClr val="FFE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 We are polluting the air _____ much _____ we _____ have to build more wind turbines in five years.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57BE9-E7A3-184D-5D27-909F89A93B11}"/>
              </a:ext>
            </a:extLst>
          </p:cNvPr>
          <p:cNvSpPr txBox="1"/>
          <p:nvPr/>
        </p:nvSpPr>
        <p:spPr>
          <a:xfrm>
            <a:off x="7688985" y="5177270"/>
            <a:ext cx="1303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93CF2-31D6-F94B-03AC-B07C75873092}"/>
              </a:ext>
            </a:extLst>
          </p:cNvPr>
          <p:cNvSpPr txBox="1"/>
          <p:nvPr/>
        </p:nvSpPr>
        <p:spPr>
          <a:xfrm>
            <a:off x="9611893" y="5177269"/>
            <a:ext cx="1303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B71EA-0D05-10CE-B137-AA8838B89890}"/>
              </a:ext>
            </a:extLst>
          </p:cNvPr>
          <p:cNvSpPr txBox="1"/>
          <p:nvPr/>
        </p:nvSpPr>
        <p:spPr>
          <a:xfrm>
            <a:off x="2993664" y="5678425"/>
            <a:ext cx="1303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30F338-45C5-5EE8-C8E5-067A946FC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67" y="1141846"/>
            <a:ext cx="695325" cy="457200"/>
          </a:xfrm>
          <a:prstGeom prst="rect">
            <a:avLst/>
          </a:prstGeom>
        </p:spPr>
      </p:pic>
      <p:pic>
        <p:nvPicPr>
          <p:cNvPr id="11" name="CD2 TRACK 21">
            <a:hlinkClick r:id="" action="ppaction://media"/>
            <a:extLst>
              <a:ext uri="{FF2B5EF4-FFF2-40B4-BE49-F238E27FC236}">
                <a16:creationId xmlns:a16="http://schemas.microsoft.com/office/drawing/2014/main" id="{82370BA6-02A9-0892-95BB-3FCB7D5364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71052" y="11418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0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DC7BF-0FC2-5D39-ACB8-6355911C7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8B7521-CFDF-5B60-D76D-66C737FA4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16D22-5488-5F86-52DE-5231DD4661BB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4692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93022" y="149755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796130" y="233584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99239" y="4761788"/>
            <a:ext cx="3256378" cy="6434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11682" y="561113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789906" y="31447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9239" y="579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BF96C0F0-2456-D6F6-B9D3-60CA48E2197C}"/>
              </a:ext>
            </a:extLst>
          </p:cNvPr>
          <p:cNvSpPr/>
          <p:nvPr/>
        </p:nvSpPr>
        <p:spPr>
          <a:xfrm>
            <a:off x="4830869" y="3976689"/>
            <a:ext cx="3256378" cy="6434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02F9D-E8E2-FD33-3754-C0AF5A8EFF1B}"/>
              </a:ext>
            </a:extLst>
          </p:cNvPr>
          <p:cNvSpPr txBox="1"/>
          <p:nvPr/>
        </p:nvSpPr>
        <p:spPr>
          <a:xfrm>
            <a:off x="1840224" y="483125"/>
            <a:ext cx="10173978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</a:rPr>
              <a:t>Fill in the blanks with </a:t>
            </a:r>
            <a:r>
              <a:rPr lang="en-US" sz="3600" b="0" i="1" dirty="0">
                <a:solidFill>
                  <a:srgbClr val="0070C0"/>
                </a:solidFill>
                <a:effectLst/>
              </a:rPr>
              <a:t>such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 or </a:t>
            </a:r>
            <a:r>
              <a:rPr lang="en-US" sz="3600" b="0" i="1" dirty="0">
                <a:solidFill>
                  <a:srgbClr val="0070C0"/>
                </a:solidFill>
                <a:effectLst/>
              </a:rPr>
              <a:t>so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6E703-3FF5-F5D9-0C0F-05A14014FC8A}"/>
              </a:ext>
            </a:extLst>
          </p:cNvPr>
          <p:cNvSpPr txBox="1"/>
          <p:nvPr/>
        </p:nvSpPr>
        <p:spPr>
          <a:xfrm>
            <a:off x="32444" y="479520"/>
            <a:ext cx="1807779" cy="707886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Practice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– P41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1E2AC-C353-3D70-A66B-0E9BC70F0023}"/>
              </a:ext>
            </a:extLst>
          </p:cNvPr>
          <p:cNvSpPr txBox="1"/>
          <p:nvPr/>
        </p:nvSpPr>
        <p:spPr>
          <a:xfrm>
            <a:off x="258416" y="1345098"/>
            <a:ext cx="11755785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1. The damage to land is _______ a big problem that we won't be able to grow crops.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2. The buses are getting _______ old that the government will need to replace them.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3. The population increase was _______ an issue that many people became homeless.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2A29-75DD-E157-FF32-2F2FEDF43218}"/>
              </a:ext>
            </a:extLst>
          </p:cNvPr>
          <p:cNvSpPr txBox="1"/>
          <p:nvPr/>
        </p:nvSpPr>
        <p:spPr>
          <a:xfrm>
            <a:off x="5076413" y="1577727"/>
            <a:ext cx="130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2F686-0D43-5D23-7618-185EC889F5B8}"/>
              </a:ext>
            </a:extLst>
          </p:cNvPr>
          <p:cNvSpPr txBox="1"/>
          <p:nvPr/>
        </p:nvSpPr>
        <p:spPr>
          <a:xfrm>
            <a:off x="6379541" y="4812263"/>
            <a:ext cx="130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85E80-0F50-83A9-3105-52E9840AE748}"/>
              </a:ext>
            </a:extLst>
          </p:cNvPr>
          <p:cNvSpPr txBox="1"/>
          <p:nvPr/>
        </p:nvSpPr>
        <p:spPr>
          <a:xfrm>
            <a:off x="5076413" y="3194995"/>
            <a:ext cx="130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16178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51E2AC-C353-3D70-A66B-0E9BC70F0023}"/>
              </a:ext>
            </a:extLst>
          </p:cNvPr>
          <p:cNvSpPr txBox="1"/>
          <p:nvPr/>
        </p:nvSpPr>
        <p:spPr>
          <a:xfrm>
            <a:off x="218107" y="531123"/>
            <a:ext cx="11755785" cy="5795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4. People are causing _______ damage in the parks that they are closing.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5. The rivers are becoming _______ polluted that there won't be any fish left in ten years.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6. The cost of living went up by _______ a high amount that many people struggle to pay rent now.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7. Food prices will rise _______ quickly that farmers will find it difficult to sell their crops.</a:t>
            </a:r>
            <a:r>
              <a:rPr lang="en-US" sz="36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5EDD9-2FEE-00E5-A53A-8527B57A2EDC}"/>
              </a:ext>
            </a:extLst>
          </p:cNvPr>
          <p:cNvSpPr txBox="1"/>
          <p:nvPr/>
        </p:nvSpPr>
        <p:spPr>
          <a:xfrm>
            <a:off x="4550741" y="690206"/>
            <a:ext cx="130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160C3-A707-47C6-B9F6-91C881D74B5E}"/>
              </a:ext>
            </a:extLst>
          </p:cNvPr>
          <p:cNvSpPr txBox="1"/>
          <p:nvPr/>
        </p:nvSpPr>
        <p:spPr>
          <a:xfrm>
            <a:off x="5566741" y="2112606"/>
            <a:ext cx="130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F4482-EB9D-AE07-0654-A298986EC2DA}"/>
              </a:ext>
            </a:extLst>
          </p:cNvPr>
          <p:cNvSpPr txBox="1"/>
          <p:nvPr/>
        </p:nvSpPr>
        <p:spPr>
          <a:xfrm>
            <a:off x="6379541" y="3535006"/>
            <a:ext cx="130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9D2DF-09BE-5D51-D9E9-93BE53E8CDA0}"/>
              </a:ext>
            </a:extLst>
          </p:cNvPr>
          <p:cNvSpPr txBox="1"/>
          <p:nvPr/>
        </p:nvSpPr>
        <p:spPr>
          <a:xfrm>
            <a:off x="4666855" y="4957405"/>
            <a:ext cx="130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33267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02F9D-E8E2-FD33-3754-C0AF5A8EFF1B}"/>
              </a:ext>
            </a:extLst>
          </p:cNvPr>
          <p:cNvSpPr txBox="1"/>
          <p:nvPr/>
        </p:nvSpPr>
        <p:spPr>
          <a:xfrm>
            <a:off x="258416" y="483125"/>
            <a:ext cx="11755786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</a:rPr>
              <a:t>c. Circle the underlined part that needs correction.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1E2AC-C353-3D70-A66B-0E9BC70F0023}"/>
              </a:ext>
            </a:extLst>
          </p:cNvPr>
          <p:cNvSpPr txBox="1"/>
          <p:nvPr/>
        </p:nvSpPr>
        <p:spPr>
          <a:xfrm>
            <a:off x="258417" y="1129456"/>
            <a:ext cx="11755785" cy="5371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1. Air pollution is getting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such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bad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that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people will start to get sick from it.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	A. that 		B. such 		C. bad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2. Land pollution is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such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a problem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so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we won't be able to grow crops soon.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	A. a problem 	B. so 			C. such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3. The number of homeless people is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very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high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that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the government will need to build more houses.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	A. high 		B. that 		C. very</a:t>
            </a:r>
            <a:r>
              <a:rPr lang="en-US" sz="3200" dirty="0"/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BB6632-33B9-160C-15AB-B617983E6A8F}"/>
              </a:ext>
            </a:extLst>
          </p:cNvPr>
          <p:cNvSpPr/>
          <p:nvPr/>
        </p:nvSpPr>
        <p:spPr>
          <a:xfrm>
            <a:off x="6574971" y="5860502"/>
            <a:ext cx="537029" cy="5143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F1BAC3-D372-26D3-5088-4421998796D0}"/>
              </a:ext>
            </a:extLst>
          </p:cNvPr>
          <p:cNvSpPr/>
          <p:nvPr/>
        </p:nvSpPr>
        <p:spPr>
          <a:xfrm>
            <a:off x="3831772" y="4103829"/>
            <a:ext cx="537029" cy="5143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0A0F10-FC06-12CC-28CE-5F427997A2F9}"/>
              </a:ext>
            </a:extLst>
          </p:cNvPr>
          <p:cNvSpPr/>
          <p:nvPr/>
        </p:nvSpPr>
        <p:spPr>
          <a:xfrm>
            <a:off x="3831772" y="2359456"/>
            <a:ext cx="537029" cy="5143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CDC920-09B9-8F0D-0916-0DADE9607445}"/>
              </a:ext>
            </a:extLst>
          </p:cNvPr>
          <p:cNvSpPr txBox="1"/>
          <p:nvPr/>
        </p:nvSpPr>
        <p:spPr>
          <a:xfrm>
            <a:off x="283028" y="499239"/>
            <a:ext cx="11625943" cy="5720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4. The town has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so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a dirty town center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u="sng" dirty="0">
                <a:solidFill>
                  <a:srgbClr val="242021"/>
                </a:solidFill>
                <a:effectLst/>
              </a:rPr>
              <a:t>that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people won't go there soon.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	A. so 			B. a dirty town center 	C. that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5. The population is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dropping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that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quickly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that business owners are starting to leave.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	A. that 		B. quickly 				C. dropping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6. People are causing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so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high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damage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that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the government might close the park.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	A. high 		B. so 					C. that</a:t>
            </a:r>
            <a:r>
              <a:rPr lang="en-US" sz="32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B33F8A-5BD7-5BDB-738D-7096C9582563}"/>
              </a:ext>
            </a:extLst>
          </p:cNvPr>
          <p:cNvSpPr/>
          <p:nvPr/>
        </p:nvSpPr>
        <p:spPr>
          <a:xfrm>
            <a:off x="1117599" y="1767473"/>
            <a:ext cx="537029" cy="5143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A2FBAC-CB6F-C75B-B5EB-87967C3061ED}"/>
              </a:ext>
            </a:extLst>
          </p:cNvPr>
          <p:cNvSpPr/>
          <p:nvPr/>
        </p:nvSpPr>
        <p:spPr>
          <a:xfrm>
            <a:off x="1117599" y="3479445"/>
            <a:ext cx="537029" cy="5143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9AE89E-C911-5714-8AA9-CF84C7DCE39A}"/>
              </a:ext>
            </a:extLst>
          </p:cNvPr>
          <p:cNvSpPr/>
          <p:nvPr/>
        </p:nvSpPr>
        <p:spPr>
          <a:xfrm>
            <a:off x="1130425" y="5301196"/>
            <a:ext cx="537029" cy="5143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7AB4DC-0410-31F5-70CD-C6F66F03AA04}"/>
              </a:ext>
            </a:extLst>
          </p:cNvPr>
          <p:cNvSpPr txBox="1"/>
          <p:nvPr/>
        </p:nvSpPr>
        <p:spPr>
          <a:xfrm>
            <a:off x="2438400" y="483125"/>
            <a:ext cx="9721156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</a:rPr>
              <a:t>Read the conversation. Underline the mistakes and write the correct words on the lines.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23314-A732-C73B-1E3B-38E32620CABF}"/>
              </a:ext>
            </a:extLst>
          </p:cNvPr>
          <p:cNvSpPr txBox="1"/>
          <p:nvPr/>
        </p:nvSpPr>
        <p:spPr>
          <a:xfrm>
            <a:off x="32444" y="479520"/>
            <a:ext cx="2405955" cy="1015663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Extra Practice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WB – P41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0BD30-8BF9-15D4-2497-E21511618348}"/>
              </a:ext>
            </a:extLst>
          </p:cNvPr>
          <p:cNvSpPr txBox="1"/>
          <p:nvPr/>
        </p:nvSpPr>
        <p:spPr>
          <a:xfrm>
            <a:off x="952264" y="2031795"/>
            <a:ext cx="8699736" cy="4189480"/>
          </a:xfrm>
          <a:prstGeom prst="rect">
            <a:avLst/>
          </a:prstGeom>
          <a:ln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i="0" dirty="0">
                <a:solidFill>
                  <a:srgbClr val="242021"/>
                </a:solidFill>
                <a:effectLst/>
              </a:rPr>
              <a:t>Jonathan: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What's your presentation about, Elizabeth?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1B14A"/>
                </a:solidFill>
                <a:effectLst/>
              </a:rPr>
              <a:t>Elizabeth: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I'm going to talk about the price of food. It's rising that quickly that people are struggling.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</a:rPr>
              <a:t>Jonathan: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That sounds interesting. I'm doing mine on pollution. The rivers are such polluted that we need to find a solution to it very soon.</a:t>
            </a:r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834D9E-901D-62D5-9946-B7E4F84083DD}"/>
              </a:ext>
            </a:extLst>
          </p:cNvPr>
          <p:cNvSpPr/>
          <p:nvPr/>
        </p:nvSpPr>
        <p:spPr>
          <a:xfrm>
            <a:off x="233097" y="3304475"/>
            <a:ext cx="537029" cy="49348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F6EDDD-C7B7-4951-6A47-66CA6450C925}"/>
              </a:ext>
            </a:extLst>
          </p:cNvPr>
          <p:cNvSpPr/>
          <p:nvPr/>
        </p:nvSpPr>
        <p:spPr>
          <a:xfrm>
            <a:off x="243903" y="4541647"/>
            <a:ext cx="537029" cy="49348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13B34D-F448-F177-96B0-ED8E6BE4BA20}"/>
              </a:ext>
            </a:extLst>
          </p:cNvPr>
          <p:cNvSpPr/>
          <p:nvPr/>
        </p:nvSpPr>
        <p:spPr>
          <a:xfrm>
            <a:off x="9834138" y="2747655"/>
            <a:ext cx="2219817" cy="1943591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E46BA-B80E-A729-4F9A-CF441DF09100}"/>
              </a:ext>
            </a:extLst>
          </p:cNvPr>
          <p:cNvSpPr txBox="1"/>
          <p:nvPr/>
        </p:nvSpPr>
        <p:spPr>
          <a:xfrm>
            <a:off x="9834138" y="2935143"/>
            <a:ext cx="2124765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1._______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B360F-7640-865E-7B58-6618B047D196}"/>
              </a:ext>
            </a:extLst>
          </p:cNvPr>
          <p:cNvSpPr txBox="1"/>
          <p:nvPr/>
        </p:nvSpPr>
        <p:spPr>
          <a:xfrm>
            <a:off x="10458055" y="3101045"/>
            <a:ext cx="130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71F4A-83AB-CF75-828A-2AE449ED4996}"/>
              </a:ext>
            </a:extLst>
          </p:cNvPr>
          <p:cNvSpPr txBox="1"/>
          <p:nvPr/>
        </p:nvSpPr>
        <p:spPr>
          <a:xfrm>
            <a:off x="10458055" y="3803369"/>
            <a:ext cx="130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F7EDDF-6765-1979-92DF-B02AEF73EE7A}"/>
              </a:ext>
            </a:extLst>
          </p:cNvPr>
          <p:cNvCxnSpPr>
            <a:cxnSpLocks/>
          </p:cNvCxnSpPr>
          <p:nvPr/>
        </p:nvCxnSpPr>
        <p:spPr>
          <a:xfrm>
            <a:off x="2598057" y="4339772"/>
            <a:ext cx="783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AA9515-5D47-3686-151B-00968DBCFB1B}"/>
              </a:ext>
            </a:extLst>
          </p:cNvPr>
          <p:cNvCxnSpPr>
            <a:cxnSpLocks/>
          </p:cNvCxnSpPr>
          <p:nvPr/>
        </p:nvCxnSpPr>
        <p:spPr>
          <a:xfrm>
            <a:off x="5551715" y="5479144"/>
            <a:ext cx="783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38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10BD30-8BF9-15D4-2497-E21511618348}"/>
              </a:ext>
            </a:extLst>
          </p:cNvPr>
          <p:cNvSpPr txBox="1"/>
          <p:nvPr/>
        </p:nvSpPr>
        <p:spPr>
          <a:xfrm>
            <a:off x="936682" y="618804"/>
            <a:ext cx="8699736" cy="5371342"/>
          </a:xfrm>
          <a:prstGeom prst="rect">
            <a:avLst/>
          </a:prstGeom>
          <a:ln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0" i="0" dirty="0">
                <a:solidFill>
                  <a:srgbClr val="21B14A"/>
                </a:solidFill>
                <a:effectLst/>
              </a:rPr>
              <a:t>Elizabeth: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That's an interesting topic, Jonathan. Yes, the rivers are so polluted so fish don't live in them any more.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</a:rPr>
              <a:t>Jonathan: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Do you have any solutions for your topic?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1B14A"/>
                </a:solidFill>
                <a:effectLst/>
              </a:rPr>
              <a:t>Elizabeth: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Well, farming is becoming such expensive that the government will have to support the farmers.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b="1" i="0" dirty="0">
                <a:solidFill>
                  <a:srgbClr val="242021"/>
                </a:solidFill>
                <a:effectLst/>
              </a:rPr>
              <a:t>Jonathan: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That's a good solution.</a:t>
            </a:r>
            <a:r>
              <a:rPr lang="en-US" sz="3200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834D9E-901D-62D5-9946-B7E4F84083DD}"/>
              </a:ext>
            </a:extLst>
          </p:cNvPr>
          <p:cNvSpPr/>
          <p:nvPr/>
        </p:nvSpPr>
        <p:spPr>
          <a:xfrm>
            <a:off x="243902" y="744326"/>
            <a:ext cx="537029" cy="49348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F6EDDD-C7B7-4951-6A47-66CA6450C925}"/>
              </a:ext>
            </a:extLst>
          </p:cNvPr>
          <p:cNvSpPr/>
          <p:nvPr/>
        </p:nvSpPr>
        <p:spPr>
          <a:xfrm>
            <a:off x="243902" y="3591445"/>
            <a:ext cx="537029" cy="49348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13B34D-F448-F177-96B0-ED8E6BE4BA20}"/>
              </a:ext>
            </a:extLst>
          </p:cNvPr>
          <p:cNvSpPr/>
          <p:nvPr/>
        </p:nvSpPr>
        <p:spPr>
          <a:xfrm>
            <a:off x="9834138" y="2530136"/>
            <a:ext cx="2219817" cy="2049144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E46BA-B80E-A729-4F9A-CF441DF09100}"/>
              </a:ext>
            </a:extLst>
          </p:cNvPr>
          <p:cNvSpPr txBox="1"/>
          <p:nvPr/>
        </p:nvSpPr>
        <p:spPr>
          <a:xfrm>
            <a:off x="9881663" y="2727073"/>
            <a:ext cx="2124765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3._______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B360F-7640-865E-7B58-6618B047D196}"/>
              </a:ext>
            </a:extLst>
          </p:cNvPr>
          <p:cNvSpPr txBox="1"/>
          <p:nvPr/>
        </p:nvSpPr>
        <p:spPr>
          <a:xfrm>
            <a:off x="10458055" y="2904887"/>
            <a:ext cx="130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71F4A-83AB-CF75-828A-2AE449ED4996}"/>
              </a:ext>
            </a:extLst>
          </p:cNvPr>
          <p:cNvSpPr txBox="1"/>
          <p:nvPr/>
        </p:nvSpPr>
        <p:spPr>
          <a:xfrm>
            <a:off x="10529076" y="3574100"/>
            <a:ext cx="130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F7EDDF-6765-1979-92DF-B02AEF73EE7A}"/>
              </a:ext>
            </a:extLst>
          </p:cNvPr>
          <p:cNvCxnSpPr>
            <a:cxnSpLocks/>
          </p:cNvCxnSpPr>
          <p:nvPr/>
        </p:nvCxnSpPr>
        <p:spPr>
          <a:xfrm>
            <a:off x="5007428" y="1756229"/>
            <a:ext cx="783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63EF9F-1832-971D-0F95-87D075713381}"/>
              </a:ext>
            </a:extLst>
          </p:cNvPr>
          <p:cNvCxnSpPr>
            <a:cxnSpLocks/>
          </p:cNvCxnSpPr>
          <p:nvPr/>
        </p:nvCxnSpPr>
        <p:spPr>
          <a:xfrm>
            <a:off x="7061200" y="4042617"/>
            <a:ext cx="783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43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10BD30-8BF9-15D4-2497-E21511618348}"/>
              </a:ext>
            </a:extLst>
          </p:cNvPr>
          <p:cNvSpPr txBox="1"/>
          <p:nvPr/>
        </p:nvSpPr>
        <p:spPr>
          <a:xfrm>
            <a:off x="936682" y="618804"/>
            <a:ext cx="8699736" cy="3598549"/>
          </a:xfrm>
          <a:prstGeom prst="rect">
            <a:avLst/>
          </a:prstGeom>
          <a:ln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0" i="0" dirty="0">
                <a:solidFill>
                  <a:srgbClr val="21B14A"/>
                </a:solidFill>
                <a:effectLst/>
              </a:rPr>
              <a:t>Elizabeth: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How about you? Do you have a solution for your topic?</a:t>
            </a:r>
          </a:p>
          <a:p>
            <a:pPr>
              <a:lnSpc>
                <a:spcPct val="120000"/>
              </a:lnSpc>
            </a:pPr>
            <a:r>
              <a:rPr lang="en-US" sz="3200" b="1" i="0" dirty="0">
                <a:solidFill>
                  <a:srgbClr val="242021"/>
                </a:solidFill>
                <a:effectLst/>
              </a:rPr>
              <a:t>Jonathan: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Water pollution has become really a big problem that it is a danger to people. We need to use social media to help people understand this.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1B14A"/>
                </a:solidFill>
                <a:effectLst/>
              </a:rPr>
              <a:t>Elizabeth: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Yes, that might work.</a:t>
            </a:r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834D9E-901D-62D5-9946-B7E4F84083DD}"/>
              </a:ext>
            </a:extLst>
          </p:cNvPr>
          <p:cNvSpPr/>
          <p:nvPr/>
        </p:nvSpPr>
        <p:spPr>
          <a:xfrm>
            <a:off x="243902" y="1924592"/>
            <a:ext cx="537029" cy="49348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13B34D-F448-F177-96B0-ED8E6BE4BA20}"/>
              </a:ext>
            </a:extLst>
          </p:cNvPr>
          <p:cNvSpPr/>
          <p:nvPr/>
        </p:nvSpPr>
        <p:spPr>
          <a:xfrm>
            <a:off x="9834138" y="1494729"/>
            <a:ext cx="2219817" cy="1378858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E46BA-B80E-A729-4F9A-CF441DF09100}"/>
              </a:ext>
            </a:extLst>
          </p:cNvPr>
          <p:cNvSpPr txBox="1"/>
          <p:nvPr/>
        </p:nvSpPr>
        <p:spPr>
          <a:xfrm>
            <a:off x="9881663" y="1826250"/>
            <a:ext cx="212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5._______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B360F-7640-865E-7B58-6618B047D196}"/>
              </a:ext>
            </a:extLst>
          </p:cNvPr>
          <p:cNvSpPr txBox="1"/>
          <p:nvPr/>
        </p:nvSpPr>
        <p:spPr>
          <a:xfrm>
            <a:off x="10399997" y="1764694"/>
            <a:ext cx="130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F7EDDF-6765-1979-92DF-B02AEF73EE7A}"/>
              </a:ext>
            </a:extLst>
          </p:cNvPr>
          <p:cNvCxnSpPr>
            <a:cxnSpLocks/>
          </p:cNvCxnSpPr>
          <p:nvPr/>
        </p:nvCxnSpPr>
        <p:spPr>
          <a:xfrm>
            <a:off x="7532914" y="2301926"/>
            <a:ext cx="943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2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66570-9D65-CF0A-C219-0BE61A084702}"/>
              </a:ext>
            </a:extLst>
          </p:cNvPr>
          <p:cNvSpPr txBox="1"/>
          <p:nvPr/>
        </p:nvSpPr>
        <p:spPr>
          <a:xfrm>
            <a:off x="258416" y="483125"/>
            <a:ext cx="11817470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d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. Rewrite the sentences with adverbial clauses of using </a:t>
            </a:r>
            <a:r>
              <a:rPr lang="en-US" sz="3600" b="0" i="1" dirty="0">
                <a:solidFill>
                  <a:srgbClr val="0070C0"/>
                </a:solidFill>
                <a:effectLst/>
              </a:rPr>
              <a:t>so…that or such…that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2ADED-41AA-5F9C-B138-D5D2B01B2CCC}"/>
              </a:ext>
            </a:extLst>
          </p:cNvPr>
          <p:cNvSpPr txBox="1"/>
          <p:nvPr/>
        </p:nvSpPr>
        <p:spPr>
          <a:xfrm>
            <a:off x="258416" y="1850560"/>
            <a:ext cx="118174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1. The number of homeless people is high. The government will have to build cheap housing.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_________________________________________________________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2. People are damaging the land quickly. We won't be able to grow crops soon.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_________________________________________________________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3. Water pollution is a big problem. The fish population will drop very quickly.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16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D2ADED-41AA-5F9C-B138-D5D2B01B2CCC}"/>
              </a:ext>
            </a:extLst>
          </p:cNvPr>
          <p:cNvSpPr txBox="1"/>
          <p:nvPr/>
        </p:nvSpPr>
        <p:spPr>
          <a:xfrm>
            <a:off x="187265" y="674400"/>
            <a:ext cx="1181747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4. Skateboarding accidents in the city center are becoming a serious issue. The government will have to ban it.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_________________________________________________________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5. The population is rising very fast. The government will need to attract more businesses to the area.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________________________________________________________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6. People are causing too much noise. Animals are leaving the area.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_________________________________________________________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7. The city has huge traffic jams in rush hour. The government will have to do something.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3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66570-9D65-CF0A-C219-0BE61A084702}"/>
              </a:ext>
            </a:extLst>
          </p:cNvPr>
          <p:cNvSpPr txBox="1"/>
          <p:nvPr/>
        </p:nvSpPr>
        <p:spPr>
          <a:xfrm>
            <a:off x="258416" y="483125"/>
            <a:ext cx="1181747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Answers:</a:t>
            </a:r>
            <a:endParaRPr lang="en-US" sz="3600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2ADED-41AA-5F9C-B138-D5D2B01B2CCC}"/>
              </a:ext>
            </a:extLst>
          </p:cNvPr>
          <p:cNvSpPr txBox="1"/>
          <p:nvPr/>
        </p:nvSpPr>
        <p:spPr>
          <a:xfrm>
            <a:off x="258416" y="1188199"/>
            <a:ext cx="11817470" cy="5162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1. The number of homeless people is high. The government will have to build cheap housing.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__________________________________________________________________________________________________________________</a:t>
            </a:r>
          </a:p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2. People are damaging the land quickly. We won't be able to grow crops soon.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_________________________________________________________</a:t>
            </a:r>
          </a:p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_________________________________________________________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E3A91-7841-0E7A-25F1-DA74E86BCFD9}"/>
              </a:ext>
            </a:extLst>
          </p:cNvPr>
          <p:cNvSpPr txBox="1"/>
          <p:nvPr/>
        </p:nvSpPr>
        <p:spPr>
          <a:xfrm>
            <a:off x="294701" y="2445349"/>
            <a:ext cx="11602597" cy="1321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FF0000"/>
                </a:solidFill>
              </a:rPr>
              <a:t>The number of homeless people is so high that the government will have to build cheap housing. </a:t>
            </a:r>
            <a:endParaRPr lang="en-US" sz="3200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79760-C587-D075-49BA-36B190840DC1}"/>
              </a:ext>
            </a:extLst>
          </p:cNvPr>
          <p:cNvSpPr txBox="1"/>
          <p:nvPr/>
        </p:nvSpPr>
        <p:spPr>
          <a:xfrm>
            <a:off x="330987" y="5009299"/>
            <a:ext cx="11602597" cy="1961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FF0000"/>
                </a:solidFill>
              </a:rPr>
              <a:t>People are damaging the land so quickly that we won’t be able to grow crops soon. 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b="0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01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0085" y="467604"/>
            <a:ext cx="63018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</a:rPr>
              <a:t>use adverbial clauses of result in speaking and writing.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66570-9D65-CF0A-C219-0BE61A084702}"/>
              </a:ext>
            </a:extLst>
          </p:cNvPr>
          <p:cNvSpPr txBox="1"/>
          <p:nvPr/>
        </p:nvSpPr>
        <p:spPr>
          <a:xfrm>
            <a:off x="258416" y="483125"/>
            <a:ext cx="1181747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Answers:</a:t>
            </a:r>
            <a:endParaRPr lang="en-US" sz="3600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2ADED-41AA-5F9C-B138-D5D2B01B2CCC}"/>
              </a:ext>
            </a:extLst>
          </p:cNvPr>
          <p:cNvSpPr txBox="1"/>
          <p:nvPr/>
        </p:nvSpPr>
        <p:spPr>
          <a:xfrm>
            <a:off x="258416" y="1188199"/>
            <a:ext cx="11817470" cy="5162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3. Water pollution is a big problem. The fish population will drop very quickly.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__________________________________________________________________________________________________________________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242021"/>
                </a:solidFill>
              </a:rPr>
              <a:t>4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 Skateboarding accidents in the city center are becoming a serious issue. The government will have to ban it.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_________________________________________________________</a:t>
            </a:r>
          </a:p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_________________________________________________________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E3A91-7841-0E7A-25F1-DA74E86BCFD9}"/>
              </a:ext>
            </a:extLst>
          </p:cNvPr>
          <p:cNvSpPr txBox="1"/>
          <p:nvPr/>
        </p:nvSpPr>
        <p:spPr>
          <a:xfrm>
            <a:off x="294701" y="2448223"/>
            <a:ext cx="11602597" cy="1321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FF0000"/>
                </a:solidFill>
              </a:rPr>
              <a:t>Water pollution is such a big problem that the fish population will drop very quickly. </a:t>
            </a:r>
            <a:endParaRPr lang="en-US" sz="3200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79760-C587-D075-49BA-36B190840DC1}"/>
              </a:ext>
            </a:extLst>
          </p:cNvPr>
          <p:cNvSpPr txBox="1"/>
          <p:nvPr/>
        </p:nvSpPr>
        <p:spPr>
          <a:xfrm>
            <a:off x="294701" y="5009299"/>
            <a:ext cx="11602597" cy="1961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FF0000"/>
                </a:solidFill>
              </a:rPr>
              <a:t>Skateboarding accidents in the city center are becoming such a serious issue that the government will have to ban it. 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b="0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874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D2ADED-41AA-5F9C-B138-D5D2B01B2CCC}"/>
              </a:ext>
            </a:extLst>
          </p:cNvPr>
          <p:cNvSpPr txBox="1"/>
          <p:nvPr/>
        </p:nvSpPr>
        <p:spPr>
          <a:xfrm>
            <a:off x="150980" y="244770"/>
            <a:ext cx="11817470" cy="5802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242021"/>
                </a:solidFill>
              </a:rPr>
              <a:t>5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 The population is rising very fast. The government will need to attract more businesses to the area.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__________________________________________________________________________________________________________________</a:t>
            </a:r>
          </a:p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6. People are causing too much noise. Animals are leaving the area. _________________________________________________________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242021"/>
                </a:solidFill>
              </a:rPr>
              <a:t>7.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 city has huge traffic jams in rush hour. The government will have to do something.</a:t>
            </a:r>
          </a:p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_________________________________________________________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E3A91-7841-0E7A-25F1-DA74E86BCFD9}"/>
              </a:ext>
            </a:extLst>
          </p:cNvPr>
          <p:cNvSpPr txBox="1"/>
          <p:nvPr/>
        </p:nvSpPr>
        <p:spPr>
          <a:xfrm>
            <a:off x="223550" y="1548337"/>
            <a:ext cx="11602597" cy="1321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FF0000"/>
                </a:solidFill>
              </a:rPr>
              <a:t>The population is rising so fast that the government will need to attract more business to the area. </a:t>
            </a:r>
            <a:endParaRPr lang="en-US" sz="3200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79760-C587-D075-49BA-36B190840DC1}"/>
              </a:ext>
            </a:extLst>
          </p:cNvPr>
          <p:cNvSpPr txBox="1"/>
          <p:nvPr/>
        </p:nvSpPr>
        <p:spPr>
          <a:xfrm>
            <a:off x="259836" y="3448912"/>
            <a:ext cx="11602597" cy="680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FF0000"/>
                </a:solidFill>
              </a:rPr>
              <a:t>People are causing so much noise that animals are leaving the area.</a:t>
            </a:r>
            <a:endParaRPr lang="en-US" sz="3200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CC281-9B60-200A-5033-4ADB9C4BEAF0}"/>
              </a:ext>
            </a:extLst>
          </p:cNvPr>
          <p:cNvSpPr txBox="1"/>
          <p:nvPr/>
        </p:nvSpPr>
        <p:spPr>
          <a:xfrm>
            <a:off x="187265" y="5309663"/>
            <a:ext cx="116025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city has such huge traffic jams in rush hour that the government will have to do something. </a:t>
            </a:r>
            <a:endParaRPr lang="en-US" sz="3200" b="0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981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DC47F-019C-F933-F087-7C3136DB6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49F6B-77DC-70A9-589E-7C012F396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C6F2BB-793D-A437-BC3F-6E049A994F0D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 </a:t>
            </a:r>
          </a:p>
        </p:txBody>
      </p:sp>
    </p:spTree>
    <p:extLst>
      <p:ext uri="{BB962C8B-B14F-4D97-AF65-F5344CB8AC3E}">
        <p14:creationId xmlns:p14="http://schemas.microsoft.com/office/powerpoint/2010/main" val="17713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66570-9D65-CF0A-C219-0BE61A084702}"/>
              </a:ext>
            </a:extLst>
          </p:cNvPr>
          <p:cNvSpPr txBox="1"/>
          <p:nvPr/>
        </p:nvSpPr>
        <p:spPr>
          <a:xfrm>
            <a:off x="258416" y="483125"/>
            <a:ext cx="11817470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</a:rPr>
              <a:t>e. In pa</a:t>
            </a:r>
            <a:r>
              <a:rPr lang="en-US" sz="3600" dirty="0">
                <a:solidFill>
                  <a:srgbClr val="0070C0"/>
                </a:solidFill>
              </a:rPr>
              <a:t>irs: Use the prompts to talk about problems and predict their future results.</a:t>
            </a:r>
            <a:endParaRPr lang="en-US" sz="3600" b="0" i="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2ADED-41AA-5F9C-B138-D5D2B01B2CCC}"/>
              </a:ext>
            </a:extLst>
          </p:cNvPr>
          <p:cNvSpPr txBox="1"/>
          <p:nvPr/>
        </p:nvSpPr>
        <p:spPr>
          <a:xfrm>
            <a:off x="258416" y="1850560"/>
            <a:ext cx="11817470" cy="219476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city/big traffic jams </a:t>
            </a:r>
            <a:r>
              <a:rPr lang="en-US" sz="3600" b="0" i="0" dirty="0">
                <a:solidFill>
                  <a:srgbClr val="242021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government/build/subway system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air/polluted </a:t>
            </a:r>
            <a:r>
              <a:rPr lang="en-US" sz="3600" b="0" i="0" dirty="0">
                <a:solidFill>
                  <a:srgbClr val="242021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city/ban/vehicles/city center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business owners/leave/quickly </a:t>
            </a:r>
            <a:r>
              <a:rPr lang="en-US" sz="3600" b="0" i="0" dirty="0">
                <a:solidFill>
                  <a:srgbClr val="242021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city/attract/new businesses</a:t>
            </a:r>
            <a:r>
              <a:rPr lang="en-US" sz="36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5A9CF-D5B0-C50F-DE48-59DF9801E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6804"/>
            <a:ext cx="1185338" cy="1882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3A2F93-EF57-E38A-C4EC-EA846C6DA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967" y="4212434"/>
            <a:ext cx="1181713" cy="188233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1D7AEFA-329F-D078-4E32-6BF9AD7BD126}"/>
              </a:ext>
            </a:extLst>
          </p:cNvPr>
          <p:cNvSpPr/>
          <p:nvPr/>
        </p:nvSpPr>
        <p:spPr>
          <a:xfrm>
            <a:off x="1454270" y="4212434"/>
            <a:ext cx="4702629" cy="1882334"/>
          </a:xfrm>
          <a:prstGeom prst="wedgeRoundRectCallout">
            <a:avLst>
              <a:gd name="adj1" fmla="val -59293"/>
              <a:gd name="adj2" fmla="val -1438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The city has such big traffic jams that the government will have to build a </a:t>
            </a:r>
            <a:r>
              <a:rPr lang="en-US" sz="3200">
                <a:solidFill>
                  <a:schemeClr val="tx1"/>
                </a:solidFill>
              </a:rPr>
              <a:t>subway system.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1C1A8AC-A5ED-A5D5-6A95-E3E575089FAB}"/>
              </a:ext>
            </a:extLst>
          </p:cNvPr>
          <p:cNvSpPr/>
          <p:nvPr/>
        </p:nvSpPr>
        <p:spPr>
          <a:xfrm>
            <a:off x="6536661" y="4212433"/>
            <a:ext cx="3853543" cy="1882333"/>
          </a:xfrm>
          <a:prstGeom prst="wedgeRoundRectCallout">
            <a:avLst>
              <a:gd name="adj1" fmla="val 66015"/>
              <a:gd name="adj2" fmla="val -109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88593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575D1D-BAC8-71B0-5ED4-F59E4E18D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0" y="479611"/>
            <a:ext cx="11538858" cy="11595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7A5B58-36BB-625F-FCA9-D146D399A44E}"/>
              </a:ext>
            </a:extLst>
          </p:cNvPr>
          <p:cNvSpPr/>
          <p:nvPr/>
        </p:nvSpPr>
        <p:spPr>
          <a:xfrm>
            <a:off x="326571" y="4482801"/>
            <a:ext cx="11538858" cy="837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0070C0"/>
                </a:solidFill>
                <a:effectLst/>
              </a:rPr>
              <a:t>FORM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:</a:t>
            </a:r>
            <a:r>
              <a:rPr lang="en-US" sz="3600" dirty="0">
                <a:solidFill>
                  <a:srgbClr val="242021"/>
                </a:solidFill>
              </a:rPr>
              <a:t> </a:t>
            </a:r>
            <a:r>
              <a:rPr lang="en-US" sz="3600" dirty="0"/>
              <a:t>S + V + </a:t>
            </a:r>
            <a:r>
              <a:rPr lang="en-US" sz="3600" dirty="0">
                <a:solidFill>
                  <a:srgbClr val="FF0000"/>
                </a:solidFill>
              </a:rPr>
              <a:t>SO + adj/adv + THAT </a:t>
            </a:r>
            <a:r>
              <a:rPr lang="en-US" sz="3600" dirty="0"/>
              <a:t>+ S + V (+ Object)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084BE-B6F7-EE07-992B-C1596C42558F}"/>
              </a:ext>
            </a:extLst>
          </p:cNvPr>
          <p:cNvSpPr txBox="1"/>
          <p:nvPr/>
        </p:nvSpPr>
        <p:spPr>
          <a:xfrm>
            <a:off x="326571" y="1851187"/>
            <a:ext cx="1153885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1. </a:t>
            </a:r>
            <a:r>
              <a:rPr lang="en-US" sz="3200">
                <a:sym typeface="Wingdings" panose="05000000000000000000" pitchFamily="2" charset="2"/>
              </a:rPr>
              <a:t>What can </a:t>
            </a:r>
            <a:r>
              <a:rPr lang="en-US" sz="3200" dirty="0">
                <a:sym typeface="Wingdings" panose="05000000000000000000" pitchFamily="2" charset="2"/>
              </a:rPr>
              <a:t>we use to show the result of an action or situation?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7C6F92-C384-3E52-8C96-8C3C771B5A88}"/>
              </a:ext>
            </a:extLst>
          </p:cNvPr>
          <p:cNvSpPr txBox="1"/>
          <p:nvPr/>
        </p:nvSpPr>
        <p:spPr>
          <a:xfrm>
            <a:off x="326571" y="3836470"/>
            <a:ext cx="1153885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2. Give the structures of adverbial clauses of result.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07B32F-B378-AC21-5A59-5AC1AFE24603}"/>
              </a:ext>
            </a:extLst>
          </p:cNvPr>
          <p:cNvSpPr/>
          <p:nvPr/>
        </p:nvSpPr>
        <p:spPr>
          <a:xfrm>
            <a:off x="326571" y="5374298"/>
            <a:ext cx="11538858" cy="837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S + V + </a:t>
            </a:r>
            <a:r>
              <a:rPr lang="en-US" sz="3600" dirty="0">
                <a:solidFill>
                  <a:srgbClr val="FF0000"/>
                </a:solidFill>
              </a:rPr>
              <a:t>SUCH + noun/noun phrase + THAT </a:t>
            </a:r>
            <a:r>
              <a:rPr lang="en-US" sz="3600" dirty="0"/>
              <a:t>+ S + V (+ Object)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BDCCDD-A493-D64C-093F-E01AB372299A}"/>
              </a:ext>
            </a:extLst>
          </p:cNvPr>
          <p:cNvSpPr/>
          <p:nvPr/>
        </p:nvSpPr>
        <p:spPr>
          <a:xfrm>
            <a:off x="326571" y="2497518"/>
            <a:ext cx="11538858" cy="837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SO …. THAT &amp; SUCH …. THAT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07119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575D1D-BAC8-71B0-5ED4-F59E4E18D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0" y="479611"/>
            <a:ext cx="11538858" cy="1159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ADCEA-DC38-3C72-9714-70042BF0AE45}"/>
              </a:ext>
            </a:extLst>
          </p:cNvPr>
          <p:cNvSpPr txBox="1"/>
          <p:nvPr/>
        </p:nvSpPr>
        <p:spPr>
          <a:xfrm>
            <a:off x="275770" y="1988929"/>
            <a:ext cx="1153885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3. Make sentences using ‘so….that’ and ‘such…that’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53ED29-504E-7B02-D7FB-646253FC1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371" y="2746829"/>
            <a:ext cx="1181713" cy="188233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C3DDE46-4579-A1C5-E93C-44E32D430B13}"/>
              </a:ext>
            </a:extLst>
          </p:cNvPr>
          <p:cNvSpPr/>
          <p:nvPr/>
        </p:nvSpPr>
        <p:spPr>
          <a:xfrm>
            <a:off x="3643086" y="2746831"/>
            <a:ext cx="6458857" cy="1230084"/>
          </a:xfrm>
          <a:prstGeom prst="wedgeRoundRectCallout">
            <a:avLst>
              <a:gd name="adj1" fmla="val 60622"/>
              <a:gd name="adj2" fmla="val -858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She wore such a beautiful dress that everyone complimented her on it.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8CC56F-15D6-7D39-6CA6-F28D46E9A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66804"/>
            <a:ext cx="1185338" cy="1882334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20167AC-C929-C3DE-DB85-84E653FBCA83}"/>
              </a:ext>
            </a:extLst>
          </p:cNvPr>
          <p:cNvSpPr/>
          <p:nvPr/>
        </p:nvSpPr>
        <p:spPr>
          <a:xfrm>
            <a:off x="1773584" y="4353390"/>
            <a:ext cx="6673730" cy="1465605"/>
          </a:xfrm>
          <a:prstGeom prst="wedgeRoundRectCallout">
            <a:avLst>
              <a:gd name="adj1" fmla="val -59293"/>
              <a:gd name="adj2" fmla="val -1438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Traffic jams happen so often that they annoy people.</a:t>
            </a:r>
          </a:p>
        </p:txBody>
      </p:sp>
    </p:spTree>
    <p:extLst>
      <p:ext uri="{BB962C8B-B14F-4D97-AF65-F5344CB8AC3E}">
        <p14:creationId xmlns:p14="http://schemas.microsoft.com/office/powerpoint/2010/main" val="30145806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564" y="1203051"/>
            <a:ext cx="11783265" cy="4161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</a:rPr>
              <a:t>Grammar: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</a:rPr>
              <a:t>Understand, practice and use </a:t>
            </a:r>
            <a:r>
              <a:rPr lang="en-US" sz="3600" b="1" dirty="0">
                <a:solidFill>
                  <a:srgbClr val="0070C0"/>
                </a:solidFill>
              </a:rPr>
              <a:t>adverbial clauses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>of result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</a:rPr>
              <a:t>Speaking &amp; writing: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Practice writing sentences and speaking with a partner, using adverbial clauses of result.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4161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Review </a:t>
            </a:r>
            <a:r>
              <a:rPr lang="en-US" sz="3600" dirty="0">
                <a:solidFill>
                  <a:srgbClr val="0070C0"/>
                </a:solidFill>
              </a:rPr>
              <a:t>adverbial clauses of result.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70C0"/>
                </a:solidFill>
              </a:rPr>
              <a:t>Do homework: writing on page 41 - WB</a:t>
            </a:r>
            <a:endParaRPr lang="en-US" sz="3600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Prepare for the next lesson (Pronunciation &amp; Speaking - pages 70 &amp; 71 - SB).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4910057" y="474820"/>
            <a:ext cx="7164691" cy="5925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</a:rPr>
              <a:t>COMPETITION TIME: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Create groups of 4-5 students.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Match sentence beginnings and sentence endings to the groups form correct sentences.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The team(s) with the most correct answers win(s).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Time limit: 5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DD279-0720-9C8D-B8C9-B9334D76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0" y="1574477"/>
            <a:ext cx="4654789" cy="32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27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D7A2B-7DB2-77FD-2509-D3DF43A8DFB7}"/>
              </a:ext>
            </a:extLst>
          </p:cNvPr>
          <p:cNvSpPr txBox="1"/>
          <p:nvPr/>
        </p:nvSpPr>
        <p:spPr>
          <a:xfrm>
            <a:off x="132271" y="556814"/>
            <a:ext cx="5567193" cy="5162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b="1" i="0" dirty="0">
                <a:solidFill>
                  <a:srgbClr val="0D0D0D"/>
                </a:solidFill>
                <a:effectLst/>
              </a:rPr>
              <a:t>Sentence Beginnings: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lnSpc>
                <a:spcPct val="13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The book is so interesting</a:t>
            </a:r>
          </a:p>
          <a:p>
            <a:pPr algn="l">
              <a:lnSpc>
                <a:spcPct val="13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She made such a mess in the kitchen</a:t>
            </a:r>
            <a:endParaRPr lang="en-US" sz="3200" dirty="0">
              <a:solidFill>
                <a:srgbClr val="0D0D0D"/>
              </a:solidFill>
            </a:endParaRPr>
          </a:p>
          <a:p>
            <a:pPr algn="l">
              <a:lnSpc>
                <a:spcPct val="13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Air pollution is such a big problem </a:t>
            </a:r>
          </a:p>
          <a:p>
            <a:pPr algn="l">
              <a:lnSpc>
                <a:spcPct val="13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Lots of crime happens so often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DE0AC-0BF8-B219-F747-6EA21C02BF17}"/>
              </a:ext>
            </a:extLst>
          </p:cNvPr>
          <p:cNvSpPr txBox="1"/>
          <p:nvPr/>
        </p:nvSpPr>
        <p:spPr>
          <a:xfrm>
            <a:off x="5797232" y="556814"/>
            <a:ext cx="6262497" cy="3881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i="0" dirty="0">
                <a:solidFill>
                  <a:srgbClr val="0D0D0D"/>
                </a:solidFill>
                <a:effectLst/>
              </a:rPr>
              <a:t>Sentence Endings: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</a:p>
          <a:p>
            <a:pPr marL="514350" indent="-514350">
              <a:lnSpc>
                <a:spcPct val="130000"/>
              </a:lnSpc>
              <a:buAutoNum type="alphaLcPeriod"/>
            </a:pPr>
            <a:r>
              <a:rPr lang="en-US" sz="3200" dirty="0">
                <a:solidFill>
                  <a:srgbClr val="0D0D0D"/>
                </a:solidFill>
              </a:rPr>
              <a:t>t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hat it makes people scared. </a:t>
            </a:r>
          </a:p>
          <a:p>
            <a:pPr marL="514350" indent="-514350">
              <a:lnSpc>
                <a:spcPct val="130000"/>
              </a:lnSpc>
              <a:buAutoNum type="alphaLcPeriod"/>
            </a:pPr>
            <a:r>
              <a:rPr lang="en-US" sz="3200" dirty="0">
                <a:solidFill>
                  <a:srgbClr val="0D0D0D"/>
                </a:solidFill>
              </a:rPr>
              <a:t>that i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t </a:t>
            </a:r>
            <a:r>
              <a:rPr lang="en-US" sz="3200" dirty="0">
                <a:solidFill>
                  <a:srgbClr val="0D0D0D"/>
                </a:solidFill>
              </a:rPr>
              <a:t>affects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people’s health. </a:t>
            </a:r>
          </a:p>
          <a:p>
            <a:pPr marL="514350" indent="-514350">
              <a:lnSpc>
                <a:spcPct val="130000"/>
              </a:lnSpc>
              <a:buAutoNum type="alphaL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that it took hours to clean up afterward.</a:t>
            </a:r>
          </a:p>
          <a:p>
            <a:pPr marL="514350" indent="-514350">
              <a:lnSpc>
                <a:spcPct val="130000"/>
              </a:lnSpc>
              <a:buAutoNum type="alphaLcPeriod"/>
            </a:pPr>
            <a:r>
              <a:rPr lang="en-US" sz="3200" dirty="0">
                <a:solidFill>
                  <a:srgbClr val="0D0D0D"/>
                </a:solidFill>
              </a:rPr>
              <a:t>t</a:t>
            </a:r>
            <a:r>
              <a:rPr lang="en-US" sz="3200" i="0" dirty="0">
                <a:solidFill>
                  <a:srgbClr val="0D0D0D"/>
                </a:solidFill>
                <a:effectLst/>
              </a:rPr>
              <a:t>hat I can’t put it down.</a:t>
            </a:r>
          </a:p>
        </p:txBody>
      </p:sp>
    </p:spTree>
    <p:extLst>
      <p:ext uri="{BB962C8B-B14F-4D97-AF65-F5344CB8AC3E}">
        <p14:creationId xmlns:p14="http://schemas.microsoft.com/office/powerpoint/2010/main" val="3695556845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D7A2B-7DB2-77FD-2509-D3DF43A8DFB7}"/>
              </a:ext>
            </a:extLst>
          </p:cNvPr>
          <p:cNvSpPr txBox="1"/>
          <p:nvPr/>
        </p:nvSpPr>
        <p:spPr>
          <a:xfrm>
            <a:off x="97768" y="583447"/>
            <a:ext cx="5567193" cy="3881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b="1" i="0" dirty="0">
                <a:solidFill>
                  <a:srgbClr val="0D0D0D"/>
                </a:solidFill>
                <a:effectLst/>
              </a:rPr>
              <a:t>Sentence Beginnings: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lnSpc>
                <a:spcPct val="130000"/>
              </a:lnSpc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5. The pollution in the city is so bad </a:t>
            </a:r>
          </a:p>
          <a:p>
            <a:pPr algn="l"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6. </a:t>
            </a:r>
            <a:r>
              <a:rPr lang="en-US" sz="3200" b="0" i="0" dirty="0">
                <a:solidFill>
                  <a:srgbClr val="0D0D0D"/>
                </a:solidFill>
                <a:effectLst/>
                <a:latin typeface="Söhne"/>
              </a:rPr>
              <a:t>He faced such a puzzle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lnSpc>
                <a:spcPct val="130000"/>
              </a:lnSpc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7. It was such a hot day </a:t>
            </a:r>
          </a:p>
          <a:p>
            <a:pPr algn="l">
              <a:lnSpc>
                <a:spcPct val="130000"/>
              </a:lnSpc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8. The city keeps growing so fast</a:t>
            </a:r>
            <a:endParaRPr lang="en-US" sz="3200" dirty="0">
              <a:solidFill>
                <a:srgbClr val="0D0D0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DE0AC-0BF8-B219-F747-6EA21C02BF17}"/>
              </a:ext>
            </a:extLst>
          </p:cNvPr>
          <p:cNvSpPr txBox="1"/>
          <p:nvPr/>
        </p:nvSpPr>
        <p:spPr>
          <a:xfrm>
            <a:off x="5699464" y="583447"/>
            <a:ext cx="6394768" cy="5162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i="0" dirty="0">
                <a:solidFill>
                  <a:srgbClr val="0D0D0D"/>
                </a:solidFill>
                <a:effectLst/>
              </a:rPr>
              <a:t>Sentence Endings: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e. that even the ice cream melted within minutes.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f.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that he couldn’t figure it out. 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g. that it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affects not just people but also animals and plants in the city. 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h. that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it uses up resources like water and energy.</a:t>
            </a:r>
            <a:endParaRPr lang="en-US" sz="3200" b="1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62858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D7A2B-7DB2-77FD-2509-D3DF43A8DFB7}"/>
              </a:ext>
            </a:extLst>
          </p:cNvPr>
          <p:cNvSpPr txBox="1"/>
          <p:nvPr/>
        </p:nvSpPr>
        <p:spPr>
          <a:xfrm>
            <a:off x="114516" y="1231517"/>
            <a:ext cx="5567193" cy="5162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b="1" i="0" dirty="0">
                <a:solidFill>
                  <a:srgbClr val="0D0D0D"/>
                </a:solidFill>
                <a:effectLst/>
              </a:rPr>
              <a:t>Sentence Beginnings: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lnSpc>
                <a:spcPct val="13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The book is so interesting</a:t>
            </a:r>
          </a:p>
          <a:p>
            <a:pPr algn="l">
              <a:lnSpc>
                <a:spcPct val="13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She made such a mess in the kitchen</a:t>
            </a:r>
            <a:endParaRPr lang="en-US" sz="3200" dirty="0">
              <a:solidFill>
                <a:srgbClr val="0D0D0D"/>
              </a:solidFill>
            </a:endParaRPr>
          </a:p>
          <a:p>
            <a:pPr algn="l">
              <a:lnSpc>
                <a:spcPct val="13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Air pollution is such a big problem </a:t>
            </a:r>
          </a:p>
          <a:p>
            <a:pPr algn="l">
              <a:lnSpc>
                <a:spcPct val="13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Lots of crime happens so often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DE0AC-0BF8-B219-F747-6EA21C02BF17}"/>
              </a:ext>
            </a:extLst>
          </p:cNvPr>
          <p:cNvSpPr txBox="1"/>
          <p:nvPr/>
        </p:nvSpPr>
        <p:spPr>
          <a:xfrm>
            <a:off x="5779477" y="1231517"/>
            <a:ext cx="6262497" cy="3881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i="0" dirty="0">
                <a:solidFill>
                  <a:srgbClr val="0D0D0D"/>
                </a:solidFill>
                <a:effectLst/>
              </a:rPr>
              <a:t>Sentence Endings: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</a:p>
          <a:p>
            <a:pPr marL="514350" indent="-514350">
              <a:lnSpc>
                <a:spcPct val="130000"/>
              </a:lnSpc>
              <a:buAutoNum type="alphaLcPeriod"/>
            </a:pPr>
            <a:r>
              <a:rPr lang="en-US" sz="3200" dirty="0">
                <a:solidFill>
                  <a:srgbClr val="0D0D0D"/>
                </a:solidFill>
              </a:rPr>
              <a:t>t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hat it makes people scared. </a:t>
            </a:r>
          </a:p>
          <a:p>
            <a:pPr marL="514350" indent="-514350">
              <a:lnSpc>
                <a:spcPct val="130000"/>
              </a:lnSpc>
              <a:buAutoNum type="alphaLcPeriod"/>
            </a:pPr>
            <a:r>
              <a:rPr lang="en-US" sz="3200" dirty="0">
                <a:solidFill>
                  <a:srgbClr val="0D0D0D"/>
                </a:solidFill>
              </a:rPr>
              <a:t>that i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t </a:t>
            </a:r>
            <a:r>
              <a:rPr lang="en-US" sz="3200" dirty="0">
                <a:solidFill>
                  <a:srgbClr val="0D0D0D"/>
                </a:solidFill>
              </a:rPr>
              <a:t>affects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people’s health. </a:t>
            </a:r>
          </a:p>
          <a:p>
            <a:pPr marL="514350" indent="-514350">
              <a:lnSpc>
                <a:spcPct val="130000"/>
              </a:lnSpc>
              <a:buAutoNum type="alphaL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that it took hours to clean up afterward.</a:t>
            </a:r>
          </a:p>
          <a:p>
            <a:pPr marL="514350" indent="-514350">
              <a:lnSpc>
                <a:spcPct val="130000"/>
              </a:lnSpc>
              <a:buAutoNum type="alphaLcPeriod"/>
            </a:pPr>
            <a:r>
              <a:rPr lang="en-US" sz="3200" dirty="0">
                <a:solidFill>
                  <a:srgbClr val="0D0D0D"/>
                </a:solidFill>
              </a:rPr>
              <a:t>t</a:t>
            </a:r>
            <a:r>
              <a:rPr lang="en-US" sz="3200" i="0" dirty="0">
                <a:solidFill>
                  <a:srgbClr val="0D0D0D"/>
                </a:solidFill>
                <a:effectLst/>
              </a:rPr>
              <a:t>hat I can’t put it down.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7E9A9F-311C-8911-A8BA-5E196A140EE2}"/>
              </a:ext>
            </a:extLst>
          </p:cNvPr>
          <p:cNvSpPr txBox="1"/>
          <p:nvPr/>
        </p:nvSpPr>
        <p:spPr>
          <a:xfrm>
            <a:off x="114517" y="483125"/>
            <a:ext cx="11899684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Answers: 1.d	2.c	3.b	4.a</a:t>
            </a:r>
          </a:p>
        </p:txBody>
      </p:sp>
    </p:spTree>
    <p:extLst>
      <p:ext uri="{BB962C8B-B14F-4D97-AF65-F5344CB8AC3E}">
        <p14:creationId xmlns:p14="http://schemas.microsoft.com/office/powerpoint/2010/main" val="3796961878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D7A2B-7DB2-77FD-2509-D3DF43A8DFB7}"/>
              </a:ext>
            </a:extLst>
          </p:cNvPr>
          <p:cNvSpPr txBox="1"/>
          <p:nvPr/>
        </p:nvSpPr>
        <p:spPr>
          <a:xfrm>
            <a:off x="97768" y="1863797"/>
            <a:ext cx="5567193" cy="3881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b="1" i="0" dirty="0">
                <a:solidFill>
                  <a:srgbClr val="0D0D0D"/>
                </a:solidFill>
                <a:effectLst/>
              </a:rPr>
              <a:t>Sentence Beginnings: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lnSpc>
                <a:spcPct val="130000"/>
              </a:lnSpc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5. The pollution in the city is so bad </a:t>
            </a:r>
          </a:p>
          <a:p>
            <a:pPr algn="l"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6. </a:t>
            </a:r>
            <a:r>
              <a:rPr lang="en-US" sz="3200" b="0" i="0" dirty="0">
                <a:solidFill>
                  <a:srgbClr val="0D0D0D"/>
                </a:solidFill>
                <a:effectLst/>
                <a:latin typeface="Söhne"/>
              </a:rPr>
              <a:t>He faced such a puzzle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lnSpc>
                <a:spcPct val="130000"/>
              </a:lnSpc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7. It was such a hot day </a:t>
            </a:r>
          </a:p>
          <a:p>
            <a:pPr algn="l">
              <a:lnSpc>
                <a:spcPct val="130000"/>
              </a:lnSpc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8. The city keeps growing so fast</a:t>
            </a:r>
            <a:endParaRPr lang="en-US" sz="3200" dirty="0">
              <a:solidFill>
                <a:srgbClr val="0D0D0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DE0AC-0BF8-B219-F747-6EA21C02BF17}"/>
              </a:ext>
            </a:extLst>
          </p:cNvPr>
          <p:cNvSpPr txBox="1"/>
          <p:nvPr/>
        </p:nvSpPr>
        <p:spPr>
          <a:xfrm>
            <a:off x="5699464" y="583447"/>
            <a:ext cx="6394768" cy="5162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i="0" dirty="0">
                <a:solidFill>
                  <a:srgbClr val="0D0D0D"/>
                </a:solidFill>
                <a:effectLst/>
              </a:rPr>
              <a:t>Sentence Endings: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e. that even the ice cream melted within minutes.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f.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that he couldn’t figure it out. 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g. that it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affects not just people but also animals and plants in the city. 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h. that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it uses up resources like water and energy.</a:t>
            </a:r>
            <a:endParaRPr lang="en-US" sz="3200" b="1" dirty="0">
              <a:solidFill>
                <a:srgbClr val="0D0D0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A6FDB7-0740-1934-063E-DA963246562D}"/>
              </a:ext>
            </a:extLst>
          </p:cNvPr>
          <p:cNvSpPr txBox="1"/>
          <p:nvPr/>
        </p:nvSpPr>
        <p:spPr>
          <a:xfrm>
            <a:off x="97768" y="583447"/>
            <a:ext cx="5486286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Answers: 5.g	6.f	7.e	8.h</a:t>
            </a:r>
          </a:p>
        </p:txBody>
      </p:sp>
    </p:spTree>
    <p:extLst>
      <p:ext uri="{BB962C8B-B14F-4D97-AF65-F5344CB8AC3E}">
        <p14:creationId xmlns:p14="http://schemas.microsoft.com/office/powerpoint/2010/main" val="163667541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1628</Words>
  <Application>Microsoft Office PowerPoint</Application>
  <PresentationFormat>Widescreen</PresentationFormat>
  <Paragraphs>195</Paragraphs>
  <Slides>40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Söhne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Duc Huyen</dc:creator>
  <cp:lastModifiedBy>PC</cp:lastModifiedBy>
  <cp:revision>679</cp:revision>
  <dcterms:created xsi:type="dcterms:W3CDTF">2023-02-01T04:45:54Z</dcterms:created>
  <dcterms:modified xsi:type="dcterms:W3CDTF">2025-03-26T13:14:40Z</dcterms:modified>
</cp:coreProperties>
</file>