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9" r:id="rId3"/>
    <p:sldId id="267" r:id="rId4"/>
    <p:sldId id="269" r:id="rId5"/>
    <p:sldId id="303" r:id="rId6"/>
    <p:sldId id="910" r:id="rId7"/>
    <p:sldId id="912" r:id="rId8"/>
    <p:sldId id="911" r:id="rId9"/>
    <p:sldId id="918" r:id="rId10"/>
    <p:sldId id="316" r:id="rId11"/>
    <p:sldId id="919" r:id="rId12"/>
    <p:sldId id="920" r:id="rId13"/>
    <p:sldId id="922" r:id="rId14"/>
    <p:sldId id="921" r:id="rId15"/>
    <p:sldId id="923" r:id="rId16"/>
    <p:sldId id="924" r:id="rId17"/>
    <p:sldId id="925" r:id="rId18"/>
    <p:sldId id="926" r:id="rId19"/>
    <p:sldId id="948" r:id="rId20"/>
    <p:sldId id="949" r:id="rId21"/>
    <p:sldId id="950" r:id="rId22"/>
    <p:sldId id="951" r:id="rId23"/>
    <p:sldId id="952" r:id="rId24"/>
    <p:sldId id="953" r:id="rId25"/>
    <p:sldId id="930" r:id="rId26"/>
    <p:sldId id="931" r:id="rId27"/>
    <p:sldId id="932" r:id="rId28"/>
    <p:sldId id="933" r:id="rId29"/>
    <p:sldId id="934" r:id="rId30"/>
    <p:sldId id="935" r:id="rId31"/>
    <p:sldId id="936" r:id="rId32"/>
    <p:sldId id="937" r:id="rId33"/>
    <p:sldId id="938" r:id="rId34"/>
    <p:sldId id="939" r:id="rId35"/>
    <p:sldId id="321" r:id="rId36"/>
    <p:sldId id="940" r:id="rId37"/>
    <p:sldId id="942" r:id="rId38"/>
    <p:sldId id="850" r:id="rId39"/>
    <p:sldId id="294" r:id="rId40"/>
    <p:sldId id="943" r:id="rId41"/>
    <p:sldId id="945" r:id="rId42"/>
    <p:sldId id="946" r:id="rId43"/>
    <p:sldId id="296" r:id="rId44"/>
    <p:sldId id="297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F82FF400-5EF4-4AE9-9826-39D670012F85}"/>
    <pc:docChg chg="modSld">
      <pc:chgData name="Phan Van Rieu (Hugo)" userId="032e726b-b6b7-45df-b0ca-e82fb010a48a" providerId="ADAL" clId="{F82FF400-5EF4-4AE9-9826-39D670012F85}" dt="2024-05-27T04:03:18.781" v="1" actId="20577"/>
      <pc:docMkLst>
        <pc:docMk/>
      </pc:docMkLst>
      <pc:sldChg chg="modSp mod">
        <pc:chgData name="Phan Van Rieu (Hugo)" userId="032e726b-b6b7-45df-b0ca-e82fb010a48a" providerId="ADAL" clId="{F82FF400-5EF4-4AE9-9826-39D670012F85}" dt="2024-05-27T04:03:18.781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F82FF400-5EF4-4AE9-9826-39D670012F85}" dt="2024-05-27T04:03:18.781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7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178991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7: Urban 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4" r:id="rId14"/>
    <p:sldLayoutId id="2147483689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7801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7: Urban life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65 &amp; 66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9525E-B4AC-7D3D-1EE1-6E5710422D3C}"/>
              </a:ext>
            </a:extLst>
          </p:cNvPr>
          <p:cNvSpPr txBox="1"/>
          <p:nvPr/>
        </p:nvSpPr>
        <p:spPr>
          <a:xfrm>
            <a:off x="0" y="488838"/>
            <a:ext cx="12192000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Read the sentences again, highlight the past continuous and simple past.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18ABB-0683-93FF-8862-4257DC23F016}"/>
              </a:ext>
            </a:extLst>
          </p:cNvPr>
          <p:cNvSpPr txBox="1"/>
          <p:nvPr/>
        </p:nvSpPr>
        <p:spPr>
          <a:xfrm>
            <a:off x="435006" y="1172356"/>
            <a:ext cx="117569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D0D0D"/>
                </a:solidFill>
              </a:rPr>
              <a:t> Mary </a:t>
            </a:r>
            <a:r>
              <a:rPr lang="en-US" sz="3600" dirty="0">
                <a:solidFill>
                  <a:srgbClr val="FF0000"/>
                </a:solidFill>
              </a:rPr>
              <a:t>was chopping </a:t>
            </a:r>
            <a:r>
              <a:rPr lang="en-US" sz="3600" dirty="0">
                <a:solidFill>
                  <a:srgbClr val="0D0D0D"/>
                </a:solidFill>
              </a:rPr>
              <a:t>onions </a:t>
            </a:r>
            <a:r>
              <a:rPr lang="en-US" sz="3600" dirty="0">
                <a:highlight>
                  <a:srgbClr val="FFFF00"/>
                </a:highlight>
              </a:rPr>
              <a:t>when</a:t>
            </a:r>
            <a:r>
              <a:rPr lang="en-US" sz="3600" dirty="0">
                <a:solidFill>
                  <a:srgbClr val="0D0D0D"/>
                </a:solidFill>
              </a:rPr>
              <a:t> she </a:t>
            </a:r>
            <a:r>
              <a:rPr lang="en-US" sz="3600" dirty="0">
                <a:solidFill>
                  <a:srgbClr val="FF0000"/>
                </a:solidFill>
              </a:rPr>
              <a:t>cut</a:t>
            </a:r>
            <a:r>
              <a:rPr lang="en-US" sz="3600" dirty="0">
                <a:solidFill>
                  <a:srgbClr val="0D0D0D"/>
                </a:solidFill>
              </a:rPr>
              <a:t> herself.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D0D0D"/>
                </a:solidFill>
              </a:rPr>
              <a:t> My father </a:t>
            </a:r>
            <a:r>
              <a:rPr lang="en-US" sz="3600" dirty="0">
                <a:solidFill>
                  <a:srgbClr val="FF0000"/>
                </a:solidFill>
              </a:rPr>
              <a:t>tripped and fell </a:t>
            </a:r>
            <a:r>
              <a:rPr lang="en-US" sz="3600" dirty="0">
                <a:highlight>
                  <a:srgbClr val="FFFF00"/>
                </a:highlight>
              </a:rPr>
              <a:t>while</a:t>
            </a:r>
            <a:r>
              <a:rPr lang="en-US" sz="3600" dirty="0">
                <a:solidFill>
                  <a:srgbClr val="0D0D0D"/>
                </a:solidFill>
              </a:rPr>
              <a:t> he </a:t>
            </a:r>
            <a:r>
              <a:rPr lang="en-US" sz="3600" dirty="0">
                <a:solidFill>
                  <a:srgbClr val="FF0000"/>
                </a:solidFill>
              </a:rPr>
              <a:t>was getting </a:t>
            </a:r>
            <a:r>
              <a:rPr lang="en-US" sz="3600" dirty="0">
                <a:solidFill>
                  <a:srgbClr val="0D0D0D"/>
                </a:solidFill>
              </a:rPr>
              <a:t>off a bus.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3600" dirty="0">
                <a:solidFill>
                  <a:srgbClr val="0D0D0D"/>
                </a:solidFill>
                <a:highlight>
                  <a:srgbClr val="FFFF00"/>
                </a:highlight>
              </a:rPr>
              <a:t>While </a:t>
            </a:r>
            <a:r>
              <a:rPr lang="en-US" sz="3600" dirty="0">
                <a:solidFill>
                  <a:srgbClr val="0D0D0D"/>
                </a:solidFill>
              </a:rPr>
              <a:t>the magician </a:t>
            </a:r>
            <a:r>
              <a:rPr lang="en-US" sz="3600" dirty="0">
                <a:solidFill>
                  <a:srgbClr val="FF0000"/>
                </a:solidFill>
              </a:rPr>
              <a:t>was practicing </a:t>
            </a:r>
            <a:r>
              <a:rPr lang="en-US" sz="3600" dirty="0">
                <a:solidFill>
                  <a:srgbClr val="0D0D0D"/>
                </a:solidFill>
              </a:rPr>
              <a:t>a new magic trick, he </a:t>
            </a:r>
            <a:r>
              <a:rPr lang="en-US" sz="3600" dirty="0">
                <a:solidFill>
                  <a:srgbClr val="FF0000"/>
                </a:solidFill>
              </a:rPr>
              <a:t>hurt</a:t>
            </a:r>
            <a:r>
              <a:rPr lang="en-US" sz="3600" dirty="0">
                <a:solidFill>
                  <a:srgbClr val="0D0D0D"/>
                </a:solidFill>
              </a:rPr>
              <a:t> himself.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D0D0D"/>
                </a:solidFill>
              </a:rPr>
              <a:t> He </a:t>
            </a:r>
            <a:r>
              <a:rPr lang="en-US" sz="3600" dirty="0">
                <a:solidFill>
                  <a:srgbClr val="FF0000"/>
                </a:solidFill>
              </a:rPr>
              <a:t>was snowboarding </a:t>
            </a:r>
            <a:r>
              <a:rPr lang="en-US" sz="3600" dirty="0"/>
              <a:t>at </a:t>
            </a:r>
            <a:r>
              <a:rPr lang="en-US" sz="3600" dirty="0">
                <a:highlight>
                  <a:srgbClr val="FFFF00"/>
                </a:highlight>
              </a:rPr>
              <a:t>6 p.m. yesterday</a:t>
            </a:r>
            <a:r>
              <a:rPr lang="en-US" sz="3600" dirty="0">
                <a:solidFill>
                  <a:srgbClr val="0D0D0D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D0D0D"/>
                </a:solidFill>
              </a:rPr>
              <a:t> They </a:t>
            </a:r>
            <a:r>
              <a:rPr lang="en-US" sz="3600" dirty="0">
                <a:solidFill>
                  <a:srgbClr val="FF0000"/>
                </a:solidFill>
              </a:rPr>
              <a:t>were surfing </a:t>
            </a:r>
            <a:r>
              <a:rPr lang="en-US" sz="3600" dirty="0">
                <a:solidFill>
                  <a:srgbClr val="0D0D0D"/>
                </a:solidFill>
              </a:rPr>
              <a:t>the internet </a:t>
            </a:r>
            <a:r>
              <a:rPr lang="en-US" sz="3600" dirty="0">
                <a:highlight>
                  <a:srgbClr val="FFFF00"/>
                </a:highlight>
              </a:rPr>
              <a:t>while</a:t>
            </a:r>
            <a:r>
              <a:rPr lang="en-US" sz="3600" dirty="0">
                <a:solidFill>
                  <a:srgbClr val="0D0D0D"/>
                </a:solidFill>
              </a:rPr>
              <a:t> their children </a:t>
            </a:r>
            <a:r>
              <a:rPr lang="en-US" sz="3600" dirty="0">
                <a:solidFill>
                  <a:srgbClr val="FF0000"/>
                </a:solidFill>
              </a:rPr>
              <a:t>were playing</a:t>
            </a:r>
            <a:r>
              <a:rPr lang="en-US" sz="3600" dirty="0">
                <a:solidFill>
                  <a:srgbClr val="0D0D0D"/>
                </a:solidFill>
              </a:rPr>
              <a:t> video games.</a:t>
            </a:r>
          </a:p>
          <a:p>
            <a:pPr>
              <a:buFont typeface="+mj-lt"/>
              <a:buAutoNum type="arabicPeriod"/>
            </a:pPr>
            <a:r>
              <a:rPr lang="en-US" sz="3600" dirty="0">
                <a:solidFill>
                  <a:srgbClr val="0D0D0D"/>
                </a:solidFill>
              </a:rPr>
              <a:t> We </a:t>
            </a:r>
            <a:r>
              <a:rPr lang="en-US" sz="3600" dirty="0">
                <a:solidFill>
                  <a:srgbClr val="FF0000"/>
                </a:solidFill>
              </a:rPr>
              <a:t>were practicing </a:t>
            </a:r>
            <a:r>
              <a:rPr lang="en-US" sz="3600" dirty="0">
                <a:solidFill>
                  <a:srgbClr val="0D0D0D"/>
                </a:solidFill>
              </a:rPr>
              <a:t>for our performance </a:t>
            </a:r>
            <a:r>
              <a:rPr lang="en-US" sz="3600" dirty="0">
                <a:highlight>
                  <a:srgbClr val="FFFF00"/>
                </a:highlight>
              </a:rPr>
              <a:t>all yesterday afternoon</a:t>
            </a:r>
            <a:r>
              <a:rPr lang="en-US" sz="3600" dirty="0">
                <a:solidFill>
                  <a:srgbClr val="0D0D0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91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9525E-B4AC-7D3D-1EE1-6E5710422D3C}"/>
              </a:ext>
            </a:extLst>
          </p:cNvPr>
          <p:cNvSpPr txBox="1"/>
          <p:nvPr/>
        </p:nvSpPr>
        <p:spPr>
          <a:xfrm>
            <a:off x="435006" y="450738"/>
            <a:ext cx="11743139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Read the sentences again, match them to the following statements.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18ABB-0683-93FF-8862-4257DC23F016}"/>
              </a:ext>
            </a:extLst>
          </p:cNvPr>
          <p:cNvSpPr txBox="1"/>
          <p:nvPr/>
        </p:nvSpPr>
        <p:spPr>
          <a:xfrm>
            <a:off x="435006" y="1197756"/>
            <a:ext cx="111414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</a:rPr>
              <a:t>a. An action in progress at a specific time in the past.</a:t>
            </a:r>
          </a:p>
          <a:p>
            <a:r>
              <a:rPr lang="en-US" sz="3200" dirty="0">
                <a:solidFill>
                  <a:srgbClr val="0D0D0D"/>
                </a:solidFill>
              </a:rPr>
              <a:t>____________</a:t>
            </a:r>
          </a:p>
          <a:p>
            <a:r>
              <a:rPr lang="en-US" sz="3200" dirty="0">
                <a:solidFill>
                  <a:srgbClr val="0D0D0D"/>
                </a:solidFill>
              </a:rPr>
              <a:t>b. Two or more actions in progress at the same time in the past.</a:t>
            </a:r>
          </a:p>
          <a:p>
            <a:r>
              <a:rPr lang="en-US" sz="3200" dirty="0">
                <a:solidFill>
                  <a:srgbClr val="0D0D0D"/>
                </a:solidFill>
              </a:rPr>
              <a:t>____________</a:t>
            </a:r>
          </a:p>
          <a:p>
            <a:r>
              <a:rPr lang="en-US" sz="3200" dirty="0">
                <a:solidFill>
                  <a:srgbClr val="0D0D0D"/>
                </a:solidFill>
              </a:rPr>
              <a:t>c. A past action in progress when another action in the Past Simple interrupted it.</a:t>
            </a:r>
          </a:p>
          <a:p>
            <a:r>
              <a:rPr lang="en-US" sz="3200" dirty="0">
                <a:solidFill>
                  <a:srgbClr val="0D0D0D"/>
                </a:solidFill>
              </a:rPr>
              <a:t>____________</a:t>
            </a:r>
          </a:p>
          <a:p>
            <a:r>
              <a:rPr lang="en-US" sz="3200" dirty="0">
                <a:solidFill>
                  <a:srgbClr val="0D0D0D"/>
                </a:solidFill>
              </a:rPr>
              <a:t>d. An action in progress for a period of time in the past.</a:t>
            </a:r>
          </a:p>
          <a:p>
            <a:r>
              <a:rPr lang="en-US" sz="3200" dirty="0">
                <a:solidFill>
                  <a:srgbClr val="0D0D0D"/>
                </a:solidFill>
              </a:rPr>
              <a:t>____________</a:t>
            </a:r>
          </a:p>
        </p:txBody>
      </p:sp>
    </p:spTree>
    <p:extLst>
      <p:ext uri="{BB962C8B-B14F-4D97-AF65-F5344CB8AC3E}">
        <p14:creationId xmlns:p14="http://schemas.microsoft.com/office/powerpoint/2010/main" val="286751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9525E-B4AC-7D3D-1EE1-6E5710422D3C}"/>
              </a:ext>
            </a:extLst>
          </p:cNvPr>
          <p:cNvSpPr txBox="1"/>
          <p:nvPr/>
        </p:nvSpPr>
        <p:spPr>
          <a:xfrm>
            <a:off x="435006" y="450738"/>
            <a:ext cx="1174313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Answers: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18ABB-0683-93FF-8862-4257DC23F016}"/>
              </a:ext>
            </a:extLst>
          </p:cNvPr>
          <p:cNvSpPr txBox="1"/>
          <p:nvPr/>
        </p:nvSpPr>
        <p:spPr>
          <a:xfrm>
            <a:off x="435006" y="1197756"/>
            <a:ext cx="11141477" cy="4521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a. An action in progress at a specific time in the past. __________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b. Two or more actions in progress at the same time in the past.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____________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c. A past action in progress when another action in the Past Simple interrupted it. ________________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d. An action in progress for a period of time in the past.</a:t>
            </a:r>
          </a:p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0D0D0D"/>
                </a:solidFill>
              </a:rPr>
              <a:t>____________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3F263-F0BE-92AB-F3CA-2533E0F0F1E1}"/>
              </a:ext>
            </a:extLst>
          </p:cNvPr>
          <p:cNvSpPr txBox="1"/>
          <p:nvPr/>
        </p:nvSpPr>
        <p:spPr>
          <a:xfrm>
            <a:off x="9213417" y="1197756"/>
            <a:ext cx="2216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sentence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F9592-0A4B-53CC-9FA5-A321B0F78641}"/>
              </a:ext>
            </a:extLst>
          </p:cNvPr>
          <p:cNvSpPr txBox="1"/>
          <p:nvPr/>
        </p:nvSpPr>
        <p:spPr>
          <a:xfrm>
            <a:off x="615517" y="2468266"/>
            <a:ext cx="2216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sentence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66547-5009-F641-8E08-C1405C2D3011}"/>
              </a:ext>
            </a:extLst>
          </p:cNvPr>
          <p:cNvSpPr txBox="1"/>
          <p:nvPr/>
        </p:nvSpPr>
        <p:spPr>
          <a:xfrm>
            <a:off x="4132890" y="3771900"/>
            <a:ext cx="3304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sentences 1, 2,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A581E-E959-97BA-3170-7B25A07EE7EE}"/>
              </a:ext>
            </a:extLst>
          </p:cNvPr>
          <p:cNvSpPr txBox="1"/>
          <p:nvPr/>
        </p:nvSpPr>
        <p:spPr>
          <a:xfrm>
            <a:off x="615517" y="5013913"/>
            <a:ext cx="2216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sentence 6</a:t>
            </a:r>
          </a:p>
        </p:txBody>
      </p:sp>
    </p:spTree>
    <p:extLst>
      <p:ext uri="{BB962C8B-B14F-4D97-AF65-F5344CB8AC3E}">
        <p14:creationId xmlns:p14="http://schemas.microsoft.com/office/powerpoint/2010/main" val="40384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51F52-D609-D81A-286A-19A65F0B26B7}"/>
              </a:ext>
            </a:extLst>
          </p:cNvPr>
          <p:cNvSpPr txBox="1"/>
          <p:nvPr/>
        </p:nvSpPr>
        <p:spPr>
          <a:xfrm>
            <a:off x="432261" y="1882244"/>
            <a:ext cx="1132747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While </a:t>
            </a:r>
            <a:r>
              <a:rPr lang="en-US" sz="3600" dirty="0"/>
              <a:t>+ S + Past continuous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/>
              <a:t>S + Past Simple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4A08F-D26D-D70B-EA0E-1491319068EF}"/>
              </a:ext>
            </a:extLst>
          </p:cNvPr>
          <p:cNvSpPr txBox="1"/>
          <p:nvPr/>
        </p:nvSpPr>
        <p:spPr>
          <a:xfrm>
            <a:off x="432261" y="5082469"/>
            <a:ext cx="1132747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 + Past continuous</a:t>
            </a:r>
            <a:r>
              <a:rPr lang="en-US" sz="3600" dirty="0">
                <a:solidFill>
                  <a:srgbClr val="FF0000"/>
                </a:solidFill>
              </a:rPr>
              <a:t> when </a:t>
            </a:r>
            <a:r>
              <a:rPr lang="en-US" sz="3600" dirty="0"/>
              <a:t>S + Past Simple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5468C-6FEA-F15B-2AB8-F6A8885B916E}"/>
              </a:ext>
            </a:extLst>
          </p:cNvPr>
          <p:cNvSpPr txBox="1"/>
          <p:nvPr/>
        </p:nvSpPr>
        <p:spPr>
          <a:xfrm>
            <a:off x="432260" y="3429000"/>
            <a:ext cx="1132747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 + Past Simple + </a:t>
            </a:r>
            <a:r>
              <a:rPr lang="en-US" sz="3600" dirty="0">
                <a:solidFill>
                  <a:srgbClr val="FF0000"/>
                </a:solidFill>
              </a:rPr>
              <a:t>while </a:t>
            </a:r>
            <a:r>
              <a:rPr lang="en-US" sz="3600" dirty="0"/>
              <a:t>+ S + Past continuous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DB69C-2F11-CB9A-1683-295C4A9DE617}"/>
              </a:ext>
            </a:extLst>
          </p:cNvPr>
          <p:cNvSpPr txBox="1"/>
          <p:nvPr/>
        </p:nvSpPr>
        <p:spPr>
          <a:xfrm>
            <a:off x="432260" y="555181"/>
            <a:ext cx="1141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1. One past action was happening and another action in the Past Simple interrupted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6B679-0D70-1E42-8B19-8C7DC72D4463}"/>
              </a:ext>
            </a:extLst>
          </p:cNvPr>
          <p:cNvSpPr txBox="1"/>
          <p:nvPr/>
        </p:nvSpPr>
        <p:spPr>
          <a:xfrm>
            <a:off x="432260" y="2593753"/>
            <a:ext cx="1169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sym typeface="Wingdings" panose="05000000000000000000" pitchFamily="2" charset="2"/>
              </a:rPr>
              <a:t>While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0D0D0D"/>
                </a:solidFill>
              </a:rPr>
              <a:t>the magician </a:t>
            </a:r>
            <a:r>
              <a:rPr lang="en-US" sz="3200" dirty="0">
                <a:solidFill>
                  <a:srgbClr val="FF0000"/>
                </a:solidFill>
              </a:rPr>
              <a:t>was practicing </a:t>
            </a:r>
            <a:r>
              <a:rPr lang="en-US" sz="3200" dirty="0">
                <a:solidFill>
                  <a:srgbClr val="0D0D0D"/>
                </a:solidFill>
              </a:rPr>
              <a:t>a new magic trick</a:t>
            </a:r>
            <a:r>
              <a:rPr lang="en-US" sz="3200" dirty="0">
                <a:solidFill>
                  <a:srgbClr val="FF0000"/>
                </a:solidFill>
              </a:rPr>
              <a:t>,</a:t>
            </a:r>
            <a:r>
              <a:rPr lang="en-US" sz="3200" dirty="0">
                <a:solidFill>
                  <a:srgbClr val="0D0D0D"/>
                </a:solidFill>
              </a:rPr>
              <a:t> he </a:t>
            </a:r>
            <a:r>
              <a:rPr lang="en-US" sz="3200" dirty="0">
                <a:solidFill>
                  <a:srgbClr val="FF0000"/>
                </a:solidFill>
              </a:rPr>
              <a:t>hurt</a:t>
            </a:r>
            <a:r>
              <a:rPr lang="en-US" sz="3200" dirty="0">
                <a:solidFill>
                  <a:srgbClr val="0D0D0D"/>
                </a:solidFill>
              </a:rPr>
              <a:t> himself.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68133-70B3-869F-C12B-19006CEEC59E}"/>
              </a:ext>
            </a:extLst>
          </p:cNvPr>
          <p:cNvSpPr txBox="1"/>
          <p:nvPr/>
        </p:nvSpPr>
        <p:spPr>
          <a:xfrm>
            <a:off x="432260" y="4101511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</a:rPr>
              <a:t>My father </a:t>
            </a:r>
            <a:r>
              <a:rPr lang="en-US" sz="3200" dirty="0">
                <a:solidFill>
                  <a:srgbClr val="FF0000"/>
                </a:solidFill>
              </a:rPr>
              <a:t>tripped and fell </a:t>
            </a:r>
            <a:r>
              <a:rPr lang="en-US" sz="3200" dirty="0">
                <a:highlight>
                  <a:srgbClr val="FFFF00"/>
                </a:highlight>
              </a:rPr>
              <a:t>while</a:t>
            </a:r>
            <a:r>
              <a:rPr lang="en-US" sz="3200" dirty="0">
                <a:solidFill>
                  <a:srgbClr val="0D0D0D"/>
                </a:solidFill>
              </a:rPr>
              <a:t> he </a:t>
            </a:r>
            <a:r>
              <a:rPr lang="en-US" sz="3200" dirty="0">
                <a:solidFill>
                  <a:srgbClr val="FF0000"/>
                </a:solidFill>
              </a:rPr>
              <a:t>was getting </a:t>
            </a:r>
            <a:r>
              <a:rPr lang="en-US" sz="3200" dirty="0">
                <a:solidFill>
                  <a:srgbClr val="0D0D0D"/>
                </a:solidFill>
              </a:rPr>
              <a:t>off a bus.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6E039-A5B8-4F3F-C111-91D114E4212A}"/>
              </a:ext>
            </a:extLst>
          </p:cNvPr>
          <p:cNvSpPr txBox="1"/>
          <p:nvPr/>
        </p:nvSpPr>
        <p:spPr>
          <a:xfrm>
            <a:off x="432260" y="5718044"/>
            <a:ext cx="1132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</a:rPr>
              <a:t>Mary </a:t>
            </a:r>
            <a:r>
              <a:rPr lang="en-US" sz="3200" dirty="0">
                <a:solidFill>
                  <a:srgbClr val="FF0000"/>
                </a:solidFill>
              </a:rPr>
              <a:t>was chopping </a:t>
            </a:r>
            <a:r>
              <a:rPr lang="en-US" sz="3200" dirty="0">
                <a:solidFill>
                  <a:srgbClr val="0D0D0D"/>
                </a:solidFill>
              </a:rPr>
              <a:t>onions </a:t>
            </a:r>
            <a:r>
              <a:rPr lang="en-US" sz="3200" dirty="0">
                <a:highlight>
                  <a:srgbClr val="FFFF00"/>
                </a:highlight>
              </a:rPr>
              <a:t>when</a:t>
            </a:r>
            <a:r>
              <a:rPr lang="en-US" sz="3200" dirty="0">
                <a:solidFill>
                  <a:srgbClr val="0D0D0D"/>
                </a:solidFill>
              </a:rPr>
              <a:t> she </a:t>
            </a:r>
            <a:r>
              <a:rPr lang="en-US" sz="3200" dirty="0">
                <a:solidFill>
                  <a:srgbClr val="FF0000"/>
                </a:solidFill>
              </a:rPr>
              <a:t>cut</a:t>
            </a:r>
            <a:r>
              <a:rPr lang="en-US" sz="3200" dirty="0">
                <a:solidFill>
                  <a:srgbClr val="0D0D0D"/>
                </a:solidFill>
              </a:rPr>
              <a:t> herself.</a:t>
            </a:r>
          </a:p>
        </p:txBody>
      </p:sp>
    </p:spTree>
    <p:extLst>
      <p:ext uri="{BB962C8B-B14F-4D97-AF65-F5344CB8AC3E}">
        <p14:creationId xmlns:p14="http://schemas.microsoft.com/office/powerpoint/2010/main" val="31336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552A9A-248A-5027-FC6C-28BE857944AE}"/>
              </a:ext>
            </a:extLst>
          </p:cNvPr>
          <p:cNvSpPr txBox="1"/>
          <p:nvPr/>
        </p:nvSpPr>
        <p:spPr>
          <a:xfrm>
            <a:off x="482138" y="1736880"/>
            <a:ext cx="1132747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While </a:t>
            </a:r>
            <a:r>
              <a:rPr lang="en-US" sz="3600" dirty="0"/>
              <a:t>+ S + Past continuous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/>
              <a:t>S + Past continuous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F26A3D-72CD-3887-C7E1-BB805FDBA03A}"/>
              </a:ext>
            </a:extLst>
          </p:cNvPr>
          <p:cNvSpPr txBox="1"/>
          <p:nvPr/>
        </p:nvSpPr>
        <p:spPr>
          <a:xfrm>
            <a:off x="482138" y="2516626"/>
            <a:ext cx="11327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sym typeface="Wingdings" panose="05000000000000000000" pitchFamily="2" charset="2"/>
              </a:rPr>
              <a:t>While </a:t>
            </a:r>
            <a:r>
              <a:rPr lang="en-US" sz="3200" dirty="0">
                <a:solidFill>
                  <a:srgbClr val="0D0D0D"/>
                </a:solidFill>
              </a:rPr>
              <a:t>They </a:t>
            </a:r>
            <a:r>
              <a:rPr lang="en-US" sz="3200" dirty="0">
                <a:solidFill>
                  <a:srgbClr val="FF0000"/>
                </a:solidFill>
              </a:rPr>
              <a:t>were surfing </a:t>
            </a:r>
            <a:r>
              <a:rPr lang="en-US" sz="3200" dirty="0">
                <a:solidFill>
                  <a:srgbClr val="0D0D0D"/>
                </a:solidFill>
              </a:rPr>
              <a:t>the internet</a:t>
            </a:r>
            <a:r>
              <a:rPr lang="en-US" sz="3200" dirty="0">
                <a:solidFill>
                  <a:srgbClr val="FF0000"/>
                </a:solidFill>
              </a:rPr>
              <a:t>,</a:t>
            </a:r>
            <a:r>
              <a:rPr lang="en-US" sz="3200" dirty="0">
                <a:solidFill>
                  <a:srgbClr val="0D0D0D"/>
                </a:solidFill>
              </a:rPr>
              <a:t> their children </a:t>
            </a:r>
            <a:r>
              <a:rPr lang="en-US" sz="3200" dirty="0">
                <a:solidFill>
                  <a:srgbClr val="FF0000"/>
                </a:solidFill>
              </a:rPr>
              <a:t>were playing</a:t>
            </a:r>
            <a:r>
              <a:rPr lang="en-US" sz="3200" dirty="0">
                <a:solidFill>
                  <a:srgbClr val="0D0D0D"/>
                </a:solidFill>
              </a:rPr>
              <a:t> video games</a:t>
            </a:r>
            <a:r>
              <a:rPr lang="en-US" sz="32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FFEAD-7E6D-E45F-D5FD-FDD368F6A1E4}"/>
              </a:ext>
            </a:extLst>
          </p:cNvPr>
          <p:cNvSpPr txBox="1"/>
          <p:nvPr/>
        </p:nvSpPr>
        <p:spPr>
          <a:xfrm>
            <a:off x="342438" y="595911"/>
            <a:ext cx="1132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2. Two or more actions were happening at the same time in the past.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97D2E-6020-CC1B-88D5-C9BFC8C4102A}"/>
              </a:ext>
            </a:extLst>
          </p:cNvPr>
          <p:cNvSpPr txBox="1"/>
          <p:nvPr/>
        </p:nvSpPr>
        <p:spPr>
          <a:xfrm>
            <a:off x="482138" y="4095871"/>
            <a:ext cx="1132747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 + Past continuous</a:t>
            </a:r>
            <a:r>
              <a:rPr lang="en-US" sz="3600" dirty="0">
                <a:solidFill>
                  <a:srgbClr val="FF0000"/>
                </a:solidFill>
              </a:rPr>
              <a:t> while </a:t>
            </a:r>
            <a:r>
              <a:rPr lang="en-US" sz="3600" dirty="0"/>
              <a:t>S + Past continuous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EF96E-5CE8-769A-019A-BE60A2F02E5D}"/>
              </a:ext>
            </a:extLst>
          </p:cNvPr>
          <p:cNvSpPr txBox="1"/>
          <p:nvPr/>
        </p:nvSpPr>
        <p:spPr>
          <a:xfrm>
            <a:off x="482137" y="4829451"/>
            <a:ext cx="1132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</a:rPr>
              <a:t>They </a:t>
            </a:r>
            <a:r>
              <a:rPr lang="en-US" sz="3200" dirty="0">
                <a:solidFill>
                  <a:srgbClr val="FF0000"/>
                </a:solidFill>
              </a:rPr>
              <a:t>were surfing </a:t>
            </a:r>
            <a:r>
              <a:rPr lang="en-US" sz="3200" dirty="0">
                <a:solidFill>
                  <a:srgbClr val="0D0D0D"/>
                </a:solidFill>
              </a:rPr>
              <a:t>the internet </a:t>
            </a:r>
            <a:r>
              <a:rPr lang="en-US" sz="3200" dirty="0">
                <a:highlight>
                  <a:srgbClr val="FFFF00"/>
                </a:highlight>
              </a:rPr>
              <a:t>while</a:t>
            </a:r>
            <a:r>
              <a:rPr lang="en-US" sz="3200" dirty="0">
                <a:solidFill>
                  <a:srgbClr val="0D0D0D"/>
                </a:solidFill>
              </a:rPr>
              <a:t> their children </a:t>
            </a:r>
            <a:r>
              <a:rPr lang="en-US" sz="3200" dirty="0">
                <a:solidFill>
                  <a:srgbClr val="FF0000"/>
                </a:solidFill>
              </a:rPr>
              <a:t>were playing</a:t>
            </a:r>
            <a:r>
              <a:rPr lang="en-US" sz="3200" dirty="0">
                <a:solidFill>
                  <a:srgbClr val="0D0D0D"/>
                </a:solidFill>
              </a:rPr>
              <a:t> video games.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32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F26A3D-72CD-3887-C7E1-BB805FDBA03A}"/>
              </a:ext>
            </a:extLst>
          </p:cNvPr>
          <p:cNvSpPr txBox="1"/>
          <p:nvPr/>
        </p:nvSpPr>
        <p:spPr>
          <a:xfrm>
            <a:off x="842357" y="1720068"/>
            <a:ext cx="1096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D0D0D"/>
                </a:solidFill>
              </a:rPr>
              <a:t>He </a:t>
            </a:r>
            <a:r>
              <a:rPr lang="en-US" sz="3600" dirty="0">
                <a:solidFill>
                  <a:srgbClr val="FF0000"/>
                </a:solidFill>
              </a:rPr>
              <a:t>was snowboarding </a:t>
            </a:r>
            <a:r>
              <a:rPr lang="en-US" sz="3600" dirty="0">
                <a:highlight>
                  <a:srgbClr val="FFFF00"/>
                </a:highlight>
              </a:rPr>
              <a:t>at 6 p.m. yesterday</a:t>
            </a:r>
            <a:r>
              <a:rPr lang="en-US" sz="36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FFEAD-7E6D-E45F-D5FD-FDD368F6A1E4}"/>
              </a:ext>
            </a:extLst>
          </p:cNvPr>
          <p:cNvSpPr txBox="1"/>
          <p:nvPr/>
        </p:nvSpPr>
        <p:spPr>
          <a:xfrm>
            <a:off x="342438" y="595911"/>
            <a:ext cx="1132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3. An action was happening at a specific time in the past.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2AD68-FA4D-56B3-F1C9-7C6A1AB1BB48}"/>
              </a:ext>
            </a:extLst>
          </p:cNvPr>
          <p:cNvSpPr txBox="1"/>
          <p:nvPr/>
        </p:nvSpPr>
        <p:spPr>
          <a:xfrm>
            <a:off x="842357" y="2844225"/>
            <a:ext cx="1096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sym typeface="Wingdings" panose="05000000000000000000" pitchFamily="2" charset="2"/>
              </a:rPr>
              <a:t>A</a:t>
            </a:r>
            <a:r>
              <a:rPr lang="en-US" sz="3600" dirty="0">
                <a:highlight>
                  <a:srgbClr val="FFFF00"/>
                </a:highlight>
              </a:rPr>
              <a:t>t 6 p.m. yesterday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D0D0D"/>
                </a:solidFill>
              </a:rPr>
              <a:t>He </a:t>
            </a:r>
            <a:r>
              <a:rPr lang="en-US" sz="3600" dirty="0">
                <a:solidFill>
                  <a:srgbClr val="FF0000"/>
                </a:solidFill>
              </a:rPr>
              <a:t>was snowboarding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3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F26A3D-72CD-3887-C7E1-BB805FDBA03A}"/>
              </a:ext>
            </a:extLst>
          </p:cNvPr>
          <p:cNvSpPr txBox="1"/>
          <p:nvPr/>
        </p:nvSpPr>
        <p:spPr>
          <a:xfrm>
            <a:off x="791557" y="1992760"/>
            <a:ext cx="1096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D0D0D"/>
                </a:solidFill>
              </a:rPr>
              <a:t>We </a:t>
            </a:r>
            <a:r>
              <a:rPr lang="en-US" sz="3600" dirty="0">
                <a:solidFill>
                  <a:srgbClr val="FF0000"/>
                </a:solidFill>
              </a:rPr>
              <a:t>were practicing </a:t>
            </a:r>
            <a:r>
              <a:rPr lang="en-US" sz="3600" dirty="0">
                <a:solidFill>
                  <a:srgbClr val="0D0D0D"/>
                </a:solidFill>
              </a:rPr>
              <a:t>for our performance </a:t>
            </a:r>
            <a:r>
              <a:rPr lang="en-US" sz="3600" dirty="0">
                <a:highlight>
                  <a:srgbClr val="FFFF00"/>
                </a:highlight>
              </a:rPr>
              <a:t>all yesterday afternoon</a:t>
            </a:r>
            <a:r>
              <a:rPr lang="en-US" sz="3600" dirty="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FFEAD-7E6D-E45F-D5FD-FDD368F6A1E4}"/>
              </a:ext>
            </a:extLst>
          </p:cNvPr>
          <p:cNvSpPr txBox="1"/>
          <p:nvPr/>
        </p:nvSpPr>
        <p:spPr>
          <a:xfrm>
            <a:off x="342438" y="595911"/>
            <a:ext cx="1132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4. An action was happening for a period of time in the past.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2AD68-FA4D-56B3-F1C9-7C6A1AB1BB48}"/>
              </a:ext>
            </a:extLst>
          </p:cNvPr>
          <p:cNvSpPr txBox="1"/>
          <p:nvPr/>
        </p:nvSpPr>
        <p:spPr>
          <a:xfrm>
            <a:off x="791557" y="3771325"/>
            <a:ext cx="10967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sym typeface="Wingdings" panose="05000000000000000000" pitchFamily="2" charset="2"/>
              </a:rPr>
              <a:t>All yesterday afternoon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D0D0D"/>
                </a:solidFill>
              </a:rPr>
              <a:t>we </a:t>
            </a:r>
            <a:r>
              <a:rPr lang="en-US" sz="3600" dirty="0">
                <a:solidFill>
                  <a:srgbClr val="FF0000"/>
                </a:solidFill>
              </a:rPr>
              <a:t>were practicing </a:t>
            </a:r>
            <a:r>
              <a:rPr lang="en-US" sz="3600" dirty="0"/>
              <a:t>for our performance. </a:t>
            </a:r>
          </a:p>
        </p:txBody>
      </p:sp>
    </p:spTree>
    <p:extLst>
      <p:ext uri="{BB962C8B-B14F-4D97-AF65-F5344CB8AC3E}">
        <p14:creationId xmlns:p14="http://schemas.microsoft.com/office/powerpoint/2010/main" val="413224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ECD35-3AA2-5DAE-19F2-AFCCBC532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85" y="1025524"/>
            <a:ext cx="6513715" cy="5233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C07A28-2267-89BA-C289-A01802BFAAE7}"/>
              </a:ext>
            </a:extLst>
          </p:cNvPr>
          <p:cNvSpPr txBox="1"/>
          <p:nvPr/>
        </p:nvSpPr>
        <p:spPr>
          <a:xfrm>
            <a:off x="253538" y="379193"/>
            <a:ext cx="1132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Read about the Past Continuous, then fill in the blanks.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D9F0A-8955-EE49-F0B5-31345CEA5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747" y="1225442"/>
            <a:ext cx="5003800" cy="48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88658-D553-8C3E-567F-5CB878B9E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413" y="461861"/>
            <a:ext cx="839787" cy="566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C202F-8833-3E86-D56C-928C76E5EB00}"/>
              </a:ext>
            </a:extLst>
          </p:cNvPr>
          <p:cNvSpPr txBox="1"/>
          <p:nvPr/>
        </p:nvSpPr>
        <p:spPr>
          <a:xfrm>
            <a:off x="329738" y="461861"/>
            <a:ext cx="1132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Listen and check. Listen again and repeat.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29AD2-8C7F-3E56-0ADE-74E828578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46" y="1250842"/>
            <a:ext cx="5167053" cy="4990904"/>
          </a:xfrm>
          <a:prstGeom prst="rect">
            <a:avLst/>
          </a:prstGeom>
        </p:spPr>
      </p:pic>
      <p:pic>
        <p:nvPicPr>
          <p:cNvPr id="6" name="CD2 TRACK 15">
            <a:hlinkClick r:id="" action="ppaction://media"/>
            <a:extLst>
              <a:ext uri="{FF2B5EF4-FFF2-40B4-BE49-F238E27FC236}">
                <a16:creationId xmlns:a16="http://schemas.microsoft.com/office/drawing/2014/main" id="{CE0DE0D0-0A83-EB5B-D1E0-533C0D15C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6825" y="541184"/>
            <a:ext cx="487363" cy="487363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D614DB3-8239-5C0E-033D-C207AD234551}"/>
              </a:ext>
            </a:extLst>
          </p:cNvPr>
          <p:cNvSpPr/>
          <p:nvPr/>
        </p:nvSpPr>
        <p:spPr>
          <a:xfrm>
            <a:off x="930274" y="4813300"/>
            <a:ext cx="9713913" cy="1428446"/>
          </a:xfrm>
          <a:prstGeom prst="wedgeRoundRectCallout">
            <a:avLst>
              <a:gd name="adj1" fmla="val 6697"/>
              <a:gd name="adj2" fmla="val -141034"/>
              <a:gd name="adj3" fmla="val 16667"/>
            </a:avLst>
          </a:prstGeom>
          <a:solidFill>
            <a:srgbClr val="FFE89D"/>
          </a:solidFill>
          <a:ln>
            <a:solidFill>
              <a:srgbClr val="FFE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________________ a picnic when I __________ a woman playing the violin. She was really good.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250E7-6310-1592-E627-67EAF9FEEBBB}"/>
              </a:ext>
            </a:extLst>
          </p:cNvPr>
          <p:cNvSpPr txBox="1"/>
          <p:nvPr/>
        </p:nvSpPr>
        <p:spPr>
          <a:xfrm>
            <a:off x="1892300" y="4960827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 having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2D791-C7ED-F5C9-6187-A6C00D8318B1}"/>
              </a:ext>
            </a:extLst>
          </p:cNvPr>
          <p:cNvSpPr txBox="1"/>
          <p:nvPr/>
        </p:nvSpPr>
        <p:spPr>
          <a:xfrm>
            <a:off x="8027987" y="4960827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heard</a:t>
            </a:r>
          </a:p>
        </p:txBody>
      </p:sp>
    </p:spTree>
    <p:extLst>
      <p:ext uri="{BB962C8B-B14F-4D97-AF65-F5344CB8AC3E}">
        <p14:creationId xmlns:p14="http://schemas.microsoft.com/office/powerpoint/2010/main" val="21294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6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F673E-9DC1-AE76-E8FC-8FE8B604EAD2}"/>
              </a:ext>
            </a:extLst>
          </p:cNvPr>
          <p:cNvSpPr txBox="1"/>
          <p:nvPr/>
        </p:nvSpPr>
        <p:spPr>
          <a:xfrm>
            <a:off x="482600" y="1952578"/>
            <a:ext cx="11518900" cy="416146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I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 riding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bike </a:t>
            </a:r>
            <a:r>
              <a:rPr lang="en-US" sz="3600" i="0" dirty="0">
                <a:solidFill>
                  <a:srgbClr val="FF0000"/>
                </a:solidFill>
                <a:effectLst/>
              </a:rPr>
              <a:t>while</a:t>
            </a:r>
            <a:r>
              <a:rPr lang="en-US" sz="360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he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 riding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 bus.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 shopping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for two hours yesterday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He/She/It </a:t>
            </a:r>
            <a:r>
              <a:rPr lang="en-US" sz="3600" b="1" i="0" dirty="0">
                <a:effectLst/>
              </a:rPr>
              <a:t>was riding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 train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at 5 p.m. last Friday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We/You/They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 playing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when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we/you/they saw some trash.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188A3-7FBF-167A-ECDE-1B826177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96" y="435428"/>
            <a:ext cx="3171825" cy="60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C3E12-55AC-2985-0A33-682FC7399574}"/>
              </a:ext>
            </a:extLst>
          </p:cNvPr>
          <p:cNvSpPr txBox="1"/>
          <p:nvPr/>
        </p:nvSpPr>
        <p:spPr>
          <a:xfrm>
            <a:off x="482600" y="1200603"/>
            <a:ext cx="813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Affirmative: S + was/were + V-</a:t>
            </a:r>
            <a:r>
              <a:rPr lang="en-US" sz="3600" b="1" dirty="0" err="1">
                <a:solidFill>
                  <a:srgbClr val="0070C0"/>
                </a:solidFill>
              </a:rPr>
              <a:t>ing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89906" y="140023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89906" y="225332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830869" y="469186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55075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07316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28798FFD-A3D3-D55A-7965-1C0521BD3BA8}"/>
              </a:ext>
            </a:extLst>
          </p:cNvPr>
          <p:cNvSpPr/>
          <p:nvPr/>
        </p:nvSpPr>
        <p:spPr>
          <a:xfrm>
            <a:off x="4830869" y="3877342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F673E-9DC1-AE76-E8FC-8FE8B604EAD2}"/>
              </a:ext>
            </a:extLst>
          </p:cNvPr>
          <p:cNvSpPr txBox="1"/>
          <p:nvPr/>
        </p:nvSpPr>
        <p:spPr>
          <a:xfrm>
            <a:off x="469900" y="2066878"/>
            <a:ext cx="11518900" cy="4161460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I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 not walking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to school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while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you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 sleeping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 not riding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 bus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all day today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He/She/It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 not working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at 7 p.m. yesterday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We/You/They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 not driving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when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we/you/they saw the dog.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188A3-7FBF-167A-ECDE-1B826177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96" y="435428"/>
            <a:ext cx="3171825" cy="60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C3E12-55AC-2985-0A33-682FC7399574}"/>
              </a:ext>
            </a:extLst>
          </p:cNvPr>
          <p:cNvSpPr txBox="1"/>
          <p:nvPr/>
        </p:nvSpPr>
        <p:spPr>
          <a:xfrm>
            <a:off x="469900" y="1228025"/>
            <a:ext cx="813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Negative: S + wasn’t/weren’t + V-</a:t>
            </a:r>
            <a:r>
              <a:rPr lang="en-US" sz="3600" b="1" dirty="0" err="1">
                <a:solidFill>
                  <a:srgbClr val="0070C0"/>
                </a:solidFill>
              </a:rPr>
              <a:t>ing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F673E-9DC1-AE76-E8FC-8FE8B604EAD2}"/>
              </a:ext>
            </a:extLst>
          </p:cNvPr>
          <p:cNvSpPr txBox="1"/>
          <p:nvPr/>
        </p:nvSpPr>
        <p:spPr>
          <a:xfrm>
            <a:off x="457200" y="1990678"/>
            <a:ext cx="11518900" cy="332629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Was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Book"/>
              </a:rPr>
              <a:t>I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cycling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FuturaStd-Heavy"/>
              </a:rPr>
              <a:t>while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Book"/>
              </a:rPr>
              <a:t>you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were walking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Were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Book"/>
              </a:rPr>
              <a:t>you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eating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FuturaStd-Book"/>
              </a:rPr>
              <a:t>at 7 p.m. yesterday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Was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Book"/>
              </a:rPr>
              <a:t>he/she/it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dining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FuturaStd-Book"/>
              </a:rPr>
              <a:t>at 7 p.m. yesterday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br>
              <a:rPr lang="en-US" sz="36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Were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Book"/>
              </a:rPr>
              <a:t>we/you/they </a:t>
            </a:r>
            <a:r>
              <a:rPr lang="en-US" sz="3600" b="1" i="0" dirty="0">
                <a:solidFill>
                  <a:srgbClr val="242021"/>
                </a:solidFill>
                <a:effectLst/>
                <a:latin typeface="FuturaStd-Heavy"/>
              </a:rPr>
              <a:t>building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Heavy"/>
              </a:rPr>
              <a:t>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FuturaStd-Book"/>
              </a:rPr>
              <a:t>when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FuturaStd-Book"/>
              </a:rPr>
              <a:t> the rain started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ArialMT"/>
              </a:rPr>
              <a:t>?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188A3-7FBF-167A-ECDE-1B826177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96" y="435428"/>
            <a:ext cx="3171825" cy="60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C3E12-55AC-2985-0A33-682FC7399574}"/>
              </a:ext>
            </a:extLst>
          </p:cNvPr>
          <p:cNvSpPr txBox="1"/>
          <p:nvPr/>
        </p:nvSpPr>
        <p:spPr>
          <a:xfrm>
            <a:off x="457200" y="1238703"/>
            <a:ext cx="813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Yes/No questions: Was/Were + S + V-</a:t>
            </a:r>
            <a:r>
              <a:rPr lang="en-US" sz="3600" b="1" dirty="0" err="1">
                <a:solidFill>
                  <a:srgbClr val="0070C0"/>
                </a:solidFill>
              </a:rPr>
              <a:t>ing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68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F673E-9DC1-AE76-E8FC-8FE8B604EAD2}"/>
              </a:ext>
            </a:extLst>
          </p:cNvPr>
          <p:cNvSpPr txBox="1"/>
          <p:nvPr/>
        </p:nvSpPr>
        <p:spPr>
          <a:xfrm>
            <a:off x="469900" y="2587578"/>
            <a:ext cx="11518900" cy="3326295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42021"/>
                </a:solidFill>
                <a:effectLst/>
              </a:rPr>
              <a:t>Yes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you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No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you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weren't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</a:rPr>
              <a:t>Yes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I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No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I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wasn't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</a:rPr>
              <a:t>Yes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he/she/it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No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he/she/it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wasn't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242021"/>
                </a:solidFill>
                <a:effectLst/>
              </a:rPr>
              <a:t>Yes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we/they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No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we/they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weren't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188A3-7FBF-167A-ECDE-1B826177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96" y="435428"/>
            <a:ext cx="3171825" cy="60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C3E12-55AC-2985-0A33-682FC7399574}"/>
              </a:ext>
            </a:extLst>
          </p:cNvPr>
          <p:cNvSpPr txBox="1"/>
          <p:nvPr/>
        </p:nvSpPr>
        <p:spPr>
          <a:xfrm>
            <a:off x="469900" y="1211376"/>
            <a:ext cx="1041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Short answers: 	Yes, S + was/were.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				No, S + wasn’t/weren’t.</a:t>
            </a:r>
          </a:p>
        </p:txBody>
      </p:sp>
    </p:spTree>
    <p:extLst>
      <p:ext uri="{BB962C8B-B14F-4D97-AF65-F5344CB8AC3E}">
        <p14:creationId xmlns:p14="http://schemas.microsoft.com/office/powerpoint/2010/main" val="14202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F673E-9DC1-AE76-E8FC-8FE8B604EAD2}"/>
              </a:ext>
            </a:extLst>
          </p:cNvPr>
          <p:cNvSpPr txBox="1"/>
          <p:nvPr/>
        </p:nvSpPr>
        <p:spPr>
          <a:xfrm>
            <a:off x="469900" y="2155778"/>
            <a:ext cx="11518900" cy="2495298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FF0000"/>
                </a:solidFill>
                <a:effectLst/>
              </a:rPr>
              <a:t>What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you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doing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all day last Saturday?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Where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were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you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eating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at 6 p.m. last night?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Who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he/she/it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talking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to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while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I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was driving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?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188A3-7FBF-167A-ECDE-1B826177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96" y="435428"/>
            <a:ext cx="3171825" cy="60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C3E12-55AC-2985-0A33-682FC7399574}"/>
              </a:ext>
            </a:extLst>
          </p:cNvPr>
          <p:cNvSpPr txBox="1"/>
          <p:nvPr/>
        </p:nvSpPr>
        <p:spPr>
          <a:xfrm>
            <a:off x="469900" y="1211376"/>
            <a:ext cx="1041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Wh</a:t>
            </a:r>
            <a:r>
              <a:rPr lang="en-US" sz="3600" b="1" dirty="0">
                <a:solidFill>
                  <a:srgbClr val="0070C0"/>
                </a:solidFill>
              </a:rPr>
              <a:t>-questions: Wh-word + was/were + S + V-</a:t>
            </a:r>
            <a:r>
              <a:rPr lang="en-US" sz="3600" b="1" dirty="0" err="1">
                <a:solidFill>
                  <a:srgbClr val="0070C0"/>
                </a:solidFill>
              </a:rPr>
              <a:t>ing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  <a:p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0F673E-9DC1-AE76-E8FC-8FE8B604EAD2}"/>
              </a:ext>
            </a:extLst>
          </p:cNvPr>
          <p:cNvSpPr txBox="1"/>
          <p:nvPr/>
        </p:nvSpPr>
        <p:spPr>
          <a:xfrm>
            <a:off x="469900" y="2033580"/>
            <a:ext cx="11518900" cy="2499467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We use </a:t>
            </a:r>
            <a:r>
              <a:rPr lang="en-US" sz="3600" b="1" i="0" dirty="0">
                <a:effectLst/>
              </a:rPr>
              <a:t>when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for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a past action in progress when an action</a:t>
            </a:r>
            <a:br>
              <a:rPr lang="en-US" sz="3600" b="0" i="0" dirty="0">
                <a:solidFill>
                  <a:srgbClr val="FF0000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in the Past Simple interrupted it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, and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while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to talk about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two</a:t>
            </a:r>
            <a:br>
              <a:rPr lang="en-US" sz="3600" b="0" i="0" dirty="0">
                <a:solidFill>
                  <a:srgbClr val="FF0000"/>
                </a:solidFill>
                <a:effectLst/>
              </a:rPr>
            </a:br>
            <a:r>
              <a:rPr lang="en-US" sz="3600" b="0" i="0" dirty="0">
                <a:solidFill>
                  <a:srgbClr val="FF0000"/>
                </a:solidFill>
                <a:effectLst/>
              </a:rPr>
              <a:t>or more actions in progress at the same time in the past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188A3-7FBF-167A-ECDE-1B826177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96" y="435428"/>
            <a:ext cx="3171825" cy="60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8C3E12-55AC-2985-0A33-682FC7399574}"/>
              </a:ext>
            </a:extLst>
          </p:cNvPr>
          <p:cNvSpPr txBox="1"/>
          <p:nvPr/>
        </p:nvSpPr>
        <p:spPr>
          <a:xfrm>
            <a:off x="469900" y="1211376"/>
            <a:ext cx="1041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2047492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954007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2BEBB-CF0A-15CA-626C-FE4B089AEF9F}"/>
              </a:ext>
            </a:extLst>
          </p:cNvPr>
          <p:cNvSpPr txBox="1"/>
          <p:nvPr/>
        </p:nvSpPr>
        <p:spPr>
          <a:xfrm>
            <a:off x="253538" y="379193"/>
            <a:ext cx="1132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Fill in the blanks with the correct form of the verbs.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AFE0E-E598-0741-0875-4554567641F0}"/>
              </a:ext>
            </a:extLst>
          </p:cNvPr>
          <p:cNvSpPr txBox="1"/>
          <p:nvPr/>
        </p:nvSpPr>
        <p:spPr>
          <a:xfrm>
            <a:off x="432261" y="1025524"/>
            <a:ext cx="11327477" cy="537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My mom ___________ for us to come home at 7 p.m. last night.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2. We ___________ (travel) to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Vũng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Tàu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for a holiday when we ___________ (see) an accident.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3. For years, pedestrians ___________ (cross) anywhere they wanted to because there weren't any crosswalks.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4. I ___________ (tell) my mom about the new sports center while my dad ___________ (drive) us to the restaurant.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5. Everyone ___________ (sit) quietly on the bus when a woman ___________ (start) having a very loud phone call.</a:t>
            </a:r>
            <a:r>
              <a:rPr lang="en-US" sz="3200" dirty="0"/>
              <a:t> </a:t>
            </a:r>
            <a:endParaRPr lang="en-US" sz="32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66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2BEBB-CF0A-15CA-626C-FE4B089AEF9F}"/>
              </a:ext>
            </a:extLst>
          </p:cNvPr>
          <p:cNvSpPr txBox="1"/>
          <p:nvPr/>
        </p:nvSpPr>
        <p:spPr>
          <a:xfrm>
            <a:off x="253538" y="379193"/>
            <a:ext cx="1132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Fill in the blanks with the correct form of the verbs.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AFE0E-E598-0741-0875-4554567641F0}"/>
              </a:ext>
            </a:extLst>
          </p:cNvPr>
          <p:cNvSpPr txBox="1"/>
          <p:nvPr/>
        </p:nvSpPr>
        <p:spPr>
          <a:xfrm>
            <a:off x="432261" y="1025524"/>
            <a:ext cx="11327477" cy="537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My mom ___________ for us to come home at 7 p.m. last night.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2. We _____________ (travel) to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Vũng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242021"/>
                </a:solidFill>
                <a:effectLst/>
              </a:rPr>
              <a:t>Tàu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for a holiday when we ___________ (see) an accident.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3. For years, pedestrians ______________ (cross) anywhere they wanted to because there weren't any crosswalks.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4. I ___________ (tell) my mom about the new sports center while my dad ______________ (drive) us to the restaurant.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5. Everyone ___________ (sit) quietly on the bus when a woman _____________ (start) having a very loud phone call.</a:t>
            </a:r>
            <a:r>
              <a:rPr lang="en-US" sz="3200" dirty="0"/>
              <a:t> 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C9B3D-D2A4-E3CC-DFF6-21C3C0B41CD3}"/>
              </a:ext>
            </a:extLst>
          </p:cNvPr>
          <p:cNvSpPr/>
          <p:nvPr/>
        </p:nvSpPr>
        <p:spPr>
          <a:xfrm>
            <a:off x="2475463" y="1025524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was waiting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B43D0-57BF-BE17-06ED-59CE66F3C5B7}"/>
              </a:ext>
            </a:extLst>
          </p:cNvPr>
          <p:cNvSpPr/>
          <p:nvPr/>
        </p:nvSpPr>
        <p:spPr>
          <a:xfrm>
            <a:off x="1643125" y="1671855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was traveling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5525C-178C-3C5B-D78A-64ED06169764}"/>
              </a:ext>
            </a:extLst>
          </p:cNvPr>
          <p:cNvSpPr/>
          <p:nvPr/>
        </p:nvSpPr>
        <p:spPr>
          <a:xfrm>
            <a:off x="1250462" y="2256630"/>
            <a:ext cx="1893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EBAC5-2537-F3FE-F5E0-275E75398F53}"/>
              </a:ext>
            </a:extLst>
          </p:cNvPr>
          <p:cNvSpPr/>
          <p:nvPr/>
        </p:nvSpPr>
        <p:spPr>
          <a:xfrm>
            <a:off x="4798256" y="2834032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were crossing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2F247C-388E-0B93-4968-DABC1A7D513F}"/>
              </a:ext>
            </a:extLst>
          </p:cNvPr>
          <p:cNvSpPr/>
          <p:nvPr/>
        </p:nvSpPr>
        <p:spPr>
          <a:xfrm>
            <a:off x="1140284" y="4016596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was telling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EE5F1-0F02-E444-8CBF-C9F8EDEF6094}"/>
              </a:ext>
            </a:extLst>
          </p:cNvPr>
          <p:cNvSpPr/>
          <p:nvPr/>
        </p:nvSpPr>
        <p:spPr>
          <a:xfrm>
            <a:off x="2018651" y="4601370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was driving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14ECD-A078-9721-C9A6-5511F0941A2D}"/>
              </a:ext>
            </a:extLst>
          </p:cNvPr>
          <p:cNvSpPr/>
          <p:nvPr/>
        </p:nvSpPr>
        <p:spPr>
          <a:xfrm>
            <a:off x="2534079" y="5178772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was sitting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FE5C78-CF81-873E-FBA5-7EA7B924109A}"/>
              </a:ext>
            </a:extLst>
          </p:cNvPr>
          <p:cNvSpPr/>
          <p:nvPr/>
        </p:nvSpPr>
        <p:spPr>
          <a:xfrm>
            <a:off x="642755" y="5756173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started</a:t>
            </a:r>
          </a:p>
        </p:txBody>
      </p:sp>
    </p:spTree>
    <p:extLst>
      <p:ext uri="{BB962C8B-B14F-4D97-AF65-F5344CB8AC3E}">
        <p14:creationId xmlns:p14="http://schemas.microsoft.com/office/powerpoint/2010/main" val="31306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10958-131D-4695-B244-C554FBE7B26C}"/>
              </a:ext>
            </a:extLst>
          </p:cNvPr>
          <p:cNvSpPr txBox="1"/>
          <p:nvPr/>
        </p:nvSpPr>
        <p:spPr>
          <a:xfrm>
            <a:off x="0" y="466666"/>
            <a:ext cx="1807779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– P39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577AF-ADA2-BB87-2873-83514AAB1F0B}"/>
              </a:ext>
            </a:extLst>
          </p:cNvPr>
          <p:cNvSpPr txBox="1"/>
          <p:nvPr/>
        </p:nvSpPr>
        <p:spPr>
          <a:xfrm>
            <a:off x="1807779" y="466666"/>
            <a:ext cx="1022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Fill in the blanks with the correct form of the verbs.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DEA6-386F-310B-C327-8FE2B01B9E15}"/>
              </a:ext>
            </a:extLst>
          </p:cNvPr>
          <p:cNvSpPr txBox="1"/>
          <p:nvPr/>
        </p:nvSpPr>
        <p:spPr>
          <a:xfrm>
            <a:off x="282136" y="1448605"/>
            <a:ext cx="11327477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The government banned cars in the city center because traffic jams ________________ (get) worse.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I _________________ (talk) to my friend while the bus ________________ (arrive).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A pedestrian ________________ (cross) the street when a motorbike ________________ (hit) her.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4A2A37-672B-B2BB-D41A-780C75D720BB}"/>
              </a:ext>
            </a:extLst>
          </p:cNvPr>
          <p:cNvSpPr/>
          <p:nvPr/>
        </p:nvSpPr>
        <p:spPr>
          <a:xfrm>
            <a:off x="2202772" y="2308608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were getting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7969A9-D540-EB10-280D-FF4BC49AB8BC}"/>
              </a:ext>
            </a:extLst>
          </p:cNvPr>
          <p:cNvSpPr/>
          <p:nvPr/>
        </p:nvSpPr>
        <p:spPr>
          <a:xfrm>
            <a:off x="1547414" y="3030410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was talking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FDD85D-C554-5B99-4CCD-E0B5C8CA6869}"/>
              </a:ext>
            </a:extLst>
          </p:cNvPr>
          <p:cNvSpPr/>
          <p:nvPr/>
        </p:nvSpPr>
        <p:spPr>
          <a:xfrm>
            <a:off x="1410937" y="3796923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was arriving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E679B7-61F8-7505-8006-F30AE605F1FE}"/>
              </a:ext>
            </a:extLst>
          </p:cNvPr>
          <p:cNvSpPr/>
          <p:nvPr/>
        </p:nvSpPr>
        <p:spPr>
          <a:xfrm>
            <a:off x="3500515" y="4545330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was crossing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C9206-1D61-7F1B-F953-54113544A2C9}"/>
              </a:ext>
            </a:extLst>
          </p:cNvPr>
          <p:cNvSpPr/>
          <p:nvPr/>
        </p:nvSpPr>
        <p:spPr>
          <a:xfrm>
            <a:off x="3799296" y="5267132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10939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10958-131D-4695-B244-C554FBE7B26C}"/>
              </a:ext>
            </a:extLst>
          </p:cNvPr>
          <p:cNvSpPr txBox="1"/>
          <p:nvPr/>
        </p:nvSpPr>
        <p:spPr>
          <a:xfrm>
            <a:off x="0" y="466666"/>
            <a:ext cx="1807779" cy="707886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– P39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577AF-ADA2-BB87-2873-83514AAB1F0B}"/>
              </a:ext>
            </a:extLst>
          </p:cNvPr>
          <p:cNvSpPr txBox="1"/>
          <p:nvPr/>
        </p:nvSpPr>
        <p:spPr>
          <a:xfrm>
            <a:off x="1807779" y="466666"/>
            <a:ext cx="10226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Fill in the blanks with the correct form of the verbs.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7DEA6-386F-310B-C327-8FE2B01B9E15}"/>
              </a:ext>
            </a:extLst>
          </p:cNvPr>
          <p:cNvSpPr txBox="1"/>
          <p:nvPr/>
        </p:nvSpPr>
        <p:spPr>
          <a:xfrm>
            <a:off x="282136" y="1448605"/>
            <a:ext cx="11327477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The city made crosswalks and sidewalks colorful because accidents involving pedestrians ________________ (increase).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People _________________ (struggle) to cross the street all day today. There was so much traffic.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Workers ________________ (fix) the road outside my house at 6 a.m. this morning.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E0EC0-C5EF-F75C-D2E7-DA482B323D22}"/>
              </a:ext>
            </a:extLst>
          </p:cNvPr>
          <p:cNvSpPr/>
          <p:nvPr/>
        </p:nvSpPr>
        <p:spPr>
          <a:xfrm>
            <a:off x="6359857" y="2308414"/>
            <a:ext cx="2846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were increasing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9BCA4-2190-CCA3-A37D-460427FAA6BD}"/>
              </a:ext>
            </a:extLst>
          </p:cNvPr>
          <p:cNvSpPr/>
          <p:nvPr/>
        </p:nvSpPr>
        <p:spPr>
          <a:xfrm>
            <a:off x="2360663" y="2992301"/>
            <a:ext cx="3016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were struggling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1E379-78C4-A8F3-47CB-C56DD34A1ACE}"/>
              </a:ext>
            </a:extLst>
          </p:cNvPr>
          <p:cNvSpPr/>
          <p:nvPr/>
        </p:nvSpPr>
        <p:spPr>
          <a:xfrm>
            <a:off x="2570998" y="4519386"/>
            <a:ext cx="2595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were fixing</a:t>
            </a:r>
          </a:p>
        </p:txBody>
      </p:sp>
    </p:spTree>
    <p:extLst>
      <p:ext uri="{BB962C8B-B14F-4D97-AF65-F5344CB8AC3E}">
        <p14:creationId xmlns:p14="http://schemas.microsoft.com/office/powerpoint/2010/main" val="32894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- use the past continuous in speaking and writing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E2FAC-80B8-001C-E1DB-CB1913AD1B19}"/>
              </a:ext>
            </a:extLst>
          </p:cNvPr>
          <p:cNvSpPr txBox="1"/>
          <p:nvPr/>
        </p:nvSpPr>
        <p:spPr>
          <a:xfrm>
            <a:off x="253538" y="379193"/>
            <a:ext cx="1132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d. Write sentences using the prompts.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28B25-ACE2-3AA8-0B3E-90A420183B17}"/>
              </a:ext>
            </a:extLst>
          </p:cNvPr>
          <p:cNvSpPr txBox="1"/>
          <p:nvPr/>
        </p:nvSpPr>
        <p:spPr>
          <a:xfrm>
            <a:off x="432261" y="1025524"/>
            <a:ext cx="11327477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We/ride/our bikes home/when/a car/stop/in front of us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i="0" u="sng" dirty="0">
                <a:solidFill>
                  <a:srgbClr val="FF0000"/>
                </a:solidFill>
                <a:effectLst/>
              </a:rPr>
              <a:t>We were riding our bikes home when a car stopped in front of us.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350D1-FD4A-D9DF-9CBA-59AA125A0938}"/>
              </a:ext>
            </a:extLst>
          </p:cNvPr>
          <p:cNvSpPr txBox="1"/>
          <p:nvPr/>
        </p:nvSpPr>
        <p:spPr>
          <a:xfrm>
            <a:off x="432261" y="2670818"/>
            <a:ext cx="11148754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Volunteers/pick up/trash/the park/all day yesterday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i="0" dirty="0">
                <a:solidFill>
                  <a:srgbClr val="242021"/>
                </a:solidFill>
                <a:effectLst/>
              </a:rPr>
              <a:t>____________________________________________________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_ 3. They/work on/new apartment building/while/I/try/sleep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99212-7E62-4AA1-7D23-A9906766EEEC}"/>
              </a:ext>
            </a:extLst>
          </p:cNvPr>
          <p:cNvSpPr/>
          <p:nvPr/>
        </p:nvSpPr>
        <p:spPr>
          <a:xfrm>
            <a:off x="432261" y="3571385"/>
            <a:ext cx="1114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Volunteers were picking up trash in the park all day yesterday.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FF50F-7F47-B130-3E32-CE29C0606FD4}"/>
              </a:ext>
            </a:extLst>
          </p:cNvPr>
          <p:cNvSpPr/>
          <p:nvPr/>
        </p:nvSpPr>
        <p:spPr>
          <a:xfrm>
            <a:off x="432261" y="5056727"/>
            <a:ext cx="1114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They were working on the new apartment building while I was trying to sleep.</a:t>
            </a:r>
          </a:p>
        </p:txBody>
      </p:sp>
    </p:spTree>
    <p:extLst>
      <p:ext uri="{BB962C8B-B14F-4D97-AF65-F5344CB8AC3E}">
        <p14:creationId xmlns:p14="http://schemas.microsoft.com/office/powerpoint/2010/main" val="11804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E2FAC-80B8-001C-E1DB-CB1913AD1B19}"/>
              </a:ext>
            </a:extLst>
          </p:cNvPr>
          <p:cNvSpPr txBox="1"/>
          <p:nvPr/>
        </p:nvSpPr>
        <p:spPr>
          <a:xfrm>
            <a:off x="253538" y="379193"/>
            <a:ext cx="11327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d. Write sentences using the prompts.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350D1-FD4A-D9DF-9CBA-59AA125A0938}"/>
              </a:ext>
            </a:extLst>
          </p:cNvPr>
          <p:cNvSpPr txBox="1"/>
          <p:nvPr/>
        </p:nvSpPr>
        <p:spPr>
          <a:xfrm>
            <a:off x="342899" y="1217231"/>
            <a:ext cx="11148754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4. I/walk/school/with/brother/7 a.m./this morning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5. The mayor/give/speech/when/some noisy people/interrupt /him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0CD71-FD64-6F1F-2CA2-820CAD661D31}"/>
              </a:ext>
            </a:extLst>
          </p:cNvPr>
          <p:cNvSpPr/>
          <p:nvPr/>
        </p:nvSpPr>
        <p:spPr>
          <a:xfrm>
            <a:off x="432261" y="2093972"/>
            <a:ext cx="1114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was walking to school with my brother at 7 a.m. this morning.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9E379-173D-0CBF-4173-408737404AC9}"/>
              </a:ext>
            </a:extLst>
          </p:cNvPr>
          <p:cNvSpPr/>
          <p:nvPr/>
        </p:nvSpPr>
        <p:spPr>
          <a:xfrm>
            <a:off x="342899" y="4140263"/>
            <a:ext cx="11148754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The mayor was giving a speech when some noisy people interrupted him.</a:t>
            </a:r>
          </a:p>
        </p:txBody>
      </p:sp>
    </p:spTree>
    <p:extLst>
      <p:ext uri="{BB962C8B-B14F-4D97-AF65-F5344CB8AC3E}">
        <p14:creationId xmlns:p14="http://schemas.microsoft.com/office/powerpoint/2010/main" val="33780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428B25-ACE2-3AA8-0B3E-90A420183B17}"/>
              </a:ext>
            </a:extLst>
          </p:cNvPr>
          <p:cNvSpPr txBox="1"/>
          <p:nvPr/>
        </p:nvSpPr>
        <p:spPr>
          <a:xfrm>
            <a:off x="432261" y="1313515"/>
            <a:ext cx="11327477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we/wait for bus/when/accident/happen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i="0" u="sng" dirty="0">
                <a:solidFill>
                  <a:srgbClr val="FF0000"/>
                </a:solidFill>
                <a:effectLst/>
              </a:rPr>
              <a:t>We were waiting for the bus when an accident happened.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350D1-FD4A-D9DF-9CBA-59AA125A0938}"/>
              </a:ext>
            </a:extLst>
          </p:cNvPr>
          <p:cNvSpPr txBox="1"/>
          <p:nvPr/>
        </p:nvSpPr>
        <p:spPr>
          <a:xfrm>
            <a:off x="432261" y="2751664"/>
            <a:ext cx="11148754" cy="324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at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7 a.m./morning/workers/fix/road/outside my window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 </a:t>
            </a:r>
          </a:p>
          <a:p>
            <a:pPr>
              <a:lnSpc>
                <a:spcPct val="13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3. while/we/walk/school/my friend/complain/about/pollution</a:t>
            </a:r>
            <a:r>
              <a:rPr lang="en-US" sz="3200" dirty="0"/>
              <a:t> 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99212-7E62-4AA1-7D23-A9906766EEEC}"/>
              </a:ext>
            </a:extLst>
          </p:cNvPr>
          <p:cNvSpPr/>
          <p:nvPr/>
        </p:nvSpPr>
        <p:spPr>
          <a:xfrm>
            <a:off x="454602" y="3447189"/>
            <a:ext cx="1114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 7 a.m. this morning, workers were fixing the road outside my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window.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FF50F-7F47-B130-3E32-CE29C0606FD4}"/>
              </a:ext>
            </a:extLst>
          </p:cNvPr>
          <p:cNvSpPr/>
          <p:nvPr/>
        </p:nvSpPr>
        <p:spPr>
          <a:xfrm>
            <a:off x="454602" y="5420880"/>
            <a:ext cx="1114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While we were walking to school, my friend was complaining about the pollution.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5CA76-17D2-7B30-C084-349A617E3820}"/>
              </a:ext>
            </a:extLst>
          </p:cNvPr>
          <p:cNvSpPr txBox="1"/>
          <p:nvPr/>
        </p:nvSpPr>
        <p:spPr>
          <a:xfrm>
            <a:off x="2755900" y="566925"/>
            <a:ext cx="866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sentences using the prompts.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BBCF1-34EF-7A7C-3E82-1EF2B243E8E5}"/>
              </a:ext>
            </a:extLst>
          </p:cNvPr>
          <p:cNvSpPr txBox="1"/>
          <p:nvPr/>
        </p:nvSpPr>
        <p:spPr>
          <a:xfrm>
            <a:off x="0" y="466666"/>
            <a:ext cx="2755900" cy="107721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WB – P39</a:t>
            </a:r>
          </a:p>
        </p:txBody>
      </p:sp>
    </p:spTree>
    <p:extLst>
      <p:ext uri="{BB962C8B-B14F-4D97-AF65-F5344CB8AC3E}">
        <p14:creationId xmlns:p14="http://schemas.microsoft.com/office/powerpoint/2010/main" val="37847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E2FAC-80B8-001C-E1DB-CB1913AD1B19}"/>
              </a:ext>
            </a:extLst>
          </p:cNvPr>
          <p:cNvSpPr txBox="1"/>
          <p:nvPr/>
        </p:nvSpPr>
        <p:spPr>
          <a:xfrm>
            <a:off x="2921000" y="379193"/>
            <a:ext cx="866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sentences using the prompts.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350D1-FD4A-D9DF-9CBA-59AA125A0938}"/>
              </a:ext>
            </a:extLst>
          </p:cNvPr>
          <p:cNvSpPr txBox="1"/>
          <p:nvPr/>
        </p:nvSpPr>
        <p:spPr>
          <a:xfrm>
            <a:off x="432262" y="1808236"/>
            <a:ext cx="11148754" cy="324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4. pedestrians/wait/more/ten minutes/cross/street/this morning</a:t>
            </a:r>
            <a:br>
              <a:rPr lang="en-US" sz="3200" dirty="0"/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 </a:t>
            </a:r>
          </a:p>
          <a:p>
            <a:pPr>
              <a:lnSpc>
                <a:spcPct val="13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5. we/walk/home/while/my mom/cook/dinner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499212-7E62-4AA1-7D23-A9906766EEEC}"/>
              </a:ext>
            </a:extLst>
          </p:cNvPr>
          <p:cNvSpPr/>
          <p:nvPr/>
        </p:nvSpPr>
        <p:spPr>
          <a:xfrm>
            <a:off x="476943" y="2545520"/>
            <a:ext cx="1114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Pedestrians were waiting more than ten minutes to cross the street this morning.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FF50F-7F47-B130-3E32-CE29C0606FD4}"/>
              </a:ext>
            </a:extLst>
          </p:cNvPr>
          <p:cNvSpPr/>
          <p:nvPr/>
        </p:nvSpPr>
        <p:spPr>
          <a:xfrm>
            <a:off x="476943" y="4414680"/>
            <a:ext cx="1114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were walking home while my mom was cooking dinner.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0E8AF-CD7D-FF8E-8518-34A64D3689CF}"/>
              </a:ext>
            </a:extLst>
          </p:cNvPr>
          <p:cNvSpPr txBox="1"/>
          <p:nvPr/>
        </p:nvSpPr>
        <p:spPr>
          <a:xfrm>
            <a:off x="0" y="466666"/>
            <a:ext cx="2755900" cy="107721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WB – P39</a:t>
            </a:r>
          </a:p>
        </p:txBody>
      </p:sp>
    </p:spTree>
    <p:extLst>
      <p:ext uri="{BB962C8B-B14F-4D97-AF65-F5344CB8AC3E}">
        <p14:creationId xmlns:p14="http://schemas.microsoft.com/office/powerpoint/2010/main" val="38590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1CE4-DD66-889D-CF6B-8324A6C0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B2CF0-64B4-7A6B-2FF9-3115C80E0BE1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D21E5-40D8-B858-EE65-A9EF17CBB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B90A1-103B-EF89-354D-57C0B7C26073}"/>
              </a:ext>
            </a:extLst>
          </p:cNvPr>
          <p:cNvSpPr txBox="1"/>
          <p:nvPr/>
        </p:nvSpPr>
        <p:spPr>
          <a:xfrm>
            <a:off x="4867134" y="4143638"/>
            <a:ext cx="326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902665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D03F8-6FB0-874F-22E0-A376EFB1C080}"/>
              </a:ext>
            </a:extLst>
          </p:cNvPr>
          <p:cNvSpPr txBox="1"/>
          <p:nvPr/>
        </p:nvSpPr>
        <p:spPr>
          <a:xfrm>
            <a:off x="300252" y="496161"/>
            <a:ext cx="11769828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e.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In pairs: Use the prompts to make sentences using the Past Continuous.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152E9-BF1A-40FA-AC0D-0A3B0C5637C9}"/>
              </a:ext>
            </a:extLst>
          </p:cNvPr>
          <p:cNvSpPr txBox="1"/>
          <p:nvPr/>
        </p:nvSpPr>
        <p:spPr>
          <a:xfrm>
            <a:off x="438594" y="1869742"/>
            <a:ext cx="65972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• ride/bike to school/have an accident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• neighbor/sing/so loudly/11 p.m. /last night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• large group/noisy people/have/ picnic/we/try/relax in park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• I/talk/about soccer/with/ brother/ all night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41D59B-6973-D68B-43DE-1A8F92BB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846" y="3629149"/>
            <a:ext cx="1715560" cy="2732690"/>
          </a:xfrm>
          <a:prstGeom prst="rect">
            <a:avLst/>
          </a:prstGeom>
        </p:spPr>
      </p:pic>
      <p:sp>
        <p:nvSpPr>
          <p:cNvPr id="15" name="Rounded Rectangular Callout 4">
            <a:extLst>
              <a:ext uri="{FF2B5EF4-FFF2-40B4-BE49-F238E27FC236}">
                <a16:creationId xmlns:a16="http://schemas.microsoft.com/office/drawing/2014/main" id="{6FC2AC6B-80D2-A49A-AD09-C5469AD1471D}"/>
              </a:ext>
            </a:extLst>
          </p:cNvPr>
          <p:cNvSpPr/>
          <p:nvPr/>
        </p:nvSpPr>
        <p:spPr>
          <a:xfrm>
            <a:off x="7137400" y="1869743"/>
            <a:ext cx="4491444" cy="1759406"/>
          </a:xfrm>
          <a:prstGeom prst="wedgeRoundRectCallout">
            <a:avLst>
              <a:gd name="adj1" fmla="val 29586"/>
              <a:gd name="adj2" fmla="val 7481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600">
                <a:solidFill>
                  <a:schemeClr val="tx1"/>
                </a:solidFill>
              </a:rPr>
              <a:t>1. I </a:t>
            </a:r>
            <a:r>
              <a:rPr lang="en-US" sz="3600" dirty="0">
                <a:solidFill>
                  <a:schemeClr val="tx1"/>
                </a:solidFill>
              </a:rPr>
              <a:t>was riding my bike to school when I had an accident.</a:t>
            </a:r>
          </a:p>
        </p:txBody>
      </p:sp>
    </p:spTree>
    <p:extLst>
      <p:ext uri="{BB962C8B-B14F-4D97-AF65-F5344CB8AC3E}">
        <p14:creationId xmlns:p14="http://schemas.microsoft.com/office/powerpoint/2010/main" val="37342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F1C2D5-4A21-D7CB-E315-8DD2E37867D6}"/>
              </a:ext>
            </a:extLst>
          </p:cNvPr>
          <p:cNvSpPr txBox="1"/>
          <p:nvPr/>
        </p:nvSpPr>
        <p:spPr>
          <a:xfrm>
            <a:off x="266700" y="450738"/>
            <a:ext cx="1192529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Suggested Answers: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A0458-146F-87FC-468B-9F0B4988E34E}"/>
              </a:ext>
            </a:extLst>
          </p:cNvPr>
          <p:cNvSpPr txBox="1"/>
          <p:nvPr/>
        </p:nvSpPr>
        <p:spPr>
          <a:xfrm>
            <a:off x="432262" y="1097069"/>
            <a:ext cx="11148754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2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neighbor/sing/so loudly/11 p.m. /last night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large group/noisy people/have/ picnic/we/try/relax in park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_____________________________________________________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40848-FA0B-0314-85E7-73A3A6525B33}"/>
              </a:ext>
            </a:extLst>
          </p:cNvPr>
          <p:cNvSpPr/>
          <p:nvPr/>
        </p:nvSpPr>
        <p:spPr>
          <a:xfrm>
            <a:off x="521623" y="1946799"/>
            <a:ext cx="1114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</a:t>
            </a:r>
            <a:r>
              <a:rPr lang="en-US" sz="3200" dirty="0" err="1">
                <a:solidFill>
                  <a:srgbClr val="FF0000"/>
                </a:solidFill>
              </a:rPr>
              <a:t>neigbor</a:t>
            </a:r>
            <a:r>
              <a:rPr lang="en-US" sz="3200" dirty="0">
                <a:solidFill>
                  <a:srgbClr val="FF0000"/>
                </a:solidFill>
              </a:rPr>
              <a:t> was singing so loudly at 11 p.m. last night.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D34764-287F-2687-7FDE-5C13A26ECE4B}"/>
              </a:ext>
            </a:extLst>
          </p:cNvPr>
          <p:cNvSpPr/>
          <p:nvPr/>
        </p:nvSpPr>
        <p:spPr>
          <a:xfrm>
            <a:off x="521623" y="3381304"/>
            <a:ext cx="11148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large group of noisy people was having a picnic while we were trying to relax in the park.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2EEBC-3C3F-DC07-8103-238E2259F0B2}"/>
              </a:ext>
            </a:extLst>
          </p:cNvPr>
          <p:cNvSpPr txBox="1"/>
          <p:nvPr/>
        </p:nvSpPr>
        <p:spPr>
          <a:xfrm>
            <a:off x="432262" y="4647750"/>
            <a:ext cx="11148754" cy="1321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242021"/>
                </a:solidFill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I/talk/about soccer/with/ brother/ all night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____________________________________________________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69D938-9B2D-AF35-806E-EBBD2E188FA5}"/>
              </a:ext>
            </a:extLst>
          </p:cNvPr>
          <p:cNvSpPr/>
          <p:nvPr/>
        </p:nvSpPr>
        <p:spPr>
          <a:xfrm>
            <a:off x="521623" y="5383978"/>
            <a:ext cx="11148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was talking about soccer with my brother all night.</a:t>
            </a:r>
          </a:p>
        </p:txBody>
      </p:sp>
    </p:spTree>
    <p:extLst>
      <p:ext uri="{BB962C8B-B14F-4D97-AF65-F5344CB8AC3E}">
        <p14:creationId xmlns:p14="http://schemas.microsoft.com/office/powerpoint/2010/main" val="10121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CC87F8-E59B-634B-44C9-F94CD2F7E354}"/>
              </a:ext>
            </a:extLst>
          </p:cNvPr>
          <p:cNvSpPr txBox="1"/>
          <p:nvPr/>
        </p:nvSpPr>
        <p:spPr>
          <a:xfrm>
            <a:off x="150954" y="1905505"/>
            <a:ext cx="3035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 groups of 3-4: Look at the pictures and talk about leisure activities with your partners.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34514-C56A-2E07-A25D-61BA12438054}"/>
              </a:ext>
            </a:extLst>
          </p:cNvPr>
          <p:cNvSpPr txBox="1"/>
          <p:nvPr/>
        </p:nvSpPr>
        <p:spPr>
          <a:xfrm>
            <a:off x="0" y="466666"/>
            <a:ext cx="1807779" cy="1077218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Extra Practice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27BCB-AD70-C281-2E24-51848EA1B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685001"/>
            <a:ext cx="7616306" cy="5487997"/>
          </a:xfrm>
          <a:prstGeom prst="rect">
            <a:avLst/>
          </a:prstGeom>
        </p:spPr>
      </p:pic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A339A077-A035-FB97-3D26-5F81CA0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99" y="466302"/>
            <a:ext cx="2256469" cy="14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03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382E3-121D-DB83-2471-D60E5EFE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49CD2A-C88C-4809-50E1-48A7A6C9EAC4}"/>
              </a:ext>
            </a:extLst>
          </p:cNvPr>
          <p:cNvSpPr txBox="1"/>
          <p:nvPr/>
        </p:nvSpPr>
        <p:spPr>
          <a:xfrm>
            <a:off x="266701" y="542590"/>
            <a:ext cx="1192529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Suggested Answers: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5BBB2-4549-1BE2-10A0-12213B1C80ED}"/>
              </a:ext>
            </a:extLst>
          </p:cNvPr>
          <p:cNvSpPr txBox="1"/>
          <p:nvPr/>
        </p:nvSpPr>
        <p:spPr>
          <a:xfrm>
            <a:off x="266700" y="1188921"/>
            <a:ext cx="11772899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At 7:30 p.m. last Sunday, Peter </a:t>
            </a:r>
            <a:r>
              <a:rPr lang="en-US" sz="3200" dirty="0">
                <a:solidFill>
                  <a:srgbClr val="FF0000"/>
                </a:solidFill>
              </a:rPr>
              <a:t>was learning </a:t>
            </a:r>
            <a:r>
              <a:rPr lang="en-US" sz="3200" dirty="0">
                <a:solidFill>
                  <a:srgbClr val="242021"/>
                </a:solidFill>
              </a:rPr>
              <a:t>to cook.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At 7:30 p.m. last Sunday, Anna </a:t>
            </a:r>
            <a:r>
              <a:rPr lang="en-US" sz="3200" dirty="0">
                <a:solidFill>
                  <a:srgbClr val="FF0000"/>
                </a:solidFill>
              </a:rPr>
              <a:t>was learning </a:t>
            </a:r>
            <a:r>
              <a:rPr lang="en-US" sz="3200" dirty="0">
                <a:solidFill>
                  <a:srgbClr val="242021"/>
                </a:solidFill>
              </a:rPr>
              <a:t>to play Ukulele.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At 7:30 p.m. last Sunday, Peter </a:t>
            </a:r>
            <a:r>
              <a:rPr lang="en-US" sz="3200" dirty="0">
                <a:solidFill>
                  <a:srgbClr val="FF0000"/>
                </a:solidFill>
              </a:rPr>
              <a:t>was learning </a:t>
            </a:r>
            <a:r>
              <a:rPr lang="en-US" sz="3200" dirty="0">
                <a:solidFill>
                  <a:srgbClr val="242021"/>
                </a:solidFill>
              </a:rPr>
              <a:t>to cook </a:t>
            </a:r>
            <a:r>
              <a:rPr lang="en-US" sz="3200" dirty="0">
                <a:solidFill>
                  <a:srgbClr val="FF0000"/>
                </a:solidFill>
              </a:rPr>
              <a:t>while</a:t>
            </a:r>
            <a:r>
              <a:rPr lang="en-US" sz="3200" dirty="0">
                <a:solidFill>
                  <a:srgbClr val="242021"/>
                </a:solidFill>
              </a:rPr>
              <a:t> Anna </a:t>
            </a:r>
            <a:r>
              <a:rPr lang="en-US" sz="3200" dirty="0">
                <a:solidFill>
                  <a:srgbClr val="FF0000"/>
                </a:solidFill>
              </a:rPr>
              <a:t>was learning </a:t>
            </a:r>
            <a:r>
              <a:rPr lang="en-US" sz="3200" dirty="0">
                <a:solidFill>
                  <a:srgbClr val="242021"/>
                </a:solidFill>
              </a:rPr>
              <a:t>to play Ukulele.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 David and John </a:t>
            </a:r>
            <a:r>
              <a:rPr lang="en-US" sz="3200" dirty="0">
                <a:solidFill>
                  <a:srgbClr val="FF0000"/>
                </a:solidFill>
              </a:rPr>
              <a:t>were playing </a:t>
            </a:r>
            <a:r>
              <a:rPr lang="en-US" sz="3200" dirty="0">
                <a:solidFill>
                  <a:srgbClr val="242021"/>
                </a:solidFill>
              </a:rPr>
              <a:t>video games together </a:t>
            </a:r>
            <a:r>
              <a:rPr lang="en-US" sz="3200" dirty="0">
                <a:solidFill>
                  <a:srgbClr val="FF0000"/>
                </a:solidFill>
              </a:rPr>
              <a:t>all yesterday afternoon</a:t>
            </a:r>
            <a:r>
              <a:rPr lang="en-US" sz="3200" dirty="0">
                <a:solidFill>
                  <a:srgbClr val="242021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242021"/>
                </a:solidFill>
              </a:rPr>
              <a:t>Susan </a:t>
            </a:r>
            <a:r>
              <a:rPr lang="en-US" sz="3200" dirty="0">
                <a:solidFill>
                  <a:srgbClr val="FF0000"/>
                </a:solidFill>
              </a:rPr>
              <a:t>was watching </a:t>
            </a:r>
            <a:r>
              <a:rPr lang="en-US" sz="3200" dirty="0">
                <a:solidFill>
                  <a:srgbClr val="242021"/>
                </a:solidFill>
              </a:rPr>
              <a:t>films on her laptop </a:t>
            </a:r>
            <a:r>
              <a:rPr lang="en-US" sz="3200" dirty="0">
                <a:solidFill>
                  <a:srgbClr val="FF0000"/>
                </a:solidFill>
              </a:rPr>
              <a:t>when</a:t>
            </a:r>
            <a:r>
              <a:rPr lang="en-US" sz="3200" dirty="0">
                <a:solidFill>
                  <a:srgbClr val="242021"/>
                </a:solidFill>
              </a:rPr>
              <a:t> her phone </a:t>
            </a:r>
            <a:r>
              <a:rPr lang="en-US" sz="3200" dirty="0">
                <a:solidFill>
                  <a:srgbClr val="FF0000"/>
                </a:solidFill>
              </a:rPr>
              <a:t>rang</a:t>
            </a:r>
            <a:r>
              <a:rPr lang="en-US" sz="3200" dirty="0">
                <a:solidFill>
                  <a:srgbClr val="24202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1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784771" y="552140"/>
            <a:ext cx="3366888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B050"/>
                </a:solidFill>
              </a:rPr>
              <a:t>WARM-UP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90D99-2FF8-C2E3-2A5F-CC797623B87C}"/>
              </a:ext>
            </a:extLst>
          </p:cNvPr>
          <p:cNvSpPr txBox="1"/>
          <p:nvPr/>
        </p:nvSpPr>
        <p:spPr>
          <a:xfrm>
            <a:off x="323850" y="1054478"/>
            <a:ext cx="11772899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At 7:30 p.m. last Sunday, Peter </a:t>
            </a:r>
            <a:r>
              <a:rPr lang="en-US" sz="3600" dirty="0">
                <a:solidFill>
                  <a:srgbClr val="FF0000"/>
                </a:solidFill>
              </a:rPr>
              <a:t>was learning </a:t>
            </a:r>
            <a:r>
              <a:rPr lang="en-US" sz="3600" dirty="0">
                <a:solidFill>
                  <a:srgbClr val="242021"/>
                </a:solidFill>
              </a:rPr>
              <a:t>to cook.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At 7:30 p.m. last Sunday, Anna </a:t>
            </a:r>
            <a:r>
              <a:rPr lang="en-US" sz="3600" dirty="0">
                <a:solidFill>
                  <a:srgbClr val="FF0000"/>
                </a:solidFill>
              </a:rPr>
              <a:t>was learning </a:t>
            </a:r>
            <a:r>
              <a:rPr lang="en-US" sz="3600" dirty="0">
                <a:solidFill>
                  <a:srgbClr val="242021"/>
                </a:solidFill>
              </a:rPr>
              <a:t>to play Ukulele.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5FDFE-85AA-A5EF-1BB5-AAC85E2EDD8E}"/>
              </a:ext>
            </a:extLst>
          </p:cNvPr>
          <p:cNvSpPr txBox="1"/>
          <p:nvPr/>
        </p:nvSpPr>
        <p:spPr>
          <a:xfrm>
            <a:off x="323850" y="469703"/>
            <a:ext cx="1163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and explain why we can use the past continuous.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44EC5-8CBA-924E-5A89-D639EEB4B608}"/>
              </a:ext>
            </a:extLst>
          </p:cNvPr>
          <p:cNvSpPr txBox="1"/>
          <p:nvPr/>
        </p:nvSpPr>
        <p:spPr>
          <a:xfrm>
            <a:off x="323850" y="3307723"/>
            <a:ext cx="1141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Sentences 1 &amp; 2:  describe </a:t>
            </a:r>
            <a:r>
              <a:rPr lang="en-US" sz="3600" dirty="0">
                <a:solidFill>
                  <a:srgbClr val="FF0000"/>
                </a:solidFill>
              </a:rPr>
              <a:t>an action happening at a specific time in the past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3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90D99-2FF8-C2E3-2A5F-CC797623B87C}"/>
              </a:ext>
            </a:extLst>
          </p:cNvPr>
          <p:cNvSpPr txBox="1"/>
          <p:nvPr/>
        </p:nvSpPr>
        <p:spPr>
          <a:xfrm>
            <a:off x="323850" y="1054478"/>
            <a:ext cx="11772899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3. At 7:30 p.m. last Sunday, Peter </a:t>
            </a:r>
            <a:r>
              <a:rPr lang="en-US" sz="3600" dirty="0">
                <a:solidFill>
                  <a:srgbClr val="FF0000"/>
                </a:solidFill>
              </a:rPr>
              <a:t>was learning </a:t>
            </a:r>
            <a:r>
              <a:rPr lang="en-US" sz="3600" dirty="0">
                <a:solidFill>
                  <a:srgbClr val="242021"/>
                </a:solidFill>
              </a:rPr>
              <a:t>to cook </a:t>
            </a:r>
            <a:r>
              <a:rPr lang="en-US" sz="3600" dirty="0">
                <a:solidFill>
                  <a:srgbClr val="FF0000"/>
                </a:solidFill>
              </a:rPr>
              <a:t>while</a:t>
            </a:r>
            <a:r>
              <a:rPr lang="en-US" sz="3600" dirty="0">
                <a:solidFill>
                  <a:srgbClr val="242021"/>
                </a:solidFill>
              </a:rPr>
              <a:t> Anna </a:t>
            </a:r>
            <a:r>
              <a:rPr lang="en-US" sz="3600" dirty="0">
                <a:solidFill>
                  <a:srgbClr val="FF0000"/>
                </a:solidFill>
              </a:rPr>
              <a:t>was learning </a:t>
            </a:r>
            <a:r>
              <a:rPr lang="en-US" sz="3600" dirty="0">
                <a:solidFill>
                  <a:srgbClr val="242021"/>
                </a:solidFill>
              </a:rPr>
              <a:t>to play Ukulele.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5FDFE-85AA-A5EF-1BB5-AAC85E2EDD8E}"/>
              </a:ext>
            </a:extLst>
          </p:cNvPr>
          <p:cNvSpPr txBox="1"/>
          <p:nvPr/>
        </p:nvSpPr>
        <p:spPr>
          <a:xfrm>
            <a:off x="323850" y="469703"/>
            <a:ext cx="1163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and explain why we can use the past continuous.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99026-0CF0-7F78-ED05-43EC0766D81C}"/>
              </a:ext>
            </a:extLst>
          </p:cNvPr>
          <p:cNvSpPr txBox="1"/>
          <p:nvPr/>
        </p:nvSpPr>
        <p:spPr>
          <a:xfrm>
            <a:off x="323850" y="2934724"/>
            <a:ext cx="1141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Sentence 3: describes </a:t>
            </a:r>
            <a:r>
              <a:rPr lang="en-US" sz="3600" dirty="0">
                <a:solidFill>
                  <a:srgbClr val="FF0000"/>
                </a:solidFill>
              </a:rPr>
              <a:t>two actions happening at the same time in the past.</a:t>
            </a:r>
          </a:p>
        </p:txBody>
      </p:sp>
    </p:spTree>
    <p:extLst>
      <p:ext uri="{BB962C8B-B14F-4D97-AF65-F5344CB8AC3E}">
        <p14:creationId xmlns:p14="http://schemas.microsoft.com/office/powerpoint/2010/main" val="17450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90D99-2FF8-C2E3-2A5F-CC797623B87C}"/>
              </a:ext>
            </a:extLst>
          </p:cNvPr>
          <p:cNvSpPr txBox="1"/>
          <p:nvPr/>
        </p:nvSpPr>
        <p:spPr>
          <a:xfrm>
            <a:off x="323850" y="1116034"/>
            <a:ext cx="11772899" cy="158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242021"/>
                </a:solidFill>
              </a:rPr>
              <a:t>4. David and John </a:t>
            </a:r>
            <a:r>
              <a:rPr lang="en-US" sz="3400" dirty="0">
                <a:solidFill>
                  <a:srgbClr val="FF0000"/>
                </a:solidFill>
              </a:rPr>
              <a:t>were playing </a:t>
            </a:r>
            <a:r>
              <a:rPr lang="en-US" sz="3400" dirty="0">
                <a:solidFill>
                  <a:srgbClr val="242021"/>
                </a:solidFill>
              </a:rPr>
              <a:t>video games together </a:t>
            </a:r>
            <a:r>
              <a:rPr lang="en-US" sz="3400" dirty="0">
                <a:solidFill>
                  <a:srgbClr val="FF0000"/>
                </a:solidFill>
              </a:rPr>
              <a:t>all yesterday afternoon</a:t>
            </a:r>
            <a:r>
              <a:rPr lang="en-US" sz="3400" dirty="0">
                <a:solidFill>
                  <a:srgbClr val="24202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5FDFE-85AA-A5EF-1BB5-AAC85E2EDD8E}"/>
              </a:ext>
            </a:extLst>
          </p:cNvPr>
          <p:cNvSpPr txBox="1"/>
          <p:nvPr/>
        </p:nvSpPr>
        <p:spPr>
          <a:xfrm>
            <a:off x="323850" y="469703"/>
            <a:ext cx="1163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and explain why we can use the past continuous.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806C0C-A3E1-5FCC-42E2-1DF00C30B172}"/>
              </a:ext>
            </a:extLst>
          </p:cNvPr>
          <p:cNvSpPr txBox="1"/>
          <p:nvPr/>
        </p:nvSpPr>
        <p:spPr>
          <a:xfrm>
            <a:off x="323850" y="2710348"/>
            <a:ext cx="11410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Sentence 4: describes </a:t>
            </a:r>
            <a:r>
              <a:rPr lang="en-US" sz="3600" dirty="0">
                <a:solidFill>
                  <a:srgbClr val="FF0000"/>
                </a:solidFill>
              </a:rPr>
              <a:t>an action happening for a period of time in the past.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597EC-E240-9253-C34D-610BEC86F893}"/>
              </a:ext>
            </a:extLst>
          </p:cNvPr>
          <p:cNvSpPr txBox="1"/>
          <p:nvPr/>
        </p:nvSpPr>
        <p:spPr>
          <a:xfrm>
            <a:off x="323850" y="4011634"/>
            <a:ext cx="11772899" cy="79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olidFill>
                  <a:srgbClr val="242021"/>
                </a:solidFill>
              </a:rPr>
              <a:t>5. Susan </a:t>
            </a:r>
            <a:r>
              <a:rPr lang="en-US" sz="3400" dirty="0">
                <a:solidFill>
                  <a:srgbClr val="FF0000"/>
                </a:solidFill>
              </a:rPr>
              <a:t>was watching </a:t>
            </a:r>
            <a:r>
              <a:rPr lang="en-US" sz="3400" dirty="0">
                <a:solidFill>
                  <a:srgbClr val="242021"/>
                </a:solidFill>
              </a:rPr>
              <a:t>films on her laptop </a:t>
            </a:r>
            <a:r>
              <a:rPr lang="en-US" sz="3400" dirty="0">
                <a:solidFill>
                  <a:srgbClr val="FF0000"/>
                </a:solidFill>
              </a:rPr>
              <a:t>when</a:t>
            </a:r>
            <a:r>
              <a:rPr lang="en-US" sz="3400" dirty="0">
                <a:solidFill>
                  <a:srgbClr val="242021"/>
                </a:solidFill>
              </a:rPr>
              <a:t> her phone </a:t>
            </a:r>
            <a:r>
              <a:rPr lang="en-US" sz="3400" dirty="0">
                <a:solidFill>
                  <a:srgbClr val="FF0000"/>
                </a:solidFill>
              </a:rPr>
              <a:t>rang</a:t>
            </a:r>
            <a:r>
              <a:rPr lang="en-US" sz="3400" dirty="0">
                <a:solidFill>
                  <a:srgbClr val="24202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E9CBF-4596-5C74-B32B-0598397E67E4}"/>
              </a:ext>
            </a:extLst>
          </p:cNvPr>
          <p:cNvSpPr txBox="1"/>
          <p:nvPr/>
        </p:nvSpPr>
        <p:spPr>
          <a:xfrm>
            <a:off x="390699" y="4867285"/>
            <a:ext cx="11410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Sentence 5: describes </a:t>
            </a:r>
            <a:r>
              <a:rPr lang="en-US" sz="3600" dirty="0">
                <a:solidFill>
                  <a:srgbClr val="FF0000"/>
                </a:solidFill>
              </a:rPr>
              <a:t>one past action happening and another action in the Past Simple interrupted it.</a:t>
            </a:r>
          </a:p>
        </p:txBody>
      </p:sp>
    </p:spTree>
    <p:extLst>
      <p:ext uri="{BB962C8B-B14F-4D97-AF65-F5344CB8AC3E}">
        <p14:creationId xmlns:p14="http://schemas.microsoft.com/office/powerpoint/2010/main" val="36547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8706"/>
            <a:ext cx="8654195" cy="5900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952" y="1740743"/>
            <a:ext cx="1123664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Grammar: The Past Continuous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We can use the Past Continuous to describe: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one past action happening and another action in the Past Simple interrupted it.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an action happening at a specific time in the past.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an action happening for a period of time in the past.</a:t>
            </a: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two or more actions happening at the same time in the past.</a:t>
            </a:r>
            <a:endParaRPr lang="en-US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4161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Review how to use the past continuous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Make sentences using the past continuous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Prepare for the next lesson (Pronunciation &amp; Speaking - pages 66 &amp; 67 - SB)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6DF9C-1586-BC33-655D-2A57900D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40B70855-65EC-A9C8-20E9-3DEF3769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654172-85DF-CF97-96C8-C4995CB6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3" y="1269427"/>
            <a:ext cx="5969307" cy="4515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774203-E86E-11A3-081D-4D5543D14840}"/>
              </a:ext>
            </a:extLst>
          </p:cNvPr>
          <p:cNvSpPr txBox="1"/>
          <p:nvPr/>
        </p:nvSpPr>
        <p:spPr>
          <a:xfrm>
            <a:off x="6096000" y="1401940"/>
            <a:ext cx="5969307" cy="39703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</a:rPr>
              <a:t>Competition Time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Work in groups of 5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Unscramble the words to make sentences.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Which team has the most correct answers will win.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Time limit: 5 minutes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F5413-115A-F270-504B-BF59A409F4EB}"/>
              </a:ext>
            </a:extLst>
          </p:cNvPr>
          <p:cNvSpPr txBox="1"/>
          <p:nvPr/>
        </p:nvSpPr>
        <p:spPr>
          <a:xfrm>
            <a:off x="0" y="488716"/>
            <a:ext cx="2905246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82531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6DF9C-1586-BC33-655D-2A57900D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40B70855-65EC-A9C8-20E9-3DEF3769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654172-85DF-CF97-96C8-C4995CB6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3" y="1272573"/>
            <a:ext cx="5252000" cy="3972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774203-E86E-11A3-081D-4D5543D14840}"/>
              </a:ext>
            </a:extLst>
          </p:cNvPr>
          <p:cNvSpPr txBox="1"/>
          <p:nvPr/>
        </p:nvSpPr>
        <p:spPr>
          <a:xfrm>
            <a:off x="5600700" y="1122539"/>
            <a:ext cx="6464607" cy="23083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highlight>
                  <a:srgbClr val="FFFF00"/>
                </a:highlight>
              </a:rPr>
              <a:t>Example:</a:t>
            </a:r>
          </a:p>
          <a:p>
            <a:r>
              <a:rPr lang="en-US" sz="3600" b="0" i="0" dirty="0">
                <a:effectLst/>
              </a:rPr>
              <a:t>to / was walking / the store / I / when /  a / festival. / I / street / saw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682B8-D711-6BA3-1983-99A3CDCCF461}"/>
              </a:ext>
            </a:extLst>
          </p:cNvPr>
          <p:cNvSpPr txBox="1"/>
          <p:nvPr/>
        </p:nvSpPr>
        <p:spPr>
          <a:xfrm>
            <a:off x="5600699" y="3830007"/>
            <a:ext cx="6464607" cy="17543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Answer:</a:t>
            </a:r>
          </a:p>
          <a:p>
            <a:r>
              <a:rPr lang="en-US" sz="3600" b="0" i="0" dirty="0">
                <a:effectLst/>
              </a:rPr>
              <a:t>I was walking to the store when I saw a street festival.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A7738-49EC-99AD-2001-5F69F1172555}"/>
              </a:ext>
            </a:extLst>
          </p:cNvPr>
          <p:cNvSpPr txBox="1"/>
          <p:nvPr/>
        </p:nvSpPr>
        <p:spPr>
          <a:xfrm>
            <a:off x="0" y="488716"/>
            <a:ext cx="2905246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58734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6641D-EC84-9146-1F83-1D972E570B47}"/>
              </a:ext>
            </a:extLst>
          </p:cNvPr>
          <p:cNvSpPr txBox="1"/>
          <p:nvPr/>
        </p:nvSpPr>
        <p:spPr>
          <a:xfrm>
            <a:off x="435006" y="1227195"/>
            <a:ext cx="11523215" cy="537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200" dirty="0"/>
              <a:t>Mary / when / cut herself. / was chopping / she / onions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200" dirty="0"/>
              <a:t> tripped and fell / while / a bus / was getting off./ My father / he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200" dirty="0"/>
              <a:t> he / the magician / a new magic trick / was practicing / While / himself. / hurt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200" dirty="0"/>
              <a:t> at / he / 6 p.m. yesterday./ was snowboarding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200" dirty="0"/>
              <a:t> surfing / while / the internet / their children / video games./ They were / were playing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200" dirty="0"/>
              <a:t> performance / We / for / our / all yesterday afternoon./ were practicing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AA03C-4A91-B588-6250-ECD8D0F20526}"/>
              </a:ext>
            </a:extLst>
          </p:cNvPr>
          <p:cNvSpPr txBox="1"/>
          <p:nvPr/>
        </p:nvSpPr>
        <p:spPr>
          <a:xfrm>
            <a:off x="362874" y="483125"/>
            <a:ext cx="11595347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Unscramble the words to make the sentences.</a:t>
            </a:r>
            <a:endParaRPr lang="en-US" sz="3600" b="0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81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6641D-EC84-9146-1F83-1D972E570B47}"/>
              </a:ext>
            </a:extLst>
          </p:cNvPr>
          <p:cNvSpPr txBox="1"/>
          <p:nvPr/>
        </p:nvSpPr>
        <p:spPr>
          <a:xfrm>
            <a:off x="435006" y="1227195"/>
            <a:ext cx="11579194" cy="516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/>
              <a:t> Mary was chopping onions when she cut herself.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/>
              <a:t> My father tripped and fell while he was getting off a bus.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/>
              <a:t> While the magician was practicing a new magic trick, he hurt himself.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/>
              <a:t>He was snowboarding at 6 p.m. yesterday.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/>
              <a:t> They were surfing the internet while their children were playing video games.</a:t>
            </a:r>
          </a:p>
          <a:p>
            <a:pPr>
              <a:lnSpc>
                <a:spcPct val="130000"/>
              </a:lnSpc>
              <a:buFont typeface="+mj-lt"/>
              <a:buAutoNum type="arabicPeriod"/>
            </a:pPr>
            <a:r>
              <a:rPr lang="en-US" sz="3200" dirty="0"/>
              <a:t> We were practicing for our performance all yesterday afternoon.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AA03C-4A91-B588-6250-ECD8D0F20526}"/>
              </a:ext>
            </a:extLst>
          </p:cNvPr>
          <p:cNvSpPr txBox="1"/>
          <p:nvPr/>
        </p:nvSpPr>
        <p:spPr>
          <a:xfrm>
            <a:off x="362874" y="483125"/>
            <a:ext cx="11651326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Answers:</a:t>
            </a:r>
          </a:p>
        </p:txBody>
      </p:sp>
    </p:spTree>
    <p:extLst>
      <p:ext uri="{BB962C8B-B14F-4D97-AF65-F5344CB8AC3E}">
        <p14:creationId xmlns:p14="http://schemas.microsoft.com/office/powerpoint/2010/main" val="8279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2592</Words>
  <Application>Microsoft Office PowerPoint</Application>
  <PresentationFormat>Widescreen</PresentationFormat>
  <Paragraphs>213</Paragraphs>
  <Slides>46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ArialMT</vt:lpstr>
      <vt:lpstr>Calibri</vt:lpstr>
      <vt:lpstr>Calibri Light</vt:lpstr>
      <vt:lpstr>FuturaStd-Book</vt:lpstr>
      <vt:lpstr>FuturaStd-Heavy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422</cp:revision>
  <dcterms:created xsi:type="dcterms:W3CDTF">2023-02-01T04:45:54Z</dcterms:created>
  <dcterms:modified xsi:type="dcterms:W3CDTF">2024-05-27T04:03:20Z</dcterms:modified>
</cp:coreProperties>
</file>