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81" r:id="rId3"/>
  </p:sldMasterIdLst>
  <p:notesMasterIdLst>
    <p:notesMasterId r:id="rId30"/>
  </p:notesMasterIdLst>
  <p:sldIdLst>
    <p:sldId id="257" r:id="rId4"/>
    <p:sldId id="285" r:id="rId5"/>
    <p:sldId id="258" r:id="rId6"/>
    <p:sldId id="266" r:id="rId7"/>
    <p:sldId id="286" r:id="rId8"/>
    <p:sldId id="259" r:id="rId9"/>
    <p:sldId id="265" r:id="rId10"/>
    <p:sldId id="287" r:id="rId11"/>
    <p:sldId id="301" r:id="rId12"/>
    <p:sldId id="288" r:id="rId13"/>
    <p:sldId id="300" r:id="rId14"/>
    <p:sldId id="302" r:id="rId15"/>
    <p:sldId id="291" r:id="rId16"/>
    <p:sldId id="292" r:id="rId17"/>
    <p:sldId id="290" r:id="rId18"/>
    <p:sldId id="271" r:id="rId19"/>
    <p:sldId id="275" r:id="rId20"/>
    <p:sldId id="273" r:id="rId21"/>
    <p:sldId id="289" r:id="rId22"/>
    <p:sldId id="283" r:id="rId23"/>
    <p:sldId id="293" r:id="rId24"/>
    <p:sldId id="294" r:id="rId25"/>
    <p:sldId id="295" r:id="rId26"/>
    <p:sldId id="297" r:id="rId27"/>
    <p:sldId id="299" r:id="rId28"/>
    <p:sldId id="29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C7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8B0D4-41CE-4EA1-8E41-BC1F72CC362E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786B0-800A-4219-A33A-D877CF4E2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4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endParaRPr lang="en-US" sz="1200" dirty="0">
              <a:solidFill>
                <a:srgbClr val="0000FF"/>
              </a:solidFill>
              <a:effectLst/>
              <a:latin typeface="Sitka Text" panose="02000505000000020004" pitchFamily="2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86B0-800A-4219-A33A-D877CF4E2CA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ấn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ấn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86B0-800A-4219-A33A-D877CF4E2CA1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Ở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XX.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2n = 46 (23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XX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86B0-800A-4219-A33A-D877CF4E2CA1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92313" y="3982460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4" y="640844"/>
            <a:ext cx="998835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1" y="185109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7" y="339762"/>
            <a:ext cx="165463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4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1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3" cy="102540"/>
          </a:xfrm>
          <a:prstGeom prst="rect">
            <a:avLst/>
          </a:prstGeom>
        </p:spPr>
      </p:pic>
      <p:sp>
        <p:nvSpPr>
          <p:cNvPr id="10" name="Rectangle 1"/>
          <p:cNvSpPr/>
          <p:nvPr userDrawn="1"/>
        </p:nvSpPr>
        <p:spPr>
          <a:xfrm>
            <a:off x="409075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/>
          <p:cNvSpPr/>
          <p:nvPr userDrawn="1"/>
        </p:nvSpPr>
        <p:spPr>
          <a:xfrm>
            <a:off x="7320143" y="4113431"/>
            <a:ext cx="4871859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/>
          <p:cNvGrpSpPr/>
          <p:nvPr userDrawn="1"/>
        </p:nvGrpSpPr>
        <p:grpSpPr>
          <a:xfrm>
            <a:off x="4871871" y="2014250"/>
            <a:ext cx="2448272" cy="4303935"/>
            <a:chOff x="445712" y="1449040"/>
            <a:chExt cx="2113018" cy="3924176"/>
          </a:xfrm>
        </p:grpSpPr>
        <p:sp>
          <p:nvSpPr>
            <p:cNvPr id="19" name="Rounded Rectangle 4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/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/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/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/>
          <p:cNvSpPr>
            <a:spLocks noGrp="1"/>
          </p:cNvSpPr>
          <p:nvPr>
            <p:ph type="pic" idx="22" hasCustomPrompt="1"/>
          </p:nvPr>
        </p:nvSpPr>
        <p:spPr>
          <a:xfrm>
            <a:off x="5051891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1" y="185109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7" y="339762"/>
            <a:ext cx="165463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4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1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3" cy="102540"/>
          </a:xfrm>
          <a:prstGeom prst="rect">
            <a:avLst/>
          </a:prstGeom>
        </p:spPr>
      </p:pic>
      <p:sp>
        <p:nvSpPr>
          <p:cNvPr id="10" name="그림 개체 틀 49"/>
          <p:cNvSpPr>
            <a:spLocks noGrp="1"/>
          </p:cNvSpPr>
          <p:nvPr>
            <p:ph type="pic" idx="16" hasCustomPrompt="1"/>
          </p:nvPr>
        </p:nvSpPr>
        <p:spPr>
          <a:xfrm>
            <a:off x="6399545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960096" cy="685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1" y="0"/>
            <a:ext cx="12208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9741"/>
            <a:ext cx="5135893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7" name="Rectangle 36"/>
          <p:cNvSpPr/>
          <p:nvPr userDrawn="1"/>
        </p:nvSpPr>
        <p:spPr>
          <a:xfrm rot="10800000">
            <a:off x="5135894" y="1119739"/>
            <a:ext cx="4022165" cy="5529080"/>
          </a:xfrm>
          <a:prstGeom prst="round2SameRect">
            <a:avLst>
              <a:gd name="adj1" fmla="val 901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0" name="Picture Placeholder 35"/>
          <p:cNvSpPr>
            <a:spLocks noGrp="1"/>
          </p:cNvSpPr>
          <p:nvPr>
            <p:ph type="pic" sz="quarter" idx="11" hasCustomPrompt="1"/>
          </p:nvPr>
        </p:nvSpPr>
        <p:spPr>
          <a:xfrm>
            <a:off x="9158060" y="1119741"/>
            <a:ext cx="3050616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-13503" y="209183"/>
            <a:ext cx="12192000" cy="7013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1" y="1"/>
            <a:ext cx="2863563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3"/>
            <a:ext cx="2863563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39161" y="4114800"/>
            <a:ext cx="2863563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2128" y="1"/>
            <a:ext cx="2863563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S LAYOUT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>
          <a:xfrm>
            <a:off x="5065780" y="0"/>
            <a:ext cx="7126221" cy="6858000"/>
          </a:xfrm>
          <a:custGeom>
            <a:avLst/>
            <a:gdLst>
              <a:gd name="connsiteX0" fmla="*/ 0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0 w 4716016"/>
              <a:gd name="connsiteY4" fmla="*/ 0 h 6858000"/>
              <a:gd name="connsiteX0-1" fmla="*/ 2238375 w 4716016"/>
              <a:gd name="connsiteY0-2" fmla="*/ 0 h 6858000"/>
              <a:gd name="connsiteX1-3" fmla="*/ 4716016 w 4716016"/>
              <a:gd name="connsiteY1-4" fmla="*/ 0 h 6858000"/>
              <a:gd name="connsiteX2-5" fmla="*/ 4716016 w 4716016"/>
              <a:gd name="connsiteY2-6" fmla="*/ 6858000 h 6858000"/>
              <a:gd name="connsiteX3-7" fmla="*/ 0 w 4716016"/>
              <a:gd name="connsiteY3-8" fmla="*/ 6858000 h 6858000"/>
              <a:gd name="connsiteX4-9" fmla="*/ 2238375 w 4716016"/>
              <a:gd name="connsiteY4-10" fmla="*/ 0 h 6858000"/>
              <a:gd name="connsiteX0-11" fmla="*/ 2867025 w 5344666"/>
              <a:gd name="connsiteY0-12" fmla="*/ 0 h 6858000"/>
              <a:gd name="connsiteX1-13" fmla="*/ 5344666 w 5344666"/>
              <a:gd name="connsiteY1-14" fmla="*/ 0 h 6858000"/>
              <a:gd name="connsiteX2-15" fmla="*/ 5344666 w 5344666"/>
              <a:gd name="connsiteY2-16" fmla="*/ 6858000 h 6858000"/>
              <a:gd name="connsiteX3-17" fmla="*/ 0 w 5344666"/>
              <a:gd name="connsiteY3-18" fmla="*/ 6858000 h 6858000"/>
              <a:gd name="connsiteX4-19" fmla="*/ 2867025 w 5344666"/>
              <a:gd name="connsiteY4-2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44666" h="6858000">
                <a:moveTo>
                  <a:pt x="2867025" y="0"/>
                </a:moveTo>
                <a:lnTo>
                  <a:pt x="5344666" y="0"/>
                </a:lnTo>
                <a:lnTo>
                  <a:pt x="5344666" y="6858000"/>
                </a:lnTo>
                <a:lnTo>
                  <a:pt x="0" y="6858000"/>
                </a:lnTo>
                <a:lnTo>
                  <a:pt x="286702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제목 1"/>
          <p:cNvSpPr>
            <a:spLocks noGrp="1"/>
          </p:cNvSpPr>
          <p:nvPr>
            <p:ph type="title" hasCustomPrompt="1"/>
          </p:nvPr>
        </p:nvSpPr>
        <p:spPr>
          <a:xfrm>
            <a:off x="724118" y="332655"/>
            <a:ext cx="7684119" cy="877020"/>
          </a:xfrm>
          <a:prstGeom prst="rect">
            <a:avLst/>
          </a:prstGeom>
        </p:spPr>
        <p:txBody>
          <a:bodyPr wrap="square" lIns="0" tIns="252000" bIns="108000" anchor="ctr">
            <a:noAutofit/>
          </a:bodyPr>
          <a:lstStyle>
            <a:lvl1pPr algn="l">
              <a:lnSpc>
                <a:spcPts val="3200"/>
              </a:lnSpc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724117" y="1412776"/>
            <a:ext cx="7749323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43" hasCustomPrompt="1"/>
          </p:nvPr>
        </p:nvSpPr>
        <p:spPr>
          <a:xfrm>
            <a:off x="724117" y="3899148"/>
            <a:ext cx="7749323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88000" y="245790"/>
            <a:ext cx="3744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24000" y="245790"/>
            <a:ext cx="3744000" cy="6364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160000" y="1930622"/>
            <a:ext cx="3744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1296000" y="3874622"/>
            <a:ext cx="1440000" cy="4032000"/>
          </a:xfrm>
          <a:prstGeom prst="round2Same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9456000" y="-1050210"/>
            <a:ext cx="1440000" cy="4032000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4"/>
          <p:cNvSpPr/>
          <p:nvPr userDrawn="1"/>
        </p:nvSpPr>
        <p:spPr>
          <a:xfrm>
            <a:off x="723199" y="1552597"/>
            <a:ext cx="3276000" cy="4716000"/>
          </a:xfrm>
          <a:prstGeom prst="round2DiagRect">
            <a:avLst>
              <a:gd name="adj1" fmla="val 10587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885199" y="1733177"/>
            <a:ext cx="2952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8" name="Rounded Rectangle 4"/>
          <p:cNvSpPr/>
          <p:nvPr userDrawn="1"/>
        </p:nvSpPr>
        <p:spPr>
          <a:xfrm>
            <a:off x="4416213" y="1552599"/>
            <a:ext cx="3304051" cy="4720591"/>
          </a:xfrm>
          <a:prstGeom prst="round2DiagRect">
            <a:avLst>
              <a:gd name="adj1" fmla="val 10365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9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599251" y="1733177"/>
            <a:ext cx="2952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0" name="Rounded Rectangle 4"/>
          <p:cNvSpPr/>
          <p:nvPr userDrawn="1"/>
        </p:nvSpPr>
        <p:spPr>
          <a:xfrm>
            <a:off x="8137277" y="1552599"/>
            <a:ext cx="3304051" cy="4720591"/>
          </a:xfrm>
          <a:prstGeom prst="round2DiagRect">
            <a:avLst>
              <a:gd name="adj1" fmla="val 10639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1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8313303" y="1733177"/>
            <a:ext cx="2952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4" name="제목 1"/>
          <p:cNvSpPr>
            <a:spLocks noGrp="1"/>
          </p:cNvSpPr>
          <p:nvPr>
            <p:ph type="title" hasCustomPrompt="1"/>
          </p:nvPr>
        </p:nvSpPr>
        <p:spPr>
          <a:xfrm>
            <a:off x="0" y="378337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9" name="Rectangle 26"/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27"/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9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1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9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4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7" y="3963529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-147" y="4492191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3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20" y="914402"/>
            <a:ext cx="3862165" cy="36506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-1" fmla="*/ 0 w 2718024"/>
              <a:gd name="connsiteY0-2" fmla="*/ 6858000 h 6858000"/>
              <a:gd name="connsiteX1-3" fmla="*/ 2718024 w 2718024"/>
              <a:gd name="connsiteY1-4" fmla="*/ 0 h 6858000"/>
              <a:gd name="connsiteX2-5" fmla="*/ 2718024 w 2718024"/>
              <a:gd name="connsiteY2-6" fmla="*/ 6858000 h 6858000"/>
              <a:gd name="connsiteX3-7" fmla="*/ 0 w 2718024"/>
              <a:gd name="connsiteY3-8" fmla="*/ 6858000 h 6858000"/>
              <a:gd name="connsiteX0-9" fmla="*/ 0 w 9162367"/>
              <a:gd name="connsiteY0-10" fmla="*/ 6868886 h 6868886"/>
              <a:gd name="connsiteX1-11" fmla="*/ 9162367 w 9162367"/>
              <a:gd name="connsiteY1-12" fmla="*/ 0 h 6868886"/>
              <a:gd name="connsiteX2-13" fmla="*/ 9162367 w 9162367"/>
              <a:gd name="connsiteY2-14" fmla="*/ 6858000 h 6868886"/>
              <a:gd name="connsiteX3-15" fmla="*/ 0 w 9162367"/>
              <a:gd name="connsiteY3-16" fmla="*/ 6868886 h 68688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/>
          <p:cNvSpPr/>
          <p:nvPr userDrawn="1"/>
        </p:nvSpPr>
        <p:spPr>
          <a:xfrm>
            <a:off x="1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9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1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9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/>
          <p:cNvSpPr>
            <a:spLocks noGrp="1"/>
          </p:cNvSpPr>
          <p:nvPr>
            <p:ph type="pic" idx="14" hasCustomPrompt="1"/>
          </p:nvPr>
        </p:nvSpPr>
        <p:spPr>
          <a:xfrm>
            <a:off x="728323" y="639000"/>
            <a:ext cx="5940000" cy="5580000"/>
          </a:xfrm>
          <a:custGeom>
            <a:avLst/>
            <a:gdLst>
              <a:gd name="connsiteX0" fmla="*/ 1478300 w 5940000"/>
              <a:gd name="connsiteY0" fmla="*/ 1478300 h 5580000"/>
              <a:gd name="connsiteX1" fmla="*/ 4461700 w 5940000"/>
              <a:gd name="connsiteY1" fmla="*/ 1478300 h 5580000"/>
              <a:gd name="connsiteX2" fmla="*/ 4461700 w 5940000"/>
              <a:gd name="connsiteY2" fmla="*/ 4101700 h 5580000"/>
              <a:gd name="connsiteX3" fmla="*/ 1478300 w 5940000"/>
              <a:gd name="connsiteY3" fmla="*/ 4101700 h 5580000"/>
              <a:gd name="connsiteX4" fmla="*/ 1260000 w 5940000"/>
              <a:gd name="connsiteY4" fmla="*/ 1260000 h 5580000"/>
              <a:gd name="connsiteX5" fmla="*/ 1260000 w 5940000"/>
              <a:gd name="connsiteY5" fmla="*/ 4320000 h 5580000"/>
              <a:gd name="connsiteX6" fmla="*/ 4680000 w 5940000"/>
              <a:gd name="connsiteY6" fmla="*/ 4320000 h 5580000"/>
              <a:gd name="connsiteX7" fmla="*/ 4680000 w 5940000"/>
              <a:gd name="connsiteY7" fmla="*/ 1260000 h 5580000"/>
              <a:gd name="connsiteX8" fmla="*/ 989027 w 5940000"/>
              <a:gd name="connsiteY8" fmla="*/ 989027 h 5580000"/>
              <a:gd name="connsiteX9" fmla="*/ 4950973 w 5940000"/>
              <a:gd name="connsiteY9" fmla="*/ 989027 h 5580000"/>
              <a:gd name="connsiteX10" fmla="*/ 4950973 w 5940000"/>
              <a:gd name="connsiteY10" fmla="*/ 4590973 h 5580000"/>
              <a:gd name="connsiteX11" fmla="*/ 989027 w 5940000"/>
              <a:gd name="connsiteY11" fmla="*/ 4590973 h 5580000"/>
              <a:gd name="connsiteX12" fmla="*/ 774000 w 5940000"/>
              <a:gd name="connsiteY12" fmla="*/ 774000 h 5580000"/>
              <a:gd name="connsiteX13" fmla="*/ 774000 w 5940000"/>
              <a:gd name="connsiteY13" fmla="*/ 4806000 h 5580000"/>
              <a:gd name="connsiteX14" fmla="*/ 5166000 w 5940000"/>
              <a:gd name="connsiteY14" fmla="*/ 4806000 h 5580000"/>
              <a:gd name="connsiteX15" fmla="*/ 5166000 w 5940000"/>
              <a:gd name="connsiteY15" fmla="*/ 774000 h 5580000"/>
              <a:gd name="connsiteX16" fmla="*/ 528392 w 5940000"/>
              <a:gd name="connsiteY16" fmla="*/ 528392 h 5580000"/>
              <a:gd name="connsiteX17" fmla="*/ 5411608 w 5940000"/>
              <a:gd name="connsiteY17" fmla="*/ 528392 h 5580000"/>
              <a:gd name="connsiteX18" fmla="*/ 5411608 w 5940000"/>
              <a:gd name="connsiteY18" fmla="*/ 5051608 h 5580000"/>
              <a:gd name="connsiteX19" fmla="*/ 528392 w 5940000"/>
              <a:gd name="connsiteY19" fmla="*/ 5051608 h 5580000"/>
              <a:gd name="connsiteX20" fmla="*/ 288000 w 5940000"/>
              <a:gd name="connsiteY20" fmla="*/ 288000 h 5580000"/>
              <a:gd name="connsiteX21" fmla="*/ 288000 w 5940000"/>
              <a:gd name="connsiteY21" fmla="*/ 5292000 h 5580000"/>
              <a:gd name="connsiteX22" fmla="*/ 5652000 w 5940000"/>
              <a:gd name="connsiteY22" fmla="*/ 5292000 h 5580000"/>
              <a:gd name="connsiteX23" fmla="*/ 5652000 w 5940000"/>
              <a:gd name="connsiteY23" fmla="*/ 288000 h 5580000"/>
              <a:gd name="connsiteX24" fmla="*/ 0 w 5940000"/>
              <a:gd name="connsiteY24" fmla="*/ 0 h 5580000"/>
              <a:gd name="connsiteX25" fmla="*/ 5940000 w 5940000"/>
              <a:gd name="connsiteY25" fmla="*/ 0 h 5580000"/>
              <a:gd name="connsiteX26" fmla="*/ 5940000 w 5940000"/>
              <a:gd name="connsiteY26" fmla="*/ 5580000 h 5580000"/>
              <a:gd name="connsiteX27" fmla="*/ 0 w 5940000"/>
              <a:gd name="connsiteY27" fmla="*/ 5580000 h 55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40000" h="5580000">
                <a:moveTo>
                  <a:pt x="1478300" y="1478300"/>
                </a:moveTo>
                <a:lnTo>
                  <a:pt x="4461700" y="1478300"/>
                </a:lnTo>
                <a:lnTo>
                  <a:pt x="4461700" y="4101700"/>
                </a:lnTo>
                <a:lnTo>
                  <a:pt x="1478300" y="4101700"/>
                </a:lnTo>
                <a:close/>
                <a:moveTo>
                  <a:pt x="1260000" y="1260000"/>
                </a:moveTo>
                <a:lnTo>
                  <a:pt x="1260000" y="4320000"/>
                </a:lnTo>
                <a:lnTo>
                  <a:pt x="4680000" y="4320000"/>
                </a:lnTo>
                <a:lnTo>
                  <a:pt x="4680000" y="1260000"/>
                </a:lnTo>
                <a:close/>
                <a:moveTo>
                  <a:pt x="989027" y="989027"/>
                </a:moveTo>
                <a:lnTo>
                  <a:pt x="4950973" y="989027"/>
                </a:lnTo>
                <a:lnTo>
                  <a:pt x="4950973" y="4590973"/>
                </a:lnTo>
                <a:lnTo>
                  <a:pt x="989027" y="4590973"/>
                </a:lnTo>
                <a:close/>
                <a:moveTo>
                  <a:pt x="774000" y="774000"/>
                </a:moveTo>
                <a:lnTo>
                  <a:pt x="774000" y="4806000"/>
                </a:lnTo>
                <a:lnTo>
                  <a:pt x="5166000" y="4806000"/>
                </a:lnTo>
                <a:lnTo>
                  <a:pt x="5166000" y="774000"/>
                </a:lnTo>
                <a:close/>
                <a:moveTo>
                  <a:pt x="528392" y="528392"/>
                </a:moveTo>
                <a:lnTo>
                  <a:pt x="5411608" y="528392"/>
                </a:lnTo>
                <a:lnTo>
                  <a:pt x="5411608" y="5051608"/>
                </a:lnTo>
                <a:lnTo>
                  <a:pt x="528392" y="5051608"/>
                </a:lnTo>
                <a:close/>
                <a:moveTo>
                  <a:pt x="288000" y="288000"/>
                </a:moveTo>
                <a:lnTo>
                  <a:pt x="288000" y="5292000"/>
                </a:lnTo>
                <a:lnTo>
                  <a:pt x="5652000" y="5292000"/>
                </a:lnTo>
                <a:lnTo>
                  <a:pt x="5652000" y="288000"/>
                </a:lnTo>
                <a:close/>
                <a:moveTo>
                  <a:pt x="0" y="0"/>
                </a:moveTo>
                <a:lnTo>
                  <a:pt x="5940000" y="0"/>
                </a:lnTo>
                <a:lnTo>
                  <a:pt x="5940000" y="5580000"/>
                </a:lnTo>
                <a:lnTo>
                  <a:pt x="0" y="558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26"/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27"/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/>
          <p:cNvSpPr>
            <a:spLocks noGrp="1"/>
          </p:cNvSpPr>
          <p:nvPr>
            <p:ph type="pic" idx="14" hasCustomPrompt="1"/>
          </p:nvPr>
        </p:nvSpPr>
        <p:spPr>
          <a:xfrm>
            <a:off x="168283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701"/>
            <a:ext cx="10782227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5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9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5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8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/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/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/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4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/>
          <p:cNvSpPr/>
          <p:nvPr userDrawn="1"/>
        </p:nvSpPr>
        <p:spPr>
          <a:xfrm>
            <a:off x="6763564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763563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80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3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/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/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41101" cy="417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281560" y="0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281560" y="2160786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 b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9305596" y="-4215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9305596" y="2156571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 b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302000"/>
            <a:ext cx="12192000" cy="25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800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72000" y="0"/>
            <a:ext cx="7920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970000"/>
            <a:ext cx="3960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3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3" y="529439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2" y="945545"/>
            <a:ext cx="1134311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70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8" y="2271383"/>
            <a:ext cx="642583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6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4"/>
            <a:ext cx="692699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3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5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5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9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3" y="3276036"/>
            <a:ext cx="94899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8" name="Rectangle 14"/>
          <p:cNvSpPr/>
          <p:nvPr userDrawn="1"/>
        </p:nvSpPr>
        <p:spPr>
          <a:xfrm rot="16200000">
            <a:off x="4784976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67879" y="958246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/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/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6" name="Rectangle 17"/>
          <p:cNvSpPr/>
          <p:nvPr userDrawn="1"/>
        </p:nvSpPr>
        <p:spPr>
          <a:xfrm>
            <a:off x="9412615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590247" y="958246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412615" y="958246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05815" y="738963"/>
            <a:ext cx="5380075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2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7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7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2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400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3" y="650642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7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90" y="4434320"/>
            <a:ext cx="1003671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2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7" y="3800030"/>
            <a:ext cx="1243348" cy="13966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9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37E8-345D-4995-B228-F93FFF55B56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8034-DD33-4B02-B595-0E0729488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5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3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3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9" y="1945486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2" y="3865197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90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90" y="2982823"/>
            <a:ext cx="566537" cy="66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37E8-345D-4995-B228-F93FFF55B56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8034-DD33-4B02-B595-0E0729488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4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7" y="178381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2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3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3" y="308922"/>
            <a:ext cx="131475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5" cy="147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4" y="640844"/>
            <a:ext cx="998835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1" y="185109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7" y="339762"/>
            <a:ext cx="165463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4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1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3" cy="102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4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4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4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7" y="3963529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4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3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3" y="529439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2" y="945545"/>
            <a:ext cx="1134311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70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8" y="2271383"/>
            <a:ext cx="642583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6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4"/>
            <a:ext cx="692699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3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5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5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9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3" y="3276036"/>
            <a:ext cx="94899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33182" y="640844"/>
            <a:ext cx="948183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4" y="210713"/>
            <a:ext cx="4282440" cy="61458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Verdana" panose="020B0604030504040204" charset="0"/>
                <a:cs typeface="Verdana" panose="020B0604030504040204" charset="0"/>
              </a:rPr>
              <a:t>Khởi</a:t>
            </a:r>
            <a:r>
              <a:rPr lang="en-US" sz="4000" b="1" dirty="0">
                <a:solidFill>
                  <a:srgbClr val="00B050"/>
                </a:solidFill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Verdana" panose="020B0604030504040204" charset="0"/>
                <a:cs typeface="Verdana" panose="020B0604030504040204" charset="0"/>
              </a:rPr>
              <a:t>động</a:t>
            </a:r>
            <a:endParaRPr lang="en-US" sz="4000" dirty="0">
              <a:solidFill>
                <a:srgbClr val="00B05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19" y="3901042"/>
            <a:ext cx="4937760" cy="1858443"/>
          </a:xfrm>
        </p:spPr>
        <p:txBody>
          <a:bodyPr>
            <a:noAutofit/>
          </a:bodyPr>
          <a:lstStyle/>
          <a:p>
            <a:pPr marL="0" indent="0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? Ở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người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trung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bình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một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phân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tử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ADN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gồm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có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1,5.10^8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cặp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nuclêôtit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.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Nếu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được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duỗi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thẳng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hoàn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toàn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thì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phân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tử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này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dài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khoảng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4 cm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gấp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hàng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nghìn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lần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đường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kính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của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nhân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tế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bào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theo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em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bằng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cách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nào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mà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phân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tử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ADN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có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thể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nằm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gọn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trong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nhân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tế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bào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 </a:t>
            </a:r>
            <a:r>
              <a:rPr lang="en-US" sz="2000" dirty="0" err="1">
                <a:latin typeface="Mali Medium" panose="00000600000000000000" charset="0"/>
                <a:cs typeface="Mali Medium" panose="00000600000000000000" charset="0"/>
              </a:rPr>
              <a:t>người</a:t>
            </a:r>
            <a:r>
              <a:rPr lang="en-US" sz="2000" dirty="0">
                <a:latin typeface="Mali Medium" panose="00000600000000000000" charset="0"/>
                <a:cs typeface="Mali Medium" panose="00000600000000000000" charset="0"/>
              </a:rPr>
              <a:t>?</a:t>
            </a:r>
          </a:p>
          <a:p>
            <a:pPr algn="just"/>
            <a:endParaRPr lang="en-US" sz="2000" dirty="0">
              <a:latin typeface="Mali Medium" panose="00000600000000000000" charset="0"/>
              <a:cs typeface="Mali Medium" panose="00000600000000000000" charset="0"/>
            </a:endParaRPr>
          </a:p>
        </p:txBody>
      </p:sp>
      <p:pic>
        <p:nvPicPr>
          <p:cNvPr id="5" name="Picture 4" descr="Cấu tạo của tế bào trong cơ thể người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r="1119" b="4755"/>
          <a:stretch>
            <a:fillRect/>
          </a:stretch>
        </p:blipFill>
        <p:spPr bwMode="auto">
          <a:xfrm>
            <a:off x="167640" y="1956435"/>
            <a:ext cx="519176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ấu tạo nhân tế bào gồm nhiều bộ phận khác nha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0" y="1011555"/>
            <a:ext cx="4310380" cy="26460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4999990" y="1482090"/>
            <a:ext cx="1804035" cy="424815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7158"/>
          <a:stretch>
            <a:fillRect/>
          </a:stretch>
        </p:blipFill>
        <p:spPr>
          <a:xfrm>
            <a:off x="34330" y="1009290"/>
            <a:ext cx="12157670" cy="55726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733" y="4738612"/>
            <a:ext cx="116974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XY.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XX.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9733" y="2065966"/>
            <a:ext cx="11804913" cy="1953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/>
              <a:t> 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2823"/>
          <a:stretch>
            <a:fillRect/>
          </a:stretch>
        </p:blipFill>
        <p:spPr>
          <a:xfrm>
            <a:off x="119697" y="854016"/>
            <a:ext cx="11965911" cy="58608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8005" y="5308150"/>
            <a:ext cx="115692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tùy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069" y="1"/>
            <a:ext cx="7901307" cy="68289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212" y="130004"/>
            <a:ext cx="3095625" cy="57800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</a:p>
        </p:txBody>
      </p:sp>
      <p:pic>
        <p:nvPicPr>
          <p:cNvPr id="5" name="Picture 4" descr="Bút Viết Scribble Sắc - Miễn Phí vector hình ảnh trê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" y="0"/>
            <a:ext cx="1018903" cy="7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71875" y="2001861"/>
            <a:ext cx="7705725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Ở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XY. Ở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XX.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8860" y="605942"/>
            <a:ext cx="7705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/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/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6328" y="5834361"/>
            <a:ext cx="753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ở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tùy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25" y="2459085"/>
            <a:ext cx="4278987" cy="22843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cromatit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ở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"/>
          <p:cNvSpPr txBox="1"/>
          <p:nvPr/>
        </p:nvSpPr>
        <p:spPr>
          <a:xfrm>
            <a:off x="1636819" y="370968"/>
            <a:ext cx="8596668" cy="600891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động</a:t>
            </a:r>
            <a:endParaRPr lang="en-US" sz="4000" b="1" dirty="0">
              <a:solidFill>
                <a:srgbClr val="00B050"/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88" t="3122" r="4972" b="2636"/>
          <a:stretch>
            <a:fillRect/>
          </a:stretch>
        </p:blipFill>
        <p:spPr>
          <a:xfrm>
            <a:off x="5429251" y="1398411"/>
            <a:ext cx="6583680" cy="5240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ounded Rectangle 13"/>
          <p:cNvSpPr/>
          <p:nvPr/>
        </p:nvSpPr>
        <p:spPr>
          <a:xfrm>
            <a:off x="9565058" y="1613381"/>
            <a:ext cx="1670633" cy="2703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849881" y="4421991"/>
            <a:ext cx="1670633" cy="2703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398170" y="3303459"/>
            <a:ext cx="1670633" cy="2703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919389" y="5749291"/>
            <a:ext cx="1670633" cy="2703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20029" y="6210300"/>
            <a:ext cx="1670633" cy="2703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751749" y="2549463"/>
            <a:ext cx="1670633" cy="2737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17" y="994030"/>
            <a:ext cx="11956211" cy="11430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Hãy điền các từ: các cromatit chị em, các cromatit không chị em, cặp NST tương đồng, các NST không tương đồng tương ứng với các chữ cái phù hợp với các ô trong hình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Khoa học tự nhiên 9 Bài 15: Nhiễm sắc th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22" r="3393" b="12916"/>
          <a:stretch>
            <a:fillRect/>
          </a:stretch>
        </p:blipFill>
        <p:spPr bwMode="auto">
          <a:xfrm>
            <a:off x="971185" y="2234242"/>
            <a:ext cx="10769365" cy="4537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1033618" y="4917569"/>
            <a:ext cx="3462631" cy="452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các cromatit chị em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50382" y="5068767"/>
            <a:ext cx="4460773" cy="52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các cromatit không chị em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88915" y="5512131"/>
            <a:ext cx="5185414" cy="447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các NST không tương đồng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32386" y="6165637"/>
            <a:ext cx="4320441" cy="474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cặp NST tương đồng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33013" y="6273624"/>
            <a:ext cx="4682632" cy="452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cặp NST tương đồng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"/>
          <p:cNvSpPr txBox="1"/>
          <p:nvPr/>
        </p:nvSpPr>
        <p:spPr>
          <a:xfrm>
            <a:off x="1636819" y="370968"/>
            <a:ext cx="8596668" cy="600891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động</a:t>
            </a:r>
            <a:endParaRPr lang="en-US" sz="4000" b="1" dirty="0">
              <a:solidFill>
                <a:srgbClr val="00B050"/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17783" y="314785"/>
            <a:ext cx="9995148" cy="724247"/>
          </a:xfrm>
        </p:spPr>
        <p:txBody>
          <a:bodyPr/>
          <a:lstStyle/>
          <a:p>
            <a:r>
              <a:rPr lang="en-US" sz="2800" dirty="0"/>
              <a:t>3.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kiểu</a:t>
            </a:r>
            <a:r>
              <a:rPr lang="en-US" sz="2800" dirty="0"/>
              <a:t> gen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mang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gene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pic>
        <p:nvPicPr>
          <p:cNvPr id="3" name="Shape 29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1" r="36574"/>
          <a:stretch>
            <a:fillRect/>
          </a:stretch>
        </p:blipFill>
        <p:spPr bwMode="auto">
          <a:xfrm>
            <a:off x="3006089" y="1145511"/>
            <a:ext cx="1725931" cy="487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1436" t="28691" r="54537" b="8597"/>
          <a:stretch>
            <a:fillRect/>
          </a:stretch>
        </p:blipFill>
        <p:spPr bwMode="auto">
          <a:xfrm>
            <a:off x="8888931" y="2206069"/>
            <a:ext cx="2674620" cy="2731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7237" t="28691" r="12906" b="8597"/>
          <a:stretch>
            <a:fillRect/>
          </a:stretch>
        </p:blipFill>
        <p:spPr bwMode="auto">
          <a:xfrm>
            <a:off x="5404243" y="1911321"/>
            <a:ext cx="2571751" cy="3321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358647" y="6172200"/>
            <a:ext cx="1036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itka Text" panose="02000505000000020004" pitchFamily="2" charset="0"/>
              </a:rPr>
              <a:t>(2)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9986" y="6172201"/>
            <a:ext cx="66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itka Text" panose="02000505000000020004" pitchFamily="2" charset="0"/>
              </a:rPr>
              <a:t>(1)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26241" y="6172200"/>
            <a:ext cx="963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itka Text" panose="02000505000000020004" pitchFamily="2" charset="0"/>
              </a:rPr>
              <a:t>(3)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-662940" y="5715941"/>
            <a:ext cx="3888348" cy="600891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động</a:t>
            </a:r>
            <a:endParaRPr lang="en-US" sz="4000" b="1" dirty="0">
              <a:solidFill>
                <a:srgbClr val="00B050"/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33"/>
            <a:ext cx="10515600" cy="57540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64" y="1423851"/>
            <a:ext cx="4206240" cy="5329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Con người có bao nhiêu nhiễm sắc thể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20" y="2345257"/>
            <a:ext cx="7485016" cy="3827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4508865" y="103517"/>
            <a:ext cx="7584871" cy="20709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2413" y="5922794"/>
            <a:ext cx="3836272" cy="6792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NST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0" y="6178732"/>
            <a:ext cx="4399838" cy="6792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NST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223551" y="408174"/>
            <a:ext cx="5412821" cy="138466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NST?</a:t>
            </a:r>
          </a:p>
        </p:txBody>
      </p:sp>
      <p:pic>
        <p:nvPicPr>
          <p:cNvPr id="11" name="Picture 4" descr="Bút Viết Scribble Sắc - Miễn Phí vector hình ảnh trê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18" y="593033"/>
            <a:ext cx="1018903" cy="7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/>
          <p:nvPr/>
        </p:nvSpPr>
        <p:spPr>
          <a:xfrm>
            <a:off x="4242384" y="1198280"/>
            <a:ext cx="7878669" cy="652827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NST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NST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bào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8" grpId="0" animBg="1"/>
      <p:bldP spid="9" grpId="0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257" t="4624" r="5327" b="26671"/>
          <a:stretch>
            <a:fillRect/>
          </a:stretch>
        </p:blipFill>
        <p:spPr>
          <a:xfrm>
            <a:off x="293299" y="1630392"/>
            <a:ext cx="5055080" cy="3950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loud Callout 4"/>
          <p:cNvSpPr/>
          <p:nvPr/>
        </p:nvSpPr>
        <p:spPr>
          <a:xfrm>
            <a:off x="4408098" y="248193"/>
            <a:ext cx="8203721" cy="2913019"/>
          </a:xfrm>
          <a:prstGeom prst="cloudCallout">
            <a:avLst>
              <a:gd name="adj1" fmla="val -39130"/>
              <a:gd name="adj2" fmla="val 5154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 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quan sát hình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cho biết, ở tế bào sinh dưỡng (xoma) và tế bào sinh dục (giao tử), bộ NST khác nhau như thế nào (về số lượng và thành phần NST)?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5784611" y="3817559"/>
            <a:ext cx="6292370" cy="2695383"/>
          </a:xfrm>
          <a:prstGeom prst="borderCallout1">
            <a:avLst>
              <a:gd name="adj1" fmla="val 33275"/>
              <a:gd name="adj2" fmla="val 147"/>
              <a:gd name="adj3" fmla="val 23663"/>
              <a:gd name="adj4" fmla="val -650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 bào sinh dưỡng chứa bộ NST lưỡng bội (các NST tồn tại thành từng cặp tương đồng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2n NST)</a:t>
            </a:r>
          </a:p>
          <a:p>
            <a:pPr algn="just"/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 bào sinh dục (giao tử): chứa bộ NST đơ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bội (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NST)</a:t>
            </a:r>
          </a:p>
        </p:txBody>
      </p:sp>
      <p:pic>
        <p:nvPicPr>
          <p:cNvPr id="7" name="Picture 4" descr="Bút Viết Scribble Sắc - Miễn Phí vector hình ảnh trê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611" y="2924353"/>
            <a:ext cx="1171784" cy="7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35468" cy="710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67"/>
                <a:gridCol w="33867"/>
                <a:gridCol w="33867"/>
                <a:gridCol w="33867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STT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Loài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Bộ NST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2n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n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32335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Người (Homo sapiens)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46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23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1743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Ruối giấm (Drosophila melanogaster)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8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?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Lúa (Oryza sativa)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24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?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54687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5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Đậu hà lan (Pisum sativum)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?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7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6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Ngô (Zea mays)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20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?</a:t>
                      </a:r>
                      <a:endParaRPr lang="en-US" sz="1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13806"/>
            <a:ext cx="1225529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 SGK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172, 173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35.4 so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35.2,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8" y="2022686"/>
            <a:ext cx="6755933" cy="468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2527" y="1537245"/>
            <a:ext cx="116829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254000" algn="just"/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239000" y="2720261"/>
          <a:ext cx="4806254" cy="3963411"/>
        </p:xfrm>
        <a:graphic>
          <a:graphicData uri="http://schemas.openxmlformats.org/drawingml/2006/table">
            <a:tbl>
              <a:tblPr/>
              <a:tblGrid>
                <a:gridCol w="664477"/>
                <a:gridCol w="2919505"/>
                <a:gridCol w="703355"/>
                <a:gridCol w="518917"/>
              </a:tblGrid>
              <a:tr h="494605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endParaRPr lang="en-US" sz="24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Bộ NST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4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2n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</a:tr>
              <a:tr h="404484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(Homo sapiens)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4672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Ruối giấm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(Drosophila melanogaster)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Lúa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(Oryza sativa)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</a:tr>
              <a:tr h="804672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Đậu hà lan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(Pisum sativum)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</a:tr>
              <a:tr h="558037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(Zea mays)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869582" y="2275909"/>
            <a:ext cx="5336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4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35.2.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239001" y="2022686"/>
          <a:ext cx="4914011" cy="4683456"/>
        </p:xfrm>
        <a:graphic>
          <a:graphicData uri="http://schemas.openxmlformats.org/drawingml/2006/table">
            <a:tbl>
              <a:tblPr/>
              <a:tblGrid>
                <a:gridCol w="679376"/>
                <a:gridCol w="2987723"/>
                <a:gridCol w="559637"/>
                <a:gridCol w="687275"/>
              </a:tblGrid>
              <a:tr h="878911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endParaRPr lang="en-US" sz="24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Bộ nhiêm sắc thế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2n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</a:tr>
              <a:tr h="541481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(Homo sapiens)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1763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Ruối giấm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(Drosophila melanogaster)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</a:tr>
              <a:tr h="510221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Lúa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(Oryza sativa)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</a:tr>
              <a:tr h="878911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Đậu hà lan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(Pisum sativum)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</a:tr>
              <a:tr h="472713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(Zea mays)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8737" y="293596"/>
            <a:ext cx="109639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35.4a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lnSpc>
                <a:spcPct val="110000"/>
              </a:lnSpc>
              <a:buAutoNum type="arabicPeriod"/>
            </a:pPr>
            <a:r>
              <a:rPr 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Ở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XX.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10000"/>
              </a:lnSpc>
              <a:buAutoNum type="arabicPeriod"/>
            </a:pPr>
            <a:endParaRPr lang="en-US" sz="28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10000"/>
              </a:lnSpc>
              <a:buAutoNum type="arabicPeriod"/>
            </a:pPr>
            <a:endParaRPr lang="en-US" sz="2800" dirty="0">
              <a:latin typeface="Sitka Text" panose="02000505000000020004" pitchFamily="2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10000"/>
              </a:lnSpc>
              <a:buAutoNum type="arabicPeriod"/>
            </a:pPr>
            <a:endParaRPr lang="en-US" sz="2800" dirty="0">
              <a:latin typeface="Sitka Text" panose="02000505000000020004" pitchFamily="2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10000"/>
              </a:lnSpc>
              <a:buAutoNum type="arabicPeriod"/>
            </a:pPr>
            <a:endParaRPr lang="en-US" sz="2800" dirty="0">
              <a:latin typeface="Sitka Text" panose="02000505000000020004" pitchFamily="2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10000"/>
              </a:lnSpc>
              <a:buAutoNum type="arabicPeriod"/>
            </a:pPr>
            <a:endParaRPr lang="en-US" sz="2800" dirty="0">
              <a:latin typeface="Sitka Text" panose="02000505000000020004" pitchFamily="2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10000"/>
              </a:lnSpc>
              <a:buAutoNum type="arabicPeriod"/>
            </a:pPr>
            <a:endParaRPr lang="en-US" sz="2800" dirty="0">
              <a:latin typeface="Sitka Text" panose="02000505000000020004" pitchFamily="2" charset="0"/>
              <a:ea typeface="Times New Roman" panose="02020603050405020304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" t="5623" r="46064" b="13518"/>
          <a:stretch>
            <a:fillRect/>
          </a:stretch>
        </p:blipFill>
        <p:spPr bwMode="auto">
          <a:xfrm>
            <a:off x="94733" y="2237537"/>
            <a:ext cx="3519579" cy="2693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898913" y="2237537"/>
            <a:ext cx="7824314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2n = 46 (23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44A+XX.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XX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913" y="5474139"/>
            <a:ext cx="5203237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Nắm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tin di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truyền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Bút Viết Scribble Sắc - Miễn Phí vector hình ảnh trê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5239"/>
            <a:ext cx="1018903" cy="7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1375" y="2103120"/>
            <a:ext cx="11047095" cy="4589145"/>
          </a:xfrm>
          <a:prstGeom prst="roundRect">
            <a:avLst>
              <a:gd name="adj" fmla="val 7008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1405" y="400804"/>
            <a:ext cx="9098280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Chủ đề 11: DI TRUYỀN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35: NHIỄM SẮC THỂ VÀ BỘ NHIỄM SẮC THỂ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nl-NL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Thời gian thực hiện: 3 tiết</a:t>
            </a:r>
            <a:endParaRPr lang="en-US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9185" y="2436495"/>
            <a:ext cx="10246360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0" fontAlgn="auto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Nêu được khái niệm nhi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ễ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 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 thể.</a:t>
            </a:r>
          </a:p>
          <a:p>
            <a:pPr indent="0" fontAlgn="auto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tả được hình dạng nhi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ễ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 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 thể thông qua hình vẽ</a:t>
            </a:r>
          </a:p>
          <a:p>
            <a:pPr indent="0" fontAlgn="auto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Dựa vào hình ảnh mô tả được 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u trúc nhi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ễ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 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 thể có lõi là DNA và cách 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p xếp của gene trên nhi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ễ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 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 thể.</a:t>
            </a:r>
          </a:p>
          <a:p>
            <a:pPr indent="0" fontAlgn="auto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Nêu được khái niệm nhi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ễ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 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 thể giới tính và nhi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ễ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 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 thể thường.</a:t>
            </a:r>
          </a:p>
          <a:p>
            <a:pPr indent="0" fontAlgn="auto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Lấy được ví dụ chứng minh 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ỗ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i loài có bộ nhi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ễ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 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 thể đặc trưng.</a:t>
            </a:r>
          </a:p>
          <a:p>
            <a:pPr indent="0" fontAlgn="auto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Phân biệt được bộ nhi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ễ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 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 thể lư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ỡ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ng bội, đơn bội. Lấy được ví dụ minh hoạ.</a:t>
            </a:r>
          </a:p>
          <a:p>
            <a:pPr indent="0" fontAlgn="auto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Quan sát được tiêu bản nhi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ễ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 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 thể dưới kính hiển vi.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25882" y="1298807"/>
            <a:ext cx="4511804" cy="69668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b="1" dirty="0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dò</a:t>
            </a:r>
            <a:endParaRPr lang="en-US" sz="3200" b="1" dirty="0">
              <a:solidFill>
                <a:srgbClr val="00B050"/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08" y="2206924"/>
            <a:ext cx="3843835" cy="1701957"/>
          </a:xfrm>
          <a:solidFill>
            <a:schemeClr val="accent2"/>
          </a:solidFill>
        </p:spPr>
        <p:txBody>
          <a:bodyPr/>
          <a:lstStyle/>
          <a:p>
            <a:pPr marL="0" indent="0" algn="just">
              <a:buNone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5057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6783" y="0"/>
            <a:ext cx="4505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4733" y="0"/>
            <a:ext cx="4505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035" y="609601"/>
            <a:ext cx="7056818" cy="6024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88470" y="525781"/>
            <a:ext cx="11140641" cy="1074420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6162" y="2417121"/>
            <a:ext cx="4363052" cy="24622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tabLst>
                <a:tab pos="54927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vi?</a:t>
            </a:r>
          </a:p>
          <a:p>
            <a:pPr algn="just">
              <a:lnSpc>
                <a:spcPct val="110000"/>
              </a:lnSpc>
              <a:tabLst>
                <a:tab pos="55816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021" y="1478887"/>
            <a:ext cx="5752283" cy="4910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14502" y="846583"/>
            <a:ext cx="3355079" cy="724247"/>
          </a:xfrm>
        </p:spPr>
        <p:txBody>
          <a:bodyPr/>
          <a:lstStyle/>
          <a:p>
            <a:r>
              <a:rPr lang="en-US" b="1" dirty="0" err="1"/>
              <a:t>Chuẩn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439" y="1848210"/>
            <a:ext cx="10246233" cy="4242039"/>
          </a:xfrm>
          <a:prstGeom prst="round2DiagRect">
            <a:avLst>
              <a:gd name="adj1" fmla="val 16667"/>
              <a:gd name="adj2" fmla="val 23511"/>
            </a:avLst>
          </a:prstGeom>
          <a:ln w="88900" cap="sq">
            <a:solidFill>
              <a:schemeClr val="accent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5771" y="2878878"/>
            <a:ext cx="11666220" cy="336707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10x. </a:t>
            </a:r>
          </a:p>
          <a:p>
            <a:pPr algn="just">
              <a:lnSpc>
                <a:spcPct val="110000"/>
              </a:lnSpc>
            </a:pPr>
            <a:r>
              <a:rPr lang="en-US" sz="28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Lựa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en-US" sz="28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+ Di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sang 40x 100 x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8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40x,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100x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100x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86149" y="1074421"/>
            <a:ext cx="5154931" cy="971551"/>
          </a:xfrm>
          <a:prstGeom prst="roundRect">
            <a:avLst>
              <a:gd name="adj" fmla="val 4960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74877" y="1198073"/>
            <a:ext cx="4777475" cy="724247"/>
          </a:xfrm>
          <a:solidFill>
            <a:schemeClr val="accent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05150" y="217933"/>
            <a:ext cx="10228389" cy="833628"/>
          </a:xfrm>
        </p:spPr>
        <p:txBody>
          <a:bodyPr/>
          <a:lstStyle/>
          <a:p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31165" y="1051561"/>
            <a:ext cx="8976360" cy="5693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BÁO CÁO KẾT QUẢ THỰC HÀNH 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Tên thí nghiệm: Quan sát tiêu bản nhiễm sắc thể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Tên nhóm: 				 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1. Mục đích thí nghiệm: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_____________________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2. Chuẩn bị thí nghiệm: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_____________________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3. Tiến hành thí nghiệm: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_____________________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4. Kết quả thí nghiệm: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_____________________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Sitka Text" panose="02000505000000020004" pitchFamily="2" charset="0"/>
            </a:endParaRPr>
          </a:p>
          <a:p>
            <a:r>
              <a:rPr lang="vi-VN" sz="2800" dirty="0">
                <a:latin typeface="Sitka Text" panose="02000505000000020004" pitchFamily="2" charset="0"/>
              </a:rPr>
              <a:t>		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5. Hình ảnh minh họa: 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14410"/>
              </p:ext>
            </p:extLst>
          </p:nvPr>
        </p:nvGraphicFramePr>
        <p:xfrm>
          <a:off x="2964673" y="4261831"/>
          <a:ext cx="8709344" cy="1824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1290"/>
                <a:gridCol w="2191109"/>
                <a:gridCol w="3616945"/>
              </a:tblGrid>
              <a:tr h="80467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en-US" sz="2800" b="1" dirty="0">
                        <a:solidFill>
                          <a:srgbClr val="5C5A59"/>
                        </a:solidFill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NST</a:t>
                      </a:r>
                      <a:endParaRPr lang="en-US" sz="2800" b="1" dirty="0">
                        <a:solidFill>
                          <a:srgbClr val="5C5A59"/>
                        </a:solidFill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kép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1" dirty="0">
                        <a:solidFill>
                          <a:srgbClr val="5C5A59"/>
                        </a:solidFill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46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NST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800" b="1" dirty="0">
                        <a:solidFill>
                          <a:srgbClr val="5C5A59"/>
                        </a:solidFill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1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NST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ta</a:t>
                      </a:r>
                      <a:endParaRPr lang="en-US" sz="2800" b="1" dirty="0">
                        <a:solidFill>
                          <a:srgbClr val="5C5A59"/>
                        </a:solidFill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22631" y="46770"/>
            <a:ext cx="9481831" cy="724247"/>
          </a:xfrm>
        </p:spPr>
        <p:txBody>
          <a:bodyPr/>
          <a:lstStyle/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chí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đánh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hành</a:t>
            </a:r>
            <a:endParaRPr lang="en-US" altLang="en-US"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281623"/>
              </p:ext>
            </p:extLst>
          </p:nvPr>
        </p:nvGraphicFramePr>
        <p:xfrm>
          <a:off x="250165" y="771016"/>
          <a:ext cx="11757808" cy="5976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2046"/>
                <a:gridCol w="7194431"/>
                <a:gridCol w="879894"/>
                <a:gridCol w="1121437"/>
              </a:tblGrid>
              <a:tr h="932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endParaRPr lang="en-US" sz="19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lang="en-US" sz="1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r>
                        <a:rPr lang="en-US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endParaRPr lang="en-US" sz="1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1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endParaRPr lang="en-US" sz="19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đầy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0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9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Kỹ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thao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endParaRPr lang="en-US" sz="19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đặt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thạo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0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9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chép</a:t>
                      </a:r>
                      <a:endParaRPr lang="en-US" sz="19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cẩn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thận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chép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0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9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Đếm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endParaRPr lang="en-US" sz="19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đếm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chúng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0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9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Vẽ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họa</a:t>
                      </a:r>
                      <a:endParaRPr lang="en-US" sz="19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vẽ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chi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0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9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phiếu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cáo</a:t>
                      </a:r>
                      <a:endParaRPr lang="en-US" sz="19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phiếu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cáo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đầy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ràng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0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9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endParaRPr lang="en-US" sz="19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0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9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45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19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0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9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85501" y="1143763"/>
            <a:ext cx="10220900" cy="724247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31" y="2373109"/>
            <a:ext cx="9883341" cy="3552083"/>
          </a:xfrm>
          <a:prstGeom prst="roundRect">
            <a:avLst>
              <a:gd name="adj" fmla="val 27359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20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33" y="1095375"/>
            <a:ext cx="5246709" cy="2578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Shape 29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60" y="3797389"/>
            <a:ext cx="2938436" cy="2587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44766" y="98950"/>
            <a:ext cx="117278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 HỌC TẬP SỐ 1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Nhiệm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vụ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1: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sát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ảnh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35.1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nhiễm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sắc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sinh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vật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nhân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thực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trả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lời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sau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Shape 29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996" y="3797389"/>
            <a:ext cx="2618739" cy="258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2925"/>
          <p:cNvSpPr txBox="1">
            <a:spLocks noChangeArrowheads="1"/>
          </p:cNvSpPr>
          <p:nvPr/>
        </p:nvSpPr>
        <p:spPr bwMode="auto">
          <a:xfrm>
            <a:off x="9139472" y="6517820"/>
            <a:ext cx="3103789" cy="115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 err="1">
                <a:solidFill>
                  <a:srgbClr val="37383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altLang="en-US" sz="1200" b="1" dirty="0">
                <a:solidFill>
                  <a:srgbClr val="37383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35.2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Căp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nhiễm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sảc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đông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6" name="Shape 2941"/>
          <p:cNvSpPr txBox="1">
            <a:spLocks noChangeArrowheads="1"/>
          </p:cNvSpPr>
          <p:nvPr/>
        </p:nvSpPr>
        <p:spPr bwMode="auto">
          <a:xfrm>
            <a:off x="6011206" y="6517820"/>
            <a:ext cx="3289131" cy="102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35.3 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nhiễm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săc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thê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nam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201" y="1483945"/>
            <a:ext cx="651863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Nhiễm</a:t>
            </a:r>
            <a:r>
              <a:rPr lang="en-US" altLang="en-US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b. </a:t>
            </a:r>
            <a:r>
              <a:rPr lang="en-US" altLang="en-US" sz="2800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Mô</a:t>
            </a:r>
            <a:r>
              <a:rPr lang="en-US" altLang="en-US" sz="28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tả</a:t>
            </a:r>
            <a:r>
              <a:rPr lang="en-US" altLang="en-US" sz="28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altLang="en-US" sz="28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dạng</a:t>
            </a:r>
            <a:r>
              <a:rPr lang="en-US" altLang="en-US" sz="28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altLang="en-US" sz="28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nhiễm</a:t>
            </a:r>
            <a:r>
              <a:rPr lang="en-US" altLang="en-US" sz="28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sắc</a:t>
            </a:r>
            <a:r>
              <a:rPr lang="en-US" altLang="en-US" sz="28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altLang="en-US" sz="28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c. </a:t>
            </a:r>
            <a:r>
              <a:rPr lang="en-US" altLang="en-US" sz="2800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Nhiễm</a:t>
            </a:r>
            <a:r>
              <a:rPr lang="en-US" altLang="en-US" sz="28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sắc</a:t>
            </a:r>
            <a:r>
              <a:rPr lang="en-US" altLang="en-US" sz="28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altLang="en-US" sz="28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altLang="en-US" sz="28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cấu</a:t>
            </a:r>
            <a:r>
              <a:rPr lang="en-US" altLang="en-US" sz="28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tạo</a:t>
            </a:r>
            <a:r>
              <a:rPr lang="en-US" altLang="en-US" sz="28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altLang="en-US" sz="28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lang="en-US" altLang="en-US" sz="28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thành</a:t>
            </a:r>
            <a:r>
              <a:rPr lang="en-US" altLang="en-US" sz="28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phần</a:t>
            </a:r>
            <a:r>
              <a:rPr lang="en-US" altLang="en-US" sz="28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altLang="en-US" sz="28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latin typeface="Sitka Text" panose="02000505000000020004" pitchFamily="2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52401" y="2473236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</a:rPr>
              <a:t/>
            </a:r>
            <a:br>
              <a:rPr lang="en-US" altLang="en-US" sz="2400">
                <a:latin typeface="Arial" panose="020B0604020202020204" pitchFamily="34" charset="0"/>
              </a:rPr>
            </a:b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52401" y="3105770"/>
            <a:ext cx="577714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latin typeface="Sitka Text" panose="02000505000000020004" pitchFamily="2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vụ</a:t>
            </a:r>
            <a:r>
              <a:rPr lang="en-US" alt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35.3 </a:t>
            </a:r>
            <a:r>
              <a:rPr lang="en-US" alt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nhiễm</a:t>
            </a:r>
            <a:r>
              <a:rPr lang="en-US" alt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bào</a:t>
            </a:r>
            <a:r>
              <a:rPr lang="en-US" alt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Nhiệm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vụ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3: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sát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35.2,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phân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tích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đặc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hiện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đây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cặp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nhiễm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sắc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tương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đồng</a:t>
            </a:r>
            <a:r>
              <a:rPr lang="en-US" alt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latin typeface="Sitka Text" panose="02000505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26" y="159433"/>
            <a:ext cx="3520127" cy="2647720"/>
          </a:xfrm>
          <a:solidFill>
            <a:schemeClr val="tx1"/>
          </a:solidFill>
        </p:spPr>
        <p:txBody>
          <a:bodyPr/>
          <a:lstStyle/>
          <a:p>
            <a:pPr marL="0" indent="0" algn="just">
              <a:buNone/>
            </a:pP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nhuộm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b="1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Bút Viết Scribble Sắc - Miễn Phí vector hình ảnh trê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90" y="159433"/>
            <a:ext cx="1018903" cy="7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92" y="810883"/>
            <a:ext cx="5663609" cy="4012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Mũi Tên Màu Đỏ Hướng Lên Biểu - Miễn Phí vector hình ảnh trên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294465" y="1232428"/>
            <a:ext cx="1080063" cy="320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56977" y="1876225"/>
            <a:ext cx="3038475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57971" y="1398037"/>
            <a:ext cx="3753996" cy="44012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NST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 sinh vật nhân thực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chúng có xoắn cực đại tại kì 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M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ỗi nhiễm sắc thể chứa hai nhiễm sắc tử (chromatid) chị em liên kết với nhau tại tâm động tạo thành trạng thái kép, hai bên tâm động là cánh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NST</a:t>
            </a:r>
          </a:p>
        </p:txBody>
      </p:sp>
      <p:sp>
        <p:nvSpPr>
          <p:cNvPr id="8" name="Rectangle 7"/>
          <p:cNvSpPr/>
          <p:nvPr/>
        </p:nvSpPr>
        <p:spPr>
          <a:xfrm>
            <a:off x="67639" y="3151747"/>
            <a:ext cx="368615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DNA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quấn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Protein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histon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chuỗi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nucleosome,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cuộn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NST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 người có bao nhiêu nhiễm sắc thể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53" y="1030808"/>
            <a:ext cx="7485016" cy="3827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6922" y="5174198"/>
            <a:ext cx="9120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Shape 29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0" y="774487"/>
            <a:ext cx="4930477" cy="487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2925"/>
          <p:cNvSpPr txBox="1">
            <a:spLocks noChangeArrowheads="1"/>
          </p:cNvSpPr>
          <p:nvPr/>
        </p:nvSpPr>
        <p:spPr bwMode="auto">
          <a:xfrm>
            <a:off x="0" y="6032045"/>
            <a:ext cx="6029325" cy="42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35.2 </a:t>
            </a:r>
            <a:r>
              <a:rPr lang="en-US" altLang="en-US" sz="24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Căp</a:t>
            </a:r>
            <a:r>
              <a:rPr lang="en-US" altLang="en-US" sz="24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nhiễm</a:t>
            </a:r>
            <a:r>
              <a:rPr lang="en-US" altLang="en-US" sz="24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sắc</a:t>
            </a:r>
            <a:r>
              <a:rPr lang="en-US" altLang="en-US" sz="24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Sitka Text" panose="02000505000000020004" pitchFamily="2" charset="0"/>
                <a:ea typeface="Times New Roman" panose="02020603050405020304" pitchFamily="18" charset="0"/>
              </a:rPr>
              <a:t>đồng</a:t>
            </a:r>
            <a:endParaRPr lang="en-US" altLang="en-US" sz="2400" dirty="0">
              <a:solidFill>
                <a:srgbClr val="0000FF"/>
              </a:solidFill>
              <a:latin typeface="Sitka Text" panose="02000505000000020004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146527" y="1302588"/>
            <a:ext cx="6723420" cy="4002657"/>
          </a:xfrm>
          <a:prstGeom prst="cloudCallout">
            <a:avLst>
              <a:gd name="adj1" fmla="val -75885"/>
              <a:gd name="adj2" fmla="val 2919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>
              <a:solidFill>
                <a:srgbClr val="0000FF"/>
              </a:solidFill>
              <a:latin typeface="Sitka Text" panose="0200050500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89710" y="2105590"/>
            <a:ext cx="56077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sắc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endParaRPr lang="vi-VN" sz="2800" dirty="0">
              <a:solidFill>
                <a:srgbClr val="0000FF"/>
              </a:solidFill>
              <a:latin typeface="Sitka Text" panose="02000505000000020004" pitchFamily="2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gene.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nguồn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gốc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Sitka Text" panose="02000505000000020004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anose="02000505000000020004" pitchFamily="2" charset="0"/>
              </a:rPr>
              <a:t>nhau</a:t>
            </a:r>
            <a:endParaRPr lang="en-US" sz="2800" dirty="0">
              <a:solidFill>
                <a:srgbClr val="0000FF"/>
              </a:solidFill>
              <a:latin typeface="Sitka Text" panose="02000505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Khoa học tự nhiên 9 Bài 15: Nhiễm sắc th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40" t="5958" r="9650" b="15348"/>
          <a:stretch>
            <a:fillRect/>
          </a:stretch>
        </p:blipFill>
        <p:spPr bwMode="auto">
          <a:xfrm>
            <a:off x="169648" y="1061049"/>
            <a:ext cx="5325380" cy="4373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6331885" y="377451"/>
            <a:ext cx="5574367" cy="2675964"/>
          </a:xfrm>
          <a:prstGeom prst="cloudCallout">
            <a:avLst>
              <a:gd name="adj1" fmla="val -30573"/>
              <a:gd name="adj2" fmla="val 7104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sát hình và cho biết, sự khác nhau giữa NST đơn và NST kép là 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5917721" y="3717743"/>
            <a:ext cx="6098875" cy="2855585"/>
          </a:xfrm>
          <a:prstGeom prst="borderCallout1">
            <a:avLst>
              <a:gd name="adj1" fmla="val 31147"/>
              <a:gd name="adj2" fmla="val -346"/>
              <a:gd name="adj3" fmla="val 30195"/>
              <a:gd name="adj4" fmla="val 28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 khác nhau giữa NST đơn và kép:</a:t>
            </a:r>
          </a:p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NST đơn: gồm 1 ADN xoắn quanh các protein histon, có 1 tâm 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NST kép gồm 2 ADN xoắn quanh các protein histon, có 1 tâm 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51189" y="129399"/>
            <a:ext cx="10573267" cy="2835783"/>
          </a:xfrm>
        </p:spPr>
        <p:txBody>
          <a:bodyPr/>
          <a:lstStyle/>
          <a:p>
            <a:pPr marL="30480" marR="30480" algn="just">
              <a:lnSpc>
                <a:spcPct val="110000"/>
              </a:lnSpc>
              <a:spcBef>
                <a:spcPts val="600"/>
              </a:spcBef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“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”/SGK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171,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just">
              <a:lnSpc>
                <a:spcPct val="110000"/>
              </a:lnSpc>
              <a:spcBef>
                <a:spcPts val="600"/>
              </a:spcBef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gene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0000"/>
              </a:lnSpc>
              <a:spcBef>
                <a:spcPts val="600"/>
              </a:spcBef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gen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kiểu</a:t>
            </a:r>
            <a:r>
              <a:rPr lang="en-US" sz="2800" b="1" dirty="0">
                <a:latin typeface="Times New Roman" panose="02020603050405020304" pitchFamily="18" charset="0"/>
              </a:rPr>
              <a:t> gen </a:t>
            </a:r>
            <a:r>
              <a:rPr 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</a:rPr>
              <a:t>?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51189" y="2772394"/>
                <a:ext cx="10721713" cy="4085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gene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bố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dọc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theo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chiều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dài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nhiễm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sắc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342900" indent="-342900" algn="just">
                  <a:lnSpc>
                    <a:spcPct val="110000"/>
                  </a:lnSpc>
                  <a:buFontTx/>
                  <a:buChar char="-"/>
                </a:pP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Kiểu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gene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tổ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2 allele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gene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hoặc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tổ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allele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nhiều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gene. </a:t>
                </a:r>
              </a:p>
              <a:p>
                <a:pPr marL="342900" indent="-342900" algn="just">
                  <a:lnSpc>
                    <a:spcPct val="110000"/>
                  </a:lnSpc>
                  <a:buFontTx/>
                  <a:buChar char="-"/>
                </a:pP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Ví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dụ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Xét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gen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allele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kiểu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gen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	aa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AA (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tử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Aa (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dị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tử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)</a:t>
                </a:r>
              </a:p>
              <a:p>
                <a:pPr marL="342900" indent="-342900" algn="just">
                  <a:lnSpc>
                    <a:spcPct val="110000"/>
                  </a:lnSpc>
                  <a:buFontTx/>
                  <a:buChar char="-"/>
                </a:pP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kiểu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gene: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gene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cặp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nhiễm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sắc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AaBb</a:t>
                </a:r>
                <a:endParaRPr lang="en-US" sz="2800" dirty="0">
                  <a:solidFill>
                    <a:srgbClr val="0000FF"/>
                  </a:solidFill>
                  <a:latin typeface="Sitka Text" panose="02000505000000020004" pitchFamily="2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gene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cặp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nhiễm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sắc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anose="02000505000000020004" pitchFamily="2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FF"/>
                  </a:solidFill>
                  <a:latin typeface="Sitka Text" panose="02000505000000020004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189" y="2772394"/>
                <a:ext cx="10721713" cy="4085606"/>
              </a:xfrm>
              <a:prstGeom prst="rect">
                <a:avLst/>
              </a:prstGeom>
              <a:blipFill rotWithShape="1">
                <a:blip r:embed="rId3"/>
                <a:stretch>
                  <a:fillRect l="-2" t="-1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045" y="29087"/>
            <a:ext cx="9629955" cy="6828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Beautiful-Yellow-Flower-PowerPoint-Templates</Template>
  <TotalTime>5</TotalTime>
  <Words>2152</Words>
  <Application>Microsoft Office PowerPoint</Application>
  <PresentationFormat>Custom</PresentationFormat>
  <Paragraphs>248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Cover and End Slide Master</vt:lpstr>
      <vt:lpstr>Contents Slide Master</vt:lpstr>
      <vt:lpstr>Section Break Slide Master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Bộ NST</vt:lpstr>
      <vt:lpstr>PowerPoint Presentation</vt:lpstr>
      <vt:lpstr>PowerPoint Presentation</vt:lpstr>
      <vt:lpstr>PowerPoint Presentation</vt:lpstr>
      <vt:lpstr>D. Dặn dò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VnTeach.Com</dc:creator>
  <cp:keywords>VnTeach.Com</cp:keywords>
  <cp:lastModifiedBy>Windows User</cp:lastModifiedBy>
  <cp:revision>3</cp:revision>
  <dcterms:created xsi:type="dcterms:W3CDTF">2024-11-28T03:16:56Z</dcterms:created>
  <dcterms:modified xsi:type="dcterms:W3CDTF">2025-03-26T13:46:41Z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8B33965F840D43218659E7180191BF9D_12</vt:lpwstr>
  </property>
  <property fmtid="{D5CDD505-2E9C-101B-9397-08002B2CF9AE}" pid="3" name="KSOProductBuildVer">
    <vt:lpwstr>1033-12.2.0.18911</vt:lpwstr>
  </property>
</Properties>
</file>