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8" r:id="rId3"/>
    <p:sldId id="297" r:id="rId4"/>
    <p:sldId id="298" r:id="rId5"/>
    <p:sldId id="289" r:id="rId6"/>
    <p:sldId id="259" r:id="rId7"/>
    <p:sldId id="260" r:id="rId8"/>
    <p:sldId id="261" r:id="rId9"/>
    <p:sldId id="284" r:id="rId10"/>
    <p:sldId id="290" r:id="rId11"/>
    <p:sldId id="262" r:id="rId12"/>
    <p:sldId id="291" r:id="rId13"/>
    <p:sldId id="263" r:id="rId14"/>
    <p:sldId id="265" r:id="rId15"/>
    <p:sldId id="285" r:id="rId16"/>
    <p:sldId id="292" r:id="rId17"/>
    <p:sldId id="293" r:id="rId18"/>
    <p:sldId id="294" r:id="rId19"/>
    <p:sldId id="299" r:id="rId20"/>
    <p:sldId id="296" r:id="rId21"/>
    <p:sldId id="573" r:id="rId22"/>
    <p:sldId id="303" r:id="rId23"/>
    <p:sldId id="300" r:id="rId24"/>
    <p:sldId id="575" r:id="rId25"/>
    <p:sldId id="301" r:id="rId26"/>
    <p:sldId id="576" r:id="rId27"/>
    <p:sldId id="574" r:id="rId28"/>
    <p:sldId id="577" r:id="rId29"/>
    <p:sldId id="578" r:id="rId30"/>
    <p:sldId id="579" r:id="rId31"/>
    <p:sldId id="302" r:id="rId32"/>
    <p:sldId id="581" r:id="rId33"/>
    <p:sldId id="270" r:id="rId34"/>
    <p:sldId id="288" r:id="rId35"/>
    <p:sldId id="271" r:id="rId36"/>
    <p:sldId id="272" r:id="rId37"/>
    <p:sldId id="275" r:id="rId38"/>
    <p:sldId id="276" r:id="rId39"/>
    <p:sldId id="277" r:id="rId40"/>
    <p:sldId id="278" r:id="rId41"/>
    <p:sldId id="279" r:id="rId42"/>
    <p:sldId id="280" r:id="rId43"/>
  </p:sldIdLst>
  <p:sldSz cx="12188825" cy="6858000"/>
  <p:notesSz cx="6858000" cy="9144000"/>
  <p:embeddedFontLst>
    <p:embeddedFont>
      <p:font typeface="Cambria Math" panose="02040503050406030204" pitchFamily="18" charset="0"/>
      <p:regular r:id="rId45"/>
    </p:embeddedFont>
    <p:embeddedFont>
      <p:font typeface="Georgia" panose="02040502050405020303" pitchFamily="18"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autoAdjust="0"/>
    <p:restoredTop sz="93486" autoAdjust="0"/>
  </p:normalViewPr>
  <p:slideViewPr>
    <p:cSldViewPr>
      <p:cViewPr varScale="1">
        <p:scale>
          <a:sx n="86" d="100"/>
          <a:sy n="86" d="100"/>
        </p:scale>
        <p:origin x="392" y="20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07D59-C079-9645-9364-883305986834}" type="datetimeFigureOut">
              <a:rPr lang="en-VN" smtClean="0"/>
              <a:t>28/03/2024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317C7-7959-5F46-8653-AEDE51A8A66E}" type="slidenum">
              <a:rPr lang="en-VN" smtClean="0"/>
              <a:t>‹#›</a:t>
            </a:fld>
            <a:endParaRPr lang="en-VN"/>
          </a:p>
        </p:txBody>
      </p:sp>
    </p:spTree>
    <p:extLst>
      <p:ext uri="{BB962C8B-B14F-4D97-AF65-F5344CB8AC3E}">
        <p14:creationId xmlns:p14="http://schemas.microsoft.com/office/powerpoint/2010/main" val="123113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0A317C7-7959-5F46-8653-AEDE51A8A66E}" type="slidenum">
              <a:rPr lang="en-VN" smtClean="0"/>
              <a:t>3</a:t>
            </a:fld>
            <a:endParaRPr lang="en-VN"/>
          </a:p>
        </p:txBody>
      </p:sp>
    </p:spTree>
    <p:extLst>
      <p:ext uri="{BB962C8B-B14F-4D97-AF65-F5344CB8AC3E}">
        <p14:creationId xmlns:p14="http://schemas.microsoft.com/office/powerpoint/2010/main" val="367977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0A317C7-7959-5F46-8653-AEDE51A8A66E}" type="slidenum">
              <a:rPr lang="en-VN" smtClean="0"/>
              <a:t>24</a:t>
            </a:fld>
            <a:endParaRPr lang="en-VN"/>
          </a:p>
        </p:txBody>
      </p:sp>
    </p:spTree>
    <p:extLst>
      <p:ext uri="{BB962C8B-B14F-4D97-AF65-F5344CB8AC3E}">
        <p14:creationId xmlns:p14="http://schemas.microsoft.com/office/powerpoint/2010/main" val="129450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3/28/24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sv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9.sv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1.svg"/><Relationship Id="rId10" Type="http://schemas.openxmlformats.org/officeDocument/2006/relationships/image" Target="../media/image47.svg"/><Relationship Id="rId4" Type="http://schemas.openxmlformats.org/officeDocument/2006/relationships/image" Target="../media/image40.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svg"/><Relationship Id="rId7" Type="http://schemas.openxmlformats.org/officeDocument/2006/relationships/image" Target="../media/image49.svg"/><Relationship Id="rId12" Type="http://schemas.openxmlformats.org/officeDocument/2006/relationships/image" Target="../media/image5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1.svg"/><Relationship Id="rId10" Type="http://schemas.openxmlformats.org/officeDocument/2006/relationships/image" Target="../media/image52.svg"/><Relationship Id="rId4" Type="http://schemas.openxmlformats.org/officeDocument/2006/relationships/image" Target="../media/image40.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0.svg"/><Relationship Id="rId3" Type="http://schemas.openxmlformats.org/officeDocument/2006/relationships/image" Target="../media/image39.svg"/><Relationship Id="rId7" Type="http://schemas.openxmlformats.org/officeDocument/2006/relationships/image" Target="../media/image56.svg"/><Relationship Id="rId12"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41.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54.svg"/><Relationship Id="rId1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9.svg"/><Relationship Id="rId7" Type="http://schemas.openxmlformats.org/officeDocument/2006/relationships/image" Target="../media/image5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9.svg"/><Relationship Id="rId7" Type="http://schemas.openxmlformats.org/officeDocument/2006/relationships/image" Target="../media/image5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39.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41.svg"/><Relationship Id="rId10" Type="http://schemas.openxmlformats.org/officeDocument/2006/relationships/image" Target="../media/image68.png"/><Relationship Id="rId4" Type="http://schemas.openxmlformats.org/officeDocument/2006/relationships/image" Target="../media/image40.png"/><Relationship Id="rId9" Type="http://schemas.openxmlformats.org/officeDocument/2006/relationships/image" Target="../media/image67.sv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svg"/><Relationship Id="rId7" Type="http://schemas.openxmlformats.org/officeDocument/2006/relationships/image" Target="../media/image67.svg"/><Relationship Id="rId12" Type="http://schemas.openxmlformats.org/officeDocument/2006/relationships/image" Target="../media/image72.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41.svg"/><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image" Target="../media/image69.sv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áo án điện tử KHTN 8 cánh diều Bài 33: Môi trường trong cơ thể và hệ bài tiết ở người">
            <a:extLst>
              <a:ext uri="{FF2B5EF4-FFF2-40B4-BE49-F238E27FC236}">
                <a16:creationId xmlns:a16="http://schemas.microsoft.com/office/drawing/2014/main" id="{E77DF711-CA65-24A4-1A38-A1DB33A10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 y="178525"/>
            <a:ext cx="11430000" cy="64334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12AC9EFF-3E74-ECBF-0792-ED2C3D39120B}"/>
              </a:ext>
            </a:extLst>
          </p:cNvPr>
          <p:cNvSpPr txBox="1"/>
          <p:nvPr/>
        </p:nvSpPr>
        <p:spPr>
          <a:xfrm>
            <a:off x="-153988" y="255162"/>
            <a:ext cx="5637332" cy="1015399"/>
          </a:xfrm>
          <a:prstGeom prst="rect">
            <a:avLst/>
          </a:prstGeom>
          <a:noFill/>
        </p:spPr>
        <p:txBody>
          <a:bodyPr wrap="square" rtlCol="0">
            <a:spAutoFit/>
          </a:bodyPr>
          <a:lstStyle/>
          <a:p>
            <a:pPr algn="ctr"/>
            <a:r>
              <a:rPr lang="en-US" sz="5998" b="1" dirty="0" err="1">
                <a:solidFill>
                  <a:srgbClr val="0432FF"/>
                </a:solidFill>
                <a:latin typeface="Times New Roman" panose="02020603050405020304" pitchFamily="18" charset="0"/>
                <a:cs typeface="Times New Roman" panose="02020603050405020304" pitchFamily="18" charset="0"/>
              </a:rPr>
              <a:t>Tiết</a:t>
            </a:r>
            <a:r>
              <a:rPr lang="en-US" sz="5998" b="1" dirty="0">
                <a:solidFill>
                  <a:srgbClr val="0432FF"/>
                </a:solidFill>
                <a:latin typeface="Times New Roman" panose="02020603050405020304" pitchFamily="18" charset="0"/>
                <a:cs typeface="Times New Roman" panose="02020603050405020304" pitchFamily="18" charset="0"/>
              </a:rPr>
              <a:t> 109-110</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305BE3-0334-B80E-3484-E512CFD882CC}"/>
              </a:ext>
            </a:extLst>
          </p:cNvPr>
          <p:cNvSpPr txBox="1"/>
          <p:nvPr/>
        </p:nvSpPr>
        <p:spPr>
          <a:xfrm>
            <a:off x="912812" y="3896956"/>
            <a:ext cx="10591800" cy="1384995"/>
          </a:xfrm>
          <a:prstGeom prst="rect">
            <a:avLst/>
          </a:prstGeom>
          <a:noFill/>
        </p:spPr>
        <p:txBody>
          <a:bodyPr wrap="square">
            <a:spAutoFit/>
          </a:bodyPr>
          <a:lstStyle/>
          <a:p>
            <a:pPr algn="just"/>
            <a:r>
              <a:rPr lang="vi-VN" sz="2800" b="0"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2800" b="1" i="1"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Cân bằng môi trường trong cơ thể là </a:t>
            </a:r>
            <a:r>
              <a:rPr lang="vi-VN" sz="2800" b="0"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hiện tượng những điều kiện vật lí, hóa học của môi trường như nhiệt độ, huyết áp, độ pH, thành phần chất tan,… được duy trì ổn định.</a:t>
            </a:r>
            <a:endParaRPr lang="en-VN" sz="2800" dirty="0">
              <a:latin typeface="Times New Roman" panose="02020603050405020304" pitchFamily="18" charset="0"/>
              <a:cs typeface="Times New Roman" panose="02020603050405020304" pitchFamily="18" charset="0"/>
            </a:endParaRPr>
          </a:p>
        </p:txBody>
      </p:sp>
      <p:sp>
        <p:nvSpPr>
          <p:cNvPr id="4" name="TextBox 20">
            <a:extLst>
              <a:ext uri="{FF2B5EF4-FFF2-40B4-BE49-F238E27FC236}">
                <a16:creationId xmlns:a16="http://schemas.microsoft.com/office/drawing/2014/main" id="{C555A3A1-5732-9FC0-F652-E40E75F4B65F}"/>
              </a:ext>
            </a:extLst>
          </p:cNvPr>
          <p:cNvSpPr txBox="1"/>
          <p:nvPr/>
        </p:nvSpPr>
        <p:spPr>
          <a:xfrm>
            <a:off x="1030193" y="2590800"/>
            <a:ext cx="10478927" cy="988989"/>
          </a:xfrm>
          <a:prstGeom prst="rect">
            <a:avLst/>
          </a:prstGeom>
        </p:spPr>
        <p:txBody>
          <a:bodyPr wrap="square" lIns="0" tIns="0" rIns="0" bIns="0" rtlCol="0" anchor="t">
            <a:spAutoFit/>
          </a:bodyPr>
          <a:lstStyle/>
          <a:p>
            <a:pPr algn="just">
              <a:lnSpc>
                <a:spcPct val="120000"/>
              </a:lnSpc>
              <a:spcBef>
                <a:spcPct val="0"/>
              </a:spcBef>
            </a:pP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gồm</a:t>
            </a:r>
            <a:r>
              <a:rPr lang="en-US" sz="2800" b="1" i="1" dirty="0">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máu</a:t>
            </a:r>
            <a:r>
              <a:rPr lang="en-US" sz="2800" b="1" dirty="0">
                <a:solidFill>
                  <a:srgbClr val="0432FF"/>
                </a:solidFill>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dịch</a:t>
            </a:r>
            <a:r>
              <a:rPr lang="en-US" sz="2800" b="1" u="sng" dirty="0">
                <a:solidFill>
                  <a:srgbClr val="0432FF"/>
                </a:solidFill>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mô</a:t>
            </a:r>
            <a:r>
              <a:rPr lang="en-US" sz="2800" b="1" u="sng" dirty="0">
                <a:solidFill>
                  <a:srgbClr val="0432FF"/>
                </a:solidFill>
                <a:latin typeface="Times New Roman" panose="02020603050405020304" pitchFamily="18" charset="0"/>
                <a:cs typeface="Times New Roman" panose="02020603050405020304" pitchFamily="18" charset="0"/>
              </a:rPr>
              <a:t> </a:t>
            </a:r>
            <a:r>
              <a:rPr lang="en-US" sz="2800" dirty="0">
                <a:solidFill>
                  <a:srgbClr val="0432FF"/>
                </a:solidFill>
                <a:latin typeface="Times New Roman" panose="02020603050405020304" pitchFamily="18" charset="0"/>
                <a:cs typeface="Times New Roman" panose="02020603050405020304" pitchFamily="18" charset="0"/>
              </a:rPr>
              <a:t>(</a:t>
            </a:r>
            <a:r>
              <a:rPr lang="en-US" sz="2800" dirty="0" err="1">
                <a:solidFill>
                  <a:srgbClr val="0432FF"/>
                </a:solidFill>
                <a:latin typeface="Times New Roman" panose="02020603050405020304" pitchFamily="18" charset="0"/>
                <a:cs typeface="Times New Roman" panose="02020603050405020304" pitchFamily="18" charset="0"/>
              </a:rPr>
              <a:t>dịch</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giữa</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các</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tế</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bào</a:t>
            </a:r>
            <a:r>
              <a:rPr lang="en-US" sz="2800" dirty="0">
                <a:solidFill>
                  <a:srgbClr val="0432FF"/>
                </a:solidFill>
                <a:latin typeface="Times New Roman" panose="02020603050405020304" pitchFamily="18" charset="0"/>
                <a:cs typeface="Times New Roman" panose="02020603050405020304" pitchFamily="18" charset="0"/>
              </a:rPr>
              <a:t>) </a:t>
            </a:r>
            <a:r>
              <a:rPr lang="en-US" sz="2800" dirty="0" err="1">
                <a:solidFill>
                  <a:srgbClr val="0432FF"/>
                </a:solidFill>
                <a:latin typeface="Times New Roman" panose="02020603050405020304" pitchFamily="18" charset="0"/>
                <a:cs typeface="Times New Roman" panose="02020603050405020304" pitchFamily="18" charset="0"/>
              </a:rPr>
              <a:t>và</a:t>
            </a:r>
            <a:r>
              <a:rPr lang="en-US" sz="2800" dirty="0">
                <a:solidFill>
                  <a:srgbClr val="0432FF"/>
                </a:solidFill>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dịch</a:t>
            </a:r>
            <a:r>
              <a:rPr lang="en-US" sz="2800" b="1" u="sng" dirty="0">
                <a:solidFill>
                  <a:srgbClr val="0432FF"/>
                </a:solidFill>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bạch</a:t>
            </a:r>
            <a:r>
              <a:rPr lang="en-US" sz="2800" b="1" u="sng" dirty="0">
                <a:solidFill>
                  <a:srgbClr val="0432FF"/>
                </a:solidFill>
                <a:latin typeface="Times New Roman" panose="02020603050405020304" pitchFamily="18" charset="0"/>
                <a:cs typeface="Times New Roman" panose="02020603050405020304" pitchFamily="18" charset="0"/>
              </a:rPr>
              <a:t> </a:t>
            </a:r>
            <a:r>
              <a:rPr lang="en-US" sz="2800" b="1" u="sng" dirty="0" err="1">
                <a:solidFill>
                  <a:srgbClr val="0432FF"/>
                </a:solidFill>
                <a:latin typeface="Times New Roman" panose="02020603050405020304" pitchFamily="18" charset="0"/>
                <a:cs typeface="Times New Roman" panose="02020603050405020304" pitchFamily="18" charset="0"/>
              </a:rPr>
              <a:t>huyết</a:t>
            </a:r>
            <a:r>
              <a:rPr lang="en-US" sz="2800" b="1" u="sng" dirty="0">
                <a:solidFill>
                  <a:srgbClr val="0432FF"/>
                </a:solidFill>
                <a:latin typeface="Times New Roman" panose="02020603050405020304" pitchFamily="18" charset="0"/>
                <a:cs typeface="Times New Roman" panose="02020603050405020304" pitchFamily="18" charset="0"/>
              </a:rPr>
              <a:t>.</a:t>
            </a:r>
          </a:p>
        </p:txBody>
      </p:sp>
      <p:grpSp>
        <p:nvGrpSpPr>
          <p:cNvPr id="5" name="Group 2">
            <a:extLst>
              <a:ext uri="{FF2B5EF4-FFF2-40B4-BE49-F238E27FC236}">
                <a16:creationId xmlns:a16="http://schemas.microsoft.com/office/drawing/2014/main" id="{EC5E2798-2521-169E-2DF4-9264E06891FF}"/>
              </a:ext>
            </a:extLst>
          </p:cNvPr>
          <p:cNvGrpSpPr/>
          <p:nvPr/>
        </p:nvGrpSpPr>
        <p:grpSpPr>
          <a:xfrm>
            <a:off x="-1525588" y="239011"/>
            <a:ext cx="9249043" cy="2193205"/>
            <a:chOff x="0" y="-192881"/>
            <a:chExt cx="18264653" cy="4386409"/>
          </a:xfrm>
        </p:grpSpPr>
        <p:sp>
          <p:nvSpPr>
            <p:cNvPr id="6" name="TextBox 5">
              <a:extLst>
                <a:ext uri="{FF2B5EF4-FFF2-40B4-BE49-F238E27FC236}">
                  <a16:creationId xmlns:a16="http://schemas.microsoft.com/office/drawing/2014/main" id="{D1CFD019-BD94-CF98-C742-DE9D7067F25D}"/>
                </a:ext>
              </a:extLst>
            </p:cNvPr>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7" name="TextBox 8">
              <a:extLst>
                <a:ext uri="{FF2B5EF4-FFF2-40B4-BE49-F238E27FC236}">
                  <a16:creationId xmlns:a16="http://schemas.microsoft.com/office/drawing/2014/main" id="{75B9494A-5D9E-803C-5F5D-E83CFAE9EF81}"/>
                </a:ext>
              </a:extLst>
            </p:cNvPr>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9">
              <a:extLst>
                <a:ext uri="{FF2B5EF4-FFF2-40B4-BE49-F238E27FC236}">
                  <a16:creationId xmlns:a16="http://schemas.microsoft.com/office/drawing/2014/main" id="{922E5208-58A7-2E94-2FA9-6BA06A422114}"/>
                </a:ext>
              </a:extLst>
            </p:cNvPr>
            <p:cNvSpPr txBox="1"/>
            <p:nvPr/>
          </p:nvSpPr>
          <p:spPr>
            <a:xfrm>
              <a:off x="4858613" y="2401194"/>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9" name="TextBox 10">
              <a:extLst>
                <a:ext uri="{FF2B5EF4-FFF2-40B4-BE49-F238E27FC236}">
                  <a16:creationId xmlns:a16="http://schemas.microsoft.com/office/drawing/2014/main" id="{D0660B9C-0A41-0555-32B0-415AAE4F6B78}"/>
                </a:ext>
              </a:extLst>
            </p:cNvPr>
            <p:cNvSpPr txBox="1"/>
            <p:nvPr/>
          </p:nvSpPr>
          <p:spPr>
            <a:xfrm>
              <a:off x="4858613" y="3424470"/>
              <a:ext cx="13406040" cy="769058"/>
            </a:xfrm>
            <a:prstGeom prst="rect">
              <a:avLst/>
            </a:prstGeom>
          </p:spPr>
          <p:txBody>
            <a:bodyPr lIns="0" tIns="0" rIns="0" bIns="0" rtlCol="0" anchor="t">
              <a:spAutoFit/>
            </a:bodyPr>
            <a:lstStyle/>
            <a:p>
              <a:pPr>
                <a:lnSpc>
                  <a:spcPts val="3266"/>
                </a:lnSpc>
              </a:pPr>
              <a:r>
                <a:rPr lang="en-US" sz="2300" b="1" dirty="0">
                  <a:solidFill>
                    <a:srgbClr val="0432FF"/>
                  </a:solidFill>
                  <a:latin typeface="Arial" pitchFamily="34" charset="0"/>
                </a:rPr>
                <a:t>1. </a:t>
              </a:r>
              <a:r>
                <a:rPr lang="en-US" sz="2300" b="1" dirty="0" err="1">
                  <a:solidFill>
                    <a:srgbClr val="0432FF"/>
                  </a:solidFill>
                  <a:latin typeface="Arial" pitchFamily="34" charset="0"/>
                </a:rPr>
                <a:t>Khái</a:t>
              </a:r>
              <a:r>
                <a:rPr lang="en-US" sz="2300" b="1" dirty="0">
                  <a:solidFill>
                    <a:srgbClr val="0432FF"/>
                  </a:solidFill>
                  <a:latin typeface="Arial" pitchFamily="34" charset="0"/>
                </a:rPr>
                <a:t> </a:t>
              </a:r>
              <a:r>
                <a:rPr lang="en-US" sz="2300" b="1" dirty="0" err="1">
                  <a:solidFill>
                    <a:srgbClr val="0432FF"/>
                  </a:solidFill>
                  <a:latin typeface="Arial" pitchFamily="34" charset="0"/>
                </a:rPr>
                <a:t>niệm</a:t>
              </a:r>
              <a:r>
                <a:rPr lang="en-US" sz="2300" b="1" dirty="0">
                  <a:solidFill>
                    <a:srgbClr val="0432FF"/>
                  </a:solidFill>
                  <a:latin typeface="Arial" pitchFamily="34" charset="0"/>
                </a:rPr>
                <a:t> </a:t>
              </a:r>
              <a:r>
                <a:rPr lang="en-US" sz="2300" b="1" dirty="0" err="1">
                  <a:solidFill>
                    <a:srgbClr val="0432FF"/>
                  </a:solidFill>
                  <a:latin typeface="Arial" pitchFamily="34" charset="0"/>
                </a:rPr>
                <a:t>môi</a:t>
              </a:r>
              <a:r>
                <a:rPr lang="en-US" sz="2300" b="1" dirty="0">
                  <a:solidFill>
                    <a:srgbClr val="0432FF"/>
                  </a:solidFill>
                  <a:latin typeface="Arial" pitchFamily="34" charset="0"/>
                </a:rPr>
                <a:t> </a:t>
              </a:r>
              <a:r>
                <a:rPr lang="en-US" sz="2300" b="1" dirty="0" err="1">
                  <a:solidFill>
                    <a:srgbClr val="0432FF"/>
                  </a:solidFill>
                  <a:latin typeface="Arial" pitchFamily="34" charset="0"/>
                </a:rPr>
                <a:t>trường</a:t>
              </a:r>
              <a:r>
                <a:rPr lang="en-US" sz="2300" b="1" dirty="0">
                  <a:solidFill>
                    <a:srgbClr val="0432FF"/>
                  </a:solidFill>
                  <a:latin typeface="Arial" pitchFamily="34" charset="0"/>
                </a:rPr>
                <a:t> </a:t>
              </a:r>
              <a:r>
                <a:rPr lang="en-US" sz="2300" b="1" dirty="0" err="1">
                  <a:solidFill>
                    <a:srgbClr val="0432FF"/>
                  </a:solidFill>
                  <a:latin typeface="Arial" pitchFamily="34" charset="0"/>
                </a:rPr>
                <a:t>trong</a:t>
              </a:r>
              <a:r>
                <a:rPr lang="en-US" sz="2300" b="1" dirty="0">
                  <a:solidFill>
                    <a:srgbClr val="0432FF"/>
                  </a:solidFill>
                  <a:latin typeface="Arial" pitchFamily="34" charset="0"/>
                </a:rPr>
                <a:t> </a:t>
              </a:r>
              <a:r>
                <a:rPr lang="en-US" sz="2300" b="1" dirty="0" err="1">
                  <a:solidFill>
                    <a:srgbClr val="0432FF"/>
                  </a:solidFill>
                  <a:latin typeface="Arial" pitchFamily="34" charset="0"/>
                </a:rPr>
                <a:t>cơ</a:t>
              </a:r>
              <a:r>
                <a:rPr lang="en-US" sz="2300" b="1" dirty="0">
                  <a:solidFill>
                    <a:srgbClr val="0432FF"/>
                  </a:solidFill>
                  <a:latin typeface="Arial" pitchFamily="34" charset="0"/>
                </a:rPr>
                <a:t> </a:t>
              </a:r>
              <a:r>
                <a:rPr lang="en-US" sz="2300" b="1" dirty="0" err="1">
                  <a:solidFill>
                    <a:srgbClr val="0432FF"/>
                  </a:solidFill>
                  <a:latin typeface="Arial" pitchFamily="34" charset="0"/>
                </a:rPr>
                <a:t>thể</a:t>
              </a:r>
              <a:endParaRPr lang="en-US" sz="2300" b="1" dirty="0">
                <a:solidFill>
                  <a:srgbClr val="0432FF"/>
                </a:solidFill>
                <a:latin typeface="Arial" pitchFamily="34" charset="0"/>
              </a:endParaRPr>
            </a:p>
          </p:txBody>
        </p:sp>
      </p:grpSp>
      <p:sp>
        <p:nvSpPr>
          <p:cNvPr id="10" name="TextBox 16">
            <a:extLst>
              <a:ext uri="{FF2B5EF4-FFF2-40B4-BE49-F238E27FC236}">
                <a16:creationId xmlns:a16="http://schemas.microsoft.com/office/drawing/2014/main" id="{1D292517-743A-1FD8-C722-8FB96439D59B}"/>
              </a:ext>
            </a:extLst>
          </p:cNvPr>
          <p:cNvSpPr txBox="1"/>
          <p:nvPr/>
        </p:nvSpPr>
        <p:spPr>
          <a:xfrm>
            <a:off x="760412" y="162066"/>
            <a:ext cx="10439400" cy="1130309"/>
          </a:xfrm>
          <a:prstGeom prst="rect">
            <a:avLst/>
          </a:prstGeom>
        </p:spPr>
        <p:txBody>
          <a:bodyPr wrap="square" lIns="0" tIns="0" rIns="0" bIns="0" rtlCol="0" anchor="t">
            <a:spAutoFit/>
          </a:bodyPr>
          <a:lstStyle/>
          <a:p>
            <a:pPr algn="ctr">
              <a:lnSpc>
                <a:spcPct val="12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33. MÔI TRƯỜNG TRONG CƠ THỂ VÀ </a:t>
            </a:r>
          </a:p>
          <a:p>
            <a:pPr algn="ctr">
              <a:lnSpc>
                <a:spcPct val="120000"/>
              </a:lnSpc>
            </a:pPr>
            <a:r>
              <a:rPr lang="en-US" sz="3200" b="1" dirty="0">
                <a:solidFill>
                  <a:srgbClr val="FF0000"/>
                </a:solidFill>
                <a:latin typeface="Times New Roman" panose="02020603050405020304" pitchFamily="18" charset="0"/>
                <a:cs typeface="Times New Roman" panose="02020603050405020304" pitchFamily="18" charset="0"/>
              </a:rPr>
              <a:t>HỆ BÀI TIẾT Ở NGƯỜI</a:t>
            </a:r>
          </a:p>
        </p:txBody>
      </p:sp>
      <p:pic>
        <p:nvPicPr>
          <p:cNvPr id="11" name="Picture 4" descr="Hình ảnh Giấy Bài Viết Bút Ghi Chép PNG , Hồ, Sơ, Bút PNG miễn phí tải tập  tin PSDComment và Vector">
            <a:extLst>
              <a:ext uri="{FF2B5EF4-FFF2-40B4-BE49-F238E27FC236}">
                <a16:creationId xmlns:a16="http://schemas.microsoft.com/office/drawing/2014/main" id="{F5EDE9F1-3C3C-2417-02C7-5AF877F0B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714"/>
            <a:ext cx="1447286" cy="144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982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0292" y="-756841"/>
            <a:ext cx="11456962" cy="2166541"/>
            <a:chOff x="0" y="-192881"/>
            <a:chExt cx="22919894" cy="4333082"/>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8" name="TextBox 8"/>
            <p:cNvSpPr txBox="1"/>
            <p:nvPr/>
          </p:nvSpPr>
          <p:spPr>
            <a:xfrm>
              <a:off x="14485550" y="861219"/>
              <a:ext cx="3086100" cy="3278982"/>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9" name="TextBox 9"/>
            <p:cNvSpPr txBox="1"/>
            <p:nvPr/>
          </p:nvSpPr>
          <p:spPr>
            <a:xfrm>
              <a:off x="4756685" y="1667931"/>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4756685" y="2642047"/>
              <a:ext cx="18163209" cy="849464"/>
            </a:xfrm>
            <a:prstGeom prst="rect">
              <a:avLst/>
            </a:prstGeom>
          </p:spPr>
          <p:txBody>
            <a:bodyPr wrap="square" lIns="0" tIns="0" rIns="0" bIns="0" rtlCol="0" anchor="t">
              <a:spAutoFit/>
            </a:bodyPr>
            <a:lstStyle/>
            <a:p>
              <a:pPr>
                <a:lnSpc>
                  <a:spcPct val="120000"/>
                </a:lnSpc>
              </a:pPr>
              <a:r>
                <a:rPr lang="en-US" sz="2300" b="1" dirty="0">
                  <a:solidFill>
                    <a:srgbClr val="000000"/>
                  </a:solidFill>
                  <a:latin typeface="Arial" pitchFamily="34" charset="0"/>
                </a:rPr>
                <a:t>2.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grpSp>
        <p:nvGrpSpPr>
          <p:cNvPr id="11" name="Group 11"/>
          <p:cNvGrpSpPr/>
          <p:nvPr/>
        </p:nvGrpSpPr>
        <p:grpSpPr>
          <a:xfrm>
            <a:off x="685622" y="1465530"/>
            <a:ext cx="10817582" cy="1741217"/>
            <a:chOff x="0" y="0"/>
            <a:chExt cx="4274726" cy="687888"/>
          </a:xfrm>
        </p:grpSpPr>
        <p:sp>
          <p:nvSpPr>
            <p:cNvPr id="12" name="Freeform 12"/>
            <p:cNvSpPr/>
            <p:nvPr/>
          </p:nvSpPr>
          <p:spPr>
            <a:xfrm>
              <a:off x="0" y="0"/>
              <a:ext cx="4274726" cy="687888"/>
            </a:xfrm>
            <a:custGeom>
              <a:avLst/>
              <a:gdLst/>
              <a:ahLst/>
              <a:cxnLst/>
              <a:rect l="l" t="t" r="r" b="b"/>
              <a:pathLst>
                <a:path w="4274726" h="687888">
                  <a:moveTo>
                    <a:pt x="24327" y="0"/>
                  </a:moveTo>
                  <a:lnTo>
                    <a:pt x="4250399" y="0"/>
                  </a:lnTo>
                  <a:cubicBezTo>
                    <a:pt x="4263834" y="0"/>
                    <a:pt x="4274726" y="10891"/>
                    <a:pt x="4274726" y="24327"/>
                  </a:cubicBezTo>
                  <a:lnTo>
                    <a:pt x="4274726" y="663561"/>
                  </a:lnTo>
                  <a:cubicBezTo>
                    <a:pt x="4274726" y="676997"/>
                    <a:pt x="4263834" y="687888"/>
                    <a:pt x="4250399" y="687888"/>
                  </a:cubicBezTo>
                  <a:lnTo>
                    <a:pt x="24327" y="687888"/>
                  </a:lnTo>
                  <a:cubicBezTo>
                    <a:pt x="10891" y="687888"/>
                    <a:pt x="0" y="676997"/>
                    <a:pt x="0" y="663561"/>
                  </a:cubicBezTo>
                  <a:lnTo>
                    <a:pt x="0" y="24327"/>
                  </a:lnTo>
                  <a:cubicBezTo>
                    <a:pt x="0" y="10891"/>
                    <a:pt x="10891" y="0"/>
                    <a:pt x="24327" y="0"/>
                  </a:cubicBezTo>
                  <a:close/>
                </a:path>
              </a:pathLst>
            </a:custGeom>
            <a:solidFill>
              <a:srgbClr val="FFF2A1"/>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3112817"/>
            <a:ext cx="3511721" cy="3521439"/>
          </a:xfrm>
          <a:prstGeom prst="rect">
            <a:avLst/>
          </a:prstGeom>
        </p:spPr>
      </p:pic>
      <p:pic>
        <p:nvPicPr>
          <p:cNvPr id="15" name="Picture 15"/>
          <p:cNvPicPr>
            <a:picLocks noChangeAspect="1"/>
          </p:cNvPicPr>
          <p:nvPr/>
        </p:nvPicPr>
        <p:blipFill>
          <a:blip r:embed="rId4"/>
          <a:srcRect/>
          <a:stretch>
            <a:fillRect/>
          </a:stretch>
        </p:blipFill>
        <p:spPr>
          <a:xfrm>
            <a:off x="4816949" y="3206747"/>
            <a:ext cx="6536615" cy="3427509"/>
          </a:xfrm>
          <a:prstGeom prst="rect">
            <a:avLst/>
          </a:prstGeom>
        </p:spPr>
      </p:pic>
      <p:sp>
        <p:nvSpPr>
          <p:cNvPr id="16" name="TextBox 16"/>
          <p:cNvSpPr txBox="1"/>
          <p:nvPr/>
        </p:nvSpPr>
        <p:spPr>
          <a:xfrm>
            <a:off x="988184" y="1608267"/>
            <a:ext cx="10212458"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thí</a:t>
            </a:r>
            <a:r>
              <a:rPr lang="en-US" sz="2300" b="1" dirty="0">
                <a:solidFill>
                  <a:srgbClr val="000000"/>
                </a:solidFill>
                <a:latin typeface="Arial" pitchFamily="34" charset="0"/>
              </a:rPr>
              <a:t> </a:t>
            </a:r>
            <a:r>
              <a:rPr lang="en-US" sz="2300" b="1" dirty="0" err="1">
                <a:solidFill>
                  <a:srgbClr val="000000"/>
                </a:solidFill>
                <a:latin typeface="Arial" pitchFamily="34" charset="0"/>
              </a:rPr>
              <a:t>nghiệm</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ở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ệnh gout">
            <a:extLst>
              <a:ext uri="{FF2B5EF4-FFF2-40B4-BE49-F238E27FC236}">
                <a16:creationId xmlns:a16="http://schemas.microsoft.com/office/drawing/2014/main" id="{9D9A41CC-6A17-70F5-7E7D-918FA649D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012" y="3429000"/>
            <a:ext cx="4729315" cy="2932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CB1138-6DA8-874B-2E52-B3207AAD6F5B}"/>
              </a:ext>
            </a:extLst>
          </p:cNvPr>
          <p:cNvSpPr txBox="1"/>
          <p:nvPr/>
        </p:nvSpPr>
        <p:spPr>
          <a:xfrm>
            <a:off x="3579812" y="6334780"/>
            <a:ext cx="6096000" cy="523220"/>
          </a:xfrm>
          <a:prstGeom prst="rect">
            <a:avLst/>
          </a:prstGeom>
          <a:noFill/>
        </p:spPr>
        <p:txBody>
          <a:bodyPr wrap="square">
            <a:spAutoFit/>
          </a:bodyPr>
          <a:lstStyle/>
          <a:p>
            <a:pPr algn="ctr"/>
            <a:r>
              <a:rPr lang="en-US" sz="2800" b="0" i="1" u="none" strike="noStrike" dirty="0" err="1">
                <a:solidFill>
                  <a:srgbClr val="383737"/>
                </a:solidFill>
                <a:effectLst/>
                <a:highlight>
                  <a:srgbClr val="FFFFFF"/>
                </a:highlight>
                <a:latin typeface="Muli"/>
              </a:rPr>
              <a:t>Bệnh</a:t>
            </a:r>
            <a:r>
              <a:rPr lang="en-US" sz="2800" b="0" i="1" u="none" strike="noStrike" dirty="0">
                <a:solidFill>
                  <a:srgbClr val="383737"/>
                </a:solidFill>
                <a:effectLst/>
                <a:highlight>
                  <a:srgbClr val="FFFFFF"/>
                </a:highlight>
                <a:latin typeface="Muli"/>
              </a:rPr>
              <a:t> gout​</a:t>
            </a:r>
            <a:endParaRPr lang="en-VN" sz="2800" dirty="0"/>
          </a:p>
        </p:txBody>
      </p:sp>
      <p:sp>
        <p:nvSpPr>
          <p:cNvPr id="4" name="TextBox 3">
            <a:extLst>
              <a:ext uri="{FF2B5EF4-FFF2-40B4-BE49-F238E27FC236}">
                <a16:creationId xmlns:a16="http://schemas.microsoft.com/office/drawing/2014/main" id="{120A9C84-33FF-FDA7-8DD9-DC96FCD25E11}"/>
              </a:ext>
            </a:extLst>
          </p:cNvPr>
          <p:cNvSpPr txBox="1"/>
          <p:nvPr/>
        </p:nvSpPr>
        <p:spPr>
          <a:xfrm>
            <a:off x="455612" y="221885"/>
            <a:ext cx="10515600" cy="3108543"/>
          </a:xfrm>
          <a:prstGeom prst="rect">
            <a:avLst/>
          </a:prstGeom>
          <a:noFill/>
        </p:spPr>
        <p:txBody>
          <a:bodyPr wrap="square">
            <a:spAutoFit/>
          </a:bodyPr>
          <a:lstStyle/>
          <a:p>
            <a:pPr algn="just"/>
            <a:r>
              <a:rPr lang="vi-VN" sz="2800" b="1" i="0" u="none" strike="noStrike" dirty="0">
                <a:solidFill>
                  <a:srgbClr val="212529"/>
                </a:solidFill>
                <a:effectLst/>
                <a:highlight>
                  <a:srgbClr val="FFFFFF"/>
                </a:highlight>
                <a:latin typeface="Muli"/>
              </a:rPr>
              <a:t>Ví dụ: - </a:t>
            </a:r>
            <a:r>
              <a:rPr lang="vi-VN" sz="2800" b="0" i="0" u="none" strike="noStrike" dirty="0">
                <a:solidFill>
                  <a:srgbClr val="212529"/>
                </a:solidFill>
                <a:effectLst/>
                <a:highlight>
                  <a:srgbClr val="FFFFFF"/>
                </a:highlight>
                <a:latin typeface="Muli"/>
              </a:rPr>
              <a:t>Nếu chỉ số glucose trong máu cao hơn bình thường trong thời gian dài (chỉ số glucose khi không ăn trong vòng 8 giờ trên 7 mmol/L) thì cơ thể đã mắc bệnh tiểu đường. </a:t>
            </a:r>
          </a:p>
          <a:p>
            <a:pPr algn="just"/>
            <a:r>
              <a:rPr lang="vi-VN" sz="2800" b="0" i="0" u="none" strike="noStrike" dirty="0">
                <a:solidFill>
                  <a:srgbClr val="212529"/>
                </a:solidFill>
                <a:effectLst/>
                <a:highlight>
                  <a:srgbClr val="FFFFFF"/>
                </a:highlight>
                <a:latin typeface="Muli"/>
              </a:rPr>
              <a:t>- Nếu lượng uric acid trong máu cao hơn mức bình thường kéo dài sẽ dẫn đến mắc bệnh viêm khớp, gout, suy thận,... </a:t>
            </a:r>
          </a:p>
          <a:p>
            <a:pPr algn="just"/>
            <a:r>
              <a:rPr lang="vi-VN" sz="2800" b="0" i="0" u="none" strike="noStrike" dirty="0">
                <a:solidFill>
                  <a:srgbClr val="212529"/>
                </a:solidFill>
                <a:effectLst/>
                <a:highlight>
                  <a:srgbClr val="FFFFFF"/>
                </a:highlight>
                <a:latin typeface="Muli"/>
              </a:rPr>
              <a:t>- Nếu lượng uric acid trong máu thấp hơn bình thường trong thời gian dài, cơ thể có nguy cơ bị các bệnh rối loạn chức năng gan, thận.</a:t>
            </a:r>
            <a:endParaRPr lang="en-VN" sz="2800" dirty="0"/>
          </a:p>
        </p:txBody>
      </p:sp>
    </p:spTree>
    <p:extLst>
      <p:ext uri="{BB962C8B-B14F-4D97-AF65-F5344CB8AC3E}">
        <p14:creationId xmlns:p14="http://schemas.microsoft.com/office/powerpoint/2010/main" val="114199537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988" y="-1066800"/>
            <a:ext cx="13246660" cy="2463515"/>
            <a:chOff x="0" y="-192881"/>
            <a:chExt cx="26500222" cy="4927029"/>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0"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7469545" y="2873400"/>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7448076" y="3962912"/>
              <a:ext cx="19052146" cy="771236"/>
            </a:xfrm>
            <a:prstGeom prst="rect">
              <a:avLst/>
            </a:prstGeom>
          </p:spPr>
          <p:txBody>
            <a:bodyPr wrap="square" lIns="0" tIns="0" rIns="0" bIns="0" rtlCol="0" anchor="t">
              <a:spAutoFit/>
            </a:bodyPr>
            <a:lstStyle/>
            <a:p>
              <a:pPr>
                <a:lnSpc>
                  <a:spcPct val="120000"/>
                </a:lnSpc>
              </a:pPr>
              <a:r>
                <a:rPr lang="en-US" sz="2300" b="1" dirty="0">
                  <a:solidFill>
                    <a:srgbClr val="0432FF"/>
                  </a:solidFill>
                  <a:latin typeface="Arial" pitchFamily="34" charset="0"/>
                </a:rPr>
                <a:t>2. </a:t>
              </a:r>
              <a:r>
                <a:rPr lang="en-US" sz="2300" b="1" dirty="0" err="1">
                  <a:solidFill>
                    <a:srgbClr val="0432FF"/>
                  </a:solidFill>
                  <a:latin typeface="Arial" pitchFamily="34" charset="0"/>
                </a:rPr>
                <a:t>Vai</a:t>
              </a:r>
              <a:r>
                <a:rPr lang="en-US" sz="2300" b="1" dirty="0">
                  <a:solidFill>
                    <a:srgbClr val="0432FF"/>
                  </a:solidFill>
                  <a:latin typeface="Arial" pitchFamily="34" charset="0"/>
                </a:rPr>
                <a:t> </a:t>
              </a:r>
              <a:r>
                <a:rPr lang="en-US" sz="2300" b="1" dirty="0" err="1">
                  <a:solidFill>
                    <a:srgbClr val="0432FF"/>
                  </a:solidFill>
                  <a:latin typeface="Arial" pitchFamily="34" charset="0"/>
                </a:rPr>
                <a:t>trò</a:t>
              </a:r>
              <a:r>
                <a:rPr lang="en-US" sz="2300" b="1" dirty="0">
                  <a:solidFill>
                    <a:srgbClr val="0432FF"/>
                  </a:solidFill>
                  <a:latin typeface="Arial" pitchFamily="34" charset="0"/>
                </a:rPr>
                <a:t> </a:t>
              </a:r>
              <a:r>
                <a:rPr lang="en-US" sz="2300" b="1" dirty="0" err="1">
                  <a:solidFill>
                    <a:srgbClr val="0432FF"/>
                  </a:solidFill>
                  <a:latin typeface="Arial" pitchFamily="34" charset="0"/>
                </a:rPr>
                <a:t>của</a:t>
              </a:r>
              <a:r>
                <a:rPr lang="en-US" sz="2300" b="1" dirty="0">
                  <a:solidFill>
                    <a:srgbClr val="0432FF"/>
                  </a:solidFill>
                  <a:latin typeface="Arial" pitchFamily="34" charset="0"/>
                </a:rPr>
                <a:t> </a:t>
              </a:r>
              <a:r>
                <a:rPr lang="en-US" sz="2300" b="1" dirty="0" err="1">
                  <a:solidFill>
                    <a:srgbClr val="0432FF"/>
                  </a:solidFill>
                  <a:latin typeface="Arial" pitchFamily="34" charset="0"/>
                </a:rPr>
                <a:t>sự</a:t>
              </a:r>
              <a:r>
                <a:rPr lang="en-US" sz="2300" b="1" dirty="0">
                  <a:solidFill>
                    <a:srgbClr val="0432FF"/>
                  </a:solidFill>
                  <a:latin typeface="Arial" pitchFamily="34" charset="0"/>
                </a:rPr>
                <a:t> </a:t>
              </a:r>
              <a:r>
                <a:rPr lang="en-US" sz="2300" b="1" dirty="0" err="1">
                  <a:solidFill>
                    <a:srgbClr val="0432FF"/>
                  </a:solidFill>
                  <a:latin typeface="Arial" pitchFamily="34" charset="0"/>
                </a:rPr>
                <a:t>duy</a:t>
              </a:r>
              <a:r>
                <a:rPr lang="en-US" sz="2300" b="1" dirty="0">
                  <a:solidFill>
                    <a:srgbClr val="0432FF"/>
                  </a:solidFill>
                  <a:latin typeface="Arial" pitchFamily="34" charset="0"/>
                </a:rPr>
                <a:t> </a:t>
              </a:r>
              <a:r>
                <a:rPr lang="en-US" sz="2300" b="1" dirty="0" err="1">
                  <a:solidFill>
                    <a:srgbClr val="0432FF"/>
                  </a:solidFill>
                  <a:latin typeface="Arial" pitchFamily="34" charset="0"/>
                </a:rPr>
                <a:t>trì</a:t>
              </a:r>
              <a:r>
                <a:rPr lang="en-US" sz="2300" b="1" dirty="0">
                  <a:solidFill>
                    <a:srgbClr val="0432FF"/>
                  </a:solidFill>
                  <a:latin typeface="Arial" pitchFamily="34" charset="0"/>
                </a:rPr>
                <a:t> </a:t>
              </a:r>
              <a:r>
                <a:rPr lang="en-US" sz="2300" b="1" dirty="0" err="1">
                  <a:solidFill>
                    <a:srgbClr val="0432FF"/>
                  </a:solidFill>
                  <a:latin typeface="Arial" pitchFamily="34" charset="0"/>
                </a:rPr>
                <a:t>ổn</a:t>
              </a:r>
              <a:r>
                <a:rPr lang="en-US" sz="2300" b="1" dirty="0">
                  <a:solidFill>
                    <a:srgbClr val="0432FF"/>
                  </a:solidFill>
                  <a:latin typeface="Arial" pitchFamily="34" charset="0"/>
                </a:rPr>
                <a:t> </a:t>
              </a:r>
              <a:r>
                <a:rPr lang="en-US" sz="2300" b="1" dirty="0" err="1">
                  <a:solidFill>
                    <a:srgbClr val="0432FF"/>
                  </a:solidFill>
                  <a:latin typeface="Arial" pitchFamily="34" charset="0"/>
                </a:rPr>
                <a:t>định</a:t>
              </a:r>
              <a:r>
                <a:rPr lang="en-US" sz="2300" b="1" dirty="0">
                  <a:solidFill>
                    <a:srgbClr val="0432FF"/>
                  </a:solidFill>
                  <a:latin typeface="Arial" pitchFamily="34" charset="0"/>
                </a:rPr>
                <a:t> </a:t>
              </a:r>
              <a:r>
                <a:rPr lang="en-US" sz="2300" b="1" dirty="0" err="1">
                  <a:solidFill>
                    <a:srgbClr val="0432FF"/>
                  </a:solidFill>
                  <a:latin typeface="Arial" pitchFamily="34" charset="0"/>
                </a:rPr>
                <a:t>môi</a:t>
              </a:r>
              <a:r>
                <a:rPr lang="en-US" sz="2300" b="1" dirty="0">
                  <a:solidFill>
                    <a:srgbClr val="0432FF"/>
                  </a:solidFill>
                  <a:latin typeface="Arial" pitchFamily="34" charset="0"/>
                </a:rPr>
                <a:t> </a:t>
              </a:r>
              <a:r>
                <a:rPr lang="en-US" sz="2300" b="1" dirty="0" err="1">
                  <a:solidFill>
                    <a:srgbClr val="0432FF"/>
                  </a:solidFill>
                  <a:latin typeface="Arial" pitchFamily="34" charset="0"/>
                </a:rPr>
                <a:t>trường</a:t>
              </a:r>
              <a:r>
                <a:rPr lang="en-US" sz="2300" b="1" dirty="0">
                  <a:solidFill>
                    <a:srgbClr val="0432FF"/>
                  </a:solidFill>
                  <a:latin typeface="Arial" pitchFamily="34" charset="0"/>
                </a:rPr>
                <a:t> </a:t>
              </a:r>
              <a:r>
                <a:rPr lang="en-US" sz="2300" b="1" dirty="0" err="1">
                  <a:solidFill>
                    <a:srgbClr val="0432FF"/>
                  </a:solidFill>
                  <a:latin typeface="Arial" pitchFamily="34" charset="0"/>
                </a:rPr>
                <a:t>trong</a:t>
              </a:r>
              <a:r>
                <a:rPr lang="en-US" sz="2300" b="1" dirty="0">
                  <a:solidFill>
                    <a:srgbClr val="0432FF"/>
                  </a:solidFill>
                  <a:latin typeface="Arial" pitchFamily="34" charset="0"/>
                </a:rPr>
                <a:t> </a:t>
              </a:r>
              <a:r>
                <a:rPr lang="en-US" sz="2300" b="1" dirty="0" err="1">
                  <a:solidFill>
                    <a:srgbClr val="0432FF"/>
                  </a:solidFill>
                  <a:latin typeface="Arial" pitchFamily="34" charset="0"/>
                </a:rPr>
                <a:t>cơ</a:t>
              </a:r>
              <a:r>
                <a:rPr lang="en-US" sz="2300" b="1" dirty="0">
                  <a:solidFill>
                    <a:srgbClr val="0432FF"/>
                  </a:solidFill>
                  <a:latin typeface="Arial" pitchFamily="34" charset="0"/>
                </a:rPr>
                <a:t> </a:t>
              </a:r>
              <a:r>
                <a:rPr lang="en-US" sz="2300" b="1" dirty="0" err="1">
                  <a:solidFill>
                    <a:srgbClr val="0432FF"/>
                  </a:solidFill>
                  <a:latin typeface="Arial" pitchFamily="34" charset="0"/>
                </a:rPr>
                <a:t>thể</a:t>
              </a:r>
              <a:endParaRPr lang="en-US" sz="2300" b="1" dirty="0">
                <a:solidFill>
                  <a:srgbClr val="0432FF"/>
                </a:solidFill>
                <a:latin typeface="Arial" pitchFamily="34" charset="0"/>
              </a:endParaRPr>
            </a:p>
          </p:txBody>
        </p:sp>
      </p:grpSp>
      <p:sp>
        <p:nvSpPr>
          <p:cNvPr id="15" name="TextBox 15"/>
          <p:cNvSpPr txBox="1"/>
          <p:nvPr/>
        </p:nvSpPr>
        <p:spPr>
          <a:xfrm>
            <a:off x="2055812" y="1477710"/>
            <a:ext cx="9829800" cy="1551194"/>
          </a:xfrm>
          <a:prstGeom prst="rect">
            <a:avLst/>
          </a:prstGeom>
        </p:spPr>
        <p:txBody>
          <a:bodyPr wrap="square" lIns="0" tIns="0" rIns="0" bIns="0" rtlCol="0" anchor="t">
            <a:spAutoFit/>
          </a:bodyPr>
          <a:lstStyle/>
          <a:p>
            <a:pPr algn="just">
              <a:lnSpc>
                <a:spcPct val="12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ổn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685620" y="3133806"/>
            <a:ext cx="11199992" cy="988989"/>
          </a:xfrm>
          <a:prstGeom prst="rect">
            <a:avLst/>
          </a:prstGeom>
        </p:spPr>
        <p:txBody>
          <a:bodyPr wrap="square" lIns="0" tIns="0" rIns="0" bIns="0" rtlCol="0" anchor="t">
            <a:spAutoFit/>
          </a:bodyPr>
          <a:lstStyle/>
          <a:p>
            <a:pPr algn="just">
              <a:lnSpc>
                <a:spcPct val="120000"/>
              </a:lnSpc>
            </a:pP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vong</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19" name="TextBox 19"/>
          <p:cNvSpPr txBox="1"/>
          <p:nvPr/>
        </p:nvSpPr>
        <p:spPr>
          <a:xfrm>
            <a:off x="684032" y="4311740"/>
            <a:ext cx="11199992" cy="2023118"/>
          </a:xfrm>
          <a:prstGeom prst="rect">
            <a:avLst/>
          </a:prstGeom>
        </p:spPr>
        <p:txBody>
          <a:bodyPr wrap="square" lIns="0" tIns="0" rIns="0" bIns="0" rtlCol="0" anchor="t">
            <a:spAutoFit/>
          </a:bodyPr>
          <a:lstStyle/>
          <a:p>
            <a:pPr algn="just">
              <a:lnSpc>
                <a:spcPct val="120000"/>
              </a:lnSpc>
              <a:spcBef>
                <a:spcPct val="0"/>
              </a:spcBef>
            </a:pPr>
            <a:r>
              <a:rPr lang="en-US" sz="2800" b="1" i="1" dirty="0" err="1">
                <a:solidFill>
                  <a:srgbClr val="000000"/>
                </a:solidFill>
                <a:latin typeface="Times New Roman" panose="02020603050405020304" pitchFamily="18" charset="0"/>
                <a:cs typeface="Times New Roman" panose="02020603050405020304" pitchFamily="18" charset="0"/>
              </a:rPr>
              <a:t>Ví</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dụ</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cs typeface="Times New Roman" panose="02020603050405020304" pitchFamily="18" charset="0"/>
              </a:rPr>
              <a:t> glucose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máu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xuyên</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mức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cs typeface="Times New Roman" panose="02020603050405020304" pitchFamily="18" charset="0"/>
              </a:rPr>
              <a:t>; </a:t>
            </a:r>
          </a:p>
          <a:p>
            <a:pPr algn="just">
              <a:lnSpc>
                <a:spcPct val="120000"/>
              </a:lnSpc>
              <a:spcBef>
                <a:spcPct val="0"/>
              </a:spcBef>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cs typeface="Times New Roman" panose="02020603050405020304" pitchFamily="18" charset="0"/>
              </a:rPr>
              <a:t> uric acid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máu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xuyên</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mức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cs typeface="Times New Roman" panose="02020603050405020304" pitchFamily="18" charset="0"/>
              </a:rPr>
              <a:t> gout.</a:t>
            </a:r>
          </a:p>
        </p:txBody>
      </p:sp>
      <p:pic>
        <p:nvPicPr>
          <p:cNvPr id="6" name="Picture 4" descr="Hình ảnh Giấy Bài Viết Bút Ghi Chép PNG , Hồ, Sơ, Bút PNG miễn phí tải tập  tin PSDComment và Vector">
            <a:extLst>
              <a:ext uri="{FF2B5EF4-FFF2-40B4-BE49-F238E27FC236}">
                <a16:creationId xmlns:a16="http://schemas.microsoft.com/office/drawing/2014/main" id="{5D7B5936-C8E3-4EB1-FC17-FA4A3CAB2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714"/>
            <a:ext cx="1447286" cy="1447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6472" y="210647"/>
            <a:ext cx="1819741" cy="1228645"/>
          </a:xfrm>
          <a:prstGeom prst="rect">
            <a:avLst/>
          </a:prstGeom>
        </p:spPr>
      </p:pic>
      <p:sp>
        <p:nvSpPr>
          <p:cNvPr id="12" name="TextBox 12"/>
          <p:cNvSpPr txBox="1"/>
          <p:nvPr/>
        </p:nvSpPr>
        <p:spPr>
          <a:xfrm>
            <a:off x="2665412" y="210647"/>
            <a:ext cx="9052685" cy="2020746"/>
          </a:xfrm>
          <a:prstGeom prst="rect">
            <a:avLst/>
          </a:prstGeom>
        </p:spPr>
        <p:txBody>
          <a:bodyPr lIns="0" tIns="0" rIns="0" bIns="0" rtlCol="0" anchor="t">
            <a:spAutoFit/>
          </a:bodyPr>
          <a:lstStyle/>
          <a:p>
            <a:pPr>
              <a:lnSpc>
                <a:spcPct val="120000"/>
              </a:lnSpc>
              <a:spcBef>
                <a:spcPct val="0"/>
              </a:spcBef>
            </a:pPr>
            <a:r>
              <a:rPr lang="en-US" sz="2800" dirty="0" err="1">
                <a:solidFill>
                  <a:srgbClr val="000000"/>
                </a:solidFill>
                <a:latin typeface="Arial" pitchFamily="34" charset="0"/>
              </a:rPr>
              <a:t>Một</a:t>
            </a:r>
            <a:r>
              <a:rPr lang="en-US" sz="2800" dirty="0">
                <a:solidFill>
                  <a:srgbClr val="000000"/>
                </a:solidFill>
                <a:latin typeface="Arial" pitchFamily="34" charset="0"/>
              </a:rPr>
              <a:t> </a:t>
            </a:r>
            <a:r>
              <a:rPr lang="en-US" sz="2800" dirty="0" err="1">
                <a:solidFill>
                  <a:srgbClr val="000000"/>
                </a:solidFill>
                <a:latin typeface="Arial" pitchFamily="34" charset="0"/>
              </a:rPr>
              <a:t>người</a:t>
            </a:r>
            <a:r>
              <a:rPr lang="en-US" sz="2800" dirty="0">
                <a:solidFill>
                  <a:srgbClr val="000000"/>
                </a:solidFill>
                <a:latin typeface="Arial" pitchFamily="34" charset="0"/>
              </a:rPr>
              <a:t> </a:t>
            </a:r>
            <a:r>
              <a:rPr lang="en-US" sz="2800" dirty="0" err="1">
                <a:solidFill>
                  <a:srgbClr val="000000"/>
                </a:solidFill>
                <a:latin typeface="Arial" pitchFamily="34" charset="0"/>
              </a:rPr>
              <a:t>phụ</a:t>
            </a:r>
            <a:r>
              <a:rPr lang="en-US" sz="2800" dirty="0">
                <a:solidFill>
                  <a:srgbClr val="000000"/>
                </a:solidFill>
                <a:latin typeface="Arial" pitchFamily="34" charset="0"/>
              </a:rPr>
              <a:t> </a:t>
            </a:r>
            <a:r>
              <a:rPr lang="en-US" sz="2800" dirty="0" err="1">
                <a:solidFill>
                  <a:srgbClr val="000000"/>
                </a:solidFill>
                <a:latin typeface="Arial" pitchFamily="34" charset="0"/>
              </a:rPr>
              <a:t>nữ</a:t>
            </a:r>
            <a:r>
              <a:rPr lang="en-US" sz="2800" dirty="0">
                <a:solidFill>
                  <a:srgbClr val="000000"/>
                </a:solidFill>
                <a:latin typeface="Arial" pitchFamily="34" charset="0"/>
              </a:rPr>
              <a:t> 28 </a:t>
            </a:r>
            <a:r>
              <a:rPr lang="en-US" sz="2800" dirty="0" err="1">
                <a:solidFill>
                  <a:srgbClr val="000000"/>
                </a:solidFill>
                <a:latin typeface="Arial" pitchFamily="34" charset="0"/>
              </a:rPr>
              <a:t>tuổi</a:t>
            </a:r>
            <a:r>
              <a:rPr lang="en-US" sz="2800" dirty="0">
                <a:solidFill>
                  <a:srgbClr val="000000"/>
                </a:solidFill>
                <a:latin typeface="Arial" pitchFamily="34" charset="0"/>
              </a:rPr>
              <a:t> </a:t>
            </a:r>
            <a:r>
              <a:rPr lang="en-US" sz="2800" dirty="0" err="1">
                <a:solidFill>
                  <a:srgbClr val="000000"/>
                </a:solidFill>
                <a:latin typeface="Arial" pitchFamily="34" charset="0"/>
              </a:rPr>
              <a:t>có</a:t>
            </a:r>
            <a:r>
              <a:rPr lang="en-US" sz="2800" dirty="0">
                <a:solidFill>
                  <a:srgbClr val="000000"/>
                </a:solidFill>
                <a:latin typeface="Arial" pitchFamily="34" charset="0"/>
              </a:rPr>
              <a:t> </a:t>
            </a:r>
            <a:r>
              <a:rPr lang="en-US" sz="2800" dirty="0" err="1">
                <a:solidFill>
                  <a:srgbClr val="000000"/>
                </a:solidFill>
                <a:latin typeface="Arial" pitchFamily="34" charset="0"/>
              </a:rPr>
              <a:t>kết</a:t>
            </a:r>
            <a:r>
              <a:rPr lang="en-US" sz="2800" dirty="0">
                <a:solidFill>
                  <a:srgbClr val="000000"/>
                </a:solidFill>
                <a:latin typeface="Arial" pitchFamily="34" charset="0"/>
              </a:rPr>
              <a:t> </a:t>
            </a:r>
            <a:r>
              <a:rPr lang="en-US" sz="2800" dirty="0" err="1">
                <a:solidFill>
                  <a:srgbClr val="000000"/>
                </a:solidFill>
                <a:latin typeface="Arial" pitchFamily="34" charset="0"/>
              </a:rPr>
              <a:t>quả</a:t>
            </a:r>
            <a:r>
              <a:rPr lang="en-US" sz="2800" dirty="0">
                <a:solidFill>
                  <a:srgbClr val="000000"/>
                </a:solidFill>
                <a:latin typeface="Arial" pitchFamily="34" charset="0"/>
              </a:rPr>
              <a:t> </a:t>
            </a:r>
            <a:r>
              <a:rPr lang="en-US" sz="2800" dirty="0" err="1">
                <a:solidFill>
                  <a:srgbClr val="000000"/>
                </a:solidFill>
                <a:latin typeface="Arial" pitchFamily="34" charset="0"/>
              </a:rPr>
              <a:t>một</a:t>
            </a:r>
            <a:r>
              <a:rPr lang="en-US" sz="2800" dirty="0">
                <a:solidFill>
                  <a:srgbClr val="000000"/>
                </a:solidFill>
                <a:latin typeface="Arial" pitchFamily="34" charset="0"/>
              </a:rPr>
              <a:t> </a:t>
            </a:r>
            <a:r>
              <a:rPr lang="en-US" sz="2800" dirty="0" err="1">
                <a:solidFill>
                  <a:srgbClr val="000000"/>
                </a:solidFill>
                <a:latin typeface="Arial" pitchFamily="34" charset="0"/>
              </a:rPr>
              <a:t>số</a:t>
            </a:r>
            <a:r>
              <a:rPr lang="en-US" sz="2800" dirty="0">
                <a:solidFill>
                  <a:srgbClr val="000000"/>
                </a:solidFill>
                <a:latin typeface="Arial" pitchFamily="34" charset="0"/>
              </a:rPr>
              <a:t> </a:t>
            </a:r>
            <a:r>
              <a:rPr lang="en-US" sz="2800" dirty="0" err="1">
                <a:solidFill>
                  <a:srgbClr val="000000"/>
                </a:solidFill>
                <a:latin typeface="Arial" pitchFamily="34" charset="0"/>
              </a:rPr>
              <a:t>chỉ</a:t>
            </a:r>
            <a:r>
              <a:rPr lang="en-US" sz="2800" dirty="0">
                <a:solidFill>
                  <a:srgbClr val="000000"/>
                </a:solidFill>
                <a:latin typeface="Arial" pitchFamily="34" charset="0"/>
              </a:rPr>
              <a:t> </a:t>
            </a:r>
            <a:r>
              <a:rPr lang="en-US" sz="2800" dirty="0" err="1">
                <a:solidFill>
                  <a:srgbClr val="000000"/>
                </a:solidFill>
                <a:latin typeface="Arial" pitchFamily="34" charset="0"/>
              </a:rPr>
              <a:t>số</a:t>
            </a:r>
            <a:r>
              <a:rPr lang="en-US" sz="2800" dirty="0">
                <a:solidFill>
                  <a:srgbClr val="000000"/>
                </a:solidFill>
                <a:latin typeface="Arial" pitchFamily="34" charset="0"/>
              </a:rPr>
              <a:t> </a:t>
            </a:r>
            <a:r>
              <a:rPr lang="en-US" sz="2800" dirty="0" err="1">
                <a:solidFill>
                  <a:srgbClr val="000000"/>
                </a:solidFill>
                <a:latin typeface="Arial" pitchFamily="34" charset="0"/>
              </a:rPr>
              <a:t>xét</a:t>
            </a:r>
            <a:r>
              <a:rPr lang="en-US" sz="2800" dirty="0">
                <a:solidFill>
                  <a:srgbClr val="000000"/>
                </a:solidFill>
                <a:latin typeface="Arial" pitchFamily="34" charset="0"/>
              </a:rPr>
              <a:t> </a:t>
            </a:r>
            <a:r>
              <a:rPr lang="en-US" sz="2800" dirty="0" err="1">
                <a:solidFill>
                  <a:srgbClr val="000000"/>
                </a:solidFill>
                <a:latin typeface="Arial" pitchFamily="34" charset="0"/>
              </a:rPr>
              <a:t>nghiệm</a:t>
            </a:r>
            <a:r>
              <a:rPr lang="en-US" sz="2800" dirty="0">
                <a:solidFill>
                  <a:srgbClr val="000000"/>
                </a:solidFill>
                <a:latin typeface="Arial" pitchFamily="34" charset="0"/>
              </a:rPr>
              <a:t> </a:t>
            </a:r>
            <a:r>
              <a:rPr lang="en-US" sz="2800" dirty="0" err="1">
                <a:solidFill>
                  <a:srgbClr val="000000"/>
                </a:solidFill>
                <a:latin typeface="Arial" pitchFamily="34" charset="0"/>
              </a:rPr>
              <a:t>máu</a:t>
            </a:r>
            <a:r>
              <a:rPr lang="en-US" sz="2800" dirty="0">
                <a:solidFill>
                  <a:srgbClr val="000000"/>
                </a:solidFill>
                <a:latin typeface="Arial" pitchFamily="34" charset="0"/>
              </a:rPr>
              <a:t> </a:t>
            </a:r>
            <a:r>
              <a:rPr lang="en-US" sz="2800" dirty="0" err="1">
                <a:solidFill>
                  <a:srgbClr val="000000"/>
                </a:solidFill>
                <a:latin typeface="Arial" pitchFamily="34" charset="0"/>
              </a:rPr>
              <a:t>thể</a:t>
            </a:r>
            <a:r>
              <a:rPr lang="en-US" sz="2800" dirty="0">
                <a:solidFill>
                  <a:srgbClr val="000000"/>
                </a:solidFill>
                <a:latin typeface="Arial" pitchFamily="34" charset="0"/>
              </a:rPr>
              <a:t> </a:t>
            </a:r>
            <a:r>
              <a:rPr lang="en-US" sz="2800" dirty="0" err="1">
                <a:solidFill>
                  <a:srgbClr val="000000"/>
                </a:solidFill>
                <a:latin typeface="Arial" pitchFamily="34" charset="0"/>
              </a:rPr>
              <a:t>hiện</a:t>
            </a:r>
            <a:r>
              <a:rPr lang="en-US" sz="2800" dirty="0">
                <a:solidFill>
                  <a:srgbClr val="000000"/>
                </a:solidFill>
                <a:latin typeface="Arial" pitchFamily="34" charset="0"/>
              </a:rPr>
              <a:t> ở </a:t>
            </a:r>
            <a:r>
              <a:rPr lang="en-US" sz="2800" dirty="0" err="1">
                <a:solidFill>
                  <a:srgbClr val="000000"/>
                </a:solidFill>
                <a:latin typeface="Arial" pitchFamily="34" charset="0"/>
              </a:rPr>
              <a:t>bảng</a:t>
            </a:r>
            <a:r>
              <a:rPr lang="en-US" sz="2800" dirty="0">
                <a:solidFill>
                  <a:srgbClr val="000000"/>
                </a:solidFill>
                <a:latin typeface="Arial" pitchFamily="34" charset="0"/>
              </a:rPr>
              <a:t>. </a:t>
            </a:r>
            <a:r>
              <a:rPr lang="en-US" sz="2800" dirty="0" err="1">
                <a:solidFill>
                  <a:srgbClr val="000000"/>
                </a:solidFill>
                <a:latin typeface="Arial" pitchFamily="34" charset="0"/>
              </a:rPr>
              <a:t>Em</a:t>
            </a:r>
            <a:r>
              <a:rPr lang="en-US" sz="2800" dirty="0">
                <a:solidFill>
                  <a:srgbClr val="000000"/>
                </a:solidFill>
                <a:latin typeface="Arial" pitchFamily="34" charset="0"/>
              </a:rPr>
              <a:t> </a:t>
            </a:r>
            <a:r>
              <a:rPr lang="en-US" sz="2800" dirty="0" err="1">
                <a:solidFill>
                  <a:srgbClr val="000000"/>
                </a:solidFill>
                <a:latin typeface="Arial" pitchFamily="34" charset="0"/>
              </a:rPr>
              <a:t>hãy</a:t>
            </a:r>
            <a:r>
              <a:rPr lang="en-US" sz="2800" dirty="0">
                <a:solidFill>
                  <a:srgbClr val="000000"/>
                </a:solidFill>
                <a:latin typeface="Arial" pitchFamily="34" charset="0"/>
              </a:rPr>
              <a:t> </a:t>
            </a:r>
            <a:r>
              <a:rPr lang="en-US" sz="2800" dirty="0" err="1">
                <a:solidFill>
                  <a:srgbClr val="000000"/>
                </a:solidFill>
                <a:latin typeface="Arial" pitchFamily="34" charset="0"/>
              </a:rPr>
              <a:t>nhận</a:t>
            </a:r>
            <a:r>
              <a:rPr lang="en-US" sz="2800" dirty="0">
                <a:solidFill>
                  <a:srgbClr val="000000"/>
                </a:solidFill>
                <a:latin typeface="Arial" pitchFamily="34" charset="0"/>
              </a:rPr>
              <a:t> </a:t>
            </a:r>
            <a:r>
              <a:rPr lang="en-US" sz="2800" dirty="0" err="1">
                <a:solidFill>
                  <a:srgbClr val="000000"/>
                </a:solidFill>
                <a:latin typeface="Arial" pitchFamily="34" charset="0"/>
              </a:rPr>
              <a:t>xét</a:t>
            </a:r>
            <a:r>
              <a:rPr lang="en-US" sz="2800" dirty="0">
                <a:solidFill>
                  <a:srgbClr val="000000"/>
                </a:solidFill>
                <a:latin typeface="Arial" pitchFamily="34" charset="0"/>
              </a:rPr>
              <a:t> </a:t>
            </a:r>
            <a:r>
              <a:rPr lang="en-US" sz="2800" dirty="0" err="1">
                <a:solidFill>
                  <a:srgbClr val="000000"/>
                </a:solidFill>
                <a:latin typeface="Arial" pitchFamily="34" charset="0"/>
              </a:rPr>
              <a:t>về</a:t>
            </a:r>
            <a:r>
              <a:rPr lang="en-US" sz="2800" dirty="0">
                <a:solidFill>
                  <a:srgbClr val="000000"/>
                </a:solidFill>
                <a:latin typeface="Arial" pitchFamily="34" charset="0"/>
              </a:rPr>
              <a:t> </a:t>
            </a:r>
            <a:r>
              <a:rPr lang="en-US" sz="2800" dirty="0" err="1">
                <a:solidFill>
                  <a:srgbClr val="000000"/>
                </a:solidFill>
                <a:latin typeface="Arial" pitchFamily="34" charset="0"/>
              </a:rPr>
              <a:t>các</a:t>
            </a:r>
            <a:r>
              <a:rPr lang="en-US" sz="2800" dirty="0">
                <a:solidFill>
                  <a:srgbClr val="000000"/>
                </a:solidFill>
                <a:latin typeface="Arial" pitchFamily="34" charset="0"/>
              </a:rPr>
              <a:t> </a:t>
            </a:r>
            <a:r>
              <a:rPr lang="en-US" sz="2800" dirty="0" err="1">
                <a:solidFill>
                  <a:srgbClr val="000000"/>
                </a:solidFill>
                <a:latin typeface="Arial" pitchFamily="34" charset="0"/>
              </a:rPr>
              <a:t>chỉ</a:t>
            </a:r>
            <a:r>
              <a:rPr lang="en-US" sz="2800" dirty="0">
                <a:solidFill>
                  <a:srgbClr val="000000"/>
                </a:solidFill>
                <a:latin typeface="Arial" pitchFamily="34" charset="0"/>
              </a:rPr>
              <a:t> </a:t>
            </a:r>
            <a:r>
              <a:rPr lang="en-US" sz="2800" dirty="0" err="1">
                <a:solidFill>
                  <a:srgbClr val="000000"/>
                </a:solidFill>
                <a:latin typeface="Arial" pitchFamily="34" charset="0"/>
              </a:rPr>
              <a:t>số</a:t>
            </a:r>
            <a:r>
              <a:rPr lang="en-US" sz="2800" dirty="0">
                <a:solidFill>
                  <a:srgbClr val="000000"/>
                </a:solidFill>
                <a:latin typeface="Arial" pitchFamily="34" charset="0"/>
              </a:rPr>
              <a:t> </a:t>
            </a:r>
            <a:r>
              <a:rPr lang="en-US" sz="2800" dirty="0" err="1">
                <a:solidFill>
                  <a:srgbClr val="000000"/>
                </a:solidFill>
                <a:latin typeface="Arial" pitchFamily="34" charset="0"/>
              </a:rPr>
              <a:t>này</a:t>
            </a:r>
            <a:r>
              <a:rPr lang="en-US" sz="2800" dirty="0">
                <a:solidFill>
                  <a:srgbClr val="000000"/>
                </a:solidFill>
                <a:latin typeface="Arial" pitchFamily="34" charset="0"/>
              </a:rPr>
              <a:t>. Theo </a:t>
            </a:r>
            <a:r>
              <a:rPr lang="en-US" sz="2800" dirty="0" err="1">
                <a:solidFill>
                  <a:srgbClr val="000000"/>
                </a:solidFill>
                <a:latin typeface="Arial" pitchFamily="34" charset="0"/>
              </a:rPr>
              <a:t>em</a:t>
            </a:r>
            <a:r>
              <a:rPr lang="en-US" sz="2800" dirty="0">
                <a:solidFill>
                  <a:srgbClr val="000000"/>
                </a:solidFill>
                <a:latin typeface="Arial" pitchFamily="34" charset="0"/>
              </a:rPr>
              <a:t> </a:t>
            </a:r>
            <a:r>
              <a:rPr lang="en-US" sz="2800" dirty="0" err="1">
                <a:solidFill>
                  <a:srgbClr val="000000"/>
                </a:solidFill>
                <a:latin typeface="Arial" pitchFamily="34" charset="0"/>
              </a:rPr>
              <a:t>người</a:t>
            </a:r>
            <a:r>
              <a:rPr lang="en-US" sz="2800" dirty="0">
                <a:solidFill>
                  <a:srgbClr val="000000"/>
                </a:solidFill>
                <a:latin typeface="Arial" pitchFamily="34" charset="0"/>
              </a:rPr>
              <a:t> </a:t>
            </a:r>
            <a:r>
              <a:rPr lang="en-US" sz="2800" dirty="0" err="1">
                <a:solidFill>
                  <a:srgbClr val="000000"/>
                </a:solidFill>
                <a:latin typeface="Arial" pitchFamily="34" charset="0"/>
              </a:rPr>
              <a:t>này</a:t>
            </a:r>
            <a:r>
              <a:rPr lang="en-US" sz="2800" dirty="0">
                <a:solidFill>
                  <a:srgbClr val="000000"/>
                </a:solidFill>
                <a:latin typeface="Arial" pitchFamily="34" charset="0"/>
              </a:rPr>
              <a:t> </a:t>
            </a:r>
            <a:r>
              <a:rPr lang="en-US" sz="2800" dirty="0" err="1">
                <a:solidFill>
                  <a:srgbClr val="000000"/>
                </a:solidFill>
                <a:latin typeface="Arial" pitchFamily="34" charset="0"/>
              </a:rPr>
              <a:t>cần</a:t>
            </a:r>
            <a:r>
              <a:rPr lang="en-US" sz="2800" dirty="0">
                <a:solidFill>
                  <a:srgbClr val="000000"/>
                </a:solidFill>
                <a:latin typeface="Arial" pitchFamily="34" charset="0"/>
              </a:rPr>
              <a:t> </a:t>
            </a:r>
            <a:r>
              <a:rPr lang="en-US" sz="2800" dirty="0" err="1">
                <a:solidFill>
                  <a:srgbClr val="000000"/>
                </a:solidFill>
                <a:latin typeface="Arial" pitchFamily="34" charset="0"/>
              </a:rPr>
              <a:t>chú</a:t>
            </a:r>
            <a:r>
              <a:rPr lang="en-US" sz="2800" dirty="0">
                <a:solidFill>
                  <a:srgbClr val="000000"/>
                </a:solidFill>
                <a:latin typeface="Arial" pitchFamily="34" charset="0"/>
              </a:rPr>
              <a:t> ý </a:t>
            </a:r>
            <a:r>
              <a:rPr lang="en-US" sz="2800" dirty="0" err="1">
                <a:solidFill>
                  <a:srgbClr val="000000"/>
                </a:solidFill>
                <a:latin typeface="Arial" pitchFamily="34" charset="0"/>
              </a:rPr>
              <a:t>gì</a:t>
            </a:r>
            <a:r>
              <a:rPr lang="en-US" sz="2800" dirty="0">
                <a:solidFill>
                  <a:srgbClr val="000000"/>
                </a:solidFill>
                <a:latin typeface="Arial" pitchFamily="34" charset="0"/>
              </a:rPr>
              <a:t> </a:t>
            </a:r>
            <a:r>
              <a:rPr lang="en-US" sz="2800" dirty="0" err="1">
                <a:solidFill>
                  <a:srgbClr val="000000"/>
                </a:solidFill>
                <a:latin typeface="Arial" pitchFamily="34" charset="0"/>
              </a:rPr>
              <a:t>trong</a:t>
            </a:r>
            <a:r>
              <a:rPr lang="en-US" sz="2800" dirty="0">
                <a:solidFill>
                  <a:srgbClr val="000000"/>
                </a:solidFill>
                <a:latin typeface="Arial" pitchFamily="34" charset="0"/>
              </a:rPr>
              <a:t> </a:t>
            </a:r>
            <a:r>
              <a:rPr lang="en-US" sz="2800" dirty="0" err="1">
                <a:solidFill>
                  <a:srgbClr val="000000"/>
                </a:solidFill>
                <a:latin typeface="Arial" pitchFamily="34" charset="0"/>
              </a:rPr>
              <a:t>khẩu</a:t>
            </a:r>
            <a:r>
              <a:rPr lang="en-US" sz="2800" dirty="0">
                <a:solidFill>
                  <a:srgbClr val="000000"/>
                </a:solidFill>
                <a:latin typeface="Arial" pitchFamily="34" charset="0"/>
              </a:rPr>
              <a:t> </a:t>
            </a:r>
            <a:r>
              <a:rPr lang="en-US" sz="2800" dirty="0" err="1">
                <a:solidFill>
                  <a:srgbClr val="000000"/>
                </a:solidFill>
                <a:latin typeface="Arial" pitchFamily="34" charset="0"/>
              </a:rPr>
              <a:t>phần</a:t>
            </a:r>
            <a:r>
              <a:rPr lang="en-US" sz="2800" dirty="0">
                <a:solidFill>
                  <a:srgbClr val="000000"/>
                </a:solidFill>
                <a:latin typeface="Arial" pitchFamily="34" charset="0"/>
              </a:rPr>
              <a:t> </a:t>
            </a:r>
            <a:r>
              <a:rPr lang="en-US" sz="2800" dirty="0" err="1">
                <a:solidFill>
                  <a:srgbClr val="000000"/>
                </a:solidFill>
                <a:latin typeface="Arial" pitchFamily="34" charset="0"/>
              </a:rPr>
              <a:t>ăn</a:t>
            </a:r>
            <a:r>
              <a:rPr lang="en-US" sz="2800" dirty="0">
                <a:solidFill>
                  <a:srgbClr val="000000"/>
                </a:solidFill>
                <a:latin typeface="Arial" pitchFamily="34" charset="0"/>
              </a:rPr>
              <a:t>?</a:t>
            </a:r>
          </a:p>
        </p:txBody>
      </p:sp>
      <p:graphicFrame>
        <p:nvGraphicFramePr>
          <p:cNvPr id="13" name="Table 13"/>
          <p:cNvGraphicFramePr>
            <a:graphicFrameLocks noGrp="1"/>
          </p:cNvGraphicFramePr>
          <p:nvPr>
            <p:extLst>
              <p:ext uri="{D42A27DB-BD31-4B8C-83A1-F6EECF244321}">
                <p14:modId xmlns:p14="http://schemas.microsoft.com/office/powerpoint/2010/main" val="790797693"/>
              </p:ext>
            </p:extLst>
          </p:nvPr>
        </p:nvGraphicFramePr>
        <p:xfrm>
          <a:off x="683548" y="2514600"/>
          <a:ext cx="10817583" cy="3590163"/>
        </p:xfrm>
        <a:graphic>
          <a:graphicData uri="http://schemas.openxmlformats.org/drawingml/2006/table">
            <a:tbl>
              <a:tblPr/>
              <a:tblGrid>
                <a:gridCol w="3143075">
                  <a:extLst>
                    <a:ext uri="{9D8B030D-6E8A-4147-A177-3AD203B41FA5}">
                      <a16:colId xmlns:a16="http://schemas.microsoft.com/office/drawing/2014/main" val="20000"/>
                    </a:ext>
                  </a:extLst>
                </a:gridCol>
                <a:gridCol w="2522557">
                  <a:extLst>
                    <a:ext uri="{9D8B030D-6E8A-4147-A177-3AD203B41FA5}">
                      <a16:colId xmlns:a16="http://schemas.microsoft.com/office/drawing/2014/main" val="20001"/>
                    </a:ext>
                  </a:extLst>
                </a:gridCol>
                <a:gridCol w="5151951">
                  <a:extLst>
                    <a:ext uri="{9D8B030D-6E8A-4147-A177-3AD203B41FA5}">
                      <a16:colId xmlns:a16="http://schemas.microsoft.com/office/drawing/2014/main" val="20002"/>
                    </a:ext>
                  </a:extLst>
                </a:gridCol>
              </a:tblGrid>
              <a:tr h="990829">
                <a:tc>
                  <a:txBody>
                    <a:bodyPr/>
                    <a:lstStyle/>
                    <a:p>
                      <a:pPr algn="ctr">
                        <a:lnSpc>
                          <a:spcPct val="120000"/>
                        </a:lnSpc>
                        <a:defRPr/>
                      </a:pPr>
                      <a:r>
                        <a:rPr lang="en-US" sz="2300" b="1" dirty="0" err="1">
                          <a:solidFill>
                            <a:srgbClr val="FFFFFF"/>
                          </a:solidFill>
                          <a:latin typeface="Arial" pitchFamily="34" charset="0"/>
                        </a:rPr>
                        <a:t>Chỉ</a:t>
                      </a:r>
                      <a:r>
                        <a:rPr lang="en-US" sz="2300" b="1" dirty="0">
                          <a:solidFill>
                            <a:srgbClr val="FFFFFF"/>
                          </a:solidFill>
                          <a:latin typeface="Arial" pitchFamily="34" charset="0"/>
                        </a:rPr>
                        <a:t> </a:t>
                      </a:r>
                      <a:r>
                        <a:rPr lang="en-US" sz="2300" b="1" dirty="0" err="1">
                          <a:solidFill>
                            <a:srgbClr val="FFFFFF"/>
                          </a:solidFill>
                          <a:latin typeface="Arial" pitchFamily="34" charset="0"/>
                        </a:rPr>
                        <a:t>số</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dirty="0" err="1">
                          <a:solidFill>
                            <a:srgbClr val="FFFFFF"/>
                          </a:solidFill>
                          <a:latin typeface="Arial" pitchFamily="34" charset="0"/>
                        </a:rPr>
                        <a:t>Kết</a:t>
                      </a:r>
                      <a:r>
                        <a:rPr lang="en-US" sz="2300" b="1" dirty="0">
                          <a:solidFill>
                            <a:srgbClr val="FFFFFF"/>
                          </a:solidFill>
                          <a:latin typeface="Arial" pitchFamily="34" charset="0"/>
                        </a:rPr>
                        <a:t> </a:t>
                      </a:r>
                      <a:r>
                        <a:rPr lang="en-US" sz="2300" b="1" dirty="0" err="1">
                          <a:solidFill>
                            <a:srgbClr val="FFFFFF"/>
                          </a:solidFill>
                          <a:latin typeface="Arial" pitchFamily="34" charset="0"/>
                        </a:rPr>
                        <a:t>quả</a:t>
                      </a:r>
                      <a:r>
                        <a:rPr lang="en-US" sz="2300" b="1" dirty="0">
                          <a:solidFill>
                            <a:srgbClr val="FFFFFF"/>
                          </a:solidFill>
                          <a:latin typeface="Arial" pitchFamily="34" charset="0"/>
                        </a:rPr>
                        <a:t> XN</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Ngưỡng GT ở người trưởng thành bình thường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extLst>
                  <a:ext uri="{0D108BD9-81ED-4DB2-BD59-A6C34878D82A}">
                    <a16:rowId xmlns:a16="http://schemas.microsoft.com/office/drawing/2014/main" val="10000"/>
                  </a:ext>
                </a:extLst>
              </a:tr>
              <a:tr h="990829">
                <a:tc>
                  <a:txBody>
                    <a:bodyPr/>
                    <a:lstStyle/>
                    <a:p>
                      <a:pPr algn="ctr">
                        <a:lnSpc>
                          <a:spcPct val="120000"/>
                        </a:lnSpc>
                        <a:defRPr/>
                      </a:pPr>
                      <a:r>
                        <a:rPr lang="en-US" sz="2300" b="1" dirty="0">
                          <a:solidFill>
                            <a:srgbClr val="000000"/>
                          </a:solidFill>
                          <a:latin typeface="Arial" pitchFamily="34" charset="0"/>
                        </a:rPr>
                        <a:t>Glucose</a:t>
                      </a:r>
                      <a:endParaRPr lang="en-US" sz="700" b="1" dirty="0">
                        <a:latin typeface="Arial" pitchFamily="34" charset="0"/>
                      </a:endParaRPr>
                    </a:p>
                    <a:p>
                      <a:pPr algn="ctr">
                        <a:lnSpc>
                          <a:spcPct val="120000"/>
                        </a:lnSpc>
                      </a:pPr>
                      <a:r>
                        <a:rPr lang="en-US" sz="2300" b="1" dirty="0">
                          <a:solidFill>
                            <a:srgbClr val="000000"/>
                          </a:solidFill>
                          <a:latin typeface="Arial" pitchFamily="34" charset="0"/>
                        </a:rPr>
                        <a:t>(</a:t>
                      </a:r>
                      <a:r>
                        <a:rPr lang="en-US" sz="2300" b="1" dirty="0" err="1">
                          <a:solidFill>
                            <a:srgbClr val="000000"/>
                          </a:solidFill>
                          <a:latin typeface="Arial" pitchFamily="34" charset="0"/>
                        </a:rPr>
                        <a:t>mmol</a:t>
                      </a:r>
                      <a:r>
                        <a:rPr lang="en-US" sz="2300" b="1" dirty="0">
                          <a:solidFill>
                            <a:srgbClr val="000000"/>
                          </a:solidFill>
                          <a:latin typeface="Arial" pitchFamily="34" charset="0"/>
                        </a:rPr>
                        <a:t>/L)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7.4</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3.9 - 5.6</a:t>
                      </a:r>
                      <a:endParaRPr lang="en-US" sz="700" b="1">
                        <a:latin typeface="Arial" pitchFamily="34" charset="0"/>
                      </a:endParaRPr>
                    </a:p>
                    <a:p>
                      <a:pPr algn="ctr">
                        <a:lnSpc>
                          <a:spcPct val="120000"/>
                        </a:lnSpc>
                      </a:pPr>
                      <a:r>
                        <a:rPr lang="en-US" sz="2300" b="1">
                          <a:solidFill>
                            <a:srgbClr val="000000"/>
                          </a:solidFill>
                          <a:latin typeface="Arial" pitchFamily="34" charset="0"/>
                        </a:rPr>
                        <a:t>(BYT, 2020)</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5278">
                <a:tc>
                  <a:txBody>
                    <a:bodyPr/>
                    <a:lstStyle/>
                    <a:p>
                      <a:pPr algn="ctr">
                        <a:lnSpc>
                          <a:spcPct val="120000"/>
                        </a:lnSpc>
                        <a:defRPr/>
                      </a:pPr>
                      <a:r>
                        <a:rPr lang="en-US" sz="2300" b="1" dirty="0">
                          <a:solidFill>
                            <a:srgbClr val="000000"/>
                          </a:solidFill>
                          <a:latin typeface="Arial" pitchFamily="34" charset="0"/>
                        </a:rPr>
                        <a:t>Acid uric</a:t>
                      </a:r>
                      <a:endParaRPr lang="en-US" sz="700" b="1" dirty="0">
                        <a:latin typeface="Arial" pitchFamily="34" charset="0"/>
                      </a:endParaRPr>
                    </a:p>
                    <a:p>
                      <a:pPr algn="ctr">
                        <a:lnSpc>
                          <a:spcPct val="120000"/>
                        </a:lnSpc>
                      </a:pPr>
                      <a:r>
                        <a:rPr lang="en-US" sz="2300" b="1" dirty="0">
                          <a:solidFill>
                            <a:srgbClr val="000000"/>
                          </a:solidFill>
                          <a:latin typeface="Arial" pitchFamily="34" charset="0"/>
                        </a:rPr>
                        <a:t>(mg/dL)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5.6</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dirty="0">
                          <a:solidFill>
                            <a:srgbClr val="000000"/>
                          </a:solidFill>
                          <a:latin typeface="Arial" pitchFamily="34" charset="0"/>
                        </a:rPr>
                        <a:t>Nam: 2.5 - 7.0</a:t>
                      </a:r>
                      <a:endParaRPr lang="en-US" sz="700" b="1" dirty="0">
                        <a:latin typeface="Arial" pitchFamily="34" charset="0"/>
                      </a:endParaRPr>
                    </a:p>
                    <a:p>
                      <a:pPr algn="ctr">
                        <a:lnSpc>
                          <a:spcPct val="120000"/>
                        </a:lnSpc>
                      </a:pPr>
                      <a:r>
                        <a:rPr lang="en-US" sz="2300" b="1" dirty="0" err="1">
                          <a:solidFill>
                            <a:srgbClr val="000000"/>
                          </a:solidFill>
                          <a:latin typeface="Arial" pitchFamily="34" charset="0"/>
                        </a:rPr>
                        <a:t>Nữ</a:t>
                      </a:r>
                      <a:r>
                        <a:rPr lang="en-US" sz="2300" b="1" dirty="0">
                          <a:solidFill>
                            <a:srgbClr val="000000"/>
                          </a:solidFill>
                          <a:latin typeface="Arial" pitchFamily="34" charset="0"/>
                        </a:rPr>
                        <a:t>: 1.5 - 6.0</a:t>
                      </a:r>
                    </a:p>
                    <a:p>
                      <a:pPr algn="ctr">
                        <a:lnSpc>
                          <a:spcPct val="120000"/>
                        </a:lnSpc>
                      </a:pPr>
                      <a:r>
                        <a:rPr lang="en-US" sz="2300" b="1" dirty="0">
                          <a:solidFill>
                            <a:srgbClr val="000000"/>
                          </a:solidFill>
                          <a:latin typeface="Arial" pitchFamily="34" charset="0"/>
                        </a:rPr>
                        <a:t>(</a:t>
                      </a:r>
                      <a:r>
                        <a:rPr lang="en-US" sz="2300" b="1" dirty="0" err="1">
                          <a:solidFill>
                            <a:srgbClr val="000000"/>
                          </a:solidFill>
                          <a:latin typeface="Arial" pitchFamily="34" charset="0"/>
                        </a:rPr>
                        <a:t>ACR</a:t>
                      </a:r>
                      <a:r>
                        <a:rPr lang="en-US" sz="2300" b="1" dirty="0">
                          <a:solidFill>
                            <a:srgbClr val="000000"/>
                          </a:solidFill>
                          <a:latin typeface="Arial" pitchFamily="34" charset="0"/>
                        </a:rPr>
                        <a:t>, 2020)</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3188" y="-965140"/>
            <a:ext cx="8783537" cy="2166541"/>
            <a:chOff x="0" y="-192881"/>
            <a:chExt cx="17571650" cy="4333081"/>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8" name="TextBox 8"/>
            <p:cNvSpPr txBox="1"/>
            <p:nvPr/>
          </p:nvSpPr>
          <p:spPr>
            <a:xfrm>
              <a:off x="14485550" y="861219"/>
              <a:ext cx="3086100" cy="3278981"/>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 name="Rectangle 2"/>
          <p:cNvSpPr/>
          <p:nvPr/>
        </p:nvSpPr>
        <p:spPr>
          <a:xfrm>
            <a:off x="379412" y="480390"/>
            <a:ext cx="11658599" cy="6209905"/>
          </a:xfrm>
          <a:prstGeom prst="rect">
            <a:avLst/>
          </a:prstGeom>
        </p:spPr>
        <p:txBody>
          <a:bodyPr wrap="square">
            <a:spAutoFit/>
          </a:bodyPr>
          <a:lstStyle/>
          <a:p>
            <a:pPr marL="30480" marR="30480" algn="ctr">
              <a:lnSpc>
                <a:spcPct val="115000"/>
              </a:lnSpc>
              <a:spcBef>
                <a:spcPts val="200"/>
              </a:spcBef>
              <a:spcAft>
                <a:spcPts val="200"/>
              </a:spcAft>
            </a:pPr>
            <a:r>
              <a:rPr lang="vi-VN" sz="2800" b="1" dirty="0">
                <a:solidFill>
                  <a:srgbClr val="0432FF"/>
                </a:solidFill>
                <a:latin typeface="Times New Roman" panose="02020603050405020304" pitchFamily="18" charset="0"/>
                <a:ea typeface="Times New Roman" panose="02020603050405020304" pitchFamily="18" charset="0"/>
              </a:rPr>
              <a:t> Nhận xét chỉ số xét nghiệm máu của người phụ nữ trên:</a:t>
            </a:r>
            <a:endParaRPr lang="vi-VN" sz="2400" b="1" dirty="0">
              <a:solidFill>
                <a:srgbClr val="0432FF"/>
              </a:solidFill>
              <a:latin typeface="Times New Roman" panose="02020603050405020304" pitchFamily="18" charset="0"/>
              <a:ea typeface="Arial" panose="020B0604020202020204" pitchFamily="34" charset="0"/>
            </a:endParaRPr>
          </a:p>
          <a:p>
            <a:pPr marL="30480" marR="30480" algn="just">
              <a:lnSpc>
                <a:spcPct val="115000"/>
              </a:lnSpc>
              <a:spcBef>
                <a:spcPts val="200"/>
              </a:spcBef>
              <a:spcAft>
                <a:spcPts val="200"/>
              </a:spcAft>
            </a:pPr>
            <a:r>
              <a:rPr lang="vi-VN" sz="2800" dirty="0">
                <a:solidFill>
                  <a:srgbClr val="000000"/>
                </a:solidFill>
                <a:latin typeface="Times New Roman" panose="02020603050405020304" pitchFamily="18" charset="0"/>
                <a:ea typeface="Times New Roman" panose="02020603050405020304" pitchFamily="18" charset="0"/>
              </a:rPr>
              <a:t>+ Về chỉ số glucose trong máu: Chỉ số glucose trong máu của người này là 7,4 mmol/L, cao hơn nhiều so với mức bình thường → </a:t>
            </a:r>
            <a:r>
              <a:rPr lang="vi-VN" sz="2800" b="1" i="1" dirty="0">
                <a:solidFill>
                  <a:srgbClr val="000000"/>
                </a:solidFill>
                <a:latin typeface="Times New Roman" panose="02020603050405020304" pitchFamily="18" charset="0"/>
                <a:ea typeface="Times New Roman" panose="02020603050405020304" pitchFamily="18" charset="0"/>
              </a:rPr>
              <a:t>Người này có nguy cơ cao là đã mắc bệnh tiểu đường.</a:t>
            </a:r>
            <a:endParaRPr lang="vi-VN" sz="2400" b="1" i="1" dirty="0">
              <a:latin typeface="Times New Roman" panose="02020603050405020304" pitchFamily="18" charset="0"/>
              <a:ea typeface="Arial" panose="020B0604020202020204" pitchFamily="34" charset="0"/>
            </a:endParaRPr>
          </a:p>
          <a:p>
            <a:pPr marL="30480" marR="30480" algn="just">
              <a:lnSpc>
                <a:spcPct val="115000"/>
              </a:lnSpc>
              <a:spcBef>
                <a:spcPts val="200"/>
              </a:spcBef>
              <a:spcAft>
                <a:spcPts val="200"/>
              </a:spcAft>
            </a:pPr>
            <a:r>
              <a:rPr lang="vi-VN" sz="2800" dirty="0">
                <a:solidFill>
                  <a:srgbClr val="000000"/>
                </a:solidFill>
                <a:latin typeface="Times New Roman" panose="02020603050405020304" pitchFamily="18" charset="0"/>
                <a:ea typeface="Times New Roman" panose="02020603050405020304" pitchFamily="18" charset="0"/>
              </a:rPr>
              <a:t>+ Về chỉ số uric acid trong máu: Chỉ số uric acid trong máu của người này là 5,6 mg/dl, </a:t>
            </a:r>
            <a:r>
              <a:rPr lang="vi-VN" sz="2800" b="1" i="1" dirty="0">
                <a:solidFill>
                  <a:srgbClr val="000000"/>
                </a:solidFill>
                <a:latin typeface="Times New Roman" panose="02020603050405020304" pitchFamily="18" charset="0"/>
                <a:ea typeface="Times New Roman" panose="02020603050405020304" pitchFamily="18" charset="0"/>
              </a:rPr>
              <a:t>vẫn nằm trong ngưỡng bình thường.</a:t>
            </a:r>
            <a:endParaRPr lang="vi-VN" sz="2400" b="1" i="1" dirty="0">
              <a:latin typeface="Times New Roman" panose="02020603050405020304" pitchFamily="18" charset="0"/>
              <a:ea typeface="Arial" panose="020B0604020202020204" pitchFamily="34" charset="0"/>
            </a:endParaRPr>
          </a:p>
          <a:p>
            <a:pPr algn="just"/>
            <a:r>
              <a:rPr lang="vi-VN" sz="2800" dirty="0">
                <a:solidFill>
                  <a:srgbClr val="000000"/>
                </a:solidFill>
                <a:latin typeface="Times New Roman" panose="02020603050405020304" pitchFamily="18" charset="0"/>
                <a:ea typeface="Times New Roman" panose="02020603050405020304" pitchFamily="18" charset="0"/>
              </a:rPr>
              <a:t>- Vì người này có nguy cơ cao là đã mắc bệnh tiểu đường → Khẩu phần ăn của người này cần chú ý phải cung cấp cho cơ thể một lượng đường ổn định và hài hòa. </a:t>
            </a:r>
            <a:r>
              <a:rPr lang="vi-VN" sz="2800" b="1" i="1" dirty="0">
                <a:solidFill>
                  <a:srgbClr val="000000"/>
                </a:solidFill>
                <a:latin typeface="Times New Roman" panose="02020603050405020304" pitchFamily="18" charset="0"/>
                <a:ea typeface="Times New Roman" panose="02020603050405020304" pitchFamily="18" charset="0"/>
              </a:rPr>
              <a:t>Cụ thể: </a:t>
            </a:r>
            <a:r>
              <a:rPr lang="vi-VN" sz="2800" dirty="0">
                <a:solidFill>
                  <a:srgbClr val="000000"/>
                </a:solidFill>
                <a:latin typeface="Times New Roman" panose="02020603050405020304" pitchFamily="18" charset="0"/>
                <a:ea typeface="Times New Roman" panose="02020603050405020304" pitchFamily="18" charset="0"/>
              </a:rPr>
              <a:t>điều chỉnh chế độ ăn ít tinh bột, hạn chế các loại thực phẩm có lượng đường cao như hoa quả sấy, kem tươi, sirô, các loại nước uống có gas,…; hạn chế dầu mỡ; bổ sung các loại thực phẩm giàu chất xơ;… đồng thời, nên chia khẩu phần ăn thành nhiều bữa trong ngày để tránh tình trạng đường huyết tăng đột ngột.</a:t>
            </a:r>
            <a:endParaRPr lang="vi-VN" sz="2800" dirty="0"/>
          </a:p>
        </p:txBody>
      </p:sp>
    </p:spTree>
    <p:extLst>
      <p:ext uri="{BB962C8B-B14F-4D97-AF65-F5344CB8AC3E}">
        <p14:creationId xmlns:p14="http://schemas.microsoft.com/office/powerpoint/2010/main" val="3768874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ý thuyết KHTN 8 Cánh diều Bài 33: Môi trường trong cơ thể và hệ bài tiết ở người">
            <a:extLst>
              <a:ext uri="{FF2B5EF4-FFF2-40B4-BE49-F238E27FC236}">
                <a16:creationId xmlns:a16="http://schemas.microsoft.com/office/drawing/2014/main" id="{728B2FF9-815F-7D78-5A44-C5FBE971F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1" y="381000"/>
            <a:ext cx="11213047"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9A6CE1-8507-A265-B4BA-06F444C66D0B}"/>
              </a:ext>
            </a:extLst>
          </p:cNvPr>
          <p:cNvSpPr txBox="1"/>
          <p:nvPr/>
        </p:nvSpPr>
        <p:spPr>
          <a:xfrm>
            <a:off x="1636712" y="5486400"/>
            <a:ext cx="8915400" cy="461665"/>
          </a:xfrm>
          <a:prstGeom prst="rect">
            <a:avLst/>
          </a:prstGeom>
          <a:noFill/>
        </p:spPr>
        <p:txBody>
          <a:bodyPr wrap="square">
            <a:spAutoFit/>
          </a:bodyPr>
          <a:lstStyle/>
          <a:p>
            <a:pPr algn="ctr"/>
            <a:r>
              <a:rPr lang="vi-VN" sz="2400" b="0" i="1" u="none" strike="noStrike" dirty="0">
                <a:solidFill>
                  <a:srgbClr val="0432FF"/>
                </a:solidFill>
                <a:effectLst/>
                <a:latin typeface="Open Sans" panose="020B0606030504020204" pitchFamily="34" charset="0"/>
              </a:rPr>
              <a:t>Bảng đo chỉ số glucose hỗ trợ chẩn đoán bệnh tiểu đường</a:t>
            </a:r>
            <a:endParaRPr lang="en-VN" sz="2400" dirty="0">
              <a:solidFill>
                <a:srgbClr val="0432FF"/>
              </a:solidFill>
            </a:endParaRPr>
          </a:p>
        </p:txBody>
      </p:sp>
    </p:spTree>
    <p:extLst>
      <p:ext uri="{BB962C8B-B14F-4D97-AF65-F5344CB8AC3E}">
        <p14:creationId xmlns:p14="http://schemas.microsoft.com/office/powerpoint/2010/main" val="350363010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thuyết KHTN 8 Cánh diều Bài 33: Môi trường trong cơ thể và hệ bài tiết ở người">
            <a:extLst>
              <a:ext uri="{FF2B5EF4-FFF2-40B4-BE49-F238E27FC236}">
                <a16:creationId xmlns:a16="http://schemas.microsoft.com/office/drawing/2014/main" id="{C72D5B0B-EEE9-A41C-9DE5-3D827A655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152400"/>
            <a:ext cx="9643324" cy="59407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6CD0BB-E84A-F62D-D220-D53C8E42F895}"/>
              </a:ext>
            </a:extLst>
          </p:cNvPr>
          <p:cNvSpPr txBox="1"/>
          <p:nvPr/>
        </p:nvSpPr>
        <p:spPr>
          <a:xfrm>
            <a:off x="3503612" y="6090141"/>
            <a:ext cx="6096000" cy="461665"/>
          </a:xfrm>
          <a:prstGeom prst="rect">
            <a:avLst/>
          </a:prstGeom>
          <a:noFill/>
        </p:spPr>
        <p:txBody>
          <a:bodyPr wrap="square">
            <a:spAutoFit/>
          </a:bodyPr>
          <a:lstStyle/>
          <a:p>
            <a:pPr algn="ctr"/>
            <a:r>
              <a:rPr lang="en-US" sz="2400" b="0" i="1" u="none" strike="noStrike" dirty="0" err="1">
                <a:solidFill>
                  <a:srgbClr val="0432FF"/>
                </a:solidFill>
                <a:effectLst/>
                <a:latin typeface="Open Sans" panose="020B0606030504020204" pitchFamily="34" charset="0"/>
              </a:rPr>
              <a:t>Bảng</a:t>
            </a:r>
            <a:r>
              <a:rPr lang="en-US" sz="2400" b="0" i="1" u="none" strike="noStrike" dirty="0">
                <a:solidFill>
                  <a:srgbClr val="0432FF"/>
                </a:solidFill>
                <a:effectLst/>
                <a:latin typeface="Open Sans" panose="020B0606030504020204" pitchFamily="34" charset="0"/>
              </a:rPr>
              <a:t> </a:t>
            </a:r>
            <a:r>
              <a:rPr lang="en-US" sz="2400" b="0" i="1" u="none" strike="noStrike" dirty="0" err="1">
                <a:solidFill>
                  <a:srgbClr val="0432FF"/>
                </a:solidFill>
                <a:effectLst/>
                <a:latin typeface="Open Sans" panose="020B0606030504020204" pitchFamily="34" charset="0"/>
              </a:rPr>
              <a:t>chỉ</a:t>
            </a:r>
            <a:r>
              <a:rPr lang="en-US" sz="2400" b="0" i="1" u="none" strike="noStrike" dirty="0">
                <a:solidFill>
                  <a:srgbClr val="0432FF"/>
                </a:solidFill>
                <a:effectLst/>
                <a:latin typeface="Open Sans" panose="020B0606030504020204" pitchFamily="34" charset="0"/>
              </a:rPr>
              <a:t> </a:t>
            </a:r>
            <a:r>
              <a:rPr lang="en-US" sz="2400" b="0" i="1" u="none" strike="noStrike" dirty="0" err="1">
                <a:solidFill>
                  <a:srgbClr val="0432FF"/>
                </a:solidFill>
                <a:effectLst/>
                <a:latin typeface="Open Sans" panose="020B0606030504020204" pitchFamily="34" charset="0"/>
              </a:rPr>
              <a:t>số</a:t>
            </a:r>
            <a:r>
              <a:rPr lang="en-US" sz="2400" b="0" i="1" u="none" strike="noStrike" dirty="0">
                <a:solidFill>
                  <a:srgbClr val="0432FF"/>
                </a:solidFill>
                <a:effectLst/>
                <a:latin typeface="Open Sans" panose="020B0606030504020204" pitchFamily="34" charset="0"/>
              </a:rPr>
              <a:t> uric acid</a:t>
            </a:r>
            <a:endParaRPr lang="en-VN" sz="2400" dirty="0">
              <a:solidFill>
                <a:srgbClr val="0432FF"/>
              </a:solidFill>
            </a:endParaRPr>
          </a:p>
        </p:txBody>
      </p:sp>
    </p:spTree>
    <p:extLst>
      <p:ext uri="{BB962C8B-B14F-4D97-AF65-F5344CB8AC3E}">
        <p14:creationId xmlns:p14="http://schemas.microsoft.com/office/powerpoint/2010/main" val="268559187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ý thuyết KHTN 8 Cánh diều Bài 33: Môi trường trong cơ thể và hệ bài tiết ở người">
            <a:extLst>
              <a:ext uri="{FF2B5EF4-FFF2-40B4-BE49-F238E27FC236}">
                <a16:creationId xmlns:a16="http://schemas.microsoft.com/office/drawing/2014/main" id="{E04A8579-5998-78DC-A629-A6A7EE586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76" y="0"/>
            <a:ext cx="3417429" cy="28478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ý thuyết KHTN 8 Cánh diều Bài 33: Môi trường trong cơ thể và hệ bài tiết ở người">
            <a:extLst>
              <a:ext uri="{FF2B5EF4-FFF2-40B4-BE49-F238E27FC236}">
                <a16:creationId xmlns:a16="http://schemas.microsoft.com/office/drawing/2014/main" id="{FA4E7464-7B4C-2C09-22B6-B89641456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504" y="3309522"/>
            <a:ext cx="3066907" cy="28478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131DD4-B056-31D8-C1E0-5215B6B0752D}"/>
              </a:ext>
            </a:extLst>
          </p:cNvPr>
          <p:cNvSpPr txBox="1"/>
          <p:nvPr/>
        </p:nvSpPr>
        <p:spPr>
          <a:xfrm>
            <a:off x="1822576" y="2847857"/>
            <a:ext cx="1219200" cy="461665"/>
          </a:xfrm>
          <a:prstGeom prst="rect">
            <a:avLst/>
          </a:prstGeom>
          <a:noFill/>
        </p:spPr>
        <p:txBody>
          <a:bodyPr wrap="square" rtlCol="0">
            <a:spAutoFit/>
          </a:bodyPr>
          <a:lstStyle/>
          <a:p>
            <a:pPr algn="ctr"/>
            <a:r>
              <a:rPr lang="en-VN" sz="2400" b="1" dirty="0">
                <a:solidFill>
                  <a:srgbClr val="FF0000"/>
                </a:solidFill>
              </a:rPr>
              <a:t>DA</a:t>
            </a:r>
          </a:p>
        </p:txBody>
      </p:sp>
      <p:sp>
        <p:nvSpPr>
          <p:cNvPr id="3" name="TextBox 2">
            <a:extLst>
              <a:ext uri="{FF2B5EF4-FFF2-40B4-BE49-F238E27FC236}">
                <a16:creationId xmlns:a16="http://schemas.microsoft.com/office/drawing/2014/main" id="{0DE5B34A-3345-6E77-81D2-71BD22675CBD}"/>
              </a:ext>
            </a:extLst>
          </p:cNvPr>
          <p:cNvSpPr txBox="1"/>
          <p:nvPr/>
        </p:nvSpPr>
        <p:spPr>
          <a:xfrm>
            <a:off x="5999305" y="6170346"/>
            <a:ext cx="1219200" cy="461665"/>
          </a:xfrm>
          <a:prstGeom prst="rect">
            <a:avLst/>
          </a:prstGeom>
          <a:noFill/>
        </p:spPr>
        <p:txBody>
          <a:bodyPr wrap="square" rtlCol="0">
            <a:spAutoFit/>
          </a:bodyPr>
          <a:lstStyle/>
          <a:p>
            <a:pPr algn="ctr"/>
            <a:r>
              <a:rPr lang="en-VN" sz="2400" b="1" dirty="0">
                <a:solidFill>
                  <a:srgbClr val="FF0000"/>
                </a:solidFill>
              </a:rPr>
              <a:t>PHỔI</a:t>
            </a:r>
          </a:p>
        </p:txBody>
      </p:sp>
      <p:sp>
        <p:nvSpPr>
          <p:cNvPr id="4" name="TextBox 3">
            <a:extLst>
              <a:ext uri="{FF2B5EF4-FFF2-40B4-BE49-F238E27FC236}">
                <a16:creationId xmlns:a16="http://schemas.microsoft.com/office/drawing/2014/main" id="{5B391144-EB4C-F7D7-159B-5CE8F8381BBF}"/>
              </a:ext>
            </a:extLst>
          </p:cNvPr>
          <p:cNvSpPr txBox="1"/>
          <p:nvPr/>
        </p:nvSpPr>
        <p:spPr>
          <a:xfrm>
            <a:off x="1130926" y="5933418"/>
            <a:ext cx="1219200" cy="461665"/>
          </a:xfrm>
          <a:prstGeom prst="rect">
            <a:avLst/>
          </a:prstGeom>
          <a:noFill/>
        </p:spPr>
        <p:txBody>
          <a:bodyPr wrap="square" rtlCol="0">
            <a:spAutoFit/>
          </a:bodyPr>
          <a:lstStyle/>
          <a:p>
            <a:pPr algn="ctr"/>
            <a:r>
              <a:rPr lang="en-VN" sz="2400" b="1" dirty="0">
                <a:solidFill>
                  <a:srgbClr val="FF0000"/>
                </a:solidFill>
              </a:rPr>
              <a:t>GAN</a:t>
            </a:r>
          </a:p>
        </p:txBody>
      </p:sp>
      <p:sp>
        <p:nvSpPr>
          <p:cNvPr id="5" name="TextBox 4">
            <a:extLst>
              <a:ext uri="{FF2B5EF4-FFF2-40B4-BE49-F238E27FC236}">
                <a16:creationId xmlns:a16="http://schemas.microsoft.com/office/drawing/2014/main" id="{CD8C503F-FD93-FCDA-1169-F1E6FF204662}"/>
              </a:ext>
            </a:extLst>
          </p:cNvPr>
          <p:cNvSpPr txBox="1"/>
          <p:nvPr/>
        </p:nvSpPr>
        <p:spPr>
          <a:xfrm>
            <a:off x="6551612" y="2801105"/>
            <a:ext cx="1219200" cy="461665"/>
          </a:xfrm>
          <a:prstGeom prst="rect">
            <a:avLst/>
          </a:prstGeom>
          <a:noFill/>
        </p:spPr>
        <p:txBody>
          <a:bodyPr wrap="square" rtlCol="0">
            <a:spAutoFit/>
          </a:bodyPr>
          <a:lstStyle/>
          <a:p>
            <a:pPr algn="ctr"/>
            <a:r>
              <a:rPr lang="en-VN" sz="2400" b="1" dirty="0">
                <a:solidFill>
                  <a:srgbClr val="FF0000"/>
                </a:solidFill>
              </a:rPr>
              <a:t>THẬN</a:t>
            </a:r>
          </a:p>
        </p:txBody>
      </p:sp>
      <p:sp>
        <p:nvSpPr>
          <p:cNvPr id="7" name="TextBox 6">
            <a:extLst>
              <a:ext uri="{FF2B5EF4-FFF2-40B4-BE49-F238E27FC236}">
                <a16:creationId xmlns:a16="http://schemas.microsoft.com/office/drawing/2014/main" id="{53491202-21DA-F71C-4F91-22ECBB252BDB}"/>
              </a:ext>
            </a:extLst>
          </p:cNvPr>
          <p:cNvSpPr txBox="1"/>
          <p:nvPr/>
        </p:nvSpPr>
        <p:spPr>
          <a:xfrm>
            <a:off x="8587119" y="3078689"/>
            <a:ext cx="3428999" cy="954107"/>
          </a:xfrm>
          <a:prstGeom prst="rect">
            <a:avLst/>
          </a:prstGeom>
          <a:noFill/>
          <a:ln w="28575">
            <a:solidFill>
              <a:schemeClr val="tx1"/>
            </a:solidFill>
          </a:ln>
        </p:spPr>
        <p:txBody>
          <a:bodyPr wrap="square">
            <a:spAutoFit/>
          </a:bodyPr>
          <a:lstStyle/>
          <a:p>
            <a:pPr algn="ctr"/>
            <a:r>
              <a:rPr lang="vi-VN" sz="2800" b="0" i="1" u="none" strike="noStrike" dirty="0">
                <a:solidFill>
                  <a:srgbClr val="0432FF"/>
                </a:solidFill>
                <a:effectLst/>
                <a:latin typeface="Open Sans" panose="020B0606030504020204" pitchFamily="34" charset="0"/>
              </a:rPr>
              <a:t>Các cơ quan bài tiết chủ yếu của cơ thể</a:t>
            </a:r>
            <a:endParaRPr lang="en-VN" sz="2800" dirty="0">
              <a:solidFill>
                <a:srgbClr val="0432FF"/>
              </a:solidFill>
            </a:endParaRPr>
          </a:p>
        </p:txBody>
      </p:sp>
      <p:pic>
        <p:nvPicPr>
          <p:cNvPr id="8" name="Picture 9">
            <a:extLst>
              <a:ext uri="{FF2B5EF4-FFF2-40B4-BE49-F238E27FC236}">
                <a16:creationId xmlns:a16="http://schemas.microsoft.com/office/drawing/2014/main" id="{EDEF804A-4BD4-35FD-6C2E-02F92E9151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568" y="3678624"/>
            <a:ext cx="2386522" cy="2109638"/>
          </a:xfrm>
          <a:prstGeom prst="rect">
            <a:avLst/>
          </a:prstGeom>
        </p:spPr>
      </p:pic>
      <p:pic>
        <p:nvPicPr>
          <p:cNvPr id="9" name="Picture 11">
            <a:extLst>
              <a:ext uri="{FF2B5EF4-FFF2-40B4-BE49-F238E27FC236}">
                <a16:creationId xmlns:a16="http://schemas.microsoft.com/office/drawing/2014/main" id="{CAA2D83C-2EE4-34D9-FE24-2714B04C7CC1}"/>
              </a:ext>
            </a:extLst>
          </p:cNvPr>
          <p:cNvPicPr>
            <a:picLocks noChangeAspect="1"/>
          </p:cNvPicPr>
          <p:nvPr/>
        </p:nvPicPr>
        <p:blipFill>
          <a:blip r:embed="rId6"/>
          <a:srcRect/>
          <a:stretch>
            <a:fillRect/>
          </a:stretch>
        </p:blipFill>
        <p:spPr>
          <a:xfrm>
            <a:off x="6037960" y="93504"/>
            <a:ext cx="2395663" cy="2754353"/>
          </a:xfrm>
          <a:prstGeom prst="rect">
            <a:avLst/>
          </a:prstGeom>
        </p:spPr>
      </p:pic>
    </p:spTree>
    <p:extLst>
      <p:ext uri="{BB962C8B-B14F-4D97-AF65-F5344CB8AC3E}">
        <p14:creationId xmlns:p14="http://schemas.microsoft.com/office/powerpoint/2010/main" val="3250618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 calcmode="lin" valueType="num">
                                      <p:cBhvr additive="base">
                                        <p:cTn id="43" dur="500" fill="hold"/>
                                        <p:tgtEl>
                                          <p:spTgt spid="5128"/>
                                        </p:tgtEl>
                                        <p:attrNameLst>
                                          <p:attrName>ppt_x</p:attrName>
                                        </p:attrNameLst>
                                      </p:cBhvr>
                                      <p:tavLst>
                                        <p:tav tm="0">
                                          <p:val>
                                            <p:strVal val="#ppt_x"/>
                                          </p:val>
                                        </p:tav>
                                        <p:tav tm="100000">
                                          <p:val>
                                            <p:strVal val="#ppt_x"/>
                                          </p:val>
                                        </p:tav>
                                      </p:tavLst>
                                    </p:anim>
                                    <p:anim calcmode="lin" valueType="num">
                                      <p:cBhvr additive="base">
                                        <p:cTn id="44"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5D7DCD-CE86-7D3B-D19C-347A4636F30B}"/>
              </a:ext>
            </a:extLst>
          </p:cNvPr>
          <p:cNvGraphicFramePr>
            <a:graphicFrameLocks noGrp="1"/>
          </p:cNvGraphicFramePr>
          <p:nvPr>
            <p:extLst>
              <p:ext uri="{D42A27DB-BD31-4B8C-83A1-F6EECF244321}">
                <p14:modId xmlns:p14="http://schemas.microsoft.com/office/powerpoint/2010/main" val="2740449866"/>
              </p:ext>
            </p:extLst>
          </p:nvPr>
        </p:nvGraphicFramePr>
        <p:xfrm>
          <a:off x="537782" y="720371"/>
          <a:ext cx="11113260" cy="5528030"/>
        </p:xfrm>
        <a:graphic>
          <a:graphicData uri="http://schemas.openxmlformats.org/drawingml/2006/table">
            <a:tbl>
              <a:tblPr firstRow="1" bandRow="1">
                <a:tableStyleId>{5940675A-B579-460E-94D1-54222C63F5DA}</a:tableStyleId>
              </a:tblPr>
              <a:tblGrid>
                <a:gridCol w="2965830">
                  <a:extLst>
                    <a:ext uri="{9D8B030D-6E8A-4147-A177-3AD203B41FA5}">
                      <a16:colId xmlns:a16="http://schemas.microsoft.com/office/drawing/2014/main" val="1565942952"/>
                    </a:ext>
                  </a:extLst>
                </a:gridCol>
                <a:gridCol w="4495800">
                  <a:extLst>
                    <a:ext uri="{9D8B030D-6E8A-4147-A177-3AD203B41FA5}">
                      <a16:colId xmlns:a16="http://schemas.microsoft.com/office/drawing/2014/main" val="704641088"/>
                    </a:ext>
                  </a:extLst>
                </a:gridCol>
                <a:gridCol w="3651630">
                  <a:extLst>
                    <a:ext uri="{9D8B030D-6E8A-4147-A177-3AD203B41FA5}">
                      <a16:colId xmlns:a16="http://schemas.microsoft.com/office/drawing/2014/main" val="962420404"/>
                    </a:ext>
                  </a:extLst>
                </a:gridCol>
              </a:tblGrid>
              <a:tr h="540514">
                <a:tc>
                  <a:txBody>
                    <a:bodyPr/>
                    <a:lstStyle/>
                    <a:p>
                      <a:pPr algn="ctr"/>
                      <a:r>
                        <a:rPr lang="en-US" sz="2400" b="1" dirty="0">
                          <a:solidFill>
                            <a:srgbClr val="C00000"/>
                          </a:solidFill>
                        </a:rPr>
                        <a:t>C</a:t>
                      </a:r>
                      <a:r>
                        <a:rPr lang="en-VN" sz="2400" b="1" dirty="0">
                          <a:solidFill>
                            <a:srgbClr val="C00000"/>
                          </a:solidFill>
                        </a:rPr>
                        <a:t>ác cơ quan bài tiết</a:t>
                      </a:r>
                    </a:p>
                  </a:txBody>
                  <a:tcPr/>
                </a:tc>
                <a:tc>
                  <a:txBody>
                    <a:bodyPr/>
                    <a:lstStyle/>
                    <a:p>
                      <a:pPr algn="ctr"/>
                      <a:r>
                        <a:rPr lang="en-US" sz="2400" b="1" dirty="0">
                          <a:solidFill>
                            <a:srgbClr val="C00000"/>
                          </a:solidFill>
                        </a:rPr>
                        <a:t>V</a:t>
                      </a:r>
                      <a:r>
                        <a:rPr lang="en-VN" sz="2400" b="1" dirty="0">
                          <a:solidFill>
                            <a:srgbClr val="C00000"/>
                          </a:solidFill>
                        </a:rPr>
                        <a:t>ai trò</a:t>
                      </a:r>
                    </a:p>
                  </a:txBody>
                  <a:tcPr/>
                </a:tc>
                <a:tc>
                  <a:txBody>
                    <a:bodyPr/>
                    <a:lstStyle/>
                    <a:p>
                      <a:pPr algn="ctr"/>
                      <a:r>
                        <a:rPr lang="en-US" sz="2400" b="1" dirty="0">
                          <a:solidFill>
                            <a:srgbClr val="C00000"/>
                          </a:solidFill>
                        </a:rPr>
                        <a:t>S</a:t>
                      </a:r>
                      <a:r>
                        <a:rPr lang="en-VN" sz="2400" b="1" dirty="0">
                          <a:solidFill>
                            <a:srgbClr val="C00000"/>
                          </a:solidFill>
                        </a:rPr>
                        <a:t>ản phẩm bài tiết</a:t>
                      </a:r>
                    </a:p>
                  </a:txBody>
                  <a:tcPr/>
                </a:tc>
                <a:extLst>
                  <a:ext uri="{0D108BD9-81ED-4DB2-BD59-A6C34878D82A}">
                    <a16:rowId xmlns:a16="http://schemas.microsoft.com/office/drawing/2014/main" val="621759456"/>
                  </a:ext>
                </a:extLst>
              </a:tr>
              <a:tr h="1246879">
                <a:tc>
                  <a:txBody>
                    <a:bodyPr/>
                    <a:lstStyle/>
                    <a:p>
                      <a:endParaRPr lang="en-VN" dirty="0"/>
                    </a:p>
                  </a:txBody>
                  <a:tcPr/>
                </a:tc>
                <a:tc>
                  <a:txBody>
                    <a:bodyPr/>
                    <a:lstStyle/>
                    <a:p>
                      <a:endParaRPr lang="en-VN" dirty="0"/>
                    </a:p>
                  </a:txBody>
                  <a:tcPr/>
                </a:tc>
                <a:tc>
                  <a:txBody>
                    <a:bodyPr/>
                    <a:lstStyle/>
                    <a:p>
                      <a:endParaRPr lang="en-VN"/>
                    </a:p>
                  </a:txBody>
                  <a:tcPr/>
                </a:tc>
                <a:extLst>
                  <a:ext uri="{0D108BD9-81ED-4DB2-BD59-A6C34878D82A}">
                    <a16:rowId xmlns:a16="http://schemas.microsoft.com/office/drawing/2014/main" val="2667146293"/>
                  </a:ext>
                </a:extLst>
              </a:tr>
              <a:tr h="1246879">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189546064"/>
                  </a:ext>
                </a:extLst>
              </a:tr>
              <a:tr h="1246879">
                <a:tc>
                  <a:txBody>
                    <a:bodyPr/>
                    <a:lstStyle/>
                    <a:p>
                      <a:endParaRPr lang="en-VN"/>
                    </a:p>
                  </a:txBody>
                  <a:tcPr/>
                </a:tc>
                <a:tc>
                  <a:txBody>
                    <a:bodyPr/>
                    <a:lstStyle/>
                    <a:p>
                      <a:endParaRPr lang="en-VN" dirty="0"/>
                    </a:p>
                  </a:txBody>
                  <a:tcPr/>
                </a:tc>
                <a:tc>
                  <a:txBody>
                    <a:bodyPr/>
                    <a:lstStyle/>
                    <a:p>
                      <a:endParaRPr lang="en-V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5840044"/>
                  </a:ext>
                </a:extLst>
              </a:tr>
              <a:tr h="1246879">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371020112"/>
                  </a:ext>
                </a:extLst>
              </a:tr>
            </a:tbl>
          </a:graphicData>
        </a:graphic>
      </p:graphicFrame>
      <p:pic>
        <p:nvPicPr>
          <p:cNvPr id="3" name="Picture 2" descr="Lý thuyết KHTN 8 Cánh diều Bài 33: Môi trường trong cơ thể và hệ bài tiết ở người">
            <a:extLst>
              <a:ext uri="{FF2B5EF4-FFF2-40B4-BE49-F238E27FC236}">
                <a16:creationId xmlns:a16="http://schemas.microsoft.com/office/drawing/2014/main" id="{5C3310D7-89F6-249F-726B-2DE987D9B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2" y="1295400"/>
            <a:ext cx="100584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0D9F9B7D-15D5-BF1D-49BF-DD17DF75E5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9641" y="2629277"/>
            <a:ext cx="948211" cy="838200"/>
          </a:xfrm>
          <a:prstGeom prst="rect">
            <a:avLst/>
          </a:prstGeom>
        </p:spPr>
      </p:pic>
      <p:pic>
        <p:nvPicPr>
          <p:cNvPr id="5" name="Picture 8" descr="Lý thuyết KHTN 8 Cánh diều Bài 33: Môi trường trong cơ thể và hệ bài tiết ở người">
            <a:extLst>
              <a:ext uri="{FF2B5EF4-FFF2-40B4-BE49-F238E27FC236}">
                <a16:creationId xmlns:a16="http://schemas.microsoft.com/office/drawing/2014/main" id="{842D42E1-7F9B-93E5-82EE-9552C03BA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424" y="3923945"/>
            <a:ext cx="1005840" cy="933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96C972C0-E91D-FB33-DC86-BED733C8295B}"/>
              </a:ext>
            </a:extLst>
          </p:cNvPr>
          <p:cNvPicPr>
            <a:picLocks noChangeAspect="1"/>
          </p:cNvPicPr>
          <p:nvPr/>
        </p:nvPicPr>
        <p:blipFill>
          <a:blip r:embed="rId6"/>
          <a:srcRect/>
          <a:stretch>
            <a:fillRect/>
          </a:stretch>
        </p:blipFill>
        <p:spPr>
          <a:xfrm>
            <a:off x="2130424" y="5149325"/>
            <a:ext cx="838889" cy="964491"/>
          </a:xfrm>
          <a:prstGeom prst="rect">
            <a:avLst/>
          </a:prstGeom>
        </p:spPr>
      </p:pic>
      <p:sp>
        <p:nvSpPr>
          <p:cNvPr id="7" name="TextBox 6">
            <a:extLst>
              <a:ext uri="{FF2B5EF4-FFF2-40B4-BE49-F238E27FC236}">
                <a16:creationId xmlns:a16="http://schemas.microsoft.com/office/drawing/2014/main" id="{B88BC658-17B1-808E-66F7-6839164DFD61}"/>
              </a:ext>
            </a:extLst>
          </p:cNvPr>
          <p:cNvSpPr txBox="1"/>
          <p:nvPr/>
        </p:nvSpPr>
        <p:spPr>
          <a:xfrm>
            <a:off x="760412" y="1610380"/>
            <a:ext cx="762000" cy="523220"/>
          </a:xfrm>
          <a:prstGeom prst="rect">
            <a:avLst/>
          </a:prstGeom>
          <a:noFill/>
        </p:spPr>
        <p:txBody>
          <a:bodyPr wrap="square" rtlCol="0">
            <a:spAutoFit/>
          </a:bodyPr>
          <a:lstStyle/>
          <a:p>
            <a:r>
              <a:rPr lang="en-US" sz="2800" b="1" dirty="0">
                <a:solidFill>
                  <a:srgbClr val="0432FF"/>
                </a:solidFill>
                <a:latin typeface="Arial" panose="020B0604020202020204" pitchFamily="34" charset="0"/>
                <a:cs typeface="Arial" panose="020B0604020202020204" pitchFamily="34" charset="0"/>
              </a:rPr>
              <a:t>D</a:t>
            </a:r>
            <a:r>
              <a:rPr lang="en-VN" sz="2800" b="1" dirty="0">
                <a:solidFill>
                  <a:srgbClr val="0432FF"/>
                </a:solidFill>
                <a:latin typeface="Arial" panose="020B0604020202020204" pitchFamily="34" charset="0"/>
                <a:cs typeface="Arial" panose="020B0604020202020204" pitchFamily="34" charset="0"/>
              </a:rPr>
              <a:t>a </a:t>
            </a:r>
          </a:p>
        </p:txBody>
      </p:sp>
      <p:sp>
        <p:nvSpPr>
          <p:cNvPr id="8" name="TextBox 7">
            <a:extLst>
              <a:ext uri="{FF2B5EF4-FFF2-40B4-BE49-F238E27FC236}">
                <a16:creationId xmlns:a16="http://schemas.microsoft.com/office/drawing/2014/main" id="{425CAF11-373E-B075-1133-EA26D8B90799}"/>
              </a:ext>
            </a:extLst>
          </p:cNvPr>
          <p:cNvSpPr txBox="1"/>
          <p:nvPr/>
        </p:nvSpPr>
        <p:spPr>
          <a:xfrm>
            <a:off x="760412" y="2901067"/>
            <a:ext cx="1005840" cy="523220"/>
          </a:xfrm>
          <a:prstGeom prst="rect">
            <a:avLst/>
          </a:prstGeom>
          <a:noFill/>
        </p:spPr>
        <p:txBody>
          <a:bodyPr wrap="square" rtlCol="0">
            <a:spAutoFit/>
          </a:bodyPr>
          <a:lstStyle/>
          <a:p>
            <a:r>
              <a:rPr lang="vi-VN" sz="2800" b="1" dirty="0">
                <a:solidFill>
                  <a:srgbClr val="0432FF"/>
                </a:solidFill>
                <a:latin typeface="Arial" panose="020B0604020202020204" pitchFamily="34" charset="0"/>
                <a:cs typeface="Arial" panose="020B0604020202020204" pitchFamily="34" charset="0"/>
              </a:rPr>
              <a:t>Gan </a:t>
            </a:r>
            <a:r>
              <a:rPr lang="en-VN" sz="2800" b="1" dirty="0">
                <a:solidFill>
                  <a:srgbClr val="0432FF"/>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ED3398B-5E61-A0C7-8937-DC12D3FDAB6E}"/>
              </a:ext>
            </a:extLst>
          </p:cNvPr>
          <p:cNvSpPr txBox="1"/>
          <p:nvPr/>
        </p:nvSpPr>
        <p:spPr>
          <a:xfrm>
            <a:off x="743584" y="4129332"/>
            <a:ext cx="1005840" cy="523220"/>
          </a:xfrm>
          <a:prstGeom prst="rect">
            <a:avLst/>
          </a:prstGeom>
          <a:noFill/>
        </p:spPr>
        <p:txBody>
          <a:bodyPr wrap="square" rtlCol="0">
            <a:spAutoFit/>
          </a:bodyPr>
          <a:lstStyle/>
          <a:p>
            <a:r>
              <a:rPr lang="vi-VN" sz="2800" b="1" dirty="0">
                <a:solidFill>
                  <a:srgbClr val="0432FF"/>
                </a:solidFill>
                <a:latin typeface="Arial" panose="020B0604020202020204" pitchFamily="34" charset="0"/>
                <a:cs typeface="Arial" panose="020B0604020202020204" pitchFamily="34" charset="0"/>
              </a:rPr>
              <a:t>Phổi </a:t>
            </a:r>
            <a:r>
              <a:rPr lang="en-VN" sz="2800" b="1" dirty="0">
                <a:solidFill>
                  <a:srgbClr val="0432FF"/>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585A4449-469A-312A-6749-BEABB9413899}"/>
              </a:ext>
            </a:extLst>
          </p:cNvPr>
          <p:cNvSpPr txBox="1"/>
          <p:nvPr/>
        </p:nvSpPr>
        <p:spPr>
          <a:xfrm>
            <a:off x="760412" y="5334000"/>
            <a:ext cx="1066800" cy="523220"/>
          </a:xfrm>
          <a:prstGeom prst="rect">
            <a:avLst/>
          </a:prstGeom>
          <a:noFill/>
        </p:spPr>
        <p:txBody>
          <a:bodyPr wrap="square" rtlCol="0">
            <a:spAutoFit/>
          </a:bodyPr>
          <a:lstStyle/>
          <a:p>
            <a:r>
              <a:rPr lang="vi-VN" sz="2800" b="1" dirty="0">
                <a:solidFill>
                  <a:srgbClr val="0432FF"/>
                </a:solidFill>
                <a:latin typeface="Arial" panose="020B0604020202020204" pitchFamily="34" charset="0"/>
                <a:cs typeface="Arial" panose="020B0604020202020204" pitchFamily="34" charset="0"/>
              </a:rPr>
              <a:t>Thận </a:t>
            </a:r>
            <a:r>
              <a:rPr lang="en-VN" sz="2800" b="1" dirty="0">
                <a:solidFill>
                  <a:srgbClr val="0432FF"/>
                </a:solidFill>
                <a:latin typeface="Arial" panose="020B0604020202020204" pitchFamily="34" charset="0"/>
                <a:cs typeface="Arial" panose="020B0604020202020204" pitchFamily="34" charset="0"/>
              </a:rPr>
              <a:t> </a:t>
            </a:r>
          </a:p>
        </p:txBody>
      </p:sp>
      <p:sp>
        <p:nvSpPr>
          <p:cNvPr id="11" name="TextBox 9">
            <a:extLst>
              <a:ext uri="{FF2B5EF4-FFF2-40B4-BE49-F238E27FC236}">
                <a16:creationId xmlns:a16="http://schemas.microsoft.com/office/drawing/2014/main" id="{5EB0B90F-C6C0-44F6-B9B6-CF72A7C9E358}"/>
              </a:ext>
            </a:extLst>
          </p:cNvPr>
          <p:cNvSpPr txBox="1"/>
          <p:nvPr/>
        </p:nvSpPr>
        <p:spPr>
          <a:xfrm>
            <a:off x="760412" y="190164"/>
            <a:ext cx="11113260" cy="423193"/>
          </a:xfrm>
          <a:prstGeom prst="rect">
            <a:avLst/>
          </a:prstGeom>
        </p:spPr>
        <p:txBody>
          <a:bodyPr wrap="square" lIns="0" tIns="0" rIns="0" bIns="0" rtlCol="0" anchor="t">
            <a:spAutoFit/>
          </a:bodyPr>
          <a:lstStyle/>
          <a:p>
            <a:pPr>
              <a:lnSpc>
                <a:spcPts val="3266"/>
              </a:lnSpc>
              <a:spcBef>
                <a:spcPct val="0"/>
              </a:spcBef>
            </a:pPr>
            <a:r>
              <a:rPr lang="en-US" sz="2800" b="1" dirty="0" err="1">
                <a:solidFill>
                  <a:srgbClr val="0432FF"/>
                </a:solidFill>
                <a:latin typeface="Arial" pitchFamily="34" charset="0"/>
              </a:rPr>
              <a:t>Dựa</a:t>
            </a:r>
            <a:r>
              <a:rPr lang="en-US" sz="2800" b="1" dirty="0">
                <a:solidFill>
                  <a:srgbClr val="0432FF"/>
                </a:solidFill>
                <a:latin typeface="Arial" pitchFamily="34" charset="0"/>
              </a:rPr>
              <a:t> </a:t>
            </a:r>
            <a:r>
              <a:rPr lang="en-US" sz="2800" b="1" dirty="0" err="1">
                <a:solidFill>
                  <a:srgbClr val="0432FF"/>
                </a:solidFill>
                <a:latin typeface="Arial" pitchFamily="34" charset="0"/>
              </a:rPr>
              <a:t>vào</a:t>
            </a:r>
            <a:r>
              <a:rPr lang="en-US" sz="2800" b="1" dirty="0">
                <a:solidFill>
                  <a:srgbClr val="0432FF"/>
                </a:solidFill>
                <a:latin typeface="Arial" pitchFamily="34" charset="0"/>
              </a:rPr>
              <a:t> </a:t>
            </a:r>
            <a:r>
              <a:rPr lang="en-US" sz="2800" b="1" dirty="0" err="1">
                <a:solidFill>
                  <a:srgbClr val="0432FF"/>
                </a:solidFill>
                <a:latin typeface="Arial" pitchFamily="34" charset="0"/>
              </a:rPr>
              <a:t>bảng</a:t>
            </a:r>
            <a:r>
              <a:rPr lang="en-US" sz="2800" b="1" dirty="0">
                <a:solidFill>
                  <a:srgbClr val="0432FF"/>
                </a:solidFill>
                <a:latin typeface="Arial" pitchFamily="34" charset="0"/>
              </a:rPr>
              <a:t>, </a:t>
            </a:r>
            <a:r>
              <a:rPr lang="en-US" sz="2800" b="1" dirty="0" err="1">
                <a:solidFill>
                  <a:srgbClr val="0432FF"/>
                </a:solidFill>
                <a:latin typeface="Arial" pitchFamily="34" charset="0"/>
              </a:rPr>
              <a:t>nêu</a:t>
            </a:r>
            <a:r>
              <a:rPr lang="en-US" sz="2800" b="1" dirty="0">
                <a:solidFill>
                  <a:srgbClr val="0432FF"/>
                </a:solidFill>
                <a:latin typeface="Arial" pitchFamily="34" charset="0"/>
              </a:rPr>
              <a:t> </a:t>
            </a:r>
            <a:r>
              <a:rPr lang="en-US" sz="2800" b="1" dirty="0" err="1">
                <a:solidFill>
                  <a:srgbClr val="0432FF"/>
                </a:solidFill>
                <a:latin typeface="Arial" pitchFamily="34" charset="0"/>
              </a:rPr>
              <a:t>vai</a:t>
            </a:r>
            <a:r>
              <a:rPr lang="en-US" sz="2800" b="1" dirty="0">
                <a:solidFill>
                  <a:srgbClr val="0432FF"/>
                </a:solidFill>
                <a:latin typeface="Arial" pitchFamily="34" charset="0"/>
              </a:rPr>
              <a:t> </a:t>
            </a:r>
            <a:r>
              <a:rPr lang="en-US" sz="2800" b="1" dirty="0" err="1">
                <a:solidFill>
                  <a:srgbClr val="0432FF"/>
                </a:solidFill>
                <a:latin typeface="Arial" pitchFamily="34" charset="0"/>
              </a:rPr>
              <a:t>trò</a:t>
            </a:r>
            <a:r>
              <a:rPr lang="en-US" sz="2800" b="1" dirty="0">
                <a:solidFill>
                  <a:srgbClr val="0432FF"/>
                </a:solidFill>
                <a:latin typeface="Arial" pitchFamily="34" charset="0"/>
              </a:rPr>
              <a:t> </a:t>
            </a:r>
            <a:r>
              <a:rPr lang="en-US" sz="2800" b="1" dirty="0" err="1">
                <a:solidFill>
                  <a:srgbClr val="0432FF"/>
                </a:solidFill>
                <a:latin typeface="Arial" pitchFamily="34" charset="0"/>
              </a:rPr>
              <a:t>của</a:t>
            </a:r>
            <a:r>
              <a:rPr lang="en-US" sz="2800" b="1" dirty="0">
                <a:solidFill>
                  <a:srgbClr val="0432FF"/>
                </a:solidFill>
                <a:latin typeface="Arial" pitchFamily="34" charset="0"/>
              </a:rPr>
              <a:t> da, </a:t>
            </a:r>
            <a:r>
              <a:rPr lang="en-US" sz="2800" b="1" dirty="0" err="1">
                <a:solidFill>
                  <a:srgbClr val="0432FF"/>
                </a:solidFill>
                <a:latin typeface="Arial" pitchFamily="34" charset="0"/>
              </a:rPr>
              <a:t>gan</a:t>
            </a:r>
            <a:r>
              <a:rPr lang="en-US" sz="2800" b="1" dirty="0">
                <a:solidFill>
                  <a:srgbClr val="0432FF"/>
                </a:solidFill>
                <a:latin typeface="Arial" pitchFamily="34" charset="0"/>
              </a:rPr>
              <a:t>, </a:t>
            </a:r>
            <a:r>
              <a:rPr lang="en-US" sz="2800" b="1" dirty="0" err="1">
                <a:solidFill>
                  <a:srgbClr val="0432FF"/>
                </a:solidFill>
                <a:latin typeface="Arial" pitchFamily="34" charset="0"/>
              </a:rPr>
              <a:t>phổi</a:t>
            </a:r>
            <a:r>
              <a:rPr lang="en-US" sz="2800" b="1" dirty="0">
                <a:solidFill>
                  <a:srgbClr val="0432FF"/>
                </a:solidFill>
                <a:latin typeface="Arial" pitchFamily="34" charset="0"/>
              </a:rPr>
              <a:t> </a:t>
            </a:r>
            <a:r>
              <a:rPr lang="en-US" sz="2800" b="1" dirty="0" err="1">
                <a:solidFill>
                  <a:srgbClr val="0432FF"/>
                </a:solidFill>
                <a:latin typeface="Arial" pitchFamily="34" charset="0"/>
              </a:rPr>
              <a:t>và</a:t>
            </a:r>
            <a:r>
              <a:rPr lang="en-US" sz="2800" b="1" dirty="0">
                <a:solidFill>
                  <a:srgbClr val="0432FF"/>
                </a:solidFill>
                <a:latin typeface="Arial" pitchFamily="34" charset="0"/>
              </a:rPr>
              <a:t> </a:t>
            </a:r>
            <a:r>
              <a:rPr lang="en-US" sz="2800" b="1" dirty="0" err="1">
                <a:solidFill>
                  <a:srgbClr val="0432FF"/>
                </a:solidFill>
                <a:latin typeface="Arial" pitchFamily="34" charset="0"/>
              </a:rPr>
              <a:t>thận</a:t>
            </a:r>
            <a:r>
              <a:rPr lang="en-US" sz="2800" b="1" dirty="0">
                <a:solidFill>
                  <a:srgbClr val="0432FF"/>
                </a:solidFill>
                <a:latin typeface="Arial" pitchFamily="34" charset="0"/>
              </a:rPr>
              <a:t> </a:t>
            </a:r>
            <a:r>
              <a:rPr lang="en-US" sz="2800" b="1" dirty="0" err="1">
                <a:solidFill>
                  <a:srgbClr val="0432FF"/>
                </a:solidFill>
                <a:latin typeface="Arial" pitchFamily="34" charset="0"/>
              </a:rPr>
              <a:t>trong</a:t>
            </a:r>
            <a:r>
              <a:rPr lang="en-US" sz="2800" b="1" dirty="0">
                <a:solidFill>
                  <a:srgbClr val="0432FF"/>
                </a:solidFill>
                <a:latin typeface="Arial" pitchFamily="34" charset="0"/>
              </a:rPr>
              <a:t> </a:t>
            </a:r>
            <a:r>
              <a:rPr lang="en-US" sz="2800" b="1" dirty="0" err="1">
                <a:solidFill>
                  <a:srgbClr val="0432FF"/>
                </a:solidFill>
                <a:latin typeface="Arial" pitchFamily="34" charset="0"/>
              </a:rPr>
              <a:t>bài</a:t>
            </a:r>
            <a:r>
              <a:rPr lang="en-US" sz="2800" b="1" dirty="0">
                <a:solidFill>
                  <a:srgbClr val="0432FF"/>
                </a:solidFill>
                <a:latin typeface="Arial" pitchFamily="34" charset="0"/>
              </a:rPr>
              <a:t> </a:t>
            </a:r>
            <a:r>
              <a:rPr lang="en-US" sz="2800" b="1" dirty="0" err="1">
                <a:solidFill>
                  <a:srgbClr val="0432FF"/>
                </a:solidFill>
                <a:latin typeface="Arial" pitchFamily="34" charset="0"/>
              </a:rPr>
              <a:t>tiết</a:t>
            </a:r>
            <a:r>
              <a:rPr lang="en-US" sz="2800" b="1" dirty="0">
                <a:solidFill>
                  <a:srgbClr val="0432FF"/>
                </a:solidFill>
                <a:latin typeface="Arial" pitchFamily="34" charset="0"/>
              </a:rPr>
              <a:t>.</a:t>
            </a:r>
          </a:p>
        </p:txBody>
      </p:sp>
      <p:sp>
        <p:nvSpPr>
          <p:cNvPr id="12" name="TextBox 11">
            <a:extLst>
              <a:ext uri="{FF2B5EF4-FFF2-40B4-BE49-F238E27FC236}">
                <a16:creationId xmlns:a16="http://schemas.microsoft.com/office/drawing/2014/main" id="{54C589E6-8BD8-1658-3CF1-A2B19DCD26EC}"/>
              </a:ext>
            </a:extLst>
          </p:cNvPr>
          <p:cNvSpPr txBox="1"/>
          <p:nvPr/>
        </p:nvSpPr>
        <p:spPr>
          <a:xfrm>
            <a:off x="3717289" y="1219200"/>
            <a:ext cx="4205923" cy="1330364"/>
          </a:xfrm>
          <a:prstGeom prst="rect">
            <a:avLst/>
          </a:prstGeom>
          <a:noFill/>
        </p:spPr>
        <p:txBody>
          <a:bodyPr wrap="square">
            <a:spAutoFit/>
          </a:bodyPr>
          <a:lstStyle/>
          <a:p>
            <a:pPr marL="30480" marR="30480" algn="just">
              <a:lnSpc>
                <a:spcPct val="115000"/>
              </a:lnSpc>
              <a:spcBef>
                <a:spcPts val="200"/>
              </a:spcBef>
              <a:spcAft>
                <a:spcPts val="200"/>
              </a:spcAft>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Đào thải các chất dư thừa, chất thải thông qua việc tiết mồ hôi.</a:t>
            </a:r>
            <a:endParaRPr lang="vi-VN" sz="240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763656B-3E57-DE15-B48F-75C70D205FAC}"/>
              </a:ext>
            </a:extLst>
          </p:cNvPr>
          <p:cNvSpPr txBox="1"/>
          <p:nvPr/>
        </p:nvSpPr>
        <p:spPr>
          <a:xfrm>
            <a:off x="3691925" y="2629277"/>
            <a:ext cx="4231287" cy="907749"/>
          </a:xfrm>
          <a:prstGeom prst="rect">
            <a:avLst/>
          </a:prstGeom>
          <a:noFill/>
        </p:spPr>
        <p:txBody>
          <a:bodyPr wrap="square">
            <a:spAutoFit/>
          </a:bodyPr>
          <a:lstStyle/>
          <a:p>
            <a:pPr marL="30480" marR="30480" algn="just">
              <a:lnSpc>
                <a:spcPct val="115000"/>
              </a:lnSpc>
              <a:spcBef>
                <a:spcPts val="200"/>
              </a:spcBef>
              <a:spcAft>
                <a:spcPts val="200"/>
              </a:spcAft>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Chuyển hóa các chất dư thừa và độc hại trong cơ thể.</a:t>
            </a:r>
            <a:endParaRPr lang="vi-VN" sz="24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DA2B154-7760-0051-7781-44EDFAEDC208}"/>
              </a:ext>
            </a:extLst>
          </p:cNvPr>
          <p:cNvSpPr txBox="1"/>
          <p:nvPr/>
        </p:nvSpPr>
        <p:spPr>
          <a:xfrm>
            <a:off x="3720463" y="3828695"/>
            <a:ext cx="4050349" cy="907749"/>
          </a:xfrm>
          <a:prstGeom prst="rect">
            <a:avLst/>
          </a:prstGeom>
          <a:noFill/>
        </p:spPr>
        <p:txBody>
          <a:bodyPr wrap="square">
            <a:spAutoFit/>
          </a:bodyPr>
          <a:lstStyle/>
          <a:p>
            <a:pPr marL="30480" marR="30480" algn="just">
              <a:lnSpc>
                <a:spcPct val="115000"/>
              </a:lnSpc>
              <a:spcBef>
                <a:spcPts val="200"/>
              </a:spcBef>
              <a:spcAft>
                <a:spcPts val="200"/>
              </a:spcAft>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Đào thải khí carbon dioxide, hơi nước.</a:t>
            </a:r>
            <a:endParaRPr lang="vi-VN" sz="24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83252DC-5CC9-5438-A075-545F68593DAC}"/>
              </a:ext>
            </a:extLst>
          </p:cNvPr>
          <p:cNvSpPr txBox="1"/>
          <p:nvPr/>
        </p:nvSpPr>
        <p:spPr>
          <a:xfrm>
            <a:off x="3579812" y="4991075"/>
            <a:ext cx="4231286" cy="1330364"/>
          </a:xfrm>
          <a:prstGeom prst="rect">
            <a:avLst/>
          </a:prstGeom>
          <a:noFill/>
        </p:spPr>
        <p:txBody>
          <a:bodyPr wrap="square">
            <a:spAutoFit/>
          </a:bodyPr>
          <a:lstStyle/>
          <a:p>
            <a:pPr marL="30480" marR="30480" algn="just">
              <a:lnSpc>
                <a:spcPct val="115000"/>
              </a:lnSpc>
              <a:spcBef>
                <a:spcPts val="200"/>
              </a:spcBef>
              <a:spcAft>
                <a:spcPts val="200"/>
              </a:spcAft>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 máu để đào thải các chất dư thừa, chất thải thông qua nước tiểu.</a:t>
            </a:r>
            <a:endParaRPr lang="vi-VN" sz="2400" dirty="0">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8BF113B-29BE-C6AD-DB8D-4191775D624B}"/>
              </a:ext>
            </a:extLst>
          </p:cNvPr>
          <p:cNvSpPr txBox="1"/>
          <p:nvPr/>
        </p:nvSpPr>
        <p:spPr>
          <a:xfrm>
            <a:off x="8157374" y="1456491"/>
            <a:ext cx="3410074" cy="830997"/>
          </a:xfrm>
          <a:prstGeom prst="rect">
            <a:avLst/>
          </a:prstGeom>
          <a:noFill/>
        </p:spPr>
        <p:txBody>
          <a:bodyPr wrap="square">
            <a:spAutoFit/>
          </a:bodyPr>
          <a:lstStyle/>
          <a:p>
            <a:pPr algn="just"/>
            <a:r>
              <a:rPr lang="vi-VN" sz="2400" b="0" i="0" u="none" strike="noStrike" dirty="0">
                <a:solidFill>
                  <a:srgbClr val="7030A0"/>
                </a:solidFill>
                <a:effectLst/>
                <a:highlight>
                  <a:srgbClr val="FFFFFF"/>
                </a:highlight>
                <a:latin typeface="Arial" panose="020B0604020202020204" pitchFamily="34" charset="0"/>
                <a:cs typeface="Arial" panose="020B0604020202020204" pitchFamily="34" charset="0"/>
              </a:rPr>
              <a:t>Mồ hôi (nước, urea, muối,...)</a:t>
            </a:r>
            <a:endParaRPr lang="en-VN" sz="2400" dirty="0">
              <a:solidFill>
                <a:srgbClr val="7030A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1F15396-9F40-2785-CED9-1E6031BC1D04}"/>
              </a:ext>
            </a:extLst>
          </p:cNvPr>
          <p:cNvSpPr txBox="1"/>
          <p:nvPr/>
        </p:nvSpPr>
        <p:spPr>
          <a:xfrm>
            <a:off x="8082090" y="2549604"/>
            <a:ext cx="3485358" cy="1107996"/>
          </a:xfrm>
          <a:prstGeom prst="rect">
            <a:avLst/>
          </a:prstGeom>
          <a:noFill/>
        </p:spPr>
        <p:txBody>
          <a:bodyPr wrap="square">
            <a:spAutoFit/>
          </a:bodyPr>
          <a:lstStyle/>
          <a:p>
            <a:pPr algn="just"/>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Sản</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phẩm</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khử</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các</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chất</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độc</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và</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bilirubin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sản</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phẩm</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phân</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giải</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của</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hồng</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 </a:t>
            </a:r>
            <a:r>
              <a:rPr lang="en-US" sz="2200" b="0" i="0" u="none" strike="noStrike" dirty="0" err="1">
                <a:solidFill>
                  <a:srgbClr val="7030A0"/>
                </a:solidFill>
                <a:effectLst/>
                <a:highlight>
                  <a:srgbClr val="FFFFFF"/>
                </a:highlight>
                <a:latin typeface="Arial" panose="020B0604020202020204" pitchFamily="34" charset="0"/>
                <a:cs typeface="Arial" panose="020B0604020202020204" pitchFamily="34" charset="0"/>
              </a:rPr>
              <a:t>cầu</a:t>
            </a:r>
            <a:r>
              <a:rPr lang="en-US" sz="2200" b="0" i="0" u="none" strike="noStrike" dirty="0">
                <a:solidFill>
                  <a:srgbClr val="7030A0"/>
                </a:solidFill>
                <a:effectLst/>
                <a:highlight>
                  <a:srgbClr val="FFFFFF"/>
                </a:highlight>
                <a:latin typeface="Arial" panose="020B0604020202020204" pitchFamily="34" charset="0"/>
                <a:cs typeface="Arial" panose="020B0604020202020204" pitchFamily="34" charset="0"/>
              </a:rPr>
              <a:t>)</a:t>
            </a:r>
            <a:endParaRPr lang="en-VN" sz="2200" dirty="0">
              <a:solidFill>
                <a:srgbClr val="7030A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D0CB74-22AA-54DD-86E4-3411858B954D}"/>
              </a:ext>
            </a:extLst>
          </p:cNvPr>
          <p:cNvSpPr txBox="1"/>
          <p:nvPr/>
        </p:nvSpPr>
        <p:spPr>
          <a:xfrm>
            <a:off x="8108121" y="5154087"/>
            <a:ext cx="3385362" cy="830997"/>
          </a:xfrm>
          <a:prstGeom prst="rect">
            <a:avLst/>
          </a:prstGeom>
          <a:noFill/>
        </p:spPr>
        <p:txBody>
          <a:bodyPr wrap="square">
            <a:spAutoFit/>
          </a:bodyPr>
          <a:lstStyle/>
          <a:p>
            <a:pPr algn="just"/>
            <a:r>
              <a:rPr lang="vi-VN" sz="2400" b="0" i="0" u="none" strike="noStrike" dirty="0">
                <a:solidFill>
                  <a:srgbClr val="7030A0"/>
                </a:solidFill>
                <a:effectLst/>
                <a:highlight>
                  <a:srgbClr val="FFFFFF"/>
                </a:highlight>
                <a:latin typeface="Arial" panose="020B0604020202020204" pitchFamily="34" charset="0"/>
                <a:cs typeface="Arial" panose="020B0604020202020204" pitchFamily="34" charset="0"/>
              </a:rPr>
              <a:t>Nước tiểu (nước, urea, chất thừa, chất thải,...)</a:t>
            </a:r>
            <a:endParaRPr lang="en-VN" sz="2400" dirty="0">
              <a:solidFill>
                <a:srgbClr val="7030A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80F14FC-F3C0-4A33-9AF7-8F580CA48DFF}"/>
              </a:ext>
            </a:extLst>
          </p:cNvPr>
          <p:cNvSpPr txBox="1"/>
          <p:nvPr/>
        </p:nvSpPr>
        <p:spPr>
          <a:xfrm>
            <a:off x="8144735" y="4091137"/>
            <a:ext cx="3485358" cy="461665"/>
          </a:xfrm>
          <a:prstGeom prst="rect">
            <a:avLst/>
          </a:prstGeom>
          <a:noFill/>
        </p:spPr>
        <p:txBody>
          <a:bodyPr wrap="square">
            <a:spAutoFit/>
          </a:bodyPr>
          <a:lstStyle/>
          <a:p>
            <a:r>
              <a:rPr lang="vi-VN" sz="2400" b="0" i="0" u="none" strike="noStrike" kern="1200" dirty="0">
                <a:solidFill>
                  <a:srgbClr val="7030A0"/>
                </a:solidFill>
                <a:effectLst/>
                <a:latin typeface="Arial" panose="020B0604020202020204" pitchFamily="34" charset="0"/>
                <a:ea typeface="+mn-ea"/>
                <a:cs typeface="Arial" panose="020B0604020202020204" pitchFamily="34" charset="0"/>
              </a:rPr>
              <a:t>Khí CO</a:t>
            </a:r>
            <a:r>
              <a:rPr lang="vi-VN" sz="2400" b="0" i="0" u="none" strike="noStrike" kern="1200" baseline="-25000" dirty="0">
                <a:solidFill>
                  <a:srgbClr val="7030A0"/>
                </a:solidFill>
                <a:effectLst/>
                <a:latin typeface="Arial" panose="020B0604020202020204" pitchFamily="34" charset="0"/>
                <a:ea typeface="+mn-ea"/>
                <a:cs typeface="Arial" panose="020B0604020202020204" pitchFamily="34" charset="0"/>
              </a:rPr>
              <a:t>2</a:t>
            </a:r>
            <a:r>
              <a:rPr lang="vi-VN" sz="2400" b="0" i="0" u="none" strike="noStrike" kern="1200" dirty="0">
                <a:solidFill>
                  <a:srgbClr val="7030A0"/>
                </a:solidFill>
                <a:effectLst/>
                <a:latin typeface="Arial" panose="020B0604020202020204" pitchFamily="34" charset="0"/>
                <a:cs typeface="Arial" panose="020B0604020202020204" pitchFamily="34" charset="0"/>
              </a:rPr>
              <a:t>, hơi nước</a:t>
            </a:r>
            <a:endParaRPr lang="en-VN"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496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9"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7988" y="-925566"/>
            <a:ext cx="9208523" cy="2166541"/>
            <a:chOff x="0" y="-192881"/>
            <a:chExt cx="18421844" cy="4333081"/>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5015804" y="2125926"/>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5015804" y="3223068"/>
              <a:ext cx="13406040" cy="769058"/>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grpSp>
        <p:nvGrpSpPr>
          <p:cNvPr id="11" name="Group 11"/>
          <p:cNvGrpSpPr/>
          <p:nvPr/>
        </p:nvGrpSpPr>
        <p:grpSpPr>
          <a:xfrm>
            <a:off x="829847" y="1413600"/>
            <a:ext cx="10472323" cy="903890"/>
            <a:chOff x="335147" y="113080"/>
            <a:chExt cx="20950102" cy="1807779"/>
          </a:xfrm>
        </p:grpSpPr>
        <p:grpSp>
          <p:nvGrpSpPr>
            <p:cNvPr id="12" name="Group 12"/>
            <p:cNvGrpSpPr/>
            <p:nvPr/>
          </p:nvGrpSpPr>
          <p:grpSpPr>
            <a:xfrm>
              <a:off x="335147" y="113080"/>
              <a:ext cx="20950102" cy="1807779"/>
              <a:chOff x="91697" y="30939"/>
              <a:chExt cx="5731990" cy="494612"/>
            </a:xfrm>
          </p:grpSpPr>
          <p:sp>
            <p:nvSpPr>
              <p:cNvPr id="13" name="Freeform 13"/>
              <p:cNvSpPr/>
              <p:nvPr/>
            </p:nvSpPr>
            <p:spPr>
              <a:xfrm>
                <a:off x="91697" y="30939"/>
                <a:ext cx="5731990" cy="494612"/>
              </a:xfrm>
              <a:custGeom>
                <a:avLst/>
                <a:gdLst/>
                <a:ahLst/>
                <a:cxnLst/>
                <a:rect l="l" t="t" r="r" b="b"/>
                <a:pathLst>
                  <a:path w="5731990" h="494612">
                    <a:moveTo>
                      <a:pt x="0" y="0"/>
                    </a:moveTo>
                    <a:lnTo>
                      <a:pt x="5731990" y="0"/>
                    </a:lnTo>
                    <a:lnTo>
                      <a:pt x="5731990" y="494612"/>
                    </a:lnTo>
                    <a:lnTo>
                      <a:pt x="0" y="494612"/>
                    </a:lnTo>
                    <a:close/>
                  </a:path>
                </a:pathLst>
              </a:custGeom>
              <a:solidFill>
                <a:srgbClr val="FFF2A1"/>
              </a:solidFill>
            </p:spPr>
          </p:sp>
        </p:grpSp>
        <p:sp>
          <p:nvSpPr>
            <p:cNvPr id="14" name="TextBox 14"/>
            <p:cNvSpPr txBox="1"/>
            <p:nvPr/>
          </p:nvSpPr>
          <p:spPr>
            <a:xfrm>
              <a:off x="426833" y="483732"/>
              <a:ext cx="20096434" cy="769058"/>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grpSp>
        <p:nvGrpSpPr>
          <p:cNvPr id="23" name="Group 22"/>
          <p:cNvGrpSpPr/>
          <p:nvPr/>
        </p:nvGrpSpPr>
        <p:grpSpPr>
          <a:xfrm>
            <a:off x="685621" y="2355661"/>
            <a:ext cx="10897979" cy="4121339"/>
            <a:chOff x="685621" y="2355661"/>
            <a:chExt cx="10897979" cy="3629181"/>
          </a:xfrm>
        </p:grpSpPr>
        <p:sp>
          <p:nvSpPr>
            <p:cNvPr id="15" name="TextBox 15"/>
            <p:cNvSpPr txBox="1"/>
            <p:nvPr/>
          </p:nvSpPr>
          <p:spPr>
            <a:xfrm>
              <a:off x="8774831" y="2355661"/>
              <a:ext cx="2123148" cy="384529"/>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Tế bào</a:t>
              </a:r>
            </a:p>
          </p:txBody>
        </p:sp>
        <p:grpSp>
          <p:nvGrpSpPr>
            <p:cNvPr id="16" name="Group 16"/>
            <p:cNvGrpSpPr/>
            <p:nvPr/>
          </p:nvGrpSpPr>
          <p:grpSpPr>
            <a:xfrm>
              <a:off x="685621" y="2400111"/>
              <a:ext cx="10897979" cy="3584731"/>
              <a:chOff x="0" y="0"/>
              <a:chExt cx="21801634" cy="7169462"/>
            </a:xfrm>
          </p:grpSpPr>
          <p:pic>
            <p:nvPicPr>
              <p:cNvPr id="17" name="Picture 17"/>
              <p:cNvPicPr>
                <a:picLocks noChangeAspect="1"/>
              </p:cNvPicPr>
              <p:nvPr/>
            </p:nvPicPr>
            <p:blipFill>
              <a:blip r:embed="rId2"/>
              <a:srcRect l="5490" t="7745" r="5824" b="9222"/>
              <a:stretch>
                <a:fillRect/>
              </a:stretch>
            </p:blipFill>
            <p:spPr>
              <a:xfrm>
                <a:off x="0" y="0"/>
                <a:ext cx="13613354" cy="7169462"/>
              </a:xfrm>
              <a:prstGeom prst="rect">
                <a:avLst/>
              </a:prstGeom>
            </p:spPr>
          </p:pic>
          <p:sp>
            <p:nvSpPr>
              <p:cNvPr id="18" name="TextBox 18"/>
              <p:cNvSpPr txBox="1"/>
              <p:nvPr/>
            </p:nvSpPr>
            <p:spPr>
              <a:xfrm>
                <a:off x="16182633" y="3164574"/>
                <a:ext cx="424740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Mạch máu</a:t>
                </a:r>
              </a:p>
            </p:txBody>
          </p:sp>
          <p:sp>
            <p:nvSpPr>
              <p:cNvPr id="19" name="AutoShape 19"/>
              <p:cNvSpPr/>
              <p:nvPr/>
            </p:nvSpPr>
            <p:spPr>
              <a:xfrm flipV="1">
                <a:off x="11934144" y="3559331"/>
                <a:ext cx="4071660" cy="1317431"/>
              </a:xfrm>
              <a:prstGeom prst="line">
                <a:avLst/>
              </a:prstGeom>
              <a:ln w="76200" cap="flat">
                <a:solidFill>
                  <a:srgbClr val="000000"/>
                </a:solidFill>
                <a:prstDash val="solid"/>
                <a:headEnd type="arrow" w="med" len="sm"/>
                <a:tailEnd type="none" w="sm" len="sm"/>
              </a:ln>
            </p:spPr>
          </p:sp>
          <p:sp>
            <p:nvSpPr>
              <p:cNvPr id="20" name="AutoShape 20"/>
              <p:cNvSpPr/>
              <p:nvPr/>
            </p:nvSpPr>
            <p:spPr>
              <a:xfrm flipV="1">
                <a:off x="11934144" y="328083"/>
                <a:ext cx="4071660" cy="1317431"/>
              </a:xfrm>
              <a:prstGeom prst="line">
                <a:avLst/>
              </a:prstGeom>
              <a:ln w="76200" cap="flat">
                <a:solidFill>
                  <a:srgbClr val="000000"/>
                </a:solidFill>
                <a:prstDash val="solid"/>
                <a:headEnd type="arrow" w="med" len="sm"/>
                <a:tailEnd type="none" w="sm" len="sm"/>
              </a:ln>
            </p:spPr>
          </p:sp>
          <p:sp>
            <p:nvSpPr>
              <p:cNvPr id="21" name="TextBox 21"/>
              <p:cNvSpPr txBox="1"/>
              <p:nvPr/>
            </p:nvSpPr>
            <p:spPr>
              <a:xfrm>
                <a:off x="16182633" y="5163604"/>
                <a:ext cx="5619001"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Khoảng gian bào</a:t>
                </a:r>
              </a:p>
            </p:txBody>
          </p:sp>
          <p:sp>
            <p:nvSpPr>
              <p:cNvPr id="22" name="AutoShape 22"/>
              <p:cNvSpPr/>
              <p:nvPr/>
            </p:nvSpPr>
            <p:spPr>
              <a:xfrm flipV="1">
                <a:off x="13144909" y="5619978"/>
                <a:ext cx="2872624" cy="938548"/>
              </a:xfrm>
              <a:prstGeom prst="line">
                <a:avLst/>
              </a:prstGeom>
              <a:ln w="76200" cap="flat">
                <a:solidFill>
                  <a:srgbClr val="000000"/>
                </a:solidFill>
                <a:prstDash val="solid"/>
                <a:headEnd type="arrow" w="med" len="sm"/>
                <a:tailEnd type="none" w="sm" len="sm"/>
              </a:ln>
            </p:spPr>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ình ảnh Giấy Bài Viết Bút Ghi Chép PNG , Hồ, Sơ, Bút PNG miễn phí tải tập  tin PSDComment và Vector">
            <a:extLst>
              <a:ext uri="{FF2B5EF4-FFF2-40B4-BE49-F238E27FC236}">
                <a16:creationId xmlns:a16="http://schemas.microsoft.com/office/drawing/2014/main" id="{436BCC86-D37B-0179-6668-17C2B309A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15" y="683359"/>
            <a:ext cx="1447286" cy="14472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6">
            <a:extLst>
              <a:ext uri="{FF2B5EF4-FFF2-40B4-BE49-F238E27FC236}">
                <a16:creationId xmlns:a16="http://schemas.microsoft.com/office/drawing/2014/main" id="{A6790B10-9940-074C-60BF-3B8BB337AFD1}"/>
              </a:ext>
            </a:extLst>
          </p:cNvPr>
          <p:cNvSpPr txBox="1"/>
          <p:nvPr/>
        </p:nvSpPr>
        <p:spPr>
          <a:xfrm>
            <a:off x="935658" y="274966"/>
            <a:ext cx="10439400" cy="1130309"/>
          </a:xfrm>
          <a:prstGeom prst="rect">
            <a:avLst/>
          </a:prstGeom>
        </p:spPr>
        <p:txBody>
          <a:bodyPr wrap="square" lIns="0" tIns="0" rIns="0" bIns="0" rtlCol="0" anchor="t">
            <a:spAutoFit/>
          </a:bodyPr>
          <a:lstStyle/>
          <a:p>
            <a:pPr algn="ctr">
              <a:lnSpc>
                <a:spcPct val="12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33. MÔI TRƯỜNG TRONG CƠ THỂ VÀ </a:t>
            </a:r>
          </a:p>
          <a:p>
            <a:pPr algn="ctr">
              <a:lnSpc>
                <a:spcPct val="120000"/>
              </a:lnSpc>
            </a:pPr>
            <a:r>
              <a:rPr lang="en-US" sz="3200" b="1" dirty="0">
                <a:solidFill>
                  <a:srgbClr val="FF0000"/>
                </a:solidFill>
                <a:latin typeface="Times New Roman" panose="02020603050405020304" pitchFamily="18" charset="0"/>
                <a:cs typeface="Times New Roman" panose="02020603050405020304" pitchFamily="18" charset="0"/>
              </a:rPr>
              <a:t>HỆ BÀI TIẾT Ở NGƯỜI</a:t>
            </a:r>
          </a:p>
        </p:txBody>
      </p:sp>
      <p:sp>
        <p:nvSpPr>
          <p:cNvPr id="4" name="TextBox 3">
            <a:extLst>
              <a:ext uri="{FF2B5EF4-FFF2-40B4-BE49-F238E27FC236}">
                <a16:creationId xmlns:a16="http://schemas.microsoft.com/office/drawing/2014/main" id="{C3D30963-FDC3-933E-6F64-ACCF020D71B6}"/>
              </a:ext>
            </a:extLst>
          </p:cNvPr>
          <p:cNvSpPr txBox="1"/>
          <p:nvPr/>
        </p:nvSpPr>
        <p:spPr>
          <a:xfrm>
            <a:off x="1522412" y="1746116"/>
            <a:ext cx="4239596" cy="384529"/>
          </a:xfrm>
          <a:prstGeom prst="rect">
            <a:avLst/>
          </a:prstGeom>
        </p:spPr>
        <p:txBody>
          <a:bodyPr lIns="0" tIns="0" rIns="0" bIns="0" rtlCol="0" anchor="t">
            <a:spAutoFit/>
          </a:bodyPr>
          <a:lstStyle/>
          <a:p>
            <a:pPr algn="ctr">
              <a:lnSpc>
                <a:spcPts val="3266"/>
              </a:lnSpc>
            </a:pPr>
            <a:r>
              <a:rPr lang="en-US" sz="2300" b="1" dirty="0">
                <a:solidFill>
                  <a:srgbClr val="FF0000"/>
                </a:solidFill>
                <a:latin typeface="Arial" pitchFamily="34" charset="0"/>
              </a:rPr>
              <a:t>II. </a:t>
            </a:r>
            <a:r>
              <a:rPr lang="en-US" sz="2300" b="1" dirty="0" err="1">
                <a:solidFill>
                  <a:srgbClr val="FF0000"/>
                </a:solidFill>
                <a:latin typeface="Arial" pitchFamily="34" charset="0"/>
              </a:rPr>
              <a:t>HỆ</a:t>
            </a:r>
            <a:r>
              <a:rPr lang="en-US" sz="2300" b="1" dirty="0">
                <a:solidFill>
                  <a:srgbClr val="FF0000"/>
                </a:solidFill>
                <a:latin typeface="Arial" pitchFamily="34" charset="0"/>
              </a:rPr>
              <a:t> </a:t>
            </a:r>
            <a:r>
              <a:rPr lang="en-US" sz="2300" b="1" dirty="0" err="1">
                <a:solidFill>
                  <a:srgbClr val="FF0000"/>
                </a:solidFill>
                <a:latin typeface="Arial" pitchFamily="34" charset="0"/>
              </a:rPr>
              <a:t>BÀI</a:t>
            </a:r>
            <a:r>
              <a:rPr lang="en-US" sz="2300" b="1" dirty="0">
                <a:solidFill>
                  <a:srgbClr val="FF0000"/>
                </a:solidFill>
                <a:latin typeface="Arial" pitchFamily="34" charset="0"/>
              </a:rPr>
              <a:t> </a:t>
            </a:r>
            <a:r>
              <a:rPr lang="en-US" sz="2300" b="1" dirty="0" err="1">
                <a:solidFill>
                  <a:srgbClr val="FF0000"/>
                </a:solidFill>
                <a:latin typeface="Arial" pitchFamily="34" charset="0"/>
              </a:rPr>
              <a:t>TIẾT</a:t>
            </a:r>
            <a:endParaRPr lang="en-US" sz="2300" b="1" dirty="0">
              <a:solidFill>
                <a:srgbClr val="FF0000"/>
              </a:solidFill>
              <a:latin typeface="Arial" pitchFamily="34" charset="0"/>
            </a:endParaRPr>
          </a:p>
        </p:txBody>
      </p:sp>
      <p:sp>
        <p:nvSpPr>
          <p:cNvPr id="5" name="TextBox 13">
            <a:extLst>
              <a:ext uri="{FF2B5EF4-FFF2-40B4-BE49-F238E27FC236}">
                <a16:creationId xmlns:a16="http://schemas.microsoft.com/office/drawing/2014/main" id="{68FC2800-BBB5-EBEF-8E94-2C0B3802E447}"/>
              </a:ext>
            </a:extLst>
          </p:cNvPr>
          <p:cNvSpPr txBox="1"/>
          <p:nvPr/>
        </p:nvSpPr>
        <p:spPr>
          <a:xfrm>
            <a:off x="2513012" y="2266208"/>
            <a:ext cx="4086550"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0432FF"/>
                </a:solidFill>
                <a:latin typeface="Arial" pitchFamily="34" charset="0"/>
              </a:rPr>
              <a:t>1. </a:t>
            </a:r>
            <a:r>
              <a:rPr lang="en-US" sz="2300" b="1" dirty="0" err="1">
                <a:solidFill>
                  <a:srgbClr val="0432FF"/>
                </a:solidFill>
                <a:latin typeface="Arial" pitchFamily="34" charset="0"/>
              </a:rPr>
              <a:t>Chức</a:t>
            </a:r>
            <a:r>
              <a:rPr lang="en-US" sz="2300" b="1" dirty="0">
                <a:solidFill>
                  <a:srgbClr val="0432FF"/>
                </a:solidFill>
                <a:latin typeface="Arial" pitchFamily="34" charset="0"/>
              </a:rPr>
              <a:t> </a:t>
            </a:r>
            <a:r>
              <a:rPr lang="en-US" sz="2300" b="1" dirty="0" err="1">
                <a:solidFill>
                  <a:srgbClr val="0432FF"/>
                </a:solidFill>
                <a:latin typeface="Arial" pitchFamily="34" charset="0"/>
              </a:rPr>
              <a:t>năng</a:t>
            </a:r>
            <a:r>
              <a:rPr lang="en-US" sz="2300" b="1" dirty="0">
                <a:solidFill>
                  <a:srgbClr val="0432FF"/>
                </a:solidFill>
                <a:latin typeface="Arial" pitchFamily="34" charset="0"/>
              </a:rPr>
              <a:t> </a:t>
            </a:r>
            <a:r>
              <a:rPr lang="en-US" sz="2300" b="1" dirty="0" err="1">
                <a:solidFill>
                  <a:srgbClr val="0432FF"/>
                </a:solidFill>
                <a:latin typeface="Arial" pitchFamily="34" charset="0"/>
              </a:rPr>
              <a:t>của</a:t>
            </a:r>
            <a:r>
              <a:rPr lang="en-US" sz="2300" b="1" dirty="0">
                <a:solidFill>
                  <a:srgbClr val="0432FF"/>
                </a:solidFill>
                <a:latin typeface="Arial" pitchFamily="34" charset="0"/>
              </a:rPr>
              <a:t> </a:t>
            </a:r>
            <a:r>
              <a:rPr lang="en-US" sz="2300" b="1" dirty="0" err="1">
                <a:solidFill>
                  <a:srgbClr val="0432FF"/>
                </a:solidFill>
                <a:latin typeface="Arial" pitchFamily="34" charset="0"/>
              </a:rPr>
              <a:t>hệ</a:t>
            </a:r>
            <a:r>
              <a:rPr lang="en-US" sz="2300" b="1" dirty="0">
                <a:solidFill>
                  <a:srgbClr val="0432FF"/>
                </a:solidFill>
                <a:latin typeface="Arial" pitchFamily="34" charset="0"/>
              </a:rPr>
              <a:t> </a:t>
            </a:r>
            <a:r>
              <a:rPr lang="en-US" sz="2300" b="1" dirty="0" err="1">
                <a:solidFill>
                  <a:srgbClr val="0432FF"/>
                </a:solidFill>
                <a:latin typeface="Arial" pitchFamily="34" charset="0"/>
              </a:rPr>
              <a:t>bài</a:t>
            </a:r>
            <a:r>
              <a:rPr lang="en-US" sz="2300" b="1" dirty="0">
                <a:solidFill>
                  <a:srgbClr val="0432FF"/>
                </a:solidFill>
                <a:latin typeface="Arial" pitchFamily="34" charset="0"/>
              </a:rPr>
              <a:t> </a:t>
            </a:r>
            <a:r>
              <a:rPr lang="en-US" sz="2300" b="1" dirty="0" err="1">
                <a:solidFill>
                  <a:srgbClr val="0432FF"/>
                </a:solidFill>
                <a:latin typeface="Arial" pitchFamily="34" charset="0"/>
              </a:rPr>
              <a:t>tiết</a:t>
            </a:r>
            <a:endParaRPr lang="en-US" sz="2300" b="1" dirty="0">
              <a:solidFill>
                <a:srgbClr val="0432FF"/>
              </a:solidFill>
              <a:latin typeface="Arial"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0C8A84C-944F-6113-ADCD-2BA018B9749B}"/>
                  </a:ext>
                </a:extLst>
              </p:cNvPr>
              <p:cNvSpPr txBox="1"/>
              <p:nvPr/>
            </p:nvSpPr>
            <p:spPr>
              <a:xfrm>
                <a:off x="935658" y="2817490"/>
                <a:ext cx="10668000" cy="1815882"/>
              </a:xfrm>
              <a:prstGeom prst="rect">
                <a:avLst/>
              </a:prstGeom>
              <a:noFill/>
            </p:spPr>
            <p:txBody>
              <a:bodyPr wrap="square">
                <a:spAutoFit/>
              </a:bodyPr>
              <a:lstStyle/>
              <a:p>
                <a:pPr algn="just"/>
                <a:r>
                  <a:rPr lang="vi-VN" sz="2800" b="1" i="1" u="none" strike="noStrike" dirty="0">
                    <a:solidFill>
                      <a:srgbClr val="000000"/>
                    </a:solidFill>
                    <a:effectLst/>
                    <a:highlight>
                      <a:srgbClr val="FFFFFF"/>
                    </a:highlight>
                    <a:latin typeface="Open Sans" panose="020B0606030504020204" pitchFamily="34" charset="0"/>
                  </a:rPr>
                  <a:t>- Bài tiết là quá trình </a:t>
                </a:r>
                <a:r>
                  <a:rPr lang="vi-VN" sz="2800" b="0" i="0" u="none" strike="noStrike" dirty="0">
                    <a:solidFill>
                      <a:srgbClr val="000000"/>
                    </a:solidFill>
                    <a:effectLst/>
                    <a:highlight>
                      <a:srgbClr val="FFFFFF"/>
                    </a:highlight>
                    <a:latin typeface="Open Sans" panose="020B0606030504020204" pitchFamily="34" charset="0"/>
                  </a:rPr>
                  <a:t>lọc và thải các chất dư thừa, chất độc hại sinh ra do quá trình trao đổi chất của cơ thể  </a:t>
                </a:r>
                <a14:m>
                  <m:oMath xmlns:m="http://schemas.openxmlformats.org/officeDocument/2006/math">
                    <m:r>
                      <a:rPr lang="vi-VN" sz="2800" b="0" i="1" u="none" strike="noStrike" smtClean="0">
                        <a:solidFill>
                          <a:srgbClr val="000000"/>
                        </a:solidFill>
                        <a:effectLst/>
                        <a:highlight>
                          <a:srgbClr val="FFFFFF"/>
                        </a:highlight>
                        <a:latin typeface="Cambria Math" panose="02040503050406030204" pitchFamily="18" charset="0"/>
                        <a:ea typeface="Cambria Math" panose="02040503050406030204" pitchFamily="18" charset="0"/>
                      </a:rPr>
                      <m:t>→   </m:t>
                    </m:r>
                  </m:oMath>
                </a14:m>
                <a:r>
                  <a:rPr lang="vi-VN" sz="2800" b="0" i="0" u="none" strike="noStrike" dirty="0">
                    <a:solidFill>
                      <a:srgbClr val="000000"/>
                    </a:solidFill>
                    <a:effectLst/>
                    <a:highlight>
                      <a:srgbClr val="FFFFFF"/>
                    </a:highlight>
                    <a:latin typeface="Open Sans" panose="020B0606030504020204" pitchFamily="34" charset="0"/>
                  </a:rPr>
                  <a:t>đảm bảo ổn định môi trường trong cơ thể.</a:t>
                </a:r>
              </a:p>
              <a:p>
                <a:pPr algn="just"/>
                <a:r>
                  <a:rPr lang="vi-VN" sz="2800" b="1" i="1" u="none" strike="noStrike" dirty="0">
                    <a:solidFill>
                      <a:srgbClr val="000000"/>
                    </a:solidFill>
                    <a:effectLst/>
                    <a:highlight>
                      <a:srgbClr val="FFFFFF"/>
                    </a:highlight>
                    <a:latin typeface="Open Sans" panose="020B0606030504020204" pitchFamily="34" charset="0"/>
                  </a:rPr>
                  <a:t>- Các cơ quan bài tiết chủ yếu </a:t>
                </a:r>
                <a:r>
                  <a:rPr lang="vi-VN" sz="2800" b="0" i="0" u="none" strike="noStrike" dirty="0">
                    <a:solidFill>
                      <a:srgbClr val="000000"/>
                    </a:solidFill>
                    <a:effectLst/>
                    <a:highlight>
                      <a:srgbClr val="FFFFFF"/>
                    </a:highlight>
                    <a:latin typeface="Open Sans" panose="020B0606030504020204" pitchFamily="34" charset="0"/>
                  </a:rPr>
                  <a:t>: da, gan, phổi, thận.</a:t>
                </a:r>
              </a:p>
            </p:txBody>
          </p:sp>
        </mc:Choice>
        <mc:Fallback>
          <p:sp>
            <p:nvSpPr>
              <p:cNvPr id="6" name="TextBox 5">
                <a:extLst>
                  <a:ext uri="{FF2B5EF4-FFF2-40B4-BE49-F238E27FC236}">
                    <a16:creationId xmlns:a16="http://schemas.microsoft.com/office/drawing/2014/main" id="{70C8A84C-944F-6113-ADCD-2BA018B9749B}"/>
                  </a:ext>
                </a:extLst>
              </p:cNvPr>
              <p:cNvSpPr txBox="1">
                <a:spLocks noRot="1" noChangeAspect="1" noMove="1" noResize="1" noEditPoints="1" noAdjustHandles="1" noChangeArrowheads="1" noChangeShapeType="1" noTextEdit="1"/>
              </p:cNvSpPr>
              <p:nvPr/>
            </p:nvSpPr>
            <p:spPr>
              <a:xfrm>
                <a:off x="935658" y="2817490"/>
                <a:ext cx="10668000" cy="1815882"/>
              </a:xfrm>
              <a:prstGeom prst="rect">
                <a:avLst/>
              </a:prstGeom>
              <a:blipFill>
                <a:blip r:embed="rId3"/>
                <a:stretch>
                  <a:fillRect l="-1189" t="-3472" r="-2021" b="-8333"/>
                </a:stretch>
              </a:blipFill>
            </p:spPr>
            <p:txBody>
              <a:bodyPr/>
              <a:lstStyle/>
              <a:p>
                <a:r>
                  <a:rPr lang="en-VN">
                    <a:noFill/>
                  </a:rPr>
                  <a:t> </a:t>
                </a:r>
              </a:p>
            </p:txBody>
          </p:sp>
        </mc:Fallback>
      </mc:AlternateContent>
      <p:grpSp>
        <p:nvGrpSpPr>
          <p:cNvPr id="9" name="Group 8">
            <a:extLst>
              <a:ext uri="{FF2B5EF4-FFF2-40B4-BE49-F238E27FC236}">
                <a16:creationId xmlns:a16="http://schemas.microsoft.com/office/drawing/2014/main" id="{DC0403A2-C423-1EAD-8B29-7F23E2BB71CB}"/>
              </a:ext>
            </a:extLst>
          </p:cNvPr>
          <p:cNvGrpSpPr/>
          <p:nvPr/>
        </p:nvGrpSpPr>
        <p:grpSpPr>
          <a:xfrm>
            <a:off x="4261660" y="2902135"/>
            <a:ext cx="4675804" cy="1723646"/>
            <a:chOff x="1506536" y="4859388"/>
            <a:chExt cx="4675804" cy="1723646"/>
          </a:xfrm>
        </p:grpSpPr>
        <p:sp>
          <p:nvSpPr>
            <p:cNvPr id="8" name="Cloud 7">
              <a:extLst>
                <a:ext uri="{FF2B5EF4-FFF2-40B4-BE49-F238E27FC236}">
                  <a16:creationId xmlns:a16="http://schemas.microsoft.com/office/drawing/2014/main" id="{649DA6A6-2F3D-EE4A-4F93-F2C4BB16BE6C}"/>
                </a:ext>
              </a:extLst>
            </p:cNvPr>
            <p:cNvSpPr/>
            <p:nvPr/>
          </p:nvSpPr>
          <p:spPr>
            <a:xfrm>
              <a:off x="1506536" y="4859388"/>
              <a:ext cx="4675804" cy="1723646"/>
            </a:xfrm>
            <a:prstGeom prst="cloud">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7C0ED9E1-C0F4-F00B-1EBF-8177F62D719E}"/>
                </a:ext>
              </a:extLst>
            </p:cNvPr>
            <p:cNvSpPr txBox="1"/>
            <p:nvPr/>
          </p:nvSpPr>
          <p:spPr>
            <a:xfrm>
              <a:off x="1817070" y="5346412"/>
              <a:ext cx="3962400" cy="584775"/>
            </a:xfrm>
            <a:prstGeom prst="rect">
              <a:avLst/>
            </a:prstGeom>
            <a:noFill/>
          </p:spPr>
          <p:txBody>
            <a:bodyPr wrap="square" rtlCol="0">
              <a:spAutoFit/>
            </a:bodyPr>
            <a:lstStyle/>
            <a:p>
              <a:r>
                <a:rPr lang="en-VN" sz="3200" dirty="0">
                  <a:solidFill>
                    <a:srgbClr val="0432FF"/>
                  </a:solidFill>
                  <a:latin typeface="Arial" panose="020B0604020202020204" pitchFamily="34" charset="0"/>
                  <a:cs typeface="Arial" panose="020B0604020202020204" pitchFamily="34" charset="0"/>
                </a:rPr>
                <a:t>Thế nào là bài tiết?</a:t>
              </a:r>
            </a:p>
          </p:txBody>
        </p:sp>
      </p:grpSp>
    </p:spTree>
    <p:extLst>
      <p:ext uri="{BB962C8B-B14F-4D97-AF65-F5344CB8AC3E}">
        <p14:creationId xmlns:p14="http://schemas.microsoft.com/office/powerpoint/2010/main" val="227843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9"/>
                                        </p:tgtEl>
                                        <p:attrNameLst>
                                          <p:attrName>ppt_y</p:attrName>
                                        </p:attrNameLst>
                                      </p:cBhvr>
                                      <p:tavLst>
                                        <p:tav tm="0">
                                          <p:val>
                                            <p:strVal val="#ppt_y"/>
                                          </p:val>
                                        </p:tav>
                                        <p:tav tm="100000">
                                          <p:val>
                                            <p:strVal val="#ppt_y+#ppt_h*1.125000"/>
                                          </p:val>
                                        </p:tav>
                                      </p:tavLst>
                                    </p:anim>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1C7F02ED-3B05-FFC9-6C1A-F344878AA394}"/>
              </a:ext>
            </a:extLst>
          </p:cNvPr>
          <p:cNvSpPr/>
          <p:nvPr/>
        </p:nvSpPr>
        <p:spPr>
          <a:xfrm>
            <a:off x="8462281" y="3276600"/>
            <a:ext cx="3169977" cy="3420652"/>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2">
            <a:extLst>
              <a:ext uri="{FF2B5EF4-FFF2-40B4-BE49-F238E27FC236}">
                <a16:creationId xmlns:a16="http://schemas.microsoft.com/office/drawing/2014/main" id="{D9480DD1-2D8A-A2A5-F4CA-60D0F68971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2236" y="609600"/>
            <a:ext cx="1943421" cy="3080352"/>
          </a:xfrm>
          <a:prstGeom prst="rect">
            <a:avLst/>
          </a:prstGeom>
        </p:spPr>
      </p:pic>
      <p:sp>
        <p:nvSpPr>
          <p:cNvPr id="5" name="Freeform 3">
            <a:extLst>
              <a:ext uri="{FF2B5EF4-FFF2-40B4-BE49-F238E27FC236}">
                <a16:creationId xmlns:a16="http://schemas.microsoft.com/office/drawing/2014/main" id="{CAA08C33-E105-FCD3-7E5D-439A42310C37}"/>
              </a:ext>
            </a:extLst>
          </p:cNvPr>
          <p:cNvSpPr/>
          <p:nvPr/>
        </p:nvSpPr>
        <p:spPr>
          <a:xfrm flipH="1">
            <a:off x="596934" y="4264963"/>
            <a:ext cx="3882534" cy="256038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7">
            <a:extLst>
              <a:ext uri="{FF2B5EF4-FFF2-40B4-BE49-F238E27FC236}">
                <a16:creationId xmlns:a16="http://schemas.microsoft.com/office/drawing/2014/main" id="{CC8365B6-1B24-6301-06B3-427679047A9B}"/>
              </a:ext>
            </a:extLst>
          </p:cNvPr>
          <p:cNvGrpSpPr/>
          <p:nvPr/>
        </p:nvGrpSpPr>
        <p:grpSpPr>
          <a:xfrm>
            <a:off x="3738076" y="250516"/>
            <a:ext cx="5404336" cy="3789892"/>
            <a:chOff x="3738076" y="250516"/>
            <a:chExt cx="5404336" cy="3789892"/>
          </a:xfrm>
        </p:grpSpPr>
        <p:pic>
          <p:nvPicPr>
            <p:cNvPr id="6" name="Picture 3">
              <a:extLst>
                <a:ext uri="{FF2B5EF4-FFF2-40B4-BE49-F238E27FC236}">
                  <a16:creationId xmlns:a16="http://schemas.microsoft.com/office/drawing/2014/main" id="{4A9708A3-CFA6-6CA7-FE0A-B031696F41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738076" y="250516"/>
              <a:ext cx="5404336" cy="3789892"/>
            </a:xfrm>
            <a:prstGeom prst="rect">
              <a:avLst/>
            </a:prstGeom>
          </p:spPr>
        </p:pic>
        <p:sp>
          <p:nvSpPr>
            <p:cNvPr id="7" name="TextBox 6">
              <a:extLst>
                <a:ext uri="{FF2B5EF4-FFF2-40B4-BE49-F238E27FC236}">
                  <a16:creationId xmlns:a16="http://schemas.microsoft.com/office/drawing/2014/main" id="{6DD1F2B5-53C3-0702-FB79-FB921663AE69}"/>
                </a:ext>
              </a:extLst>
            </p:cNvPr>
            <p:cNvSpPr txBox="1"/>
            <p:nvPr/>
          </p:nvSpPr>
          <p:spPr>
            <a:xfrm>
              <a:off x="4842976" y="914400"/>
              <a:ext cx="3505200" cy="1964512"/>
            </a:xfrm>
            <a:prstGeom prst="rect">
              <a:avLst/>
            </a:prstGeom>
            <a:noFill/>
          </p:spPr>
          <p:txBody>
            <a:bodyPr wrap="square">
              <a:spAutoFit/>
            </a:bodyPr>
            <a:lstStyle/>
            <a:p>
              <a:pPr algn="ctr">
                <a:lnSpc>
                  <a:spcPct val="150000"/>
                </a:lnSpc>
              </a:pPr>
              <a:r>
                <a:rPr lang="en-US" sz="2800" dirty="0" err="1">
                  <a:solidFill>
                    <a:srgbClr val="0432FF"/>
                  </a:solidFill>
                  <a:effectLst/>
                  <a:latin typeface="+mj-lt"/>
                  <a:ea typeface="Times New Roman" panose="02020603050405020304" pitchFamily="18" charset="0"/>
                </a:rPr>
                <a:t>Tại</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sao</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luyện</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tập</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thể</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thao</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giúp</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tăng</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cường</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thải</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độc</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cơ</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thể</a:t>
              </a:r>
              <a:r>
                <a:rPr lang="en-US" sz="2800" dirty="0">
                  <a:solidFill>
                    <a:srgbClr val="0432FF"/>
                  </a:solidFill>
                  <a:effectLst/>
                  <a:latin typeface="+mj-lt"/>
                  <a:ea typeface="Times New Roman" panose="02020603050405020304" pitchFamily="18" charset="0"/>
                </a:rPr>
                <a:t>?</a:t>
              </a:r>
              <a:endParaRPr lang="en-US" sz="2800" dirty="0">
                <a:solidFill>
                  <a:srgbClr val="0432FF"/>
                </a:solidFill>
                <a:latin typeface="+mj-lt"/>
              </a:endParaRPr>
            </a:p>
          </p:txBody>
        </p:sp>
      </p:grpSp>
    </p:spTree>
    <p:extLst>
      <p:ext uri="{BB962C8B-B14F-4D97-AF65-F5344CB8AC3E}">
        <p14:creationId xmlns:p14="http://schemas.microsoft.com/office/powerpoint/2010/main" val="429000386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tiet-nieu-cua-co-the">
            <a:extLst>
              <a:ext uri="{FF2B5EF4-FFF2-40B4-BE49-F238E27FC236}">
                <a16:creationId xmlns:a16="http://schemas.microsoft.com/office/drawing/2014/main" id="{A10E0C5C-F37E-81ED-E55A-65792E259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2" y="0"/>
            <a:ext cx="929481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1E0CABE-5F4F-C305-B4BD-C9B83DC27D57}"/>
              </a:ext>
            </a:extLst>
          </p:cNvPr>
          <p:cNvGrpSpPr/>
          <p:nvPr/>
        </p:nvGrpSpPr>
        <p:grpSpPr>
          <a:xfrm>
            <a:off x="7923212" y="-304800"/>
            <a:ext cx="4413736" cy="2819400"/>
            <a:chOff x="3738076" y="250516"/>
            <a:chExt cx="5404336" cy="3789892"/>
          </a:xfrm>
        </p:grpSpPr>
        <p:pic>
          <p:nvPicPr>
            <p:cNvPr id="3" name="Picture 3">
              <a:extLst>
                <a:ext uri="{FF2B5EF4-FFF2-40B4-BE49-F238E27FC236}">
                  <a16:creationId xmlns:a16="http://schemas.microsoft.com/office/drawing/2014/main" id="{613D1483-B682-BF19-8551-8387B537D3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738076" y="250516"/>
              <a:ext cx="5404336" cy="3789892"/>
            </a:xfrm>
            <a:prstGeom prst="rect">
              <a:avLst/>
            </a:prstGeom>
          </p:spPr>
        </p:pic>
        <p:sp>
          <p:nvSpPr>
            <p:cNvPr id="4" name="TextBox 3">
              <a:extLst>
                <a:ext uri="{FF2B5EF4-FFF2-40B4-BE49-F238E27FC236}">
                  <a16:creationId xmlns:a16="http://schemas.microsoft.com/office/drawing/2014/main" id="{FEFA5FE4-EB29-01C7-1FAA-939469B30724}"/>
                </a:ext>
              </a:extLst>
            </p:cNvPr>
            <p:cNvSpPr txBox="1"/>
            <p:nvPr/>
          </p:nvSpPr>
          <p:spPr>
            <a:xfrm>
              <a:off x="3924680" y="1047890"/>
              <a:ext cx="5031128" cy="1724218"/>
            </a:xfrm>
            <a:prstGeom prst="rect">
              <a:avLst/>
            </a:prstGeom>
            <a:noFill/>
          </p:spPr>
          <p:txBody>
            <a:bodyPr wrap="square">
              <a:spAutoFit/>
            </a:bodyPr>
            <a:lstStyle/>
            <a:p>
              <a:pPr algn="ctr">
                <a:lnSpc>
                  <a:spcPct val="150000"/>
                </a:lnSpc>
              </a:pPr>
              <a:r>
                <a:rPr lang="en-US" sz="2800" dirty="0" err="1">
                  <a:solidFill>
                    <a:srgbClr val="0432FF"/>
                  </a:solidFill>
                  <a:effectLst/>
                  <a:latin typeface="+mj-lt"/>
                  <a:ea typeface="Times New Roman" panose="02020603050405020304" pitchFamily="18" charset="0"/>
                </a:rPr>
                <a:t>Nêu</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tên</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các</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cơ</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quan</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của</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hệ</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bài</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tiết</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nước</a:t>
              </a:r>
              <a:r>
                <a:rPr lang="en-US" sz="2800" dirty="0">
                  <a:solidFill>
                    <a:srgbClr val="0432FF"/>
                  </a:solidFill>
                  <a:effectLst/>
                  <a:latin typeface="+mj-lt"/>
                  <a:ea typeface="Times New Roman" panose="02020603050405020304" pitchFamily="18" charset="0"/>
                </a:rPr>
                <a:t> </a:t>
              </a:r>
              <a:r>
                <a:rPr lang="en-US" sz="2800" dirty="0" err="1">
                  <a:solidFill>
                    <a:srgbClr val="0432FF"/>
                  </a:solidFill>
                  <a:effectLst/>
                  <a:latin typeface="+mj-lt"/>
                  <a:ea typeface="Times New Roman" panose="02020603050405020304" pitchFamily="18" charset="0"/>
                </a:rPr>
                <a:t>tiểu</a:t>
              </a:r>
              <a:r>
                <a:rPr lang="en-US" sz="2800" dirty="0">
                  <a:solidFill>
                    <a:srgbClr val="0432FF"/>
                  </a:solidFill>
                  <a:effectLst/>
                  <a:latin typeface="+mj-lt"/>
                  <a:ea typeface="Times New Roman" panose="02020603050405020304" pitchFamily="18" charset="0"/>
                </a:rPr>
                <a:t>?</a:t>
              </a:r>
              <a:endParaRPr lang="en-US" sz="2800" dirty="0">
                <a:solidFill>
                  <a:srgbClr val="0432FF"/>
                </a:solidFill>
                <a:latin typeface="+mj-lt"/>
              </a:endParaRPr>
            </a:p>
          </p:txBody>
        </p:sp>
      </p:grpSp>
    </p:spTree>
    <p:extLst>
      <p:ext uri="{BB962C8B-B14F-4D97-AF65-F5344CB8AC3E}">
        <p14:creationId xmlns:p14="http://schemas.microsoft.com/office/powerpoint/2010/main" val="11675374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ấu tạo của hệ bài tiết nước tiểu">
            <a:extLst>
              <a:ext uri="{FF2B5EF4-FFF2-40B4-BE49-F238E27FC236}">
                <a16:creationId xmlns:a16="http://schemas.microsoft.com/office/drawing/2014/main" id="{21790080-6165-CE41-BAC5-901858254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54" y="199571"/>
            <a:ext cx="11650316" cy="612473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C537B4C-1E9F-5BAA-606A-6B30900957DE}"/>
              </a:ext>
            </a:extLst>
          </p:cNvPr>
          <p:cNvGrpSpPr/>
          <p:nvPr/>
        </p:nvGrpSpPr>
        <p:grpSpPr>
          <a:xfrm>
            <a:off x="5200157" y="228600"/>
            <a:ext cx="3194588" cy="4495800"/>
            <a:chOff x="5180012" y="228600"/>
            <a:chExt cx="3210944" cy="4495800"/>
          </a:xfrm>
        </p:grpSpPr>
        <p:sp>
          <p:nvSpPr>
            <p:cNvPr id="4" name="Rectangle 3">
              <a:extLst>
                <a:ext uri="{FF2B5EF4-FFF2-40B4-BE49-F238E27FC236}">
                  <a16:creationId xmlns:a16="http://schemas.microsoft.com/office/drawing/2014/main" id="{6F0C4F29-29CE-4E4A-7C1C-6C041D57E92D}"/>
                </a:ext>
              </a:extLst>
            </p:cNvPr>
            <p:cNvSpPr/>
            <p:nvPr/>
          </p:nvSpPr>
          <p:spPr>
            <a:xfrm>
              <a:off x="5180012" y="228600"/>
              <a:ext cx="2971800" cy="449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FA907CE2-D0CF-5FCB-AFA5-8AC0FBE20419}"/>
                </a:ext>
              </a:extLst>
            </p:cNvPr>
            <p:cNvSpPr txBox="1"/>
            <p:nvPr/>
          </p:nvSpPr>
          <p:spPr>
            <a:xfrm>
              <a:off x="5192938" y="4262735"/>
              <a:ext cx="3198018" cy="461665"/>
            </a:xfrm>
            <a:prstGeom prst="rect">
              <a:avLst/>
            </a:prstGeom>
            <a:noFill/>
          </p:spPr>
          <p:txBody>
            <a:bodyPr wrap="square">
              <a:spAutoFit/>
            </a:bodyPr>
            <a:lstStyle/>
            <a:p>
              <a:pPr algn="ctr"/>
              <a:r>
                <a:rPr lang="vi-VN" sz="2400" b="1" i="1" u="none" strike="noStrike" dirty="0">
                  <a:solidFill>
                    <a:srgbClr val="0432FF"/>
                  </a:solidFill>
                  <a:effectLst/>
                  <a:highlight>
                    <a:srgbClr val="FFFFFF"/>
                  </a:highlight>
                  <a:latin typeface="Muli"/>
                </a:rPr>
                <a:t>Cấu tạo của thận</a:t>
              </a:r>
              <a:endParaRPr lang="en-VN" sz="2400" b="1" dirty="0">
                <a:solidFill>
                  <a:srgbClr val="0432FF"/>
                </a:solidFill>
              </a:endParaRPr>
            </a:p>
          </p:txBody>
        </p:sp>
      </p:grpSp>
      <p:grpSp>
        <p:nvGrpSpPr>
          <p:cNvPr id="9" name="Group 8">
            <a:extLst>
              <a:ext uri="{FF2B5EF4-FFF2-40B4-BE49-F238E27FC236}">
                <a16:creationId xmlns:a16="http://schemas.microsoft.com/office/drawing/2014/main" id="{9E67D65B-CCD8-9EFA-8DE0-2A4A4F9A98CC}"/>
              </a:ext>
            </a:extLst>
          </p:cNvPr>
          <p:cNvGrpSpPr/>
          <p:nvPr/>
        </p:nvGrpSpPr>
        <p:grpSpPr>
          <a:xfrm>
            <a:off x="8203517" y="228600"/>
            <a:ext cx="3760485" cy="5644714"/>
            <a:chOff x="5180012" y="228600"/>
            <a:chExt cx="2971800" cy="5123664"/>
          </a:xfrm>
        </p:grpSpPr>
        <p:sp>
          <p:nvSpPr>
            <p:cNvPr id="10" name="Rectangle 9">
              <a:extLst>
                <a:ext uri="{FF2B5EF4-FFF2-40B4-BE49-F238E27FC236}">
                  <a16:creationId xmlns:a16="http://schemas.microsoft.com/office/drawing/2014/main" id="{65F2577C-8D65-DF8A-D56B-292B40616845}"/>
                </a:ext>
              </a:extLst>
            </p:cNvPr>
            <p:cNvSpPr/>
            <p:nvPr/>
          </p:nvSpPr>
          <p:spPr>
            <a:xfrm>
              <a:off x="5180012" y="228600"/>
              <a:ext cx="2971800" cy="5123664"/>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8E554A0C-3CA3-F925-DA1F-FEFC471481D9}"/>
                </a:ext>
              </a:extLst>
            </p:cNvPr>
            <p:cNvSpPr txBox="1"/>
            <p:nvPr/>
          </p:nvSpPr>
          <p:spPr>
            <a:xfrm>
              <a:off x="5192938" y="4262735"/>
              <a:ext cx="2595833" cy="1089529"/>
            </a:xfrm>
            <a:prstGeom prst="rect">
              <a:avLst/>
            </a:prstGeom>
            <a:noFill/>
          </p:spPr>
          <p:txBody>
            <a:bodyPr wrap="square">
              <a:spAutoFit/>
            </a:bodyPr>
            <a:lstStyle/>
            <a:p>
              <a:pPr algn="ctr"/>
              <a:r>
                <a:rPr lang="vi-VN" sz="2400" b="1" i="1" u="none" strike="noStrike" dirty="0">
                  <a:solidFill>
                    <a:srgbClr val="0432FF"/>
                  </a:solidFill>
                  <a:effectLst/>
                  <a:highlight>
                    <a:srgbClr val="FFFFFF"/>
                  </a:highlight>
                  <a:latin typeface="Muli"/>
                </a:rPr>
                <a:t>Cấu tạo của nephron (đơn vị chức năng của thận)</a:t>
              </a:r>
              <a:endParaRPr lang="en-VN" sz="2400" b="1" dirty="0">
                <a:solidFill>
                  <a:srgbClr val="0432FF"/>
                </a:solidFill>
              </a:endParaRPr>
            </a:p>
          </p:txBody>
        </p:sp>
      </p:grpSp>
      <p:grpSp>
        <p:nvGrpSpPr>
          <p:cNvPr id="12" name="Group 11">
            <a:extLst>
              <a:ext uri="{FF2B5EF4-FFF2-40B4-BE49-F238E27FC236}">
                <a16:creationId xmlns:a16="http://schemas.microsoft.com/office/drawing/2014/main" id="{FC129640-EC71-49EF-E044-D43FBEB69D62}"/>
              </a:ext>
            </a:extLst>
          </p:cNvPr>
          <p:cNvGrpSpPr/>
          <p:nvPr/>
        </p:nvGrpSpPr>
        <p:grpSpPr>
          <a:xfrm>
            <a:off x="-306388" y="177186"/>
            <a:ext cx="5490189" cy="5918814"/>
            <a:chOff x="4671146" y="228600"/>
            <a:chExt cx="3480666" cy="4495800"/>
          </a:xfrm>
        </p:grpSpPr>
        <p:sp>
          <p:nvSpPr>
            <p:cNvPr id="13" name="Rectangle 12">
              <a:extLst>
                <a:ext uri="{FF2B5EF4-FFF2-40B4-BE49-F238E27FC236}">
                  <a16:creationId xmlns:a16="http://schemas.microsoft.com/office/drawing/2014/main" id="{F6BED4D4-256B-D3AE-8854-E4FC0A53FDE6}"/>
                </a:ext>
              </a:extLst>
            </p:cNvPr>
            <p:cNvSpPr/>
            <p:nvPr/>
          </p:nvSpPr>
          <p:spPr>
            <a:xfrm>
              <a:off x="5180012" y="228600"/>
              <a:ext cx="2971800" cy="4495800"/>
            </a:xfrm>
            <a:prstGeom prst="rect">
              <a:avLst/>
            </a:prstGeom>
            <a:noFill/>
            <a:ln w="38100">
              <a:solidFill>
                <a:srgbClr val="00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766B25AB-0F38-2289-B986-F2F65632A25E}"/>
                </a:ext>
              </a:extLst>
            </p:cNvPr>
            <p:cNvSpPr txBox="1"/>
            <p:nvPr/>
          </p:nvSpPr>
          <p:spPr>
            <a:xfrm>
              <a:off x="4671146" y="4349444"/>
              <a:ext cx="3198018" cy="350671"/>
            </a:xfrm>
            <a:prstGeom prst="rect">
              <a:avLst/>
            </a:prstGeom>
            <a:noFill/>
          </p:spPr>
          <p:txBody>
            <a:bodyPr wrap="square">
              <a:spAutoFit/>
            </a:bodyPr>
            <a:lstStyle/>
            <a:p>
              <a:pPr algn="ctr"/>
              <a:r>
                <a:rPr lang="vi-VN" sz="2400" b="1" i="1" u="none" strike="noStrike" dirty="0">
                  <a:solidFill>
                    <a:srgbClr val="0432FF"/>
                  </a:solidFill>
                  <a:effectLst/>
                  <a:highlight>
                    <a:srgbClr val="FFFFFF"/>
                  </a:highlight>
                  <a:latin typeface="Muli"/>
                </a:rPr>
                <a:t>Cấu tạo của hệ bài tiết</a:t>
              </a:r>
              <a:endParaRPr lang="en-VN" sz="2400" b="1" dirty="0">
                <a:solidFill>
                  <a:srgbClr val="0432FF"/>
                </a:solidFill>
              </a:endParaRPr>
            </a:p>
          </p:txBody>
        </p:sp>
      </p:grpSp>
    </p:spTree>
    <p:extLst>
      <p:ext uri="{BB962C8B-B14F-4D97-AF65-F5344CB8AC3E}">
        <p14:creationId xmlns:p14="http://schemas.microsoft.com/office/powerpoint/2010/main" val="3573746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ý thuyết KHTN 8 Cánh diều Bài 33: Môi trường trong cơ thể và hệ bài tiết ở người">
            <a:extLst>
              <a:ext uri="{FF2B5EF4-FFF2-40B4-BE49-F238E27FC236}">
                <a16:creationId xmlns:a16="http://schemas.microsoft.com/office/drawing/2014/main" id="{633C79EC-4CA2-51AE-A268-AAAD0A87A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74122"/>
            <a:ext cx="11430000" cy="680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5101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width=">
            <a:extLst>
              <a:ext uri="{FF2B5EF4-FFF2-40B4-BE49-F238E27FC236}">
                <a16:creationId xmlns:a16="http://schemas.microsoft.com/office/drawing/2014/main" id="{E061D084-AB26-EA72-1CEF-9DA036E6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84" y="189314"/>
            <a:ext cx="11293055" cy="64793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4C309D-407C-5F53-7175-E4FCE2593C1D}"/>
              </a:ext>
            </a:extLst>
          </p:cNvPr>
          <p:cNvSpPr txBox="1"/>
          <p:nvPr/>
        </p:nvSpPr>
        <p:spPr>
          <a:xfrm>
            <a:off x="3656012" y="6248400"/>
            <a:ext cx="6093618" cy="461665"/>
          </a:xfrm>
          <a:prstGeom prst="rect">
            <a:avLst/>
          </a:prstGeom>
          <a:noFill/>
        </p:spPr>
        <p:txBody>
          <a:bodyPr wrap="square">
            <a:spAutoFit/>
          </a:bodyPr>
          <a:lstStyle/>
          <a:p>
            <a:pPr algn="ctr"/>
            <a:r>
              <a:rPr lang="vi-VN" sz="2400" b="1" i="1" u="none" strike="noStrike" dirty="0">
                <a:solidFill>
                  <a:srgbClr val="0432FF"/>
                </a:solidFill>
                <a:effectLst/>
                <a:latin typeface="Georgia" panose="02040502050405020303" pitchFamily="18" charset="0"/>
              </a:rPr>
              <a:t>Cấu tạo của cơ quan thận</a:t>
            </a:r>
            <a:endParaRPr lang="en-VN" sz="2400" b="1" dirty="0">
              <a:solidFill>
                <a:srgbClr val="0432FF"/>
              </a:solidFill>
            </a:endParaRPr>
          </a:p>
        </p:txBody>
      </p:sp>
    </p:spTree>
    <p:extLst>
      <p:ext uri="{BB962C8B-B14F-4D97-AF65-F5344CB8AC3E}">
        <p14:creationId xmlns:p14="http://schemas.microsoft.com/office/powerpoint/2010/main" val="337270920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ý thuyết KHTN 8 Kết nối tri thức Bài 35: Hệ bài tiết ở người ">
            <a:extLst>
              <a:ext uri="{FF2B5EF4-FFF2-40B4-BE49-F238E27FC236}">
                <a16:creationId xmlns:a16="http://schemas.microsoft.com/office/drawing/2014/main" id="{A1B2C16D-9AA2-42AA-9319-EB436082E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212182"/>
            <a:ext cx="10305682" cy="649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467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ý thuyết KHTN 8 Kết nối tri thức Bài 35: Hệ bài tiết ở người ">
            <a:extLst>
              <a:ext uri="{FF2B5EF4-FFF2-40B4-BE49-F238E27FC236}">
                <a16:creationId xmlns:a16="http://schemas.microsoft.com/office/drawing/2014/main" id="{94F55880-C824-DAD7-C603-19BE4543C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152400"/>
            <a:ext cx="9906000" cy="628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2957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C96A5F9-9944-7AC6-BBE3-3F54C0FB3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2" y="152400"/>
            <a:ext cx="8458200" cy="5876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D77242-D5B1-31B8-1FBE-BCFF0B54A9EF}"/>
              </a:ext>
            </a:extLst>
          </p:cNvPr>
          <p:cNvSpPr/>
          <p:nvPr/>
        </p:nvSpPr>
        <p:spPr>
          <a:xfrm>
            <a:off x="6094412" y="4724400"/>
            <a:ext cx="2743200" cy="1219200"/>
          </a:xfrm>
          <a:prstGeom prst="rect">
            <a:avLst/>
          </a:prstGeom>
          <a:noFill/>
          <a:ln w="38100">
            <a:solidFill>
              <a:srgbClr val="00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5585328-D7CF-DAEF-FFC8-986C20F7B410}"/>
              </a:ext>
            </a:extLst>
          </p:cNvPr>
          <p:cNvSpPr txBox="1"/>
          <p:nvPr/>
        </p:nvSpPr>
        <p:spPr>
          <a:xfrm>
            <a:off x="836612" y="6229421"/>
            <a:ext cx="10286998" cy="461665"/>
          </a:xfrm>
          <a:prstGeom prst="rect">
            <a:avLst/>
          </a:prstGeom>
          <a:noFill/>
        </p:spPr>
        <p:txBody>
          <a:bodyPr wrap="square">
            <a:spAutoFit/>
          </a:bodyPr>
          <a:lstStyle/>
          <a:p>
            <a:pPr algn="ctr"/>
            <a:r>
              <a:rPr lang="en-VN" sz="2400" b="1" i="1" u="sng" dirty="0">
                <a:solidFill>
                  <a:srgbClr val="0432FF"/>
                </a:solidFill>
                <a:latin typeface="Arial" panose="020B0604020202020204" pitchFamily="34" charset="0"/>
                <a:cs typeface="Arial" panose="020B0604020202020204" pitchFamily="34" charset="0"/>
              </a:rPr>
              <a:t>Sự tạo thành nước tiểu diễn ra ở các đơn vị chức năng của thận.</a:t>
            </a:r>
          </a:p>
        </p:txBody>
      </p:sp>
    </p:spTree>
    <p:extLst>
      <p:ext uri="{BB962C8B-B14F-4D97-AF65-F5344CB8AC3E}">
        <p14:creationId xmlns:p14="http://schemas.microsoft.com/office/powerpoint/2010/main" val="338850020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7822E08-6404-0F6E-844C-6CCAC8620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2" y="664017"/>
            <a:ext cx="9899651" cy="6197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DFB2D5-1841-FA71-C8D1-AF62CBD5CDC1}"/>
              </a:ext>
            </a:extLst>
          </p:cNvPr>
          <p:cNvSpPr txBox="1"/>
          <p:nvPr/>
        </p:nvSpPr>
        <p:spPr>
          <a:xfrm>
            <a:off x="766762" y="198723"/>
            <a:ext cx="8077200" cy="461665"/>
          </a:xfrm>
          <a:prstGeom prst="rect">
            <a:avLst/>
          </a:prstGeom>
          <a:noFill/>
        </p:spPr>
        <p:txBody>
          <a:bodyPr wrap="square">
            <a:spAutoFit/>
          </a:bodyPr>
          <a:lstStyle/>
          <a:p>
            <a:pPr algn="ctr"/>
            <a:r>
              <a:rPr lang="en-VN" sz="2400" b="1" i="1" dirty="0">
                <a:solidFill>
                  <a:srgbClr val="0432FF"/>
                </a:solidFill>
                <a:latin typeface="Arial" panose="020B0604020202020204" pitchFamily="34" charset="0"/>
                <a:cs typeface="Arial" panose="020B0604020202020204" pitchFamily="34" charset="0"/>
              </a:rPr>
              <a:t>Sự hình thành nước tiểu gồm 3 quá trình. </a:t>
            </a:r>
          </a:p>
        </p:txBody>
      </p:sp>
    </p:spTree>
    <p:extLst>
      <p:ext uri="{BB962C8B-B14F-4D97-AF65-F5344CB8AC3E}">
        <p14:creationId xmlns:p14="http://schemas.microsoft.com/office/powerpoint/2010/main" val="18475769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áo án điện tử KHTN 8 cánh diều Bài 33: Môi trường trong cơ thể và hệ bài tiết ở người">
            <a:extLst>
              <a:ext uri="{FF2B5EF4-FFF2-40B4-BE49-F238E27FC236}">
                <a16:creationId xmlns:a16="http://schemas.microsoft.com/office/drawing/2014/main" id="{19272491-6C34-97A9-EB98-12B765DAA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64" y="457199"/>
            <a:ext cx="10690047" cy="601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78849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CC8851-07CF-D929-4B53-BB39F0AB7A9C}"/>
              </a:ext>
            </a:extLst>
          </p:cNvPr>
          <p:cNvGraphicFramePr>
            <a:graphicFrameLocks noGrp="1"/>
          </p:cNvGraphicFramePr>
          <p:nvPr>
            <p:extLst>
              <p:ext uri="{D42A27DB-BD31-4B8C-83A1-F6EECF244321}">
                <p14:modId xmlns:p14="http://schemas.microsoft.com/office/powerpoint/2010/main" val="2292853349"/>
              </p:ext>
            </p:extLst>
          </p:nvPr>
        </p:nvGraphicFramePr>
        <p:xfrm>
          <a:off x="608012" y="1143000"/>
          <a:ext cx="10820400" cy="419100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317534042"/>
                    </a:ext>
                  </a:extLst>
                </a:gridCol>
                <a:gridCol w="3429000">
                  <a:extLst>
                    <a:ext uri="{9D8B030D-6E8A-4147-A177-3AD203B41FA5}">
                      <a16:colId xmlns:a16="http://schemas.microsoft.com/office/drawing/2014/main" val="2823552978"/>
                    </a:ext>
                  </a:extLst>
                </a:gridCol>
                <a:gridCol w="4267200">
                  <a:extLst>
                    <a:ext uri="{9D8B030D-6E8A-4147-A177-3AD203B41FA5}">
                      <a16:colId xmlns:a16="http://schemas.microsoft.com/office/drawing/2014/main" val="1002181472"/>
                    </a:ext>
                  </a:extLst>
                </a:gridCol>
              </a:tblGrid>
              <a:tr h="1047750">
                <a:tc>
                  <a:txBody>
                    <a:bodyPr/>
                    <a:lstStyle/>
                    <a:p>
                      <a:pPr algn="ctr"/>
                      <a:r>
                        <a:rPr lang="en-US" sz="2400" b="1" dirty="0" err="1">
                          <a:latin typeface="Arial" panose="020B0604020202020204" pitchFamily="34" charset="0"/>
                          <a:cs typeface="Arial" panose="020B0604020202020204" pitchFamily="34" charset="0"/>
                        </a:rPr>
                        <a:t>Đ</a:t>
                      </a:r>
                      <a:r>
                        <a:rPr lang="en-VN" sz="2400" b="1" dirty="0">
                          <a:latin typeface="Arial" panose="020B0604020202020204" pitchFamily="34" charset="0"/>
                          <a:cs typeface="Arial" panose="020B0604020202020204" pitchFamily="34" charset="0"/>
                        </a:rPr>
                        <a:t>ặc điểm</a:t>
                      </a:r>
                    </a:p>
                  </a:txBody>
                  <a:tcPr/>
                </a:tc>
                <a:tc>
                  <a:txBody>
                    <a:bodyPr/>
                    <a:lstStyle/>
                    <a:p>
                      <a:pPr algn="ctr"/>
                      <a:r>
                        <a:rPr lang="en-US" sz="2400" b="1" dirty="0">
                          <a:latin typeface="Arial" panose="020B0604020202020204" pitchFamily="34" charset="0"/>
                          <a:cs typeface="Arial" panose="020B0604020202020204" pitchFamily="34" charset="0"/>
                        </a:rPr>
                        <a:t>N</a:t>
                      </a:r>
                      <a:r>
                        <a:rPr lang="en-VN" sz="2400" b="1" dirty="0">
                          <a:latin typeface="Arial" panose="020B0604020202020204" pitchFamily="34" charset="0"/>
                          <a:cs typeface="Arial" panose="020B0604020202020204" pitchFamily="34" charset="0"/>
                        </a:rPr>
                        <a:t>ước tiểu đầu</a:t>
                      </a:r>
                    </a:p>
                  </a:txBody>
                  <a:tcPr/>
                </a:tc>
                <a:tc>
                  <a:txBody>
                    <a:bodyPr/>
                    <a:lstStyle/>
                    <a:p>
                      <a:pPr algn="ctr"/>
                      <a:r>
                        <a:rPr lang="en-US" sz="2400" b="1" dirty="0">
                          <a:latin typeface="Arial" panose="020B0604020202020204" pitchFamily="34" charset="0"/>
                          <a:cs typeface="Arial" panose="020B0604020202020204" pitchFamily="34" charset="0"/>
                        </a:rPr>
                        <a:t>N</a:t>
                      </a:r>
                      <a:r>
                        <a:rPr lang="en-VN" sz="2400" b="1" dirty="0">
                          <a:latin typeface="Arial" panose="020B0604020202020204" pitchFamily="34" charset="0"/>
                          <a:cs typeface="Arial" panose="020B0604020202020204" pitchFamily="34" charset="0"/>
                        </a:rPr>
                        <a:t>ước tiểu chính thức</a:t>
                      </a:r>
                    </a:p>
                  </a:txBody>
                  <a:tcPr/>
                </a:tc>
                <a:extLst>
                  <a:ext uri="{0D108BD9-81ED-4DB2-BD59-A6C34878D82A}">
                    <a16:rowId xmlns:a16="http://schemas.microsoft.com/office/drawing/2014/main" val="3377453067"/>
                  </a:ext>
                </a:extLst>
              </a:tr>
              <a:tr h="1047750">
                <a:tc>
                  <a:txBody>
                    <a:bodyPr/>
                    <a:lstStyle/>
                    <a:p>
                      <a:pPr algn="ctr"/>
                      <a:r>
                        <a:rPr lang="en-US" sz="2400" b="1" dirty="0">
                          <a:solidFill>
                            <a:srgbClr val="0432FF"/>
                          </a:solidFill>
                          <a:latin typeface="Arial" panose="020B0604020202020204" pitchFamily="34" charset="0"/>
                          <a:cs typeface="Arial" panose="020B0604020202020204" pitchFamily="34" charset="0"/>
                        </a:rPr>
                        <a:t>N</a:t>
                      </a:r>
                      <a:r>
                        <a:rPr lang="en-VN" sz="2400" b="1" dirty="0">
                          <a:solidFill>
                            <a:srgbClr val="0432FF"/>
                          </a:solidFill>
                          <a:latin typeface="Arial" panose="020B0604020202020204" pitchFamily="34" charset="0"/>
                          <a:cs typeface="Arial" panose="020B0604020202020204" pitchFamily="34" charset="0"/>
                        </a:rPr>
                        <a:t>ồng độ các chất hoà tan</a:t>
                      </a:r>
                    </a:p>
                  </a:txBody>
                  <a:tcPr/>
                </a:tc>
                <a:tc>
                  <a:txBody>
                    <a:bodyPr/>
                    <a:lstStyle/>
                    <a:p>
                      <a:pPr algn="ctr"/>
                      <a:r>
                        <a:rPr lang="en-US" sz="2400" b="1" dirty="0">
                          <a:solidFill>
                            <a:srgbClr val="C00000"/>
                          </a:solidFill>
                          <a:latin typeface="Arial" panose="020B0604020202020204" pitchFamily="34" charset="0"/>
                          <a:cs typeface="Arial" panose="020B0604020202020204" pitchFamily="34" charset="0"/>
                        </a:rPr>
                        <a:t>L</a:t>
                      </a:r>
                      <a:r>
                        <a:rPr lang="en-VN" sz="2400" b="1" dirty="0">
                          <a:solidFill>
                            <a:srgbClr val="C00000"/>
                          </a:solidFill>
                          <a:latin typeface="Arial" panose="020B0604020202020204" pitchFamily="34" charset="0"/>
                          <a:cs typeface="Arial" panose="020B0604020202020204" pitchFamily="34" charset="0"/>
                        </a:rPr>
                        <a:t>oãng </a:t>
                      </a:r>
                    </a:p>
                  </a:txBody>
                  <a:tcPr/>
                </a:tc>
                <a:tc>
                  <a:txBody>
                    <a:bodyPr/>
                    <a:lstStyle/>
                    <a:p>
                      <a:pPr algn="ctr"/>
                      <a:r>
                        <a:rPr lang="en-US" sz="2400" b="1" dirty="0" err="1">
                          <a:solidFill>
                            <a:srgbClr val="C00000"/>
                          </a:solidFill>
                          <a:latin typeface="Arial" panose="020B0604020202020204" pitchFamily="34" charset="0"/>
                          <a:cs typeface="Arial" panose="020B0604020202020204" pitchFamily="34" charset="0"/>
                        </a:rPr>
                        <a:t>Đ</a:t>
                      </a:r>
                      <a:r>
                        <a:rPr lang="en-VN" sz="2400" b="1" dirty="0">
                          <a:solidFill>
                            <a:srgbClr val="C00000"/>
                          </a:solidFill>
                          <a:latin typeface="Arial" panose="020B0604020202020204" pitchFamily="34" charset="0"/>
                          <a:cs typeface="Arial" panose="020B0604020202020204" pitchFamily="34" charset="0"/>
                        </a:rPr>
                        <a:t>ậm đặc</a:t>
                      </a:r>
                    </a:p>
                  </a:txBody>
                  <a:tcPr/>
                </a:tc>
                <a:extLst>
                  <a:ext uri="{0D108BD9-81ED-4DB2-BD59-A6C34878D82A}">
                    <a16:rowId xmlns:a16="http://schemas.microsoft.com/office/drawing/2014/main" val="2604530576"/>
                  </a:ext>
                </a:extLst>
              </a:tr>
              <a:tr h="1047750">
                <a:tc>
                  <a:txBody>
                    <a:bodyPr/>
                    <a:lstStyle/>
                    <a:p>
                      <a:pPr algn="ctr"/>
                      <a:r>
                        <a:rPr lang="en-US" sz="2400" b="1" dirty="0">
                          <a:solidFill>
                            <a:srgbClr val="0432FF"/>
                          </a:solidFill>
                          <a:latin typeface="Arial" panose="020B0604020202020204" pitchFamily="34" charset="0"/>
                          <a:cs typeface="Arial" panose="020B0604020202020204" pitchFamily="34" charset="0"/>
                        </a:rPr>
                        <a:t>C</a:t>
                      </a:r>
                      <a:r>
                        <a:rPr lang="en-VN" sz="2400" b="1" dirty="0">
                          <a:solidFill>
                            <a:srgbClr val="0432FF"/>
                          </a:solidFill>
                          <a:latin typeface="Arial" panose="020B0604020202020204" pitchFamily="34" charset="0"/>
                          <a:cs typeface="Arial" panose="020B0604020202020204" pitchFamily="34" charset="0"/>
                        </a:rPr>
                        <a:t>hất độc, chất cặn bã</a:t>
                      </a:r>
                    </a:p>
                  </a:txBody>
                  <a:tcPr/>
                </a:tc>
                <a:tc>
                  <a:txBody>
                    <a:bodyPr/>
                    <a:lstStyle/>
                    <a:p>
                      <a:pPr algn="ctr"/>
                      <a:r>
                        <a:rPr lang="en-US" sz="2400" b="1" dirty="0">
                          <a:solidFill>
                            <a:srgbClr val="C00000"/>
                          </a:solidFill>
                          <a:latin typeface="Arial" panose="020B0604020202020204" pitchFamily="34" charset="0"/>
                          <a:cs typeface="Arial" panose="020B0604020202020204" pitchFamily="34" charset="0"/>
                        </a:rPr>
                        <a:t>C</a:t>
                      </a:r>
                      <a:r>
                        <a:rPr lang="en-VN" sz="2400" b="1" dirty="0">
                          <a:solidFill>
                            <a:srgbClr val="C00000"/>
                          </a:solidFill>
                          <a:latin typeface="Arial" panose="020B0604020202020204" pitchFamily="34" charset="0"/>
                          <a:cs typeface="Arial" panose="020B0604020202020204" pitchFamily="34" charset="0"/>
                        </a:rPr>
                        <a:t>ó ít</a:t>
                      </a:r>
                    </a:p>
                  </a:txBody>
                  <a:tcPr/>
                </a:tc>
                <a:tc>
                  <a:txBody>
                    <a:bodyPr/>
                    <a:lstStyle/>
                    <a:p>
                      <a:pPr algn="ctr"/>
                      <a:r>
                        <a:rPr lang="en-US" sz="2400" b="1" dirty="0">
                          <a:solidFill>
                            <a:srgbClr val="C00000"/>
                          </a:solidFill>
                          <a:latin typeface="Arial" panose="020B0604020202020204" pitchFamily="34" charset="0"/>
                          <a:cs typeface="Arial" panose="020B0604020202020204" pitchFamily="34" charset="0"/>
                        </a:rPr>
                        <a:t>C</a:t>
                      </a:r>
                      <a:r>
                        <a:rPr lang="en-VN" sz="2400" b="1" dirty="0">
                          <a:solidFill>
                            <a:srgbClr val="C00000"/>
                          </a:solidFill>
                          <a:latin typeface="Arial" panose="020B0604020202020204" pitchFamily="34" charset="0"/>
                          <a:cs typeface="Arial" panose="020B0604020202020204" pitchFamily="34" charset="0"/>
                        </a:rPr>
                        <a:t>ó nhiều</a:t>
                      </a:r>
                    </a:p>
                  </a:txBody>
                  <a:tcPr/>
                </a:tc>
                <a:extLst>
                  <a:ext uri="{0D108BD9-81ED-4DB2-BD59-A6C34878D82A}">
                    <a16:rowId xmlns:a16="http://schemas.microsoft.com/office/drawing/2014/main" val="2027606155"/>
                  </a:ext>
                </a:extLst>
              </a:tr>
              <a:tr h="1047750">
                <a:tc>
                  <a:txBody>
                    <a:bodyPr/>
                    <a:lstStyle/>
                    <a:p>
                      <a:pPr algn="ctr"/>
                      <a:r>
                        <a:rPr lang="en-US" sz="2400" b="1" dirty="0">
                          <a:solidFill>
                            <a:srgbClr val="0432FF"/>
                          </a:solidFill>
                          <a:latin typeface="Arial" panose="020B0604020202020204" pitchFamily="34" charset="0"/>
                          <a:cs typeface="Arial" panose="020B0604020202020204" pitchFamily="34" charset="0"/>
                        </a:rPr>
                        <a:t>C</a:t>
                      </a:r>
                      <a:r>
                        <a:rPr lang="en-VN" sz="2400" b="1" dirty="0">
                          <a:solidFill>
                            <a:srgbClr val="0432FF"/>
                          </a:solidFill>
                          <a:latin typeface="Arial" panose="020B0604020202020204" pitchFamily="34" charset="0"/>
                          <a:cs typeface="Arial" panose="020B0604020202020204" pitchFamily="34" charset="0"/>
                        </a:rPr>
                        <a:t>hất dinh dưỡng</a:t>
                      </a:r>
                    </a:p>
                  </a:txBody>
                  <a:tcPr/>
                </a:tc>
                <a:tc>
                  <a:txBody>
                    <a:bodyPr/>
                    <a:lstStyle/>
                    <a:p>
                      <a:pPr algn="ctr"/>
                      <a:r>
                        <a:rPr lang="en-US" sz="2400" b="1" dirty="0">
                          <a:solidFill>
                            <a:srgbClr val="C00000"/>
                          </a:solidFill>
                          <a:latin typeface="Arial" panose="020B0604020202020204" pitchFamily="34" charset="0"/>
                          <a:cs typeface="Arial" panose="020B0604020202020204" pitchFamily="34" charset="0"/>
                        </a:rPr>
                        <a:t>C</a:t>
                      </a:r>
                      <a:r>
                        <a:rPr lang="en-VN" sz="2400" b="1" dirty="0">
                          <a:solidFill>
                            <a:srgbClr val="C00000"/>
                          </a:solidFill>
                          <a:latin typeface="Arial" panose="020B0604020202020204" pitchFamily="34" charset="0"/>
                          <a:cs typeface="Arial" panose="020B0604020202020204" pitchFamily="34" charset="0"/>
                        </a:rPr>
                        <a:t>ó nhiều</a:t>
                      </a:r>
                    </a:p>
                  </a:txBody>
                  <a:tcPr/>
                </a:tc>
                <a:tc>
                  <a:txBody>
                    <a:bodyPr/>
                    <a:lstStyle/>
                    <a:p>
                      <a:pPr algn="ctr"/>
                      <a:r>
                        <a:rPr lang="en-US" sz="2400" b="1" dirty="0">
                          <a:solidFill>
                            <a:srgbClr val="C00000"/>
                          </a:solidFill>
                          <a:latin typeface="Arial" panose="020B0604020202020204" pitchFamily="34" charset="0"/>
                          <a:cs typeface="Arial" panose="020B0604020202020204" pitchFamily="34" charset="0"/>
                        </a:rPr>
                        <a:t>G</a:t>
                      </a:r>
                      <a:r>
                        <a:rPr lang="en-VN" sz="2400" b="1" dirty="0">
                          <a:solidFill>
                            <a:srgbClr val="C00000"/>
                          </a:solidFill>
                          <a:latin typeface="Arial" panose="020B0604020202020204" pitchFamily="34" charset="0"/>
                          <a:cs typeface="Arial" panose="020B0604020202020204" pitchFamily="34" charset="0"/>
                        </a:rPr>
                        <a:t>ần như không có</a:t>
                      </a:r>
                    </a:p>
                  </a:txBody>
                  <a:tcPr/>
                </a:tc>
                <a:extLst>
                  <a:ext uri="{0D108BD9-81ED-4DB2-BD59-A6C34878D82A}">
                    <a16:rowId xmlns:a16="http://schemas.microsoft.com/office/drawing/2014/main" val="2119456648"/>
                  </a:ext>
                </a:extLst>
              </a:tr>
            </a:tbl>
          </a:graphicData>
        </a:graphic>
      </p:graphicFrame>
      <p:sp>
        <p:nvSpPr>
          <p:cNvPr id="4" name="TextBox 3">
            <a:extLst>
              <a:ext uri="{FF2B5EF4-FFF2-40B4-BE49-F238E27FC236}">
                <a16:creationId xmlns:a16="http://schemas.microsoft.com/office/drawing/2014/main" id="{2F754793-3A54-56DD-03F1-291CBB0CE440}"/>
              </a:ext>
            </a:extLst>
          </p:cNvPr>
          <p:cNvSpPr txBox="1"/>
          <p:nvPr/>
        </p:nvSpPr>
        <p:spPr>
          <a:xfrm>
            <a:off x="1522412" y="304800"/>
            <a:ext cx="8991600" cy="461665"/>
          </a:xfrm>
          <a:prstGeom prst="rect">
            <a:avLst/>
          </a:prstGeom>
          <a:noFill/>
        </p:spPr>
        <p:txBody>
          <a:bodyPr wrap="square">
            <a:spAutoFit/>
          </a:bodyPr>
          <a:lstStyle/>
          <a:p>
            <a:pPr algn="ctr"/>
            <a:r>
              <a:rPr lang="en-VN" sz="2400" b="1" i="1" dirty="0">
                <a:solidFill>
                  <a:srgbClr val="FF0000"/>
                </a:solidFill>
                <a:latin typeface="Arial" panose="020B0604020202020204" pitchFamily="34" charset="0"/>
                <a:cs typeface="Arial" panose="020B0604020202020204" pitchFamily="34" charset="0"/>
              </a:rPr>
              <a:t>Nước tiểu đầu khác với nước tiểu chính thức như sau:</a:t>
            </a:r>
          </a:p>
        </p:txBody>
      </p:sp>
    </p:spTree>
    <p:extLst>
      <p:ext uri="{BB962C8B-B14F-4D97-AF65-F5344CB8AC3E}">
        <p14:creationId xmlns:p14="http://schemas.microsoft.com/office/powerpoint/2010/main" val="260863417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u-tao-cua-bang-quang">
            <a:extLst>
              <a:ext uri="{FF2B5EF4-FFF2-40B4-BE49-F238E27FC236}">
                <a16:creationId xmlns:a16="http://schemas.microsoft.com/office/drawing/2014/main" id="{9A423313-D048-BB16-4AB6-F80D1C194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0"/>
            <a:ext cx="7680961" cy="6400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4DC61B-540C-63DB-173B-0A7B9556A1D0}"/>
              </a:ext>
            </a:extLst>
          </p:cNvPr>
          <p:cNvSpPr txBox="1"/>
          <p:nvPr/>
        </p:nvSpPr>
        <p:spPr>
          <a:xfrm>
            <a:off x="3275012" y="6169967"/>
            <a:ext cx="6093618" cy="461665"/>
          </a:xfrm>
          <a:prstGeom prst="rect">
            <a:avLst/>
          </a:prstGeom>
          <a:noFill/>
        </p:spPr>
        <p:txBody>
          <a:bodyPr wrap="square">
            <a:spAutoFit/>
          </a:bodyPr>
          <a:lstStyle/>
          <a:p>
            <a:pPr algn="ctr"/>
            <a:r>
              <a:rPr lang="en-US" sz="2400" b="1" i="1" u="none" strike="noStrike" dirty="0" err="1">
                <a:solidFill>
                  <a:srgbClr val="0432FF"/>
                </a:solidFill>
                <a:effectLst/>
                <a:latin typeface="Inter"/>
              </a:rPr>
              <a:t>Cấu</a:t>
            </a:r>
            <a:r>
              <a:rPr lang="en-US" sz="2400" b="1" i="1" u="none" strike="noStrike" dirty="0">
                <a:solidFill>
                  <a:srgbClr val="0432FF"/>
                </a:solidFill>
                <a:effectLst/>
                <a:latin typeface="Inter"/>
              </a:rPr>
              <a:t> </a:t>
            </a:r>
            <a:r>
              <a:rPr lang="en-US" sz="2400" b="1" i="1" u="none" strike="noStrike" dirty="0" err="1">
                <a:solidFill>
                  <a:srgbClr val="0432FF"/>
                </a:solidFill>
                <a:effectLst/>
                <a:latin typeface="Inter"/>
              </a:rPr>
              <a:t>tạo</a:t>
            </a:r>
            <a:r>
              <a:rPr lang="en-US" sz="2400" b="1" i="1" u="none" strike="noStrike" dirty="0">
                <a:solidFill>
                  <a:srgbClr val="0432FF"/>
                </a:solidFill>
                <a:effectLst/>
                <a:latin typeface="Inter"/>
              </a:rPr>
              <a:t> </a:t>
            </a:r>
            <a:r>
              <a:rPr lang="en-US" sz="2400" b="1" i="1" u="none" strike="noStrike" dirty="0" err="1">
                <a:solidFill>
                  <a:srgbClr val="0432FF"/>
                </a:solidFill>
                <a:effectLst/>
                <a:latin typeface="Inter"/>
              </a:rPr>
              <a:t>của</a:t>
            </a:r>
            <a:r>
              <a:rPr lang="en-US" sz="2400" b="1" i="1" u="none" strike="noStrike" dirty="0">
                <a:solidFill>
                  <a:srgbClr val="0432FF"/>
                </a:solidFill>
                <a:effectLst/>
                <a:latin typeface="Inter"/>
              </a:rPr>
              <a:t> </a:t>
            </a:r>
            <a:r>
              <a:rPr lang="en-US" sz="2400" b="1" i="1" u="none" strike="noStrike" dirty="0" err="1">
                <a:solidFill>
                  <a:srgbClr val="0432FF"/>
                </a:solidFill>
                <a:effectLst/>
                <a:latin typeface="Inter"/>
              </a:rPr>
              <a:t>bàng</a:t>
            </a:r>
            <a:r>
              <a:rPr lang="en-US" sz="2400" b="1" i="1" u="none" strike="noStrike" dirty="0">
                <a:solidFill>
                  <a:srgbClr val="0432FF"/>
                </a:solidFill>
                <a:effectLst/>
                <a:latin typeface="Inter"/>
              </a:rPr>
              <a:t> </a:t>
            </a:r>
            <a:r>
              <a:rPr lang="en-US" sz="2400" b="1" i="1" u="none" strike="noStrike" dirty="0" err="1">
                <a:solidFill>
                  <a:srgbClr val="0432FF"/>
                </a:solidFill>
                <a:effectLst/>
                <a:latin typeface="Inter"/>
              </a:rPr>
              <a:t>quang</a:t>
            </a:r>
            <a:endParaRPr lang="en-VN" sz="2400" b="1" dirty="0">
              <a:solidFill>
                <a:srgbClr val="0432FF"/>
              </a:solidFill>
            </a:endParaRPr>
          </a:p>
        </p:txBody>
      </p:sp>
    </p:spTree>
    <p:extLst>
      <p:ext uri="{BB962C8B-B14F-4D97-AF65-F5344CB8AC3E}">
        <p14:creationId xmlns:p14="http://schemas.microsoft.com/office/powerpoint/2010/main" val="180752353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tiet-nieu-cua-co-the">
            <a:extLst>
              <a:ext uri="{FF2B5EF4-FFF2-40B4-BE49-F238E27FC236}">
                <a16:creationId xmlns:a16="http://schemas.microsoft.com/office/drawing/2014/main" id="{A10E0C5C-F37E-81ED-E55A-65792E259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2" y="0"/>
            <a:ext cx="929481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3753BE-7932-6663-5490-A0C10EE31833}"/>
              </a:ext>
            </a:extLst>
          </p:cNvPr>
          <p:cNvGrpSpPr/>
          <p:nvPr/>
        </p:nvGrpSpPr>
        <p:grpSpPr>
          <a:xfrm>
            <a:off x="7923212" y="516770"/>
            <a:ext cx="4413736" cy="2819400"/>
            <a:chOff x="7923212" y="516770"/>
            <a:chExt cx="4413736" cy="2819400"/>
          </a:xfrm>
        </p:grpSpPr>
        <p:pic>
          <p:nvPicPr>
            <p:cNvPr id="3" name="Picture 3">
              <a:extLst>
                <a:ext uri="{FF2B5EF4-FFF2-40B4-BE49-F238E27FC236}">
                  <a16:creationId xmlns:a16="http://schemas.microsoft.com/office/drawing/2014/main" id="{613D1483-B682-BF19-8551-8387B537D3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923212" y="516770"/>
              <a:ext cx="4413736" cy="2819400"/>
            </a:xfrm>
            <a:prstGeom prst="rect">
              <a:avLst/>
            </a:prstGeom>
          </p:spPr>
        </p:pic>
        <p:sp>
          <p:nvSpPr>
            <p:cNvPr id="5" name="TextBox 4">
              <a:extLst>
                <a:ext uri="{FF2B5EF4-FFF2-40B4-BE49-F238E27FC236}">
                  <a16:creationId xmlns:a16="http://schemas.microsoft.com/office/drawing/2014/main" id="{693DCB99-55F7-4BFA-1557-C0863C7C8536}"/>
                </a:ext>
              </a:extLst>
            </p:cNvPr>
            <p:cNvSpPr txBox="1"/>
            <p:nvPr/>
          </p:nvSpPr>
          <p:spPr>
            <a:xfrm>
              <a:off x="8304212" y="990600"/>
              <a:ext cx="3429000" cy="1815882"/>
            </a:xfrm>
            <a:prstGeom prst="rect">
              <a:avLst/>
            </a:prstGeom>
            <a:noFill/>
          </p:spPr>
          <p:txBody>
            <a:bodyPr wrap="square">
              <a:spAutoFit/>
            </a:bodyPr>
            <a:lstStyle/>
            <a:p>
              <a:pPr algn="ctr"/>
              <a:r>
                <a:rPr lang="en-US" sz="2800" i="1" u="none" strike="noStrike" dirty="0" err="1">
                  <a:solidFill>
                    <a:srgbClr val="0432FF"/>
                  </a:solidFill>
                  <a:effectLst/>
                  <a:latin typeface="Inter"/>
                </a:rPr>
                <a:t>Nước</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tiểu</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được</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hình</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thành</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đi</a:t>
              </a:r>
              <a:r>
                <a:rPr lang="en-US" sz="2800" i="1" u="none" strike="noStrike" dirty="0">
                  <a:solidFill>
                    <a:srgbClr val="0432FF"/>
                  </a:solidFill>
                  <a:effectLst/>
                  <a:latin typeface="Inter"/>
                </a:rPr>
                <a:t> qua </a:t>
              </a:r>
              <a:r>
                <a:rPr lang="en-US" sz="2800" i="1" u="none" strike="noStrike" dirty="0" err="1">
                  <a:solidFill>
                    <a:srgbClr val="0432FF"/>
                  </a:solidFill>
                  <a:effectLst/>
                  <a:latin typeface="Inter"/>
                </a:rPr>
                <a:t>những</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bộ</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phận</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nào</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để</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thải</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ra</a:t>
              </a:r>
              <a:r>
                <a:rPr lang="en-US" sz="2800" i="1" u="none" strike="noStrike" dirty="0">
                  <a:solidFill>
                    <a:srgbClr val="0432FF"/>
                  </a:solidFill>
                  <a:effectLst/>
                  <a:latin typeface="Inter"/>
                </a:rPr>
                <a:t> </a:t>
              </a:r>
              <a:r>
                <a:rPr lang="en-US" sz="2800" i="1" u="none" strike="noStrike" dirty="0" err="1">
                  <a:solidFill>
                    <a:srgbClr val="0432FF"/>
                  </a:solidFill>
                  <a:effectLst/>
                  <a:latin typeface="Inter"/>
                </a:rPr>
                <a:t>ngoài</a:t>
              </a:r>
              <a:r>
                <a:rPr lang="en-US" sz="2800" i="1" u="none" strike="noStrike" dirty="0">
                  <a:solidFill>
                    <a:srgbClr val="0432FF"/>
                  </a:solidFill>
                  <a:effectLst/>
                  <a:latin typeface="Inter"/>
                </a:rPr>
                <a:t>?</a:t>
              </a:r>
              <a:endParaRPr lang="en-VN" sz="2800" dirty="0">
                <a:solidFill>
                  <a:srgbClr val="0432FF"/>
                </a:solidFill>
              </a:endParaRPr>
            </a:p>
          </p:txBody>
        </p:sp>
      </p:grpSp>
      <p:sp>
        <p:nvSpPr>
          <p:cNvPr id="6" name="TextBox 5">
            <a:extLst>
              <a:ext uri="{FF2B5EF4-FFF2-40B4-BE49-F238E27FC236}">
                <a16:creationId xmlns:a16="http://schemas.microsoft.com/office/drawing/2014/main" id="{8360843E-B338-DC94-8B8B-B1E9F86F7750}"/>
              </a:ext>
            </a:extLst>
          </p:cNvPr>
          <p:cNvSpPr txBox="1"/>
          <p:nvPr/>
        </p:nvSpPr>
        <p:spPr>
          <a:xfrm>
            <a:off x="8291381" y="516770"/>
            <a:ext cx="3429000" cy="2677656"/>
          </a:xfrm>
          <a:prstGeom prst="rect">
            <a:avLst/>
          </a:prstGeom>
          <a:noFill/>
          <a:ln w="38100">
            <a:solidFill>
              <a:srgbClr val="008F00"/>
            </a:solidFill>
          </a:ln>
        </p:spPr>
        <p:txBody>
          <a:bodyPr wrap="square">
            <a:spAutoFit/>
          </a:bodyPr>
          <a:lstStyle/>
          <a:p>
            <a:pPr algn="just"/>
            <a:r>
              <a:rPr lang="en-VN" sz="2800" dirty="0">
                <a:solidFill>
                  <a:srgbClr val="FF0000"/>
                </a:solidFill>
                <a:latin typeface="Arial" panose="020B0604020202020204" pitchFamily="34" charset="0"/>
                <a:cs typeface="Arial" panose="020B0604020202020204" pitchFamily="34" charset="0"/>
              </a:rPr>
              <a:t>Nước tiểu chính thức → bể thận → ống dẫn nước tiểu → bóng đái → ống đái → thải ra ngoài.</a:t>
            </a:r>
          </a:p>
        </p:txBody>
      </p:sp>
    </p:spTree>
    <p:extLst>
      <p:ext uri="{BB962C8B-B14F-4D97-AF65-F5344CB8AC3E}">
        <p14:creationId xmlns:p14="http://schemas.microsoft.com/office/powerpoint/2010/main" val="4018829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7"/>
                                        </p:tgtEl>
                                        <p:attrNameLst>
                                          <p:attrName>ppt_y</p:attrName>
                                        </p:attrNameLst>
                                      </p:cBhvr>
                                      <p:tavLst>
                                        <p:tav tm="0">
                                          <p:val>
                                            <p:strVal val="#ppt_y"/>
                                          </p:val>
                                        </p:tav>
                                        <p:tav tm="100000">
                                          <p:val>
                                            <p:strVal val="#ppt_y+#ppt_h*1.125000"/>
                                          </p:val>
                                        </p:tav>
                                      </p:tavLst>
                                    </p:anim>
                                    <p:animEffect transition="out" filter="wipe(down)">
                                      <p:cBhvr>
                                        <p:cTn id="7" dur="500"/>
                                        <p:tgtEl>
                                          <p:spTgt spid="7"/>
                                        </p:tgtEl>
                                      </p:cBhvr>
                                    </p:animEffect>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18445" y="111932"/>
            <a:ext cx="4239596" cy="384529"/>
          </a:xfrm>
          <a:prstGeom prst="rect">
            <a:avLst/>
          </a:prstGeom>
        </p:spPr>
        <p:txBody>
          <a:bodyPr lIns="0" tIns="0" rIns="0" bIns="0" rtlCol="0" anchor="t">
            <a:spAutoFit/>
          </a:bodyPr>
          <a:lstStyle/>
          <a:p>
            <a:pPr algn="ctr">
              <a:lnSpc>
                <a:spcPts val="3266"/>
              </a:lnSpc>
            </a:pPr>
            <a:r>
              <a:rPr lang="en-US" sz="2300" b="1" dirty="0">
                <a:solidFill>
                  <a:srgbClr val="000000"/>
                </a:solidFill>
                <a:latin typeface="Arial" pitchFamily="34" charset="0"/>
              </a:rPr>
              <a:t>II.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endParaRPr lang="en-US" sz="2300" b="1" dirty="0">
              <a:solidFill>
                <a:srgbClr val="000000"/>
              </a:solidFill>
              <a:latin typeface="Arial" pitchFamily="34" charset="0"/>
            </a:endParaRPr>
          </a:p>
        </p:txBody>
      </p:sp>
      <p:grpSp>
        <p:nvGrpSpPr>
          <p:cNvPr id="5" name="Group 5"/>
          <p:cNvGrpSpPr/>
          <p:nvPr/>
        </p:nvGrpSpPr>
        <p:grpSpPr>
          <a:xfrm>
            <a:off x="672921" y="1066801"/>
            <a:ext cx="10817582" cy="457199"/>
            <a:chOff x="0" y="0"/>
            <a:chExt cx="21640800" cy="1796122"/>
          </a:xfrm>
        </p:grpSpPr>
        <p:grpSp>
          <p:nvGrpSpPr>
            <p:cNvPr id="6" name="Group 6"/>
            <p:cNvGrpSpPr/>
            <p:nvPr/>
          </p:nvGrpSpPr>
          <p:grpSpPr>
            <a:xfrm>
              <a:off x="0" y="0"/>
              <a:ext cx="21640800" cy="1796122"/>
              <a:chOff x="0" y="0"/>
              <a:chExt cx="4274726" cy="354789"/>
            </a:xfrm>
          </p:grpSpPr>
          <p:sp>
            <p:nvSpPr>
              <p:cNvPr id="7" name="Freeform 7"/>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9" name="TextBox 9"/>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sp>
        <p:nvSpPr>
          <p:cNvPr id="16" name="TextBox 16"/>
          <p:cNvSpPr txBox="1"/>
          <p:nvPr/>
        </p:nvSpPr>
        <p:spPr>
          <a:xfrm>
            <a:off x="672921" y="543147"/>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FF0000"/>
                </a:solidFill>
                <a:latin typeface="Arial" pitchFamily="34" charset="0"/>
              </a:rPr>
              <a:t>3. </a:t>
            </a:r>
            <a:r>
              <a:rPr lang="en-US" sz="2300" b="1" dirty="0" err="1">
                <a:solidFill>
                  <a:srgbClr val="FF0000"/>
                </a:solidFill>
                <a:latin typeface="Arial" pitchFamily="34" charset="0"/>
              </a:rPr>
              <a:t>Một</a:t>
            </a:r>
            <a:r>
              <a:rPr lang="en-US" sz="2300" b="1" dirty="0">
                <a:solidFill>
                  <a:srgbClr val="FF0000"/>
                </a:solidFill>
                <a:latin typeface="Arial" pitchFamily="34" charset="0"/>
              </a:rPr>
              <a:t> </a:t>
            </a:r>
            <a:r>
              <a:rPr lang="en-US" sz="2300" b="1" dirty="0" err="1">
                <a:solidFill>
                  <a:srgbClr val="FF0000"/>
                </a:solidFill>
                <a:latin typeface="Arial" pitchFamily="34" charset="0"/>
              </a:rPr>
              <a:t>số</a:t>
            </a:r>
            <a:r>
              <a:rPr lang="en-US" sz="2300" b="1" dirty="0">
                <a:solidFill>
                  <a:srgbClr val="FF0000"/>
                </a:solidFill>
                <a:latin typeface="Arial" pitchFamily="34" charset="0"/>
              </a:rPr>
              <a:t> </a:t>
            </a:r>
            <a:r>
              <a:rPr lang="en-US" sz="2300" b="1" dirty="0" err="1">
                <a:solidFill>
                  <a:srgbClr val="FF0000"/>
                </a:solidFill>
                <a:latin typeface="Arial" pitchFamily="34" charset="0"/>
              </a:rPr>
              <a:t>bệnh</a:t>
            </a:r>
            <a:r>
              <a:rPr lang="en-US" sz="2300" b="1" dirty="0">
                <a:solidFill>
                  <a:srgbClr val="FF0000"/>
                </a:solidFill>
                <a:latin typeface="Arial" pitchFamily="34" charset="0"/>
              </a:rPr>
              <a:t> </a:t>
            </a:r>
            <a:r>
              <a:rPr lang="en-US" sz="2300" b="1" dirty="0" err="1">
                <a:solidFill>
                  <a:srgbClr val="FF0000"/>
                </a:solidFill>
                <a:latin typeface="Arial" pitchFamily="34" charset="0"/>
              </a:rPr>
              <a:t>liên</a:t>
            </a:r>
            <a:r>
              <a:rPr lang="en-US" sz="2300" b="1" dirty="0">
                <a:solidFill>
                  <a:srgbClr val="FF0000"/>
                </a:solidFill>
                <a:latin typeface="Arial" pitchFamily="34" charset="0"/>
              </a:rPr>
              <a:t> </a:t>
            </a:r>
            <a:r>
              <a:rPr lang="en-US" sz="2300" b="1" dirty="0" err="1">
                <a:solidFill>
                  <a:srgbClr val="FF0000"/>
                </a:solidFill>
                <a:latin typeface="Arial" pitchFamily="34" charset="0"/>
              </a:rPr>
              <a:t>quan</a:t>
            </a:r>
            <a:r>
              <a:rPr lang="en-US" sz="2300" b="1" dirty="0">
                <a:solidFill>
                  <a:srgbClr val="FF0000"/>
                </a:solidFill>
                <a:latin typeface="Arial" pitchFamily="34" charset="0"/>
              </a:rPr>
              <a:t> </a:t>
            </a:r>
            <a:r>
              <a:rPr lang="en-US" sz="2300" b="1" dirty="0" err="1">
                <a:solidFill>
                  <a:srgbClr val="FF0000"/>
                </a:solidFill>
                <a:latin typeface="Arial" pitchFamily="34" charset="0"/>
              </a:rPr>
              <a:t>đến</a:t>
            </a:r>
            <a:r>
              <a:rPr lang="en-US" sz="2300" b="1" dirty="0">
                <a:solidFill>
                  <a:srgbClr val="FF0000"/>
                </a:solidFill>
                <a:latin typeface="Arial" pitchFamily="34" charset="0"/>
              </a:rPr>
              <a:t> </a:t>
            </a:r>
            <a:r>
              <a:rPr lang="en-US" sz="2300" b="1" dirty="0" err="1">
                <a:solidFill>
                  <a:srgbClr val="FF0000"/>
                </a:solidFill>
                <a:latin typeface="Arial" pitchFamily="34" charset="0"/>
              </a:rPr>
              <a:t>hệ</a:t>
            </a:r>
            <a:r>
              <a:rPr lang="en-US" sz="2300" b="1" dirty="0">
                <a:solidFill>
                  <a:srgbClr val="FF0000"/>
                </a:solidFill>
                <a:latin typeface="Arial" pitchFamily="34" charset="0"/>
              </a:rPr>
              <a:t> </a:t>
            </a:r>
            <a:r>
              <a:rPr lang="en-US" sz="2300" b="1" dirty="0" err="1">
                <a:solidFill>
                  <a:srgbClr val="FF0000"/>
                </a:solidFill>
                <a:latin typeface="Arial" pitchFamily="34" charset="0"/>
              </a:rPr>
              <a:t>bài</a:t>
            </a:r>
            <a:r>
              <a:rPr lang="en-US" sz="2300" b="1" dirty="0">
                <a:solidFill>
                  <a:srgbClr val="FF0000"/>
                </a:solidFill>
                <a:latin typeface="Arial" pitchFamily="34" charset="0"/>
              </a:rPr>
              <a:t> </a:t>
            </a:r>
            <a:r>
              <a:rPr lang="en-US" sz="2300" b="1" dirty="0" err="1">
                <a:solidFill>
                  <a:srgbClr val="FF0000"/>
                </a:solidFill>
                <a:latin typeface="Arial" pitchFamily="34" charset="0"/>
              </a:rPr>
              <a:t>tiết</a:t>
            </a:r>
            <a:r>
              <a:rPr lang="en-US" sz="2300" b="1" dirty="0">
                <a:solidFill>
                  <a:srgbClr val="FF0000"/>
                </a:solidFill>
                <a:latin typeface="Arial" pitchFamily="34" charset="0"/>
              </a:rPr>
              <a:t> </a:t>
            </a:r>
            <a:r>
              <a:rPr lang="en-US" sz="2300" b="1" dirty="0" err="1">
                <a:solidFill>
                  <a:srgbClr val="FF0000"/>
                </a:solidFill>
                <a:latin typeface="Arial" pitchFamily="34" charset="0"/>
              </a:rPr>
              <a:t>nước</a:t>
            </a:r>
            <a:r>
              <a:rPr lang="en-US" sz="2300" b="1" dirty="0">
                <a:solidFill>
                  <a:srgbClr val="FF0000"/>
                </a:solidFill>
                <a:latin typeface="Arial" pitchFamily="34" charset="0"/>
              </a:rPr>
              <a:t> </a:t>
            </a:r>
            <a:r>
              <a:rPr lang="en-US" sz="2300" b="1" dirty="0" err="1">
                <a:solidFill>
                  <a:srgbClr val="FF0000"/>
                </a:solidFill>
                <a:latin typeface="Arial" pitchFamily="34" charset="0"/>
              </a:rPr>
              <a:t>tiểu</a:t>
            </a:r>
            <a:endParaRPr lang="en-US" sz="2300" b="1" dirty="0">
              <a:solidFill>
                <a:srgbClr val="FF0000"/>
              </a:solidFill>
              <a:latin typeface="Arial"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32793097"/>
              </p:ext>
            </p:extLst>
          </p:nvPr>
        </p:nvGraphicFramePr>
        <p:xfrm>
          <a:off x="379412" y="1663126"/>
          <a:ext cx="11430000" cy="5042472"/>
        </p:xfrm>
        <a:graphic>
          <a:graphicData uri="http://schemas.openxmlformats.org/drawingml/2006/table">
            <a:tbl>
              <a:tblPr firstRow="1" firstCol="1" bandRow="1"/>
              <a:tblGrid>
                <a:gridCol w="2430549">
                  <a:extLst>
                    <a:ext uri="{9D8B030D-6E8A-4147-A177-3AD203B41FA5}">
                      <a16:colId xmlns:a16="http://schemas.microsoft.com/office/drawing/2014/main" val="20000"/>
                    </a:ext>
                  </a:extLst>
                </a:gridCol>
                <a:gridCol w="8999451">
                  <a:extLst>
                    <a:ext uri="{9D8B030D-6E8A-4147-A177-3AD203B41FA5}">
                      <a16:colId xmlns:a16="http://schemas.microsoft.com/office/drawing/2014/main" val="20001"/>
                    </a:ext>
                  </a:extLst>
                </a:gridCol>
              </a:tblGrid>
              <a:tr h="409577">
                <a:tc>
                  <a:txBody>
                    <a:bodyPr/>
                    <a:lstStyle/>
                    <a:p>
                      <a:pPr marL="30480" marR="30480" algn="ctr">
                        <a:lnSpc>
                          <a:spcPct val="115000"/>
                        </a:lnSpc>
                        <a:spcBef>
                          <a:spcPts val="200"/>
                        </a:spcBef>
                        <a:spcAft>
                          <a:spcPts val="200"/>
                        </a:spcAft>
                      </a:pPr>
                      <a:r>
                        <a:rPr lang="vi-VN" sz="2200" b="1" dirty="0">
                          <a:solidFill>
                            <a:srgbClr val="000000"/>
                          </a:solidFill>
                          <a:effectLst/>
                          <a:latin typeface="Times New Roman" panose="02020603050405020304" pitchFamily="18" charset="0"/>
                          <a:ea typeface="Times New Roman" panose="02020603050405020304" pitchFamily="18" charset="0"/>
                        </a:rPr>
                        <a:t>Tên bệnh</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200" b="1" dirty="0">
                          <a:solidFill>
                            <a:srgbClr val="000000"/>
                          </a:solidFill>
                          <a:effectLst/>
                          <a:latin typeface="Times New Roman" panose="02020603050405020304" pitchFamily="18" charset="0"/>
                          <a:ea typeface="Times New Roman" panose="02020603050405020304" pitchFamily="18" charset="0"/>
                        </a:rPr>
                        <a:t>Nguyên nhân</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9577">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Viêm thận</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2200">
                          <a:solidFill>
                            <a:srgbClr val="000000"/>
                          </a:solidFill>
                          <a:effectLst/>
                          <a:latin typeface="Times New Roman" panose="02020603050405020304" pitchFamily="18" charset="0"/>
                          <a:ea typeface="Times New Roman" panose="02020603050405020304" pitchFamily="18" charset="0"/>
                        </a:rPr>
                        <a:t>Do vi khuẩn xâm nhập gây nhiễm trùng, chủ yếu là các vi khuẩn gram âm.</a:t>
                      </a:r>
                      <a:endParaRPr lang="vi-VN" sz="220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9431">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Viêm đường tiết</a:t>
                      </a:r>
                      <a:endParaRPr lang="vi-VN" sz="2200" dirty="0">
                        <a:effectLst/>
                        <a:latin typeface="Times New Roman" panose="02020603050405020304" pitchFamily="18" charset="0"/>
                        <a:ea typeface="Arial" panose="020B0604020202020204" pitchFamily="34" charset="0"/>
                      </a:endParaRPr>
                    </a:p>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niệu</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Do vi khuẩn xâm nhập vào đường tiết niệu thông qua niệu đạo và phát triển lan tới bàng quang.</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64747">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Sỏi thận, sỏi đường tiết niệu</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Do lượng nước tiểu quá ít; do nông độ các chất khoáng bên trong nước tiểu</a:t>
                      </a:r>
                      <a:endParaRPr lang="vi-VN" sz="2200" dirty="0">
                        <a:effectLst/>
                        <a:latin typeface="Times New Roman" panose="02020603050405020304" pitchFamily="18" charset="0"/>
                        <a:ea typeface="Arial" panose="020B0604020202020204" pitchFamily="34" charset="0"/>
                      </a:endParaRPr>
                    </a:p>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tăng cao hoặc do tác dụng phụ của một số loại thuốc có thể gây lắng đọng, kết tủa muối calcium trong thận.</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939140">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Suy thận</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Do giảm lượng máu đến thận; do bất thường trong vấn đề đào thải nước</a:t>
                      </a:r>
                      <a:endParaRPr lang="vi-VN" sz="2200" dirty="0">
                        <a:effectLst/>
                        <a:latin typeface="Times New Roman" panose="02020603050405020304" pitchFamily="18" charset="0"/>
                        <a:ea typeface="Arial" panose="020B0604020202020204" pitchFamily="34" charset="0"/>
                      </a:endParaRPr>
                    </a:p>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tiểu như không đào thải được nước tiểu do bệnh ung thư đại tràng, ung thư</a:t>
                      </a:r>
                      <a:endParaRPr lang="vi-VN" sz="2200" dirty="0">
                        <a:effectLst/>
                        <a:latin typeface="Times New Roman" panose="02020603050405020304" pitchFamily="18" charset="0"/>
                        <a:ea typeface="Arial" panose="020B0604020202020204" pitchFamily="34" charset="0"/>
                      </a:endParaRPr>
                    </a:p>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tuyến tiền liệt,…; hoặc do các nguyên nhân khác như nhiễm trùng, nhiễm</a:t>
                      </a:r>
                      <a:endParaRPr lang="vi-VN" sz="2200" dirty="0">
                        <a:effectLst/>
                        <a:latin typeface="Times New Roman" panose="02020603050405020304" pitchFamily="18" charset="0"/>
                        <a:ea typeface="Arial" panose="020B0604020202020204" pitchFamily="34" charset="0"/>
                      </a:endParaRPr>
                    </a:p>
                    <a:p>
                      <a:pPr marL="30480" marR="30480" algn="l">
                        <a:lnSpc>
                          <a:spcPct val="115000"/>
                        </a:lnSpc>
                        <a:spcBef>
                          <a:spcPts val="200"/>
                        </a:spcBef>
                        <a:spcAft>
                          <a:spcPts val="200"/>
                        </a:spcAft>
                      </a:pPr>
                      <a:r>
                        <a:rPr lang="vi-VN" sz="2200" dirty="0">
                          <a:solidFill>
                            <a:srgbClr val="000000"/>
                          </a:solidFill>
                          <a:effectLst/>
                          <a:latin typeface="Times New Roman" panose="02020603050405020304" pitchFamily="18" charset="0"/>
                          <a:ea typeface="Times New Roman" panose="02020603050405020304" pitchFamily="18" charset="0"/>
                        </a:rPr>
                        <a:t>độc kim loại nặng,…</a:t>
                      </a:r>
                      <a:endParaRPr lang="vi-VN" sz="2200" dirty="0">
                        <a:effectLst/>
                        <a:latin typeface="Times New Roman" panose="02020603050405020304" pitchFamily="18"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05744" y="255485"/>
            <a:ext cx="4239596" cy="384529"/>
          </a:xfrm>
          <a:prstGeom prst="rect">
            <a:avLst/>
          </a:prstGeom>
        </p:spPr>
        <p:txBody>
          <a:bodyPr lIns="0" tIns="0" rIns="0" bIns="0" rtlCol="0" anchor="t">
            <a:spAutoFit/>
          </a:bodyPr>
          <a:lstStyle/>
          <a:p>
            <a:pPr algn="ctr">
              <a:lnSpc>
                <a:spcPts val="3266"/>
              </a:lnSpc>
            </a:pPr>
            <a:r>
              <a:rPr lang="en-US" sz="2300" b="1" dirty="0">
                <a:solidFill>
                  <a:srgbClr val="000000"/>
                </a:solidFill>
                <a:latin typeface="Arial" pitchFamily="34" charset="0"/>
              </a:rPr>
              <a:t>II.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endParaRPr lang="en-US" sz="2300" b="1" dirty="0">
              <a:solidFill>
                <a:srgbClr val="000000"/>
              </a:solidFill>
              <a:latin typeface="Arial" pitchFamily="34" charset="0"/>
            </a:endParaRPr>
          </a:p>
        </p:txBody>
      </p:sp>
      <p:grpSp>
        <p:nvGrpSpPr>
          <p:cNvPr id="5" name="Group 5"/>
          <p:cNvGrpSpPr/>
          <p:nvPr/>
        </p:nvGrpSpPr>
        <p:grpSpPr>
          <a:xfrm>
            <a:off x="672921" y="1135408"/>
            <a:ext cx="10817582" cy="2153844"/>
            <a:chOff x="0" y="-192881"/>
            <a:chExt cx="21640800" cy="4307688"/>
          </a:xfrm>
        </p:grpSpPr>
        <p:grpSp>
          <p:nvGrpSpPr>
            <p:cNvPr id="6" name="Group 6"/>
            <p:cNvGrpSpPr/>
            <p:nvPr/>
          </p:nvGrpSpPr>
          <p:grpSpPr>
            <a:xfrm>
              <a:off x="0" y="-192881"/>
              <a:ext cx="21640800" cy="4307688"/>
              <a:chOff x="0" y="-38100"/>
              <a:chExt cx="4274726" cy="850900"/>
            </a:xfrm>
          </p:grpSpPr>
          <p:sp>
            <p:nvSpPr>
              <p:cNvPr id="7" name="Freeform 7"/>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9" name="TextBox 9"/>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endParaRPr lang="en-US" sz="2300" b="1" dirty="0">
                <a:solidFill>
                  <a:srgbClr val="000000"/>
                </a:solidFill>
                <a:latin typeface="Arial" pitchFamily="34" charset="0"/>
              </a:endParaRPr>
            </a:p>
          </p:txBody>
        </p:sp>
      </p:grpSp>
      <p:sp>
        <p:nvSpPr>
          <p:cNvPr id="14" name="TextBox 14"/>
          <p:cNvSpPr txBox="1"/>
          <p:nvPr/>
        </p:nvSpPr>
        <p:spPr>
          <a:xfrm>
            <a:off x="752463" y="2226351"/>
            <a:ext cx="10738040" cy="4311950"/>
          </a:xfrm>
          <a:prstGeom prst="rect">
            <a:avLst/>
          </a:prstGeom>
        </p:spPr>
        <p:txBody>
          <a:bodyPr wrap="square" lIns="0" tIns="0" rIns="0" bIns="0" rtlCol="0" anchor="t">
            <a:spAutoFit/>
          </a:bodyPr>
          <a:lstStyle/>
          <a:p>
            <a:pPr algn="just">
              <a:lnSpc>
                <a:spcPts val="3266"/>
              </a:lnSpc>
              <a:spcBef>
                <a:spcPct val="0"/>
              </a:spcBef>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nguyên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bệnh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tiểu</a:t>
            </a:r>
            <a:r>
              <a:rPr lang="en-US" sz="3200" dirty="0">
                <a:solidFill>
                  <a:srgbClr val="000000"/>
                </a:solidFill>
                <a:latin typeface="Times New Roman" panose="02020603050405020304" pitchFamily="18" charset="0"/>
                <a:cs typeface="Times New Roman" panose="02020603050405020304" pitchFamily="18" charset="0"/>
              </a:rPr>
              <a:t>. </a:t>
            </a:r>
          </a:p>
          <a:p>
            <a:pPr algn="just">
              <a:lnSpc>
                <a:spcPts val="3266"/>
              </a:lnSpc>
              <a:spcBef>
                <a:spcPct val="0"/>
              </a:spcBef>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mầm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bệnh</a:t>
            </a:r>
            <a:r>
              <a:rPr lang="en-US" sz="3200" dirty="0">
                <a:solidFill>
                  <a:srgbClr val="000000"/>
                </a:solidFill>
                <a:latin typeface="Times New Roman" panose="02020603050405020304" pitchFamily="18" charset="0"/>
                <a:cs typeface="Times New Roman" panose="02020603050405020304" pitchFamily="18" charset="0"/>
              </a:rPr>
              <a:t> (virus, vi </a:t>
            </a:r>
            <a:r>
              <a:rPr lang="en-US" sz="3200" dirty="0" err="1">
                <a:solidFill>
                  <a:srgbClr val="000000"/>
                </a:solidFill>
                <a:latin typeface="Times New Roman" panose="02020603050405020304" pitchFamily="18" charset="0"/>
                <a:cs typeface="Times New Roman" panose="02020603050405020304" pitchFamily="18" charset="0"/>
              </a:rPr>
              <a:t>khuẩn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nấm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niệu</a:t>
            </a:r>
            <a:r>
              <a:rPr lang="en-US" sz="3200" dirty="0">
                <a:solidFill>
                  <a:srgbClr val="000000"/>
                </a:solidFill>
                <a:latin typeface="Times New Roman" panose="02020603050405020304" pitchFamily="18" charset="0"/>
                <a:cs typeface="Times New Roman" panose="02020603050405020304" pitchFamily="18" charset="0"/>
              </a:rPr>
              <a:t>. </a:t>
            </a:r>
          </a:p>
          <a:p>
            <a:pPr algn="just">
              <a:lnSpc>
                <a:spcPct val="120000"/>
              </a:lnSpc>
              <a:spcBef>
                <a:spcPct val="0"/>
              </a:spcBef>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Uống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muối</a:t>
            </a:r>
            <a:r>
              <a:rPr lang="en-US" sz="3200" dirty="0">
                <a:solidFill>
                  <a:srgbClr val="000000"/>
                </a:solidFill>
                <a:latin typeface="Times New Roman" panose="02020603050405020304" pitchFamily="18" charset="0"/>
                <a:cs typeface="Times New Roman" panose="02020603050405020304" pitchFamily="18" charset="0"/>
              </a:rPr>
              <a:t> calcium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niệu</a:t>
            </a:r>
            <a:r>
              <a:rPr lang="en-US" sz="3200" dirty="0">
                <a:solidFill>
                  <a:srgbClr val="000000"/>
                </a:solidFill>
                <a:latin typeface="Times New Roman" panose="02020603050405020304" pitchFamily="18" charset="0"/>
                <a:cs typeface="Times New Roman" panose="02020603050405020304" pitchFamily="18" charset="0"/>
              </a:rPr>
              <a:t>.</a:t>
            </a:r>
          </a:p>
          <a:p>
            <a:pPr algn="just">
              <a:lnSpc>
                <a:spcPts val="3266"/>
              </a:lnSpc>
              <a:spcBef>
                <a:spcPct val="0"/>
              </a:spcBef>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bệnh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huyết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áp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thương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 do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thận</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16" name="TextBox 16"/>
          <p:cNvSpPr txBox="1"/>
          <p:nvPr/>
        </p:nvSpPr>
        <p:spPr>
          <a:xfrm>
            <a:off x="664984" y="722659"/>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FF0000"/>
                </a:solidFill>
                <a:latin typeface="Arial" pitchFamily="34" charset="0"/>
              </a:rPr>
              <a:t>3. </a:t>
            </a:r>
            <a:r>
              <a:rPr lang="en-US" sz="2300" b="1" dirty="0" err="1">
                <a:solidFill>
                  <a:srgbClr val="FF0000"/>
                </a:solidFill>
                <a:latin typeface="Arial" pitchFamily="34" charset="0"/>
              </a:rPr>
              <a:t>Một</a:t>
            </a:r>
            <a:r>
              <a:rPr lang="en-US" sz="2300" b="1" dirty="0">
                <a:solidFill>
                  <a:srgbClr val="FF0000"/>
                </a:solidFill>
                <a:latin typeface="Arial" pitchFamily="34" charset="0"/>
              </a:rPr>
              <a:t> </a:t>
            </a:r>
            <a:r>
              <a:rPr lang="en-US" sz="2300" b="1" dirty="0" err="1">
                <a:solidFill>
                  <a:srgbClr val="FF0000"/>
                </a:solidFill>
                <a:latin typeface="Arial" pitchFamily="34" charset="0"/>
              </a:rPr>
              <a:t>số</a:t>
            </a:r>
            <a:r>
              <a:rPr lang="en-US" sz="2300" b="1" dirty="0">
                <a:solidFill>
                  <a:srgbClr val="FF0000"/>
                </a:solidFill>
                <a:latin typeface="Arial" pitchFamily="34" charset="0"/>
              </a:rPr>
              <a:t> </a:t>
            </a:r>
            <a:r>
              <a:rPr lang="en-US" sz="2300" b="1" dirty="0" err="1">
                <a:solidFill>
                  <a:srgbClr val="FF0000"/>
                </a:solidFill>
                <a:latin typeface="Arial" pitchFamily="34" charset="0"/>
              </a:rPr>
              <a:t>bệnh</a:t>
            </a:r>
            <a:r>
              <a:rPr lang="en-US" sz="2300" b="1" dirty="0">
                <a:solidFill>
                  <a:srgbClr val="FF0000"/>
                </a:solidFill>
                <a:latin typeface="Arial" pitchFamily="34" charset="0"/>
              </a:rPr>
              <a:t> </a:t>
            </a:r>
            <a:r>
              <a:rPr lang="en-US" sz="2300" b="1" dirty="0" err="1">
                <a:solidFill>
                  <a:srgbClr val="FF0000"/>
                </a:solidFill>
                <a:latin typeface="Arial" pitchFamily="34" charset="0"/>
              </a:rPr>
              <a:t>liên</a:t>
            </a:r>
            <a:r>
              <a:rPr lang="en-US" sz="2300" b="1" dirty="0">
                <a:solidFill>
                  <a:srgbClr val="FF0000"/>
                </a:solidFill>
                <a:latin typeface="Arial" pitchFamily="34" charset="0"/>
              </a:rPr>
              <a:t> </a:t>
            </a:r>
            <a:r>
              <a:rPr lang="en-US" sz="2300" b="1" dirty="0" err="1">
                <a:solidFill>
                  <a:srgbClr val="FF0000"/>
                </a:solidFill>
                <a:latin typeface="Arial" pitchFamily="34" charset="0"/>
              </a:rPr>
              <a:t>quan</a:t>
            </a:r>
            <a:r>
              <a:rPr lang="en-US" sz="2300" b="1" dirty="0">
                <a:solidFill>
                  <a:srgbClr val="FF0000"/>
                </a:solidFill>
                <a:latin typeface="Arial" pitchFamily="34" charset="0"/>
              </a:rPr>
              <a:t> </a:t>
            </a:r>
            <a:r>
              <a:rPr lang="en-US" sz="2300" b="1" dirty="0" err="1">
                <a:solidFill>
                  <a:srgbClr val="FF0000"/>
                </a:solidFill>
                <a:latin typeface="Arial" pitchFamily="34" charset="0"/>
              </a:rPr>
              <a:t>đến</a:t>
            </a:r>
            <a:r>
              <a:rPr lang="en-US" sz="2300" b="1" dirty="0">
                <a:solidFill>
                  <a:srgbClr val="FF0000"/>
                </a:solidFill>
                <a:latin typeface="Arial" pitchFamily="34" charset="0"/>
              </a:rPr>
              <a:t> </a:t>
            </a:r>
            <a:r>
              <a:rPr lang="en-US" sz="2300" b="1" dirty="0" err="1">
                <a:solidFill>
                  <a:srgbClr val="FF0000"/>
                </a:solidFill>
                <a:latin typeface="Arial" pitchFamily="34" charset="0"/>
              </a:rPr>
              <a:t>hệ</a:t>
            </a:r>
            <a:r>
              <a:rPr lang="en-US" sz="2300" b="1" dirty="0">
                <a:solidFill>
                  <a:srgbClr val="FF0000"/>
                </a:solidFill>
                <a:latin typeface="Arial" pitchFamily="34" charset="0"/>
              </a:rPr>
              <a:t> </a:t>
            </a:r>
            <a:r>
              <a:rPr lang="en-US" sz="2300" b="1" dirty="0" err="1">
                <a:solidFill>
                  <a:srgbClr val="FF0000"/>
                </a:solidFill>
                <a:latin typeface="Arial" pitchFamily="34" charset="0"/>
              </a:rPr>
              <a:t>bài</a:t>
            </a:r>
            <a:r>
              <a:rPr lang="en-US" sz="2300" b="1" dirty="0">
                <a:solidFill>
                  <a:srgbClr val="FF0000"/>
                </a:solidFill>
                <a:latin typeface="Arial" pitchFamily="34" charset="0"/>
              </a:rPr>
              <a:t> </a:t>
            </a:r>
            <a:r>
              <a:rPr lang="en-US" sz="2300" b="1" dirty="0" err="1">
                <a:solidFill>
                  <a:srgbClr val="FF0000"/>
                </a:solidFill>
                <a:latin typeface="Arial" pitchFamily="34" charset="0"/>
              </a:rPr>
              <a:t>tiết</a:t>
            </a:r>
            <a:r>
              <a:rPr lang="en-US" sz="2300" b="1" dirty="0">
                <a:solidFill>
                  <a:srgbClr val="FF0000"/>
                </a:solidFill>
                <a:latin typeface="Arial" pitchFamily="34" charset="0"/>
              </a:rPr>
              <a:t> </a:t>
            </a:r>
            <a:r>
              <a:rPr lang="en-US" sz="2300" b="1" dirty="0" err="1">
                <a:solidFill>
                  <a:srgbClr val="FF0000"/>
                </a:solidFill>
                <a:latin typeface="Arial" pitchFamily="34" charset="0"/>
              </a:rPr>
              <a:t>nước</a:t>
            </a:r>
            <a:r>
              <a:rPr lang="en-US" sz="2300" b="1" dirty="0">
                <a:solidFill>
                  <a:srgbClr val="FF0000"/>
                </a:solidFill>
                <a:latin typeface="Arial" pitchFamily="34" charset="0"/>
              </a:rPr>
              <a:t> </a:t>
            </a:r>
            <a:r>
              <a:rPr lang="en-US" sz="2300" b="1" dirty="0" err="1">
                <a:solidFill>
                  <a:srgbClr val="FF0000"/>
                </a:solidFill>
                <a:latin typeface="Arial" pitchFamily="34" charset="0"/>
              </a:rPr>
              <a:t>tiểu</a:t>
            </a:r>
            <a:endParaRPr lang="en-US" sz="2300" b="1" dirty="0">
              <a:solidFill>
                <a:srgbClr val="FF0000"/>
              </a:solidFill>
              <a:latin typeface="Arial" pitchFamily="34" charset="0"/>
            </a:endParaRPr>
          </a:p>
        </p:txBody>
      </p:sp>
    </p:spTree>
    <p:extLst>
      <p:ext uri="{BB962C8B-B14F-4D97-AF65-F5344CB8AC3E}">
        <p14:creationId xmlns:p14="http://schemas.microsoft.com/office/powerpoint/2010/main" val="41304693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l="3953" t="12119" r="3953"/>
          <a:stretch>
            <a:fillRect/>
          </a:stretch>
        </p:blipFill>
        <p:spPr>
          <a:xfrm>
            <a:off x="685621" y="2539025"/>
            <a:ext cx="10821204" cy="4131564"/>
          </a:xfrm>
          <a:prstGeom prst="rect">
            <a:avLst/>
          </a:prstGeom>
        </p:spPr>
      </p:pic>
      <p:sp>
        <p:nvSpPr>
          <p:cNvPr id="6" name="TextBox 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grpSp>
        <p:nvGrpSpPr>
          <p:cNvPr id="7" name="Group 7"/>
          <p:cNvGrpSpPr/>
          <p:nvPr/>
        </p:nvGrpSpPr>
        <p:grpSpPr>
          <a:xfrm>
            <a:off x="685622" y="1444114"/>
            <a:ext cx="10817582" cy="898061"/>
            <a:chOff x="0" y="0"/>
            <a:chExt cx="21640800"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l="9867" t="3309" r="4275"/>
          <a:stretch>
            <a:fillRect/>
          </a:stretch>
        </p:blipFill>
        <p:spPr>
          <a:xfrm>
            <a:off x="685621" y="2494575"/>
            <a:ext cx="6876290" cy="406662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97866" y="3817998"/>
            <a:ext cx="2104858" cy="27432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36039" y="3817998"/>
            <a:ext cx="1919879" cy="2738508"/>
          </a:xfrm>
          <a:prstGeom prst="rect">
            <a:avLst/>
          </a:prstGeom>
        </p:spPr>
      </p:pic>
      <p:sp>
        <p:nvSpPr>
          <p:cNvPr id="8" name="TextBox 8"/>
          <p:cNvSpPr txBox="1"/>
          <p:nvPr/>
        </p:nvSpPr>
        <p:spPr>
          <a:xfrm>
            <a:off x="7749530" y="2392426"/>
            <a:ext cx="4106388" cy="1269578"/>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Suy thận do tăng huyết áp</a:t>
            </a:r>
          </a:p>
          <a:p>
            <a:pPr algn="ctr">
              <a:lnSpc>
                <a:spcPct val="120000"/>
              </a:lnSpc>
            </a:pPr>
            <a:r>
              <a:rPr lang="en-US" sz="2300" b="1">
                <a:solidFill>
                  <a:srgbClr val="C00000"/>
                </a:solidFill>
                <a:latin typeface="Arial" pitchFamily="34" charset="0"/>
              </a:rPr>
              <a:t>Suy thận do đái tháo đường</a:t>
            </a:r>
          </a:p>
          <a:p>
            <a:pPr algn="ctr">
              <a:lnSpc>
                <a:spcPct val="120000"/>
              </a:lnSpc>
            </a:pPr>
            <a:r>
              <a:rPr lang="en-US" sz="2300" b="1">
                <a:solidFill>
                  <a:srgbClr val="C00000"/>
                </a:solidFill>
                <a:latin typeface="Arial" pitchFamily="34" charset="0"/>
              </a:rPr>
              <a:t>Viêm cầu thận,...</a:t>
            </a:r>
          </a:p>
        </p:txBody>
      </p:sp>
      <p:sp>
        <p:nvSpPr>
          <p:cNvPr id="9" name="TextBox 9"/>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grpSp>
        <p:nvGrpSpPr>
          <p:cNvPr id="10" name="Group 10"/>
          <p:cNvGrpSpPr/>
          <p:nvPr/>
        </p:nvGrpSpPr>
        <p:grpSpPr>
          <a:xfrm>
            <a:off x="685622" y="1444114"/>
            <a:ext cx="10817582" cy="898061"/>
            <a:chOff x="0" y="0"/>
            <a:chExt cx="21640800" cy="1796122"/>
          </a:xfrm>
        </p:grpSpPr>
        <p:grpSp>
          <p:nvGrpSpPr>
            <p:cNvPr id="11" name="Group 11"/>
            <p:cNvGrpSpPr/>
            <p:nvPr/>
          </p:nvGrpSpPr>
          <p:grpSpPr>
            <a:xfrm>
              <a:off x="0" y="0"/>
              <a:ext cx="21640800" cy="1796122"/>
              <a:chOff x="0" y="0"/>
              <a:chExt cx="4274726" cy="354789"/>
            </a:xfrm>
          </p:grpSpPr>
          <p:sp>
            <p:nvSpPr>
              <p:cNvPr id="12" name="Freeform 12"/>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511295" y="1394455"/>
            <a:ext cx="10991909" cy="5025581"/>
            <a:chOff x="0" y="0"/>
            <a:chExt cx="6016384" cy="2750019"/>
          </a:xfrm>
        </p:grpSpPr>
        <p:sp>
          <p:nvSpPr>
            <p:cNvPr id="6" name="Freeform 6"/>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A40E0E"/>
            </a:solidFill>
          </p:spPr>
        </p:sp>
      </p:grpSp>
      <p:grpSp>
        <p:nvGrpSpPr>
          <p:cNvPr id="7" name="Group 7"/>
          <p:cNvGrpSpPr>
            <a:grpSpLocks noChangeAspect="1"/>
          </p:cNvGrpSpPr>
          <p:nvPr/>
        </p:nvGrpSpPr>
        <p:grpSpPr>
          <a:xfrm rot="5400000">
            <a:off x="820491" y="1714463"/>
            <a:ext cx="874919" cy="75748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4894" y="3907245"/>
            <a:ext cx="2889142" cy="2264955"/>
          </a:xfrm>
          <a:prstGeom prst="rect">
            <a:avLst/>
          </a:prstGeom>
        </p:spPr>
      </p:pic>
      <p:pic>
        <p:nvPicPr>
          <p:cNvPr id="10" name="Picture 10"/>
          <p:cNvPicPr>
            <a:picLocks noChangeAspect="1"/>
          </p:cNvPicPr>
          <p:nvPr/>
        </p:nvPicPr>
        <p:blipFill>
          <a:blip r:embed="rId8"/>
          <a:srcRect/>
          <a:stretch>
            <a:fillRect/>
          </a:stretch>
        </p:blipFill>
        <p:spPr>
          <a:xfrm>
            <a:off x="5613321" y="4383617"/>
            <a:ext cx="2356662" cy="178858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76582" y="4383617"/>
            <a:ext cx="1997897" cy="1788583"/>
          </a:xfrm>
          <a:prstGeom prst="rect">
            <a:avLst/>
          </a:prstGeom>
        </p:spPr>
      </p:pic>
      <p:sp>
        <p:nvSpPr>
          <p:cNvPr id="13" name="TextBox 13"/>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sp>
        <p:nvSpPr>
          <p:cNvPr id="14" name="TextBox 14"/>
          <p:cNvSpPr txBox="1"/>
          <p:nvPr/>
        </p:nvSpPr>
        <p:spPr>
          <a:xfrm>
            <a:off x="1774881" y="1665638"/>
            <a:ext cx="9360408" cy="80772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Vì vậy, để phòng bệnh về hệ bài tiết, mỗi người cần thực hiện chế độ dinh dưỡng, lối sống lành mạnh</a:t>
            </a:r>
          </a:p>
        </p:txBody>
      </p:sp>
      <p:sp>
        <p:nvSpPr>
          <p:cNvPr id="15" name="TextBox 15"/>
          <p:cNvSpPr txBox="1"/>
          <p:nvPr/>
        </p:nvSpPr>
        <p:spPr>
          <a:xfrm>
            <a:off x="1774881" y="2588684"/>
            <a:ext cx="9360408"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uống đủ nước, hạn chế thức ăn chế biến sẵn chứa nhiều muối, hạn chế uống nước giải khát có gas, vận động thể lực phù hợp, không tự ý uống thuốc, không nhịn tiểu. Ngoài ra, cần đảm bảo môi trường sống sạch sẽ, tránh tiếp xúc với các mầm bệnh.</a:t>
            </a:r>
          </a:p>
        </p:txBody>
      </p:sp>
      <p:pic>
        <p:nvPicPr>
          <p:cNvPr id="1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9209" y="4371149"/>
            <a:ext cx="2869453" cy="18010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3771816" y="1574114"/>
            <a:ext cx="7731387" cy="2835338"/>
            <a:chOff x="0" y="0"/>
            <a:chExt cx="15466802" cy="5670677"/>
          </a:xfrm>
        </p:grpSpPr>
        <p:grpSp>
          <p:nvGrpSpPr>
            <p:cNvPr id="6" name="Group 6"/>
            <p:cNvGrpSpPr/>
            <p:nvPr/>
          </p:nvGrpSpPr>
          <p:grpSpPr>
            <a:xfrm>
              <a:off x="0" y="0"/>
              <a:ext cx="15466802" cy="5670677"/>
              <a:chOff x="0" y="0"/>
              <a:chExt cx="4231749" cy="1551509"/>
            </a:xfrm>
          </p:grpSpPr>
          <p:sp>
            <p:nvSpPr>
              <p:cNvPr id="7" name="Freeform 7"/>
              <p:cNvSpPr/>
              <p:nvPr/>
            </p:nvSpPr>
            <p:spPr>
              <a:xfrm>
                <a:off x="0" y="0"/>
                <a:ext cx="4231749" cy="1551509"/>
              </a:xfrm>
              <a:custGeom>
                <a:avLst/>
                <a:gdLst/>
                <a:ahLst/>
                <a:cxnLst/>
                <a:rect l="l" t="t" r="r" b="b"/>
                <a:pathLst>
                  <a:path w="4231749" h="1551509">
                    <a:moveTo>
                      <a:pt x="0" y="0"/>
                    </a:moveTo>
                    <a:lnTo>
                      <a:pt x="4231749" y="0"/>
                    </a:lnTo>
                    <a:lnTo>
                      <a:pt x="4231749" y="1551509"/>
                    </a:lnTo>
                    <a:lnTo>
                      <a:pt x="0" y="1551509"/>
                    </a:lnTo>
                    <a:close/>
                  </a:path>
                </a:pathLst>
              </a:custGeom>
              <a:solidFill>
                <a:srgbClr val="C01E27"/>
              </a:solidFill>
            </p:spPr>
          </p:sp>
        </p:grpSp>
        <p:sp>
          <p:nvSpPr>
            <p:cNvPr id="8" name="TextBox 8"/>
            <p:cNvSpPr txBox="1"/>
            <p:nvPr/>
          </p:nvSpPr>
          <p:spPr>
            <a:xfrm>
              <a:off x="528912" y="351430"/>
              <a:ext cx="14408979" cy="500098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Khi cả hai thận của một bệnh nhân </a:t>
              </a:r>
              <a:r>
                <a:rPr lang="en-US" sz="2300" b="1" u="sng">
                  <a:solidFill>
                    <a:srgbClr val="FFFFFF"/>
                  </a:solidFill>
                  <a:latin typeface="Arial" pitchFamily="34" charset="0"/>
                </a:rPr>
                <a:t>không đáp ứng được chức năng lọc máu</a:t>
              </a:r>
              <a:r>
                <a:rPr lang="en-US" sz="2300" b="1">
                  <a:solidFill>
                    <a:srgbClr val="FFFFFF"/>
                  </a:solidFill>
                  <a:latin typeface="Arial" pitchFamily="34" charset="0"/>
                </a:rPr>
                <a:t> để thải các chất độc, chất thừa ra khỏi cơ thể thì được gọi là </a:t>
              </a:r>
              <a:r>
                <a:rPr lang="en-US" sz="2300" b="1" u="sng">
                  <a:solidFill>
                    <a:srgbClr val="FFFFFF"/>
                  </a:solidFill>
                  <a:latin typeface="Arial" pitchFamily="34" charset="0"/>
                </a:rPr>
                <a:t>suy thận giai đoạn cuối</a:t>
              </a:r>
              <a:r>
                <a:rPr lang="en-US" sz="2300" b="1">
                  <a:solidFill>
                    <a:srgbClr val="FFFFFF"/>
                  </a:solidFill>
                  <a:latin typeface="Arial" pitchFamily="34" charset="0"/>
                </a:rPr>
                <a:t>. Khi đó bệnh nhân vẫn có thể sống được nhờ phương pháp chạy </a:t>
              </a:r>
              <a:r>
                <a:rPr lang="en-US" sz="2300" b="1" u="sng">
                  <a:solidFill>
                    <a:srgbClr val="FFFFFF"/>
                  </a:solidFill>
                  <a:latin typeface="Arial" pitchFamily="34" charset="0"/>
                </a:rPr>
                <a:t>thận nhân tạo</a:t>
              </a:r>
              <a:r>
                <a:rPr lang="en-US" sz="2300" b="1">
                  <a:solidFill>
                    <a:srgbClr val="FFFFFF"/>
                  </a:solidFill>
                  <a:latin typeface="Arial" pitchFamily="34" charset="0"/>
                </a:rPr>
                <a:t> hay </a:t>
              </a:r>
              <a:r>
                <a:rPr lang="en-US" sz="2300" b="1" u="sng">
                  <a:solidFill>
                    <a:srgbClr val="FFFFFF"/>
                  </a:solidFill>
                  <a:latin typeface="Arial" pitchFamily="34" charset="0"/>
                </a:rPr>
                <a:t>ghép thận</a:t>
              </a:r>
              <a:r>
                <a:rPr lang="en-US" sz="2300" b="1">
                  <a:solidFill>
                    <a:srgbClr val="FFFFFF"/>
                  </a:solidFill>
                  <a:latin typeface="Arial" pitchFamily="34" charset="0"/>
                </a:rPr>
                <a:t>.</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2" y="1574114"/>
            <a:ext cx="2838147" cy="283533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621" y="4746520"/>
            <a:ext cx="3086195" cy="193709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18145" y="4746520"/>
            <a:ext cx="2285059" cy="193709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082688" y="4746520"/>
            <a:ext cx="2166811" cy="1937092"/>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614408" y="4746520"/>
            <a:ext cx="2238829" cy="1937092"/>
          </a:xfrm>
          <a:prstGeom prst="rect">
            <a:avLst/>
          </a:prstGeom>
        </p:spPr>
      </p:pic>
      <p:sp>
        <p:nvSpPr>
          <p:cNvPr id="14" name="TextBox 14"/>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2900464" y="1574114"/>
            <a:ext cx="8602740" cy="2009838"/>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1" y="351430"/>
              <a:ext cx="16032917" cy="33855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đường di chuyển của máu trong máy chạy thận nhân tạo.</a:t>
              </a:r>
            </a:p>
            <a:p>
              <a:pPr algn="just">
                <a:lnSpc>
                  <a:spcPct val="120000"/>
                </a:lnSpc>
                <a:spcBef>
                  <a:spcPct val="0"/>
                </a:spcBef>
              </a:pPr>
              <a:r>
                <a:rPr lang="en-US" sz="2300" b="1">
                  <a:solidFill>
                    <a:srgbClr val="000000"/>
                  </a:solidFill>
                  <a:latin typeface="Arial" pitchFamily="34" charset="0"/>
                </a:rPr>
                <a:t>Theo em, bộ phận nào của thận nhân tạo thực hiện chức năng của thận trong cơ thể?</a:t>
              </a:r>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2" y="1574114"/>
            <a:ext cx="2011830" cy="2009838"/>
          </a:xfrm>
          <a:prstGeom prst="rect">
            <a:avLst/>
          </a:prstGeom>
        </p:spPr>
      </p:pic>
      <p:pic>
        <p:nvPicPr>
          <p:cNvPr id="10" name="Picture 10"/>
          <p:cNvPicPr>
            <a:picLocks noChangeAspect="1"/>
          </p:cNvPicPr>
          <p:nvPr/>
        </p:nvPicPr>
        <p:blipFill>
          <a:blip r:embed="rId8"/>
          <a:srcRect b="6839"/>
          <a:stretch>
            <a:fillRect/>
          </a:stretch>
        </p:blipFill>
        <p:spPr>
          <a:xfrm>
            <a:off x="685622" y="3761751"/>
            <a:ext cx="7334678" cy="2870632"/>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2" name="TextBox 12"/>
          <p:cNvSpPr txBox="1"/>
          <p:nvPr/>
        </p:nvSpPr>
        <p:spPr>
          <a:xfrm>
            <a:off x="8020300" y="3717302"/>
            <a:ext cx="983696" cy="384529"/>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iáo án điện tử KHTN 8 cánh diều Bài 33: Môi trường trong cơ thể và hệ bài tiết ở người">
            <a:extLst>
              <a:ext uri="{FF2B5EF4-FFF2-40B4-BE49-F238E27FC236}">
                <a16:creationId xmlns:a16="http://schemas.microsoft.com/office/drawing/2014/main" id="{B68AEE0E-9CE6-F455-77F4-D7533F086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426719"/>
            <a:ext cx="10515600" cy="59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4488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2900464" y="1574114"/>
            <a:ext cx="8602740" cy="2009838"/>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1" y="351430"/>
              <a:ext cx="16032917" cy="33855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đường di chuyển của máu trong máy chạy thận nhân tạo.</a:t>
              </a:r>
            </a:p>
            <a:p>
              <a:pPr algn="just">
                <a:lnSpc>
                  <a:spcPct val="120000"/>
                </a:lnSpc>
                <a:spcBef>
                  <a:spcPct val="0"/>
                </a:spcBef>
              </a:pPr>
              <a:r>
                <a:rPr lang="en-US" sz="2300" b="1">
                  <a:solidFill>
                    <a:srgbClr val="000000"/>
                  </a:solidFill>
                  <a:latin typeface="Arial" pitchFamily="34" charset="0"/>
                </a:rPr>
                <a:t>Theo em, bộ phận nào của thận nhân tạo thực hiện chức năng của thận trong cơ thể?</a:t>
              </a:r>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2" y="1574114"/>
            <a:ext cx="2011830" cy="2009838"/>
          </a:xfrm>
          <a:prstGeom prst="rect">
            <a:avLst/>
          </a:prstGeom>
        </p:spPr>
      </p:pic>
      <p:pic>
        <p:nvPicPr>
          <p:cNvPr id="10" name="Picture 10"/>
          <p:cNvPicPr>
            <a:picLocks noChangeAspect="1"/>
          </p:cNvPicPr>
          <p:nvPr/>
        </p:nvPicPr>
        <p:blipFill>
          <a:blip r:embed="rId8"/>
          <a:srcRect b="6839"/>
          <a:stretch>
            <a:fillRect/>
          </a:stretch>
        </p:blipFill>
        <p:spPr>
          <a:xfrm>
            <a:off x="685622" y="3761751"/>
            <a:ext cx="7334678" cy="2870632"/>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2" name="TextBox 12"/>
          <p:cNvSpPr txBox="1"/>
          <p:nvPr/>
        </p:nvSpPr>
        <p:spPr>
          <a:xfrm>
            <a:off x="7681339" y="3757950"/>
            <a:ext cx="3821864" cy="2500493"/>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Máy bơm sẽ từ từ rút máu từ bệnh nhân ra ngoài, máu chảy qua máy lọc máu. Tại máy lọc máu, máu được loại bỏ chất thải, chất độc rồi được đưa trở lại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2" y="1694764"/>
            <a:ext cx="5152204" cy="4779914"/>
          </a:xfrm>
          <a:prstGeom prst="rect">
            <a:avLst/>
          </a:prstGeom>
        </p:spPr>
      </p:pic>
      <p:grpSp>
        <p:nvGrpSpPr>
          <p:cNvPr id="6" name="Group 6"/>
          <p:cNvGrpSpPr/>
          <p:nvPr/>
        </p:nvGrpSpPr>
        <p:grpSpPr>
          <a:xfrm>
            <a:off x="6094413" y="1574113"/>
            <a:ext cx="5408791" cy="4900564"/>
            <a:chOff x="0" y="0"/>
            <a:chExt cx="2137363" cy="1936025"/>
          </a:xfrm>
        </p:grpSpPr>
        <p:sp>
          <p:nvSpPr>
            <p:cNvPr id="7" name="Freeform 7"/>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39861" y="1821763"/>
            <a:ext cx="4517896" cy="110152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35276" y="4489621"/>
            <a:ext cx="1739806" cy="20574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58319" y="5055815"/>
            <a:ext cx="1763082" cy="1491205"/>
          </a:xfrm>
          <a:prstGeom prst="rect">
            <a:avLst/>
          </a:prstGeom>
        </p:spPr>
      </p:pic>
      <p:sp>
        <p:nvSpPr>
          <p:cNvPr id="12" name="TextBox 12"/>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3" name="TextBox 13"/>
          <p:cNvSpPr txBox="1"/>
          <p:nvPr/>
        </p:nvSpPr>
        <p:spPr>
          <a:xfrm>
            <a:off x="6392439" y="2986788"/>
            <a:ext cx="4812740" cy="2539157"/>
          </a:xfrm>
          <a:prstGeom prst="rect">
            <a:avLst/>
          </a:prstGeom>
        </p:spPr>
        <p:txBody>
          <a:bodyPr lIns="0" tIns="0" rIns="0" bIns="0" rtlCol="0" anchor="t">
            <a:spAutoFit/>
          </a:bodyPr>
          <a:lstStyle/>
          <a:p>
            <a:pPr algn="ctr">
              <a:lnSpc>
                <a:spcPct val="120000"/>
              </a:lnSpc>
              <a:spcBef>
                <a:spcPct val="0"/>
              </a:spcBef>
            </a:pPr>
            <a:r>
              <a:rPr lang="en-US" sz="2300" b="1">
                <a:solidFill>
                  <a:srgbClr val="C00000"/>
                </a:solidFill>
                <a:latin typeface="Arial" pitchFamily="34" charset="0"/>
              </a:rPr>
              <a:t>Ghép thận</a:t>
            </a:r>
          </a:p>
          <a:p>
            <a:pPr algn="just">
              <a:lnSpc>
                <a:spcPct val="120000"/>
              </a:lnSpc>
              <a:spcBef>
                <a:spcPct val="0"/>
              </a:spcBef>
            </a:pPr>
            <a:r>
              <a:rPr lang="en-US" sz="2300" b="1">
                <a:solidFill>
                  <a:srgbClr val="000000"/>
                </a:solidFill>
                <a:latin typeface="Arial" pitchFamily="34" charset="0"/>
              </a:rPr>
              <a:t>Ghép thận là phương pháp ghép thêm một quả thận khoẻ mạnh cho người bệnh bị suy thận giai đoạn cuối, thận của người cho phải phù hợp với người nhận.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6094413" y="1574113"/>
            <a:ext cx="5408791" cy="4900564"/>
            <a:chOff x="0" y="0"/>
            <a:chExt cx="2137363" cy="1936025"/>
          </a:xfrm>
        </p:grpSpPr>
        <p:sp>
          <p:nvSpPr>
            <p:cNvPr id="6" name="Freeform 6"/>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39861" y="1821763"/>
            <a:ext cx="4517896" cy="110152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35276" y="4489621"/>
            <a:ext cx="1739806" cy="20574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58319" y="5055815"/>
            <a:ext cx="1763082" cy="1491205"/>
          </a:xfrm>
          <a:prstGeom prst="rect">
            <a:avLst/>
          </a:prstGeom>
        </p:spPr>
      </p:pic>
      <p:grpSp>
        <p:nvGrpSpPr>
          <p:cNvPr id="11" name="Group 11"/>
          <p:cNvGrpSpPr/>
          <p:nvPr/>
        </p:nvGrpSpPr>
        <p:grpSpPr>
          <a:xfrm>
            <a:off x="-149979" y="1574113"/>
            <a:ext cx="5639585" cy="5091006"/>
            <a:chOff x="385762" y="0"/>
            <a:chExt cx="11282109" cy="10182011"/>
          </a:xfrm>
        </p:grpSpPr>
        <p:pic>
          <p:nvPicPr>
            <p:cNvPr id="12" name="Picture 12"/>
            <p:cNvPicPr>
              <a:picLocks noChangeAspect="1"/>
            </p:cNvPicPr>
            <p:nvPr/>
          </p:nvPicPr>
          <p:blipFill>
            <a:blip r:embed="rId12"/>
            <a:srcRect/>
            <a:stretch>
              <a:fillRect/>
            </a:stretch>
          </p:blipFill>
          <p:spPr>
            <a:xfrm>
              <a:off x="2163747" y="0"/>
              <a:ext cx="9504124" cy="9801128"/>
            </a:xfrm>
            <a:prstGeom prst="rect">
              <a:avLst/>
            </a:prstGeom>
          </p:spPr>
        </p:pic>
        <p:grpSp>
          <p:nvGrpSpPr>
            <p:cNvPr id="13" name="Group 13"/>
            <p:cNvGrpSpPr/>
            <p:nvPr/>
          </p:nvGrpSpPr>
          <p:grpSpPr>
            <a:xfrm>
              <a:off x="385762" y="6452973"/>
              <a:ext cx="3719859" cy="3729038"/>
              <a:chOff x="76200" y="0"/>
              <a:chExt cx="734787" cy="736600"/>
            </a:xfrm>
          </p:grpSpPr>
          <p:sp>
            <p:nvSpPr>
              <p:cNvPr id="14" name="Freeform 14"/>
              <p:cNvSpPr/>
              <p:nvPr/>
            </p:nvSpPr>
            <p:spPr>
              <a:xfrm>
                <a:off x="225174" y="0"/>
                <a:ext cx="585813" cy="7366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sp>
        <p:nvSpPr>
          <p:cNvPr id="16" name="TextBox 16"/>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7" name="TextBox 17"/>
          <p:cNvSpPr txBox="1"/>
          <p:nvPr/>
        </p:nvSpPr>
        <p:spPr>
          <a:xfrm>
            <a:off x="6392439" y="2986788"/>
            <a:ext cx="4812740" cy="2115964"/>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Câu hỏi</a:t>
            </a:r>
          </a:p>
          <a:p>
            <a:pPr algn="just">
              <a:lnSpc>
                <a:spcPct val="120000"/>
              </a:lnSpc>
              <a:spcBef>
                <a:spcPct val="0"/>
              </a:spcBef>
            </a:pPr>
            <a:r>
              <a:rPr lang="en-US" sz="2300" b="1">
                <a:solidFill>
                  <a:srgbClr val="000000"/>
                </a:solidFill>
                <a:latin typeface="Arial" pitchFamily="34" charset="0"/>
              </a:rPr>
              <a:t>Giải thích vì sao ghép thận là một phương pháp điều trị có hiệu quả cao cho người bị suy thận giai đoạn cuối?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KHTN 8 Cánh diều Bài 33: Môi trường trong cơ thể và hệ bài tiết ở người">
            <a:extLst>
              <a:ext uri="{FF2B5EF4-FFF2-40B4-BE49-F238E27FC236}">
                <a16:creationId xmlns:a16="http://schemas.microsoft.com/office/drawing/2014/main" id="{6FD93CDC-2757-92FD-B21B-37D8550BF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304799"/>
            <a:ext cx="10287000" cy="628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335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5588" y="-1120684"/>
            <a:ext cx="9249043" cy="2193205"/>
            <a:chOff x="0" y="-192881"/>
            <a:chExt cx="18264653" cy="4386409"/>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4858613" y="2401194"/>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4858613" y="3424470"/>
              <a:ext cx="13406040" cy="769058"/>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pic>
        <p:nvPicPr>
          <p:cNvPr id="15" name="Picture 15"/>
          <p:cNvPicPr>
            <a:picLocks noChangeAspect="1"/>
          </p:cNvPicPr>
          <p:nvPr/>
        </p:nvPicPr>
        <p:blipFill>
          <a:blip r:embed="rId2"/>
          <a:srcRect l="19667" t="10854" r="12119" b="8674"/>
          <a:stretch>
            <a:fillRect/>
          </a:stretch>
        </p:blipFill>
        <p:spPr>
          <a:xfrm>
            <a:off x="684212" y="2000595"/>
            <a:ext cx="5408791" cy="3590119"/>
          </a:xfrm>
          <a:prstGeom prst="rect">
            <a:avLst/>
          </a:prstGeom>
        </p:spPr>
      </p:pic>
      <p:sp>
        <p:nvSpPr>
          <p:cNvPr id="20" name="TextBox 20"/>
          <p:cNvSpPr txBox="1"/>
          <p:nvPr/>
        </p:nvSpPr>
        <p:spPr>
          <a:xfrm>
            <a:off x="6591139" y="1799755"/>
            <a:ext cx="5105400" cy="4062651"/>
          </a:xfrm>
          <a:prstGeom prst="rect">
            <a:avLst/>
          </a:prstGeom>
        </p:spPr>
        <p:txBody>
          <a:bodyPr wrap="square" lIns="0" tIns="0" rIns="0" bIns="0" rtlCol="0" anchor="t">
            <a:spAutoFit/>
          </a:bodyPr>
          <a:lstStyle/>
          <a:p>
            <a:pPr algn="just">
              <a:lnSpc>
                <a:spcPct val="120000"/>
              </a:lnSpc>
              <a:spcBef>
                <a:spcPct val="0"/>
              </a:spcBef>
            </a:pP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máu</a:t>
            </a:r>
            <a:r>
              <a:rPr lang="en-US" sz="4400" b="1" dirty="0">
                <a:solidFill>
                  <a:srgbClr val="0432FF"/>
                </a:solidFill>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dịch</a:t>
            </a:r>
            <a:r>
              <a:rPr lang="en-US" sz="4400" b="1" u="sng" dirty="0">
                <a:solidFill>
                  <a:srgbClr val="0432FF"/>
                </a:solidFill>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mô</a:t>
            </a:r>
            <a:r>
              <a:rPr lang="en-US" sz="4400" b="1" u="sng" dirty="0">
                <a:solidFill>
                  <a:srgbClr val="0432FF"/>
                </a:solidFill>
                <a:latin typeface="Times New Roman" panose="02020603050405020304" pitchFamily="18" charset="0"/>
                <a:cs typeface="Times New Roman" panose="02020603050405020304" pitchFamily="18" charset="0"/>
              </a:rPr>
              <a:t> </a:t>
            </a:r>
            <a:r>
              <a:rPr lang="en-US" sz="4400" dirty="0">
                <a:solidFill>
                  <a:srgbClr val="0432FF"/>
                </a:solidFill>
                <a:latin typeface="Times New Roman" panose="02020603050405020304" pitchFamily="18" charset="0"/>
                <a:cs typeface="Times New Roman" panose="02020603050405020304" pitchFamily="18" charset="0"/>
              </a:rPr>
              <a:t>(</a:t>
            </a:r>
            <a:r>
              <a:rPr lang="en-US" sz="4400" dirty="0" err="1">
                <a:solidFill>
                  <a:srgbClr val="0432FF"/>
                </a:solidFill>
                <a:latin typeface="Times New Roman" panose="02020603050405020304" pitchFamily="18" charset="0"/>
                <a:cs typeface="Times New Roman" panose="02020603050405020304" pitchFamily="18" charset="0"/>
              </a:rPr>
              <a:t>dịch</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giữa</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các</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tế</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bào</a:t>
            </a:r>
            <a:r>
              <a:rPr lang="en-US" sz="4400" dirty="0">
                <a:solidFill>
                  <a:srgbClr val="0432FF"/>
                </a:solidFill>
                <a:latin typeface="Times New Roman" panose="02020603050405020304" pitchFamily="18" charset="0"/>
                <a:cs typeface="Times New Roman" panose="02020603050405020304" pitchFamily="18" charset="0"/>
              </a:rPr>
              <a:t>) </a:t>
            </a:r>
            <a:r>
              <a:rPr lang="en-US" sz="4400" dirty="0" err="1">
                <a:solidFill>
                  <a:srgbClr val="0432FF"/>
                </a:solidFill>
                <a:latin typeface="Times New Roman" panose="02020603050405020304" pitchFamily="18" charset="0"/>
                <a:cs typeface="Times New Roman" panose="02020603050405020304" pitchFamily="18" charset="0"/>
              </a:rPr>
              <a:t>và</a:t>
            </a:r>
            <a:r>
              <a:rPr lang="en-US" sz="4400" dirty="0">
                <a:solidFill>
                  <a:srgbClr val="0432FF"/>
                </a:solidFill>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dịch</a:t>
            </a:r>
            <a:r>
              <a:rPr lang="en-US" sz="4400" b="1" u="sng" dirty="0">
                <a:solidFill>
                  <a:srgbClr val="0432FF"/>
                </a:solidFill>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bạch</a:t>
            </a:r>
            <a:r>
              <a:rPr lang="en-US" sz="4400" b="1" u="sng" dirty="0">
                <a:solidFill>
                  <a:srgbClr val="0432FF"/>
                </a:solidFill>
                <a:latin typeface="Times New Roman" panose="02020603050405020304" pitchFamily="18" charset="0"/>
                <a:cs typeface="Times New Roman" panose="02020603050405020304" pitchFamily="18" charset="0"/>
              </a:rPr>
              <a:t> </a:t>
            </a:r>
            <a:r>
              <a:rPr lang="en-US" sz="4400" b="1" u="sng" dirty="0" err="1">
                <a:solidFill>
                  <a:srgbClr val="0432FF"/>
                </a:solidFill>
                <a:latin typeface="Times New Roman" panose="02020603050405020304" pitchFamily="18" charset="0"/>
                <a:cs typeface="Times New Roman" panose="02020603050405020304" pitchFamily="18" charset="0"/>
              </a:rPr>
              <a:t>huyết</a:t>
            </a:r>
            <a:r>
              <a:rPr lang="en-US" sz="4400" b="1" u="sng" dirty="0">
                <a:solidFill>
                  <a:srgbClr val="0432FF"/>
                </a:solidFill>
                <a:latin typeface="Times New Roman" panose="02020603050405020304" pitchFamily="18" charset="0"/>
                <a:cs typeface="Times New Roman" panose="02020603050405020304" pitchFamily="18" charset="0"/>
              </a:rPr>
              <a:t>.</a:t>
            </a:r>
          </a:p>
        </p:txBody>
      </p:sp>
      <p:sp>
        <p:nvSpPr>
          <p:cNvPr id="21" name="Title 20"/>
          <p:cNvSpPr>
            <a:spLocks noGrp="1"/>
          </p:cNvSpPr>
          <p:nvPr>
            <p:ph type="title"/>
          </p:nvPr>
        </p:nvSpPr>
        <p:spPr>
          <a:xfrm>
            <a:off x="186084" y="1135876"/>
            <a:ext cx="7344974" cy="762000"/>
          </a:xfrm>
        </p:spPr>
        <p:txBody>
          <a:bodyPr>
            <a:normAutofit/>
          </a:bodyPr>
          <a:lstStyle/>
          <a:p>
            <a:r>
              <a:rPr lang="en-US" dirty="0"/>
              <a:t>? </a:t>
            </a:r>
            <a:r>
              <a:rPr lang="en-US" dirty="0" err="1"/>
              <a:t>Khái</a:t>
            </a:r>
            <a:r>
              <a:rPr lang="en-US" dirty="0"/>
              <a:t> </a:t>
            </a:r>
            <a:r>
              <a:rPr lang="en-US" dirty="0" err="1"/>
              <a:t>niệm</a:t>
            </a:r>
            <a:r>
              <a:rPr lang="en-US" dirty="0"/>
              <a:t> </a:t>
            </a:r>
            <a:r>
              <a:rPr lang="en-US" dirty="0" err="1"/>
              <a:t>môi</a:t>
            </a:r>
            <a:r>
              <a:rPr lang="en-US" dirty="0"/>
              <a:t> </a:t>
            </a:r>
            <a:r>
              <a:rPr lang="en-US" dirty="0" err="1"/>
              <a:t>trường</a:t>
            </a:r>
            <a:r>
              <a:rPr lang="en-US" dirty="0"/>
              <a:t> </a:t>
            </a:r>
            <a:r>
              <a:rPr lang="en-US" dirty="0" err="1"/>
              <a:t>trong</a:t>
            </a:r>
            <a:r>
              <a:rPr lang="en-US" dirty="0"/>
              <a:t> </a:t>
            </a:r>
            <a:r>
              <a:rPr lang="en-US" dirty="0" err="1"/>
              <a:t>cơ</a:t>
            </a:r>
            <a:r>
              <a:rPr lang="en-US" dirty="0"/>
              <a:t> </a:t>
            </a:r>
            <a:r>
              <a:rPr lang="en-US" dirty="0" err="1"/>
              <a:t>thể</a:t>
            </a:r>
            <a:endParaRPr lang="vi-VN"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4651" y="-1143000"/>
            <a:ext cx="9045405" cy="2391622"/>
            <a:chOff x="0" y="-192881"/>
            <a:chExt cx="18095523" cy="4783243"/>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dirty="0">
                  <a:latin typeface="Arial" pitchFamily="34" charset="0"/>
                </a:rPr>
                <a:t>I. </a:t>
              </a:r>
              <a:r>
                <a:rPr lang="en-US" sz="2300" b="1" dirty="0" err="1">
                  <a:latin typeface="Arial" pitchFamily="34" charset="0"/>
                </a:rPr>
                <a:t>MÔI</a:t>
              </a:r>
              <a:r>
                <a:rPr lang="en-US" sz="2300" b="1" dirty="0">
                  <a:latin typeface="Arial" pitchFamily="34" charset="0"/>
                </a:rPr>
                <a:t> </a:t>
              </a:r>
              <a:r>
                <a:rPr lang="en-US" sz="2300" b="1" dirty="0" err="1">
                  <a:latin typeface="Arial" pitchFamily="34" charset="0"/>
                </a:rPr>
                <a:t>TRƯỜNG</a:t>
              </a:r>
              <a:r>
                <a:rPr lang="en-US" sz="2300" b="1" dirty="0">
                  <a:latin typeface="Arial" pitchFamily="34" charset="0"/>
                </a:rPr>
                <a:t> </a:t>
              </a:r>
              <a:r>
                <a:rPr lang="en-US" sz="2300" b="1" dirty="0" err="1">
                  <a:latin typeface="Arial" pitchFamily="34" charset="0"/>
                </a:rPr>
                <a:t>TRONG</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a:t>
              </a:r>
              <a:r>
                <a:rPr lang="en-US" sz="2300" b="1" dirty="0" err="1">
                  <a:latin typeface="Arial" pitchFamily="34" charset="0"/>
                </a:rPr>
                <a:t>THỂ</a:t>
              </a:r>
              <a:endParaRPr lang="en-US" sz="2300" b="1" dirty="0">
                <a:latin typeface="Arial" pitchFamily="34" charset="0"/>
              </a:endParaRPr>
            </a:p>
          </p:txBody>
        </p:sp>
        <p:sp>
          <p:nvSpPr>
            <p:cNvPr id="10" name="TextBox 10"/>
            <p:cNvSpPr txBox="1"/>
            <p:nvPr/>
          </p:nvSpPr>
          <p:spPr>
            <a:xfrm>
              <a:off x="4689483" y="3821304"/>
              <a:ext cx="13406040" cy="769058"/>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sp>
        <p:nvSpPr>
          <p:cNvPr id="24" name="TextBox 24"/>
          <p:cNvSpPr txBox="1"/>
          <p:nvPr/>
        </p:nvSpPr>
        <p:spPr>
          <a:xfrm>
            <a:off x="929480" y="1562719"/>
            <a:ext cx="10422732" cy="4350486"/>
          </a:xfrm>
          <a:prstGeom prst="rect">
            <a:avLst/>
          </a:prstGeom>
        </p:spPr>
        <p:txBody>
          <a:bodyPr wrap="square" lIns="0" tIns="0" rIns="0" bIns="0" rtlCol="0" anchor="t">
            <a:spAutoFit/>
          </a:bodyPr>
          <a:lstStyle/>
          <a:p>
            <a:pPr algn="just">
              <a:lnSpc>
                <a:spcPct val="120000"/>
              </a:lnSpc>
              <a:spcBef>
                <a:spcPct val="0"/>
              </a:spcBef>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môi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gồm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nhiệt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áp</a:t>
            </a:r>
            <a:r>
              <a:rPr lang="en-US" sz="4800" dirty="0">
                <a:latin typeface="Times New Roman" panose="02020603050405020304" pitchFamily="18" charset="0"/>
                <a:cs typeface="Times New Roman" panose="02020603050405020304" pitchFamily="18" charset="0"/>
              </a:rPr>
              <a:t>, pH,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tan,... </a:t>
            </a:r>
            <a:r>
              <a:rPr lang="en-US" sz="4800" dirty="0" err="1">
                <a:latin typeface="Times New Roman" panose="02020603050405020304" pitchFamily="18" charset="0"/>
                <a:cs typeface="Times New Roman" panose="02020603050405020304" pitchFamily="18" charset="0"/>
              </a:rPr>
              <a:t>dao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gọi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môi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125141"/>
            <a:ext cx="9045405" cy="2299772"/>
            <a:chOff x="0" y="-192881"/>
            <a:chExt cx="18095523" cy="4599543"/>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4689483" y="3637604"/>
              <a:ext cx="13406040" cy="769058"/>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graphicFrame>
        <p:nvGraphicFramePr>
          <p:cNvPr id="11" name="Table 11"/>
          <p:cNvGraphicFramePr>
            <a:graphicFrameLocks noGrp="1"/>
          </p:cNvGraphicFramePr>
          <p:nvPr>
            <p:extLst>
              <p:ext uri="{D42A27DB-BD31-4B8C-83A1-F6EECF244321}">
                <p14:modId xmlns:p14="http://schemas.microsoft.com/office/powerpoint/2010/main" val="926374575"/>
              </p:ext>
            </p:extLst>
          </p:nvPr>
        </p:nvGraphicFramePr>
        <p:xfrm>
          <a:off x="685621" y="2743200"/>
          <a:ext cx="10817583" cy="3905250"/>
        </p:xfrm>
        <a:graphic>
          <a:graphicData uri="http://schemas.openxmlformats.org/drawingml/2006/table">
            <a:tbl>
              <a:tblPr/>
              <a:tblGrid>
                <a:gridCol w="2009503">
                  <a:extLst>
                    <a:ext uri="{9D8B030D-6E8A-4147-A177-3AD203B41FA5}">
                      <a16:colId xmlns:a16="http://schemas.microsoft.com/office/drawing/2014/main" val="20000"/>
                    </a:ext>
                  </a:extLst>
                </a:gridCol>
                <a:gridCol w="2559209">
                  <a:extLst>
                    <a:ext uri="{9D8B030D-6E8A-4147-A177-3AD203B41FA5}">
                      <a16:colId xmlns:a16="http://schemas.microsoft.com/office/drawing/2014/main" val="20001"/>
                    </a:ext>
                  </a:extLst>
                </a:gridCol>
                <a:gridCol w="2053960">
                  <a:extLst>
                    <a:ext uri="{9D8B030D-6E8A-4147-A177-3AD203B41FA5}">
                      <a16:colId xmlns:a16="http://schemas.microsoft.com/office/drawing/2014/main" val="20002"/>
                    </a:ext>
                  </a:extLst>
                </a:gridCol>
                <a:gridCol w="4194911">
                  <a:extLst>
                    <a:ext uri="{9D8B030D-6E8A-4147-A177-3AD203B41FA5}">
                      <a16:colId xmlns:a16="http://schemas.microsoft.com/office/drawing/2014/main" val="20003"/>
                    </a:ext>
                  </a:extLst>
                </a:gridCol>
              </a:tblGrid>
              <a:tr h="1163266">
                <a:tc>
                  <a:txBody>
                    <a:bodyPr/>
                    <a:lstStyle/>
                    <a:p>
                      <a:pPr algn="ctr">
                        <a:lnSpc>
                          <a:spcPct val="120000"/>
                        </a:lnSpc>
                        <a:defRPr/>
                      </a:pPr>
                      <a:r>
                        <a:rPr lang="en-US" sz="2300" b="1" dirty="0" err="1">
                          <a:solidFill>
                            <a:srgbClr val="FFFFFF"/>
                          </a:solidFill>
                          <a:latin typeface="Arial" pitchFamily="34" charset="0"/>
                        </a:rPr>
                        <a:t>Trường</a:t>
                      </a:r>
                      <a:r>
                        <a:rPr lang="en-US" sz="2300" b="1" dirty="0">
                          <a:solidFill>
                            <a:srgbClr val="FFFFFF"/>
                          </a:solidFill>
                          <a:latin typeface="Arial" pitchFamily="34" charset="0"/>
                        </a:rPr>
                        <a:t> </a:t>
                      </a:r>
                      <a:r>
                        <a:rPr lang="en-US" sz="2300" b="1" dirty="0" err="1">
                          <a:solidFill>
                            <a:srgbClr val="FFFFFF"/>
                          </a:solidFill>
                          <a:latin typeface="Arial" pitchFamily="34" charset="0"/>
                        </a:rPr>
                        <a:t>hợp</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Chỉ số môi trường trong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GT đo được</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Ngưỡng GT ở người trưởng thành bình thường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extLst>
                  <a:ext uri="{0D108BD9-81ED-4DB2-BD59-A6C34878D82A}">
                    <a16:rowId xmlns:a16="http://schemas.microsoft.com/office/drawing/2014/main" val="10000"/>
                  </a:ext>
                </a:extLst>
              </a:tr>
              <a:tr h="1163266">
                <a:tc>
                  <a:txBody>
                    <a:bodyPr/>
                    <a:lstStyle/>
                    <a:p>
                      <a:pPr algn="ctr">
                        <a:lnSpc>
                          <a:spcPct val="120000"/>
                        </a:lnSpc>
                        <a:defRPr/>
                      </a:pPr>
                      <a:r>
                        <a:rPr lang="en-US" sz="2300" b="1">
                          <a:solidFill>
                            <a:srgbClr val="000000"/>
                          </a:solidFill>
                          <a:latin typeface="Arial" pitchFamily="34" charset="0"/>
                        </a:rPr>
                        <a:t>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endParaRPr lang="en-US" sz="700" b="1" dirty="0">
                        <a:latin typeface="Arial" pitchFamily="34" charset="0"/>
                      </a:endParaRPr>
                    </a:p>
                    <a:p>
                      <a:pPr algn="ctr">
                        <a:lnSpc>
                          <a:spcPct val="120000"/>
                        </a:lnSpc>
                      </a:pPr>
                      <a:r>
                        <a:rPr lang="en-US" sz="2300" b="1" dirty="0">
                          <a:solidFill>
                            <a:srgbClr val="000000"/>
                          </a:solidFill>
                          <a:latin typeface="Arial" pitchFamily="34" charset="0"/>
                        </a:rPr>
                        <a:t>(</a:t>
                      </a:r>
                      <a:r>
                        <a:rPr lang="en-US" sz="2300" b="1" dirty="0" err="1">
                          <a:solidFill>
                            <a:srgbClr val="000000"/>
                          </a:solidFill>
                          <a:latin typeface="Arial" pitchFamily="34" charset="0"/>
                        </a:rPr>
                        <a:t>độ</a:t>
                      </a:r>
                      <a:r>
                        <a:rPr lang="en-US" sz="2300" b="1" dirty="0">
                          <a:solidFill>
                            <a:srgbClr val="000000"/>
                          </a:solidFill>
                          <a:latin typeface="Arial" pitchFamily="34" charset="0"/>
                        </a:rPr>
                        <a:t> C)</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39.5</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36 - 37.5</a:t>
                      </a:r>
                      <a:endParaRPr lang="en-US" sz="700" b="1">
                        <a:latin typeface="Arial" pitchFamily="34" charset="0"/>
                      </a:endParaRPr>
                    </a:p>
                    <a:p>
                      <a:pPr algn="ctr">
                        <a:lnSpc>
                          <a:spcPct val="120000"/>
                        </a:lnSpc>
                      </a:pPr>
                      <a:r>
                        <a:rPr lang="en-US" sz="2300" b="1">
                          <a:solidFill>
                            <a:srgbClr val="000000"/>
                          </a:solidFill>
                          <a:latin typeface="Arial" pitchFamily="34" charset="0"/>
                        </a:rPr>
                        <a:t>(BYT, 2008)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8718">
                <a:tc>
                  <a:txBody>
                    <a:bodyPr/>
                    <a:lstStyle/>
                    <a:p>
                      <a:pPr algn="ctr">
                        <a:lnSpc>
                          <a:spcPct val="120000"/>
                        </a:lnSpc>
                        <a:defRPr/>
                      </a:pPr>
                      <a:r>
                        <a:rPr lang="en-US" sz="2300" b="1">
                          <a:solidFill>
                            <a:srgbClr val="000000"/>
                          </a:solidFill>
                          <a:latin typeface="Arial" pitchFamily="34" charset="0"/>
                        </a:rPr>
                        <a:t>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Nồng độ Zn trong máu </a:t>
                      </a:r>
                      <a:endParaRPr lang="en-US" sz="700" b="1">
                        <a:latin typeface="Arial" pitchFamily="34" charset="0"/>
                      </a:endParaRPr>
                    </a:p>
                    <a:p>
                      <a:pPr algn="ctr">
                        <a:lnSpc>
                          <a:spcPct val="120000"/>
                        </a:lnSpc>
                      </a:pPr>
                      <a:r>
                        <a:rPr lang="en-US" sz="2300" b="1">
                          <a:solidFill>
                            <a:srgbClr val="000000"/>
                          </a:solidFill>
                          <a:latin typeface="Arial" pitchFamily="34" charset="0"/>
                        </a:rPr>
                        <a:t>(umol/L)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16.5</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dirty="0">
                          <a:solidFill>
                            <a:srgbClr val="000000"/>
                          </a:solidFill>
                          <a:latin typeface="Arial" pitchFamily="34" charset="0"/>
                        </a:rPr>
                        <a:t>9.2 - 18.4</a:t>
                      </a:r>
                      <a:endParaRPr lang="en-US" sz="700" b="1" dirty="0">
                        <a:latin typeface="Arial" pitchFamily="34" charset="0"/>
                      </a:endParaRPr>
                    </a:p>
                    <a:p>
                      <a:pPr algn="ctr">
                        <a:lnSpc>
                          <a:spcPct val="120000"/>
                        </a:lnSpc>
                      </a:pPr>
                      <a:r>
                        <a:rPr lang="en-US" sz="2300" b="1" dirty="0">
                          <a:solidFill>
                            <a:srgbClr val="000000"/>
                          </a:solidFill>
                          <a:latin typeface="Arial" pitchFamily="34" charset="0"/>
                        </a:rPr>
                        <a:t>(</a:t>
                      </a:r>
                      <a:r>
                        <a:rPr lang="en-US" sz="2300" b="1" dirty="0" err="1">
                          <a:solidFill>
                            <a:srgbClr val="000000"/>
                          </a:solidFill>
                          <a:latin typeface="Arial" pitchFamily="34" charset="0"/>
                        </a:rPr>
                        <a:t>BYT</a:t>
                      </a:r>
                      <a:r>
                        <a:rPr lang="en-US" sz="2300" b="1" dirty="0">
                          <a:solidFill>
                            <a:srgbClr val="000000"/>
                          </a:solidFill>
                          <a:latin typeface="Arial" pitchFamily="34" charset="0"/>
                        </a:rPr>
                        <a:t>, 2018)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1221020"/>
            <a:ext cx="1819741" cy="1228645"/>
          </a:xfrm>
          <a:prstGeom prst="rect">
            <a:avLst/>
          </a:prstGeom>
        </p:spPr>
      </p:pic>
      <p:sp>
        <p:nvSpPr>
          <p:cNvPr id="13" name="TextBox 13"/>
          <p:cNvSpPr txBox="1"/>
          <p:nvPr/>
        </p:nvSpPr>
        <p:spPr>
          <a:xfrm>
            <a:off x="2875273" y="1665755"/>
            <a:ext cx="8934139" cy="849463"/>
          </a:xfrm>
          <a:prstGeom prst="rect">
            <a:avLst/>
          </a:prstGeom>
        </p:spPr>
        <p:txBody>
          <a:bodyPr wrap="square" lIns="0" tIns="0" rIns="0" bIns="0" rtlCol="0" anchor="t">
            <a:spAutoFit/>
          </a:bodyPr>
          <a:lstStyle/>
          <a:p>
            <a:pPr>
              <a:lnSpc>
                <a:spcPct val="120000"/>
              </a:lnSpc>
              <a:spcBef>
                <a:spcPct val="0"/>
              </a:spcBef>
            </a:pPr>
            <a:r>
              <a:rPr lang="en-US" sz="2300" b="1" dirty="0">
                <a:solidFill>
                  <a:srgbClr val="000000"/>
                </a:solidFill>
                <a:latin typeface="Arial" pitchFamily="34" charset="0"/>
              </a:rPr>
              <a:t>Cho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dưới</a:t>
            </a:r>
            <a:r>
              <a:rPr lang="en-US" sz="2300" b="1" dirty="0">
                <a:solidFill>
                  <a:srgbClr val="000000"/>
                </a:solidFill>
                <a:latin typeface="Arial" pitchFamily="34" charset="0"/>
              </a:rPr>
              <a:t> </a:t>
            </a:r>
            <a:r>
              <a:rPr lang="en-US" sz="2300" b="1" dirty="0" err="1">
                <a:solidFill>
                  <a:srgbClr val="000000"/>
                </a:solidFill>
                <a:latin typeface="Arial" pitchFamily="34" charset="0"/>
              </a:rPr>
              <a:t>đây</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mất</a:t>
            </a:r>
            <a:r>
              <a:rPr lang="en-US" sz="2300" b="1" dirty="0">
                <a:solidFill>
                  <a:srgbClr val="000000"/>
                </a:solidFill>
                <a:latin typeface="Arial" pitchFamily="34" charset="0"/>
              </a:rPr>
              <a:t> </a:t>
            </a:r>
            <a:r>
              <a:rPr lang="en-US" sz="2300" b="1" dirty="0" err="1">
                <a:solidFill>
                  <a:srgbClr val="000000"/>
                </a:solidFill>
                <a:latin typeface="Arial" pitchFamily="34" charset="0"/>
              </a:rPr>
              <a:t>cân</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125141"/>
            <a:ext cx="9045405" cy="2166541"/>
            <a:chOff x="0" y="-192881"/>
            <a:chExt cx="18095523" cy="4333081"/>
          </a:xfrm>
        </p:grpSpPr>
        <p:sp>
          <p:nvSpPr>
            <p:cNvPr id="5" name="TextBox 5"/>
            <p:cNvSpPr txBox="1"/>
            <p:nvPr/>
          </p:nvSpPr>
          <p:spPr>
            <a:xfrm>
              <a:off x="0" y="-192881"/>
              <a:ext cx="4114800" cy="43076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8" name="TextBox 8"/>
            <p:cNvSpPr txBox="1"/>
            <p:nvPr/>
          </p:nvSpPr>
          <p:spPr>
            <a:xfrm>
              <a:off x="14485551" y="861219"/>
              <a:ext cx="3086100" cy="3278981"/>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9" name="TextBox 9"/>
            <p:cNvSpPr txBox="1"/>
            <p:nvPr/>
          </p:nvSpPr>
          <p:spPr>
            <a:xfrm>
              <a:off x="4689483" y="2453082"/>
              <a:ext cx="13038644" cy="769058"/>
            </a:xfrm>
            <a:prstGeom prst="rect">
              <a:avLst/>
            </a:prstGeom>
          </p:spPr>
          <p:txBody>
            <a:bodyPr lIns="0" tIns="0" rIns="0" bIns="0" rtlCol="0" anchor="t">
              <a:spAutoFit/>
            </a:bodyPr>
            <a:lstStyle/>
            <a:p>
              <a:pPr>
                <a:lnSpc>
                  <a:spcPts val="3266"/>
                </a:lnSpc>
              </a:pPr>
              <a:r>
                <a:rPr lang="en-US" sz="2300" b="1" dirty="0">
                  <a:solidFill>
                    <a:srgbClr val="FF0000"/>
                  </a:solidFill>
                  <a:latin typeface="Arial" pitchFamily="34" charset="0"/>
                </a:rPr>
                <a:t>I. </a:t>
              </a:r>
              <a:r>
                <a:rPr lang="en-US" sz="2300" b="1" dirty="0" err="1">
                  <a:solidFill>
                    <a:srgbClr val="FF0000"/>
                  </a:solidFill>
                  <a:latin typeface="Arial" pitchFamily="34" charset="0"/>
                </a:rPr>
                <a:t>MÔI</a:t>
              </a:r>
              <a:r>
                <a:rPr lang="en-US" sz="2300" b="1" dirty="0">
                  <a:solidFill>
                    <a:srgbClr val="FF0000"/>
                  </a:solidFill>
                  <a:latin typeface="Arial" pitchFamily="34" charset="0"/>
                </a:rPr>
                <a:t> </a:t>
              </a:r>
              <a:r>
                <a:rPr lang="en-US" sz="2300" b="1" dirty="0" err="1">
                  <a:solidFill>
                    <a:srgbClr val="FF0000"/>
                  </a:solidFill>
                  <a:latin typeface="Arial" pitchFamily="34" charset="0"/>
                </a:rPr>
                <a:t>TRƯỜNG</a:t>
              </a:r>
              <a:r>
                <a:rPr lang="en-US" sz="2300" b="1" dirty="0">
                  <a:solidFill>
                    <a:srgbClr val="FF0000"/>
                  </a:solidFill>
                  <a:latin typeface="Arial" pitchFamily="34" charset="0"/>
                </a:rPr>
                <a:t> </a:t>
              </a:r>
              <a:r>
                <a:rPr lang="en-US" sz="2300" b="1" dirty="0" err="1">
                  <a:solidFill>
                    <a:srgbClr val="FF0000"/>
                  </a:solidFill>
                  <a:latin typeface="Arial" pitchFamily="34" charset="0"/>
                </a:rPr>
                <a:t>TRONG</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10" name="TextBox 10"/>
            <p:cNvSpPr txBox="1"/>
            <p:nvPr/>
          </p:nvSpPr>
          <p:spPr>
            <a:xfrm>
              <a:off x="4689483" y="3345742"/>
              <a:ext cx="13406040" cy="769058"/>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graphicFrame>
        <p:nvGraphicFramePr>
          <p:cNvPr id="11" name="Table 11"/>
          <p:cNvGraphicFramePr>
            <a:graphicFrameLocks noGrp="1"/>
          </p:cNvGraphicFramePr>
          <p:nvPr>
            <p:extLst>
              <p:ext uri="{D42A27DB-BD31-4B8C-83A1-F6EECF244321}">
                <p14:modId xmlns:p14="http://schemas.microsoft.com/office/powerpoint/2010/main" val="4293264397"/>
              </p:ext>
            </p:extLst>
          </p:nvPr>
        </p:nvGraphicFramePr>
        <p:xfrm>
          <a:off x="724425" y="1219200"/>
          <a:ext cx="10817583" cy="3149855"/>
        </p:xfrm>
        <a:graphic>
          <a:graphicData uri="http://schemas.openxmlformats.org/drawingml/2006/table">
            <a:tbl>
              <a:tblPr/>
              <a:tblGrid>
                <a:gridCol w="2009503">
                  <a:extLst>
                    <a:ext uri="{9D8B030D-6E8A-4147-A177-3AD203B41FA5}">
                      <a16:colId xmlns:a16="http://schemas.microsoft.com/office/drawing/2014/main" val="20000"/>
                    </a:ext>
                  </a:extLst>
                </a:gridCol>
                <a:gridCol w="2559209">
                  <a:extLst>
                    <a:ext uri="{9D8B030D-6E8A-4147-A177-3AD203B41FA5}">
                      <a16:colId xmlns:a16="http://schemas.microsoft.com/office/drawing/2014/main" val="20001"/>
                    </a:ext>
                  </a:extLst>
                </a:gridCol>
                <a:gridCol w="2053960">
                  <a:extLst>
                    <a:ext uri="{9D8B030D-6E8A-4147-A177-3AD203B41FA5}">
                      <a16:colId xmlns:a16="http://schemas.microsoft.com/office/drawing/2014/main" val="20002"/>
                    </a:ext>
                  </a:extLst>
                </a:gridCol>
                <a:gridCol w="4194911">
                  <a:extLst>
                    <a:ext uri="{9D8B030D-6E8A-4147-A177-3AD203B41FA5}">
                      <a16:colId xmlns:a16="http://schemas.microsoft.com/office/drawing/2014/main" val="20003"/>
                    </a:ext>
                  </a:extLst>
                </a:gridCol>
              </a:tblGrid>
              <a:tr h="971232">
                <a:tc>
                  <a:txBody>
                    <a:bodyPr/>
                    <a:lstStyle/>
                    <a:p>
                      <a:pPr algn="ctr">
                        <a:lnSpc>
                          <a:spcPct val="120000"/>
                        </a:lnSpc>
                        <a:defRPr/>
                      </a:pPr>
                      <a:r>
                        <a:rPr lang="en-US" sz="2300" b="1" dirty="0" err="1">
                          <a:solidFill>
                            <a:srgbClr val="FFFFFF"/>
                          </a:solidFill>
                          <a:latin typeface="Arial" pitchFamily="34" charset="0"/>
                        </a:rPr>
                        <a:t>Trường</a:t>
                      </a:r>
                      <a:r>
                        <a:rPr lang="en-US" sz="2300" b="1" dirty="0">
                          <a:solidFill>
                            <a:srgbClr val="FFFFFF"/>
                          </a:solidFill>
                          <a:latin typeface="Arial" pitchFamily="34" charset="0"/>
                        </a:rPr>
                        <a:t> </a:t>
                      </a:r>
                      <a:r>
                        <a:rPr lang="en-US" sz="2300" b="1" dirty="0" err="1">
                          <a:solidFill>
                            <a:srgbClr val="FFFFFF"/>
                          </a:solidFill>
                          <a:latin typeface="Arial" pitchFamily="34" charset="0"/>
                        </a:rPr>
                        <a:t>hợp</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dirty="0" err="1">
                          <a:solidFill>
                            <a:srgbClr val="FFFFFF"/>
                          </a:solidFill>
                          <a:latin typeface="Arial" pitchFamily="34" charset="0"/>
                        </a:rPr>
                        <a:t>Chỉ</a:t>
                      </a:r>
                      <a:r>
                        <a:rPr lang="en-US" sz="2300" b="1" dirty="0">
                          <a:solidFill>
                            <a:srgbClr val="FFFFFF"/>
                          </a:solidFill>
                          <a:latin typeface="Arial" pitchFamily="34" charset="0"/>
                        </a:rPr>
                        <a:t> </a:t>
                      </a:r>
                      <a:r>
                        <a:rPr lang="en-US" sz="2300" b="1" dirty="0" err="1">
                          <a:solidFill>
                            <a:srgbClr val="FFFFFF"/>
                          </a:solidFill>
                          <a:latin typeface="Arial" pitchFamily="34" charset="0"/>
                        </a:rPr>
                        <a:t>số</a:t>
                      </a:r>
                      <a:r>
                        <a:rPr lang="en-US" sz="2300" b="1" dirty="0">
                          <a:solidFill>
                            <a:srgbClr val="FFFFFF"/>
                          </a:solidFill>
                          <a:latin typeface="Arial" pitchFamily="34" charset="0"/>
                        </a:rPr>
                        <a:t> </a:t>
                      </a:r>
                      <a:r>
                        <a:rPr lang="en-US" sz="2300" b="1" dirty="0" err="1">
                          <a:solidFill>
                            <a:srgbClr val="FFFFFF"/>
                          </a:solidFill>
                          <a:latin typeface="Arial" pitchFamily="34" charset="0"/>
                        </a:rPr>
                        <a:t>môi</a:t>
                      </a:r>
                      <a:r>
                        <a:rPr lang="en-US" sz="2300" b="1" dirty="0">
                          <a:solidFill>
                            <a:srgbClr val="FFFFFF"/>
                          </a:solidFill>
                          <a:latin typeface="Arial" pitchFamily="34" charset="0"/>
                        </a:rPr>
                        <a:t> </a:t>
                      </a:r>
                      <a:r>
                        <a:rPr lang="en-US" sz="2300" b="1" dirty="0" err="1">
                          <a:solidFill>
                            <a:srgbClr val="FFFFFF"/>
                          </a:solidFill>
                          <a:latin typeface="Arial" pitchFamily="34" charset="0"/>
                        </a:rPr>
                        <a:t>trường</a:t>
                      </a:r>
                      <a:r>
                        <a:rPr lang="en-US" sz="2300" b="1" dirty="0">
                          <a:solidFill>
                            <a:srgbClr val="FFFFFF"/>
                          </a:solidFill>
                          <a:latin typeface="Arial" pitchFamily="34" charset="0"/>
                        </a:rPr>
                        <a:t> </a:t>
                      </a:r>
                      <a:r>
                        <a:rPr lang="en-US" sz="2300" b="1" dirty="0" err="1">
                          <a:solidFill>
                            <a:srgbClr val="FFFFFF"/>
                          </a:solidFill>
                          <a:latin typeface="Arial" pitchFamily="34" charset="0"/>
                        </a:rPr>
                        <a:t>trong</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GT đo được</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Ngưỡng GT ở người trưởng thành bình thường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extLst>
                  <a:ext uri="{0D108BD9-81ED-4DB2-BD59-A6C34878D82A}">
                    <a16:rowId xmlns:a16="http://schemas.microsoft.com/office/drawing/2014/main" val="10000"/>
                  </a:ext>
                </a:extLst>
              </a:tr>
              <a:tr h="810887">
                <a:tc>
                  <a:txBody>
                    <a:bodyPr/>
                    <a:lstStyle/>
                    <a:p>
                      <a:pPr algn="ctr">
                        <a:lnSpc>
                          <a:spcPct val="120000"/>
                        </a:lnSpc>
                        <a:defRPr/>
                      </a:pPr>
                      <a:r>
                        <a:rPr lang="en-US" sz="1800" b="1" dirty="0">
                          <a:solidFill>
                            <a:srgbClr val="000000"/>
                          </a:solidFill>
                          <a:latin typeface="Arial" pitchFamily="34" charset="0"/>
                        </a:rPr>
                        <a:t>1</a:t>
                      </a:r>
                      <a:endParaRPr lang="en-US" sz="5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600" b="1" dirty="0" err="1">
                          <a:solidFill>
                            <a:srgbClr val="000000"/>
                          </a:solidFill>
                          <a:latin typeface="Arial" pitchFamily="34" charset="0"/>
                        </a:rPr>
                        <a:t>Thân</a:t>
                      </a:r>
                      <a:r>
                        <a:rPr lang="en-US" sz="1600" b="1" dirty="0">
                          <a:solidFill>
                            <a:srgbClr val="000000"/>
                          </a:solidFill>
                          <a:latin typeface="Arial" pitchFamily="34" charset="0"/>
                        </a:rPr>
                        <a:t> </a:t>
                      </a:r>
                      <a:r>
                        <a:rPr lang="en-US" sz="1600" b="1" dirty="0" err="1">
                          <a:solidFill>
                            <a:srgbClr val="000000"/>
                          </a:solidFill>
                          <a:latin typeface="Arial" pitchFamily="34" charset="0"/>
                        </a:rPr>
                        <a:t>nhiệt</a:t>
                      </a:r>
                      <a:endParaRPr lang="en-US" sz="400" b="1" dirty="0">
                        <a:latin typeface="Arial" pitchFamily="34" charset="0"/>
                      </a:endParaRPr>
                    </a:p>
                    <a:p>
                      <a:pPr algn="ctr">
                        <a:lnSpc>
                          <a:spcPct val="120000"/>
                        </a:lnSpc>
                      </a:pPr>
                      <a:r>
                        <a:rPr lang="en-US" sz="1600" b="1" dirty="0">
                          <a:solidFill>
                            <a:srgbClr val="000000"/>
                          </a:solidFill>
                          <a:latin typeface="Arial" pitchFamily="34" charset="0"/>
                        </a:rPr>
                        <a:t>(</a:t>
                      </a:r>
                      <a:r>
                        <a:rPr lang="en-US" sz="1600" b="1" dirty="0" err="1">
                          <a:solidFill>
                            <a:srgbClr val="000000"/>
                          </a:solidFill>
                          <a:latin typeface="Arial" pitchFamily="34" charset="0"/>
                        </a:rPr>
                        <a:t>độ</a:t>
                      </a:r>
                      <a:r>
                        <a:rPr lang="en-US" sz="1600" b="1" dirty="0">
                          <a:solidFill>
                            <a:srgbClr val="000000"/>
                          </a:solidFill>
                          <a:latin typeface="Arial" pitchFamily="34" charset="0"/>
                        </a:rPr>
                        <a:t> C)</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800" b="1" dirty="0">
                          <a:solidFill>
                            <a:srgbClr val="000000"/>
                          </a:solidFill>
                          <a:latin typeface="Arial" pitchFamily="34" charset="0"/>
                        </a:rPr>
                        <a:t>39.5</a:t>
                      </a:r>
                      <a:endParaRPr lang="en-US" sz="5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800" b="1" dirty="0">
                          <a:solidFill>
                            <a:srgbClr val="000000"/>
                          </a:solidFill>
                          <a:latin typeface="Arial" pitchFamily="34" charset="0"/>
                        </a:rPr>
                        <a:t>36 - 37.5</a:t>
                      </a:r>
                      <a:endParaRPr lang="en-US" sz="500" b="1" dirty="0">
                        <a:latin typeface="Arial" pitchFamily="34" charset="0"/>
                      </a:endParaRPr>
                    </a:p>
                    <a:p>
                      <a:pPr algn="ctr">
                        <a:lnSpc>
                          <a:spcPct val="120000"/>
                        </a:lnSpc>
                      </a:pPr>
                      <a:r>
                        <a:rPr lang="en-US" sz="1800" b="1" dirty="0">
                          <a:solidFill>
                            <a:srgbClr val="000000"/>
                          </a:solidFill>
                          <a:latin typeface="Arial" pitchFamily="34" charset="0"/>
                        </a:rPr>
                        <a:t>(</a:t>
                      </a:r>
                      <a:r>
                        <a:rPr lang="en-US" sz="1800" b="1" dirty="0" err="1">
                          <a:solidFill>
                            <a:srgbClr val="000000"/>
                          </a:solidFill>
                          <a:latin typeface="Arial" pitchFamily="34" charset="0"/>
                        </a:rPr>
                        <a:t>BYT</a:t>
                      </a:r>
                      <a:r>
                        <a:rPr lang="en-US" sz="1800" b="1" dirty="0">
                          <a:solidFill>
                            <a:srgbClr val="000000"/>
                          </a:solidFill>
                          <a:latin typeface="Arial" pitchFamily="34" charset="0"/>
                        </a:rPr>
                        <a:t>, 2008)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3481">
                <a:tc>
                  <a:txBody>
                    <a:bodyPr/>
                    <a:lstStyle/>
                    <a:p>
                      <a:pPr algn="ctr">
                        <a:lnSpc>
                          <a:spcPct val="120000"/>
                        </a:lnSpc>
                        <a:defRPr/>
                      </a:pPr>
                      <a:r>
                        <a:rPr lang="en-US" sz="1800" b="1">
                          <a:solidFill>
                            <a:srgbClr val="000000"/>
                          </a:solidFill>
                          <a:latin typeface="Arial" pitchFamily="34" charset="0"/>
                        </a:rPr>
                        <a:t>2</a:t>
                      </a:r>
                      <a:endParaRPr lang="en-US" sz="5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800" b="1" dirty="0" err="1">
                          <a:solidFill>
                            <a:srgbClr val="000000"/>
                          </a:solidFill>
                          <a:latin typeface="Arial" pitchFamily="34" charset="0"/>
                        </a:rPr>
                        <a:t>Nồng</a:t>
                      </a:r>
                      <a:r>
                        <a:rPr lang="en-US" sz="1800" b="1" dirty="0">
                          <a:solidFill>
                            <a:srgbClr val="000000"/>
                          </a:solidFill>
                          <a:latin typeface="Arial" pitchFamily="34" charset="0"/>
                        </a:rPr>
                        <a:t> </a:t>
                      </a:r>
                      <a:r>
                        <a:rPr lang="en-US" sz="1800" b="1" dirty="0" err="1">
                          <a:solidFill>
                            <a:srgbClr val="000000"/>
                          </a:solidFill>
                          <a:latin typeface="Arial" pitchFamily="34" charset="0"/>
                        </a:rPr>
                        <a:t>độ</a:t>
                      </a:r>
                      <a:r>
                        <a:rPr lang="en-US" sz="1800" b="1" dirty="0">
                          <a:solidFill>
                            <a:srgbClr val="000000"/>
                          </a:solidFill>
                          <a:latin typeface="Arial" pitchFamily="34" charset="0"/>
                        </a:rPr>
                        <a:t> Zn </a:t>
                      </a:r>
                      <a:r>
                        <a:rPr lang="en-US" sz="1800" b="1" dirty="0" err="1">
                          <a:solidFill>
                            <a:srgbClr val="000000"/>
                          </a:solidFill>
                          <a:latin typeface="Arial" pitchFamily="34" charset="0"/>
                        </a:rPr>
                        <a:t>trong</a:t>
                      </a:r>
                      <a:r>
                        <a:rPr lang="en-US" sz="1800" b="1" dirty="0">
                          <a:solidFill>
                            <a:srgbClr val="000000"/>
                          </a:solidFill>
                          <a:latin typeface="Arial" pitchFamily="34" charset="0"/>
                        </a:rPr>
                        <a:t> </a:t>
                      </a:r>
                      <a:r>
                        <a:rPr lang="en-US" sz="1800" b="1" dirty="0" err="1">
                          <a:solidFill>
                            <a:srgbClr val="000000"/>
                          </a:solidFill>
                          <a:latin typeface="Arial" pitchFamily="34" charset="0"/>
                        </a:rPr>
                        <a:t>máu</a:t>
                      </a:r>
                      <a:r>
                        <a:rPr lang="en-US" sz="1800" b="1" dirty="0">
                          <a:solidFill>
                            <a:srgbClr val="000000"/>
                          </a:solidFill>
                          <a:latin typeface="Arial" pitchFamily="34" charset="0"/>
                        </a:rPr>
                        <a:t> </a:t>
                      </a:r>
                      <a:endParaRPr lang="en-US" sz="500" b="1" dirty="0">
                        <a:latin typeface="Arial" pitchFamily="34" charset="0"/>
                      </a:endParaRPr>
                    </a:p>
                    <a:p>
                      <a:pPr algn="ctr">
                        <a:lnSpc>
                          <a:spcPct val="120000"/>
                        </a:lnSpc>
                      </a:pPr>
                      <a:r>
                        <a:rPr lang="en-US" sz="1800" b="1" dirty="0">
                          <a:solidFill>
                            <a:srgbClr val="000000"/>
                          </a:solidFill>
                          <a:latin typeface="Arial" pitchFamily="34" charset="0"/>
                        </a:rPr>
                        <a:t>(</a:t>
                      </a:r>
                      <a:r>
                        <a:rPr lang="en-US" sz="1800" b="1" dirty="0" err="1">
                          <a:solidFill>
                            <a:srgbClr val="000000"/>
                          </a:solidFill>
                          <a:latin typeface="Arial" pitchFamily="34" charset="0"/>
                        </a:rPr>
                        <a:t>umol</a:t>
                      </a:r>
                      <a:r>
                        <a:rPr lang="en-US" sz="1800" b="1" dirty="0">
                          <a:solidFill>
                            <a:srgbClr val="000000"/>
                          </a:solidFill>
                          <a:latin typeface="Arial" pitchFamily="34" charset="0"/>
                        </a:rPr>
                        <a:t>/L)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800" b="1" dirty="0">
                          <a:solidFill>
                            <a:srgbClr val="000000"/>
                          </a:solidFill>
                          <a:latin typeface="Arial" pitchFamily="34" charset="0"/>
                        </a:rPr>
                        <a:t>16.5</a:t>
                      </a:r>
                      <a:endParaRPr lang="en-US" sz="5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1800" b="1" dirty="0">
                          <a:solidFill>
                            <a:srgbClr val="000000"/>
                          </a:solidFill>
                          <a:latin typeface="Arial" pitchFamily="34" charset="0"/>
                        </a:rPr>
                        <a:t>9.2 - 18.4</a:t>
                      </a:r>
                      <a:endParaRPr lang="en-US" sz="500" b="1" dirty="0">
                        <a:latin typeface="Arial" pitchFamily="34" charset="0"/>
                      </a:endParaRPr>
                    </a:p>
                    <a:p>
                      <a:pPr algn="ctr">
                        <a:lnSpc>
                          <a:spcPct val="120000"/>
                        </a:lnSpc>
                      </a:pPr>
                      <a:r>
                        <a:rPr lang="en-US" sz="1800" b="1" dirty="0">
                          <a:solidFill>
                            <a:srgbClr val="000000"/>
                          </a:solidFill>
                          <a:latin typeface="Arial" pitchFamily="34" charset="0"/>
                        </a:rPr>
                        <a:t>(</a:t>
                      </a:r>
                      <a:r>
                        <a:rPr lang="en-US" sz="1800" b="1" dirty="0" err="1">
                          <a:solidFill>
                            <a:srgbClr val="000000"/>
                          </a:solidFill>
                          <a:latin typeface="Arial" pitchFamily="34" charset="0"/>
                        </a:rPr>
                        <a:t>BYT</a:t>
                      </a:r>
                      <a:r>
                        <a:rPr lang="en-US" sz="1800" b="1" dirty="0">
                          <a:solidFill>
                            <a:srgbClr val="000000"/>
                          </a:solidFill>
                          <a:latin typeface="Arial" pitchFamily="34" charset="0"/>
                        </a:rPr>
                        <a:t>, 2018)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2"/>
          <p:cNvSpPr/>
          <p:nvPr/>
        </p:nvSpPr>
        <p:spPr>
          <a:xfrm>
            <a:off x="685621" y="4343400"/>
            <a:ext cx="10895190" cy="2621230"/>
          </a:xfrm>
          <a:prstGeom prst="rect">
            <a:avLst/>
          </a:prstGeom>
        </p:spPr>
        <p:txBody>
          <a:bodyPr wrap="square">
            <a:spAutoFit/>
          </a:bodyPr>
          <a:lstStyle/>
          <a:p>
            <a:pPr marL="30480" marR="30480" algn="just">
              <a:lnSpc>
                <a:spcPct val="115000"/>
              </a:lnSpc>
              <a:spcBef>
                <a:spcPts val="200"/>
              </a:spcBef>
              <a:spcAft>
                <a:spcPts val="200"/>
              </a:spcAft>
            </a:pPr>
            <a:r>
              <a:rPr lang="vi-VN" sz="2800" dirty="0">
                <a:solidFill>
                  <a:srgbClr val="000000"/>
                </a:solidFill>
                <a:latin typeface="Times New Roman" panose="02020603050405020304" pitchFamily="18" charset="0"/>
                <a:ea typeface="Times New Roman" panose="02020603050405020304" pitchFamily="18" charset="0"/>
              </a:rPr>
              <a:t>- Trường hợp 1 có chỉ số môi trường trong mất cân bằng.</a:t>
            </a:r>
            <a:endParaRPr lang="vi-VN" sz="2400" dirty="0">
              <a:latin typeface="Times New Roman" panose="02020603050405020304" pitchFamily="18" charset="0"/>
              <a:ea typeface="Arial" panose="020B0604020202020204" pitchFamily="34" charset="0"/>
            </a:endParaRPr>
          </a:p>
          <a:p>
            <a:pPr marL="30480" marR="30480" algn="just">
              <a:lnSpc>
                <a:spcPct val="115000"/>
              </a:lnSpc>
              <a:spcBef>
                <a:spcPts val="200"/>
              </a:spcBef>
              <a:spcAft>
                <a:spcPts val="200"/>
              </a:spcAft>
            </a:pPr>
            <a:r>
              <a:rPr lang="vi-VN" sz="2800" dirty="0">
                <a:solidFill>
                  <a:srgbClr val="000000"/>
                </a:solidFill>
                <a:latin typeface="Times New Roman" panose="02020603050405020304" pitchFamily="18" charset="0"/>
                <a:ea typeface="Times New Roman" panose="02020603050405020304" pitchFamily="18" charset="0"/>
              </a:rPr>
              <a:t>- Giải thích: Thân nhiệt có ngưỡng giá trị ở người trưởng thành bình thường là 36 – 37,5 </a:t>
            </a:r>
            <a:r>
              <a:rPr lang="vi-VN" sz="2800" baseline="30000" dirty="0">
                <a:solidFill>
                  <a:srgbClr val="000000"/>
                </a:solidFill>
                <a:latin typeface="Times New Roman" panose="02020603050405020304" pitchFamily="18" charset="0"/>
                <a:ea typeface="Times New Roman" panose="02020603050405020304" pitchFamily="18" charset="0"/>
              </a:rPr>
              <a:t>o</a:t>
            </a:r>
            <a:r>
              <a:rPr lang="vi-VN" sz="2800" dirty="0">
                <a:solidFill>
                  <a:srgbClr val="000000"/>
                </a:solidFill>
                <a:latin typeface="Times New Roman" panose="02020603050405020304" pitchFamily="18" charset="0"/>
                <a:ea typeface="Times New Roman" panose="02020603050405020304" pitchFamily="18" charset="0"/>
              </a:rPr>
              <a:t>C. Trong khi, người ở trường hợp 1 có giá trị đo được là 39,5</a:t>
            </a:r>
            <a:r>
              <a:rPr lang="vi-VN" sz="2800" baseline="30000" dirty="0">
                <a:solidFill>
                  <a:srgbClr val="000000"/>
                </a:solidFill>
                <a:latin typeface="Times New Roman" panose="02020603050405020304" pitchFamily="18" charset="0"/>
                <a:ea typeface="Times New Roman" panose="02020603050405020304" pitchFamily="18" charset="0"/>
              </a:rPr>
              <a:t>o</a:t>
            </a:r>
            <a:r>
              <a:rPr lang="vi-VN" sz="2800" dirty="0">
                <a:solidFill>
                  <a:srgbClr val="000000"/>
                </a:solidFill>
                <a:latin typeface="Times New Roman" panose="02020603050405020304" pitchFamily="18" charset="0"/>
                <a:ea typeface="Times New Roman" panose="02020603050405020304" pitchFamily="18" charset="0"/>
              </a:rPr>
              <a:t>C, cao hơn nhiều so với ngưỡng bình thường. Điều này báo hiệu sự mất cân bằng môi trường trong cơ thể về điều kiện nhiệt độ.</a:t>
            </a:r>
            <a:endParaRPr lang="vi-VN" sz="24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2856932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2385</Words>
  <Application>Microsoft Macintosh PowerPoint</Application>
  <PresentationFormat>Custom</PresentationFormat>
  <Paragraphs>206</Paragraphs>
  <Slides>42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Times New Roman</vt:lpstr>
      <vt:lpstr>Muli</vt:lpstr>
      <vt:lpstr>Georgia</vt:lpstr>
      <vt:lpstr>Cambria Math</vt:lpstr>
      <vt:lpstr>Calibri</vt:lpstr>
      <vt:lpstr>Inter</vt:lpstr>
      <vt:lpstr>Open Sans</vt:lpstr>
      <vt:lpstr>Office Theme</vt:lpstr>
      <vt:lpstr>PowerPoint Presentation</vt:lpstr>
      <vt:lpstr>PowerPoint Presentation</vt:lpstr>
      <vt:lpstr>PowerPoint Presentation</vt:lpstr>
      <vt:lpstr>PowerPoint Presentation</vt:lpstr>
      <vt:lpstr>PowerPoint Presentation</vt:lpstr>
      <vt:lpstr>? Khái niệm môi trường trong cơ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33* MÔI TRƯỜNG TRONG CƠ THỂ VÀ HỆ BÀI TIẾT Ở NGƯỜI</dc:title>
  <cp:lastModifiedBy>thien huynh</cp:lastModifiedBy>
  <cp:revision>48</cp:revision>
  <dcterms:created xsi:type="dcterms:W3CDTF">2006-08-16T00:00:00Z</dcterms:created>
  <dcterms:modified xsi:type="dcterms:W3CDTF">2024-03-28T16:05:26Z</dcterms:modified>
  <dc:identifier>DAFgPAx22Yg</dc:identifier>
</cp:coreProperties>
</file>