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69" r:id="rId2"/>
    <p:sldId id="257" r:id="rId3"/>
    <p:sldId id="268" r:id="rId4"/>
    <p:sldId id="256" r:id="rId5"/>
    <p:sldId id="315" r:id="rId6"/>
    <p:sldId id="270"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6" r:id="rId21"/>
    <p:sldId id="288" r:id="rId22"/>
    <p:sldId id="287" r:id="rId23"/>
    <p:sldId id="290" r:id="rId24"/>
    <p:sldId id="291" r:id="rId25"/>
    <p:sldId id="292" r:id="rId26"/>
    <p:sldId id="295" r:id="rId27"/>
    <p:sldId id="296" r:id="rId28"/>
    <p:sldId id="297" r:id="rId29"/>
    <p:sldId id="298" r:id="rId30"/>
    <p:sldId id="299" r:id="rId31"/>
    <p:sldId id="300" r:id="rId32"/>
    <p:sldId id="303" r:id="rId33"/>
    <p:sldId id="301" r:id="rId34"/>
    <p:sldId id="302" r:id="rId35"/>
    <p:sldId id="304" r:id="rId36"/>
    <p:sldId id="305" r:id="rId37"/>
    <p:sldId id="306" r:id="rId38"/>
    <p:sldId id="317" r:id="rId39"/>
    <p:sldId id="318" r:id="rId40"/>
    <p:sldId id="319" r:id="rId41"/>
    <p:sldId id="320" r:id="rId42"/>
    <p:sldId id="321" r:id="rId43"/>
    <p:sldId id="316" r:id="rId44"/>
    <p:sldId id="307" r:id="rId45"/>
    <p:sldId id="308" r:id="rId46"/>
    <p:sldId id="310" r:id="rId47"/>
    <p:sldId id="311" r:id="rId48"/>
    <p:sldId id="312" r:id="rId49"/>
    <p:sldId id="313" r:id="rId50"/>
    <p:sldId id="314" r:id="rId51"/>
  </p:sldIdLst>
  <p:sldSz cx="18288000" cy="10287000"/>
  <p:notesSz cx="6858000" cy="9144000"/>
  <p:embeddedFontLst>
    <p:embeddedFont>
      <p:font typeface="Arial" panose="020B0604020202020204" pitchFamily="34" charset="0"/>
      <p:regular r:id="rId53"/>
    </p:embeddedFont>
    <p:embeddedFont>
      <p:font typeface="Arial Bold" panose="020B0704020202020204" pitchFamily="34" charset="0"/>
      <p:regular r:id="rId54"/>
      <p:bold r:id="rId55"/>
    </p:embeddedFont>
    <p:embeddedFont>
      <p:font typeface="Calibri" panose="020F050202020403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9B62"/>
    <a:srgbClr val="E1D1B1"/>
    <a:srgbClr val="E9DDC5"/>
    <a:srgbClr val="DBC7A1"/>
    <a:srgbClr val="8A5850"/>
    <a:srgbClr val="ECE1CC"/>
    <a:srgbClr val="F0E8D8"/>
    <a:srgbClr val="A56C63"/>
    <a:srgbClr val="835B49"/>
    <a:srgbClr val="6B4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95000" autoAdjust="0"/>
  </p:normalViewPr>
  <p:slideViewPr>
    <p:cSldViewPr>
      <p:cViewPr>
        <p:scale>
          <a:sx n="40" d="100"/>
          <a:sy n="40" d="100"/>
        </p:scale>
        <p:origin x="946"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195CB2-3841-4BC9-BE04-5BD20C6D529B}"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8DCAD-0C5B-4FAF-A0FB-035A6D435536}" type="slidenum">
              <a:rPr lang="en-US" smtClean="0"/>
              <a:t>‹#›</a:t>
            </a:fld>
            <a:endParaRPr lang="en-US"/>
          </a:p>
        </p:txBody>
      </p:sp>
    </p:spTree>
    <p:extLst>
      <p:ext uri="{BB962C8B-B14F-4D97-AF65-F5344CB8AC3E}">
        <p14:creationId xmlns:p14="http://schemas.microsoft.com/office/powerpoint/2010/main" val="698503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8DCAD-0C5B-4FAF-A0FB-035A6D435536}" type="slidenum">
              <a:rPr lang="en-US" smtClean="0"/>
              <a:t>8</a:t>
            </a:fld>
            <a:endParaRPr lang="en-US"/>
          </a:p>
        </p:txBody>
      </p:sp>
    </p:spTree>
    <p:extLst>
      <p:ext uri="{BB962C8B-B14F-4D97-AF65-F5344CB8AC3E}">
        <p14:creationId xmlns:p14="http://schemas.microsoft.com/office/powerpoint/2010/main" val="602504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1.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75.svg"/><Relationship Id="rId3" Type="http://schemas.openxmlformats.org/officeDocument/2006/relationships/image" Target="../media/image8.sv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7.png"/><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75.svg"/></Relationships>
</file>

<file path=ppt/slides/_rels/slide2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sv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78.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86.sv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svg"/><Relationship Id="rId7" Type="http://schemas.openxmlformats.org/officeDocument/2006/relationships/image" Target="../media/image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0.svg"/><Relationship Id="rId5" Type="http://schemas.openxmlformats.org/officeDocument/2006/relationships/image" Target="../media/image8.svg"/><Relationship Id="rId10" Type="http://schemas.openxmlformats.org/officeDocument/2006/relationships/image" Target="../media/image89.png"/><Relationship Id="rId4" Type="http://schemas.openxmlformats.org/officeDocument/2006/relationships/image" Target="../media/image7.png"/><Relationship Id="rId9" Type="http://schemas.openxmlformats.org/officeDocument/2006/relationships/image" Target="../media/image54.svg"/></Relationships>
</file>

<file path=ppt/slides/_rels/slide29.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94.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sv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5.png"/><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0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51.sv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sv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109.gif"/><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4.svg"/><Relationship Id="rId9" Type="http://schemas.openxmlformats.org/officeDocument/2006/relationships/image" Target="../media/image27.svg"/></Relationships>
</file>

<file path=ppt/slides/_rels/slide4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9.svg"/><Relationship Id="rId7" Type="http://schemas.openxmlformats.org/officeDocument/2006/relationships/image" Target="../media/image113.svg"/><Relationship Id="rId12" Type="http://schemas.openxmlformats.org/officeDocument/2006/relationships/image" Target="../media/image118.gi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svg"/><Relationship Id="rId5" Type="http://schemas.openxmlformats.org/officeDocument/2006/relationships/image" Target="../media/image111.sv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5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jpe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svg"/><Relationship Id="rId7" Type="http://schemas.openxmlformats.org/officeDocument/2006/relationships/image" Target="../media/image3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image" Target="../media/image37.gif"/><Relationship Id="rId4" Type="http://schemas.openxmlformats.org/officeDocument/2006/relationships/image" Target="../media/image31.png"/><Relationship Id="rId9"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5957"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206343" y="0"/>
            <a:ext cx="135939" cy="10287000"/>
            <a:chOff x="0" y="0"/>
            <a:chExt cx="35803" cy="2709333"/>
          </a:xfrm>
        </p:grpSpPr>
        <p:sp>
          <p:nvSpPr>
            <p:cNvPr id="6" name="Freeform 6"/>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sp>
          <p:nvSpPr>
            <p:cNvPr id="7" name="TextBox 7"/>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437532"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6210216" y="1028700"/>
            <a:ext cx="1049084" cy="1123517"/>
          </a:xfrm>
          <a:custGeom>
            <a:avLst/>
            <a:gdLst/>
            <a:ahLst/>
            <a:cxnLst/>
            <a:rect l="l" t="t" r="r" b="b"/>
            <a:pathLst>
              <a:path w="1049084" h="1123517">
                <a:moveTo>
                  <a:pt x="0" y="0"/>
                </a:moveTo>
                <a:lnTo>
                  <a:pt x="1049084" y="0"/>
                </a:lnTo>
                <a:lnTo>
                  <a:pt x="1049084" y="1123517"/>
                </a:lnTo>
                <a:lnTo>
                  <a:pt x="0" y="11235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TextBox 25">
            <a:extLst>
              <a:ext uri="{FF2B5EF4-FFF2-40B4-BE49-F238E27FC236}">
                <a16:creationId xmlns:a16="http://schemas.microsoft.com/office/drawing/2014/main" id="{70A58175-5ACF-483A-BE11-19355AE2E809}"/>
              </a:ext>
            </a:extLst>
          </p:cNvPr>
          <p:cNvSpPr txBox="1"/>
          <p:nvPr/>
        </p:nvSpPr>
        <p:spPr>
          <a:xfrm>
            <a:off x="2668619" y="823590"/>
            <a:ext cx="9573389" cy="4525021"/>
          </a:xfrm>
          <a:prstGeom prst="rect">
            <a:avLst/>
          </a:prstGeom>
        </p:spPr>
        <p:txBody>
          <a:bodyPr wrap="square" lIns="0" tIns="0" rIns="0" bIns="0" rtlCol="0" anchor="t">
            <a:spAutoFit/>
          </a:bodyPr>
          <a:lstStyle/>
          <a:p>
            <a:pPr algn="ctr">
              <a:lnSpc>
                <a:spcPct val="150000"/>
              </a:lnSpc>
            </a:pPr>
            <a:r>
              <a:rPr lang="en-US" sz="6815" dirty="0">
                <a:solidFill>
                  <a:srgbClr val="6C5C3C"/>
                </a:solidFill>
                <a:latin typeface="Arial Bold"/>
              </a:rPr>
              <a:t>CHÀO MỪNG CÁC EM ĐẾN VỚI BÀI HỌC HÔM NAY</a:t>
            </a:r>
          </a:p>
        </p:txBody>
      </p:sp>
      <p:sp>
        <p:nvSpPr>
          <p:cNvPr id="31" name="Freeform 24">
            <a:extLst>
              <a:ext uri="{FF2B5EF4-FFF2-40B4-BE49-F238E27FC236}">
                <a16:creationId xmlns:a16="http://schemas.microsoft.com/office/drawing/2014/main" id="{CAC69418-232F-4DA8-B177-4A087FA8E9F2}"/>
              </a:ext>
            </a:extLst>
          </p:cNvPr>
          <p:cNvSpPr/>
          <p:nvPr/>
        </p:nvSpPr>
        <p:spPr>
          <a:xfrm>
            <a:off x="14272762" y="7382165"/>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4">
              <a:extLst>
                <a:ext uri="{96DAC541-7B7A-43D3-8B79-37D633B846F1}">
                  <asvg:svgBlip xmlns:asvg="http://schemas.microsoft.com/office/drawing/2016/SVG/main" r:embed="rId5"/>
                </a:ext>
              </a:extLst>
            </a:blip>
            <a:stretch>
              <a:fillRect b="-27856"/>
            </a:stretch>
          </a:blipFill>
        </p:spPr>
      </p:sp>
      <p:sp>
        <p:nvSpPr>
          <p:cNvPr id="35" name="Freeform 2">
            <a:extLst>
              <a:ext uri="{FF2B5EF4-FFF2-40B4-BE49-F238E27FC236}">
                <a16:creationId xmlns:a16="http://schemas.microsoft.com/office/drawing/2014/main" id="{7499EE43-2403-43E6-BAE9-06431B5AAF08}"/>
              </a:ext>
            </a:extLst>
          </p:cNvPr>
          <p:cNvSpPr/>
          <p:nvPr/>
        </p:nvSpPr>
        <p:spPr>
          <a:xfrm>
            <a:off x="5943600" y="5600700"/>
            <a:ext cx="7023615" cy="4188628"/>
          </a:xfrm>
          <a:custGeom>
            <a:avLst/>
            <a:gdLst/>
            <a:ahLst/>
            <a:cxnLst/>
            <a:rect l="l" t="t" r="r" b="b"/>
            <a:pathLst>
              <a:path w="7023615" h="4188628">
                <a:moveTo>
                  <a:pt x="0" y="0"/>
                </a:moveTo>
                <a:lnTo>
                  <a:pt x="7023615" y="0"/>
                </a:lnTo>
                <a:lnTo>
                  <a:pt x="7023615" y="4188628"/>
                </a:lnTo>
                <a:lnTo>
                  <a:pt x="0" y="41886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580768509"/>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3162300" y="0"/>
            <a:ext cx="135939" cy="10287000"/>
            <a:chOff x="0" y="0"/>
            <a:chExt cx="35803" cy="2709333"/>
          </a:xfrm>
        </p:grpSpPr>
        <p:sp>
          <p:nvSpPr>
            <p:cNvPr id="18" name="Freeform 18"/>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sp>
          <p:nvSpPr>
            <p:cNvPr id="19" name="TextBox 19"/>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3393489" y="0"/>
            <a:ext cx="135939" cy="10287000"/>
            <a:chOff x="0" y="0"/>
            <a:chExt cx="35803" cy="2709333"/>
          </a:xfrm>
        </p:grpSpPr>
        <p:sp>
          <p:nvSpPr>
            <p:cNvPr id="21" name="Freeform 21"/>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22" name="TextBox 22"/>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2B65FAF-AE85-47F4-AE94-7FB5FA4DDE7C}"/>
              </a:ext>
            </a:extLst>
          </p:cNvPr>
          <p:cNvSpPr txBox="1"/>
          <p:nvPr/>
        </p:nvSpPr>
        <p:spPr>
          <a:xfrm>
            <a:off x="363044" y="1726253"/>
            <a:ext cx="2558321" cy="3677866"/>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PHIẾU HỌC TẬP</a:t>
            </a:r>
            <a:endParaRPr lang="en-US" sz="5400" b="1" kern="0" dirty="0">
              <a:solidFill>
                <a:schemeClr val="bg1"/>
              </a:solidFill>
              <a:latin typeface="Arial"/>
              <a:cs typeface="Arial"/>
              <a:sym typeface="Arial"/>
            </a:endParaRPr>
          </a:p>
        </p:txBody>
      </p:sp>
      <p:pic>
        <p:nvPicPr>
          <p:cNvPr id="42" name="Picture 21">
            <a:extLst>
              <a:ext uri="{FF2B5EF4-FFF2-40B4-BE49-F238E27FC236}">
                <a16:creationId xmlns:a16="http://schemas.microsoft.com/office/drawing/2014/main" id="{36948273-3B55-4335-B9E9-738A73355CA8}"/>
              </a:ext>
            </a:extLst>
          </p:cNvPr>
          <p:cNvPicPr>
            <a:picLocks noChangeAspect="1"/>
          </p:cNvPicPr>
          <p:nvPr/>
        </p:nvPicPr>
        <p:blipFill>
          <a:blip r:embed="rId2"/>
          <a:srcRect/>
          <a:stretch>
            <a:fillRect/>
          </a:stretch>
        </p:blipFill>
        <p:spPr>
          <a:xfrm>
            <a:off x="212150" y="6889728"/>
            <a:ext cx="3086089" cy="2368572"/>
          </a:xfrm>
          <a:prstGeom prst="rect">
            <a:avLst/>
          </a:prstGeom>
        </p:spPr>
      </p:pic>
      <p:sp>
        <p:nvSpPr>
          <p:cNvPr id="27" name="TextBox 26">
            <a:extLst>
              <a:ext uri="{FF2B5EF4-FFF2-40B4-BE49-F238E27FC236}">
                <a16:creationId xmlns:a16="http://schemas.microsoft.com/office/drawing/2014/main" id="{9521DF17-9F84-4AEF-89F6-8B347B726A9A}"/>
              </a:ext>
            </a:extLst>
          </p:cNvPr>
          <p:cNvSpPr txBox="1"/>
          <p:nvPr/>
        </p:nvSpPr>
        <p:spPr>
          <a:xfrm>
            <a:off x="4240482" y="3704968"/>
            <a:ext cx="5986072" cy="4144661"/>
          </a:xfrm>
          <a:prstGeom prst="rect">
            <a:avLst/>
          </a:prstGeom>
          <a:noFill/>
        </p:spPr>
        <p:txBody>
          <a:bodyPr wrap="square">
            <a:spAutoFit/>
          </a:bodyPr>
          <a:lstStyle/>
          <a:p>
            <a:pPr algn="just">
              <a:lnSpc>
                <a:spcPct val="150000"/>
              </a:lnSpc>
            </a:pPr>
            <a:r>
              <a:rPr lang="en-US" sz="3600" dirty="0">
                <a:effectLst/>
                <a:latin typeface="Arial" panose="020B0604020202020204" pitchFamily="34" charset="0"/>
                <a:ea typeface="Times New Roman" panose="02020603050405020304" pitchFamily="18" charset="0"/>
                <a:cs typeface="Arial" panose="020B0604020202020204" pitchFamily="34" charset="0"/>
              </a:rPr>
              <a:t>3.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sẽ</a:t>
            </a:r>
            <a:r>
              <a:rPr lang="en-US" sz="3600" dirty="0">
                <a:effectLst/>
                <a:latin typeface="Arial" panose="020B0604020202020204" pitchFamily="34" charset="0"/>
                <a:ea typeface="Times New Roman" panose="02020603050405020304" pitchFamily="18" charset="0"/>
                <a:cs typeface="Arial" panose="020B0604020202020204" pitchFamily="34" charset="0"/>
              </a:rPr>
              <a:t> di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3600" dirty="0">
                <a:effectLst/>
                <a:latin typeface="Arial" panose="020B0604020202020204" pitchFamily="34" charset="0"/>
                <a:ea typeface="Times New Roman" panose="02020603050405020304" pitchFamily="18" charset="0"/>
                <a:cs typeface="Arial" panose="020B0604020202020204" pitchFamily="34" charset="0"/>
              </a:rPr>
              <a:t> qua </a:t>
            </a:r>
            <a:r>
              <a:rPr lang="en-US" sz="36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quan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nào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hít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thở</a:t>
            </a:r>
            <a:r>
              <a:rPr lang="en-US" sz="3600" dirty="0">
                <a:effectLst/>
                <a:latin typeface="Arial" panose="020B0604020202020204" pitchFamily="34" charset="0"/>
                <a:ea typeface="Times New Roman" panose="02020603050405020304" pitchFamily="18" charset="0"/>
                <a:cs typeface="Arial" panose="020B0604020202020204" pitchFamily="34" charset="0"/>
              </a:rPr>
              <a:t> ra?</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dirty="0">
                <a:effectLst/>
                <a:latin typeface="Arial" panose="020B0604020202020204" pitchFamily="34" charset="0"/>
                <a:ea typeface="Times New Roman" panose="02020603050405020304" pitchFamily="18" charset="0"/>
                <a:cs typeface="Arial" panose="020B0604020202020204" pitchFamily="34" charset="0"/>
              </a:rPr>
              <a:t>4. </a:t>
            </a:r>
            <a:r>
              <a:rPr lang="en-US" sz="3600" dirty="0" err="1">
                <a:effectLst/>
                <a:latin typeface="Arial" panose="020B0604020202020204" pitchFamily="34" charset="0"/>
                <a:ea typeface="Times New Roman" panose="02020603050405020304" pitchFamily="18" charset="0"/>
                <a:cs typeface="Arial" panose="020B0604020202020204" pitchFamily="34" charset="0"/>
              </a:rPr>
              <a:t>Nêu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mối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liên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quan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giữa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hô</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tuần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hoàn</a:t>
            </a:r>
            <a:r>
              <a:rPr lang="en-US" sz="3600"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28" name="Freeform 5">
            <a:extLst>
              <a:ext uri="{FF2B5EF4-FFF2-40B4-BE49-F238E27FC236}">
                <a16:creationId xmlns:a16="http://schemas.microsoft.com/office/drawing/2014/main" id="{02AC3E95-656C-47EB-B73E-085717416B4F}"/>
              </a:ext>
            </a:extLst>
          </p:cNvPr>
          <p:cNvSpPr/>
          <p:nvPr/>
        </p:nvSpPr>
        <p:spPr>
          <a:xfrm flipH="1">
            <a:off x="16383000" y="477198"/>
            <a:ext cx="1268745" cy="1268745"/>
          </a:xfrm>
          <a:custGeom>
            <a:avLst/>
            <a:gdLst/>
            <a:ahLst/>
            <a:cxnLst/>
            <a:rect l="l" t="t" r="r" b="b"/>
            <a:pathLst>
              <a:path w="1268745" h="1268745">
                <a:moveTo>
                  <a:pt x="1268745" y="0"/>
                </a:moveTo>
                <a:lnTo>
                  <a:pt x="0" y="0"/>
                </a:lnTo>
                <a:lnTo>
                  <a:pt x="0" y="1268745"/>
                </a:lnTo>
                <a:lnTo>
                  <a:pt x="1268745" y="1268745"/>
                </a:lnTo>
                <a:lnTo>
                  <a:pt x="1268745"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Freeform 5">
            <a:extLst>
              <a:ext uri="{FF2B5EF4-FFF2-40B4-BE49-F238E27FC236}">
                <a16:creationId xmlns:a16="http://schemas.microsoft.com/office/drawing/2014/main" id="{45CF25A2-D0F0-43D9-9604-616F6CCC1B68}"/>
              </a:ext>
            </a:extLst>
          </p:cNvPr>
          <p:cNvSpPr/>
          <p:nvPr/>
        </p:nvSpPr>
        <p:spPr>
          <a:xfrm rot="16200000">
            <a:off x="3793030" y="8623927"/>
            <a:ext cx="1268745" cy="1268745"/>
          </a:xfrm>
          <a:custGeom>
            <a:avLst/>
            <a:gdLst/>
            <a:ahLst/>
            <a:cxnLst/>
            <a:rect l="l" t="t" r="r" b="b"/>
            <a:pathLst>
              <a:path w="1268745" h="1268745">
                <a:moveTo>
                  <a:pt x="1268745" y="0"/>
                </a:moveTo>
                <a:lnTo>
                  <a:pt x="0" y="0"/>
                </a:lnTo>
                <a:lnTo>
                  <a:pt x="0" y="1268745"/>
                </a:lnTo>
                <a:lnTo>
                  <a:pt x="1268745" y="1268745"/>
                </a:lnTo>
                <a:lnTo>
                  <a:pt x="1268745"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0" name="Picture 29">
            <a:extLst>
              <a:ext uri="{FF2B5EF4-FFF2-40B4-BE49-F238E27FC236}">
                <a16:creationId xmlns:a16="http://schemas.microsoft.com/office/drawing/2014/main" id="{7AEF68AF-DA14-49E8-997D-94B818DD9149}"/>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0476793" y="2780642"/>
            <a:ext cx="7377808" cy="6808850"/>
          </a:xfrm>
          <a:prstGeom prst="rect">
            <a:avLst/>
          </a:prstGeom>
        </p:spPr>
      </p:pic>
      <p:sp>
        <p:nvSpPr>
          <p:cNvPr id="31" name="TextBox 30">
            <a:extLst>
              <a:ext uri="{FF2B5EF4-FFF2-40B4-BE49-F238E27FC236}">
                <a16:creationId xmlns:a16="http://schemas.microsoft.com/office/drawing/2014/main" id="{C9830569-6591-4896-85A1-B2BABBD3E8BB}"/>
              </a:ext>
            </a:extLst>
          </p:cNvPr>
          <p:cNvSpPr txBox="1"/>
          <p:nvPr/>
        </p:nvSpPr>
        <p:spPr>
          <a:xfrm>
            <a:off x="4265785" y="477198"/>
            <a:ext cx="12498216" cy="3192092"/>
          </a:xfrm>
          <a:prstGeom prst="rect">
            <a:avLst/>
          </a:prstGeom>
          <a:noFill/>
        </p:spPr>
        <p:txBody>
          <a:bodyPr wrap="square">
            <a:spAutoFit/>
          </a:bodyPr>
          <a:lstStyle/>
          <a:p>
            <a:pPr algn="ctr">
              <a:lnSpc>
                <a:spcPct val="140000"/>
              </a:lnSpc>
            </a:pPr>
            <a:r>
              <a:rPr lang="en-US" sz="4000" b="1" dirty="0" err="1">
                <a:effectLst/>
                <a:latin typeface="Arial" panose="020B0604020202020204" pitchFamily="34" charset="0"/>
                <a:ea typeface="Times New Roman" panose="02020603050405020304" pitchFamily="18" charset="0"/>
                <a:cs typeface="Arial" panose="020B0604020202020204" pitchFamily="34" charset="0"/>
              </a:rPr>
              <a:t>Cấu</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tạo</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chức</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năng</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hấp</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r>
              <a:rPr lang="en-US" sz="3600" i="1" dirty="0" err="1">
                <a:effectLst/>
                <a:latin typeface="Arial" panose="020B0604020202020204" pitchFamily="34" charset="0"/>
                <a:ea typeface="Times New Roman" panose="02020603050405020304" pitchFamily="18" charset="0"/>
                <a:cs typeface="Arial" panose="020B0604020202020204" pitchFamily="34" charset="0"/>
              </a:rPr>
              <a:t>Đọc</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thông</a:t>
            </a:r>
            <a:r>
              <a:rPr lang="en-US" sz="3600" i="1" dirty="0">
                <a:effectLst/>
                <a:latin typeface="Arial" panose="020B0604020202020204" pitchFamily="34" charset="0"/>
                <a:ea typeface="Times New Roman" panose="02020603050405020304" pitchFamily="18" charset="0"/>
                <a:cs typeface="Arial" panose="020B0604020202020204" pitchFamily="34" charset="0"/>
              </a:rPr>
              <a:t> tin,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quan</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sát</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hình</a:t>
            </a:r>
            <a:r>
              <a:rPr lang="en-US" sz="3600" i="1" dirty="0">
                <a:effectLst/>
                <a:latin typeface="Arial" panose="020B0604020202020204" pitchFamily="34" charset="0"/>
                <a:ea typeface="Times New Roman" panose="02020603050405020304" pitchFamily="18" charset="0"/>
                <a:cs typeface="Arial" panose="020B0604020202020204" pitchFamily="34" charset="0"/>
              </a:rPr>
              <a:t> 32.</a:t>
            </a:r>
            <a:r>
              <a:rPr lang="vi-VN" sz="3600" i="1" dirty="0">
                <a:effectLst/>
                <a:latin typeface="Arial" panose="020B0604020202020204" pitchFamily="34" charset="0"/>
                <a:ea typeface="Times New Roman" panose="02020603050405020304" pitchFamily="18" charset="0"/>
                <a:cs typeface="Arial" panose="020B0604020202020204" pitchFamily="34" charset="0"/>
              </a:rPr>
              <a:t>1</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trang</a:t>
            </a:r>
            <a:r>
              <a:rPr lang="en-US" sz="3600" i="1" dirty="0">
                <a:effectLst/>
                <a:latin typeface="Arial" panose="020B0604020202020204" pitchFamily="34" charset="0"/>
                <a:ea typeface="Times New Roman" panose="02020603050405020304" pitchFamily="18" charset="0"/>
                <a:cs typeface="Arial" panose="020B0604020202020204" pitchFamily="34" charset="0"/>
              </a:rPr>
              <a:t> 152 SGK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vi-VN" sz="3600" i="1" dirty="0">
                <a:effectLst/>
                <a:latin typeface="Arial" panose="020B0604020202020204" pitchFamily="34" charset="0"/>
                <a:ea typeface="Times New Roman" panose="02020603050405020304" pitchFamily="18" charset="0"/>
                <a:cs typeface="Arial" panose="020B0604020202020204" pitchFamily="34" charset="0"/>
              </a:rPr>
              <a:t>trả lời các câu hỏi sau: </a:t>
            </a:r>
          </a:p>
          <a:p>
            <a:pPr algn="just">
              <a:lnSpc>
                <a:spcPct val="140000"/>
              </a:lnSpc>
            </a:pPr>
            <a:r>
              <a:rPr lang="vi-VN" sz="3600" dirty="0">
                <a:effectLst/>
                <a:latin typeface="Arial" panose="020B0604020202020204" pitchFamily="34" charset="0"/>
                <a:ea typeface="Calibri" panose="020F0502020204030204" pitchFamily="34" charset="0"/>
                <a:cs typeface="Arial" panose="020B0604020202020204" pitchFamily="34" charset="0"/>
              </a:rPr>
              <a:t>2. Chức năng của hệ hô hấp là gì?</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5094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xEl>
                                              <p:pRg st="2" end="2"/>
                                            </p:txEl>
                                          </p:spTgt>
                                        </p:tgtEl>
                                        <p:attrNameLst>
                                          <p:attrName>style.visibility</p:attrName>
                                        </p:attrNameLst>
                                      </p:cBhvr>
                                      <p:to>
                                        <p:strVal val="visible"/>
                                      </p:to>
                                    </p:set>
                                    <p:animEffect transition="in" filter="wipe(left)">
                                      <p:cBhvr>
                                        <p:cTn id="7" dur="500"/>
                                        <p:tgtEl>
                                          <p:spTgt spid="3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barn(inVertic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barn(inVertical)">
                                      <p:cBhvr>
                                        <p:cTn id="17"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14431785" y="0"/>
            <a:ext cx="3856215" cy="3856215"/>
          </a:xfrm>
          <a:custGeom>
            <a:avLst/>
            <a:gdLst/>
            <a:ahLst/>
            <a:cxnLst/>
            <a:rect l="l" t="t" r="r" b="b"/>
            <a:pathLst>
              <a:path w="3856215" h="3856215">
                <a:moveTo>
                  <a:pt x="3856215" y="0"/>
                </a:moveTo>
                <a:lnTo>
                  <a:pt x="0" y="0"/>
                </a:lnTo>
                <a:lnTo>
                  <a:pt x="0" y="3856215"/>
                </a:lnTo>
                <a:lnTo>
                  <a:pt x="3856215" y="3856215"/>
                </a:lnTo>
                <a:lnTo>
                  <a:pt x="3856215"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33348" y="9258300"/>
            <a:ext cx="3352800" cy="1028700"/>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24">
            <a:extLst>
              <a:ext uri="{FF2B5EF4-FFF2-40B4-BE49-F238E27FC236}">
                <a16:creationId xmlns:a16="http://schemas.microsoft.com/office/drawing/2014/main" id="{AA1E2A26-F59C-4104-AD2F-8F5E8A4E4248}"/>
              </a:ext>
            </a:extLst>
          </p:cNvPr>
          <p:cNvSpPr/>
          <p:nvPr/>
        </p:nvSpPr>
        <p:spPr>
          <a:xfrm>
            <a:off x="13171714" y="8229600"/>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4">
              <a:extLst>
                <a:ext uri="{96DAC541-7B7A-43D3-8B79-37D633B846F1}">
                  <asvg:svgBlip xmlns:asvg="http://schemas.microsoft.com/office/drawing/2016/SVG/main" r:embed="rId5"/>
                </a:ext>
              </a:extLst>
            </a:blip>
            <a:stretch>
              <a:fillRect b="-27856"/>
            </a:stretch>
          </a:blipFill>
        </p:spPr>
      </p:sp>
      <p:sp>
        <p:nvSpPr>
          <p:cNvPr id="13" name="TextBox 12">
            <a:extLst>
              <a:ext uri="{FF2B5EF4-FFF2-40B4-BE49-F238E27FC236}">
                <a16:creationId xmlns:a16="http://schemas.microsoft.com/office/drawing/2014/main" id="{57C296AE-D876-4617-9663-1F77E5F279FF}"/>
              </a:ext>
            </a:extLst>
          </p:cNvPr>
          <p:cNvSpPr txBox="1"/>
          <p:nvPr/>
        </p:nvSpPr>
        <p:spPr>
          <a:xfrm>
            <a:off x="14811221" y="6808605"/>
            <a:ext cx="2558321" cy="1184876"/>
          </a:xfrm>
          <a:prstGeom prst="rect">
            <a:avLst/>
          </a:prstGeom>
          <a:noFill/>
        </p:spPr>
        <p:txBody>
          <a:bodyPr wrap="square">
            <a:spAutoFit/>
          </a:bodyPr>
          <a:lstStyle/>
          <a:p>
            <a:pPr algn="ctr" defTabSz="1828800">
              <a:lnSpc>
                <a:spcPct val="150000"/>
              </a:lnSpc>
              <a:buClr>
                <a:srgbClr val="000000"/>
              </a:buClr>
            </a:pPr>
            <a:r>
              <a:rPr lang="vi-VN" sz="5400" b="1" kern="0" dirty="0">
                <a:solidFill>
                  <a:srgbClr val="6B4B3C"/>
                </a:solidFill>
                <a:latin typeface="Arial"/>
                <a:ea typeface="Times New Roman" panose="02020603050405020304" pitchFamily="18" charset="0"/>
                <a:cs typeface="Arial"/>
                <a:sym typeface="Arial"/>
              </a:rPr>
              <a:t>Trả lời </a:t>
            </a:r>
            <a:endParaRPr lang="en-US" sz="5400" b="1" kern="0" dirty="0">
              <a:solidFill>
                <a:srgbClr val="6B4B3C"/>
              </a:solidFill>
              <a:latin typeface="Arial"/>
              <a:cs typeface="Arial"/>
              <a:sym typeface="Arial"/>
            </a:endParaRPr>
          </a:p>
        </p:txBody>
      </p:sp>
      <p:pic>
        <p:nvPicPr>
          <p:cNvPr id="14" name="Picture 4">
            <a:extLst>
              <a:ext uri="{FF2B5EF4-FFF2-40B4-BE49-F238E27FC236}">
                <a16:creationId xmlns:a16="http://schemas.microsoft.com/office/drawing/2014/main" id="{83B3E2CC-D282-4DDD-BD63-5E2503DB27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65373" y="4212534"/>
            <a:ext cx="3491143" cy="2832190"/>
          </a:xfrm>
          <a:prstGeom prst="rect">
            <a:avLst/>
          </a:prstGeom>
        </p:spPr>
      </p:pic>
      <p:graphicFrame>
        <p:nvGraphicFramePr>
          <p:cNvPr id="15" name="Table 14">
            <a:extLst>
              <a:ext uri="{FF2B5EF4-FFF2-40B4-BE49-F238E27FC236}">
                <a16:creationId xmlns:a16="http://schemas.microsoft.com/office/drawing/2014/main" id="{116AEB6C-4218-4F8D-AD83-F7F0B6B94890}"/>
              </a:ext>
            </a:extLst>
          </p:cNvPr>
          <p:cNvGraphicFramePr>
            <a:graphicFrameLocks noGrp="1"/>
          </p:cNvGraphicFramePr>
          <p:nvPr>
            <p:extLst>
              <p:ext uri="{D42A27DB-BD31-4B8C-83A1-F6EECF244321}">
                <p14:modId xmlns:p14="http://schemas.microsoft.com/office/powerpoint/2010/main" val="993043545"/>
              </p:ext>
            </p:extLst>
          </p:nvPr>
        </p:nvGraphicFramePr>
        <p:xfrm>
          <a:off x="838200" y="1602011"/>
          <a:ext cx="12525688" cy="7245190"/>
        </p:xfrm>
        <a:graphic>
          <a:graphicData uri="http://schemas.openxmlformats.org/drawingml/2006/table">
            <a:tbl>
              <a:tblPr bandRow="1">
                <a:tableStyleId>{5C22544A-7EE6-4342-B048-85BDC9FD1C3A}</a:tableStyleId>
              </a:tblPr>
              <a:tblGrid>
                <a:gridCol w="3325209">
                  <a:extLst>
                    <a:ext uri="{9D8B030D-6E8A-4147-A177-3AD203B41FA5}">
                      <a16:colId xmlns:a16="http://schemas.microsoft.com/office/drawing/2014/main" val="3194295202"/>
                    </a:ext>
                  </a:extLst>
                </a:gridCol>
                <a:gridCol w="9200479">
                  <a:extLst>
                    <a:ext uri="{9D8B030D-6E8A-4147-A177-3AD203B41FA5}">
                      <a16:colId xmlns:a16="http://schemas.microsoft.com/office/drawing/2014/main" val="687328203"/>
                    </a:ext>
                  </a:extLst>
                </a:gridCol>
              </a:tblGrid>
              <a:tr h="1168440">
                <a:tc>
                  <a:txBody>
                    <a:bodyPr/>
                    <a:lstStyle/>
                    <a:p>
                      <a:pPr algn="ctr">
                        <a:lnSpc>
                          <a:spcPct val="150000"/>
                        </a:lnSpc>
                        <a:spcAft>
                          <a:spcPts val="800"/>
                        </a:spcAft>
                      </a:pPr>
                      <a:r>
                        <a:rPr lang="en-US" sz="3600" b="1" dirty="0" err="1">
                          <a:solidFill>
                            <a:schemeClr val="bg1"/>
                          </a:solidFill>
                          <a:effectLst/>
                          <a:latin typeface="Arial" panose="020B0604020202020204" pitchFamily="34" charset="0"/>
                          <a:cs typeface="Arial" panose="020B0604020202020204" pitchFamily="34" charset="0"/>
                        </a:rPr>
                        <a:t>Tên</a:t>
                      </a:r>
                      <a:r>
                        <a:rPr lang="en-US" sz="3600" b="1" dirty="0">
                          <a:solidFill>
                            <a:schemeClr val="bg1"/>
                          </a:solidFill>
                          <a:effectLst/>
                          <a:latin typeface="Arial" panose="020B0604020202020204" pitchFamily="34" charset="0"/>
                          <a:cs typeface="Arial" panose="020B0604020202020204" pitchFamily="34" charset="0"/>
                        </a:rPr>
                        <a:t> </a:t>
                      </a:r>
                      <a:r>
                        <a:rPr lang="en-US" sz="3600" b="1" dirty="0" err="1">
                          <a:solidFill>
                            <a:schemeClr val="bg1"/>
                          </a:solidFill>
                          <a:effectLst/>
                          <a:latin typeface="Arial" panose="020B0604020202020204" pitchFamily="34" charset="0"/>
                          <a:cs typeface="Arial" panose="020B0604020202020204" pitchFamily="34" charset="0"/>
                        </a:rPr>
                        <a:t>cơ</a:t>
                      </a:r>
                      <a:r>
                        <a:rPr lang="en-US" sz="3600" b="1" dirty="0">
                          <a:solidFill>
                            <a:schemeClr val="bg1"/>
                          </a:solidFill>
                          <a:effectLst/>
                          <a:latin typeface="Arial" panose="020B0604020202020204" pitchFamily="34" charset="0"/>
                          <a:cs typeface="Arial" panose="020B0604020202020204" pitchFamily="34" charset="0"/>
                        </a:rPr>
                        <a:t> </a:t>
                      </a:r>
                      <a:r>
                        <a:rPr lang="en-US" sz="3600" b="1" dirty="0" err="1">
                          <a:solidFill>
                            <a:schemeClr val="bg1"/>
                          </a:solidFill>
                          <a:effectLst/>
                          <a:latin typeface="Arial" panose="020B0604020202020204" pitchFamily="34" charset="0"/>
                          <a:cs typeface="Arial" panose="020B0604020202020204" pitchFamily="34" charset="0"/>
                        </a:rPr>
                        <a:t>quan</a:t>
                      </a:r>
                      <a:endPar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rgbClr val="8A5850"/>
                      </a:solidFill>
                      <a:prstDash val="solid"/>
                      <a:round/>
                      <a:headEnd type="none" w="med" len="med"/>
                      <a:tailEnd type="none" w="med" len="med"/>
                    </a:lnB>
                    <a:solidFill>
                      <a:srgbClr val="835B49"/>
                    </a:solidFill>
                  </a:tcPr>
                </a:tc>
                <a:tc>
                  <a:txBody>
                    <a:bodyPr/>
                    <a:lstStyle/>
                    <a:p>
                      <a:pPr algn="ctr">
                        <a:lnSpc>
                          <a:spcPct val="150000"/>
                        </a:lnSpc>
                        <a:spcAft>
                          <a:spcPts val="800"/>
                        </a:spcAft>
                      </a:pPr>
                      <a:r>
                        <a:rPr lang="en-US" sz="3600" b="1" dirty="0" err="1">
                          <a:solidFill>
                            <a:schemeClr val="bg1"/>
                          </a:solidFill>
                          <a:effectLst/>
                          <a:latin typeface="Arial" panose="020B0604020202020204" pitchFamily="34" charset="0"/>
                          <a:cs typeface="Arial" panose="020B0604020202020204" pitchFamily="34" charset="0"/>
                        </a:rPr>
                        <a:t>Chức</a:t>
                      </a:r>
                      <a:r>
                        <a:rPr lang="en-US" sz="3600" b="1" dirty="0">
                          <a:solidFill>
                            <a:schemeClr val="bg1"/>
                          </a:solidFill>
                          <a:effectLst/>
                          <a:latin typeface="Arial" panose="020B0604020202020204" pitchFamily="34" charset="0"/>
                          <a:cs typeface="Arial" panose="020B0604020202020204" pitchFamily="34" charset="0"/>
                        </a:rPr>
                        <a:t> </a:t>
                      </a:r>
                      <a:r>
                        <a:rPr lang="en-US" sz="3600" b="1" dirty="0" err="1">
                          <a:solidFill>
                            <a:schemeClr val="bg1"/>
                          </a:solidFill>
                          <a:effectLst/>
                          <a:latin typeface="Arial" panose="020B0604020202020204" pitchFamily="34" charset="0"/>
                          <a:cs typeface="Arial" panose="020B0604020202020204" pitchFamily="34" charset="0"/>
                        </a:rPr>
                        <a:t>năng</a:t>
                      </a:r>
                      <a:endPar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rgbClr val="8A5850"/>
                      </a:solidFill>
                      <a:prstDash val="solid"/>
                      <a:round/>
                      <a:headEnd type="none" w="med" len="med"/>
                      <a:tailEnd type="none" w="med" len="med"/>
                    </a:lnB>
                    <a:solidFill>
                      <a:srgbClr val="835B49"/>
                    </a:solidFill>
                  </a:tcPr>
                </a:tc>
                <a:extLst>
                  <a:ext uri="{0D108BD9-81ED-4DB2-BD59-A6C34878D82A}">
                    <a16:rowId xmlns:a16="http://schemas.microsoft.com/office/drawing/2014/main" val="2351005016"/>
                  </a:ext>
                </a:extLst>
              </a:tr>
              <a:tr h="867884">
                <a:tc>
                  <a:txBody>
                    <a:bodyPr/>
                    <a:lstStyle/>
                    <a:p>
                      <a:pPr algn="ctr">
                        <a:lnSpc>
                          <a:spcPct val="150000"/>
                        </a:lnSpc>
                        <a:spcAft>
                          <a:spcPts val="800"/>
                        </a:spcAft>
                      </a:pPr>
                      <a:r>
                        <a:rPr lang="en-US" sz="3600">
                          <a:effectLst/>
                          <a:latin typeface="Arial" panose="020B0604020202020204" pitchFamily="34" charset="0"/>
                          <a:cs typeface="Arial" panose="020B0604020202020204" pitchFamily="34" charset="0"/>
                        </a:rPr>
                        <a:t>Xoang mũi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solidFill>
                      <a:schemeClr val="bg2"/>
                    </a:solidFill>
                  </a:tcPr>
                </a:tc>
                <a:tc>
                  <a:txBody>
                    <a:bodyPr/>
                    <a:lstStyle/>
                    <a:p>
                      <a:pPr algn="just">
                        <a:lnSpc>
                          <a:spcPct val="150000"/>
                        </a:lnSpc>
                        <a:spcAft>
                          <a:spcPts val="800"/>
                        </a:spcAft>
                      </a:pPr>
                      <a:r>
                        <a:rPr lang="en-US" sz="3600" dirty="0" err="1">
                          <a:effectLst/>
                          <a:latin typeface="Arial" panose="020B0604020202020204" pitchFamily="34" charset="0"/>
                          <a:cs typeface="Arial" panose="020B0604020202020204" pitchFamily="34" charset="0"/>
                        </a:rPr>
                        <a:t>Làm</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sạch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làm</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ấm</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làm</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ẩm</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không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khí</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solidFill>
                      <a:schemeClr val="bg2"/>
                    </a:solidFill>
                  </a:tcPr>
                </a:tc>
                <a:extLst>
                  <a:ext uri="{0D108BD9-81ED-4DB2-BD59-A6C34878D82A}">
                    <a16:rowId xmlns:a16="http://schemas.microsoft.com/office/drawing/2014/main" val="1003287029"/>
                  </a:ext>
                </a:extLst>
              </a:tr>
              <a:tr h="867884">
                <a:tc>
                  <a:txBody>
                    <a:bodyPr/>
                    <a:lstStyle/>
                    <a:p>
                      <a:pPr algn="ctr">
                        <a:lnSpc>
                          <a:spcPct val="150000"/>
                        </a:lnSpc>
                        <a:spcAft>
                          <a:spcPts val="800"/>
                        </a:spcAft>
                      </a:pPr>
                      <a:r>
                        <a:rPr lang="en-US" sz="3600">
                          <a:effectLst/>
                          <a:latin typeface="Arial" panose="020B0604020202020204" pitchFamily="34" charset="0"/>
                          <a:cs typeface="Arial" panose="020B0604020202020204" pitchFamily="34" charset="0"/>
                        </a:rPr>
                        <a:t>Hầu (họng)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solidFill>
                      <a:schemeClr val="bg2"/>
                    </a:solidFill>
                  </a:tcPr>
                </a:tc>
                <a:tc>
                  <a:txBody>
                    <a:bodyPr/>
                    <a:lstStyle/>
                    <a:p>
                      <a:pPr algn="just">
                        <a:lnSpc>
                          <a:spcPct val="150000"/>
                        </a:lnSpc>
                        <a:spcAft>
                          <a:spcPts val="800"/>
                        </a:spcAft>
                      </a:pPr>
                      <a:r>
                        <a:rPr lang="en-US" sz="3600" dirty="0" err="1">
                          <a:effectLst/>
                          <a:latin typeface="Arial" panose="020B0604020202020204" pitchFamily="34" charset="0"/>
                          <a:cs typeface="Arial" panose="020B0604020202020204" pitchFamily="34" charset="0"/>
                        </a:rPr>
                        <a:t>Dẫn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khí</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solidFill>
                      <a:schemeClr val="bg2"/>
                    </a:solidFill>
                  </a:tcPr>
                </a:tc>
                <a:extLst>
                  <a:ext uri="{0D108BD9-81ED-4DB2-BD59-A6C34878D82A}">
                    <a16:rowId xmlns:a16="http://schemas.microsoft.com/office/drawing/2014/main" val="1108292152"/>
                  </a:ext>
                </a:extLst>
              </a:tr>
              <a:tr h="867884">
                <a:tc>
                  <a:txBody>
                    <a:bodyPr/>
                    <a:lstStyle/>
                    <a:p>
                      <a:pPr algn="ctr">
                        <a:lnSpc>
                          <a:spcPct val="150000"/>
                        </a:lnSpc>
                        <a:spcAft>
                          <a:spcPts val="800"/>
                        </a:spcAft>
                      </a:pPr>
                      <a:r>
                        <a:rPr lang="en-US" sz="3600">
                          <a:effectLst/>
                          <a:latin typeface="Arial" panose="020B0604020202020204" pitchFamily="34" charset="0"/>
                          <a:cs typeface="Arial" panose="020B0604020202020204" pitchFamily="34" charset="0"/>
                        </a:rPr>
                        <a:t>Thanh quản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solidFill>
                      <a:schemeClr val="bg2"/>
                    </a:solidFill>
                  </a:tcPr>
                </a:tc>
                <a:tc>
                  <a:txBody>
                    <a:bodyPr/>
                    <a:lstStyle/>
                    <a:p>
                      <a:pPr algn="just">
                        <a:lnSpc>
                          <a:spcPct val="150000"/>
                        </a:lnSpc>
                        <a:spcAft>
                          <a:spcPts val="800"/>
                        </a:spcAft>
                      </a:pPr>
                      <a:r>
                        <a:rPr lang="en-US" sz="3600" dirty="0" err="1">
                          <a:effectLst/>
                          <a:latin typeface="Arial" panose="020B0604020202020204" pitchFamily="34" charset="0"/>
                          <a:cs typeface="Arial" panose="020B0604020202020204" pitchFamily="34" charset="0"/>
                        </a:rPr>
                        <a:t>Dẫn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khí</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phát</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âm</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solidFill>
                      <a:schemeClr val="bg2"/>
                    </a:solidFill>
                  </a:tcPr>
                </a:tc>
                <a:extLst>
                  <a:ext uri="{0D108BD9-81ED-4DB2-BD59-A6C34878D82A}">
                    <a16:rowId xmlns:a16="http://schemas.microsoft.com/office/drawing/2014/main" val="3032245392"/>
                  </a:ext>
                </a:extLst>
              </a:tr>
              <a:tr h="1835740">
                <a:tc>
                  <a:txBody>
                    <a:bodyPr/>
                    <a:lstStyle/>
                    <a:p>
                      <a:pPr algn="ctr">
                        <a:lnSpc>
                          <a:spcPct val="150000"/>
                        </a:lnSpc>
                        <a:spcAft>
                          <a:spcPts val="800"/>
                        </a:spcAft>
                      </a:pPr>
                      <a:r>
                        <a:rPr lang="en-US" sz="3600" dirty="0" err="1">
                          <a:effectLst/>
                          <a:latin typeface="Arial" panose="020B0604020202020204" pitchFamily="34" charset="0"/>
                          <a:cs typeface="Arial" panose="020B0604020202020204" pitchFamily="34" charset="0"/>
                        </a:rPr>
                        <a:t>Khí</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quản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solidFill>
                      <a:schemeClr val="bg2"/>
                    </a:solidFill>
                  </a:tcPr>
                </a:tc>
                <a:tc>
                  <a:txBody>
                    <a:bodyPr/>
                    <a:lstStyle/>
                    <a:p>
                      <a:pPr algn="just">
                        <a:lnSpc>
                          <a:spcPct val="150000"/>
                        </a:lnSpc>
                        <a:spcAft>
                          <a:spcPts val="800"/>
                        </a:spcAft>
                      </a:pPr>
                      <a:r>
                        <a:rPr lang="en-US" sz="3600" dirty="0" err="1">
                          <a:effectLst/>
                          <a:latin typeface="Arial" panose="020B0604020202020204" pitchFamily="34" charset="0"/>
                          <a:cs typeface="Arial" panose="020B0604020202020204" pitchFamily="34" charset="0"/>
                        </a:rPr>
                        <a:t>Dẫn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khí</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làm</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sạch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không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khí</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điều</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hòa</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lượng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khí</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vào</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phổi</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solidFill>
                      <a:schemeClr val="bg2"/>
                    </a:solidFill>
                  </a:tcPr>
                </a:tc>
                <a:extLst>
                  <a:ext uri="{0D108BD9-81ED-4DB2-BD59-A6C34878D82A}">
                    <a16:rowId xmlns:a16="http://schemas.microsoft.com/office/drawing/2014/main" val="741901987"/>
                  </a:ext>
                </a:extLst>
              </a:tr>
              <a:tr h="867884">
                <a:tc>
                  <a:txBody>
                    <a:bodyPr/>
                    <a:lstStyle/>
                    <a:p>
                      <a:pPr algn="ctr">
                        <a:lnSpc>
                          <a:spcPct val="150000"/>
                        </a:lnSpc>
                        <a:spcAft>
                          <a:spcPts val="800"/>
                        </a:spcAft>
                      </a:pPr>
                      <a:r>
                        <a:rPr lang="en-US" sz="3600">
                          <a:effectLst/>
                          <a:latin typeface="Arial" panose="020B0604020202020204" pitchFamily="34" charset="0"/>
                          <a:cs typeface="Arial" panose="020B0604020202020204" pitchFamily="34" charset="0"/>
                        </a:rPr>
                        <a:t>Phế quản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solidFill>
                      <a:schemeClr val="bg2"/>
                    </a:solidFill>
                  </a:tcPr>
                </a:tc>
                <a:tc>
                  <a:txBody>
                    <a:bodyPr/>
                    <a:lstStyle/>
                    <a:p>
                      <a:pPr algn="just">
                        <a:lnSpc>
                          <a:spcPct val="150000"/>
                        </a:lnSpc>
                        <a:spcAft>
                          <a:spcPts val="800"/>
                        </a:spcAft>
                      </a:pPr>
                      <a:r>
                        <a:rPr lang="en-US" sz="3600" dirty="0" err="1">
                          <a:effectLst/>
                          <a:latin typeface="Arial" panose="020B0604020202020204" pitchFamily="34" charset="0"/>
                          <a:cs typeface="Arial" panose="020B0604020202020204" pitchFamily="34" charset="0"/>
                        </a:rPr>
                        <a:t>Dẫn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khí</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điều</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hòa</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lượng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khí</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vào</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phổi</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solidFill>
                      <a:schemeClr val="bg2"/>
                    </a:solidFill>
                  </a:tcPr>
                </a:tc>
                <a:extLst>
                  <a:ext uri="{0D108BD9-81ED-4DB2-BD59-A6C34878D82A}">
                    <a16:rowId xmlns:a16="http://schemas.microsoft.com/office/drawing/2014/main" val="2356268290"/>
                  </a:ext>
                </a:extLst>
              </a:tr>
              <a:tr h="769474">
                <a:tc>
                  <a:txBody>
                    <a:bodyPr/>
                    <a:lstStyle/>
                    <a:p>
                      <a:pPr algn="ctr">
                        <a:lnSpc>
                          <a:spcPct val="150000"/>
                        </a:lnSpc>
                        <a:spcAft>
                          <a:spcPts val="800"/>
                        </a:spcAft>
                      </a:pPr>
                      <a:r>
                        <a:rPr lang="en-US" sz="3600" dirty="0" err="1">
                          <a:effectLst/>
                          <a:latin typeface="Arial" panose="020B0604020202020204" pitchFamily="34" charset="0"/>
                          <a:cs typeface="Arial" panose="020B0604020202020204" pitchFamily="34" charset="0"/>
                        </a:rPr>
                        <a:t>Phổi</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solidFill>
                      <a:schemeClr val="bg2"/>
                    </a:solidFill>
                  </a:tcPr>
                </a:tc>
                <a:tc>
                  <a:txBody>
                    <a:bodyPr/>
                    <a:lstStyle/>
                    <a:p>
                      <a:pPr algn="just">
                        <a:lnSpc>
                          <a:spcPct val="150000"/>
                        </a:lnSpc>
                        <a:spcAft>
                          <a:spcPts val="800"/>
                        </a:spcAft>
                      </a:pPr>
                      <a:r>
                        <a:rPr lang="en-US" sz="3600" dirty="0" err="1">
                          <a:effectLst/>
                          <a:latin typeface="Arial" panose="020B0604020202020204" pitchFamily="34" charset="0"/>
                          <a:cs typeface="Arial" panose="020B0604020202020204" pitchFamily="34" charset="0"/>
                        </a:rPr>
                        <a:t>Trao</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đổi</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khí</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solidFill>
                      <a:schemeClr val="bg2"/>
                    </a:solidFill>
                  </a:tcPr>
                </a:tc>
                <a:extLst>
                  <a:ext uri="{0D108BD9-81ED-4DB2-BD59-A6C34878D82A}">
                    <a16:rowId xmlns:a16="http://schemas.microsoft.com/office/drawing/2014/main" val="854698493"/>
                  </a:ext>
                </a:extLst>
              </a:tr>
            </a:tbl>
          </a:graphicData>
        </a:graphic>
      </p:graphicFrame>
      <p:sp>
        <p:nvSpPr>
          <p:cNvPr id="19" name="TextBox 18">
            <a:extLst>
              <a:ext uri="{FF2B5EF4-FFF2-40B4-BE49-F238E27FC236}">
                <a16:creationId xmlns:a16="http://schemas.microsoft.com/office/drawing/2014/main" id="{BB5A4B5F-B507-420C-9613-A9D0BD466202}"/>
              </a:ext>
            </a:extLst>
          </p:cNvPr>
          <p:cNvSpPr txBox="1"/>
          <p:nvPr/>
        </p:nvSpPr>
        <p:spPr>
          <a:xfrm>
            <a:off x="1543052" y="344099"/>
            <a:ext cx="9725024" cy="90159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Cấu</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chức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hệ</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hô</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hấp</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6747222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4">
            <a:extLst>
              <a:ext uri="{FF2B5EF4-FFF2-40B4-BE49-F238E27FC236}">
                <a16:creationId xmlns:a16="http://schemas.microsoft.com/office/drawing/2014/main" id="{AA1E2A26-F59C-4104-AD2F-8F5E8A4E4248}"/>
              </a:ext>
            </a:extLst>
          </p:cNvPr>
          <p:cNvSpPr/>
          <p:nvPr/>
        </p:nvSpPr>
        <p:spPr>
          <a:xfrm rot="1103924">
            <a:off x="-1481165" y="8311830"/>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2">
              <a:extLst>
                <a:ext uri="{96DAC541-7B7A-43D3-8B79-37D633B846F1}">
                  <asvg:svgBlip xmlns:asvg="http://schemas.microsoft.com/office/drawing/2016/SVG/main" r:embed="rId3"/>
                </a:ext>
              </a:extLst>
            </a:blip>
            <a:stretch>
              <a:fillRect b="-27856"/>
            </a:stretch>
          </a:blipFill>
        </p:spPr>
      </p:sp>
      <p:sp>
        <p:nvSpPr>
          <p:cNvPr id="19" name="TextBox 18">
            <a:extLst>
              <a:ext uri="{FF2B5EF4-FFF2-40B4-BE49-F238E27FC236}">
                <a16:creationId xmlns:a16="http://schemas.microsoft.com/office/drawing/2014/main" id="{BB5A4B5F-B507-420C-9613-A9D0BD466202}"/>
              </a:ext>
            </a:extLst>
          </p:cNvPr>
          <p:cNvSpPr txBox="1"/>
          <p:nvPr/>
        </p:nvSpPr>
        <p:spPr>
          <a:xfrm>
            <a:off x="3446690" y="366024"/>
            <a:ext cx="9725024" cy="90159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Cấu</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chức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hệ</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hô</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hấp</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71E3D3D-DF6F-4ED2-875F-939545C3EADE}"/>
              </a:ext>
            </a:extLst>
          </p:cNvPr>
          <p:cNvSpPr txBox="1"/>
          <p:nvPr/>
        </p:nvSpPr>
        <p:spPr>
          <a:xfrm>
            <a:off x="685800" y="1558215"/>
            <a:ext cx="16992600" cy="1651671"/>
          </a:xfrm>
          <a:prstGeom prst="rect">
            <a:avLst/>
          </a:prstGeom>
          <a:noFill/>
        </p:spPr>
        <p:txBody>
          <a:bodyPr wrap="square">
            <a:spAutoFit/>
          </a:bodyPr>
          <a:lstStyle/>
          <a:p>
            <a:pPr algn="just">
              <a:lnSpc>
                <a:spcPct val="150000"/>
              </a:lnSpc>
            </a:pPr>
            <a:r>
              <a:rPr lang="en-US" sz="3600" b="1" dirty="0">
                <a:effectLst/>
                <a:latin typeface="Arial" panose="020B0604020202020204" pitchFamily="34" charset="0"/>
                <a:ea typeface="Times New Roman" panose="02020603050405020304" pitchFamily="18" charset="0"/>
                <a:cs typeface="Arial" panose="020B0604020202020204" pitchFamily="34" charset="0"/>
              </a:rPr>
              <a:t>2.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Chức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hệ</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hô</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vi-VN" sz="3600" dirty="0">
                <a:effectLst/>
                <a:latin typeface="Arial" panose="020B0604020202020204" pitchFamily="34" charset="0"/>
                <a:ea typeface="Times New Roman" panose="02020603050405020304" pitchFamily="18" charset="0"/>
                <a:cs typeface="Arial" panose="020B0604020202020204" pitchFamily="34" charset="0"/>
              </a:rPr>
              <a:t>hấp: </a:t>
            </a:r>
            <a:r>
              <a:rPr lang="vi-VN" sz="3600" dirty="0">
                <a:latin typeface="Arial" panose="020B0604020202020204" pitchFamily="34" charset="0"/>
                <a:ea typeface="Times New Roman" panose="02020603050405020304" pitchFamily="18" charset="0"/>
                <a:cs typeface="Arial" panose="020B0604020202020204" pitchFamily="34" charset="0"/>
              </a:rPr>
              <a:t>t</a:t>
            </a:r>
            <a:r>
              <a:rPr lang="en-US" sz="3600" dirty="0" err="1">
                <a:effectLst/>
                <a:latin typeface="Arial" panose="020B0604020202020204" pitchFamily="34" charset="0"/>
                <a:ea typeface="Times New Roman" panose="02020603050405020304" pitchFamily="18" charset="0"/>
                <a:cs typeface="Arial" panose="020B0604020202020204" pitchFamily="34" charset="0"/>
              </a:rPr>
              <a:t>hực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môi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bên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ngoài</a:t>
            </a:r>
            <a:r>
              <a:rPr lang="en-US" sz="3600"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b="1" dirty="0">
                <a:effectLst/>
                <a:latin typeface="Arial" panose="020B0604020202020204" pitchFamily="34" charset="0"/>
                <a:ea typeface="Times New Roman" panose="02020603050405020304" pitchFamily="18" charset="0"/>
                <a:cs typeface="Arial" panose="020B0604020202020204" pitchFamily="34" charset="0"/>
              </a:rPr>
              <a:t>3.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sẽ</a:t>
            </a:r>
            <a:r>
              <a:rPr lang="en-US" sz="3600" dirty="0">
                <a:effectLst/>
                <a:latin typeface="Arial" panose="020B0604020202020204" pitchFamily="34" charset="0"/>
                <a:ea typeface="Times New Roman" panose="02020603050405020304" pitchFamily="18" charset="0"/>
                <a:cs typeface="Arial" panose="020B0604020202020204" pitchFamily="34" charset="0"/>
              </a:rPr>
              <a:t> di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3600" dirty="0">
                <a:effectLst/>
                <a:latin typeface="Arial" panose="020B0604020202020204" pitchFamily="34" charset="0"/>
                <a:ea typeface="Times New Roman" panose="02020603050405020304" pitchFamily="18" charset="0"/>
                <a:cs typeface="Arial" panose="020B0604020202020204" pitchFamily="34" charset="0"/>
              </a:rPr>
              <a:t> qua </a:t>
            </a:r>
            <a:r>
              <a:rPr lang="en-US" sz="36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quan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nào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hít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thở</a:t>
            </a:r>
            <a:r>
              <a:rPr lang="en-US" sz="3600" dirty="0">
                <a:effectLst/>
                <a:latin typeface="Arial" panose="020B0604020202020204" pitchFamily="34" charset="0"/>
                <a:ea typeface="Times New Roman" panose="02020603050405020304" pitchFamily="18" charset="0"/>
                <a:cs typeface="Arial" panose="020B0604020202020204" pitchFamily="34" charset="0"/>
              </a:rPr>
              <a:t> ra?</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8">
            <a:extLst>
              <a:ext uri="{FF2B5EF4-FFF2-40B4-BE49-F238E27FC236}">
                <a16:creationId xmlns:a16="http://schemas.microsoft.com/office/drawing/2014/main" id="{8599B335-8D9E-4175-B649-3F14DF1CFF59}"/>
              </a:ext>
            </a:extLst>
          </p:cNvPr>
          <p:cNvGrpSpPr/>
          <p:nvPr/>
        </p:nvGrpSpPr>
        <p:grpSpPr>
          <a:xfrm>
            <a:off x="14935200" y="-51681"/>
            <a:ext cx="3352800" cy="1028700"/>
            <a:chOff x="0" y="0"/>
            <a:chExt cx="270933" cy="270933"/>
          </a:xfrm>
        </p:grpSpPr>
        <p:sp>
          <p:nvSpPr>
            <p:cNvPr id="17" name="Freeform 9">
              <a:extLst>
                <a:ext uri="{FF2B5EF4-FFF2-40B4-BE49-F238E27FC236}">
                  <a16:creationId xmlns:a16="http://schemas.microsoft.com/office/drawing/2014/main" id="{92B967D5-0B73-41FD-B0DC-5564215C047E}"/>
                </a:ext>
              </a:extLst>
            </p:cNvPr>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18" name="TextBox 10">
              <a:extLst>
                <a:ext uri="{FF2B5EF4-FFF2-40B4-BE49-F238E27FC236}">
                  <a16:creationId xmlns:a16="http://schemas.microsoft.com/office/drawing/2014/main" id="{B4F2C91C-57CA-446E-BFDA-B99DB0EBC7CE}"/>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10">
            <a:extLst>
              <a:ext uri="{FF2B5EF4-FFF2-40B4-BE49-F238E27FC236}">
                <a16:creationId xmlns:a16="http://schemas.microsoft.com/office/drawing/2014/main" id="{D2DDF0D5-C025-4AA7-BEED-8F91F222B20E}"/>
              </a:ext>
            </a:extLst>
          </p:cNvPr>
          <p:cNvSpPr/>
          <p:nvPr/>
        </p:nvSpPr>
        <p:spPr>
          <a:xfrm>
            <a:off x="13190764" y="3325020"/>
            <a:ext cx="4723442" cy="6923880"/>
          </a:xfrm>
          <a:custGeom>
            <a:avLst/>
            <a:gdLst/>
            <a:ahLst/>
            <a:cxnLst/>
            <a:rect l="l" t="t" r="r" b="b"/>
            <a:pathLst>
              <a:path w="1204659" h="1841516">
                <a:moveTo>
                  <a:pt x="0" y="0"/>
                </a:moveTo>
                <a:lnTo>
                  <a:pt x="1204659" y="0"/>
                </a:lnTo>
                <a:lnTo>
                  <a:pt x="1204659" y="1841516"/>
                </a:lnTo>
                <a:lnTo>
                  <a:pt x="0" y="1841516"/>
                </a:lnTo>
                <a:lnTo>
                  <a:pt x="0" y="0"/>
                </a:lnTo>
                <a:close/>
              </a:path>
            </a:pathLst>
          </a:custGeom>
          <a:blipFill>
            <a:blip r:embed="rId4"/>
            <a:stretch>
              <a:fillRect/>
            </a:stretch>
          </a:blipFill>
        </p:spPr>
      </p:sp>
      <p:sp>
        <p:nvSpPr>
          <p:cNvPr id="21" name="TextBox 20">
            <a:extLst>
              <a:ext uri="{FF2B5EF4-FFF2-40B4-BE49-F238E27FC236}">
                <a16:creationId xmlns:a16="http://schemas.microsoft.com/office/drawing/2014/main" id="{DA30020C-EC14-45C1-B630-D4BD93047E76}"/>
              </a:ext>
            </a:extLst>
          </p:cNvPr>
          <p:cNvSpPr txBox="1"/>
          <p:nvPr/>
        </p:nvSpPr>
        <p:spPr>
          <a:xfrm>
            <a:off x="704850" y="3253504"/>
            <a:ext cx="12303581" cy="4975657"/>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hít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Xoang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Hầu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Thanh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Phế</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Phổi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thở</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ra: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Phổi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Phế</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Hầu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Xoang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503963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7" dur="500"/>
                                        <p:tgtEl>
                                          <p:spTgt spid="21">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30" dur="5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5"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7259300" y="0"/>
            <a:ext cx="1028700" cy="1028700"/>
            <a:chOff x="0" y="0"/>
            <a:chExt cx="270933" cy="270933"/>
          </a:xfrm>
        </p:grpSpPr>
        <p:sp>
          <p:nvSpPr>
            <p:cNvPr id="5" name="Freeform 5"/>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7" name="Freeform 7"/>
          <p:cNvSpPr/>
          <p:nvPr/>
        </p:nvSpPr>
        <p:spPr>
          <a:xfrm>
            <a:off x="15642710" y="8231078"/>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2">
            <a:extLst>
              <a:ext uri="{FF2B5EF4-FFF2-40B4-BE49-F238E27FC236}">
                <a16:creationId xmlns:a16="http://schemas.microsoft.com/office/drawing/2014/main" id="{B776ED1C-B716-41B7-BD37-C421DAEC43E9}"/>
              </a:ext>
            </a:extLst>
          </p:cNvPr>
          <p:cNvSpPr txBox="1"/>
          <p:nvPr/>
        </p:nvSpPr>
        <p:spPr>
          <a:xfrm>
            <a:off x="3446690" y="366024"/>
            <a:ext cx="9725024" cy="90159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Cấu</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chức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hệ</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hô</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hấp</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7D0960E-B364-42C3-8B25-D23FD42C0864}"/>
              </a:ext>
            </a:extLst>
          </p:cNvPr>
          <p:cNvSpPr txBox="1"/>
          <p:nvPr/>
        </p:nvSpPr>
        <p:spPr>
          <a:xfrm>
            <a:off x="762000" y="1434555"/>
            <a:ext cx="16497300" cy="5180842"/>
          </a:xfrm>
          <a:prstGeom prst="rect">
            <a:avLst/>
          </a:prstGeom>
          <a:noFill/>
        </p:spPr>
        <p:txBody>
          <a:bodyPr wrap="square">
            <a:spAutoFit/>
          </a:bodyPr>
          <a:lstStyle/>
          <a:p>
            <a:pPr algn="just">
              <a:lnSpc>
                <a:spcPct val="150000"/>
              </a:lnSpc>
              <a:spcAft>
                <a:spcPts val="800"/>
              </a:spcAft>
            </a:pPr>
            <a:r>
              <a:rPr lang="en-US" sz="3600" b="1" dirty="0">
                <a:effectLst/>
                <a:latin typeface="Arial" panose="020B0604020202020204" pitchFamily="34" charset="0"/>
                <a:ea typeface="Times New Roman" panose="02020603050405020304" pitchFamily="18" charset="0"/>
                <a:cs typeface="Arial" panose="020B0604020202020204" pitchFamily="34" charset="0"/>
              </a:rPr>
              <a:t>4. </a:t>
            </a:r>
            <a:r>
              <a:rPr lang="en-US" sz="3600" dirty="0" err="1">
                <a:effectLst/>
                <a:latin typeface="Arial" panose="020B0604020202020204" pitchFamily="34" charset="0"/>
                <a:ea typeface="Times New Roman" panose="02020603050405020304" pitchFamily="18" charset="0"/>
                <a:cs typeface="Arial" panose="020B0604020202020204" pitchFamily="34" charset="0"/>
              </a:rPr>
              <a:t>Nêu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mối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liên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quan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giữa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hô</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tuần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hoàn</a:t>
            </a:r>
            <a:r>
              <a:rPr lang="en-US" sz="3600"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en-US" sz="3600" dirty="0" err="1">
                <a:effectLst/>
                <a:latin typeface="Arial" panose="020B0604020202020204" pitchFamily="34" charset="0"/>
                <a:ea typeface="Times New Roman" panose="02020603050405020304" pitchFamily="18" charset="0"/>
                <a:cs typeface="Arial" panose="020B0604020202020204" pitchFamily="34" charset="0"/>
              </a:rPr>
              <a:t>Hệ</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tuần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hoàn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giúp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3600" dirty="0">
                <a:effectLst/>
                <a:latin typeface="Arial" panose="020B0604020202020204" pitchFamily="34" charset="0"/>
                <a:ea typeface="Times New Roman" panose="02020603050405020304" pitchFamily="18" charset="0"/>
                <a:cs typeface="Arial" panose="020B0604020202020204" pitchFamily="34" charset="0"/>
              </a:rPr>
              <a:t> O</a:t>
            </a:r>
            <a:r>
              <a:rPr lang="en-US" sz="36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từ</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nang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phổi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tế</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bào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en-US" sz="3600" dirty="0">
                <a:effectLst/>
                <a:latin typeface="Arial" panose="020B0604020202020204" pitchFamily="34" charset="0"/>
                <a:ea typeface="Times New Roman" panose="02020603050405020304" pitchFamily="18" charset="0"/>
                <a:cs typeface="Arial" panose="020B0604020202020204" pitchFamily="34" charset="0"/>
              </a:rPr>
              <a:t>CO</a:t>
            </a:r>
            <a:r>
              <a:rPr lang="en-US" sz="36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từ</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tế</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bào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phổi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rồi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nang</a:t>
            </a:r>
            <a:r>
              <a:rPr lang="en-US" sz="3600" dirty="0">
                <a:effectLst/>
                <a:latin typeface="Arial" panose="020B0604020202020204" pitchFamily="34" charset="0"/>
                <a:ea typeface="Times New Roman" panose="02020603050405020304" pitchFamily="18" charset="0"/>
                <a:cs typeface="Arial" panose="020B0604020202020204" pitchFamily="34" charset="0"/>
              </a:rPr>
              <a:t>, qua </a:t>
            </a:r>
            <a:r>
              <a:rPr lang="en-US" sz="3600" dirty="0" err="1">
                <a:effectLst/>
                <a:latin typeface="Arial" panose="020B0604020202020204" pitchFamily="34" charset="0"/>
                <a:ea typeface="Times New Roman" panose="02020603050405020304" pitchFamily="18" charset="0"/>
                <a:cs typeface="Arial" panose="020B0604020202020204" pitchFamily="34" charset="0"/>
              </a:rPr>
              <a:t>quá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thở</a:t>
            </a:r>
            <a:r>
              <a:rPr lang="en-US" sz="3600" dirty="0">
                <a:effectLst/>
                <a:latin typeface="Arial" panose="020B0604020202020204" pitchFamily="34" charset="0"/>
                <a:ea typeface="Times New Roman" panose="02020603050405020304" pitchFamily="18" charset="0"/>
                <a:cs typeface="Arial" panose="020B0604020202020204" pitchFamily="34" charset="0"/>
              </a:rPr>
              <a:t> ra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đưa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giàu</a:t>
            </a:r>
            <a:r>
              <a:rPr lang="en-US" sz="3600" dirty="0">
                <a:effectLst/>
                <a:latin typeface="Arial" panose="020B0604020202020204" pitchFamily="34" charset="0"/>
                <a:ea typeface="Times New Roman" panose="02020603050405020304" pitchFamily="18" charset="0"/>
                <a:cs typeface="Arial" panose="020B0604020202020204" pitchFamily="34" charset="0"/>
              </a:rPr>
              <a:t> CO</a:t>
            </a:r>
            <a:r>
              <a:rPr lang="en-US" sz="36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3600" dirty="0">
                <a:effectLst/>
                <a:latin typeface="Arial" panose="020B0604020202020204" pitchFamily="34" charset="0"/>
                <a:ea typeface="Times New Roman" panose="02020603050405020304" pitchFamily="18" charset="0"/>
                <a:cs typeface="Arial" panose="020B0604020202020204" pitchFamily="34" charset="0"/>
              </a:rPr>
              <a:t> qua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dẫn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khí</a:t>
            </a:r>
            <a:r>
              <a:rPr lang="en-US" sz="3600" dirty="0">
                <a:effectLst/>
                <a:latin typeface="Arial" panose="020B0604020202020204" pitchFamily="34" charset="0"/>
                <a:ea typeface="Times New Roman" panose="02020603050405020304" pitchFamily="18" charset="0"/>
                <a:cs typeface="Arial" panose="020B0604020202020204" pitchFamily="34" charset="0"/>
              </a:rPr>
              <a:t> ra </a:t>
            </a:r>
            <a:r>
              <a:rPr lang="en-US" sz="3600" dirty="0" err="1">
                <a:effectLst/>
                <a:latin typeface="Arial" panose="020B0604020202020204" pitchFamily="34" charset="0"/>
                <a:ea typeface="Times New Roman" panose="02020603050405020304" pitchFamily="18" charset="0"/>
                <a:cs typeface="Arial" panose="020B0604020202020204" pitchFamily="34" charset="0"/>
              </a:rPr>
              <a:t>ngoài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môi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image4.png" descr="Vẽ sơ đồ thể hiện mối liên hệ giữa hệ hô hấp và hệ tuần hoàn">
            <a:extLst>
              <a:ext uri="{FF2B5EF4-FFF2-40B4-BE49-F238E27FC236}">
                <a16:creationId xmlns:a16="http://schemas.microsoft.com/office/drawing/2014/main" id="{49E102F4-A5C4-432D-AD49-FACD5FC9BE91}"/>
              </a:ext>
            </a:extLst>
          </p:cNvPr>
          <p:cNvPicPr/>
          <p:nvPr/>
        </p:nvPicPr>
        <p:blipFill>
          <a:blip r:embed="rId4"/>
          <a:srcRect/>
          <a:stretch>
            <a:fillRect/>
          </a:stretch>
        </p:blipFill>
        <p:spPr>
          <a:xfrm>
            <a:off x="3600452" y="6192995"/>
            <a:ext cx="10134600" cy="4076165"/>
          </a:xfrm>
          <a:prstGeom prst="rect">
            <a:avLst/>
          </a:prstGeom>
          <a:ln/>
        </p:spPr>
      </p:pic>
      <p:sp>
        <p:nvSpPr>
          <p:cNvPr id="17" name="Freeform 24">
            <a:extLst>
              <a:ext uri="{FF2B5EF4-FFF2-40B4-BE49-F238E27FC236}">
                <a16:creationId xmlns:a16="http://schemas.microsoft.com/office/drawing/2014/main" id="{8BE91C6F-BB64-406B-9E87-599BA906710D}"/>
              </a:ext>
            </a:extLst>
          </p:cNvPr>
          <p:cNvSpPr/>
          <p:nvPr/>
        </p:nvSpPr>
        <p:spPr>
          <a:xfrm rot="4368018">
            <a:off x="-2373085" y="7243300"/>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5">
              <a:extLst>
                <a:ext uri="{96DAC541-7B7A-43D3-8B79-37D633B846F1}">
                  <asvg:svgBlip xmlns:asvg="http://schemas.microsoft.com/office/drawing/2016/SVG/main" r:embed="rId6"/>
                </a:ext>
              </a:extLst>
            </a:blip>
            <a:stretch>
              <a:fillRect b="-27856"/>
            </a:stretch>
          </a:blipFill>
        </p:spPr>
      </p:sp>
    </p:spTree>
    <p:extLst>
      <p:ext uri="{BB962C8B-B14F-4D97-AF65-F5344CB8AC3E}">
        <p14:creationId xmlns:p14="http://schemas.microsoft.com/office/powerpoint/2010/main" val="179842141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left)">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502052" y="230517"/>
            <a:ext cx="2558321" cy="2431371"/>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CỦNG CỐ</a:t>
            </a:r>
            <a:endParaRPr lang="en-US" sz="5400" b="1" kern="0" dirty="0">
              <a:solidFill>
                <a:schemeClr val="bg1"/>
              </a:solidFill>
              <a:latin typeface="Arial"/>
              <a:cs typeface="Arial"/>
              <a:sym typeface="Arial"/>
            </a:endParaRPr>
          </a:p>
        </p:txBody>
      </p:sp>
      <p:sp>
        <p:nvSpPr>
          <p:cNvPr id="32" name="TextBox 31">
            <a:extLst>
              <a:ext uri="{FF2B5EF4-FFF2-40B4-BE49-F238E27FC236}">
                <a16:creationId xmlns:a16="http://schemas.microsoft.com/office/drawing/2014/main" id="{3B9A2E01-B14D-4B0A-A172-C9ECAE22BD6F}"/>
              </a:ext>
            </a:extLst>
          </p:cNvPr>
          <p:cNvSpPr txBox="1"/>
          <p:nvPr/>
        </p:nvSpPr>
        <p:spPr>
          <a:xfrm>
            <a:off x="595530" y="796784"/>
            <a:ext cx="12523727" cy="1824923"/>
          </a:xfrm>
          <a:prstGeom prst="rect">
            <a:avLst/>
          </a:prstGeom>
          <a:noFill/>
        </p:spPr>
        <p:txBody>
          <a:bodyPr wrap="square">
            <a:spAutoFit/>
          </a:bodyPr>
          <a:lstStyle/>
          <a:p>
            <a:pPr algn="just">
              <a:lnSpc>
                <a:spcPct val="150000"/>
              </a:lnSpc>
            </a:pPr>
            <a:r>
              <a:rPr lang="vi-VN" sz="4000" b="1" dirty="0">
                <a:effectLst/>
                <a:latin typeface="Arial" panose="020B0604020202020204" pitchFamily="34" charset="0"/>
                <a:ea typeface="Times New Roman" panose="02020603050405020304" pitchFamily="18" charset="0"/>
                <a:cs typeface="Arial" panose="020B0604020202020204" pitchFamily="34" charset="0"/>
              </a:rPr>
              <a:t>1.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thống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mao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dày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đặc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xung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quanh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nang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ý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nghĩa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gì</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84B68A18-9748-43D2-A25E-5C62DF31F64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7430" y="2498360"/>
            <a:ext cx="11525386" cy="7160186"/>
          </a:xfrm>
          <a:prstGeom prst="rect">
            <a:avLst/>
          </a:prstGeom>
        </p:spPr>
      </p:pic>
      <p:sp>
        <p:nvSpPr>
          <p:cNvPr id="36" name="TextBox 35">
            <a:extLst>
              <a:ext uri="{FF2B5EF4-FFF2-40B4-BE49-F238E27FC236}">
                <a16:creationId xmlns:a16="http://schemas.microsoft.com/office/drawing/2014/main" id="{34AF575B-2220-45B6-BCC2-5C95850F31AD}"/>
              </a:ext>
            </a:extLst>
          </p:cNvPr>
          <p:cNvSpPr txBox="1"/>
          <p:nvPr/>
        </p:nvSpPr>
        <p:spPr>
          <a:xfrm>
            <a:off x="10539309" y="5404606"/>
            <a:ext cx="7195845" cy="4236994"/>
          </a:xfrm>
          <a:prstGeom prst="rect">
            <a:avLst/>
          </a:prstGeom>
          <a:noFill/>
        </p:spPr>
        <p:txBody>
          <a:bodyPr wrap="square">
            <a:spAutoFit/>
          </a:bodyPr>
          <a:lstStyle/>
          <a:p>
            <a:pPr algn="ctr">
              <a:lnSpc>
                <a:spcPct val="150000"/>
              </a:lnSpc>
            </a:pPr>
            <a:r>
              <a:rPr lang="vi-VN" sz="4000" b="1" dirty="0">
                <a:effectLst/>
                <a:latin typeface="Arial" panose="020B0604020202020204" pitchFamily="34" charset="0"/>
                <a:ea typeface="Times New Roman" panose="02020603050405020304" pitchFamily="18" charset="0"/>
                <a:cs typeface="Arial" panose="020B0604020202020204" pitchFamily="34" charset="0"/>
              </a:rPr>
              <a:t>Trả lời</a:t>
            </a:r>
          </a:p>
          <a:p>
            <a:pPr algn="just">
              <a:lnSpc>
                <a:spcPct val="150000"/>
              </a:lnSpc>
              <a:spcAft>
                <a:spcPts val="800"/>
              </a:spcAft>
            </a:pPr>
            <a:r>
              <a:rPr lang="en-US" sz="3600" dirty="0" err="1">
                <a:effectLst/>
                <a:latin typeface="Arial" panose="020B0604020202020204" pitchFamily="34" charset="0"/>
                <a:ea typeface="Times New Roman" panose="02020603050405020304" pitchFamily="18" charset="0"/>
                <a:cs typeface="Arial" panose="020B0604020202020204" pitchFamily="34" charset="0"/>
              </a:rPr>
              <a:t>Hệ</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thống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dày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đặc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xung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quanh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nang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giúp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giữa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nang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dễ</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dàng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đạt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hiệu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quả</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7" name="Group 13">
            <a:extLst>
              <a:ext uri="{FF2B5EF4-FFF2-40B4-BE49-F238E27FC236}">
                <a16:creationId xmlns:a16="http://schemas.microsoft.com/office/drawing/2014/main" id="{3C4CC3D7-E060-4AE9-913D-E1E15FE0923B}"/>
              </a:ext>
            </a:extLst>
          </p:cNvPr>
          <p:cNvGrpSpPr/>
          <p:nvPr/>
        </p:nvGrpSpPr>
        <p:grpSpPr>
          <a:xfrm>
            <a:off x="10058400" y="6911340"/>
            <a:ext cx="176109" cy="2194560"/>
            <a:chOff x="0" y="0"/>
            <a:chExt cx="39654" cy="157871"/>
          </a:xfrm>
        </p:grpSpPr>
        <p:sp>
          <p:nvSpPr>
            <p:cNvPr id="38" name="Freeform 14">
              <a:extLst>
                <a:ext uri="{FF2B5EF4-FFF2-40B4-BE49-F238E27FC236}">
                  <a16:creationId xmlns:a16="http://schemas.microsoft.com/office/drawing/2014/main" id="{1185407E-310B-49C9-A486-1DB158C34945}"/>
                </a:ext>
              </a:extLst>
            </p:cNvPr>
            <p:cNvSpPr/>
            <p:nvPr/>
          </p:nvSpPr>
          <p:spPr>
            <a:xfrm>
              <a:off x="0" y="0"/>
              <a:ext cx="39654" cy="157871"/>
            </a:xfrm>
            <a:custGeom>
              <a:avLst/>
              <a:gdLst/>
              <a:ahLst/>
              <a:cxnLst/>
              <a:rect l="l" t="t" r="r" b="b"/>
              <a:pathLst>
                <a:path w="39654" h="157871">
                  <a:moveTo>
                    <a:pt x="0" y="0"/>
                  </a:moveTo>
                  <a:lnTo>
                    <a:pt x="39654" y="0"/>
                  </a:lnTo>
                  <a:lnTo>
                    <a:pt x="39654" y="157871"/>
                  </a:lnTo>
                  <a:lnTo>
                    <a:pt x="0" y="157871"/>
                  </a:lnTo>
                  <a:close/>
                </a:path>
              </a:pathLst>
            </a:custGeom>
            <a:solidFill>
              <a:srgbClr val="B89B62"/>
            </a:solidFill>
          </p:spPr>
        </p:sp>
        <p:sp>
          <p:nvSpPr>
            <p:cNvPr id="39" name="TextBox 15">
              <a:extLst>
                <a:ext uri="{FF2B5EF4-FFF2-40B4-BE49-F238E27FC236}">
                  <a16:creationId xmlns:a16="http://schemas.microsoft.com/office/drawing/2014/main" id="{9F807265-1E4F-475C-9C18-326525136AA0}"/>
                </a:ext>
              </a:extLst>
            </p:cNvPr>
            <p:cNvSpPr txBox="1"/>
            <p:nvPr/>
          </p:nvSpPr>
          <p:spPr>
            <a:xfrm>
              <a:off x="0" y="-47625"/>
              <a:ext cx="812800" cy="860425"/>
            </a:xfrm>
            <a:prstGeom prst="rect">
              <a:avLst/>
            </a:prstGeom>
          </p:spPr>
          <p:txBody>
            <a:bodyPr lIns="50800" tIns="50800" rIns="50800" bIns="50800" rtlCol="0" anchor="ctr"/>
            <a:lstStyle/>
            <a:p>
              <a:pPr algn="ctr">
                <a:lnSpc>
                  <a:spcPts val="2806"/>
                </a:lnSpc>
              </a:pPr>
              <a:endParaRPr/>
            </a:p>
          </p:txBody>
        </p:sp>
      </p:grpSp>
    </p:spTree>
    <p:extLst>
      <p:ext uri="{BB962C8B-B14F-4D97-AF65-F5344CB8AC3E}">
        <p14:creationId xmlns:p14="http://schemas.microsoft.com/office/powerpoint/2010/main" val="6571109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strVal val="#ppt_w+.3"/>
                                          </p:val>
                                        </p:tav>
                                        <p:tav tm="100000">
                                          <p:val>
                                            <p:strVal val="#ppt_w"/>
                                          </p:val>
                                        </p:tav>
                                      </p:tavLst>
                                    </p:anim>
                                    <p:anim calcmode="lin" valueType="num">
                                      <p:cBhvr>
                                        <p:cTn id="20" dur="500" fill="hold"/>
                                        <p:tgtEl>
                                          <p:spTgt spid="34"/>
                                        </p:tgtEl>
                                        <p:attrNameLst>
                                          <p:attrName>ppt_h</p:attrName>
                                        </p:attrNameLst>
                                      </p:cBhvr>
                                      <p:tavLst>
                                        <p:tav tm="0">
                                          <p:val>
                                            <p:strVal val="#ppt_h"/>
                                          </p:val>
                                        </p:tav>
                                        <p:tav tm="100000">
                                          <p:val>
                                            <p:strVal val="#ppt_h"/>
                                          </p:val>
                                        </p:tav>
                                      </p:tavLst>
                                    </p:anim>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6">
                                            <p:txEl>
                                              <p:pRg st="0" end="0"/>
                                            </p:txEl>
                                          </p:spTgt>
                                        </p:tgtEl>
                                        <p:attrNameLst>
                                          <p:attrName>style.visibility</p:attrName>
                                        </p:attrNameLst>
                                      </p:cBhvr>
                                      <p:to>
                                        <p:strVal val="visible"/>
                                      </p:to>
                                    </p:set>
                                    <p:animEffect transition="in" filter="wipe(left)">
                                      <p:cBhvr>
                                        <p:cTn id="26" dur="500"/>
                                        <p:tgtEl>
                                          <p:spTgt spid="3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6">
                                            <p:txEl>
                                              <p:pRg st="1" end="1"/>
                                            </p:txEl>
                                          </p:spTgt>
                                        </p:tgtEl>
                                        <p:attrNameLst>
                                          <p:attrName>style.visibility</p:attrName>
                                        </p:attrNameLst>
                                      </p:cBhvr>
                                      <p:to>
                                        <p:strVal val="visible"/>
                                      </p:to>
                                    </p:set>
                                    <p:animEffect transition="in" filter="wipe(left)">
                                      <p:cBhvr>
                                        <p:cTn id="31" dur="500"/>
                                        <p:tgtEl>
                                          <p:spTgt spid="36">
                                            <p:txEl>
                                              <p:pRg st="1" end="1"/>
                                            </p:txEl>
                                          </p:spTgt>
                                        </p:tgtEl>
                                      </p:cBhvr>
                                    </p:animEffect>
                                  </p:childTnLst>
                                </p:cTn>
                              </p:par>
                              <p:par>
                                <p:cTn id="32" presetID="1"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BB61459-7B8A-4AC4-AC45-4DC8AAABBD17}"/>
              </a:ext>
            </a:extLst>
          </p:cNvPr>
          <p:cNvSpPr txBox="1"/>
          <p:nvPr/>
        </p:nvSpPr>
        <p:spPr>
          <a:xfrm>
            <a:off x="10539309" y="5404606"/>
            <a:ext cx="7195845" cy="4236994"/>
          </a:xfrm>
          <a:prstGeom prst="rect">
            <a:avLst/>
          </a:prstGeom>
          <a:noFill/>
        </p:spPr>
        <p:txBody>
          <a:bodyPr wrap="square">
            <a:spAutoFit/>
          </a:bodyPr>
          <a:lstStyle/>
          <a:p>
            <a:pPr algn="ctr">
              <a:lnSpc>
                <a:spcPct val="150000"/>
              </a:lnSpc>
            </a:pPr>
            <a:r>
              <a:rPr lang="vi-VN" sz="4000" b="1" dirty="0">
                <a:effectLst/>
                <a:latin typeface="Arial" panose="020B0604020202020204" pitchFamily="34" charset="0"/>
                <a:ea typeface="Times New Roman" panose="02020603050405020304" pitchFamily="18" charset="0"/>
                <a:cs typeface="Arial" panose="020B0604020202020204" pitchFamily="34" charset="0"/>
              </a:rPr>
              <a:t>Trả lời</a:t>
            </a:r>
          </a:p>
          <a:p>
            <a:pPr algn="just">
              <a:lnSpc>
                <a:spcPct val="150000"/>
              </a:lnSpc>
              <a:spcAft>
                <a:spcPts val="800"/>
              </a:spcAft>
            </a:pPr>
            <a:r>
              <a:rPr lang="en-US" sz="3600" dirty="0" err="1">
                <a:effectLst/>
                <a:latin typeface="Arial" panose="020B0604020202020204" pitchFamily="34" charset="0"/>
                <a:ea typeface="Times New Roman" panose="02020603050405020304" pitchFamily="18" charset="0"/>
                <a:cs typeface="Arial" panose="020B0604020202020204" pitchFamily="34" charset="0"/>
              </a:rPr>
              <a:t>Số</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nang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mỏng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giúp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kiện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thuận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lợi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6" name="Group 13">
            <a:extLst>
              <a:ext uri="{FF2B5EF4-FFF2-40B4-BE49-F238E27FC236}">
                <a16:creationId xmlns:a16="http://schemas.microsoft.com/office/drawing/2014/main" id="{26BBADBE-58BC-47E3-A10C-36DA3BAF6E93}"/>
              </a:ext>
            </a:extLst>
          </p:cNvPr>
          <p:cNvGrpSpPr/>
          <p:nvPr/>
        </p:nvGrpSpPr>
        <p:grpSpPr>
          <a:xfrm>
            <a:off x="10058400" y="6911340"/>
            <a:ext cx="176109" cy="2194560"/>
            <a:chOff x="0" y="0"/>
            <a:chExt cx="39654" cy="157871"/>
          </a:xfrm>
        </p:grpSpPr>
        <p:sp>
          <p:nvSpPr>
            <p:cNvPr id="27" name="Freeform 14">
              <a:extLst>
                <a:ext uri="{FF2B5EF4-FFF2-40B4-BE49-F238E27FC236}">
                  <a16:creationId xmlns:a16="http://schemas.microsoft.com/office/drawing/2014/main" id="{F71ED166-95B5-4AA7-ACB9-27EBF7E87967}"/>
                </a:ext>
              </a:extLst>
            </p:cNvPr>
            <p:cNvSpPr/>
            <p:nvPr/>
          </p:nvSpPr>
          <p:spPr>
            <a:xfrm>
              <a:off x="0" y="0"/>
              <a:ext cx="39654" cy="157871"/>
            </a:xfrm>
            <a:custGeom>
              <a:avLst/>
              <a:gdLst/>
              <a:ahLst/>
              <a:cxnLst/>
              <a:rect l="l" t="t" r="r" b="b"/>
              <a:pathLst>
                <a:path w="39654" h="157871">
                  <a:moveTo>
                    <a:pt x="0" y="0"/>
                  </a:moveTo>
                  <a:lnTo>
                    <a:pt x="39654" y="0"/>
                  </a:lnTo>
                  <a:lnTo>
                    <a:pt x="39654" y="157871"/>
                  </a:lnTo>
                  <a:lnTo>
                    <a:pt x="0" y="157871"/>
                  </a:lnTo>
                  <a:close/>
                </a:path>
              </a:pathLst>
            </a:custGeom>
            <a:solidFill>
              <a:srgbClr val="B89B62"/>
            </a:solidFill>
          </p:spPr>
        </p:sp>
        <p:sp>
          <p:nvSpPr>
            <p:cNvPr id="28" name="TextBox 15">
              <a:extLst>
                <a:ext uri="{FF2B5EF4-FFF2-40B4-BE49-F238E27FC236}">
                  <a16:creationId xmlns:a16="http://schemas.microsoft.com/office/drawing/2014/main" id="{11D387F2-04E6-4356-A89B-83572D2A7885}"/>
                </a:ext>
              </a:extLst>
            </p:cNvPr>
            <p:cNvSpPr txBox="1"/>
            <p:nvPr/>
          </p:nvSpPr>
          <p:spPr>
            <a:xfrm>
              <a:off x="0" y="-47625"/>
              <a:ext cx="812800" cy="860425"/>
            </a:xfrm>
            <a:prstGeom prst="rect">
              <a:avLst/>
            </a:prstGeom>
          </p:spPr>
          <p:txBody>
            <a:bodyPr lIns="50800" tIns="50800" rIns="50800" bIns="50800" rtlCol="0" anchor="ctr"/>
            <a:lstStyle/>
            <a:p>
              <a:pPr algn="ctr">
                <a:lnSpc>
                  <a:spcPts val="2806"/>
                </a:lnSpc>
              </a:pPr>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502052" y="230517"/>
            <a:ext cx="2558321" cy="2431371"/>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CỦNG CỐ</a:t>
            </a:r>
            <a:endParaRPr lang="en-US" sz="5400" b="1" kern="0" dirty="0">
              <a:solidFill>
                <a:schemeClr val="bg1"/>
              </a:solidFill>
              <a:latin typeface="Arial"/>
              <a:cs typeface="Arial"/>
              <a:sym typeface="Arial"/>
            </a:endParaRPr>
          </a:p>
        </p:txBody>
      </p:sp>
      <p:sp>
        <p:nvSpPr>
          <p:cNvPr id="32" name="TextBox 31">
            <a:extLst>
              <a:ext uri="{FF2B5EF4-FFF2-40B4-BE49-F238E27FC236}">
                <a16:creationId xmlns:a16="http://schemas.microsoft.com/office/drawing/2014/main" id="{3B9A2E01-B14D-4B0A-A172-C9ECAE22BD6F}"/>
              </a:ext>
            </a:extLst>
          </p:cNvPr>
          <p:cNvSpPr txBox="1"/>
          <p:nvPr/>
        </p:nvSpPr>
        <p:spPr>
          <a:xfrm>
            <a:off x="595530" y="796784"/>
            <a:ext cx="12614318" cy="1824923"/>
          </a:xfrm>
          <a:prstGeom prst="rect">
            <a:avLst/>
          </a:prstGeom>
          <a:noFill/>
        </p:spPr>
        <p:txBody>
          <a:bodyPr wrap="square">
            <a:spAutoFit/>
          </a:bodyPr>
          <a:lstStyle/>
          <a:p>
            <a:pPr algn="just">
              <a:lnSpc>
                <a:spcPct val="150000"/>
              </a:lnSpc>
            </a:pPr>
            <a:r>
              <a:rPr lang="vi-VN" sz="4000" b="1"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nang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nang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mỏng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ý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nghĩa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gì</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84B68A18-9748-43D2-A25E-5C62DF31F64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7430" y="2498360"/>
            <a:ext cx="11525386" cy="7160186"/>
          </a:xfrm>
          <a:prstGeom prst="rect">
            <a:avLst/>
          </a:prstGeom>
        </p:spPr>
      </p:pic>
    </p:spTree>
    <p:extLst>
      <p:ext uri="{BB962C8B-B14F-4D97-AF65-F5344CB8AC3E}">
        <p14:creationId xmlns:p14="http://schemas.microsoft.com/office/powerpoint/2010/main" val="301084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wipe(left)">
                                      <p:cBhvr>
                                        <p:cTn id="1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69109C-C3A3-462E-A66E-FFDD7EFAFE6C}"/>
              </a:ext>
            </a:extLst>
          </p:cNvPr>
          <p:cNvGrpSpPr/>
          <p:nvPr/>
        </p:nvGrpSpPr>
        <p:grpSpPr>
          <a:xfrm>
            <a:off x="428915" y="2324100"/>
            <a:ext cx="12099500" cy="7334250"/>
            <a:chOff x="417023" y="2400300"/>
            <a:chExt cx="12099500" cy="7334250"/>
          </a:xfrm>
        </p:grpSpPr>
        <p:pic>
          <p:nvPicPr>
            <p:cNvPr id="35" name="Picture 5">
              <a:extLst>
                <a:ext uri="{FF2B5EF4-FFF2-40B4-BE49-F238E27FC236}">
                  <a16:creationId xmlns:a16="http://schemas.microsoft.com/office/drawing/2014/main" id="{4820EEE1-2DE5-4BCA-BF7D-383136C79B99}"/>
                </a:ext>
              </a:extLst>
            </p:cNvPr>
            <p:cNvPicPr>
              <a:picLocks noChangeAspect="1"/>
            </p:cNvPicPr>
            <p:nvPr/>
          </p:nvPicPr>
          <p:blipFill>
            <a:blip r:embed="rId2">
              <a:duotone>
                <a:schemeClr val="accent6">
                  <a:shade val="45000"/>
                  <a:satMod val="135000"/>
                </a:schemeClr>
                <a:prstClr val="white"/>
              </a:duotone>
            </a:blip>
            <a:srcRect/>
            <a:stretch>
              <a:fillRect/>
            </a:stretch>
          </p:blipFill>
          <p:spPr>
            <a:xfrm>
              <a:off x="417023" y="2400300"/>
              <a:ext cx="9036941" cy="7331219"/>
            </a:xfrm>
            <a:prstGeom prst="rect">
              <a:avLst/>
            </a:prstGeom>
          </p:spPr>
        </p:pic>
        <p:pic>
          <p:nvPicPr>
            <p:cNvPr id="36" name="Picture 5">
              <a:extLst>
                <a:ext uri="{FF2B5EF4-FFF2-40B4-BE49-F238E27FC236}">
                  <a16:creationId xmlns:a16="http://schemas.microsoft.com/office/drawing/2014/main" id="{E199943C-3573-44D5-AD98-BF6C222D8EF9}"/>
                </a:ext>
              </a:extLst>
            </p:cNvPr>
            <p:cNvPicPr>
              <a:picLocks noChangeAspect="1"/>
            </p:cNvPicPr>
            <p:nvPr/>
          </p:nvPicPr>
          <p:blipFill rotWithShape="1">
            <a:blip r:embed="rId2">
              <a:duotone>
                <a:schemeClr val="accent6">
                  <a:shade val="45000"/>
                  <a:satMod val="135000"/>
                </a:schemeClr>
                <a:prstClr val="white"/>
              </a:duotone>
            </a:blip>
            <a:srcRect l="49591"/>
            <a:stretch/>
          </p:blipFill>
          <p:spPr>
            <a:xfrm>
              <a:off x="5342476" y="2419350"/>
              <a:ext cx="7174047" cy="7315200"/>
            </a:xfrm>
            <a:prstGeom prst="rect">
              <a:avLst/>
            </a:prstGeom>
          </p:spPr>
        </p:pic>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502052" y="230517"/>
            <a:ext cx="2558321" cy="2431371"/>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CỦNG CỐ</a:t>
            </a:r>
            <a:endParaRPr lang="en-US" sz="5400" b="1" kern="0" dirty="0">
              <a:solidFill>
                <a:schemeClr val="bg1"/>
              </a:solidFill>
              <a:latin typeface="Arial"/>
              <a:cs typeface="Arial"/>
              <a:sym typeface="Arial"/>
            </a:endParaRPr>
          </a:p>
        </p:txBody>
      </p:sp>
      <p:sp>
        <p:nvSpPr>
          <p:cNvPr id="32" name="TextBox 31">
            <a:extLst>
              <a:ext uri="{FF2B5EF4-FFF2-40B4-BE49-F238E27FC236}">
                <a16:creationId xmlns:a16="http://schemas.microsoft.com/office/drawing/2014/main" id="{3B9A2E01-B14D-4B0A-A172-C9ECAE22BD6F}"/>
              </a:ext>
            </a:extLst>
          </p:cNvPr>
          <p:cNvSpPr txBox="1"/>
          <p:nvPr/>
        </p:nvSpPr>
        <p:spPr>
          <a:xfrm>
            <a:off x="967722" y="3695700"/>
            <a:ext cx="10956965" cy="4841133"/>
          </a:xfrm>
          <a:prstGeom prst="rect">
            <a:avLst/>
          </a:prstGeom>
          <a:noFill/>
        </p:spPr>
        <p:txBody>
          <a:bodyPr wrap="square">
            <a:spAutoFit/>
          </a:bodyPr>
          <a:lstStyle/>
          <a:p>
            <a:pPr algn="just">
              <a:lnSpc>
                <a:spcPct val="150000"/>
              </a:lnSpc>
              <a:spcAft>
                <a:spcPts val="600"/>
              </a:spcAft>
            </a:pPr>
            <a:r>
              <a:rPr lang="vi-VN" sz="4000" b="1" dirty="0">
                <a:ea typeface="Times New Roman" panose="02020603050405020304" pitchFamily="18" charset="0"/>
                <a:cs typeface="Arial" panose="020B0604020202020204" pitchFamily="34" charset="0"/>
              </a:rPr>
              <a:t>3.</a:t>
            </a:r>
            <a:r>
              <a:rPr lang="vi-VN" sz="4000" b="1" dirty="0">
                <a:effectLst/>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sao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lạnh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mũi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vi-VN" sz="4000" dirty="0">
                <a:effectLst/>
                <a:latin typeface="Arial" panose="020B0604020202020204" pitchFamily="34" charset="0"/>
                <a:ea typeface="Times New Roman" panose="02020603050405020304" pitchFamily="18" charset="0"/>
                <a:cs typeface="Arial" panose="020B0604020202020204" pitchFamily="34" charset="0"/>
              </a:rPr>
              <a:t>đỏ</a:t>
            </a:r>
            <a:r>
              <a:rPr lang="vi-VN" sz="4000" dirty="0">
                <a:effectLst/>
                <a:ea typeface="Times New Roman" panose="02020603050405020304" pitchFamily="18" charset="0"/>
              </a:rPr>
              <a:t>?</a:t>
            </a:r>
          </a:p>
          <a:p>
            <a:pPr algn="ctr">
              <a:lnSpc>
                <a:spcPct val="150000"/>
              </a:lnSpc>
              <a:spcAft>
                <a:spcPts val="600"/>
              </a:spcAft>
            </a:pPr>
            <a:r>
              <a:rPr lang="vi-VN" sz="4400" b="1" dirty="0">
                <a:effectLst/>
                <a:latin typeface="Arial" panose="020B0604020202020204" pitchFamily="34" charset="0"/>
                <a:ea typeface="Times New Roman" panose="02020603050405020304" pitchFamily="18" charset="0"/>
                <a:cs typeface="Arial" panose="020B0604020202020204" pitchFamily="34" charset="0"/>
              </a:rPr>
              <a:t>Trả lời</a:t>
            </a:r>
          </a:p>
          <a:p>
            <a:pPr algn="just">
              <a:lnSpc>
                <a:spcPct val="150000"/>
              </a:lnSpc>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Lớp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niêm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mũi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mỏng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dễ</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tổn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gặp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tiết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lạnh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lớp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niêm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a:t>
            </a:r>
            <a:r>
              <a:rPr lang="en-US" sz="4000" dirty="0">
                <a:effectLst/>
                <a:latin typeface="Arial" panose="020B0604020202020204" pitchFamily="34" charset="0"/>
                <a:ea typeface="Times New Roman" panose="02020603050405020304" pitchFamily="18" charset="0"/>
                <a:cs typeface="Arial" panose="020B0604020202020204" pitchFamily="34" charset="0"/>
              </a:rPr>
              <a:t>, co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gây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đau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thậm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gây</a:t>
            </a:r>
            <a:r>
              <a:rPr lang="en-US" sz="4000" dirty="0">
                <a:effectLst/>
                <a:latin typeface="Arial" panose="020B0604020202020204" pitchFamily="34" charset="0"/>
                <a:ea typeface="Times New Roman" panose="02020603050405020304" pitchFamily="18" charset="0"/>
                <a:cs typeface="Arial" panose="020B0604020202020204" pitchFamily="34" charset="0"/>
              </a:rPr>
              <a:t> ra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chảy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máu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mũi</a:t>
            </a:r>
            <a:endParaRPr lang="vi-VN" sz="4000" dirty="0">
              <a:effectLst/>
              <a:ea typeface="Times New Roman" panose="02020603050405020304" pitchFamily="18" charset="0"/>
            </a:endParaRPr>
          </a:p>
        </p:txBody>
      </p:sp>
      <p:grpSp>
        <p:nvGrpSpPr>
          <p:cNvPr id="5" name="Group 4">
            <a:extLst>
              <a:ext uri="{FF2B5EF4-FFF2-40B4-BE49-F238E27FC236}">
                <a16:creationId xmlns:a16="http://schemas.microsoft.com/office/drawing/2014/main" id="{8049DFBE-DC03-4085-AAB5-83C6BA65050A}"/>
              </a:ext>
            </a:extLst>
          </p:cNvPr>
          <p:cNvGrpSpPr/>
          <p:nvPr/>
        </p:nvGrpSpPr>
        <p:grpSpPr>
          <a:xfrm>
            <a:off x="12534049" y="4922170"/>
            <a:ext cx="4610951" cy="5134313"/>
            <a:chOff x="12534049" y="4922170"/>
            <a:chExt cx="4610951" cy="5134313"/>
          </a:xfrm>
        </p:grpSpPr>
        <p:sp>
          <p:nvSpPr>
            <p:cNvPr id="31" name="Freeform 13">
              <a:extLst>
                <a:ext uri="{FF2B5EF4-FFF2-40B4-BE49-F238E27FC236}">
                  <a16:creationId xmlns:a16="http://schemas.microsoft.com/office/drawing/2014/main" id="{A816C1E4-0CD9-4EDD-943F-4C01E0DA8BFE}"/>
                </a:ext>
              </a:extLst>
            </p:cNvPr>
            <p:cNvSpPr/>
            <p:nvPr/>
          </p:nvSpPr>
          <p:spPr>
            <a:xfrm>
              <a:off x="12534049" y="4922170"/>
              <a:ext cx="4610951" cy="5134313"/>
            </a:xfrm>
            <a:custGeom>
              <a:avLst/>
              <a:gdLst/>
              <a:ahLst/>
              <a:cxnLst/>
              <a:rect l="l" t="t" r="r" b="b"/>
              <a:pathLst>
                <a:path w="1521398" h="1797811">
                  <a:moveTo>
                    <a:pt x="0" y="0"/>
                  </a:moveTo>
                  <a:lnTo>
                    <a:pt x="1521398" y="0"/>
                  </a:lnTo>
                  <a:lnTo>
                    <a:pt x="1521398" y="1797811"/>
                  </a:lnTo>
                  <a:lnTo>
                    <a:pt x="0" y="1797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rc 3">
              <a:extLst>
                <a:ext uri="{FF2B5EF4-FFF2-40B4-BE49-F238E27FC236}">
                  <a16:creationId xmlns:a16="http://schemas.microsoft.com/office/drawing/2014/main" id="{61C045E3-DFD6-4E7D-B3C0-CD59C9443AFB}"/>
                </a:ext>
              </a:extLst>
            </p:cNvPr>
            <p:cNvSpPr/>
            <p:nvPr/>
          </p:nvSpPr>
          <p:spPr>
            <a:xfrm rot="7846179">
              <a:off x="14659641" y="6965282"/>
              <a:ext cx="354133" cy="374187"/>
            </a:xfrm>
            <a:prstGeom prst="arc">
              <a:avLst/>
            </a:prstGeom>
            <a:solidFill>
              <a:schemeClr val="accent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Freeform 24">
            <a:extLst>
              <a:ext uri="{FF2B5EF4-FFF2-40B4-BE49-F238E27FC236}">
                <a16:creationId xmlns:a16="http://schemas.microsoft.com/office/drawing/2014/main" id="{4CB6C4B7-515C-419C-902E-1CF93C74448F}"/>
              </a:ext>
            </a:extLst>
          </p:cNvPr>
          <p:cNvSpPr/>
          <p:nvPr/>
        </p:nvSpPr>
        <p:spPr>
          <a:xfrm flipH="1">
            <a:off x="-1066800" y="-611198"/>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53270635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5"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
            <a:extLst>
              <a:ext uri="{FF2B5EF4-FFF2-40B4-BE49-F238E27FC236}">
                <a16:creationId xmlns:a16="http://schemas.microsoft.com/office/drawing/2014/main" id="{D7C53170-2E1F-4068-8F1E-8FBA6F12ADB2}"/>
              </a:ext>
            </a:extLst>
          </p:cNvPr>
          <p:cNvGrpSpPr/>
          <p:nvPr/>
        </p:nvGrpSpPr>
        <p:grpSpPr>
          <a:xfrm>
            <a:off x="0" y="0"/>
            <a:ext cx="3062957" cy="10287000"/>
            <a:chOff x="0" y="0"/>
            <a:chExt cx="806705" cy="2709333"/>
          </a:xfrm>
        </p:grpSpPr>
        <p:sp>
          <p:nvSpPr>
            <p:cNvPr id="28" name="Freeform 3">
              <a:extLst>
                <a:ext uri="{FF2B5EF4-FFF2-40B4-BE49-F238E27FC236}">
                  <a16:creationId xmlns:a16="http://schemas.microsoft.com/office/drawing/2014/main" id="{BC583F8A-5EA0-4F0F-B50B-26AE8ED04846}"/>
                </a:ext>
              </a:extLst>
            </p:cNvPr>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29" name="TextBox 4">
              <a:extLst>
                <a:ext uri="{FF2B5EF4-FFF2-40B4-BE49-F238E27FC236}">
                  <a16:creationId xmlns:a16="http://schemas.microsoft.com/office/drawing/2014/main" id="{D251D3D6-5C9E-431F-B152-9F080318DCBE}"/>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34" name="Group 5">
            <a:extLst>
              <a:ext uri="{FF2B5EF4-FFF2-40B4-BE49-F238E27FC236}">
                <a16:creationId xmlns:a16="http://schemas.microsoft.com/office/drawing/2014/main" id="{D579A86C-989B-48A5-9AA3-7BAC8F82967C}"/>
              </a:ext>
            </a:extLst>
          </p:cNvPr>
          <p:cNvGrpSpPr/>
          <p:nvPr/>
        </p:nvGrpSpPr>
        <p:grpSpPr>
          <a:xfrm>
            <a:off x="3162300" y="0"/>
            <a:ext cx="135939" cy="10287000"/>
            <a:chOff x="0" y="0"/>
            <a:chExt cx="35803" cy="2709333"/>
          </a:xfrm>
        </p:grpSpPr>
        <p:sp>
          <p:nvSpPr>
            <p:cNvPr id="37" name="Freeform 6">
              <a:extLst>
                <a:ext uri="{FF2B5EF4-FFF2-40B4-BE49-F238E27FC236}">
                  <a16:creationId xmlns:a16="http://schemas.microsoft.com/office/drawing/2014/main" id="{05C884B8-2686-477F-8156-6A2896DA1858}"/>
                </a:ext>
              </a:extLst>
            </p:cNvPr>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sp>
          <p:nvSpPr>
            <p:cNvPr id="38" name="TextBox 7">
              <a:extLst>
                <a:ext uri="{FF2B5EF4-FFF2-40B4-BE49-F238E27FC236}">
                  <a16:creationId xmlns:a16="http://schemas.microsoft.com/office/drawing/2014/main" id="{524359EF-A3A3-48A8-AED3-568C55A5AB11}"/>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39" name="Group 8">
            <a:extLst>
              <a:ext uri="{FF2B5EF4-FFF2-40B4-BE49-F238E27FC236}">
                <a16:creationId xmlns:a16="http://schemas.microsoft.com/office/drawing/2014/main" id="{B5B9BF55-4F5B-47CF-847F-B4580A3AE548}"/>
              </a:ext>
            </a:extLst>
          </p:cNvPr>
          <p:cNvGrpSpPr/>
          <p:nvPr/>
        </p:nvGrpSpPr>
        <p:grpSpPr>
          <a:xfrm>
            <a:off x="3393489" y="0"/>
            <a:ext cx="135939" cy="10287000"/>
            <a:chOff x="0" y="0"/>
            <a:chExt cx="35803" cy="2709333"/>
          </a:xfrm>
        </p:grpSpPr>
        <p:sp>
          <p:nvSpPr>
            <p:cNvPr id="40" name="Freeform 9">
              <a:extLst>
                <a:ext uri="{FF2B5EF4-FFF2-40B4-BE49-F238E27FC236}">
                  <a16:creationId xmlns:a16="http://schemas.microsoft.com/office/drawing/2014/main" id="{A1F06DCA-E7A1-461A-A707-3C893B16D26F}"/>
                </a:ext>
              </a:extLst>
            </p:cNvPr>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41" name="TextBox 10">
              <a:extLst>
                <a:ext uri="{FF2B5EF4-FFF2-40B4-BE49-F238E27FC236}">
                  <a16:creationId xmlns:a16="http://schemas.microsoft.com/office/drawing/2014/main" id="{D29E074D-8A78-44BB-9764-C7D1EF403AC7}"/>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502052" y="230517"/>
            <a:ext cx="2558321" cy="2431371"/>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CỦNG CỐ</a:t>
            </a:r>
            <a:endParaRPr lang="en-US" sz="5400" b="1" kern="0" dirty="0">
              <a:solidFill>
                <a:schemeClr val="bg1"/>
              </a:solidFill>
              <a:latin typeface="Arial"/>
              <a:cs typeface="Arial"/>
              <a:sym typeface="Arial"/>
            </a:endParaRPr>
          </a:p>
        </p:txBody>
      </p:sp>
      <p:sp>
        <p:nvSpPr>
          <p:cNvPr id="32" name="TextBox 31">
            <a:extLst>
              <a:ext uri="{FF2B5EF4-FFF2-40B4-BE49-F238E27FC236}">
                <a16:creationId xmlns:a16="http://schemas.microsoft.com/office/drawing/2014/main" id="{3B9A2E01-B14D-4B0A-A172-C9ECAE22BD6F}"/>
              </a:ext>
            </a:extLst>
          </p:cNvPr>
          <p:cNvSpPr txBox="1"/>
          <p:nvPr/>
        </p:nvSpPr>
        <p:spPr>
          <a:xfrm>
            <a:off x="7696200" y="5857530"/>
            <a:ext cx="10102101" cy="3763916"/>
          </a:xfrm>
          <a:prstGeom prst="rect">
            <a:avLst/>
          </a:prstGeom>
          <a:noFill/>
        </p:spPr>
        <p:txBody>
          <a:bodyPr wrap="square">
            <a:spAutoFit/>
          </a:bodyPr>
          <a:lstStyle/>
          <a:p>
            <a:pPr algn="ctr">
              <a:lnSpc>
                <a:spcPct val="150000"/>
              </a:lnSpc>
            </a:pPr>
            <a:r>
              <a:rPr lang="vi-VN" sz="4400" b="1" dirty="0">
                <a:effectLst/>
                <a:latin typeface="Arial" panose="020B0604020202020204" pitchFamily="34" charset="0"/>
                <a:ea typeface="Times New Roman" panose="02020603050405020304" pitchFamily="18" charset="0"/>
                <a:cs typeface="Arial" panose="020B0604020202020204" pitchFamily="34" charset="0"/>
              </a:rPr>
              <a:t>Trả lời</a:t>
            </a:r>
          </a:p>
          <a:p>
            <a:pPr algn="just">
              <a:lnSpc>
                <a:spcPct val="15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phòng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kín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O</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giảm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xuống</a:t>
            </a:r>
            <a:r>
              <a:rPr lang="en-US" sz="4000" dirty="0">
                <a:effectLst/>
                <a:latin typeface="Arial" panose="020B0604020202020204" pitchFamily="34" charset="0"/>
                <a:ea typeface="Times New Roman" panose="02020603050405020304" pitchFamily="18" charset="0"/>
                <a:cs typeface="Arial" panose="020B0604020202020204" pitchFamily="34" charset="0"/>
              </a:rPr>
              <a:t>, CO</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dẫn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cung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đủ</a:t>
            </a:r>
            <a:r>
              <a:rPr lang="en-US" sz="4000" dirty="0">
                <a:effectLst/>
                <a:latin typeface="Arial" panose="020B0604020202020204" pitchFamily="34" charset="0"/>
                <a:ea typeface="Times New Roman" panose="02020603050405020304" pitchFamily="18" charset="0"/>
                <a:cs typeface="Arial" panose="020B0604020202020204" pitchFamily="34" charset="0"/>
              </a:rPr>
              <a:t> O</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gây</a:t>
            </a:r>
            <a:r>
              <a:rPr lang="en-US" sz="4000" dirty="0">
                <a:effectLst/>
                <a:latin typeface="Arial" panose="020B0604020202020204" pitchFamily="34" charset="0"/>
                <a:ea typeface="Times New Roman" panose="02020603050405020304" pitchFamily="18" charset="0"/>
                <a:cs typeface="Arial" panose="020B0604020202020204" pitchFamily="34" charset="0"/>
              </a:rPr>
              <a:t> ra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thở</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vi-VN"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Freeform 12">
            <a:extLst>
              <a:ext uri="{FF2B5EF4-FFF2-40B4-BE49-F238E27FC236}">
                <a16:creationId xmlns:a16="http://schemas.microsoft.com/office/drawing/2014/main" id="{8EFF30D5-AA0D-4E1B-9018-A97816068F0B}"/>
              </a:ext>
            </a:extLst>
          </p:cNvPr>
          <p:cNvSpPr/>
          <p:nvPr/>
        </p:nvSpPr>
        <p:spPr>
          <a:xfrm>
            <a:off x="1777420" y="1866900"/>
            <a:ext cx="5295629" cy="7005205"/>
          </a:xfrm>
          <a:custGeom>
            <a:avLst/>
            <a:gdLst/>
            <a:ahLst/>
            <a:cxnLst/>
            <a:rect l="l" t="t" r="r" b="b"/>
            <a:pathLst>
              <a:path w="2374544" h="2852305">
                <a:moveTo>
                  <a:pt x="0" y="0"/>
                </a:moveTo>
                <a:lnTo>
                  <a:pt x="2374544" y="0"/>
                </a:lnTo>
                <a:lnTo>
                  <a:pt x="2374544" y="2852305"/>
                </a:lnTo>
                <a:lnTo>
                  <a:pt x="0" y="2852305"/>
                </a:lnTo>
                <a:lnTo>
                  <a:pt x="0" y="0"/>
                </a:lnTo>
                <a:close/>
              </a:path>
            </a:pathLst>
          </a:custGeom>
          <a:blipFill>
            <a:blip r:embed="rId2"/>
            <a:stretch>
              <a:fillRect/>
            </a:stretch>
          </a:blipFill>
        </p:spPr>
      </p:sp>
      <p:sp>
        <p:nvSpPr>
          <p:cNvPr id="42" name="TextBox 41">
            <a:extLst>
              <a:ext uri="{FF2B5EF4-FFF2-40B4-BE49-F238E27FC236}">
                <a16:creationId xmlns:a16="http://schemas.microsoft.com/office/drawing/2014/main" id="{FAE7B5F2-4926-4684-8F62-752211CFFC4A}"/>
              </a:ext>
            </a:extLst>
          </p:cNvPr>
          <p:cNvSpPr txBox="1"/>
          <p:nvPr/>
        </p:nvSpPr>
        <p:spPr>
          <a:xfrm>
            <a:off x="7582501" y="2907869"/>
            <a:ext cx="6530393" cy="274825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phòng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kín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hẹp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thở</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Freeform 7">
            <a:extLst>
              <a:ext uri="{FF2B5EF4-FFF2-40B4-BE49-F238E27FC236}">
                <a16:creationId xmlns:a16="http://schemas.microsoft.com/office/drawing/2014/main" id="{8FF7E731-F4D3-440C-974A-CE0103EE6C7E}"/>
              </a:ext>
            </a:extLst>
          </p:cNvPr>
          <p:cNvSpPr/>
          <p:nvPr/>
        </p:nvSpPr>
        <p:spPr>
          <a:xfrm rot="8631023">
            <a:off x="6682453" y="-628908"/>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1730263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strVal val="#ppt_w+.3"/>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animEffect transition="in" filter="fade">
                                      <p:cBhvr>
                                        <p:cTn id="9" dur="500"/>
                                        <p:tgtEl>
                                          <p:spTgt spid="2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strVal val="#ppt_w+.3"/>
                                          </p:val>
                                        </p:tav>
                                        <p:tav tm="100000">
                                          <p:val>
                                            <p:strVal val="#ppt_w"/>
                                          </p:val>
                                        </p:tav>
                                      </p:tavLst>
                                    </p:anim>
                                    <p:anim calcmode="lin" valueType="num">
                                      <p:cBhvr>
                                        <p:cTn id="13" dur="500" fill="hold"/>
                                        <p:tgtEl>
                                          <p:spTgt spid="42"/>
                                        </p:tgtEl>
                                        <p:attrNameLst>
                                          <p:attrName>ppt_h</p:attrName>
                                        </p:attrNameLst>
                                      </p:cBhvr>
                                      <p:tavLst>
                                        <p:tav tm="0">
                                          <p:val>
                                            <p:strVal val="#ppt_h"/>
                                          </p:val>
                                        </p:tav>
                                        <p:tav tm="100000">
                                          <p:val>
                                            <p:strVal val="#ppt_h"/>
                                          </p:val>
                                        </p:tav>
                                      </p:tavLst>
                                    </p:anim>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wipe(left)">
                                      <p:cBhvr>
                                        <p:cTn id="19" dur="500"/>
                                        <p:tgtEl>
                                          <p:spTgt spid="3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2">
                                            <p:txEl>
                                              <p:pRg st="1" end="1"/>
                                            </p:txEl>
                                          </p:spTgt>
                                        </p:tgtEl>
                                        <p:attrNameLst>
                                          <p:attrName>style.visibility</p:attrName>
                                        </p:attrNameLst>
                                      </p:cBhvr>
                                      <p:to>
                                        <p:strVal val="visible"/>
                                      </p:to>
                                    </p:set>
                                    <p:animEffect transition="in" filter="wipe(left)">
                                      <p:cBhvr>
                                        <p:cTn id="2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E4BF23F6-07D3-4A20-8A34-1784F0905548}"/>
              </a:ext>
            </a:extLst>
          </p:cNvPr>
          <p:cNvGrpSpPr/>
          <p:nvPr/>
        </p:nvGrpSpPr>
        <p:grpSpPr>
          <a:xfrm>
            <a:off x="1217868" y="495300"/>
            <a:ext cx="16100566" cy="8963096"/>
            <a:chOff x="1948548" y="1599345"/>
            <a:chExt cx="13955045" cy="7561143"/>
          </a:xfrm>
        </p:grpSpPr>
        <p:pic>
          <p:nvPicPr>
            <p:cNvPr id="43" name="Picture 4">
              <a:extLst>
                <a:ext uri="{FF2B5EF4-FFF2-40B4-BE49-F238E27FC236}">
                  <a16:creationId xmlns:a16="http://schemas.microsoft.com/office/drawing/2014/main" id="{556EB6EA-2F4D-4D42-80DA-BB8373A9D54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48548" y="1599345"/>
              <a:ext cx="7195452" cy="7542093"/>
            </a:xfrm>
            <a:prstGeom prst="rect">
              <a:avLst/>
            </a:prstGeom>
          </p:spPr>
        </p:pic>
        <p:pic>
          <p:nvPicPr>
            <p:cNvPr id="44" name="Picture 4">
              <a:extLst>
                <a:ext uri="{FF2B5EF4-FFF2-40B4-BE49-F238E27FC236}">
                  <a16:creationId xmlns:a16="http://schemas.microsoft.com/office/drawing/2014/main" id="{19DFDD4B-BFEA-4A08-99A7-9736B34FB6A9}"/>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631"/>
            <a:stretch/>
          </p:blipFill>
          <p:spPr>
            <a:xfrm>
              <a:off x="10984140" y="1618395"/>
              <a:ext cx="4919453" cy="7542093"/>
            </a:xfrm>
            <a:prstGeom prst="rect">
              <a:avLst/>
            </a:prstGeom>
          </p:spPr>
        </p:pic>
        <p:pic>
          <p:nvPicPr>
            <p:cNvPr id="45" name="Picture 4">
              <a:extLst>
                <a:ext uri="{FF2B5EF4-FFF2-40B4-BE49-F238E27FC236}">
                  <a16:creationId xmlns:a16="http://schemas.microsoft.com/office/drawing/2014/main" id="{11FA266C-7679-4EFD-9928-024F2E63775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631" r="31197"/>
            <a:stretch/>
          </p:blipFill>
          <p:spPr>
            <a:xfrm>
              <a:off x="6431221" y="1599345"/>
              <a:ext cx="4603261" cy="7542093"/>
            </a:xfrm>
            <a:prstGeom prst="rect">
              <a:avLst/>
            </a:prstGeom>
          </p:spPr>
        </p:pic>
      </p:grpSp>
      <p:grpSp>
        <p:nvGrpSpPr>
          <p:cNvPr id="18" name="Group 18"/>
          <p:cNvGrpSpPr/>
          <p:nvPr/>
        </p:nvGrpSpPr>
        <p:grpSpPr>
          <a:xfrm>
            <a:off x="0" y="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098099" y="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14075702" y="-809696"/>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8" name="TextBox 47">
            <a:extLst>
              <a:ext uri="{FF2B5EF4-FFF2-40B4-BE49-F238E27FC236}">
                <a16:creationId xmlns:a16="http://schemas.microsoft.com/office/drawing/2014/main" id="{14A32BBC-1DF7-439F-AF84-92CECD45E6F3}"/>
              </a:ext>
            </a:extLst>
          </p:cNvPr>
          <p:cNvSpPr txBox="1"/>
          <p:nvPr/>
        </p:nvSpPr>
        <p:spPr>
          <a:xfrm>
            <a:off x="2512285" y="1807297"/>
            <a:ext cx="10524379" cy="6672404"/>
          </a:xfrm>
          <a:prstGeom prst="rect">
            <a:avLst/>
          </a:prstGeom>
          <a:noFill/>
        </p:spPr>
        <p:txBody>
          <a:bodyPr wrap="square">
            <a:spAutoFit/>
          </a:bodyPr>
          <a:lstStyle/>
          <a:p>
            <a:pPr algn="ctr">
              <a:lnSpc>
                <a:spcPct val="150000"/>
              </a:lnSpc>
              <a:spcAft>
                <a:spcPts val="600"/>
              </a:spcAft>
            </a:pPr>
            <a:r>
              <a:rPr lang="en-US" sz="4000" b="1" u="sng" dirty="0">
                <a:effectLst/>
                <a:latin typeface="Arial" panose="020B0604020202020204" pitchFamily="34" charset="0"/>
                <a:ea typeface="Times New Roman" panose="02020603050405020304" pitchFamily="18" charset="0"/>
                <a:cs typeface="Arial" panose="020B0604020202020204" pitchFamily="34" charset="0"/>
              </a:rPr>
              <a:t>KẾT LUẬN</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600"/>
              </a:spcAft>
              <a:buFont typeface="Wingdings" panose="05000000000000000000" pitchFamily="2" charset="2"/>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quá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trao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giữa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600"/>
              </a:spcAft>
              <a:buFont typeface="Wingdings" panose="05000000000000000000" pitchFamily="2" charset="2"/>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gồm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dẫn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600"/>
              </a:spcAft>
              <a:buFont typeface="Wingdings" panose="05000000000000000000" pitchFamily="2" charset="2"/>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quan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hoạt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phối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hợp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nhịp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nhau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chức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trao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50" name="Freeform 5">
            <a:extLst>
              <a:ext uri="{FF2B5EF4-FFF2-40B4-BE49-F238E27FC236}">
                <a16:creationId xmlns:a16="http://schemas.microsoft.com/office/drawing/2014/main" id="{55C4A2DA-9003-4C4F-ACF6-B6A4BFFF8BD6}"/>
              </a:ext>
            </a:extLst>
          </p:cNvPr>
          <p:cNvSpPr/>
          <p:nvPr/>
        </p:nvSpPr>
        <p:spPr>
          <a:xfrm>
            <a:off x="13140417" y="3086101"/>
            <a:ext cx="3929715" cy="3996793"/>
          </a:xfrm>
          <a:custGeom>
            <a:avLst/>
            <a:gdLst/>
            <a:ahLst/>
            <a:cxnLst/>
            <a:rect l="l" t="t" r="r" b="b"/>
            <a:pathLst>
              <a:path w="2215968" h="2607021">
                <a:moveTo>
                  <a:pt x="0" y="0"/>
                </a:moveTo>
                <a:lnTo>
                  <a:pt x="2215968" y="0"/>
                </a:lnTo>
                <a:lnTo>
                  <a:pt x="2215968" y="2607021"/>
                </a:lnTo>
                <a:lnTo>
                  <a:pt x="0" y="2607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5854807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500"/>
                                        <p:tgtEl>
                                          <p:spTgt spid="48">
                                            <p:txEl>
                                              <p:pRg st="0" end="0"/>
                                            </p:txEl>
                                          </p:spTgt>
                                        </p:tgtEl>
                                      </p:cBhvr>
                                    </p:animEffect>
                                    <p:anim calcmode="lin" valueType="num">
                                      <p:cBhvr>
                                        <p:cTn id="8"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
                                            <p:txEl>
                                              <p:pRg st="1" end="1"/>
                                            </p:txEl>
                                          </p:spTgt>
                                        </p:tgtEl>
                                        <p:attrNameLst>
                                          <p:attrName>style.visibility</p:attrName>
                                        </p:attrNameLst>
                                      </p:cBhvr>
                                      <p:to>
                                        <p:strVal val="visible"/>
                                      </p:to>
                                    </p:set>
                                    <p:animEffect transition="in" filter="fade">
                                      <p:cBhvr>
                                        <p:cTn id="14" dur="500"/>
                                        <p:tgtEl>
                                          <p:spTgt spid="48">
                                            <p:txEl>
                                              <p:pRg st="1" end="1"/>
                                            </p:txEl>
                                          </p:spTgt>
                                        </p:tgtEl>
                                      </p:cBhvr>
                                    </p:animEffect>
                                    <p:anim calcmode="lin" valueType="num">
                                      <p:cBhvr>
                                        <p:cTn id="15"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8">
                                            <p:txEl>
                                              <p:pRg st="1" end="1"/>
                                            </p:txEl>
                                          </p:spTgt>
                                        </p:tgtEl>
                                        <p:attrNameLst>
                                          <p:attrName>ppt_y</p:attrName>
                                        </p:attrNameLst>
                                      </p:cBhvr>
                                      <p:tavLst>
                                        <p:tav tm="0">
                                          <p:val>
                                            <p:strVal val="#ppt_y+.1"/>
                                          </p:val>
                                        </p:tav>
                                        <p:tav tm="100000">
                                          <p:val>
                                            <p:strVal val="#ppt_y"/>
                                          </p:val>
                                        </p:tav>
                                      </p:tavLst>
                                    </p:anim>
                                  </p:childTnLst>
                                </p:cTn>
                              </p:par>
                              <p:par>
                                <p:cTn id="17" presetID="6" presetClass="entr" presetSubtype="16"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circle(in)">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8">
                                            <p:txEl>
                                              <p:pRg st="2" end="2"/>
                                            </p:txEl>
                                          </p:spTgt>
                                        </p:tgtEl>
                                        <p:attrNameLst>
                                          <p:attrName>style.visibility</p:attrName>
                                        </p:attrNameLst>
                                      </p:cBhvr>
                                      <p:to>
                                        <p:strVal val="visible"/>
                                      </p:to>
                                    </p:set>
                                    <p:animEffect transition="in" filter="fade">
                                      <p:cBhvr>
                                        <p:cTn id="24" dur="500"/>
                                        <p:tgtEl>
                                          <p:spTgt spid="48">
                                            <p:txEl>
                                              <p:pRg st="2" end="2"/>
                                            </p:txEl>
                                          </p:spTgt>
                                        </p:tgtEl>
                                      </p:cBhvr>
                                    </p:animEffect>
                                    <p:anim calcmode="lin" valueType="num">
                                      <p:cBhvr>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Effect transition="in" filter="fade">
                                      <p:cBhvr>
                                        <p:cTn id="31" dur="500"/>
                                        <p:tgtEl>
                                          <p:spTgt spid="48">
                                            <p:txEl>
                                              <p:pRg st="3" end="3"/>
                                            </p:txEl>
                                          </p:spTgt>
                                        </p:tgtEl>
                                      </p:cBhvr>
                                    </p:animEffect>
                                    <p:anim calcmode="lin" valueType="num">
                                      <p:cBhvr>
                                        <p:cTn id="32"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4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14431785" y="0"/>
            <a:ext cx="3856215" cy="3856215"/>
          </a:xfrm>
          <a:custGeom>
            <a:avLst/>
            <a:gdLst/>
            <a:ahLst/>
            <a:cxnLst/>
            <a:rect l="l" t="t" r="r" b="b"/>
            <a:pathLst>
              <a:path w="3856215" h="3856215">
                <a:moveTo>
                  <a:pt x="3856215" y="0"/>
                </a:moveTo>
                <a:lnTo>
                  <a:pt x="0" y="0"/>
                </a:lnTo>
                <a:lnTo>
                  <a:pt x="0" y="3856215"/>
                </a:lnTo>
                <a:lnTo>
                  <a:pt x="3856215" y="3856215"/>
                </a:lnTo>
                <a:lnTo>
                  <a:pt x="3856215"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0" y="9258300"/>
            <a:ext cx="1028700" cy="1028700"/>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Arrow: Pentagon 10">
            <a:extLst>
              <a:ext uri="{FF2B5EF4-FFF2-40B4-BE49-F238E27FC236}">
                <a16:creationId xmlns:a16="http://schemas.microsoft.com/office/drawing/2014/main" id="{94940631-DFD8-4A6E-B16D-195D2370E029}"/>
              </a:ext>
            </a:extLst>
          </p:cNvPr>
          <p:cNvSpPr/>
          <p:nvPr/>
        </p:nvSpPr>
        <p:spPr>
          <a:xfrm>
            <a:off x="0" y="419100"/>
            <a:ext cx="7162800" cy="1219200"/>
          </a:xfrm>
          <a:prstGeom prst="homePlate">
            <a:avLst>
              <a:gd name="adj" fmla="val 45455"/>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B6FE5BD-085D-4E41-B0FB-E84829AF35D4}"/>
              </a:ext>
            </a:extLst>
          </p:cNvPr>
          <p:cNvSpPr txBox="1"/>
          <p:nvPr/>
        </p:nvSpPr>
        <p:spPr>
          <a:xfrm>
            <a:off x="-838200" y="389087"/>
            <a:ext cx="8229600" cy="982513"/>
          </a:xfrm>
          <a:prstGeom prst="rect">
            <a:avLst/>
          </a:prstGeom>
          <a:noFill/>
        </p:spPr>
        <p:txBody>
          <a:bodyPr wrap="square">
            <a:spAutoFit/>
          </a:bodyPr>
          <a:lstStyle/>
          <a:p>
            <a:pPr algn="ctr" defTabSz="1828800">
              <a:lnSpc>
                <a:spcPct val="150000"/>
              </a:lnSpc>
              <a:buClr>
                <a:srgbClr val="000000"/>
              </a:buClr>
            </a:pPr>
            <a:r>
              <a:rPr lang="vi-VN" sz="4400" b="1" kern="0" dirty="0">
                <a:solidFill>
                  <a:schemeClr val="bg1"/>
                </a:solidFill>
                <a:latin typeface="Arial"/>
                <a:ea typeface="Times New Roman" panose="02020603050405020304" pitchFamily="18" charset="0"/>
                <a:cs typeface="Arial"/>
                <a:sym typeface="Arial"/>
              </a:rPr>
              <a:t>Phương pháp ECMO</a:t>
            </a:r>
            <a:endParaRPr lang="en-US" sz="4400" b="1" kern="0" dirty="0">
              <a:solidFill>
                <a:schemeClr val="bg1"/>
              </a:solidFill>
              <a:latin typeface="Arial"/>
              <a:cs typeface="Arial"/>
              <a:sym typeface="Arial"/>
            </a:endParaRPr>
          </a:p>
        </p:txBody>
      </p:sp>
      <p:pic>
        <p:nvPicPr>
          <p:cNvPr id="13" name="ECMO là gì- Hệ thống máy tim phổi nhân tạo hoạt động như thế nào- - BVĐK Tâm Anh">
            <a:hlinkClick r:id="" action="ppaction://media"/>
            <a:extLst>
              <a:ext uri="{FF2B5EF4-FFF2-40B4-BE49-F238E27FC236}">
                <a16:creationId xmlns:a16="http://schemas.microsoft.com/office/drawing/2014/main" id="{A7B9B337-0BDE-40D2-A530-28B58DA60F4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33652" y="2336008"/>
            <a:ext cx="13220696" cy="7436642"/>
          </a:xfrm>
          <a:prstGeom prst="rect">
            <a:avLst/>
          </a:prstGeom>
        </p:spPr>
      </p:pic>
    </p:spTree>
    <p:extLst>
      <p:ext uri="{BB962C8B-B14F-4D97-AF65-F5344CB8AC3E}">
        <p14:creationId xmlns:p14="http://schemas.microsoft.com/office/powerpoint/2010/main" val="424622850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8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4431785" y="0"/>
            <a:ext cx="3856215" cy="3856215"/>
          </a:xfrm>
          <a:custGeom>
            <a:avLst/>
            <a:gdLst/>
            <a:ahLst/>
            <a:cxnLst/>
            <a:rect l="l" t="t" r="r" b="b"/>
            <a:pathLst>
              <a:path w="3856215" h="3856215">
                <a:moveTo>
                  <a:pt x="3856215" y="0"/>
                </a:moveTo>
                <a:lnTo>
                  <a:pt x="0" y="0"/>
                </a:lnTo>
                <a:lnTo>
                  <a:pt x="0" y="3856215"/>
                </a:lnTo>
                <a:lnTo>
                  <a:pt x="3856215" y="3856215"/>
                </a:lnTo>
                <a:lnTo>
                  <a:pt x="3856215"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9410700"/>
            <a:ext cx="3670300" cy="876300"/>
            <a:chOff x="0" y="0"/>
            <a:chExt cx="966663" cy="230795"/>
          </a:xfrm>
        </p:grpSpPr>
        <p:sp>
          <p:nvSpPr>
            <p:cNvPr id="4" name="Freeform 4"/>
            <p:cNvSpPr/>
            <p:nvPr/>
          </p:nvSpPr>
          <p:spPr>
            <a:xfrm>
              <a:off x="0" y="0"/>
              <a:ext cx="966663" cy="230795"/>
            </a:xfrm>
            <a:custGeom>
              <a:avLst/>
              <a:gdLst/>
              <a:ahLst/>
              <a:cxnLst/>
              <a:rect l="l" t="t" r="r" b="b"/>
              <a:pathLst>
                <a:path w="966663" h="230795">
                  <a:moveTo>
                    <a:pt x="0" y="0"/>
                  </a:moveTo>
                  <a:lnTo>
                    <a:pt x="966663" y="0"/>
                  </a:lnTo>
                  <a:lnTo>
                    <a:pt x="966663" y="230795"/>
                  </a:lnTo>
                  <a:lnTo>
                    <a:pt x="0" y="230795"/>
                  </a:lnTo>
                  <a:close/>
                </a:path>
              </a:pathLst>
            </a:custGeom>
            <a:solidFill>
              <a:srgbClr val="B89B62"/>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6" name="Freeform 6"/>
          <p:cNvSpPr/>
          <p:nvPr/>
        </p:nvSpPr>
        <p:spPr>
          <a:xfrm>
            <a:off x="2514600" y="2583180"/>
            <a:ext cx="8572500" cy="4408348"/>
          </a:xfrm>
          <a:custGeom>
            <a:avLst/>
            <a:gdLst/>
            <a:ahLst/>
            <a:cxnLst/>
            <a:rect l="l" t="t" r="r" b="b"/>
            <a:pathLst>
              <a:path w="8115300" h="3976497">
                <a:moveTo>
                  <a:pt x="0" y="0"/>
                </a:moveTo>
                <a:lnTo>
                  <a:pt x="8115300" y="0"/>
                </a:lnTo>
                <a:lnTo>
                  <a:pt x="8115300" y="3976497"/>
                </a:lnTo>
                <a:lnTo>
                  <a:pt x="0" y="397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7" name="Picture 7"/>
          <p:cNvPicPr>
            <a:picLocks noChangeAspect="1"/>
          </p:cNvPicPr>
          <p:nvPr/>
        </p:nvPicPr>
        <p:blipFill>
          <a:blip r:embed="rId6"/>
          <a:srcRect/>
          <a:stretch>
            <a:fillRect/>
          </a:stretch>
        </p:blipFill>
        <p:spPr>
          <a:xfrm>
            <a:off x="9543041" y="1409700"/>
            <a:ext cx="7850391" cy="9290404"/>
          </a:xfrm>
          <a:prstGeom prst="rect">
            <a:avLst/>
          </a:prstGeom>
        </p:spPr>
      </p:pic>
      <p:sp>
        <p:nvSpPr>
          <p:cNvPr id="8" name="TextBox 8"/>
          <p:cNvSpPr txBox="1"/>
          <p:nvPr/>
        </p:nvSpPr>
        <p:spPr>
          <a:xfrm>
            <a:off x="2943336" y="3467100"/>
            <a:ext cx="7531287" cy="2920928"/>
          </a:xfrm>
          <a:prstGeom prst="rect">
            <a:avLst/>
          </a:prstGeom>
        </p:spPr>
        <p:txBody>
          <a:bodyPr lIns="0" tIns="0" rIns="0" bIns="0" rtlCol="0" anchor="t">
            <a:spAutoFit/>
          </a:bodyPr>
          <a:lstStyle/>
          <a:p>
            <a:pPr algn="ctr">
              <a:lnSpc>
                <a:spcPct val="150000"/>
              </a:lnSpc>
            </a:pPr>
            <a:r>
              <a:rPr lang="en-US" sz="4399" dirty="0" err="1">
                <a:solidFill>
                  <a:srgbClr val="000000"/>
                </a:solidFill>
                <a:latin typeface="Arial"/>
              </a:rPr>
              <a:t>Em</a:t>
            </a:r>
            <a:r>
              <a:rPr lang="en-US" sz="4399" dirty="0">
                <a:solidFill>
                  <a:srgbClr val="000000"/>
                </a:solidFill>
                <a:latin typeface="Arial"/>
              </a:rPr>
              <a:t> </a:t>
            </a:r>
            <a:r>
              <a:rPr lang="en-US" sz="4399" dirty="0" err="1">
                <a:solidFill>
                  <a:srgbClr val="000000"/>
                </a:solidFill>
                <a:latin typeface="Arial"/>
              </a:rPr>
              <a:t>cảm</a:t>
            </a:r>
            <a:r>
              <a:rPr lang="en-US" sz="4399" dirty="0">
                <a:solidFill>
                  <a:srgbClr val="000000"/>
                </a:solidFill>
                <a:latin typeface="Arial"/>
              </a:rPr>
              <a:t> </a:t>
            </a:r>
            <a:r>
              <a:rPr lang="en-US" sz="4399" dirty="0" err="1">
                <a:solidFill>
                  <a:srgbClr val="000000"/>
                </a:solidFill>
                <a:latin typeface="Arial"/>
              </a:rPr>
              <a:t>thấy</a:t>
            </a:r>
            <a:r>
              <a:rPr lang="en-US" sz="4399" dirty="0">
                <a:solidFill>
                  <a:srgbClr val="000000"/>
                </a:solidFill>
                <a:latin typeface="Arial"/>
              </a:rPr>
              <a:t> </a:t>
            </a:r>
            <a:r>
              <a:rPr lang="en-US" sz="4399" dirty="0" err="1">
                <a:solidFill>
                  <a:srgbClr val="000000"/>
                </a:solidFill>
                <a:latin typeface="Arial"/>
              </a:rPr>
              <a:t>nhịp</a:t>
            </a:r>
            <a:r>
              <a:rPr lang="en-US" sz="4399" dirty="0">
                <a:solidFill>
                  <a:srgbClr val="000000"/>
                </a:solidFill>
                <a:latin typeface="Arial"/>
              </a:rPr>
              <a:t> </a:t>
            </a:r>
            <a:r>
              <a:rPr lang="en-US" sz="4399" dirty="0" err="1">
                <a:solidFill>
                  <a:srgbClr val="000000"/>
                </a:solidFill>
                <a:latin typeface="Arial"/>
              </a:rPr>
              <a:t>thở</a:t>
            </a:r>
            <a:r>
              <a:rPr lang="en-US" sz="4399" dirty="0">
                <a:solidFill>
                  <a:srgbClr val="000000"/>
                </a:solidFill>
                <a:latin typeface="Arial"/>
              </a:rPr>
              <a:t> </a:t>
            </a:r>
            <a:r>
              <a:rPr lang="en-US" sz="4399" dirty="0" err="1">
                <a:solidFill>
                  <a:srgbClr val="000000"/>
                </a:solidFill>
                <a:latin typeface="Arial"/>
              </a:rPr>
              <a:t>thay</a:t>
            </a:r>
            <a:r>
              <a:rPr lang="en-US" sz="4399" dirty="0">
                <a:solidFill>
                  <a:srgbClr val="000000"/>
                </a:solidFill>
                <a:latin typeface="Arial"/>
              </a:rPr>
              <a:t> </a:t>
            </a:r>
            <a:r>
              <a:rPr lang="en-US" sz="4399" dirty="0" err="1">
                <a:solidFill>
                  <a:srgbClr val="000000"/>
                </a:solidFill>
                <a:latin typeface="Arial"/>
              </a:rPr>
              <a:t>đổi</a:t>
            </a:r>
            <a:r>
              <a:rPr lang="en-US" sz="4399" dirty="0">
                <a:solidFill>
                  <a:srgbClr val="000000"/>
                </a:solidFill>
                <a:latin typeface="Arial"/>
              </a:rPr>
              <a:t> </a:t>
            </a:r>
            <a:r>
              <a:rPr lang="en-US" sz="4399" dirty="0" err="1">
                <a:solidFill>
                  <a:srgbClr val="000000"/>
                </a:solidFill>
                <a:latin typeface="Arial"/>
              </a:rPr>
              <a:t>như</a:t>
            </a:r>
            <a:r>
              <a:rPr lang="en-US" sz="4399" dirty="0">
                <a:solidFill>
                  <a:srgbClr val="000000"/>
                </a:solidFill>
                <a:latin typeface="Arial"/>
              </a:rPr>
              <a:t> </a:t>
            </a:r>
            <a:r>
              <a:rPr lang="en-US" sz="4399" dirty="0" err="1">
                <a:solidFill>
                  <a:srgbClr val="000000"/>
                </a:solidFill>
                <a:latin typeface="Arial"/>
              </a:rPr>
              <a:t>thế</a:t>
            </a:r>
            <a:r>
              <a:rPr lang="en-US" sz="4399" dirty="0">
                <a:solidFill>
                  <a:srgbClr val="000000"/>
                </a:solidFill>
                <a:latin typeface="Arial"/>
              </a:rPr>
              <a:t> </a:t>
            </a:r>
            <a:r>
              <a:rPr lang="en-US" sz="4399" dirty="0" err="1">
                <a:solidFill>
                  <a:srgbClr val="000000"/>
                </a:solidFill>
                <a:latin typeface="Arial"/>
              </a:rPr>
              <a:t>nào</a:t>
            </a:r>
            <a:r>
              <a:rPr lang="en-US" sz="4399" dirty="0">
                <a:solidFill>
                  <a:srgbClr val="000000"/>
                </a:solidFill>
                <a:latin typeface="Arial"/>
              </a:rPr>
              <a:t> </a:t>
            </a:r>
            <a:r>
              <a:rPr lang="en-US" sz="4399" dirty="0" err="1">
                <a:solidFill>
                  <a:srgbClr val="000000"/>
                </a:solidFill>
                <a:latin typeface="Arial"/>
              </a:rPr>
              <a:t>sau</a:t>
            </a:r>
            <a:r>
              <a:rPr lang="en-US" sz="4399" dirty="0">
                <a:solidFill>
                  <a:srgbClr val="000000"/>
                </a:solidFill>
                <a:latin typeface="Arial"/>
              </a:rPr>
              <a:t> </a:t>
            </a:r>
            <a:r>
              <a:rPr lang="en-US" sz="4399" dirty="0" err="1">
                <a:solidFill>
                  <a:srgbClr val="000000"/>
                </a:solidFill>
                <a:latin typeface="Arial"/>
              </a:rPr>
              <a:t>khi</a:t>
            </a:r>
            <a:r>
              <a:rPr lang="en-US" sz="4399" dirty="0">
                <a:solidFill>
                  <a:srgbClr val="000000"/>
                </a:solidFill>
                <a:latin typeface="Arial"/>
              </a:rPr>
              <a:t> </a:t>
            </a:r>
            <a:r>
              <a:rPr lang="en-US" sz="4399" dirty="0" err="1">
                <a:solidFill>
                  <a:srgbClr val="000000"/>
                </a:solidFill>
                <a:latin typeface="Arial"/>
              </a:rPr>
              <a:t>chạy</a:t>
            </a:r>
            <a:r>
              <a:rPr lang="en-US" sz="4399" dirty="0">
                <a:solidFill>
                  <a:srgbClr val="000000"/>
                </a:solidFill>
                <a:latin typeface="Arial"/>
              </a:rPr>
              <a:t> </a:t>
            </a:r>
            <a:r>
              <a:rPr lang="en-US" sz="4399" dirty="0" err="1">
                <a:solidFill>
                  <a:srgbClr val="000000"/>
                </a:solidFill>
                <a:latin typeface="Arial"/>
              </a:rPr>
              <a:t>nhanh</a:t>
            </a:r>
            <a:r>
              <a:rPr lang="en-US" sz="4399" dirty="0">
                <a:solidFill>
                  <a:srgbClr val="000000"/>
                </a:solidFill>
                <a:latin typeface="Arial"/>
              </a:rPr>
              <a:t> 100m?</a:t>
            </a:r>
          </a:p>
        </p:txBody>
      </p:sp>
      <p:pic>
        <p:nvPicPr>
          <p:cNvPr id="9" name="Picture 2">
            <a:extLst>
              <a:ext uri="{FF2B5EF4-FFF2-40B4-BE49-F238E27FC236}">
                <a16:creationId xmlns:a16="http://schemas.microsoft.com/office/drawing/2014/main" id="{9B8A69FE-C716-4CCF-818D-15A8A339A8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0160" y="951067"/>
            <a:ext cx="2508808" cy="3976497"/>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3"/>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3"/>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
            <a:extLst>
              <a:ext uri="{FF2B5EF4-FFF2-40B4-BE49-F238E27FC236}">
                <a16:creationId xmlns:a16="http://schemas.microsoft.com/office/drawing/2014/main" id="{26F3CF36-63CF-462C-A0C7-7BF719DEE81C}"/>
              </a:ext>
            </a:extLst>
          </p:cNvPr>
          <p:cNvGrpSpPr/>
          <p:nvPr/>
        </p:nvGrpSpPr>
        <p:grpSpPr>
          <a:xfrm>
            <a:off x="15613521" y="0"/>
            <a:ext cx="3062957" cy="10287000"/>
            <a:chOff x="0" y="0"/>
            <a:chExt cx="806705" cy="2709333"/>
          </a:xfrm>
        </p:grpSpPr>
        <p:sp>
          <p:nvSpPr>
            <p:cNvPr id="31" name="Freeform 3">
              <a:extLst>
                <a:ext uri="{FF2B5EF4-FFF2-40B4-BE49-F238E27FC236}">
                  <a16:creationId xmlns:a16="http://schemas.microsoft.com/office/drawing/2014/main" id="{72DFB7A2-5EDB-436E-8859-3140B56FAEAC}"/>
                </a:ext>
              </a:extLst>
            </p:cNvPr>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32" name="TextBox 4">
              <a:extLst>
                <a:ext uri="{FF2B5EF4-FFF2-40B4-BE49-F238E27FC236}">
                  <a16:creationId xmlns:a16="http://schemas.microsoft.com/office/drawing/2014/main" id="{DB38CABA-7953-4CEE-95D6-7754CDB3BA48}"/>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609600" y="7449565"/>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2">
              <a:extLst>
                <a:ext uri="{96DAC541-7B7A-43D3-8B79-37D633B846F1}">
                  <asvg:svgBlip xmlns:asvg="http://schemas.microsoft.com/office/drawing/2016/SVG/main" r:embed="rId3"/>
                </a:ext>
              </a:extLst>
            </a:blip>
            <a:stretch>
              <a:fillRect b="-27856"/>
            </a:stretch>
          </a:blipFill>
        </p:spPr>
      </p:sp>
      <p:sp>
        <p:nvSpPr>
          <p:cNvPr id="33" name="TextBox 32">
            <a:extLst>
              <a:ext uri="{FF2B5EF4-FFF2-40B4-BE49-F238E27FC236}">
                <a16:creationId xmlns:a16="http://schemas.microsoft.com/office/drawing/2014/main" id="{AE35AFC8-E76B-436C-BC04-7007059358BA}"/>
              </a:ext>
            </a:extLst>
          </p:cNvPr>
          <p:cNvSpPr txBox="1"/>
          <p:nvPr/>
        </p:nvSpPr>
        <p:spPr>
          <a:xfrm>
            <a:off x="381000" y="3667968"/>
            <a:ext cx="9716556" cy="1427570"/>
          </a:xfrm>
          <a:prstGeom prst="rect">
            <a:avLst/>
          </a:prstGeom>
          <a:noFill/>
        </p:spPr>
        <p:txBody>
          <a:bodyPr wrap="square">
            <a:spAutoFit/>
          </a:bodyPr>
          <a:lstStyle/>
          <a:p>
            <a:pPr lvl="0" algn="ctr">
              <a:lnSpc>
                <a:spcPct val="150000"/>
              </a:lnSpc>
            </a:pPr>
            <a:r>
              <a:rPr lang="vi-VN" sz="66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BẢO VỆ HỆ HÔ HẤP</a:t>
            </a:r>
            <a:endParaRPr lang="en-US" sz="5400" b="1" dirty="0">
              <a:solidFill>
                <a:srgbClr val="6B4B3C"/>
              </a:solidFill>
              <a:effectLst/>
              <a:latin typeface="Arial" panose="020B0604020202020204" pitchFamily="34" charset="0"/>
              <a:ea typeface="Noto Sans Symbols"/>
              <a:cs typeface="Arial" panose="020B0604020202020204" pitchFamily="34" charset="0"/>
            </a:endParaRPr>
          </a:p>
        </p:txBody>
      </p:sp>
      <p:sp>
        <p:nvSpPr>
          <p:cNvPr id="36" name="Oval 35">
            <a:extLst>
              <a:ext uri="{FF2B5EF4-FFF2-40B4-BE49-F238E27FC236}">
                <a16:creationId xmlns:a16="http://schemas.microsoft.com/office/drawing/2014/main" id="{F6F6416A-2F3D-45E3-A06D-3CC26B8E7D4E}"/>
              </a:ext>
            </a:extLst>
          </p:cNvPr>
          <p:cNvSpPr/>
          <p:nvPr/>
        </p:nvSpPr>
        <p:spPr>
          <a:xfrm>
            <a:off x="609600" y="723900"/>
            <a:ext cx="2819400" cy="2667000"/>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600" b="1"/>
              <a:t>II.</a:t>
            </a:r>
            <a:endParaRPr lang="en-US" sz="16600" b="1" dirty="0"/>
          </a:p>
        </p:txBody>
      </p:sp>
      <p:sp>
        <p:nvSpPr>
          <p:cNvPr id="9" name="Freeform 3">
            <a:extLst>
              <a:ext uri="{FF2B5EF4-FFF2-40B4-BE49-F238E27FC236}">
                <a16:creationId xmlns:a16="http://schemas.microsoft.com/office/drawing/2014/main" id="{521BA7D3-17BA-42F5-894D-573FA87A56C1}"/>
              </a:ext>
            </a:extLst>
          </p:cNvPr>
          <p:cNvSpPr/>
          <p:nvPr/>
        </p:nvSpPr>
        <p:spPr>
          <a:xfrm>
            <a:off x="9114750" y="1485900"/>
            <a:ext cx="8733435" cy="8420100"/>
          </a:xfrm>
          <a:custGeom>
            <a:avLst/>
            <a:gdLst/>
            <a:ahLst/>
            <a:cxnLst/>
            <a:rect l="l" t="t" r="r" b="b"/>
            <a:pathLst>
              <a:path w="2729694" h="1849368">
                <a:moveTo>
                  <a:pt x="0" y="0"/>
                </a:moveTo>
                <a:lnTo>
                  <a:pt x="2729695" y="0"/>
                </a:lnTo>
                <a:lnTo>
                  <a:pt x="2729695" y="1849368"/>
                </a:lnTo>
                <a:lnTo>
                  <a:pt x="0" y="18493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175741232"/>
      </p:ext>
    </p:extLst>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a:extLst>
              <a:ext uri="{FF2B5EF4-FFF2-40B4-BE49-F238E27FC236}">
                <a16:creationId xmlns:a16="http://schemas.microsoft.com/office/drawing/2014/main" id="{F276348C-1708-49E7-9895-59DA96A9358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333866"/>
          </a:xfrm>
          <a:prstGeom prst="rect">
            <a:avLst/>
          </a:prstGeom>
        </p:spPr>
      </p:pic>
      <p:sp>
        <p:nvSpPr>
          <p:cNvPr id="4" name="Rectangle 3">
            <a:extLst>
              <a:ext uri="{FF2B5EF4-FFF2-40B4-BE49-F238E27FC236}">
                <a16:creationId xmlns:a16="http://schemas.microsoft.com/office/drawing/2014/main" id="{C8A069A4-F604-4830-9582-4F6DAE0D1CAA}"/>
              </a:ext>
            </a:extLst>
          </p:cNvPr>
          <p:cNvSpPr/>
          <p:nvPr/>
        </p:nvSpPr>
        <p:spPr>
          <a:xfrm>
            <a:off x="1352550" y="6667500"/>
            <a:ext cx="8229600" cy="30480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B43422-B0A3-40C1-B417-A0D6973B7F55}"/>
              </a:ext>
            </a:extLst>
          </p:cNvPr>
          <p:cNvSpPr/>
          <p:nvPr/>
        </p:nvSpPr>
        <p:spPr>
          <a:xfrm>
            <a:off x="914400" y="6286500"/>
            <a:ext cx="8229600" cy="3048000"/>
          </a:xfrm>
          <a:prstGeom prst="rect">
            <a:avLst/>
          </a:prstGeom>
          <a:solidFill>
            <a:schemeClr val="tx2">
              <a:alpha val="69804"/>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E717D-E24D-41B0-A5BA-D55F5E86ABBA}"/>
              </a:ext>
            </a:extLst>
          </p:cNvPr>
          <p:cNvSpPr txBox="1"/>
          <p:nvPr/>
        </p:nvSpPr>
        <p:spPr>
          <a:xfrm>
            <a:off x="1390650" y="6898038"/>
            <a:ext cx="7090656" cy="1998176"/>
          </a:xfrm>
          <a:prstGeom prst="rect">
            <a:avLst/>
          </a:prstGeom>
          <a:noFill/>
        </p:spPr>
        <p:txBody>
          <a:bodyPr wrap="square">
            <a:spAutoFit/>
          </a:bodyPr>
          <a:lstStyle/>
          <a:p>
            <a:pPr algn="ctr">
              <a:lnSpc>
                <a:spcPct val="150000"/>
              </a:lnSpc>
            </a:pPr>
            <a:r>
              <a:rPr lang="vi-VN" sz="4400" b="1" dirty="0">
                <a:solidFill>
                  <a:schemeClr val="bg1"/>
                </a:solidFill>
                <a:latin typeface="Arial" panose="020B0604020202020204" pitchFamily="34" charset="0"/>
                <a:ea typeface="Times New Roman" panose="02020603050405020304" pitchFamily="18" charset="0"/>
                <a:cs typeface="Arial" panose="020B0604020202020204" pitchFamily="34" charset="0"/>
              </a:rPr>
              <a:t>T</a:t>
            </a:r>
            <a:r>
              <a:rPr lang="en-US" sz="4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hảo</a:t>
            </a:r>
            <a:r>
              <a:rPr lang="en-US"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luận</a:t>
            </a:r>
            <a:r>
              <a:rPr lang="en-US"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a:t>
            </a:r>
            <a:r>
              <a:rPr lang="en-US"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biện</a:t>
            </a:r>
            <a:r>
              <a:rPr lang="en-US"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pháp</a:t>
            </a:r>
            <a:r>
              <a:rPr lang="en-US"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phòng</a:t>
            </a:r>
            <a:r>
              <a:rPr lang="en-US"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bệnh</a:t>
            </a:r>
            <a:r>
              <a:rPr lang="en-US"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về</a:t>
            </a:r>
            <a:r>
              <a:rPr lang="en-US"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hô</a:t>
            </a:r>
            <a:r>
              <a:rPr lang="en-US"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hấp</a:t>
            </a:r>
            <a:r>
              <a:rPr lang="en-US"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6109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9A011354-36E5-4EFF-AD88-C15E08F9CA52}"/>
              </a:ext>
            </a:extLst>
          </p:cNvPr>
          <p:cNvSpPr/>
          <p:nvPr/>
        </p:nvSpPr>
        <p:spPr>
          <a:xfrm>
            <a:off x="5250534" y="2857154"/>
            <a:ext cx="10801039" cy="4840507"/>
          </a:xfrm>
          <a:prstGeom prst="ellipse">
            <a:avLst/>
          </a:prstGeom>
          <a:noFill/>
          <a:ln w="76200">
            <a:solidFill>
              <a:srgbClr val="8A58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flipH="1">
            <a:off x="14462936" y="-69387"/>
            <a:ext cx="3856215" cy="3856215"/>
          </a:xfrm>
          <a:custGeom>
            <a:avLst/>
            <a:gdLst/>
            <a:ahLst/>
            <a:cxnLst/>
            <a:rect l="l" t="t" r="r" b="b"/>
            <a:pathLst>
              <a:path w="3856215" h="3856215">
                <a:moveTo>
                  <a:pt x="3856215" y="0"/>
                </a:moveTo>
                <a:lnTo>
                  <a:pt x="0" y="0"/>
                </a:lnTo>
                <a:lnTo>
                  <a:pt x="0" y="3856215"/>
                </a:lnTo>
                <a:lnTo>
                  <a:pt x="3856215" y="3856215"/>
                </a:lnTo>
                <a:lnTo>
                  <a:pt x="385621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5">
            <a:extLst>
              <a:ext uri="{FF2B5EF4-FFF2-40B4-BE49-F238E27FC236}">
                <a16:creationId xmlns:a16="http://schemas.microsoft.com/office/drawing/2014/main" id="{33DD0D88-FC0B-4054-924B-8FB87F2328F7}"/>
              </a:ext>
            </a:extLst>
          </p:cNvPr>
          <p:cNvSpPr txBox="1"/>
          <p:nvPr/>
        </p:nvSpPr>
        <p:spPr>
          <a:xfrm>
            <a:off x="8076844" y="3960240"/>
            <a:ext cx="5236001" cy="1998176"/>
          </a:xfrm>
          <a:prstGeom prst="rect">
            <a:avLst/>
          </a:prstGeom>
          <a:noFill/>
        </p:spPr>
        <p:txBody>
          <a:bodyPr wrap="square">
            <a:spAutoFit/>
          </a:bodyPr>
          <a:lstStyle/>
          <a:p>
            <a:pPr algn="ctr">
              <a:lnSpc>
                <a:spcPct val="150000"/>
              </a:lnSpc>
            </a:pPr>
            <a:r>
              <a:rPr lang="vi-VN" sz="4400" b="1" dirty="0">
                <a:effectLst/>
                <a:latin typeface="Arial" panose="020B0604020202020204" pitchFamily="34" charset="0"/>
                <a:ea typeface="Times New Roman" panose="02020603050405020304" pitchFamily="18" charset="0"/>
                <a:cs typeface="Arial" panose="020B0604020202020204" pitchFamily="34" charset="0"/>
              </a:rPr>
              <a:t>B</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iện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pháp</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phòng</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về</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hô</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hấp</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endParaRPr lang="en-US" sz="4400" b="1" dirty="0">
              <a:latin typeface="Arial" panose="020B0604020202020204" pitchFamily="34" charset="0"/>
              <a:cs typeface="Arial" panose="020B0604020202020204" pitchFamily="34" charset="0"/>
            </a:endParaRPr>
          </a:p>
        </p:txBody>
      </p:sp>
      <p:grpSp>
        <p:nvGrpSpPr>
          <p:cNvPr id="59" name="Group 58">
            <a:extLst>
              <a:ext uri="{FF2B5EF4-FFF2-40B4-BE49-F238E27FC236}">
                <a16:creationId xmlns:a16="http://schemas.microsoft.com/office/drawing/2014/main" id="{C42FC75D-65FA-492A-B2F4-F032D7392A98}"/>
              </a:ext>
            </a:extLst>
          </p:cNvPr>
          <p:cNvGrpSpPr/>
          <p:nvPr/>
        </p:nvGrpSpPr>
        <p:grpSpPr>
          <a:xfrm>
            <a:off x="4952261" y="1265734"/>
            <a:ext cx="3205172" cy="3063647"/>
            <a:chOff x="5243632" y="1549365"/>
            <a:chExt cx="3205172" cy="3063647"/>
          </a:xfrm>
        </p:grpSpPr>
        <p:sp>
          <p:nvSpPr>
            <p:cNvPr id="24" name="Oval 23">
              <a:extLst>
                <a:ext uri="{FF2B5EF4-FFF2-40B4-BE49-F238E27FC236}">
                  <a16:creationId xmlns:a16="http://schemas.microsoft.com/office/drawing/2014/main" id="{E87BAA44-907E-4BEE-B139-685439F109EE}"/>
                </a:ext>
              </a:extLst>
            </p:cNvPr>
            <p:cNvSpPr/>
            <p:nvPr/>
          </p:nvSpPr>
          <p:spPr>
            <a:xfrm>
              <a:off x="5409143" y="2484597"/>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22" name="TextBox 21">
              <a:extLst>
                <a:ext uri="{FF2B5EF4-FFF2-40B4-BE49-F238E27FC236}">
                  <a16:creationId xmlns:a16="http://schemas.microsoft.com/office/drawing/2014/main" id="{BEBEF911-E756-4A90-BFC3-306BADB0F43E}"/>
                </a:ext>
              </a:extLst>
            </p:cNvPr>
            <p:cNvSpPr txBox="1"/>
            <p:nvPr/>
          </p:nvSpPr>
          <p:spPr>
            <a:xfrm>
              <a:off x="5243632" y="1549365"/>
              <a:ext cx="3205172" cy="7802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Tiêm</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vaccine</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3" name="Freeform 3">
              <a:extLst>
                <a:ext uri="{FF2B5EF4-FFF2-40B4-BE49-F238E27FC236}">
                  <a16:creationId xmlns:a16="http://schemas.microsoft.com/office/drawing/2014/main" id="{1A16B1CD-3B93-4D96-942F-C429AF3FAFE4}"/>
                </a:ext>
              </a:extLst>
            </p:cNvPr>
            <p:cNvSpPr/>
            <p:nvPr/>
          </p:nvSpPr>
          <p:spPr>
            <a:xfrm>
              <a:off x="5659160" y="2621232"/>
              <a:ext cx="1870678" cy="1659364"/>
            </a:xfrm>
            <a:custGeom>
              <a:avLst/>
              <a:gdLst/>
              <a:ahLst/>
              <a:cxnLst/>
              <a:rect l="l" t="t" r="r" b="b"/>
              <a:pathLst>
                <a:path w="2062784" h="1748209">
                  <a:moveTo>
                    <a:pt x="0" y="0"/>
                  </a:moveTo>
                  <a:lnTo>
                    <a:pt x="2062784" y="0"/>
                  </a:lnTo>
                  <a:lnTo>
                    <a:pt x="2062784" y="1748209"/>
                  </a:lnTo>
                  <a:lnTo>
                    <a:pt x="0" y="17482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35" name="Group 2">
            <a:extLst>
              <a:ext uri="{FF2B5EF4-FFF2-40B4-BE49-F238E27FC236}">
                <a16:creationId xmlns:a16="http://schemas.microsoft.com/office/drawing/2014/main" id="{E58F74D4-5D7C-4F85-A725-6676C1883DAF}"/>
              </a:ext>
            </a:extLst>
          </p:cNvPr>
          <p:cNvGrpSpPr/>
          <p:nvPr/>
        </p:nvGrpSpPr>
        <p:grpSpPr>
          <a:xfrm>
            <a:off x="0" y="0"/>
            <a:ext cx="3062957" cy="10287000"/>
            <a:chOff x="0" y="0"/>
            <a:chExt cx="806705" cy="2709333"/>
          </a:xfrm>
        </p:grpSpPr>
        <p:sp>
          <p:nvSpPr>
            <p:cNvPr id="36" name="Freeform 3">
              <a:extLst>
                <a:ext uri="{FF2B5EF4-FFF2-40B4-BE49-F238E27FC236}">
                  <a16:creationId xmlns:a16="http://schemas.microsoft.com/office/drawing/2014/main" id="{37CF2163-9CA4-4E16-B973-D4A9CD4AF457}"/>
                </a:ext>
              </a:extLst>
            </p:cNvPr>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37" name="TextBox 4">
              <a:extLst>
                <a:ext uri="{FF2B5EF4-FFF2-40B4-BE49-F238E27FC236}">
                  <a16:creationId xmlns:a16="http://schemas.microsoft.com/office/drawing/2014/main" id="{37414C5F-6E35-4CF8-8E53-16CD3E5E86D5}"/>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Freeform 6">
            <a:extLst>
              <a:ext uri="{FF2B5EF4-FFF2-40B4-BE49-F238E27FC236}">
                <a16:creationId xmlns:a16="http://schemas.microsoft.com/office/drawing/2014/main" id="{24A34EAF-32E6-40A1-9AB5-2ACD835AEE2B}"/>
              </a:ext>
            </a:extLst>
          </p:cNvPr>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39" name="Group 8">
            <a:extLst>
              <a:ext uri="{FF2B5EF4-FFF2-40B4-BE49-F238E27FC236}">
                <a16:creationId xmlns:a16="http://schemas.microsoft.com/office/drawing/2014/main" id="{E85054DB-DB75-4127-8258-1BA28C316747}"/>
              </a:ext>
            </a:extLst>
          </p:cNvPr>
          <p:cNvGrpSpPr/>
          <p:nvPr/>
        </p:nvGrpSpPr>
        <p:grpSpPr>
          <a:xfrm>
            <a:off x="3393489" y="0"/>
            <a:ext cx="135939" cy="10287000"/>
            <a:chOff x="0" y="0"/>
            <a:chExt cx="35803" cy="2709333"/>
          </a:xfrm>
        </p:grpSpPr>
        <p:sp>
          <p:nvSpPr>
            <p:cNvPr id="40" name="Freeform 9">
              <a:extLst>
                <a:ext uri="{FF2B5EF4-FFF2-40B4-BE49-F238E27FC236}">
                  <a16:creationId xmlns:a16="http://schemas.microsoft.com/office/drawing/2014/main" id="{15027D16-B80F-4173-822B-BD8A3D6FFB82}"/>
                </a:ext>
              </a:extLst>
            </p:cNvPr>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41" name="TextBox 10">
              <a:extLst>
                <a:ext uri="{FF2B5EF4-FFF2-40B4-BE49-F238E27FC236}">
                  <a16:creationId xmlns:a16="http://schemas.microsoft.com/office/drawing/2014/main" id="{90502F3A-A00D-457C-AC1A-8D8EBD0272E0}"/>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a:extLst>
              <a:ext uri="{FF2B5EF4-FFF2-40B4-BE49-F238E27FC236}">
                <a16:creationId xmlns:a16="http://schemas.microsoft.com/office/drawing/2014/main" id="{9CC1BAC6-4DBB-446E-93D0-A54F48E659AE}"/>
              </a:ext>
            </a:extLst>
          </p:cNvPr>
          <p:cNvGrpSpPr/>
          <p:nvPr/>
        </p:nvGrpSpPr>
        <p:grpSpPr>
          <a:xfrm>
            <a:off x="8166461" y="379228"/>
            <a:ext cx="3713954" cy="3109123"/>
            <a:chOff x="8483419" y="515127"/>
            <a:chExt cx="3713954" cy="3109123"/>
          </a:xfrm>
        </p:grpSpPr>
        <p:sp>
          <p:nvSpPr>
            <p:cNvPr id="25" name="Oval 24">
              <a:extLst>
                <a:ext uri="{FF2B5EF4-FFF2-40B4-BE49-F238E27FC236}">
                  <a16:creationId xmlns:a16="http://schemas.microsoft.com/office/drawing/2014/main" id="{33076D53-1125-469E-9A5F-FAEB5AFBFC5E}"/>
                </a:ext>
              </a:extLst>
            </p:cNvPr>
            <p:cNvSpPr/>
            <p:nvPr/>
          </p:nvSpPr>
          <p:spPr>
            <a:xfrm>
              <a:off x="8844796" y="1495835"/>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34" name="Freeform 21">
              <a:extLst>
                <a:ext uri="{FF2B5EF4-FFF2-40B4-BE49-F238E27FC236}">
                  <a16:creationId xmlns:a16="http://schemas.microsoft.com/office/drawing/2014/main" id="{AA05A8EC-AB40-4258-8732-F041204B24E5}"/>
                </a:ext>
              </a:extLst>
            </p:cNvPr>
            <p:cNvSpPr/>
            <p:nvPr/>
          </p:nvSpPr>
          <p:spPr>
            <a:xfrm>
              <a:off x="9268231" y="1763928"/>
              <a:ext cx="1502473" cy="1525321"/>
            </a:xfrm>
            <a:custGeom>
              <a:avLst/>
              <a:gdLst/>
              <a:ahLst/>
              <a:cxnLst/>
              <a:rect l="l" t="t" r="r" b="b"/>
              <a:pathLst>
                <a:path w="1664255" h="1736889">
                  <a:moveTo>
                    <a:pt x="0" y="0"/>
                  </a:moveTo>
                  <a:lnTo>
                    <a:pt x="1664255" y="0"/>
                  </a:lnTo>
                  <a:lnTo>
                    <a:pt x="1664255" y="1736889"/>
                  </a:lnTo>
                  <a:lnTo>
                    <a:pt x="0" y="1736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TextBox 43">
              <a:extLst>
                <a:ext uri="{FF2B5EF4-FFF2-40B4-BE49-F238E27FC236}">
                  <a16:creationId xmlns:a16="http://schemas.microsoft.com/office/drawing/2014/main" id="{D8108413-BFD5-4D15-AA1B-C4944A528680}"/>
                </a:ext>
              </a:extLst>
            </p:cNvPr>
            <p:cNvSpPr txBox="1"/>
            <p:nvPr/>
          </p:nvSpPr>
          <p:spPr>
            <a:xfrm>
              <a:off x="8483419" y="515127"/>
              <a:ext cx="3713954" cy="7802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Đeo</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khẩu</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trang</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7F6BC0A3-05B6-40B6-8B5A-831058848256}"/>
              </a:ext>
            </a:extLst>
          </p:cNvPr>
          <p:cNvGrpSpPr/>
          <p:nvPr/>
        </p:nvGrpSpPr>
        <p:grpSpPr>
          <a:xfrm>
            <a:off x="11988924" y="203449"/>
            <a:ext cx="2554963" cy="3650159"/>
            <a:chOff x="12350407" y="1786555"/>
            <a:chExt cx="2554963" cy="3650159"/>
          </a:xfrm>
        </p:grpSpPr>
        <p:sp>
          <p:nvSpPr>
            <p:cNvPr id="26" name="Oval 25">
              <a:extLst>
                <a:ext uri="{FF2B5EF4-FFF2-40B4-BE49-F238E27FC236}">
                  <a16:creationId xmlns:a16="http://schemas.microsoft.com/office/drawing/2014/main" id="{5BEFB00B-427E-4A06-99A2-340E1B57D4B8}"/>
                </a:ext>
              </a:extLst>
            </p:cNvPr>
            <p:cNvSpPr/>
            <p:nvPr/>
          </p:nvSpPr>
          <p:spPr>
            <a:xfrm>
              <a:off x="12350407" y="3308299"/>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33" name="Freeform 20">
              <a:extLst>
                <a:ext uri="{FF2B5EF4-FFF2-40B4-BE49-F238E27FC236}">
                  <a16:creationId xmlns:a16="http://schemas.microsoft.com/office/drawing/2014/main" id="{9107D1B9-9D7F-444B-956F-12B0D90B85B9}"/>
                </a:ext>
              </a:extLst>
            </p:cNvPr>
            <p:cNvSpPr/>
            <p:nvPr/>
          </p:nvSpPr>
          <p:spPr>
            <a:xfrm>
              <a:off x="12584144" y="3389731"/>
              <a:ext cx="1923668" cy="1804629"/>
            </a:xfrm>
            <a:custGeom>
              <a:avLst/>
              <a:gdLst/>
              <a:ahLst/>
              <a:cxnLst/>
              <a:rect l="l" t="t" r="r" b="b"/>
              <a:pathLst>
                <a:path w="2036826" h="2057400">
                  <a:moveTo>
                    <a:pt x="0" y="0"/>
                  </a:moveTo>
                  <a:lnTo>
                    <a:pt x="2036826" y="0"/>
                  </a:lnTo>
                  <a:lnTo>
                    <a:pt x="2036826"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6" name="TextBox 45">
              <a:extLst>
                <a:ext uri="{FF2B5EF4-FFF2-40B4-BE49-F238E27FC236}">
                  <a16:creationId xmlns:a16="http://schemas.microsoft.com/office/drawing/2014/main" id="{B19F593F-4B77-497E-B050-BFADDB216E56}"/>
                </a:ext>
              </a:extLst>
            </p:cNvPr>
            <p:cNvSpPr txBox="1"/>
            <p:nvPr/>
          </p:nvSpPr>
          <p:spPr>
            <a:xfrm>
              <a:off x="12670597" y="1786555"/>
              <a:ext cx="2234773" cy="1290353"/>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Ăn</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uống</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đủ</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chất</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70" name="Group 69">
            <a:extLst>
              <a:ext uri="{FF2B5EF4-FFF2-40B4-BE49-F238E27FC236}">
                <a16:creationId xmlns:a16="http://schemas.microsoft.com/office/drawing/2014/main" id="{2EB64832-577C-45B7-B79A-16637EAC98E4}"/>
              </a:ext>
            </a:extLst>
          </p:cNvPr>
          <p:cNvGrpSpPr/>
          <p:nvPr/>
        </p:nvGrpSpPr>
        <p:grpSpPr>
          <a:xfrm>
            <a:off x="9374688" y="6581651"/>
            <a:ext cx="5011454" cy="3504354"/>
            <a:chOff x="9374688" y="6581651"/>
            <a:chExt cx="5011454" cy="3504354"/>
          </a:xfrm>
        </p:grpSpPr>
        <p:sp>
          <p:nvSpPr>
            <p:cNvPr id="27" name="Oval 26">
              <a:extLst>
                <a:ext uri="{FF2B5EF4-FFF2-40B4-BE49-F238E27FC236}">
                  <a16:creationId xmlns:a16="http://schemas.microsoft.com/office/drawing/2014/main" id="{29CD5447-D8F8-4CCD-A364-8ACAA776BF01}"/>
                </a:ext>
              </a:extLst>
            </p:cNvPr>
            <p:cNvSpPr/>
            <p:nvPr/>
          </p:nvSpPr>
          <p:spPr>
            <a:xfrm>
              <a:off x="10605543" y="6581651"/>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19">
              <a:extLst>
                <a:ext uri="{FF2B5EF4-FFF2-40B4-BE49-F238E27FC236}">
                  <a16:creationId xmlns:a16="http://schemas.microsoft.com/office/drawing/2014/main" id="{3A20544E-67E0-4DFC-8F39-4D49BCEDF179}"/>
                </a:ext>
              </a:extLst>
            </p:cNvPr>
            <p:cNvSpPr/>
            <p:nvPr/>
          </p:nvSpPr>
          <p:spPr>
            <a:xfrm>
              <a:off x="11285603" y="6807272"/>
              <a:ext cx="1010592" cy="1804629"/>
            </a:xfrm>
            <a:custGeom>
              <a:avLst/>
              <a:gdLst/>
              <a:ahLst/>
              <a:cxnLst/>
              <a:rect l="l" t="t" r="r" b="b"/>
              <a:pathLst>
                <a:path w="1010592" h="1804629">
                  <a:moveTo>
                    <a:pt x="0" y="0"/>
                  </a:moveTo>
                  <a:lnTo>
                    <a:pt x="1010592" y="0"/>
                  </a:lnTo>
                  <a:lnTo>
                    <a:pt x="1010592" y="1804630"/>
                  </a:lnTo>
                  <a:lnTo>
                    <a:pt x="0" y="18046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8" name="TextBox 47">
              <a:extLst>
                <a:ext uri="{FF2B5EF4-FFF2-40B4-BE49-F238E27FC236}">
                  <a16:creationId xmlns:a16="http://schemas.microsoft.com/office/drawing/2014/main" id="{D440D019-99CE-4934-84D6-23DFAB7BFEE7}"/>
                </a:ext>
              </a:extLst>
            </p:cNvPr>
            <p:cNvSpPr txBox="1"/>
            <p:nvPr/>
          </p:nvSpPr>
          <p:spPr>
            <a:xfrm>
              <a:off x="9374688" y="8783212"/>
              <a:ext cx="5011454" cy="1302793"/>
            </a:xfrm>
            <a:prstGeom prst="rect">
              <a:avLst/>
            </a:prstGeom>
            <a:noFill/>
          </p:spPr>
          <p:txBody>
            <a:bodyPr wrap="square">
              <a:spAutoFit/>
            </a:bodyPr>
            <a:lstStyle/>
            <a:p>
              <a:pPr algn="ctr">
                <a:lnSpc>
                  <a:spcPct val="120000"/>
                </a:lnSpc>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dục</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thao</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xuyên</a:t>
              </a:r>
              <a:endParaRPr lang="en-US" sz="3400" dirty="0"/>
            </a:p>
          </p:txBody>
        </p:sp>
      </p:grpSp>
      <p:grpSp>
        <p:nvGrpSpPr>
          <p:cNvPr id="63" name="Group 62">
            <a:extLst>
              <a:ext uri="{FF2B5EF4-FFF2-40B4-BE49-F238E27FC236}">
                <a16:creationId xmlns:a16="http://schemas.microsoft.com/office/drawing/2014/main" id="{2B2303DF-B0CB-4AB8-9E66-38DD8E3A9EC5}"/>
              </a:ext>
            </a:extLst>
          </p:cNvPr>
          <p:cNvGrpSpPr/>
          <p:nvPr/>
        </p:nvGrpSpPr>
        <p:grpSpPr>
          <a:xfrm>
            <a:off x="6675965" y="6581651"/>
            <a:ext cx="2760959" cy="3382054"/>
            <a:chOff x="7784719" y="7282781"/>
            <a:chExt cx="2760959" cy="3382054"/>
          </a:xfrm>
        </p:grpSpPr>
        <p:sp>
          <p:nvSpPr>
            <p:cNvPr id="28" name="Oval 27">
              <a:extLst>
                <a:ext uri="{FF2B5EF4-FFF2-40B4-BE49-F238E27FC236}">
                  <a16:creationId xmlns:a16="http://schemas.microsoft.com/office/drawing/2014/main" id="{0F594894-512F-4420-B064-D322D56A6EBD}"/>
                </a:ext>
              </a:extLst>
            </p:cNvPr>
            <p:cNvSpPr/>
            <p:nvPr/>
          </p:nvSpPr>
          <p:spPr>
            <a:xfrm>
              <a:off x="8174966" y="7282781"/>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31" name="Freeform 18">
              <a:extLst>
                <a:ext uri="{FF2B5EF4-FFF2-40B4-BE49-F238E27FC236}">
                  <a16:creationId xmlns:a16="http://schemas.microsoft.com/office/drawing/2014/main" id="{B1180DD1-4E6A-4F6D-AC80-1BBA84432529}"/>
                </a:ext>
              </a:extLst>
            </p:cNvPr>
            <p:cNvSpPr/>
            <p:nvPr/>
          </p:nvSpPr>
          <p:spPr>
            <a:xfrm>
              <a:off x="8334968" y="7452244"/>
              <a:ext cx="1972808" cy="1717987"/>
            </a:xfrm>
            <a:custGeom>
              <a:avLst/>
              <a:gdLst/>
              <a:ahLst/>
              <a:cxnLst/>
              <a:rect l="l" t="t" r="r" b="b"/>
              <a:pathLst>
                <a:path w="1972808" h="1717987">
                  <a:moveTo>
                    <a:pt x="0" y="0"/>
                  </a:moveTo>
                  <a:lnTo>
                    <a:pt x="1972808" y="0"/>
                  </a:lnTo>
                  <a:lnTo>
                    <a:pt x="1972808" y="1717986"/>
                  </a:lnTo>
                  <a:lnTo>
                    <a:pt x="0" y="17179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2" name="TextBox 51">
              <a:extLst>
                <a:ext uri="{FF2B5EF4-FFF2-40B4-BE49-F238E27FC236}">
                  <a16:creationId xmlns:a16="http://schemas.microsoft.com/office/drawing/2014/main" id="{75ABEE3A-96FF-4F4F-A2C7-7878398A0F1E}"/>
                </a:ext>
              </a:extLst>
            </p:cNvPr>
            <p:cNvSpPr txBox="1"/>
            <p:nvPr/>
          </p:nvSpPr>
          <p:spPr>
            <a:xfrm>
              <a:off x="7784719" y="9362042"/>
              <a:ext cx="2566862" cy="1302793"/>
            </a:xfrm>
            <a:prstGeom prst="rect">
              <a:avLst/>
            </a:prstGeom>
            <a:noFill/>
          </p:spPr>
          <p:txBody>
            <a:bodyPr wrap="square">
              <a:spAutoFit/>
            </a:bodyPr>
            <a:lstStyle/>
            <a:p>
              <a:pPr algn="ctr">
                <a:lnSpc>
                  <a:spcPct val="120000"/>
                </a:lnSpc>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hút</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thuốc</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lá</a:t>
              </a:r>
              <a:endParaRPr lang="en-US" sz="3400" dirty="0"/>
            </a:p>
          </p:txBody>
        </p:sp>
      </p:grpSp>
      <p:grpSp>
        <p:nvGrpSpPr>
          <p:cNvPr id="64" name="Group 63">
            <a:extLst>
              <a:ext uri="{FF2B5EF4-FFF2-40B4-BE49-F238E27FC236}">
                <a16:creationId xmlns:a16="http://schemas.microsoft.com/office/drawing/2014/main" id="{7D7BEAD5-4302-4BBA-A5A4-AF4357E43463}"/>
              </a:ext>
            </a:extLst>
          </p:cNvPr>
          <p:cNvGrpSpPr/>
          <p:nvPr/>
        </p:nvGrpSpPr>
        <p:grpSpPr>
          <a:xfrm>
            <a:off x="3493199" y="4936603"/>
            <a:ext cx="2919446" cy="3532486"/>
            <a:chOff x="4180156" y="5726195"/>
            <a:chExt cx="2919446" cy="3532486"/>
          </a:xfrm>
        </p:grpSpPr>
        <p:sp>
          <p:nvSpPr>
            <p:cNvPr id="29" name="Oval 28">
              <a:extLst>
                <a:ext uri="{FF2B5EF4-FFF2-40B4-BE49-F238E27FC236}">
                  <a16:creationId xmlns:a16="http://schemas.microsoft.com/office/drawing/2014/main" id="{418556CE-4342-4040-9C11-3C15CD7920D8}"/>
                </a:ext>
              </a:extLst>
            </p:cNvPr>
            <p:cNvSpPr/>
            <p:nvPr/>
          </p:nvSpPr>
          <p:spPr>
            <a:xfrm>
              <a:off x="4728890" y="5726195"/>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30" name="Freeform 17">
              <a:extLst>
                <a:ext uri="{FF2B5EF4-FFF2-40B4-BE49-F238E27FC236}">
                  <a16:creationId xmlns:a16="http://schemas.microsoft.com/office/drawing/2014/main" id="{C3ED7C6D-7650-48D6-9B21-86B102FEF38B}"/>
                </a:ext>
              </a:extLst>
            </p:cNvPr>
            <p:cNvSpPr/>
            <p:nvPr/>
          </p:nvSpPr>
          <p:spPr>
            <a:xfrm>
              <a:off x="4995935" y="5883955"/>
              <a:ext cx="1650317" cy="1613404"/>
            </a:xfrm>
            <a:custGeom>
              <a:avLst/>
              <a:gdLst/>
              <a:ahLst/>
              <a:cxnLst/>
              <a:rect l="l" t="t" r="r" b="b"/>
              <a:pathLst>
                <a:path w="2167374" h="2426165">
                  <a:moveTo>
                    <a:pt x="0" y="0"/>
                  </a:moveTo>
                  <a:lnTo>
                    <a:pt x="2167375" y="0"/>
                  </a:lnTo>
                  <a:lnTo>
                    <a:pt x="2167375" y="2426165"/>
                  </a:lnTo>
                  <a:lnTo>
                    <a:pt x="0" y="2426165"/>
                  </a:lnTo>
                  <a:lnTo>
                    <a:pt x="0" y="0"/>
                  </a:lnTo>
                  <a:close/>
                </a:path>
              </a:pathLst>
            </a:custGeom>
            <a:blipFill>
              <a:blip r:embed="rId14"/>
              <a:stretch>
                <a:fillRect/>
              </a:stretch>
            </a:blipFill>
          </p:spPr>
        </p:sp>
        <p:sp>
          <p:nvSpPr>
            <p:cNvPr id="54" name="TextBox 53">
              <a:extLst>
                <a:ext uri="{FF2B5EF4-FFF2-40B4-BE49-F238E27FC236}">
                  <a16:creationId xmlns:a16="http://schemas.microsoft.com/office/drawing/2014/main" id="{12C047F0-16D8-4A61-BAAE-243E451C128B}"/>
                </a:ext>
              </a:extLst>
            </p:cNvPr>
            <p:cNvSpPr txBox="1"/>
            <p:nvPr/>
          </p:nvSpPr>
          <p:spPr>
            <a:xfrm>
              <a:off x="4180156" y="7955888"/>
              <a:ext cx="2835727" cy="1302793"/>
            </a:xfrm>
            <a:prstGeom prst="rect">
              <a:avLst/>
            </a:prstGeom>
            <a:noFill/>
          </p:spPr>
          <p:txBody>
            <a:bodyPr wrap="square">
              <a:spAutoFit/>
            </a:bodyPr>
            <a:lstStyle/>
            <a:p>
              <a:pPr algn="ctr">
                <a:lnSpc>
                  <a:spcPct val="120000"/>
                </a:lnSpc>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Giữ</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vệ</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nhân</a:t>
              </a:r>
              <a:endParaRPr lang="en-US" sz="3400" dirty="0"/>
            </a:p>
          </p:txBody>
        </p:sp>
      </p:grpSp>
      <p:sp>
        <p:nvSpPr>
          <p:cNvPr id="56" name="Freeform 6">
            <a:extLst>
              <a:ext uri="{FF2B5EF4-FFF2-40B4-BE49-F238E27FC236}">
                <a16:creationId xmlns:a16="http://schemas.microsoft.com/office/drawing/2014/main" id="{07D30CEE-2F8D-4646-B978-1FE6CB11C11B}"/>
              </a:ext>
            </a:extLst>
          </p:cNvPr>
          <p:cNvSpPr/>
          <p:nvPr/>
        </p:nvSpPr>
        <p:spPr>
          <a:xfrm>
            <a:off x="159316" y="4700511"/>
            <a:ext cx="2799873" cy="5593695"/>
          </a:xfrm>
          <a:custGeom>
            <a:avLst/>
            <a:gdLst/>
            <a:ahLst/>
            <a:cxnLst/>
            <a:rect l="l" t="t" r="r" b="b"/>
            <a:pathLst>
              <a:path w="1918806" h="3173766">
                <a:moveTo>
                  <a:pt x="0" y="0"/>
                </a:moveTo>
                <a:lnTo>
                  <a:pt x="1918806" y="0"/>
                </a:lnTo>
                <a:lnTo>
                  <a:pt x="1918806" y="3173767"/>
                </a:lnTo>
                <a:lnTo>
                  <a:pt x="0" y="3173767"/>
                </a:lnTo>
                <a:lnTo>
                  <a:pt x="0" y="0"/>
                </a:lnTo>
                <a:close/>
              </a:path>
            </a:pathLst>
          </a:custGeom>
          <a:blipFill>
            <a:blip r:embed="rId15"/>
            <a:stretch>
              <a:fillRect/>
            </a:stretch>
          </a:blipFill>
        </p:spPr>
      </p:sp>
      <p:grpSp>
        <p:nvGrpSpPr>
          <p:cNvPr id="69" name="Group 68">
            <a:extLst>
              <a:ext uri="{FF2B5EF4-FFF2-40B4-BE49-F238E27FC236}">
                <a16:creationId xmlns:a16="http://schemas.microsoft.com/office/drawing/2014/main" id="{5457F22B-FCEF-4338-AE6F-909F983A2C99}"/>
              </a:ext>
            </a:extLst>
          </p:cNvPr>
          <p:cNvGrpSpPr/>
          <p:nvPr/>
        </p:nvGrpSpPr>
        <p:grpSpPr>
          <a:xfrm>
            <a:off x="13770315" y="5969863"/>
            <a:ext cx="3083771" cy="3536739"/>
            <a:chOff x="13770315" y="5969863"/>
            <a:chExt cx="3083771" cy="3536739"/>
          </a:xfrm>
        </p:grpSpPr>
        <p:sp>
          <p:nvSpPr>
            <p:cNvPr id="65" name="Oval 64">
              <a:extLst>
                <a:ext uri="{FF2B5EF4-FFF2-40B4-BE49-F238E27FC236}">
                  <a16:creationId xmlns:a16="http://schemas.microsoft.com/office/drawing/2014/main" id="{49762F72-4A06-411F-9BF0-94C47C401FA5}"/>
                </a:ext>
              </a:extLst>
            </p:cNvPr>
            <p:cNvSpPr/>
            <p:nvPr/>
          </p:nvSpPr>
          <p:spPr>
            <a:xfrm>
              <a:off x="13770315" y="5969863"/>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
              <a:extLst>
                <a:ext uri="{FF2B5EF4-FFF2-40B4-BE49-F238E27FC236}">
                  <a16:creationId xmlns:a16="http://schemas.microsoft.com/office/drawing/2014/main" id="{65C4562E-C085-4006-971C-BBF2BB4CDE26}"/>
                </a:ext>
              </a:extLst>
            </p:cNvPr>
            <p:cNvSpPr/>
            <p:nvPr/>
          </p:nvSpPr>
          <p:spPr>
            <a:xfrm>
              <a:off x="14003204" y="6268062"/>
              <a:ext cx="1921726" cy="1654119"/>
            </a:xfrm>
            <a:custGeom>
              <a:avLst/>
              <a:gdLst/>
              <a:ahLst/>
              <a:cxnLst/>
              <a:rect l="l" t="t" r="r" b="b"/>
              <a:pathLst>
                <a:path w="3173000" h="2411480">
                  <a:moveTo>
                    <a:pt x="0" y="0"/>
                  </a:moveTo>
                  <a:lnTo>
                    <a:pt x="3173001" y="0"/>
                  </a:lnTo>
                  <a:lnTo>
                    <a:pt x="3173001" y="2411481"/>
                  </a:lnTo>
                  <a:lnTo>
                    <a:pt x="0" y="2411481"/>
                  </a:lnTo>
                  <a:lnTo>
                    <a:pt x="0" y="0"/>
                  </a:lnTo>
                  <a:close/>
                </a:path>
              </a:pathLst>
            </a:custGeom>
            <a:blipFill>
              <a:blip r:embed="rId16"/>
              <a:stretch>
                <a:fillRect/>
              </a:stretch>
            </a:blipFill>
          </p:spPr>
        </p:sp>
        <p:sp>
          <p:nvSpPr>
            <p:cNvPr id="66" name="TextBox 65">
              <a:extLst>
                <a:ext uri="{FF2B5EF4-FFF2-40B4-BE49-F238E27FC236}">
                  <a16:creationId xmlns:a16="http://schemas.microsoft.com/office/drawing/2014/main" id="{504AC9C7-08EF-4471-9F42-D097B9E70F2F}"/>
                </a:ext>
              </a:extLst>
            </p:cNvPr>
            <p:cNvSpPr txBox="1"/>
            <p:nvPr/>
          </p:nvSpPr>
          <p:spPr>
            <a:xfrm>
              <a:off x="14287224" y="8203809"/>
              <a:ext cx="2566862" cy="1302793"/>
            </a:xfrm>
            <a:prstGeom prst="rect">
              <a:avLst/>
            </a:prstGeom>
            <a:noFill/>
          </p:spPr>
          <p:txBody>
            <a:bodyPr wrap="square">
              <a:spAutoFit/>
            </a:bodyPr>
            <a:lstStyle/>
            <a:p>
              <a:pPr algn="ctr">
                <a:lnSpc>
                  <a:spcPct val="120000"/>
                </a:lnSpc>
              </a:pP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a:t>
              </a:r>
              <a:r>
                <a:rPr lang="en-US" sz="3400" dirty="0">
                  <a:solidFill>
                    <a:prstClr val="black"/>
                  </a:solidFill>
                  <a:latin typeface="Arial" panose="020B0604020202020204" pitchFamily="34" charset="0"/>
                  <a:ea typeface="Times New Roman" panose="02020603050405020304" pitchFamily="18" charset="0"/>
                  <a:cs typeface="Arial" panose="020B0604020202020204" pitchFamily="34" charset="0"/>
                </a:rPr>
                <a:t>ữ v</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ệ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môi</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trường</a:t>
              </a:r>
              <a:endParaRPr lang="en-US" sz="3400" dirty="0"/>
            </a:p>
          </p:txBody>
        </p:sp>
      </p:grpSp>
      <p:grpSp>
        <p:nvGrpSpPr>
          <p:cNvPr id="68" name="Group 67">
            <a:extLst>
              <a:ext uri="{FF2B5EF4-FFF2-40B4-BE49-F238E27FC236}">
                <a16:creationId xmlns:a16="http://schemas.microsoft.com/office/drawing/2014/main" id="{88502AB7-7853-4680-8EC0-F7E7D8C58195}"/>
              </a:ext>
            </a:extLst>
          </p:cNvPr>
          <p:cNvGrpSpPr/>
          <p:nvPr/>
        </p:nvGrpSpPr>
        <p:grpSpPr>
          <a:xfrm>
            <a:off x="14742711" y="3174688"/>
            <a:ext cx="3545289" cy="4541021"/>
            <a:chOff x="14742711" y="3174688"/>
            <a:chExt cx="3545289" cy="4541021"/>
          </a:xfrm>
        </p:grpSpPr>
        <p:sp>
          <p:nvSpPr>
            <p:cNvPr id="62" name="Oval 61">
              <a:extLst>
                <a:ext uri="{FF2B5EF4-FFF2-40B4-BE49-F238E27FC236}">
                  <a16:creationId xmlns:a16="http://schemas.microsoft.com/office/drawing/2014/main" id="{B03E797E-4570-4CA7-AE88-D3B5CACABBD7}"/>
                </a:ext>
              </a:extLst>
            </p:cNvPr>
            <p:cNvSpPr/>
            <p:nvPr/>
          </p:nvSpPr>
          <p:spPr>
            <a:xfrm>
              <a:off x="14742711" y="3174688"/>
              <a:ext cx="2370712" cy="2128415"/>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15">
              <a:extLst>
                <a:ext uri="{FF2B5EF4-FFF2-40B4-BE49-F238E27FC236}">
                  <a16:creationId xmlns:a16="http://schemas.microsoft.com/office/drawing/2014/main" id="{041B03C1-EFA9-4A8B-8842-C1A17376139B}"/>
                </a:ext>
              </a:extLst>
            </p:cNvPr>
            <p:cNvSpPr/>
            <p:nvPr/>
          </p:nvSpPr>
          <p:spPr>
            <a:xfrm>
              <a:off x="15069805" y="3509710"/>
              <a:ext cx="1836555" cy="1581390"/>
            </a:xfrm>
            <a:custGeom>
              <a:avLst/>
              <a:gdLst/>
              <a:ahLst/>
              <a:cxnLst/>
              <a:rect l="l" t="t" r="r" b="b"/>
              <a:pathLst>
                <a:path w="2274046" h="1921569">
                  <a:moveTo>
                    <a:pt x="0" y="0"/>
                  </a:moveTo>
                  <a:lnTo>
                    <a:pt x="2274046" y="0"/>
                  </a:lnTo>
                  <a:lnTo>
                    <a:pt x="2274046" y="1921569"/>
                  </a:lnTo>
                  <a:lnTo>
                    <a:pt x="0" y="19215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67" name="TextBox 66">
              <a:extLst>
                <a:ext uri="{FF2B5EF4-FFF2-40B4-BE49-F238E27FC236}">
                  <a16:creationId xmlns:a16="http://schemas.microsoft.com/office/drawing/2014/main" id="{F0BCD045-7EAC-4AA0-80B3-C4F116088C2A}"/>
                </a:ext>
              </a:extLst>
            </p:cNvPr>
            <p:cNvSpPr txBox="1"/>
            <p:nvPr/>
          </p:nvSpPr>
          <p:spPr>
            <a:xfrm>
              <a:off x="15936761" y="5157188"/>
              <a:ext cx="2351239" cy="2558521"/>
            </a:xfrm>
            <a:prstGeom prst="rect">
              <a:avLst/>
            </a:prstGeom>
            <a:noFill/>
          </p:spPr>
          <p:txBody>
            <a:bodyPr wrap="square">
              <a:spAutoFit/>
            </a:bodyPr>
            <a:lstStyle/>
            <a:p>
              <a:pPr algn="ctr">
                <a:lnSpc>
                  <a:spcPct val="120000"/>
                </a:lnSpc>
              </a:pP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Giảm</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tx</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tác</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gây</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bệnh</a:t>
              </a:r>
              <a:r>
                <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lang="en-US" sz="3400" dirty="0"/>
            </a:p>
          </p:txBody>
        </p:sp>
      </p:grpSp>
    </p:spTree>
    <p:extLst>
      <p:ext uri="{BB962C8B-B14F-4D97-AF65-F5344CB8AC3E}">
        <p14:creationId xmlns:p14="http://schemas.microsoft.com/office/powerpoint/2010/main" val="160406545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circle(in)">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randombar(horizontal)">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randombar(horizontal)">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randombar(horizontal)">
                                      <p:cBhvr>
                                        <p:cTn id="35" dur="500"/>
                                        <p:tgtEl>
                                          <p:spTgt spid="6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randombar(horizontal)">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randombar(horizontal)">
                                      <p:cBhvr>
                                        <p:cTn id="45" dur="500"/>
                                        <p:tgtEl>
                                          <p:spTgt spid="70"/>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randombar(horizontal)">
                                      <p:cBhvr>
                                        <p:cTn id="50" dur="500"/>
                                        <p:tgtEl>
                                          <p:spTgt spid="63"/>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randombar(horizontal)">
                                      <p:cBhvr>
                                        <p:cTn id="5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4F5FBC5D-EFB7-4040-BA02-089606F9885A}"/>
              </a:ext>
            </a:extLst>
          </p:cNvPr>
          <p:cNvSpPr/>
          <p:nvPr/>
        </p:nvSpPr>
        <p:spPr>
          <a:xfrm>
            <a:off x="9318100" y="678810"/>
            <a:ext cx="9220200" cy="7124700"/>
          </a:xfrm>
          <a:prstGeom prst="ellipse">
            <a:avLst/>
          </a:prstGeom>
          <a:solidFill>
            <a:srgbClr val="DBC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8"/>
          <p:cNvGrpSpPr/>
          <p:nvPr/>
        </p:nvGrpSpPr>
        <p:grpSpPr>
          <a:xfrm>
            <a:off x="-157869" y="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098099" y="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43" name="Freeform 14">
            <a:extLst>
              <a:ext uri="{FF2B5EF4-FFF2-40B4-BE49-F238E27FC236}">
                <a16:creationId xmlns:a16="http://schemas.microsoft.com/office/drawing/2014/main" id="{55364020-DD40-462A-98D1-3BD512D12AF2}"/>
              </a:ext>
            </a:extLst>
          </p:cNvPr>
          <p:cNvSpPr/>
          <p:nvPr/>
        </p:nvSpPr>
        <p:spPr>
          <a:xfrm>
            <a:off x="1098099" y="4686300"/>
            <a:ext cx="8382000" cy="5600700"/>
          </a:xfrm>
          <a:custGeom>
            <a:avLst/>
            <a:gdLst/>
            <a:ahLst/>
            <a:cxnLst/>
            <a:rect l="l" t="t" r="r" b="b"/>
            <a:pathLst>
              <a:path w="2662682" h="1921569">
                <a:moveTo>
                  <a:pt x="0" y="0"/>
                </a:moveTo>
                <a:lnTo>
                  <a:pt x="2662682" y="0"/>
                </a:lnTo>
                <a:lnTo>
                  <a:pt x="2662682" y="1921569"/>
                </a:lnTo>
                <a:lnTo>
                  <a:pt x="0" y="1921569"/>
                </a:lnTo>
                <a:lnTo>
                  <a:pt x="0" y="0"/>
                </a:lnTo>
                <a:close/>
              </a:path>
            </a:pathLst>
          </a:custGeom>
          <a:blipFill>
            <a:blip r:embed="rId2"/>
            <a:stretch>
              <a:fillRect/>
            </a:stretch>
          </a:blipFill>
        </p:spPr>
      </p:sp>
      <p:sp>
        <p:nvSpPr>
          <p:cNvPr id="44" name="Freeform 15">
            <a:extLst>
              <a:ext uri="{FF2B5EF4-FFF2-40B4-BE49-F238E27FC236}">
                <a16:creationId xmlns:a16="http://schemas.microsoft.com/office/drawing/2014/main" id="{7DDA2210-72BC-49A1-B36A-060CC7A724BD}"/>
              </a:ext>
            </a:extLst>
          </p:cNvPr>
          <p:cNvSpPr/>
          <p:nvPr/>
        </p:nvSpPr>
        <p:spPr>
          <a:xfrm>
            <a:off x="10490364" y="1302392"/>
            <a:ext cx="6367195" cy="6134100"/>
          </a:xfrm>
          <a:custGeom>
            <a:avLst/>
            <a:gdLst/>
            <a:ahLst/>
            <a:cxnLst/>
            <a:rect l="l" t="t" r="r" b="b"/>
            <a:pathLst>
              <a:path w="2274046" h="1921569">
                <a:moveTo>
                  <a:pt x="0" y="0"/>
                </a:moveTo>
                <a:lnTo>
                  <a:pt x="2274046" y="0"/>
                </a:lnTo>
                <a:lnTo>
                  <a:pt x="2274046" y="1921569"/>
                </a:lnTo>
                <a:lnTo>
                  <a:pt x="0" y="19215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7" name="TextBox 46">
            <a:extLst>
              <a:ext uri="{FF2B5EF4-FFF2-40B4-BE49-F238E27FC236}">
                <a16:creationId xmlns:a16="http://schemas.microsoft.com/office/drawing/2014/main" id="{1BE239AA-54EB-497B-A504-F500051906B6}"/>
              </a:ext>
            </a:extLst>
          </p:cNvPr>
          <p:cNvSpPr txBox="1"/>
          <p:nvPr/>
        </p:nvSpPr>
        <p:spPr>
          <a:xfrm>
            <a:off x="1994458" y="609601"/>
            <a:ext cx="7049417" cy="367158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Times New Roman" panose="02020603050405020304" pitchFamily="18" charset="0"/>
                <a:cs typeface="Arial" panose="020B0604020202020204" pitchFamily="34" charset="0"/>
              </a:rPr>
              <a:t>Em hãy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trả</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thật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nhanh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ngắn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gọn</a:t>
            </a:r>
            <a:r>
              <a:rPr lang="en-US" sz="4000" dirty="0">
                <a:effectLst/>
                <a:latin typeface="Arial" panose="020B0604020202020204" pitchFamily="34" charset="0"/>
                <a:ea typeface="Times New Roman" panose="02020603050405020304" pitchFamily="18" charset="0"/>
                <a:cs typeface="Arial" panose="020B0604020202020204" pitchFamily="34" charset="0"/>
              </a:rPr>
              <a:t> ý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kiến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về</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ô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nhiễm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48" name="Freeform 7">
            <a:extLst>
              <a:ext uri="{FF2B5EF4-FFF2-40B4-BE49-F238E27FC236}">
                <a16:creationId xmlns:a16="http://schemas.microsoft.com/office/drawing/2014/main" id="{490E8E79-FC15-40B2-8F7B-BE43F2FCDC78}"/>
              </a:ext>
            </a:extLst>
          </p:cNvPr>
          <p:cNvSpPr/>
          <p:nvPr/>
        </p:nvSpPr>
        <p:spPr>
          <a:xfrm>
            <a:off x="15849600" y="7962900"/>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90782388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3469" y="7821786"/>
            <a:ext cx="7481062" cy="2446164"/>
            <a:chOff x="0" y="0"/>
            <a:chExt cx="1970321" cy="991586"/>
          </a:xfrm>
        </p:grpSpPr>
        <p:sp>
          <p:nvSpPr>
            <p:cNvPr id="3" name="Freeform 3"/>
            <p:cNvSpPr/>
            <p:nvPr/>
          </p:nvSpPr>
          <p:spPr>
            <a:xfrm>
              <a:off x="0" y="0"/>
              <a:ext cx="1970321" cy="991586"/>
            </a:xfrm>
            <a:custGeom>
              <a:avLst/>
              <a:gdLst/>
              <a:ahLst/>
              <a:cxnLst/>
              <a:rect l="l" t="t" r="r" b="b"/>
              <a:pathLst>
                <a:path w="1970321" h="991586">
                  <a:moveTo>
                    <a:pt x="0" y="0"/>
                  </a:moveTo>
                  <a:lnTo>
                    <a:pt x="1970321" y="0"/>
                  </a:lnTo>
                  <a:lnTo>
                    <a:pt x="1970321" y="991586"/>
                  </a:lnTo>
                  <a:lnTo>
                    <a:pt x="0" y="991586"/>
                  </a:lnTo>
                  <a:close/>
                </a:path>
              </a:pathLst>
            </a:custGeom>
            <a:solidFill>
              <a:srgbClr val="CBB38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5" name="Group 5"/>
          <p:cNvGrpSpPr/>
          <p:nvPr/>
        </p:nvGrpSpPr>
        <p:grpSpPr>
          <a:xfrm>
            <a:off x="972679" y="3467101"/>
            <a:ext cx="7481062" cy="5314950"/>
            <a:chOff x="0" y="0"/>
            <a:chExt cx="1452513" cy="1083733"/>
          </a:xfrm>
        </p:grpSpPr>
        <p:sp>
          <p:nvSpPr>
            <p:cNvPr id="6" name="Freeform 6"/>
            <p:cNvSpPr/>
            <p:nvPr/>
          </p:nvSpPr>
          <p:spPr>
            <a:xfrm>
              <a:off x="0" y="0"/>
              <a:ext cx="1452513" cy="1083733"/>
            </a:xfrm>
            <a:custGeom>
              <a:avLst/>
              <a:gdLst/>
              <a:ahLst/>
              <a:cxnLst/>
              <a:rect l="l" t="t" r="r" b="b"/>
              <a:pathLst>
                <a:path w="1452513" h="1083733">
                  <a:moveTo>
                    <a:pt x="0" y="0"/>
                  </a:moveTo>
                  <a:lnTo>
                    <a:pt x="1452513" y="0"/>
                  </a:lnTo>
                  <a:lnTo>
                    <a:pt x="1452513" y="1083733"/>
                  </a:lnTo>
                  <a:lnTo>
                    <a:pt x="0" y="1083733"/>
                  </a:lnTo>
                  <a:close/>
                </a:path>
              </a:pathLst>
            </a:custGeom>
            <a:solidFill>
              <a:srgbClr val="6C5C3C"/>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945"/>
                </a:lnSpc>
              </a:pPr>
              <a:endParaRPr/>
            </a:p>
          </p:txBody>
        </p:sp>
      </p:grpSp>
      <p:sp>
        <p:nvSpPr>
          <p:cNvPr id="11" name="Freeform 11"/>
          <p:cNvSpPr/>
          <p:nvPr/>
        </p:nvSpPr>
        <p:spPr>
          <a:xfrm>
            <a:off x="601012" y="578361"/>
            <a:ext cx="1465049" cy="1678673"/>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TextBox 23">
            <a:extLst>
              <a:ext uri="{FF2B5EF4-FFF2-40B4-BE49-F238E27FC236}">
                <a16:creationId xmlns:a16="http://schemas.microsoft.com/office/drawing/2014/main" id="{DEB42E0E-C8D9-41C7-A62C-44911D7ECED5}"/>
              </a:ext>
            </a:extLst>
          </p:cNvPr>
          <p:cNvSpPr txBox="1"/>
          <p:nvPr/>
        </p:nvSpPr>
        <p:spPr>
          <a:xfrm>
            <a:off x="2066061" y="456882"/>
            <a:ext cx="14922951" cy="1998176"/>
          </a:xfrm>
          <a:prstGeom prst="rect">
            <a:avLst/>
          </a:prstGeom>
          <a:noFill/>
        </p:spPr>
        <p:txBody>
          <a:bodyPr wrap="square">
            <a:spAutoFit/>
          </a:bodyPr>
          <a:lstStyle/>
          <a:p>
            <a:pPr algn="ctr">
              <a:lnSpc>
                <a:spcPct val="150000"/>
              </a:lnSpc>
              <a:spcAft>
                <a:spcPts val="800"/>
              </a:spcAft>
            </a:pPr>
            <a:r>
              <a:rPr lang="en-US" sz="4400" b="1"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biện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chủ</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đề</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quan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về</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việc</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hút</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thuốc</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vi-VN" sz="4400" b="1" dirty="0">
                <a:effectLst/>
                <a:latin typeface="Arial" panose="020B0604020202020204" pitchFamily="34" charset="0"/>
                <a:ea typeface="Times New Roman" panose="02020603050405020304" pitchFamily="18" charset="0"/>
                <a:cs typeface="Arial" panose="020B0604020202020204" pitchFamily="34" charset="0"/>
              </a:rPr>
              <a:t>lá</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và</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kinh</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doanh</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thuốc</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lá</a:t>
            </a:r>
            <a:endParaRPr lang="en-US" sz="44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8" name="Arrow: Pentagon 27">
            <a:extLst>
              <a:ext uri="{FF2B5EF4-FFF2-40B4-BE49-F238E27FC236}">
                <a16:creationId xmlns:a16="http://schemas.microsoft.com/office/drawing/2014/main" id="{510CE9AB-EC4B-49F5-9560-D1D2DCD8010B}"/>
              </a:ext>
            </a:extLst>
          </p:cNvPr>
          <p:cNvSpPr/>
          <p:nvPr/>
        </p:nvSpPr>
        <p:spPr>
          <a:xfrm>
            <a:off x="972679" y="2836859"/>
            <a:ext cx="3930565" cy="1200419"/>
          </a:xfrm>
          <a:prstGeom prst="homePlate">
            <a:avLst/>
          </a:prstGeom>
          <a:solidFill>
            <a:srgbClr val="DBC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t>NHÓM 1</a:t>
            </a:r>
            <a:endParaRPr lang="en-US" sz="4800" b="1" dirty="0"/>
          </a:p>
        </p:txBody>
      </p:sp>
      <p:sp>
        <p:nvSpPr>
          <p:cNvPr id="31" name="TextBox 30">
            <a:extLst>
              <a:ext uri="{FF2B5EF4-FFF2-40B4-BE49-F238E27FC236}">
                <a16:creationId xmlns:a16="http://schemas.microsoft.com/office/drawing/2014/main" id="{C1BB8B43-7496-4F0A-89F3-087B273A8D7D}"/>
              </a:ext>
            </a:extLst>
          </p:cNvPr>
          <p:cNvSpPr txBox="1"/>
          <p:nvPr/>
        </p:nvSpPr>
        <p:spPr>
          <a:xfrm>
            <a:off x="2947423" y="4424800"/>
            <a:ext cx="5076978" cy="1824923"/>
          </a:xfrm>
          <a:prstGeom prst="rect">
            <a:avLst/>
          </a:prstGeom>
          <a:noFill/>
        </p:spPr>
        <p:txBody>
          <a:bodyPr wrap="square">
            <a:spAutoFit/>
          </a:bodyPr>
          <a:lstStyle/>
          <a:p>
            <a:pPr algn="ctr">
              <a:lnSpc>
                <a:spcPct val="150000"/>
              </a:lnSpc>
            </a:pP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hay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vi-VN"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hút</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thuốc</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lá</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dirty="0">
              <a:solidFill>
                <a:schemeClr val="bg1"/>
              </a:solidFill>
              <a:latin typeface="Arial" panose="020B0604020202020204" pitchFamily="34" charset="0"/>
              <a:cs typeface="Arial" panose="020B0604020202020204" pitchFamily="34" charset="0"/>
            </a:endParaRPr>
          </a:p>
        </p:txBody>
      </p:sp>
      <p:sp>
        <p:nvSpPr>
          <p:cNvPr id="35" name="Freeform 4">
            <a:extLst>
              <a:ext uri="{FF2B5EF4-FFF2-40B4-BE49-F238E27FC236}">
                <a16:creationId xmlns:a16="http://schemas.microsoft.com/office/drawing/2014/main" id="{1794C72C-FF90-473F-B60A-6B250B659019}"/>
              </a:ext>
            </a:extLst>
          </p:cNvPr>
          <p:cNvSpPr/>
          <p:nvPr/>
        </p:nvSpPr>
        <p:spPr>
          <a:xfrm>
            <a:off x="481807" y="5163854"/>
            <a:ext cx="3306639" cy="3843579"/>
          </a:xfrm>
          <a:custGeom>
            <a:avLst/>
            <a:gdLst/>
            <a:ahLst/>
            <a:cxnLst/>
            <a:rect l="l" t="t" r="r" b="b"/>
            <a:pathLst>
              <a:path w="1849777" h="2121102">
                <a:moveTo>
                  <a:pt x="0" y="0"/>
                </a:moveTo>
                <a:lnTo>
                  <a:pt x="1849778" y="0"/>
                </a:lnTo>
                <a:lnTo>
                  <a:pt x="1849778" y="2121101"/>
                </a:lnTo>
                <a:lnTo>
                  <a:pt x="0" y="2121101"/>
                </a:lnTo>
                <a:lnTo>
                  <a:pt x="0" y="0"/>
                </a:lnTo>
                <a:close/>
              </a:path>
            </a:pathLst>
          </a:custGeom>
          <a:blipFill>
            <a:blip r:embed="rId4"/>
            <a:stretch>
              <a:fillRect/>
            </a:stretch>
          </a:blipFill>
        </p:spPr>
      </p:sp>
      <p:sp>
        <p:nvSpPr>
          <p:cNvPr id="36" name="Freeform 7">
            <a:extLst>
              <a:ext uri="{FF2B5EF4-FFF2-40B4-BE49-F238E27FC236}">
                <a16:creationId xmlns:a16="http://schemas.microsoft.com/office/drawing/2014/main" id="{63F5E203-E9A4-449F-A126-2F6A7F984B6D}"/>
              </a:ext>
            </a:extLst>
          </p:cNvPr>
          <p:cNvSpPr/>
          <p:nvPr/>
        </p:nvSpPr>
        <p:spPr>
          <a:xfrm>
            <a:off x="15884337" y="718172"/>
            <a:ext cx="1802651" cy="1573553"/>
          </a:xfrm>
          <a:custGeom>
            <a:avLst/>
            <a:gdLst/>
            <a:ahLst/>
            <a:cxnLst/>
            <a:rect l="l" t="t" r="r" b="b"/>
            <a:pathLst>
              <a:path w="1355840" h="1110094">
                <a:moveTo>
                  <a:pt x="0" y="0"/>
                </a:moveTo>
                <a:lnTo>
                  <a:pt x="1355841" y="0"/>
                </a:lnTo>
                <a:lnTo>
                  <a:pt x="1355841" y="1110094"/>
                </a:lnTo>
                <a:lnTo>
                  <a:pt x="0" y="11100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8" name="Group 37">
            <a:extLst>
              <a:ext uri="{FF2B5EF4-FFF2-40B4-BE49-F238E27FC236}">
                <a16:creationId xmlns:a16="http://schemas.microsoft.com/office/drawing/2014/main" id="{7EE95B19-3A57-45F1-A237-D8A3EA10808C}"/>
              </a:ext>
            </a:extLst>
          </p:cNvPr>
          <p:cNvGrpSpPr/>
          <p:nvPr/>
        </p:nvGrpSpPr>
        <p:grpSpPr>
          <a:xfrm>
            <a:off x="9812378" y="2861905"/>
            <a:ext cx="8197176" cy="6145528"/>
            <a:chOff x="9812378" y="2861905"/>
            <a:chExt cx="8197176" cy="6145528"/>
          </a:xfrm>
        </p:grpSpPr>
        <p:grpSp>
          <p:nvGrpSpPr>
            <p:cNvPr id="25" name="Group 5">
              <a:extLst>
                <a:ext uri="{FF2B5EF4-FFF2-40B4-BE49-F238E27FC236}">
                  <a16:creationId xmlns:a16="http://schemas.microsoft.com/office/drawing/2014/main" id="{42267AC1-A557-48CC-8559-CA76AF1AA85B}"/>
                </a:ext>
              </a:extLst>
            </p:cNvPr>
            <p:cNvGrpSpPr/>
            <p:nvPr/>
          </p:nvGrpSpPr>
          <p:grpSpPr>
            <a:xfrm>
              <a:off x="9816338" y="3467101"/>
              <a:ext cx="7481062" cy="5314950"/>
              <a:chOff x="0" y="0"/>
              <a:chExt cx="1452513" cy="1083733"/>
            </a:xfrm>
          </p:grpSpPr>
          <p:sp>
            <p:nvSpPr>
              <p:cNvPr id="26" name="Freeform 6">
                <a:extLst>
                  <a:ext uri="{FF2B5EF4-FFF2-40B4-BE49-F238E27FC236}">
                    <a16:creationId xmlns:a16="http://schemas.microsoft.com/office/drawing/2014/main" id="{32E5DC86-8F03-4D28-9D64-23EA5B4035B5}"/>
                  </a:ext>
                </a:extLst>
              </p:cNvPr>
              <p:cNvSpPr/>
              <p:nvPr/>
            </p:nvSpPr>
            <p:spPr>
              <a:xfrm>
                <a:off x="0" y="0"/>
                <a:ext cx="1452513" cy="1083733"/>
              </a:xfrm>
              <a:custGeom>
                <a:avLst/>
                <a:gdLst/>
                <a:ahLst/>
                <a:cxnLst/>
                <a:rect l="l" t="t" r="r" b="b"/>
                <a:pathLst>
                  <a:path w="1452513" h="1083733">
                    <a:moveTo>
                      <a:pt x="0" y="0"/>
                    </a:moveTo>
                    <a:lnTo>
                      <a:pt x="1452513" y="0"/>
                    </a:lnTo>
                    <a:lnTo>
                      <a:pt x="1452513" y="1083733"/>
                    </a:lnTo>
                    <a:lnTo>
                      <a:pt x="0" y="1083733"/>
                    </a:lnTo>
                    <a:close/>
                  </a:path>
                </a:pathLst>
              </a:custGeom>
              <a:solidFill>
                <a:srgbClr val="6C5C3C"/>
              </a:solidFill>
            </p:spPr>
          </p:sp>
          <p:sp>
            <p:nvSpPr>
              <p:cNvPr id="27" name="TextBox 7">
                <a:extLst>
                  <a:ext uri="{FF2B5EF4-FFF2-40B4-BE49-F238E27FC236}">
                    <a16:creationId xmlns:a16="http://schemas.microsoft.com/office/drawing/2014/main" id="{A6531F30-BA00-497D-B4CA-9721532B6FA3}"/>
                  </a:ext>
                </a:extLst>
              </p:cNvPr>
              <p:cNvSpPr txBox="1"/>
              <p:nvPr/>
            </p:nvSpPr>
            <p:spPr>
              <a:xfrm>
                <a:off x="0" y="-57150"/>
                <a:ext cx="812800" cy="869950"/>
              </a:xfrm>
              <a:prstGeom prst="rect">
                <a:avLst/>
              </a:prstGeom>
            </p:spPr>
            <p:txBody>
              <a:bodyPr lIns="50800" tIns="50800" rIns="50800" bIns="50800" rtlCol="0" anchor="ctr"/>
              <a:lstStyle/>
              <a:p>
                <a:pPr algn="ctr">
                  <a:lnSpc>
                    <a:spcPts val="2945"/>
                  </a:lnSpc>
                </a:pPr>
                <a:endParaRPr/>
              </a:p>
            </p:txBody>
          </p:sp>
        </p:grpSp>
        <p:sp>
          <p:nvSpPr>
            <p:cNvPr id="33" name="TextBox 32">
              <a:extLst>
                <a:ext uri="{FF2B5EF4-FFF2-40B4-BE49-F238E27FC236}">
                  <a16:creationId xmlns:a16="http://schemas.microsoft.com/office/drawing/2014/main" id="{4DABDDD6-8814-4B16-9234-6B8594F6768C}"/>
                </a:ext>
              </a:extLst>
            </p:cNvPr>
            <p:cNvSpPr txBox="1"/>
            <p:nvPr/>
          </p:nvSpPr>
          <p:spPr>
            <a:xfrm>
              <a:off x="10104592" y="4534690"/>
              <a:ext cx="5159275" cy="1824923"/>
            </a:xfrm>
            <a:prstGeom prst="rect">
              <a:avLst/>
            </a:prstGeom>
            <a:noFill/>
          </p:spPr>
          <p:txBody>
            <a:bodyPr wrap="square">
              <a:spAutoFit/>
            </a:bodyPr>
            <a:lstStyle/>
            <a:p>
              <a:pPr algn="ctr">
                <a:lnSpc>
                  <a:spcPct val="150000"/>
                </a:lnSpc>
              </a:pP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hay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vi-VN"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kinh</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doanh</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thuốc</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lá</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dirty="0">
                <a:solidFill>
                  <a:schemeClr val="bg1"/>
                </a:solidFill>
                <a:latin typeface="Arial" panose="020B0604020202020204" pitchFamily="34" charset="0"/>
                <a:cs typeface="Arial" panose="020B0604020202020204" pitchFamily="34" charset="0"/>
              </a:endParaRPr>
            </a:p>
          </p:txBody>
        </p:sp>
        <p:sp>
          <p:nvSpPr>
            <p:cNvPr id="34" name="Arrow: Pentagon 33">
              <a:extLst>
                <a:ext uri="{FF2B5EF4-FFF2-40B4-BE49-F238E27FC236}">
                  <a16:creationId xmlns:a16="http://schemas.microsoft.com/office/drawing/2014/main" id="{24ED04D7-9F8D-4FCC-A5F6-E705FECB70B9}"/>
                </a:ext>
              </a:extLst>
            </p:cNvPr>
            <p:cNvSpPr/>
            <p:nvPr/>
          </p:nvSpPr>
          <p:spPr>
            <a:xfrm>
              <a:off x="9812378" y="2861905"/>
              <a:ext cx="3930565" cy="1200419"/>
            </a:xfrm>
            <a:prstGeom prst="homePlate">
              <a:avLst/>
            </a:prstGeom>
            <a:solidFill>
              <a:srgbClr val="DBC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t>NHÓM 2</a:t>
              </a:r>
              <a:endParaRPr lang="en-US" sz="4800" b="1" dirty="0"/>
            </a:p>
          </p:txBody>
        </p:sp>
        <p:sp>
          <p:nvSpPr>
            <p:cNvPr id="37" name="Freeform 8">
              <a:extLst>
                <a:ext uri="{FF2B5EF4-FFF2-40B4-BE49-F238E27FC236}">
                  <a16:creationId xmlns:a16="http://schemas.microsoft.com/office/drawing/2014/main" id="{1EA638EE-D827-47E9-B6AD-B1CCE29DF78C}"/>
                </a:ext>
              </a:extLst>
            </p:cNvPr>
            <p:cNvSpPr/>
            <p:nvPr/>
          </p:nvSpPr>
          <p:spPr>
            <a:xfrm>
              <a:off x="14060828" y="4497217"/>
              <a:ext cx="3948726" cy="4510216"/>
            </a:xfrm>
            <a:custGeom>
              <a:avLst/>
              <a:gdLst/>
              <a:ahLst/>
              <a:cxnLst/>
              <a:rect l="l" t="t" r="r" b="b"/>
              <a:pathLst>
                <a:path w="961293" h="1194153">
                  <a:moveTo>
                    <a:pt x="0" y="0"/>
                  </a:moveTo>
                  <a:lnTo>
                    <a:pt x="961293" y="0"/>
                  </a:lnTo>
                  <a:lnTo>
                    <a:pt x="961293" y="1194152"/>
                  </a:lnTo>
                  <a:lnTo>
                    <a:pt x="0" y="11941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Tree>
    <p:extLst>
      <p:ext uri="{BB962C8B-B14F-4D97-AF65-F5344CB8AC3E}">
        <p14:creationId xmlns:p14="http://schemas.microsoft.com/office/powerpoint/2010/main" val="400388483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par>
                                <p:cTn id="26" presetID="14" presetClass="entr" presetSubtype="1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out)">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flipH="1">
            <a:off x="16459200" y="472091"/>
            <a:ext cx="1268745" cy="1268745"/>
          </a:xfrm>
          <a:custGeom>
            <a:avLst/>
            <a:gdLst/>
            <a:ahLst/>
            <a:cxnLst/>
            <a:rect l="l" t="t" r="r" b="b"/>
            <a:pathLst>
              <a:path w="1268745" h="1268745">
                <a:moveTo>
                  <a:pt x="1268745" y="0"/>
                </a:moveTo>
                <a:lnTo>
                  <a:pt x="0" y="0"/>
                </a:lnTo>
                <a:lnTo>
                  <a:pt x="0" y="1268745"/>
                </a:lnTo>
                <a:lnTo>
                  <a:pt x="1268745" y="1268745"/>
                </a:lnTo>
                <a:lnTo>
                  <a:pt x="126874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flipV="1">
            <a:off x="16362321" y="8620089"/>
            <a:ext cx="1268745" cy="1268745"/>
          </a:xfrm>
          <a:custGeom>
            <a:avLst/>
            <a:gdLst/>
            <a:ahLst/>
            <a:cxnLst/>
            <a:rect l="l" t="t" r="r" b="b"/>
            <a:pathLst>
              <a:path w="1268745" h="1268745">
                <a:moveTo>
                  <a:pt x="1268745" y="1268745"/>
                </a:moveTo>
                <a:lnTo>
                  <a:pt x="0" y="1268745"/>
                </a:lnTo>
                <a:lnTo>
                  <a:pt x="0" y="0"/>
                </a:lnTo>
                <a:lnTo>
                  <a:pt x="1268745" y="0"/>
                </a:lnTo>
                <a:lnTo>
                  <a:pt x="1268745" y="1268745"/>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3162300" y="0"/>
            <a:ext cx="135939" cy="10287000"/>
            <a:chOff x="0" y="0"/>
            <a:chExt cx="35803" cy="2709333"/>
          </a:xfrm>
        </p:grpSpPr>
        <p:sp>
          <p:nvSpPr>
            <p:cNvPr id="18" name="Freeform 18"/>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sp>
          <p:nvSpPr>
            <p:cNvPr id="19" name="TextBox 19"/>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3393489" y="0"/>
            <a:ext cx="135939" cy="10287000"/>
            <a:chOff x="0" y="0"/>
            <a:chExt cx="35803" cy="2709333"/>
          </a:xfrm>
        </p:grpSpPr>
        <p:sp>
          <p:nvSpPr>
            <p:cNvPr id="21" name="Freeform 21"/>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22" name="TextBox 22"/>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98" name="Picture 2" descr="Phòng chống tác hại của thuốc lá">
            <a:extLst>
              <a:ext uri="{FF2B5EF4-FFF2-40B4-BE49-F238E27FC236}">
                <a16:creationId xmlns:a16="http://schemas.microsoft.com/office/drawing/2014/main" id="{4EFFD251-4610-4391-B473-6FF79E73B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478" y="1243012"/>
            <a:ext cx="6779212" cy="78009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E92E3EA-4B21-470F-B69D-6FF0EBDA65E7}"/>
              </a:ext>
            </a:extLst>
          </p:cNvPr>
          <p:cNvSpPr txBox="1"/>
          <p:nvPr/>
        </p:nvSpPr>
        <p:spPr>
          <a:xfrm>
            <a:off x="9582163" y="606333"/>
            <a:ext cx="7062660" cy="1998176"/>
          </a:xfrm>
          <a:prstGeom prst="rect">
            <a:avLst/>
          </a:prstGeom>
          <a:noFill/>
        </p:spPr>
        <p:txBody>
          <a:bodyPr wrap="square">
            <a:spAutoFit/>
          </a:bodyPr>
          <a:lstStyle/>
          <a:p>
            <a:pPr algn="ctr">
              <a:lnSpc>
                <a:spcPct val="150000"/>
              </a:lnSpc>
              <a:spcAft>
                <a:spcPts val="800"/>
              </a:spcAft>
            </a:pPr>
            <a:r>
              <a:rPr lang="en-US" sz="4400" b="1" dirty="0" err="1">
                <a:effectLst/>
                <a:latin typeface="Arial" panose="020B0604020202020204" pitchFamily="34" charset="0"/>
                <a:ea typeface="Times New Roman" panose="02020603050405020304" pitchFamily="18" charset="0"/>
                <a:cs typeface="Arial" panose="020B0604020202020204" pitchFamily="34" charset="0"/>
              </a:rPr>
              <a:t>Áp</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phích</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tuyên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hút</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thuốc</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lá</a:t>
            </a:r>
            <a:endParaRPr lang="en-US" sz="3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FC3113D-8ACF-4054-9FBD-16CAA774DF73}"/>
              </a:ext>
            </a:extLst>
          </p:cNvPr>
          <p:cNvSpPr txBox="1"/>
          <p:nvPr/>
        </p:nvSpPr>
        <p:spPr>
          <a:xfrm>
            <a:off x="8652237" y="2743519"/>
            <a:ext cx="8547485" cy="6740243"/>
          </a:xfrm>
          <a:prstGeom prst="rect">
            <a:avLst/>
          </a:prstGeom>
          <a:noFill/>
        </p:spPr>
        <p:txBody>
          <a:bodyPr wrap="square">
            <a:spAutoFit/>
          </a:bodyPr>
          <a:lstStyle/>
          <a:p>
            <a:pPr marL="571500" indent="-571500" algn="just">
              <a:lnSpc>
                <a:spcPct val="150000"/>
              </a:lnSpc>
              <a:spcAft>
                <a:spcPts val="800"/>
              </a:spcAft>
              <a:buFont typeface="Wingdings" panose="05000000000000000000" pitchFamily="2" charset="2"/>
              <a:buChar char="§"/>
            </a:pPr>
            <a:r>
              <a:rPr lang="vi-VN" sz="3600" dirty="0">
                <a:latin typeface="Arial" panose="020B0604020202020204" pitchFamily="34" charset="0"/>
                <a:ea typeface="Times New Roman" panose="02020603050405020304" pitchFamily="18" charset="0"/>
                <a:cs typeface="Arial" panose="020B0604020202020204" pitchFamily="34" charset="0"/>
              </a:rPr>
              <a:t>V</a:t>
            </a:r>
            <a:r>
              <a:rPr lang="en-US" sz="3600" dirty="0">
                <a:effectLst/>
                <a:latin typeface="Arial" panose="020B0604020202020204" pitchFamily="34" charset="0"/>
                <a:ea typeface="Times New Roman" panose="02020603050405020304" pitchFamily="18" charset="0"/>
                <a:cs typeface="Arial" panose="020B0604020202020204" pitchFamily="34" charset="0"/>
              </a:rPr>
              <a:t>ẽ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tuyên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hút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thuốc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lá</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mỗi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nhóm</a:t>
            </a:r>
            <a:r>
              <a:rPr lang="en-US" sz="3600" dirty="0">
                <a:latin typeface="Arial" panose="020B0604020202020204" pitchFamily="34" charset="0"/>
                <a:ea typeface="Times New Roman" panose="02020603050405020304" pitchFamily="18" charset="0"/>
                <a:cs typeface="Arial" panose="020B0604020202020204" pitchFamily="34" charset="0"/>
              </a:rPr>
              <a:t> 4 – 5 </a:t>
            </a:r>
            <a:r>
              <a:rPr lang="vi-VN" sz="3600" dirty="0">
                <a:latin typeface="Arial" panose="020B0604020202020204" pitchFamily="34" charset="0"/>
                <a:ea typeface="Times New Roman" panose="02020603050405020304" pitchFamily="18" charset="0"/>
                <a:cs typeface="Arial" panose="020B0604020202020204" pitchFamily="34" charset="0"/>
              </a:rPr>
              <a:t>học sinh</a:t>
            </a:r>
            <a:r>
              <a:rPr lang="en-US" sz="3600" dirty="0">
                <a:latin typeface="Arial" panose="020B0604020202020204" pitchFamily="34" charset="0"/>
                <a:ea typeface="Times New Roman" panose="02020603050405020304" pitchFamily="18" charset="0"/>
                <a:cs typeface="Arial" panose="020B0604020202020204" pitchFamily="34" charset="0"/>
              </a:rPr>
              <a:t>)</a:t>
            </a:r>
            <a:endParaRPr lang="vi-VN" sz="36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vi-VN" sz="3600" dirty="0">
                <a:latin typeface="Arial" panose="020B0604020202020204" pitchFamily="34" charset="0"/>
                <a:ea typeface="Times New Roman" panose="02020603050405020304" pitchFamily="18" charset="0"/>
                <a:cs typeface="Arial" panose="020B0604020202020204" pitchFamily="34" charset="0"/>
              </a:rPr>
              <a:t>C</a:t>
            </a:r>
            <a:r>
              <a:rPr lang="en-US" sz="3600" dirty="0" err="1">
                <a:effectLst/>
                <a:latin typeface="Arial" panose="020B0604020202020204" pitchFamily="34" charset="0"/>
                <a:ea typeface="Times New Roman" panose="02020603050405020304" pitchFamily="18" charset="0"/>
                <a:cs typeface="Arial" panose="020B0604020202020204" pitchFamily="34" charset="0"/>
              </a:rPr>
              <a:t>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nhận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xét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sản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phẩm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bạn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theo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kĩ</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thuật</a:t>
            </a:r>
            <a:r>
              <a:rPr lang="en-US" sz="3600" dirty="0">
                <a:effectLst/>
                <a:latin typeface="Arial" panose="020B0604020202020204" pitchFamily="34" charset="0"/>
                <a:ea typeface="Times New Roman" panose="02020603050405020304" pitchFamily="18" charset="0"/>
                <a:cs typeface="Arial" panose="020B0604020202020204" pitchFamily="34" charset="0"/>
              </a:rPr>
              <a:t> “3 </a:t>
            </a:r>
            <a:r>
              <a:rPr lang="en-US" sz="3600" dirty="0" err="1">
                <a:effectLst/>
                <a:latin typeface="Arial" panose="020B0604020202020204" pitchFamily="34" charset="0"/>
                <a:ea typeface="Times New Roman" panose="02020603050405020304" pitchFamily="18" charset="0"/>
                <a:cs typeface="Arial" panose="020B0604020202020204" pitchFamily="34" charset="0"/>
              </a:rPr>
              <a:t>lần</a:t>
            </a:r>
            <a:r>
              <a:rPr lang="en-US" sz="3600" dirty="0">
                <a:effectLst/>
                <a:latin typeface="Arial" panose="020B0604020202020204" pitchFamily="34" charset="0"/>
                <a:ea typeface="Times New Roman" panose="02020603050405020304" pitchFamily="18" charset="0"/>
                <a:cs typeface="Arial" panose="020B0604020202020204" pitchFamily="34" charset="0"/>
              </a:rPr>
              <a:t> 3”: 3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tốt</a:t>
            </a:r>
            <a:r>
              <a:rPr lang="en-US" sz="3600" dirty="0">
                <a:effectLst/>
                <a:latin typeface="Arial" panose="020B0604020202020204" pitchFamily="34" charset="0"/>
                <a:ea typeface="Times New Roman" panose="02020603050405020304" pitchFamily="18" charset="0"/>
                <a:cs typeface="Arial" panose="020B0604020202020204" pitchFamily="34" charset="0"/>
              </a:rPr>
              <a:t>, 3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chưa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tốt</a:t>
            </a:r>
            <a:r>
              <a:rPr lang="en-US" sz="3600" dirty="0">
                <a:effectLst/>
                <a:latin typeface="Arial" panose="020B0604020202020204" pitchFamily="34" charset="0"/>
                <a:ea typeface="Times New Roman" panose="02020603050405020304" pitchFamily="18" charset="0"/>
                <a:cs typeface="Arial" panose="020B0604020202020204" pitchFamily="34" charset="0"/>
              </a:rPr>
              <a:t>, 3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đề</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nghị</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cải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tiến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hoặc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câu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hỏi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về</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sản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phẩm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bạn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endParaRPr lang="vi-VN" sz="3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8753757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wipe(left)">
                                      <p:cBhvr>
                                        <p:cTn id="15" dur="500"/>
                                        <p:tgtEl>
                                          <p:spTgt spid="2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wipe(left)">
                                      <p:cBhvr>
                                        <p:cTn id="20"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17259300" y="1905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6829534" y="1905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flipH="1">
            <a:off x="-1408747" y="-312872"/>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3" name="TextBox 42">
            <a:extLst>
              <a:ext uri="{FF2B5EF4-FFF2-40B4-BE49-F238E27FC236}">
                <a16:creationId xmlns:a16="http://schemas.microsoft.com/office/drawing/2014/main" id="{666E169A-B0DA-426E-B769-3A2DCFA19A47}"/>
              </a:ext>
            </a:extLst>
          </p:cNvPr>
          <p:cNvSpPr txBox="1"/>
          <p:nvPr/>
        </p:nvSpPr>
        <p:spPr>
          <a:xfrm>
            <a:off x="1598334" y="3619500"/>
            <a:ext cx="7393266" cy="5045164"/>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Times New Roman" panose="02020603050405020304" pitchFamily="18" charset="0"/>
                <a:cs typeface="Arial" panose="020B0604020202020204" pitchFamily="34" charset="0"/>
              </a:rPr>
              <a:t>Thực hiện </a:t>
            </a:r>
            <a:r>
              <a:rPr lang="vi-VN" sz="4400" b="1" dirty="0">
                <a:latin typeface="Arial" panose="020B0604020202020204" pitchFamily="34" charset="0"/>
                <a:ea typeface="Times New Roman" panose="02020603050405020304" pitchFamily="18" charset="0"/>
                <a:cs typeface="Arial" panose="020B0604020202020204" pitchFamily="34" charset="0"/>
              </a:rPr>
              <a:t>d</a:t>
            </a:r>
            <a:r>
              <a:rPr lang="en-US" sz="4400" b="1" dirty="0">
                <a:effectLst/>
                <a:latin typeface="Arial" panose="020B0604020202020204" pitchFamily="34" charset="0"/>
                <a:ea typeface="Times New Roman" panose="02020603050405020304" pitchFamily="18" charset="0"/>
                <a:cs typeface="Arial" panose="020B0604020202020204" pitchFamily="34" charset="0"/>
              </a:rPr>
              <a:t>ự </a:t>
            </a:r>
            <a:r>
              <a:rPr lang="vi-VN" sz="4400" b="1" dirty="0">
                <a:effectLst/>
                <a:latin typeface="Arial" panose="020B0604020202020204" pitchFamily="34" charset="0"/>
                <a:ea typeface="Times New Roman" panose="02020603050405020304" pitchFamily="18" charset="0"/>
                <a:cs typeface="Arial" panose="020B0604020202020204" pitchFamily="34" charset="0"/>
              </a:rPr>
              <a:t>án: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tỉ</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lệ</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mắc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hô</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hoặc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địa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đang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sinh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sống</a:t>
            </a:r>
            <a:endParaRPr lang="en-US" sz="4400" dirty="0">
              <a:latin typeface="Arial" panose="020B0604020202020204" pitchFamily="34" charset="0"/>
              <a:cs typeface="Arial" panose="020B0604020202020204" pitchFamily="34" charset="0"/>
            </a:endParaRPr>
          </a:p>
        </p:txBody>
      </p:sp>
      <p:sp>
        <p:nvSpPr>
          <p:cNvPr id="44" name="Freeform 13">
            <a:extLst>
              <a:ext uri="{FF2B5EF4-FFF2-40B4-BE49-F238E27FC236}">
                <a16:creationId xmlns:a16="http://schemas.microsoft.com/office/drawing/2014/main" id="{698E0762-9E81-47DC-ACCA-93AC619FB805}"/>
              </a:ext>
            </a:extLst>
          </p:cNvPr>
          <p:cNvSpPr/>
          <p:nvPr/>
        </p:nvSpPr>
        <p:spPr>
          <a:xfrm flipH="1">
            <a:off x="9501746" y="1811609"/>
            <a:ext cx="8887871" cy="8001000"/>
          </a:xfrm>
          <a:custGeom>
            <a:avLst/>
            <a:gdLst/>
            <a:ahLst/>
            <a:cxnLst/>
            <a:rect l="l" t="t" r="r" b="b"/>
            <a:pathLst>
              <a:path w="2124271" h="2009206">
                <a:moveTo>
                  <a:pt x="0" y="0"/>
                </a:moveTo>
                <a:lnTo>
                  <a:pt x="2124271" y="0"/>
                </a:lnTo>
                <a:lnTo>
                  <a:pt x="2124271" y="2009207"/>
                </a:lnTo>
                <a:lnTo>
                  <a:pt x="0" y="20092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5" name="Group 13">
            <a:extLst>
              <a:ext uri="{FF2B5EF4-FFF2-40B4-BE49-F238E27FC236}">
                <a16:creationId xmlns:a16="http://schemas.microsoft.com/office/drawing/2014/main" id="{A7620EE7-257C-4C50-8963-B4088436A150}"/>
              </a:ext>
            </a:extLst>
          </p:cNvPr>
          <p:cNvGrpSpPr/>
          <p:nvPr/>
        </p:nvGrpSpPr>
        <p:grpSpPr>
          <a:xfrm>
            <a:off x="1196002" y="4405446"/>
            <a:ext cx="176109" cy="3657600"/>
            <a:chOff x="0" y="0"/>
            <a:chExt cx="39654" cy="157871"/>
          </a:xfrm>
        </p:grpSpPr>
        <p:sp>
          <p:nvSpPr>
            <p:cNvPr id="46" name="Freeform 14">
              <a:extLst>
                <a:ext uri="{FF2B5EF4-FFF2-40B4-BE49-F238E27FC236}">
                  <a16:creationId xmlns:a16="http://schemas.microsoft.com/office/drawing/2014/main" id="{25359ED8-834F-4AEA-B568-A76D6271DB9C}"/>
                </a:ext>
              </a:extLst>
            </p:cNvPr>
            <p:cNvSpPr/>
            <p:nvPr/>
          </p:nvSpPr>
          <p:spPr>
            <a:xfrm>
              <a:off x="0" y="0"/>
              <a:ext cx="39654" cy="157871"/>
            </a:xfrm>
            <a:custGeom>
              <a:avLst/>
              <a:gdLst/>
              <a:ahLst/>
              <a:cxnLst/>
              <a:rect l="l" t="t" r="r" b="b"/>
              <a:pathLst>
                <a:path w="39654" h="157871">
                  <a:moveTo>
                    <a:pt x="0" y="0"/>
                  </a:moveTo>
                  <a:lnTo>
                    <a:pt x="39654" y="0"/>
                  </a:lnTo>
                  <a:lnTo>
                    <a:pt x="39654" y="157871"/>
                  </a:lnTo>
                  <a:lnTo>
                    <a:pt x="0" y="157871"/>
                  </a:lnTo>
                  <a:close/>
                </a:path>
              </a:pathLst>
            </a:custGeom>
            <a:solidFill>
              <a:srgbClr val="B89B62"/>
            </a:solidFill>
          </p:spPr>
        </p:sp>
        <p:sp>
          <p:nvSpPr>
            <p:cNvPr id="47" name="TextBox 15">
              <a:extLst>
                <a:ext uri="{FF2B5EF4-FFF2-40B4-BE49-F238E27FC236}">
                  <a16:creationId xmlns:a16="http://schemas.microsoft.com/office/drawing/2014/main" id="{FFD0804F-61EF-473B-80DE-6AA26B749E47}"/>
                </a:ext>
              </a:extLst>
            </p:cNvPr>
            <p:cNvSpPr txBox="1"/>
            <p:nvPr/>
          </p:nvSpPr>
          <p:spPr>
            <a:xfrm>
              <a:off x="0" y="-47625"/>
              <a:ext cx="812800" cy="860425"/>
            </a:xfrm>
            <a:prstGeom prst="rect">
              <a:avLst/>
            </a:prstGeom>
          </p:spPr>
          <p:txBody>
            <a:bodyPr lIns="50800" tIns="50800" rIns="50800" bIns="50800" rtlCol="0" anchor="ctr"/>
            <a:lstStyle/>
            <a:p>
              <a:pPr algn="ctr">
                <a:lnSpc>
                  <a:spcPts val="2806"/>
                </a:lnSpc>
              </a:pPr>
              <a:endParaRPr/>
            </a:p>
          </p:txBody>
        </p:sp>
      </p:grpSp>
      <p:sp>
        <p:nvSpPr>
          <p:cNvPr id="48" name="Freeform 11">
            <a:extLst>
              <a:ext uri="{FF2B5EF4-FFF2-40B4-BE49-F238E27FC236}">
                <a16:creationId xmlns:a16="http://schemas.microsoft.com/office/drawing/2014/main" id="{2C682A60-30D8-4338-93BA-5DC37F509450}"/>
              </a:ext>
            </a:extLst>
          </p:cNvPr>
          <p:cNvSpPr/>
          <p:nvPr/>
        </p:nvSpPr>
        <p:spPr>
          <a:xfrm>
            <a:off x="6791426" y="661397"/>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9" name="Freeform 11">
            <a:extLst>
              <a:ext uri="{FF2B5EF4-FFF2-40B4-BE49-F238E27FC236}">
                <a16:creationId xmlns:a16="http://schemas.microsoft.com/office/drawing/2014/main" id="{85E8D192-EADB-407C-AE77-242AE31CE8A7}"/>
              </a:ext>
            </a:extLst>
          </p:cNvPr>
          <p:cNvSpPr/>
          <p:nvPr/>
        </p:nvSpPr>
        <p:spPr>
          <a:xfrm>
            <a:off x="9501746" y="2087518"/>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0" name="Freeform 11">
            <a:extLst>
              <a:ext uri="{FF2B5EF4-FFF2-40B4-BE49-F238E27FC236}">
                <a16:creationId xmlns:a16="http://schemas.microsoft.com/office/drawing/2014/main" id="{1FE8C887-87F0-485F-8904-EA985CD88758}"/>
              </a:ext>
            </a:extLst>
          </p:cNvPr>
          <p:cNvSpPr/>
          <p:nvPr/>
        </p:nvSpPr>
        <p:spPr>
          <a:xfrm>
            <a:off x="13461946" y="474391"/>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770268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par>
                                <p:cTn id="8" presetID="14" presetClass="entr" presetSubtype="1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6" presetClass="entr" presetSubtype="16"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circle(in)">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7">
            <a:extLst>
              <a:ext uri="{FF2B5EF4-FFF2-40B4-BE49-F238E27FC236}">
                <a16:creationId xmlns:a16="http://schemas.microsoft.com/office/drawing/2014/main" id="{2A0EE6E6-6A58-4078-9B09-E43A5C51D4BF}"/>
              </a:ext>
            </a:extLst>
          </p:cNvPr>
          <p:cNvSpPr/>
          <p:nvPr/>
        </p:nvSpPr>
        <p:spPr>
          <a:xfrm>
            <a:off x="-685800" y="6591300"/>
            <a:ext cx="4343400" cy="4229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extBox 25">
            <a:extLst>
              <a:ext uri="{FF2B5EF4-FFF2-40B4-BE49-F238E27FC236}">
                <a16:creationId xmlns:a16="http://schemas.microsoft.com/office/drawing/2014/main" id="{CF9EB508-25F0-48F1-9A22-512A165BBC99}"/>
              </a:ext>
            </a:extLst>
          </p:cNvPr>
          <p:cNvSpPr txBox="1"/>
          <p:nvPr/>
        </p:nvSpPr>
        <p:spPr>
          <a:xfrm>
            <a:off x="654369" y="3148418"/>
            <a:ext cx="10896600" cy="3211007"/>
          </a:xfrm>
          <a:prstGeom prst="rect">
            <a:avLst/>
          </a:prstGeom>
          <a:noFill/>
        </p:spPr>
        <p:txBody>
          <a:bodyPr wrap="square">
            <a:spAutoFit/>
          </a:bodyPr>
          <a:lstStyle/>
          <a:p>
            <a:pPr lvl="0" algn="ctr">
              <a:lnSpc>
                <a:spcPct val="150000"/>
              </a:lnSpc>
            </a:pPr>
            <a:r>
              <a:rPr lang="en-US" sz="72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vi-VN" sz="72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THỰC HÀNH HÔ HẤP NHÂN TẠO</a:t>
            </a:r>
            <a:endParaRPr lang="en-US" sz="6000" b="1" dirty="0">
              <a:solidFill>
                <a:srgbClr val="6B4B3C"/>
              </a:solidFill>
              <a:effectLst/>
              <a:latin typeface="Arial" panose="020B0604020202020204" pitchFamily="34" charset="0"/>
              <a:ea typeface="Noto Sans Symbols"/>
              <a:cs typeface="Arial" panose="020B0604020202020204" pitchFamily="34" charset="0"/>
            </a:endParaRPr>
          </a:p>
        </p:txBody>
      </p:sp>
      <p:sp>
        <p:nvSpPr>
          <p:cNvPr id="27" name="Oval 26">
            <a:extLst>
              <a:ext uri="{FF2B5EF4-FFF2-40B4-BE49-F238E27FC236}">
                <a16:creationId xmlns:a16="http://schemas.microsoft.com/office/drawing/2014/main" id="{471FEBDB-247A-487A-9094-8F35978B822C}"/>
              </a:ext>
            </a:extLst>
          </p:cNvPr>
          <p:cNvSpPr/>
          <p:nvPr/>
        </p:nvSpPr>
        <p:spPr>
          <a:xfrm>
            <a:off x="805327" y="381073"/>
            <a:ext cx="2667000" cy="2698343"/>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00" b="1" dirty="0"/>
          </a:p>
        </p:txBody>
      </p:sp>
      <p:sp>
        <p:nvSpPr>
          <p:cNvPr id="28" name="TextBox 27">
            <a:extLst>
              <a:ext uri="{FF2B5EF4-FFF2-40B4-BE49-F238E27FC236}">
                <a16:creationId xmlns:a16="http://schemas.microsoft.com/office/drawing/2014/main" id="{9F4B83AB-526A-4397-8473-D06AFCBCBF88}"/>
              </a:ext>
            </a:extLst>
          </p:cNvPr>
          <p:cNvSpPr txBox="1"/>
          <p:nvPr/>
        </p:nvSpPr>
        <p:spPr>
          <a:xfrm>
            <a:off x="654369" y="656750"/>
            <a:ext cx="323860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III.</a:t>
            </a:r>
            <a:endParaRPr kumimoji="0" lang="en-US" sz="13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11">
            <a:extLst>
              <a:ext uri="{FF2B5EF4-FFF2-40B4-BE49-F238E27FC236}">
                <a16:creationId xmlns:a16="http://schemas.microsoft.com/office/drawing/2014/main" id="{89E9B363-9341-4D3E-BF21-57B04053F763}"/>
              </a:ext>
            </a:extLst>
          </p:cNvPr>
          <p:cNvSpPr/>
          <p:nvPr/>
        </p:nvSpPr>
        <p:spPr>
          <a:xfrm flipH="1">
            <a:off x="9492133" y="4217194"/>
            <a:ext cx="8305800" cy="6019949"/>
          </a:xfrm>
          <a:custGeom>
            <a:avLst/>
            <a:gdLst/>
            <a:ahLst/>
            <a:cxnLst/>
            <a:rect l="l" t="t" r="r" b="b"/>
            <a:pathLst>
              <a:path w="3232967" h="2372190">
                <a:moveTo>
                  <a:pt x="0" y="0"/>
                </a:moveTo>
                <a:lnTo>
                  <a:pt x="3232968" y="0"/>
                </a:lnTo>
                <a:lnTo>
                  <a:pt x="3232968" y="2372190"/>
                </a:lnTo>
                <a:lnTo>
                  <a:pt x="0" y="23721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150537215"/>
      </p:ext>
    </p:extLst>
  </p:cSld>
  <p:clrMapOvr>
    <a:masterClrMapping/>
  </p:clrMapOvr>
  <p:transition spd="med">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
            <a:extLst>
              <a:ext uri="{FF2B5EF4-FFF2-40B4-BE49-F238E27FC236}">
                <a16:creationId xmlns:a16="http://schemas.microsoft.com/office/drawing/2014/main" id="{0BF63D69-47E9-4FE4-A0BB-196C4064F622}"/>
              </a:ext>
            </a:extLst>
          </p:cNvPr>
          <p:cNvGrpSpPr/>
          <p:nvPr/>
        </p:nvGrpSpPr>
        <p:grpSpPr>
          <a:xfrm>
            <a:off x="1" y="0"/>
            <a:ext cx="914400" cy="10287000"/>
            <a:chOff x="0" y="0"/>
            <a:chExt cx="806705" cy="2709333"/>
          </a:xfrm>
        </p:grpSpPr>
        <p:sp>
          <p:nvSpPr>
            <p:cNvPr id="30" name="Freeform 3">
              <a:extLst>
                <a:ext uri="{FF2B5EF4-FFF2-40B4-BE49-F238E27FC236}">
                  <a16:creationId xmlns:a16="http://schemas.microsoft.com/office/drawing/2014/main" id="{42E7BD95-D849-45EF-8544-F96728359EBA}"/>
                </a:ext>
              </a:extLst>
            </p:cNvPr>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31" name="TextBox 4">
              <a:extLst>
                <a:ext uri="{FF2B5EF4-FFF2-40B4-BE49-F238E27FC236}">
                  <a16:creationId xmlns:a16="http://schemas.microsoft.com/office/drawing/2014/main" id="{03FF748E-5AA8-4547-96AA-B1C660F502D9}"/>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13" name="Freeform 13"/>
          <p:cNvSpPr/>
          <p:nvPr/>
        </p:nvSpPr>
        <p:spPr>
          <a:xfrm>
            <a:off x="914401" y="0"/>
            <a:ext cx="2617607" cy="2341568"/>
          </a:xfrm>
          <a:custGeom>
            <a:avLst/>
            <a:gdLst/>
            <a:ahLst/>
            <a:cxnLst/>
            <a:rect l="l" t="t" r="r" b="b"/>
            <a:pathLst>
              <a:path w="2617607" h="2341568">
                <a:moveTo>
                  <a:pt x="0" y="0"/>
                </a:moveTo>
                <a:lnTo>
                  <a:pt x="2617607" y="0"/>
                </a:lnTo>
                <a:lnTo>
                  <a:pt x="2617607" y="2341568"/>
                </a:lnTo>
                <a:lnTo>
                  <a:pt x="0" y="23415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Freeform 3">
            <a:extLst>
              <a:ext uri="{FF2B5EF4-FFF2-40B4-BE49-F238E27FC236}">
                <a16:creationId xmlns:a16="http://schemas.microsoft.com/office/drawing/2014/main" id="{C4399242-98C1-4DB2-9A25-66BD20B04330}"/>
              </a:ext>
            </a:extLst>
          </p:cNvPr>
          <p:cNvSpPr/>
          <p:nvPr/>
        </p:nvSpPr>
        <p:spPr>
          <a:xfrm flipH="1">
            <a:off x="14431785" y="0"/>
            <a:ext cx="3856215" cy="3856215"/>
          </a:xfrm>
          <a:custGeom>
            <a:avLst/>
            <a:gdLst/>
            <a:ahLst/>
            <a:cxnLst/>
            <a:rect l="l" t="t" r="r" b="b"/>
            <a:pathLst>
              <a:path w="3856215" h="3856215">
                <a:moveTo>
                  <a:pt x="3856215" y="0"/>
                </a:moveTo>
                <a:lnTo>
                  <a:pt x="0" y="0"/>
                </a:lnTo>
                <a:lnTo>
                  <a:pt x="0" y="3856215"/>
                </a:lnTo>
                <a:lnTo>
                  <a:pt x="3856215" y="3856215"/>
                </a:lnTo>
                <a:lnTo>
                  <a:pt x="385621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Freeform 2">
            <a:extLst>
              <a:ext uri="{FF2B5EF4-FFF2-40B4-BE49-F238E27FC236}">
                <a16:creationId xmlns:a16="http://schemas.microsoft.com/office/drawing/2014/main" id="{A6D01962-9DB8-4073-9CCE-31003EEA7AB0}"/>
              </a:ext>
            </a:extLst>
          </p:cNvPr>
          <p:cNvSpPr/>
          <p:nvPr/>
        </p:nvSpPr>
        <p:spPr>
          <a:xfrm>
            <a:off x="10408345" y="4838700"/>
            <a:ext cx="7408213" cy="5179228"/>
          </a:xfrm>
          <a:custGeom>
            <a:avLst/>
            <a:gdLst/>
            <a:ahLst/>
            <a:cxnLst/>
            <a:rect l="l" t="t" r="r" b="b"/>
            <a:pathLst>
              <a:path w="7023615" h="4188628">
                <a:moveTo>
                  <a:pt x="0" y="0"/>
                </a:moveTo>
                <a:lnTo>
                  <a:pt x="7023615" y="0"/>
                </a:lnTo>
                <a:lnTo>
                  <a:pt x="7023615" y="4188628"/>
                </a:lnTo>
                <a:lnTo>
                  <a:pt x="0" y="41886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grpSp>
        <p:nvGrpSpPr>
          <p:cNvPr id="38" name="Group 37">
            <a:extLst>
              <a:ext uri="{FF2B5EF4-FFF2-40B4-BE49-F238E27FC236}">
                <a16:creationId xmlns:a16="http://schemas.microsoft.com/office/drawing/2014/main" id="{50AB370A-4A30-4696-ABB5-5689E220A11C}"/>
              </a:ext>
            </a:extLst>
          </p:cNvPr>
          <p:cNvGrpSpPr/>
          <p:nvPr/>
        </p:nvGrpSpPr>
        <p:grpSpPr>
          <a:xfrm>
            <a:off x="1735787" y="1562100"/>
            <a:ext cx="7408213" cy="7385595"/>
            <a:chOff x="1735787" y="1562100"/>
            <a:chExt cx="7408213" cy="7385595"/>
          </a:xfrm>
        </p:grpSpPr>
        <p:pic>
          <p:nvPicPr>
            <p:cNvPr id="32" name="Picture 4">
              <a:extLst>
                <a:ext uri="{FF2B5EF4-FFF2-40B4-BE49-F238E27FC236}">
                  <a16:creationId xmlns:a16="http://schemas.microsoft.com/office/drawing/2014/main" id="{2975F6CC-9D7A-42A2-BB6B-2A7BD1C745A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5787" y="1562100"/>
              <a:ext cx="7408213" cy="7366545"/>
            </a:xfrm>
            <a:prstGeom prst="rect">
              <a:avLst/>
            </a:prstGeom>
          </p:spPr>
        </p:pic>
        <p:sp>
          <p:nvSpPr>
            <p:cNvPr id="34" name="TextBox 33">
              <a:extLst>
                <a:ext uri="{FF2B5EF4-FFF2-40B4-BE49-F238E27FC236}">
                  <a16:creationId xmlns:a16="http://schemas.microsoft.com/office/drawing/2014/main" id="{9D93FA24-1FEC-4FC9-98E8-2848D06F46A1}"/>
                </a:ext>
              </a:extLst>
            </p:cNvPr>
            <p:cNvSpPr txBox="1"/>
            <p:nvPr/>
          </p:nvSpPr>
          <p:spPr>
            <a:xfrm>
              <a:off x="3048000" y="3125597"/>
              <a:ext cx="5600700" cy="3013838"/>
            </a:xfrm>
            <a:prstGeom prst="rect">
              <a:avLst/>
            </a:prstGeom>
            <a:noFill/>
          </p:spPr>
          <p:txBody>
            <a:bodyPr wrap="square">
              <a:spAutoFit/>
            </a:bodyPr>
            <a:lstStyle/>
            <a:p>
              <a:pPr algn="just">
                <a:lnSpc>
                  <a:spcPct val="150000"/>
                </a:lnSpc>
                <a:spcAft>
                  <a:spcPts val="800"/>
                </a:spcAft>
              </a:pPr>
              <a:r>
                <a:rPr lang="en-US" sz="4400" dirty="0">
                  <a:effectLst/>
                  <a:latin typeface="Arial" panose="020B0604020202020204" pitchFamily="34" charset="0"/>
                  <a:ea typeface="Times New Roman" panose="02020603050405020304" pitchFamily="18" charset="0"/>
                  <a:cs typeface="Arial" panose="020B0604020202020204" pitchFamily="34" charset="0"/>
                </a:rPr>
                <a:t>Cho </a:t>
              </a:r>
              <a:r>
                <a:rPr lang="en-US" sz="44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cơ</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sở</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lí</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thuyết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hô</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là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gì</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5" name="Freeform 9">
              <a:extLst>
                <a:ext uri="{FF2B5EF4-FFF2-40B4-BE49-F238E27FC236}">
                  <a16:creationId xmlns:a16="http://schemas.microsoft.com/office/drawing/2014/main" id="{45438D85-297D-49AB-9527-23A62207A2B7}"/>
                </a:ext>
              </a:extLst>
            </p:cNvPr>
            <p:cNvSpPr/>
            <p:nvPr/>
          </p:nvSpPr>
          <p:spPr>
            <a:xfrm>
              <a:off x="2819400" y="6923464"/>
              <a:ext cx="3752850" cy="2024231"/>
            </a:xfrm>
            <a:custGeom>
              <a:avLst/>
              <a:gdLst/>
              <a:ahLst/>
              <a:cxnLst/>
              <a:rect l="l" t="t" r="r" b="b"/>
              <a:pathLst>
                <a:path w="3463866" h="1688635">
                  <a:moveTo>
                    <a:pt x="0" y="0"/>
                  </a:moveTo>
                  <a:lnTo>
                    <a:pt x="3463866" y="0"/>
                  </a:lnTo>
                  <a:lnTo>
                    <a:pt x="3463866" y="1688635"/>
                  </a:lnTo>
                  <a:lnTo>
                    <a:pt x="0" y="16886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24441479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0" y="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098099" y="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14075702" y="-809696"/>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4" name="TextBox 43">
            <a:extLst>
              <a:ext uri="{FF2B5EF4-FFF2-40B4-BE49-F238E27FC236}">
                <a16:creationId xmlns:a16="http://schemas.microsoft.com/office/drawing/2014/main" id="{7615913A-89E9-4170-A57B-EF28D7898147}"/>
              </a:ext>
            </a:extLst>
          </p:cNvPr>
          <p:cNvSpPr txBox="1"/>
          <p:nvPr/>
        </p:nvSpPr>
        <p:spPr>
          <a:xfrm>
            <a:off x="1797974" y="647700"/>
            <a:ext cx="10220324" cy="982513"/>
          </a:xfrm>
          <a:prstGeom prst="rect">
            <a:avLst/>
          </a:prstGeom>
          <a:noFill/>
        </p:spPr>
        <p:txBody>
          <a:bodyPr wrap="square">
            <a:spAutoFit/>
          </a:bodyPr>
          <a:lstStyle/>
          <a:p>
            <a:pPr algn="just">
              <a:lnSpc>
                <a:spcPct val="150000"/>
              </a:lnSpc>
              <a:spcAft>
                <a:spcPts val="800"/>
              </a:spcAft>
            </a:pPr>
            <a:r>
              <a:rPr lang="en-US" sz="4400" b="1" dirty="0">
                <a:effectLst/>
                <a:latin typeface="Arial" panose="020B0604020202020204" pitchFamily="34" charset="0"/>
                <a:ea typeface="Times New Roman" panose="02020603050405020304" pitchFamily="18" charset="0"/>
                <a:cs typeface="Arial" panose="020B0604020202020204" pitchFamily="34" charset="0"/>
              </a:rPr>
              <a:t>1.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Cơ</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sở</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lí</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thuyết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5" name="Picture 7">
            <a:extLst>
              <a:ext uri="{FF2B5EF4-FFF2-40B4-BE49-F238E27FC236}">
                <a16:creationId xmlns:a16="http://schemas.microsoft.com/office/drawing/2014/main" id="{29E6A621-C036-44A0-9966-437A64B361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68796" y="2362200"/>
            <a:ext cx="13820124" cy="5562600"/>
          </a:xfrm>
          <a:prstGeom prst="rect">
            <a:avLst/>
          </a:prstGeom>
        </p:spPr>
      </p:pic>
      <p:sp>
        <p:nvSpPr>
          <p:cNvPr id="47" name="TextBox 46">
            <a:extLst>
              <a:ext uri="{FF2B5EF4-FFF2-40B4-BE49-F238E27FC236}">
                <a16:creationId xmlns:a16="http://schemas.microsoft.com/office/drawing/2014/main" id="{8D9628CE-88F1-4CB8-9515-C5FFEBAEB4BD}"/>
              </a:ext>
            </a:extLst>
          </p:cNvPr>
          <p:cNvSpPr txBox="1"/>
          <p:nvPr/>
        </p:nvSpPr>
        <p:spPr>
          <a:xfrm>
            <a:off x="3566214" y="3324154"/>
            <a:ext cx="11825287" cy="3686266"/>
          </a:xfrm>
          <a:prstGeom prst="rect">
            <a:avLst/>
          </a:prstGeom>
          <a:noFill/>
        </p:spPr>
        <p:txBody>
          <a:bodyPr wrap="square">
            <a:spAutoFit/>
          </a:bodyPr>
          <a:lstStyle/>
          <a:p>
            <a:pPr algn="just">
              <a:lnSpc>
                <a:spcPct val="150000"/>
              </a:lnSpc>
            </a:pPr>
            <a:r>
              <a:rPr lang="vi-VN" sz="4000" b="0" i="0" u="none" strike="noStrike" dirty="0">
                <a:solidFill>
                  <a:srgbClr val="000000"/>
                </a:solidFill>
                <a:effectLst/>
              </a:rPr>
              <a:t>Hô hấp nhân tạo được sử dụng để cấp cứu người bị đuối nước, ngạt (bị vùi lấp, ngạt khí độc), điện giật,... dẫn đến ngừng thở, ngừng tim. Hô hấp nhân tạo giúp lưu thông không khí và lưu thông máu</a:t>
            </a:r>
            <a:endParaRPr lang="en-US" sz="4000" dirty="0"/>
          </a:p>
        </p:txBody>
      </p:sp>
      <p:sp>
        <p:nvSpPr>
          <p:cNvPr id="48" name="Freeform 10">
            <a:extLst>
              <a:ext uri="{FF2B5EF4-FFF2-40B4-BE49-F238E27FC236}">
                <a16:creationId xmlns:a16="http://schemas.microsoft.com/office/drawing/2014/main" id="{AE161258-4D69-411B-9CB7-2911241EE1C7}"/>
              </a:ext>
            </a:extLst>
          </p:cNvPr>
          <p:cNvSpPr/>
          <p:nvPr/>
        </p:nvSpPr>
        <p:spPr>
          <a:xfrm>
            <a:off x="13411201" y="5143501"/>
            <a:ext cx="4876800" cy="5143500"/>
          </a:xfrm>
          <a:custGeom>
            <a:avLst/>
            <a:gdLst/>
            <a:ahLst/>
            <a:cxnLst/>
            <a:rect l="l" t="t" r="r" b="b"/>
            <a:pathLst>
              <a:path w="2289237" h="2318214">
                <a:moveTo>
                  <a:pt x="0" y="0"/>
                </a:moveTo>
                <a:lnTo>
                  <a:pt x="2289236" y="0"/>
                </a:lnTo>
                <a:lnTo>
                  <a:pt x="2289236" y="2318215"/>
                </a:lnTo>
                <a:lnTo>
                  <a:pt x="0" y="23182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309558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14" presetClass="entr" presetSubtype="1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randombar(horizontal)">
                                      <p:cBhvr>
                                        <p:cTn id="1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4431785" y="0"/>
            <a:ext cx="3856215" cy="3856215"/>
          </a:xfrm>
          <a:custGeom>
            <a:avLst/>
            <a:gdLst/>
            <a:ahLst/>
            <a:cxnLst/>
            <a:rect l="l" t="t" r="r" b="b"/>
            <a:pathLst>
              <a:path w="3856215" h="3856215">
                <a:moveTo>
                  <a:pt x="3856215" y="0"/>
                </a:moveTo>
                <a:lnTo>
                  <a:pt x="0" y="0"/>
                </a:lnTo>
                <a:lnTo>
                  <a:pt x="0" y="3856215"/>
                </a:lnTo>
                <a:lnTo>
                  <a:pt x="3856215" y="3856215"/>
                </a:lnTo>
                <a:lnTo>
                  <a:pt x="3856215"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9410700"/>
            <a:ext cx="3670300" cy="876300"/>
            <a:chOff x="0" y="0"/>
            <a:chExt cx="966663" cy="230795"/>
          </a:xfrm>
        </p:grpSpPr>
        <p:sp>
          <p:nvSpPr>
            <p:cNvPr id="4" name="Freeform 4"/>
            <p:cNvSpPr/>
            <p:nvPr/>
          </p:nvSpPr>
          <p:spPr>
            <a:xfrm>
              <a:off x="0" y="0"/>
              <a:ext cx="966663" cy="230795"/>
            </a:xfrm>
            <a:custGeom>
              <a:avLst/>
              <a:gdLst/>
              <a:ahLst/>
              <a:cxnLst/>
              <a:rect l="l" t="t" r="r" b="b"/>
              <a:pathLst>
                <a:path w="966663" h="230795">
                  <a:moveTo>
                    <a:pt x="0" y="0"/>
                  </a:moveTo>
                  <a:lnTo>
                    <a:pt x="966663" y="0"/>
                  </a:lnTo>
                  <a:lnTo>
                    <a:pt x="966663" y="230795"/>
                  </a:lnTo>
                  <a:lnTo>
                    <a:pt x="0" y="230795"/>
                  </a:lnTo>
                  <a:close/>
                </a:path>
              </a:pathLst>
            </a:custGeom>
            <a:solidFill>
              <a:srgbClr val="B89B62"/>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6" name="Freeform 6"/>
          <p:cNvSpPr/>
          <p:nvPr/>
        </p:nvSpPr>
        <p:spPr>
          <a:xfrm>
            <a:off x="505663" y="529351"/>
            <a:ext cx="10125019" cy="7910253"/>
          </a:xfrm>
          <a:custGeom>
            <a:avLst/>
            <a:gdLst/>
            <a:ahLst/>
            <a:cxnLst/>
            <a:rect l="l" t="t" r="r" b="b"/>
            <a:pathLst>
              <a:path w="8115300" h="3976497">
                <a:moveTo>
                  <a:pt x="0" y="0"/>
                </a:moveTo>
                <a:lnTo>
                  <a:pt x="8115300" y="0"/>
                </a:lnTo>
                <a:lnTo>
                  <a:pt x="8115300" y="3976497"/>
                </a:lnTo>
                <a:lnTo>
                  <a:pt x="0" y="397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7" name="Picture 7"/>
          <p:cNvPicPr>
            <a:picLocks noChangeAspect="1"/>
          </p:cNvPicPr>
          <p:nvPr/>
        </p:nvPicPr>
        <p:blipFill>
          <a:blip r:embed="rId6"/>
          <a:srcRect/>
          <a:stretch>
            <a:fillRect/>
          </a:stretch>
        </p:blipFill>
        <p:spPr>
          <a:xfrm>
            <a:off x="9543041" y="1409700"/>
            <a:ext cx="7850391" cy="9290404"/>
          </a:xfrm>
          <a:prstGeom prst="rect">
            <a:avLst/>
          </a:prstGeom>
        </p:spPr>
      </p:pic>
      <p:sp>
        <p:nvSpPr>
          <p:cNvPr id="11" name="TextBox 10">
            <a:extLst>
              <a:ext uri="{FF2B5EF4-FFF2-40B4-BE49-F238E27FC236}">
                <a16:creationId xmlns:a16="http://schemas.microsoft.com/office/drawing/2014/main" id="{7FAB46F7-05B9-4C73-920B-E7696AE27158}"/>
              </a:ext>
            </a:extLst>
          </p:cNvPr>
          <p:cNvSpPr txBox="1"/>
          <p:nvPr/>
        </p:nvSpPr>
        <p:spPr>
          <a:xfrm>
            <a:off x="1024356" y="1809296"/>
            <a:ext cx="9087632" cy="5806654"/>
          </a:xfrm>
          <a:prstGeom prst="rect">
            <a:avLst/>
          </a:prstGeom>
          <a:noFill/>
        </p:spPr>
        <p:txBody>
          <a:bodyPr wrap="square">
            <a:spAutoFit/>
          </a:bodyPr>
          <a:lstStyle/>
          <a:p>
            <a:pPr algn="just">
              <a:lnSpc>
                <a:spcPct val="150000"/>
              </a:lnSpc>
            </a:pPr>
            <a:r>
              <a:rPr lang="en-US" sz="3600" dirty="0" err="1">
                <a:effectLst/>
                <a:latin typeface="Arial" panose="020B0604020202020204" pitchFamily="34" charset="0"/>
                <a:ea typeface="Aachen" panose="02020500000000000000" pitchFamily="18" charset="0"/>
                <a:cs typeface="Arial" panose="020B0604020202020204" pitchFamily="34" charset="0"/>
              </a:rPr>
              <a:t>Nhịp</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thở</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nhanh</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hơn</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vì</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khi</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chạy</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cơ</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thể</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tiêu</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hao</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nhiều</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năng</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lượng</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cho</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cho</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sự</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hoạt</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động</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liên</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tục</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của</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cơ</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xương</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dẫn</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đến</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cường</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độ</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hô</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hấp</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tế</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bào</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tăng</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lên</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Để</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cung</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cấp</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đủ</a:t>
            </a:r>
            <a:r>
              <a:rPr lang="en-US" sz="3600" dirty="0">
                <a:effectLst/>
                <a:latin typeface="Arial" panose="020B0604020202020204" pitchFamily="34" charset="0"/>
                <a:ea typeface="Aachen" panose="02020500000000000000" pitchFamily="18" charset="0"/>
                <a:cs typeface="Arial" panose="020B0604020202020204" pitchFamily="34" charset="0"/>
              </a:rPr>
              <a:t> O</a:t>
            </a:r>
            <a:r>
              <a:rPr lang="en-US" sz="3600" baseline="-25000" dirty="0">
                <a:effectLst/>
                <a:latin typeface="Arial" panose="020B0604020202020204" pitchFamily="34" charset="0"/>
                <a:ea typeface="Aachen" panose="02020500000000000000" pitchFamily="18" charset="0"/>
                <a:cs typeface="Arial" panose="020B0604020202020204" pitchFamily="34" charset="0"/>
              </a:rPr>
              <a:t>2</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cho</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hô</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hấp</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tế</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bào</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thì</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nhịp</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thở</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cũng</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phải</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tăng</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lên</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để</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đáp</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ứng</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nhu</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cầu</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trao</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đổi</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chất</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và</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chuyển</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hóa</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năng</a:t>
            </a:r>
            <a:r>
              <a:rPr lang="en-US" sz="3600" dirty="0">
                <a:effectLst/>
                <a:latin typeface="Arial" panose="020B0604020202020204" pitchFamily="34" charset="0"/>
                <a:ea typeface="Aachen" panose="02020500000000000000" pitchFamily="18" charset="0"/>
                <a:cs typeface="Arial" panose="020B0604020202020204" pitchFamily="34" charset="0"/>
              </a:rPr>
              <a:t> </a:t>
            </a:r>
            <a:r>
              <a:rPr lang="en-US" sz="3600" dirty="0" err="1">
                <a:effectLst/>
                <a:latin typeface="Arial" panose="020B0604020202020204" pitchFamily="34" charset="0"/>
                <a:ea typeface="Aachen" panose="02020500000000000000" pitchFamily="18" charset="0"/>
                <a:cs typeface="Arial" panose="020B0604020202020204" pitchFamily="34" charset="0"/>
              </a:rPr>
              <a:t>lượng</a:t>
            </a:r>
            <a:r>
              <a:rPr lang="en-US" sz="3600" dirty="0">
                <a:effectLst/>
                <a:latin typeface="Arial" panose="020B0604020202020204" pitchFamily="34" charset="0"/>
                <a:ea typeface="Aachen" panose="02020500000000000000" pitchFamily="18" charset="0"/>
                <a:cs typeface="Arial" panose="020B0604020202020204" pitchFamily="34" charset="0"/>
              </a:rPr>
              <a:t>.</a:t>
            </a:r>
            <a:endParaRPr lang="en-US" sz="2800" dirty="0">
              <a:effectLst/>
              <a:latin typeface="Arial" panose="020B0604020202020204" pitchFamily="34" charset="0"/>
              <a:ea typeface="Aachen" panose="02020500000000000000" pitchFamily="18" charset="0"/>
              <a:cs typeface="Arial" panose="020B0604020202020204" pitchFamily="34" charset="0"/>
            </a:endParaRPr>
          </a:p>
        </p:txBody>
      </p:sp>
      <p:pic>
        <p:nvPicPr>
          <p:cNvPr id="12" name="Picture 3">
            <a:extLst>
              <a:ext uri="{FF2B5EF4-FFF2-40B4-BE49-F238E27FC236}">
                <a16:creationId xmlns:a16="http://schemas.microsoft.com/office/drawing/2014/main" id="{3BA9F922-EB46-4DA1-B513-6718CCD466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945385">
            <a:off x="10860183" y="603044"/>
            <a:ext cx="2356201" cy="2650125"/>
          </a:xfrm>
          <a:prstGeom prst="rect">
            <a:avLst/>
          </a:prstGeom>
        </p:spPr>
      </p:pic>
    </p:spTree>
    <p:extLst>
      <p:ext uri="{BB962C8B-B14F-4D97-AF65-F5344CB8AC3E}">
        <p14:creationId xmlns:p14="http://schemas.microsoft.com/office/powerpoint/2010/main" val="380627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0" y="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098099" y="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14075702" y="-809696"/>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TextBox 43">
            <a:extLst>
              <a:ext uri="{FF2B5EF4-FFF2-40B4-BE49-F238E27FC236}">
                <a16:creationId xmlns:a16="http://schemas.microsoft.com/office/drawing/2014/main" id="{7615913A-89E9-4170-A57B-EF28D7898147}"/>
              </a:ext>
            </a:extLst>
          </p:cNvPr>
          <p:cNvSpPr txBox="1"/>
          <p:nvPr/>
        </p:nvSpPr>
        <p:spPr>
          <a:xfrm>
            <a:off x="1797974" y="647700"/>
            <a:ext cx="10220324" cy="982513"/>
          </a:xfrm>
          <a:prstGeom prst="rect">
            <a:avLst/>
          </a:prstGeom>
          <a:noFill/>
        </p:spPr>
        <p:txBody>
          <a:bodyPr wrap="square">
            <a:spAutoFit/>
          </a:bodyPr>
          <a:lstStyle/>
          <a:p>
            <a:pPr algn="just">
              <a:lnSpc>
                <a:spcPct val="150000"/>
              </a:lnSpc>
              <a:spcAft>
                <a:spcPts val="800"/>
              </a:spcAft>
            </a:pPr>
            <a:r>
              <a:rPr lang="vi-VN" sz="4400" b="1" dirty="0">
                <a:effectLst/>
                <a:latin typeface="Arial" panose="020B0604020202020204" pitchFamily="34" charset="0"/>
                <a:ea typeface="Times New Roman" panose="02020603050405020304" pitchFamily="18" charset="0"/>
                <a:cs typeface="Arial" panose="020B0604020202020204" pitchFamily="34" charset="0"/>
              </a:rPr>
              <a:t>2. Các bước tiến hành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Các bước sơ cấp cứu nạn nhân bị đuối nước.">
            <a:hlinkClick r:id="" action="ppaction://media"/>
            <a:extLst>
              <a:ext uri="{FF2B5EF4-FFF2-40B4-BE49-F238E27FC236}">
                <a16:creationId xmlns:a16="http://schemas.microsoft.com/office/drawing/2014/main" id="{A934483B-D0C6-426E-B3EA-544E592056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44690" y="2019300"/>
            <a:ext cx="14088533" cy="7924800"/>
          </a:xfrm>
          <a:prstGeom prst="rect">
            <a:avLst/>
          </a:prstGeom>
        </p:spPr>
      </p:pic>
    </p:spTree>
    <p:extLst>
      <p:ext uri="{BB962C8B-B14F-4D97-AF65-F5344CB8AC3E}">
        <p14:creationId xmlns:p14="http://schemas.microsoft.com/office/powerpoint/2010/main" val="19502364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0" y="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098099" y="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14075702" y="-809696"/>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4" name="TextBox 43">
            <a:extLst>
              <a:ext uri="{FF2B5EF4-FFF2-40B4-BE49-F238E27FC236}">
                <a16:creationId xmlns:a16="http://schemas.microsoft.com/office/drawing/2014/main" id="{7615913A-89E9-4170-A57B-EF28D7898147}"/>
              </a:ext>
            </a:extLst>
          </p:cNvPr>
          <p:cNvSpPr txBox="1"/>
          <p:nvPr/>
        </p:nvSpPr>
        <p:spPr>
          <a:xfrm>
            <a:off x="1797974" y="647700"/>
            <a:ext cx="10220324" cy="982513"/>
          </a:xfrm>
          <a:prstGeom prst="rect">
            <a:avLst/>
          </a:prstGeom>
          <a:noFill/>
        </p:spPr>
        <p:txBody>
          <a:bodyPr wrap="square">
            <a:spAutoFit/>
          </a:bodyPr>
          <a:lstStyle/>
          <a:p>
            <a:pPr algn="just">
              <a:lnSpc>
                <a:spcPct val="150000"/>
              </a:lnSpc>
              <a:spcAft>
                <a:spcPts val="800"/>
              </a:spcAft>
            </a:pPr>
            <a:r>
              <a:rPr lang="vi-VN" sz="4400" b="1" dirty="0">
                <a:effectLst/>
                <a:latin typeface="Arial" panose="020B0604020202020204" pitchFamily="34" charset="0"/>
                <a:ea typeface="Times New Roman" panose="02020603050405020304" pitchFamily="18" charset="0"/>
                <a:cs typeface="Arial" panose="020B0604020202020204" pitchFamily="34" charset="0"/>
              </a:rPr>
              <a:t>2. Các bước tiến hành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F40D583-80DD-4D71-879A-EBDB9BE1B8A2}"/>
              </a:ext>
            </a:extLst>
          </p:cNvPr>
          <p:cNvSpPr txBox="1"/>
          <p:nvPr/>
        </p:nvSpPr>
        <p:spPr>
          <a:xfrm>
            <a:off x="1778924" y="1630213"/>
            <a:ext cx="15630730" cy="4659032"/>
          </a:xfrm>
          <a:prstGeom prst="rect">
            <a:avLst/>
          </a:prstGeom>
          <a:noFill/>
        </p:spPr>
        <p:txBody>
          <a:bodyPr wrap="square">
            <a:spAutoFit/>
          </a:bodyPr>
          <a:lstStyle/>
          <a:p>
            <a:pPr marL="571500" indent="-571500" algn="just" rtl="0">
              <a:lnSpc>
                <a:spcPct val="150000"/>
              </a:lnSpc>
              <a:spcBef>
                <a:spcPts val="0"/>
              </a:spcBef>
              <a:buFont typeface="Wingdings" panose="05000000000000000000" pitchFamily="2" charset="2"/>
              <a:buChar char="§"/>
            </a:pPr>
            <a:r>
              <a:rPr lang="vi-VN" sz="4000" b="1" i="1" u="none" strike="noStrike" dirty="0">
                <a:solidFill>
                  <a:srgbClr val="1A1A00"/>
                </a:solidFill>
                <a:effectLst/>
              </a:rPr>
              <a:t>Bước 1: </a:t>
            </a:r>
            <a:r>
              <a:rPr lang="vi-VN" sz="4000" b="0" i="0" u="none" strike="noStrike" dirty="0">
                <a:solidFill>
                  <a:srgbClr val="1A1A00"/>
                </a:solidFill>
                <a:effectLst/>
              </a:rPr>
              <a:t>Đặt nạn nhân nằm ngửa trên nền phẳng, cứng; lau đờm rãi, lấy hết dị vật trong mũi, miệng; nới rộng quần áo.</a:t>
            </a:r>
            <a:endParaRPr lang="vi-VN" sz="4000" b="0" dirty="0">
              <a:effectLst/>
            </a:endParaRPr>
          </a:p>
          <a:p>
            <a:pPr marL="571500" indent="-571500" algn="just" rtl="0">
              <a:lnSpc>
                <a:spcPct val="150000"/>
              </a:lnSpc>
              <a:spcBef>
                <a:spcPts val="0"/>
              </a:spcBef>
              <a:buFont typeface="Wingdings" panose="05000000000000000000" pitchFamily="2" charset="2"/>
              <a:buChar char="§"/>
            </a:pPr>
            <a:r>
              <a:rPr lang="vi-VN" sz="4000" b="1" i="1" u="none" strike="noStrike" dirty="0">
                <a:solidFill>
                  <a:srgbClr val="141400"/>
                </a:solidFill>
                <a:effectLst/>
              </a:rPr>
              <a:t>Bước 2: </a:t>
            </a:r>
            <a:r>
              <a:rPr lang="vi-VN" sz="4000" b="0" i="0" u="none" strike="noStrike" dirty="0">
                <a:solidFill>
                  <a:srgbClr val="141400"/>
                </a:solidFill>
                <a:effectLst/>
              </a:rPr>
              <a:t>Tiến hành ép tim và thổi ngạt trong 2 phút theo chu kì 30 lần ép tim thì thổi ngạt 2 lần liên tiếp. Các thao tác cần liên tục, dứt khoát, nhịp nhàng.</a:t>
            </a:r>
            <a:endParaRPr lang="vi-VN" sz="4000" b="0" dirty="0">
              <a:effectLst/>
            </a:endParaRPr>
          </a:p>
        </p:txBody>
      </p:sp>
      <p:grpSp>
        <p:nvGrpSpPr>
          <p:cNvPr id="10" name="Group 9">
            <a:extLst>
              <a:ext uri="{FF2B5EF4-FFF2-40B4-BE49-F238E27FC236}">
                <a16:creationId xmlns:a16="http://schemas.microsoft.com/office/drawing/2014/main" id="{FC46CA4D-182F-4146-A04E-53B21402A9D5}"/>
              </a:ext>
            </a:extLst>
          </p:cNvPr>
          <p:cNvGrpSpPr/>
          <p:nvPr/>
        </p:nvGrpSpPr>
        <p:grpSpPr>
          <a:xfrm>
            <a:off x="6557474" y="6382616"/>
            <a:ext cx="11173166" cy="3564449"/>
            <a:chOff x="6516672" y="6650549"/>
            <a:chExt cx="11173166" cy="3564449"/>
          </a:xfrm>
        </p:grpSpPr>
        <p:pic>
          <p:nvPicPr>
            <p:cNvPr id="6" name="Picture 5">
              <a:extLst>
                <a:ext uri="{FF2B5EF4-FFF2-40B4-BE49-F238E27FC236}">
                  <a16:creationId xmlns:a16="http://schemas.microsoft.com/office/drawing/2014/main" id="{F6348EB0-0F14-4D3E-A010-8224F872D45F}"/>
                </a:ext>
              </a:extLst>
            </p:cNvPr>
            <p:cNvPicPr>
              <a:picLocks noChangeAspect="1"/>
            </p:cNvPicPr>
            <p:nvPr/>
          </p:nvPicPr>
          <p:blipFill>
            <a:blip r:embed="rId4">
              <a:clrChange>
                <a:clrFrom>
                  <a:srgbClr val="F8FAE8"/>
                </a:clrFrom>
                <a:clrTo>
                  <a:srgbClr val="F8FAE8">
                    <a:alpha val="0"/>
                  </a:srgbClr>
                </a:clrTo>
              </a:clrChange>
            </a:blip>
            <a:stretch>
              <a:fillRect/>
            </a:stretch>
          </p:blipFill>
          <p:spPr>
            <a:xfrm>
              <a:off x="6516672" y="6650549"/>
              <a:ext cx="5254656" cy="2971800"/>
            </a:xfrm>
            <a:prstGeom prst="rect">
              <a:avLst/>
            </a:prstGeom>
          </p:spPr>
        </p:pic>
        <p:pic>
          <p:nvPicPr>
            <p:cNvPr id="8" name="Picture 7">
              <a:extLst>
                <a:ext uri="{FF2B5EF4-FFF2-40B4-BE49-F238E27FC236}">
                  <a16:creationId xmlns:a16="http://schemas.microsoft.com/office/drawing/2014/main" id="{8E130EBB-02AD-4608-B0D5-1B7DCAC35244}"/>
                </a:ext>
              </a:extLst>
            </p:cNvPr>
            <p:cNvPicPr>
              <a:picLocks noChangeAspect="1"/>
            </p:cNvPicPr>
            <p:nvPr/>
          </p:nvPicPr>
          <p:blipFill>
            <a:blip r:embed="rId5">
              <a:clrChange>
                <a:clrFrom>
                  <a:srgbClr val="F8FAE8"/>
                </a:clrFrom>
                <a:clrTo>
                  <a:srgbClr val="F8FAE8">
                    <a:alpha val="0"/>
                  </a:srgbClr>
                </a:clrTo>
              </a:clrChange>
            </a:blip>
            <a:stretch>
              <a:fillRect/>
            </a:stretch>
          </p:blipFill>
          <p:spPr>
            <a:xfrm>
              <a:off x="12200163" y="7268957"/>
              <a:ext cx="5489675" cy="2353392"/>
            </a:xfrm>
            <a:prstGeom prst="rect">
              <a:avLst/>
            </a:prstGeom>
          </p:spPr>
        </p:pic>
        <p:sp>
          <p:nvSpPr>
            <p:cNvPr id="9" name="TextBox 8">
              <a:extLst>
                <a:ext uri="{FF2B5EF4-FFF2-40B4-BE49-F238E27FC236}">
                  <a16:creationId xmlns:a16="http://schemas.microsoft.com/office/drawing/2014/main" id="{FF07CE5D-4798-429F-B085-CCE8185725EF}"/>
                </a:ext>
              </a:extLst>
            </p:cNvPr>
            <p:cNvSpPr txBox="1"/>
            <p:nvPr/>
          </p:nvSpPr>
          <p:spPr>
            <a:xfrm>
              <a:off x="10058400" y="9691778"/>
              <a:ext cx="6102911" cy="523220"/>
            </a:xfrm>
            <a:prstGeom prst="rect">
              <a:avLst/>
            </a:prstGeom>
            <a:noFill/>
          </p:spPr>
          <p:txBody>
            <a:bodyPr wrap="square" rtlCol="0">
              <a:spAutoFit/>
            </a:bodyPr>
            <a:lstStyle/>
            <a:p>
              <a:r>
                <a:rPr lang="vi-VN" sz="2800" b="1" dirty="0"/>
                <a:t>Hình 32.5. </a:t>
              </a:r>
              <a:r>
                <a:rPr lang="vi-VN" sz="2800" dirty="0"/>
                <a:t>Kĩ thuật thổi ngạt</a:t>
              </a:r>
              <a:endParaRPr lang="en-US" sz="2800" dirty="0"/>
            </a:p>
          </p:txBody>
        </p:sp>
      </p:grpSp>
      <p:grpSp>
        <p:nvGrpSpPr>
          <p:cNvPr id="14" name="Group 13">
            <a:extLst>
              <a:ext uri="{FF2B5EF4-FFF2-40B4-BE49-F238E27FC236}">
                <a16:creationId xmlns:a16="http://schemas.microsoft.com/office/drawing/2014/main" id="{CE43F7B8-1C1A-403D-9B17-8821A5580DC3}"/>
              </a:ext>
            </a:extLst>
          </p:cNvPr>
          <p:cNvGrpSpPr/>
          <p:nvPr/>
        </p:nvGrpSpPr>
        <p:grpSpPr>
          <a:xfrm>
            <a:off x="1833527" y="6084759"/>
            <a:ext cx="4723947" cy="4011741"/>
            <a:chOff x="1900062" y="6086686"/>
            <a:chExt cx="4723947" cy="4011741"/>
          </a:xfrm>
        </p:grpSpPr>
        <p:pic>
          <p:nvPicPr>
            <p:cNvPr id="13" name="Picture 12">
              <a:extLst>
                <a:ext uri="{FF2B5EF4-FFF2-40B4-BE49-F238E27FC236}">
                  <a16:creationId xmlns:a16="http://schemas.microsoft.com/office/drawing/2014/main" id="{5E40AED1-01D5-49D5-945B-DBD959C24B20}"/>
                </a:ext>
              </a:extLst>
            </p:cNvPr>
            <p:cNvPicPr>
              <a:picLocks noChangeAspect="1"/>
            </p:cNvPicPr>
            <p:nvPr/>
          </p:nvPicPr>
          <p:blipFill>
            <a:blip r:embed="rId6">
              <a:clrChange>
                <a:clrFrom>
                  <a:srgbClr val="F8FAE8"/>
                </a:clrFrom>
                <a:clrTo>
                  <a:srgbClr val="F8FAE8">
                    <a:alpha val="0"/>
                  </a:srgbClr>
                </a:clrTo>
              </a:clrChange>
            </a:blip>
            <a:stretch>
              <a:fillRect/>
            </a:stretch>
          </p:blipFill>
          <p:spPr>
            <a:xfrm>
              <a:off x="1900062" y="6086686"/>
              <a:ext cx="4568315" cy="3410394"/>
            </a:xfrm>
            <a:prstGeom prst="rect">
              <a:avLst/>
            </a:prstGeom>
          </p:spPr>
        </p:pic>
        <p:sp>
          <p:nvSpPr>
            <p:cNvPr id="25" name="TextBox 24">
              <a:extLst>
                <a:ext uri="{FF2B5EF4-FFF2-40B4-BE49-F238E27FC236}">
                  <a16:creationId xmlns:a16="http://schemas.microsoft.com/office/drawing/2014/main" id="{A5EB8693-F59A-4E2C-AD05-635574912305}"/>
                </a:ext>
              </a:extLst>
            </p:cNvPr>
            <p:cNvSpPr txBox="1"/>
            <p:nvPr/>
          </p:nvSpPr>
          <p:spPr>
            <a:xfrm>
              <a:off x="2055694" y="9575207"/>
              <a:ext cx="4568315" cy="523220"/>
            </a:xfrm>
            <a:prstGeom prst="rect">
              <a:avLst/>
            </a:prstGeom>
            <a:noFill/>
          </p:spPr>
          <p:txBody>
            <a:bodyPr wrap="square" rtlCol="0">
              <a:spAutoFit/>
            </a:bodyPr>
            <a:lstStyle/>
            <a:p>
              <a:r>
                <a:rPr lang="vi-VN" sz="2800" b="1" dirty="0"/>
                <a:t>Hình 32.4. </a:t>
              </a:r>
              <a:r>
                <a:rPr lang="vi-VN" sz="2800" dirty="0"/>
                <a:t>Kĩ thuật ép tim</a:t>
              </a:r>
              <a:endParaRPr lang="en-US" sz="2800" dirty="0"/>
            </a:p>
          </p:txBody>
        </p:sp>
      </p:grpSp>
    </p:spTree>
    <p:extLst>
      <p:ext uri="{BB962C8B-B14F-4D97-AF65-F5344CB8AC3E}">
        <p14:creationId xmlns:p14="http://schemas.microsoft.com/office/powerpoint/2010/main" val="108028928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7">
            <a:extLst>
              <a:ext uri="{FF2B5EF4-FFF2-40B4-BE49-F238E27FC236}">
                <a16:creationId xmlns:a16="http://schemas.microsoft.com/office/drawing/2014/main" id="{F6167852-002D-4D9E-B244-2469E4DD3DF8}"/>
              </a:ext>
            </a:extLst>
          </p:cNvPr>
          <p:cNvSpPr/>
          <p:nvPr/>
        </p:nvSpPr>
        <p:spPr>
          <a:xfrm>
            <a:off x="15642710" y="8231078"/>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0" y="0"/>
            <a:ext cx="1028700" cy="10287000"/>
            <a:chOff x="0" y="0"/>
            <a:chExt cx="270933" cy="2709333"/>
          </a:xfrm>
        </p:grpSpPr>
        <p:sp>
          <p:nvSpPr>
            <p:cNvPr id="19" name="Freeform 19"/>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89B62"/>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21" name="Group 21"/>
          <p:cNvGrpSpPr/>
          <p:nvPr/>
        </p:nvGrpSpPr>
        <p:grpSpPr>
          <a:xfrm>
            <a:off x="1098099" y="0"/>
            <a:ext cx="228600" cy="10287000"/>
            <a:chOff x="0" y="0"/>
            <a:chExt cx="60207" cy="2709333"/>
          </a:xfrm>
        </p:grpSpPr>
        <p:sp>
          <p:nvSpPr>
            <p:cNvPr id="22" name="Freeform 22"/>
            <p:cNvSpPr/>
            <p:nvPr/>
          </p:nvSpPr>
          <p:spPr>
            <a:xfrm>
              <a:off x="0" y="0"/>
              <a:ext cx="60207" cy="2709333"/>
            </a:xfrm>
            <a:custGeom>
              <a:avLst/>
              <a:gdLst/>
              <a:ahLst/>
              <a:cxnLst/>
              <a:rect l="l" t="t" r="r" b="b"/>
              <a:pathLst>
                <a:path w="60207" h="2709333">
                  <a:moveTo>
                    <a:pt x="0" y="0"/>
                  </a:moveTo>
                  <a:lnTo>
                    <a:pt x="60207" y="0"/>
                  </a:lnTo>
                  <a:lnTo>
                    <a:pt x="60207" y="2709333"/>
                  </a:lnTo>
                  <a:lnTo>
                    <a:pt x="0" y="2709333"/>
                  </a:lnTo>
                  <a:close/>
                </a:path>
              </a:pathLst>
            </a:custGeom>
            <a:solidFill>
              <a:srgbClr val="6C5C3C"/>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14075702" y="-809696"/>
            <a:ext cx="6367195" cy="4114800"/>
          </a:xfrm>
          <a:custGeom>
            <a:avLst/>
            <a:gdLst/>
            <a:ahLst/>
            <a:cxnLst/>
            <a:rect l="l" t="t" r="r" b="b"/>
            <a:pathLst>
              <a:path w="6367195" h="4114800">
                <a:moveTo>
                  <a:pt x="0" y="0"/>
                </a:moveTo>
                <a:lnTo>
                  <a:pt x="6367196" y="0"/>
                </a:lnTo>
                <a:lnTo>
                  <a:pt x="63671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TextBox 43">
            <a:extLst>
              <a:ext uri="{FF2B5EF4-FFF2-40B4-BE49-F238E27FC236}">
                <a16:creationId xmlns:a16="http://schemas.microsoft.com/office/drawing/2014/main" id="{7615913A-89E9-4170-A57B-EF28D7898147}"/>
              </a:ext>
            </a:extLst>
          </p:cNvPr>
          <p:cNvSpPr txBox="1"/>
          <p:nvPr/>
        </p:nvSpPr>
        <p:spPr>
          <a:xfrm>
            <a:off x="1797974" y="647700"/>
            <a:ext cx="10220324" cy="982513"/>
          </a:xfrm>
          <a:prstGeom prst="rect">
            <a:avLst/>
          </a:prstGeom>
          <a:noFill/>
        </p:spPr>
        <p:txBody>
          <a:bodyPr wrap="square">
            <a:spAutoFit/>
          </a:bodyPr>
          <a:lstStyle/>
          <a:p>
            <a:pPr algn="just">
              <a:lnSpc>
                <a:spcPct val="150000"/>
              </a:lnSpc>
              <a:spcAft>
                <a:spcPts val="800"/>
              </a:spcAft>
            </a:pPr>
            <a:r>
              <a:rPr lang="vi-VN" sz="4400" b="1" dirty="0">
                <a:effectLst/>
                <a:latin typeface="Arial" panose="020B0604020202020204" pitchFamily="34" charset="0"/>
                <a:ea typeface="Times New Roman" panose="02020603050405020304" pitchFamily="18" charset="0"/>
                <a:cs typeface="Arial" panose="020B0604020202020204" pitchFamily="34" charset="0"/>
              </a:rPr>
              <a:t>2. Các bước tiến hành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F40D583-80DD-4D71-879A-EBDB9BE1B8A2}"/>
              </a:ext>
            </a:extLst>
          </p:cNvPr>
          <p:cNvSpPr txBox="1"/>
          <p:nvPr/>
        </p:nvSpPr>
        <p:spPr>
          <a:xfrm>
            <a:off x="1778924" y="1630213"/>
            <a:ext cx="9141258" cy="8288231"/>
          </a:xfrm>
          <a:prstGeom prst="rect">
            <a:avLst/>
          </a:prstGeom>
          <a:noFill/>
        </p:spPr>
        <p:txBody>
          <a:bodyPr wrap="square">
            <a:spAutoFit/>
          </a:bodyPr>
          <a:lstStyle/>
          <a:p>
            <a:pPr marL="571500" indent="-571500" algn="just" rtl="0">
              <a:lnSpc>
                <a:spcPct val="150000"/>
              </a:lnSpc>
              <a:spcBef>
                <a:spcPts val="0"/>
              </a:spcBef>
              <a:buFont typeface="Wingdings" panose="05000000000000000000" pitchFamily="2" charset="2"/>
              <a:buChar char="§"/>
            </a:pPr>
            <a:r>
              <a:rPr lang="vi-VN" sz="4000" b="1" i="1" u="none" strike="noStrike" dirty="0">
                <a:effectLst/>
                <a:latin typeface="Arial" panose="020B0604020202020204" pitchFamily="34" charset="0"/>
                <a:cs typeface="Arial" panose="020B0604020202020204" pitchFamily="34" charset="0"/>
              </a:rPr>
              <a:t>Bước 3: </a:t>
            </a:r>
            <a:r>
              <a:rPr lang="vi-VN" sz="4000" b="0" i="0" u="none" strike="noStrike" dirty="0">
                <a:effectLst/>
                <a:latin typeface="Arial" panose="020B0604020202020204" pitchFamily="34" charset="0"/>
                <a:cs typeface="Arial" panose="020B0604020202020204" pitchFamily="34" charset="0"/>
              </a:rPr>
              <a:t>Đánh giá xem nạn nhân có thở lại được không bằng cách quan sát màu sắc môi, kiểm tra mạch tại cổ,... trong thời gian không quá 10 giây. Nếu chưa thấy dấu hiệu thở lại, tiếp tục thực hiện bước 2. Nếu nạn nhân có thể thở được, đặt nạn nhân nằm nghiêng, giữ ấm và đưa đến cơ sở y tế gần nhất.</a:t>
            </a:r>
            <a:endParaRPr lang="vi-VN" sz="4000" b="0" dirty="0">
              <a:effectLst/>
              <a:latin typeface="Arial" panose="020B0604020202020204" pitchFamily="34" charset="0"/>
              <a:cs typeface="Arial" panose="020B0604020202020204" pitchFamily="34" charset="0"/>
            </a:endParaRPr>
          </a:p>
        </p:txBody>
      </p:sp>
      <p:sp>
        <p:nvSpPr>
          <p:cNvPr id="26" name="Freeform 4">
            <a:extLst>
              <a:ext uri="{FF2B5EF4-FFF2-40B4-BE49-F238E27FC236}">
                <a16:creationId xmlns:a16="http://schemas.microsoft.com/office/drawing/2014/main" id="{03144B50-768E-42B7-B2DC-B633A22DB6E2}"/>
              </a:ext>
            </a:extLst>
          </p:cNvPr>
          <p:cNvSpPr/>
          <p:nvPr/>
        </p:nvSpPr>
        <p:spPr>
          <a:xfrm>
            <a:off x="11120599" y="2324100"/>
            <a:ext cx="6986818" cy="6161715"/>
          </a:xfrm>
          <a:custGeom>
            <a:avLst/>
            <a:gdLst/>
            <a:ahLst/>
            <a:cxnLst/>
            <a:rect l="l" t="t" r="r" b="b"/>
            <a:pathLst>
              <a:path w="5996066" h="4114800">
                <a:moveTo>
                  <a:pt x="0" y="0"/>
                </a:moveTo>
                <a:lnTo>
                  <a:pt x="5996066" y="0"/>
                </a:lnTo>
                <a:lnTo>
                  <a:pt x="599606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1681203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2743200" y="-1609146"/>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2">
              <a:extLst>
                <a:ext uri="{96DAC541-7B7A-43D3-8B79-37D633B846F1}">
                  <asvg:svgBlip xmlns:asvg="http://schemas.microsoft.com/office/drawing/2016/SVG/main" r:embed="rId3"/>
                </a:ext>
              </a:extLst>
            </a:blip>
            <a:stretch>
              <a:fillRect b="-27856"/>
            </a:stretch>
          </a:blipFill>
        </p:spPr>
      </p:sp>
      <p:sp>
        <p:nvSpPr>
          <p:cNvPr id="29" name="TextBox 28">
            <a:extLst>
              <a:ext uri="{FF2B5EF4-FFF2-40B4-BE49-F238E27FC236}">
                <a16:creationId xmlns:a16="http://schemas.microsoft.com/office/drawing/2014/main" id="{3A85FF6E-8FA4-4B11-9C52-E01BCD76E717}"/>
              </a:ext>
            </a:extLst>
          </p:cNvPr>
          <p:cNvSpPr txBox="1"/>
          <p:nvPr/>
        </p:nvSpPr>
        <p:spPr>
          <a:xfrm>
            <a:off x="4953000" y="342900"/>
            <a:ext cx="10220324" cy="982513"/>
          </a:xfrm>
          <a:prstGeom prst="rect">
            <a:avLst/>
          </a:prstGeom>
          <a:noFill/>
        </p:spPr>
        <p:txBody>
          <a:bodyPr wrap="square">
            <a:spAutoFit/>
          </a:bodyPr>
          <a:lstStyle/>
          <a:p>
            <a:pPr algn="just">
              <a:lnSpc>
                <a:spcPct val="150000"/>
              </a:lnSpc>
              <a:spcAft>
                <a:spcPts val="800"/>
              </a:spcAft>
            </a:pPr>
            <a:r>
              <a:rPr lang="vi-VN" sz="4400" b="1" dirty="0">
                <a:solidFill>
                  <a:srgbClr val="8A5850"/>
                </a:solidFill>
                <a:effectLst/>
                <a:latin typeface="Arial" panose="020B0604020202020204" pitchFamily="34" charset="0"/>
                <a:ea typeface="Times New Roman" panose="02020603050405020304" pitchFamily="18" charset="0"/>
                <a:cs typeface="Arial" panose="020B0604020202020204" pitchFamily="34" charset="0"/>
              </a:rPr>
              <a:t>THỰC HÀNH HÔ HẤP NHÂN TẠO</a:t>
            </a:r>
            <a:endParaRPr lang="en-US" sz="4400" dirty="0">
              <a:solidFill>
                <a:srgbClr val="8A585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6A6A780D-0EFF-4E7A-B198-42CB6B63D7BE}"/>
              </a:ext>
            </a:extLst>
          </p:cNvPr>
          <p:cNvSpPr/>
          <p:nvPr/>
        </p:nvSpPr>
        <p:spPr>
          <a:xfrm>
            <a:off x="4800600" y="1470660"/>
            <a:ext cx="9235440" cy="91440"/>
          </a:xfrm>
          <a:prstGeom prst="rect">
            <a:avLst/>
          </a:prstGeom>
          <a:solidFill>
            <a:srgbClr val="B89B62"/>
          </a:solidFill>
          <a:ln>
            <a:solidFill>
              <a:srgbClr val="B89B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Table 30">
            <a:extLst>
              <a:ext uri="{FF2B5EF4-FFF2-40B4-BE49-F238E27FC236}">
                <a16:creationId xmlns:a16="http://schemas.microsoft.com/office/drawing/2014/main" id="{929AFE9E-540B-4ED6-B9FB-45F1F203DC48}"/>
              </a:ext>
            </a:extLst>
          </p:cNvPr>
          <p:cNvGraphicFramePr>
            <a:graphicFrameLocks noGrp="1"/>
          </p:cNvGraphicFramePr>
          <p:nvPr>
            <p:extLst>
              <p:ext uri="{D42A27DB-BD31-4B8C-83A1-F6EECF244321}">
                <p14:modId xmlns:p14="http://schemas.microsoft.com/office/powerpoint/2010/main" val="3034889745"/>
              </p:ext>
            </p:extLst>
          </p:nvPr>
        </p:nvGraphicFramePr>
        <p:xfrm>
          <a:off x="628650" y="2095500"/>
          <a:ext cx="17030700" cy="7712694"/>
        </p:xfrm>
        <a:graphic>
          <a:graphicData uri="http://schemas.openxmlformats.org/drawingml/2006/table">
            <a:tbl>
              <a:tblPr bandRow="1">
                <a:tableStyleId>{5C22544A-7EE6-4342-B048-85BDC9FD1C3A}</a:tableStyleId>
              </a:tblPr>
              <a:tblGrid>
                <a:gridCol w="2775929">
                  <a:extLst>
                    <a:ext uri="{9D8B030D-6E8A-4147-A177-3AD203B41FA5}">
                      <a16:colId xmlns:a16="http://schemas.microsoft.com/office/drawing/2014/main" val="757177869"/>
                    </a:ext>
                  </a:extLst>
                </a:gridCol>
                <a:gridCol w="4201406">
                  <a:extLst>
                    <a:ext uri="{9D8B030D-6E8A-4147-A177-3AD203B41FA5}">
                      <a16:colId xmlns:a16="http://schemas.microsoft.com/office/drawing/2014/main" val="2595589466"/>
                    </a:ext>
                  </a:extLst>
                </a:gridCol>
                <a:gridCol w="5251758">
                  <a:extLst>
                    <a:ext uri="{9D8B030D-6E8A-4147-A177-3AD203B41FA5}">
                      <a16:colId xmlns:a16="http://schemas.microsoft.com/office/drawing/2014/main" val="3968151722"/>
                    </a:ext>
                  </a:extLst>
                </a:gridCol>
                <a:gridCol w="4801607">
                  <a:extLst>
                    <a:ext uri="{9D8B030D-6E8A-4147-A177-3AD203B41FA5}">
                      <a16:colId xmlns:a16="http://schemas.microsoft.com/office/drawing/2014/main" val="933861731"/>
                    </a:ext>
                  </a:extLst>
                </a:gridCol>
              </a:tblGrid>
              <a:tr h="1511009">
                <a:tc>
                  <a:txBody>
                    <a:bodyPr/>
                    <a:lstStyle/>
                    <a:p>
                      <a:pPr algn="ctr">
                        <a:lnSpc>
                          <a:spcPct val="130000"/>
                        </a:lnSpc>
                        <a:spcAft>
                          <a:spcPts val="0"/>
                        </a:spcAft>
                      </a:pPr>
                      <a:r>
                        <a:rPr lang="en-US" sz="3600" b="1">
                          <a:solidFill>
                            <a:schemeClr val="bg1"/>
                          </a:solidFill>
                          <a:effectLst/>
                          <a:latin typeface="Arial" panose="020B0604020202020204" pitchFamily="34" charset="0"/>
                          <a:cs typeface="Arial" panose="020B0604020202020204" pitchFamily="34" charset="0"/>
                        </a:rPr>
                        <a:t>Tiêu chí</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A56C63"/>
                    </a:solidFill>
                  </a:tcPr>
                </a:tc>
                <a:tc>
                  <a:txBody>
                    <a:bodyPr/>
                    <a:lstStyle/>
                    <a:p>
                      <a:pPr algn="ctr">
                        <a:lnSpc>
                          <a:spcPct val="130000"/>
                        </a:lnSpc>
                        <a:spcAft>
                          <a:spcPts val="0"/>
                        </a:spcAft>
                      </a:pPr>
                      <a:r>
                        <a:rPr lang="en-US" sz="3600" b="1" dirty="0" err="1">
                          <a:solidFill>
                            <a:schemeClr val="bg1"/>
                          </a:solidFill>
                          <a:effectLst/>
                          <a:latin typeface="Arial" panose="020B0604020202020204" pitchFamily="34" charset="0"/>
                          <a:cs typeface="Arial" panose="020B0604020202020204" pitchFamily="34" charset="0"/>
                        </a:rPr>
                        <a:t>Mức</a:t>
                      </a:r>
                      <a:r>
                        <a:rPr lang="en-US" sz="3600" b="1" dirty="0">
                          <a:solidFill>
                            <a:schemeClr val="bg1"/>
                          </a:solidFill>
                          <a:effectLst/>
                          <a:latin typeface="Arial" panose="020B0604020202020204" pitchFamily="34" charset="0"/>
                          <a:cs typeface="Arial" panose="020B0604020202020204" pitchFamily="34" charset="0"/>
                        </a:rPr>
                        <a:t> </a:t>
                      </a:r>
                      <a:r>
                        <a:rPr lang="en-US" sz="3600" b="1" dirty="0" err="1">
                          <a:solidFill>
                            <a:schemeClr val="bg1"/>
                          </a:solidFill>
                          <a:effectLst/>
                          <a:latin typeface="Arial" panose="020B0604020202020204" pitchFamily="34" charset="0"/>
                          <a:cs typeface="Arial" panose="020B0604020202020204" pitchFamily="34" charset="0"/>
                        </a:rPr>
                        <a:t>độ</a:t>
                      </a:r>
                      <a:r>
                        <a:rPr lang="en-US" sz="3600" b="1" dirty="0">
                          <a:solidFill>
                            <a:schemeClr val="bg1"/>
                          </a:solidFill>
                          <a:effectLst/>
                          <a:latin typeface="Arial" panose="020B0604020202020204" pitchFamily="34" charset="0"/>
                          <a:cs typeface="Arial" panose="020B0604020202020204" pitchFamily="34" charset="0"/>
                        </a:rPr>
                        <a:t> 1</a:t>
                      </a:r>
                    </a:p>
                    <a:p>
                      <a:pPr algn="ctr">
                        <a:lnSpc>
                          <a:spcPct val="130000"/>
                        </a:lnSpc>
                        <a:spcAft>
                          <a:spcPts val="0"/>
                        </a:spcAft>
                      </a:pPr>
                      <a:r>
                        <a:rPr lang="en-US" sz="3600" b="1" dirty="0">
                          <a:solidFill>
                            <a:schemeClr val="bg1"/>
                          </a:solidFill>
                          <a:effectLst/>
                          <a:latin typeface="Arial" panose="020B0604020202020204" pitchFamily="34" charset="0"/>
                          <a:cs typeface="Arial" panose="020B0604020202020204" pitchFamily="34" charset="0"/>
                        </a:rPr>
                        <a:t>(0 </a:t>
                      </a:r>
                      <a:r>
                        <a:rPr lang="en-US" sz="3600" b="1" dirty="0" err="1">
                          <a:solidFill>
                            <a:schemeClr val="bg1"/>
                          </a:solidFill>
                          <a:effectLst/>
                          <a:latin typeface="Arial" panose="020B0604020202020204" pitchFamily="34" charset="0"/>
                          <a:cs typeface="Arial" panose="020B0604020202020204" pitchFamily="34" charset="0"/>
                        </a:rPr>
                        <a:t>điểm</a:t>
                      </a:r>
                      <a:r>
                        <a:rPr lang="en-US" sz="3600" b="1" dirty="0">
                          <a:solidFill>
                            <a:schemeClr val="bg1"/>
                          </a:solidFill>
                          <a:effectLst/>
                          <a:latin typeface="Arial" panose="020B0604020202020204" pitchFamily="34" charset="0"/>
                          <a:cs typeface="Arial" panose="020B0604020202020204" pitchFamily="34" charset="0"/>
                        </a:rPr>
                        <a:t>)</a:t>
                      </a:r>
                      <a:endPar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A56C63"/>
                    </a:solidFill>
                  </a:tcPr>
                </a:tc>
                <a:tc>
                  <a:txBody>
                    <a:bodyPr/>
                    <a:lstStyle/>
                    <a:p>
                      <a:pPr algn="ctr">
                        <a:lnSpc>
                          <a:spcPct val="130000"/>
                        </a:lnSpc>
                        <a:spcAft>
                          <a:spcPts val="0"/>
                        </a:spcAft>
                      </a:pPr>
                      <a:r>
                        <a:rPr lang="en-US" sz="3600" b="1" dirty="0" err="1">
                          <a:solidFill>
                            <a:schemeClr val="bg1"/>
                          </a:solidFill>
                          <a:effectLst/>
                          <a:latin typeface="Arial" panose="020B0604020202020204" pitchFamily="34" charset="0"/>
                          <a:cs typeface="Arial" panose="020B0604020202020204" pitchFamily="34" charset="0"/>
                        </a:rPr>
                        <a:t>Mức</a:t>
                      </a:r>
                      <a:r>
                        <a:rPr lang="en-US" sz="3600" b="1" dirty="0">
                          <a:solidFill>
                            <a:schemeClr val="bg1"/>
                          </a:solidFill>
                          <a:effectLst/>
                          <a:latin typeface="Arial" panose="020B0604020202020204" pitchFamily="34" charset="0"/>
                          <a:cs typeface="Arial" panose="020B0604020202020204" pitchFamily="34" charset="0"/>
                        </a:rPr>
                        <a:t> </a:t>
                      </a:r>
                      <a:r>
                        <a:rPr lang="en-US" sz="3600" b="1" dirty="0" err="1">
                          <a:solidFill>
                            <a:schemeClr val="bg1"/>
                          </a:solidFill>
                          <a:effectLst/>
                          <a:latin typeface="Arial" panose="020B0604020202020204" pitchFamily="34" charset="0"/>
                          <a:cs typeface="Arial" panose="020B0604020202020204" pitchFamily="34" charset="0"/>
                        </a:rPr>
                        <a:t>độ</a:t>
                      </a:r>
                      <a:r>
                        <a:rPr lang="en-US" sz="3600" b="1" dirty="0">
                          <a:solidFill>
                            <a:schemeClr val="bg1"/>
                          </a:solidFill>
                          <a:effectLst/>
                          <a:latin typeface="Arial" panose="020B0604020202020204" pitchFamily="34" charset="0"/>
                          <a:cs typeface="Arial" panose="020B0604020202020204" pitchFamily="34" charset="0"/>
                        </a:rPr>
                        <a:t> 2</a:t>
                      </a:r>
                    </a:p>
                    <a:p>
                      <a:pPr algn="ctr">
                        <a:lnSpc>
                          <a:spcPct val="130000"/>
                        </a:lnSpc>
                        <a:spcAft>
                          <a:spcPts val="0"/>
                        </a:spcAft>
                      </a:pPr>
                      <a:r>
                        <a:rPr lang="en-US" sz="3600" b="1" dirty="0">
                          <a:solidFill>
                            <a:schemeClr val="bg1"/>
                          </a:solidFill>
                          <a:effectLst/>
                          <a:latin typeface="Arial" panose="020B0604020202020204" pitchFamily="34" charset="0"/>
                          <a:cs typeface="Arial" panose="020B0604020202020204" pitchFamily="34" charset="0"/>
                        </a:rPr>
                        <a:t>(5 </a:t>
                      </a:r>
                      <a:r>
                        <a:rPr lang="en-US" sz="3600" b="1" dirty="0" err="1">
                          <a:solidFill>
                            <a:schemeClr val="bg1"/>
                          </a:solidFill>
                          <a:effectLst/>
                          <a:latin typeface="Arial" panose="020B0604020202020204" pitchFamily="34" charset="0"/>
                          <a:cs typeface="Arial" panose="020B0604020202020204" pitchFamily="34" charset="0"/>
                        </a:rPr>
                        <a:t>điểm</a:t>
                      </a:r>
                      <a:r>
                        <a:rPr lang="en-US" sz="3600" b="1" dirty="0">
                          <a:solidFill>
                            <a:schemeClr val="bg1"/>
                          </a:solidFill>
                          <a:effectLst/>
                          <a:latin typeface="Arial" panose="020B0604020202020204" pitchFamily="34" charset="0"/>
                          <a:cs typeface="Arial" panose="020B0604020202020204" pitchFamily="34" charset="0"/>
                        </a:rPr>
                        <a:t>)</a:t>
                      </a:r>
                      <a:endPar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A56C63"/>
                    </a:solidFill>
                  </a:tcPr>
                </a:tc>
                <a:tc>
                  <a:txBody>
                    <a:bodyPr/>
                    <a:lstStyle/>
                    <a:p>
                      <a:pPr algn="ctr">
                        <a:lnSpc>
                          <a:spcPct val="130000"/>
                        </a:lnSpc>
                        <a:spcAft>
                          <a:spcPts val="0"/>
                        </a:spcAft>
                      </a:pPr>
                      <a:r>
                        <a:rPr lang="en-US" sz="3600" b="1" dirty="0" err="1">
                          <a:solidFill>
                            <a:schemeClr val="bg1"/>
                          </a:solidFill>
                          <a:effectLst/>
                          <a:latin typeface="Arial" panose="020B0604020202020204" pitchFamily="34" charset="0"/>
                          <a:cs typeface="Arial" panose="020B0604020202020204" pitchFamily="34" charset="0"/>
                        </a:rPr>
                        <a:t>Mức</a:t>
                      </a:r>
                      <a:r>
                        <a:rPr lang="en-US" sz="3600" b="1" dirty="0">
                          <a:solidFill>
                            <a:schemeClr val="bg1"/>
                          </a:solidFill>
                          <a:effectLst/>
                          <a:latin typeface="Arial" panose="020B0604020202020204" pitchFamily="34" charset="0"/>
                          <a:cs typeface="Arial" panose="020B0604020202020204" pitchFamily="34" charset="0"/>
                        </a:rPr>
                        <a:t> </a:t>
                      </a:r>
                      <a:r>
                        <a:rPr lang="en-US" sz="3600" b="1" dirty="0" err="1">
                          <a:solidFill>
                            <a:schemeClr val="bg1"/>
                          </a:solidFill>
                          <a:effectLst/>
                          <a:latin typeface="Arial" panose="020B0604020202020204" pitchFamily="34" charset="0"/>
                          <a:cs typeface="Arial" panose="020B0604020202020204" pitchFamily="34" charset="0"/>
                        </a:rPr>
                        <a:t>độ</a:t>
                      </a:r>
                      <a:r>
                        <a:rPr lang="en-US" sz="3600" b="1" dirty="0">
                          <a:solidFill>
                            <a:schemeClr val="bg1"/>
                          </a:solidFill>
                          <a:effectLst/>
                          <a:latin typeface="Arial" panose="020B0604020202020204" pitchFamily="34" charset="0"/>
                          <a:cs typeface="Arial" panose="020B0604020202020204" pitchFamily="34" charset="0"/>
                        </a:rPr>
                        <a:t> 3</a:t>
                      </a:r>
                    </a:p>
                    <a:p>
                      <a:pPr algn="ctr">
                        <a:lnSpc>
                          <a:spcPct val="130000"/>
                        </a:lnSpc>
                        <a:spcAft>
                          <a:spcPts val="0"/>
                        </a:spcAft>
                      </a:pPr>
                      <a:r>
                        <a:rPr lang="en-US" sz="3600" b="1" dirty="0">
                          <a:solidFill>
                            <a:schemeClr val="bg1"/>
                          </a:solidFill>
                          <a:effectLst/>
                          <a:latin typeface="Arial" panose="020B0604020202020204" pitchFamily="34" charset="0"/>
                          <a:cs typeface="Arial" panose="020B0604020202020204" pitchFamily="34" charset="0"/>
                        </a:rPr>
                        <a:t>(10 </a:t>
                      </a:r>
                      <a:r>
                        <a:rPr lang="en-US" sz="3600" b="1" dirty="0" err="1">
                          <a:solidFill>
                            <a:schemeClr val="bg1"/>
                          </a:solidFill>
                          <a:effectLst/>
                          <a:latin typeface="Arial" panose="020B0604020202020204" pitchFamily="34" charset="0"/>
                          <a:cs typeface="Arial" panose="020B0604020202020204" pitchFamily="34" charset="0"/>
                        </a:rPr>
                        <a:t>điểm</a:t>
                      </a:r>
                      <a:r>
                        <a:rPr lang="en-US" sz="3600" b="1" dirty="0">
                          <a:solidFill>
                            <a:schemeClr val="bg1"/>
                          </a:solidFill>
                          <a:effectLst/>
                          <a:latin typeface="Arial" panose="020B0604020202020204" pitchFamily="34" charset="0"/>
                          <a:cs typeface="Arial" panose="020B0604020202020204" pitchFamily="34" charset="0"/>
                        </a:rPr>
                        <a:t>)</a:t>
                      </a:r>
                      <a:endParaRPr lang="en-U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A56C63"/>
                    </a:solidFill>
                  </a:tcPr>
                </a:tc>
                <a:extLst>
                  <a:ext uri="{0D108BD9-81ED-4DB2-BD59-A6C34878D82A}">
                    <a16:rowId xmlns:a16="http://schemas.microsoft.com/office/drawing/2014/main" val="2715035678"/>
                  </a:ext>
                </a:extLst>
              </a:tr>
              <a:tr h="2068110">
                <a:tc>
                  <a:txBody>
                    <a:bodyPr/>
                    <a:lstStyle/>
                    <a:p>
                      <a:pPr>
                        <a:lnSpc>
                          <a:spcPct val="130000"/>
                        </a:lnSpc>
                        <a:spcAft>
                          <a:spcPts val="0"/>
                        </a:spcAft>
                      </a:pPr>
                      <a:r>
                        <a:rPr lang="en-US" sz="3600" dirty="0">
                          <a:effectLst/>
                          <a:latin typeface="Arial" panose="020B0604020202020204" pitchFamily="34" charset="0"/>
                          <a:cs typeface="Arial" panose="020B0604020202020204" pitchFamily="34" charset="0"/>
                        </a:rPr>
                        <a:t>1. </a:t>
                      </a:r>
                      <a:r>
                        <a:rPr lang="en-US" sz="3600" dirty="0" err="1">
                          <a:effectLst/>
                          <a:latin typeface="Arial" panose="020B0604020202020204" pitchFamily="34" charset="0"/>
                          <a:cs typeface="Arial" panose="020B0604020202020204" pitchFamily="34" charset="0"/>
                        </a:rPr>
                        <a:t>Các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bước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thực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dirty="0" err="1">
                          <a:effectLst/>
                          <a:latin typeface="Arial" panose="020B0604020202020204" pitchFamily="34" charset="0"/>
                          <a:cs typeface="Arial" panose="020B0604020202020204" pitchFamily="34" charset="0"/>
                        </a:rPr>
                        <a:t>Thực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thiếu</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các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bước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hoặc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sai</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thứ</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tự</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các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bước</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dirty="0" err="1">
                          <a:effectLst/>
                          <a:latin typeface="Arial" panose="020B0604020202020204" pitchFamily="34" charset="0"/>
                          <a:cs typeface="Arial" panose="020B0604020202020204" pitchFamily="34" charset="0"/>
                        </a:rPr>
                        <a:t>Thực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đủ</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đúng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thứ</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tự</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nhưng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chưa</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nhuần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nhuyễn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các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bước</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a:effectLst/>
                          <a:latin typeface="Arial" panose="020B0604020202020204" pitchFamily="34" charset="0"/>
                          <a:cs typeface="Arial" panose="020B0604020202020204" pitchFamily="34" charset="0"/>
                        </a:rPr>
                        <a:t>Thực hiện đủ, nhuần nhuyễn, đúng thứ tự các bước.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extLst>
                  <a:ext uri="{0D108BD9-81ED-4DB2-BD59-A6C34878D82A}">
                    <a16:rowId xmlns:a16="http://schemas.microsoft.com/office/drawing/2014/main" val="1771139387"/>
                  </a:ext>
                </a:extLst>
              </a:tr>
              <a:tr h="1752323">
                <a:tc>
                  <a:txBody>
                    <a:bodyPr/>
                    <a:lstStyle/>
                    <a:p>
                      <a:pPr>
                        <a:lnSpc>
                          <a:spcPct val="130000"/>
                        </a:lnSpc>
                        <a:spcAft>
                          <a:spcPts val="0"/>
                        </a:spcAft>
                      </a:pPr>
                      <a:r>
                        <a:rPr lang="en-US" sz="3600" dirty="0">
                          <a:effectLst/>
                          <a:latin typeface="Arial" panose="020B0604020202020204" pitchFamily="34" charset="0"/>
                          <a:cs typeface="Arial" panose="020B0604020202020204" pitchFamily="34" charset="0"/>
                        </a:rPr>
                        <a:t>2. </a:t>
                      </a:r>
                      <a:r>
                        <a:rPr lang="en-US" sz="3600" dirty="0" err="1">
                          <a:effectLst/>
                          <a:latin typeface="Arial" panose="020B0604020202020204" pitchFamily="34" charset="0"/>
                          <a:cs typeface="Arial" panose="020B0604020202020204" pitchFamily="34" charset="0"/>
                        </a:rPr>
                        <a:t>Kĩ</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thuật</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ép</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tim</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dirty="0" err="1">
                          <a:effectLst/>
                          <a:latin typeface="Arial" panose="020B0604020202020204" pitchFamily="34" charset="0"/>
                          <a:cs typeface="Arial" panose="020B0604020202020204" pitchFamily="34" charset="0"/>
                        </a:rPr>
                        <a:t>Đặt</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tay</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sai</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vị</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trí</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dirty="0" err="1">
                          <a:effectLst/>
                          <a:latin typeface="Arial" panose="020B0604020202020204" pitchFamily="34" charset="0"/>
                          <a:cs typeface="Arial" panose="020B0604020202020204" pitchFamily="34" charset="0"/>
                        </a:rPr>
                        <a:t>Đặt</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tay</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đúng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vị</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trí</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thực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chưa</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thành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thục</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dirty="0" err="1">
                          <a:effectLst/>
                          <a:latin typeface="Arial" panose="020B0604020202020204" pitchFamily="34" charset="0"/>
                          <a:cs typeface="Arial" panose="020B0604020202020204" pitchFamily="34" charset="0"/>
                        </a:rPr>
                        <a:t>Thực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thành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thục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các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bước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và</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đặt</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tay</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đúng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vị</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trí</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extLst>
                  <a:ext uri="{0D108BD9-81ED-4DB2-BD59-A6C34878D82A}">
                    <a16:rowId xmlns:a16="http://schemas.microsoft.com/office/drawing/2014/main" val="3779938043"/>
                  </a:ext>
                </a:extLst>
              </a:tr>
              <a:tr h="2068110">
                <a:tc>
                  <a:txBody>
                    <a:bodyPr/>
                    <a:lstStyle/>
                    <a:p>
                      <a:pPr>
                        <a:lnSpc>
                          <a:spcPct val="130000"/>
                        </a:lnSpc>
                        <a:spcAft>
                          <a:spcPts val="0"/>
                        </a:spcAft>
                      </a:pPr>
                      <a:r>
                        <a:rPr lang="en-US" sz="3600">
                          <a:effectLst/>
                          <a:latin typeface="Arial" panose="020B0604020202020204" pitchFamily="34" charset="0"/>
                          <a:cs typeface="Arial" panose="020B0604020202020204" pitchFamily="34" charset="0"/>
                        </a:rPr>
                        <a:t>3. Kĩ thuật thổi ngạt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a:effectLst/>
                          <a:latin typeface="Arial" panose="020B0604020202020204" pitchFamily="34" charset="0"/>
                          <a:cs typeface="Arial" panose="020B0604020202020204" pitchFamily="34" charset="0"/>
                        </a:rPr>
                        <a:t>Đặt tay sai vị trí, tư thế đầu chưa đúng.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a:effectLst/>
                          <a:latin typeface="Arial" panose="020B0604020202020204" pitchFamily="34" charset="0"/>
                          <a:cs typeface="Arial" panose="020B0604020202020204" pitchFamily="34" charset="0"/>
                        </a:rPr>
                        <a:t>Đặt tay đúng vị trí, tư thế đầu đúng, thực hiện chưa thành thục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tc>
                  <a:txBody>
                    <a:bodyPr/>
                    <a:lstStyle/>
                    <a:p>
                      <a:pPr>
                        <a:lnSpc>
                          <a:spcPct val="130000"/>
                        </a:lnSpc>
                        <a:spcAft>
                          <a:spcPts val="0"/>
                        </a:spcAft>
                      </a:pPr>
                      <a:r>
                        <a:rPr lang="en-US" sz="3600" dirty="0" err="1">
                          <a:effectLst/>
                          <a:latin typeface="Arial" panose="020B0604020202020204" pitchFamily="34" charset="0"/>
                          <a:cs typeface="Arial" panose="020B0604020202020204" pitchFamily="34" charset="0"/>
                        </a:rPr>
                        <a:t>Đặt</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tay</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đúng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vị</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trí</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tư</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thế</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đầu</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đúng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thực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thành</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thục</a:t>
                      </a:r>
                      <a:r>
                        <a:rPr lang="en-US"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59506" marR="59506" marT="0" marB="0" anchor="ctr">
                    <a:solidFill>
                      <a:srgbClr val="F0E8D8"/>
                    </a:solidFill>
                  </a:tcPr>
                </a:tc>
                <a:extLst>
                  <a:ext uri="{0D108BD9-81ED-4DB2-BD59-A6C34878D82A}">
                    <a16:rowId xmlns:a16="http://schemas.microsoft.com/office/drawing/2014/main" val="1149344481"/>
                  </a:ext>
                </a:extLst>
              </a:tr>
            </a:tbl>
          </a:graphicData>
        </a:graphic>
      </p:graphicFrame>
    </p:spTree>
    <p:extLst>
      <p:ext uri="{BB962C8B-B14F-4D97-AF65-F5344CB8AC3E}">
        <p14:creationId xmlns:p14="http://schemas.microsoft.com/office/powerpoint/2010/main" val="23209699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ircle(in)">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Pentagon 17">
            <a:extLst>
              <a:ext uri="{FF2B5EF4-FFF2-40B4-BE49-F238E27FC236}">
                <a16:creationId xmlns:a16="http://schemas.microsoft.com/office/drawing/2014/main" id="{D7595339-CB1E-4CCD-BD79-5206819386FA}"/>
              </a:ext>
            </a:extLst>
          </p:cNvPr>
          <p:cNvSpPr/>
          <p:nvPr/>
        </p:nvSpPr>
        <p:spPr>
          <a:xfrm>
            <a:off x="0" y="419100"/>
            <a:ext cx="8991600" cy="1219200"/>
          </a:xfrm>
          <a:prstGeom prst="homePlate">
            <a:avLst>
              <a:gd name="adj" fmla="val 45455"/>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flipH="1">
            <a:off x="14431785" y="0"/>
            <a:ext cx="3856215" cy="3856215"/>
          </a:xfrm>
          <a:custGeom>
            <a:avLst/>
            <a:gdLst/>
            <a:ahLst/>
            <a:cxnLst/>
            <a:rect l="l" t="t" r="r" b="b"/>
            <a:pathLst>
              <a:path w="3856215" h="3856215">
                <a:moveTo>
                  <a:pt x="3856215" y="0"/>
                </a:moveTo>
                <a:lnTo>
                  <a:pt x="0" y="0"/>
                </a:lnTo>
                <a:lnTo>
                  <a:pt x="0" y="3856215"/>
                </a:lnTo>
                <a:lnTo>
                  <a:pt x="3856215" y="3856215"/>
                </a:lnTo>
                <a:lnTo>
                  <a:pt x="3856215"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roup 15">
            <a:extLst>
              <a:ext uri="{FF2B5EF4-FFF2-40B4-BE49-F238E27FC236}">
                <a16:creationId xmlns:a16="http://schemas.microsoft.com/office/drawing/2014/main" id="{330E5F65-180B-4EC3-8990-A8FD9DF7A6E1}"/>
              </a:ext>
            </a:extLst>
          </p:cNvPr>
          <p:cNvGrpSpPr/>
          <p:nvPr/>
        </p:nvGrpSpPr>
        <p:grpSpPr>
          <a:xfrm>
            <a:off x="1543052" y="2014149"/>
            <a:ext cx="15144750" cy="7433631"/>
            <a:chOff x="866774" y="1928107"/>
            <a:chExt cx="15144750" cy="7433631"/>
          </a:xfrm>
        </p:grpSpPr>
        <p:pic>
          <p:nvPicPr>
            <p:cNvPr id="14" name="Picture 7">
              <a:extLst>
                <a:ext uri="{FF2B5EF4-FFF2-40B4-BE49-F238E27FC236}">
                  <a16:creationId xmlns:a16="http://schemas.microsoft.com/office/drawing/2014/main" id="{95E66BBE-1BBC-49EA-BAF4-5FFF68B8BB8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7488"/>
            <a:stretch/>
          </p:blipFill>
          <p:spPr>
            <a:xfrm>
              <a:off x="866774" y="1928107"/>
              <a:ext cx="15144750" cy="4420157"/>
            </a:xfrm>
            <a:prstGeom prst="rect">
              <a:avLst/>
            </a:prstGeom>
          </p:spPr>
        </p:pic>
        <p:pic>
          <p:nvPicPr>
            <p:cNvPr id="15" name="Picture 7">
              <a:extLst>
                <a:ext uri="{FF2B5EF4-FFF2-40B4-BE49-F238E27FC236}">
                  <a16:creationId xmlns:a16="http://schemas.microsoft.com/office/drawing/2014/main" id="{70FFDF28-21CD-4547-BFDF-AC18406C3D55}"/>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0801"/>
            <a:stretch/>
          </p:blipFill>
          <p:spPr>
            <a:xfrm>
              <a:off x="866774" y="5143500"/>
              <a:ext cx="15144750" cy="4218238"/>
            </a:xfrm>
            <a:prstGeom prst="rect">
              <a:avLst/>
            </a:prstGeom>
          </p:spPr>
        </p:pic>
      </p:grpSp>
      <p:grpSp>
        <p:nvGrpSpPr>
          <p:cNvPr id="8" name="Group 8"/>
          <p:cNvGrpSpPr/>
          <p:nvPr/>
        </p:nvGrpSpPr>
        <p:grpSpPr>
          <a:xfrm>
            <a:off x="0" y="9258300"/>
            <a:ext cx="1028700" cy="1028700"/>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11" name="TextBox 10">
            <a:extLst>
              <a:ext uri="{FF2B5EF4-FFF2-40B4-BE49-F238E27FC236}">
                <a16:creationId xmlns:a16="http://schemas.microsoft.com/office/drawing/2014/main" id="{226796E5-8914-4316-A5AD-54ED2047C093}"/>
              </a:ext>
            </a:extLst>
          </p:cNvPr>
          <p:cNvSpPr txBox="1"/>
          <p:nvPr/>
        </p:nvSpPr>
        <p:spPr>
          <a:xfrm>
            <a:off x="152400" y="419100"/>
            <a:ext cx="10220324" cy="982513"/>
          </a:xfrm>
          <a:prstGeom prst="rect">
            <a:avLst/>
          </a:prstGeom>
          <a:noFill/>
        </p:spPr>
        <p:txBody>
          <a:bodyPr wrap="square">
            <a:spAutoFit/>
          </a:bodyPr>
          <a:lstStyle/>
          <a:p>
            <a:pPr algn="just">
              <a:lnSpc>
                <a:spcPct val="150000"/>
              </a:lnSpc>
              <a:spcAft>
                <a:spcPts val="800"/>
              </a:spcAft>
            </a:pPr>
            <a:r>
              <a:rPr lang="vi-VN"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Đánh giá và trả lời câu hỏi </a:t>
            </a:r>
            <a:endPar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68E5D81-57F3-4347-94A1-415BBA0067D6}"/>
              </a:ext>
            </a:extLst>
          </p:cNvPr>
          <p:cNvSpPr txBox="1"/>
          <p:nvPr/>
        </p:nvSpPr>
        <p:spPr>
          <a:xfrm>
            <a:off x="2205037" y="2755890"/>
            <a:ext cx="13877926" cy="5999015"/>
          </a:xfrm>
          <a:prstGeom prst="rect">
            <a:avLst/>
          </a:prstGeom>
          <a:noFill/>
        </p:spPr>
        <p:txBody>
          <a:bodyPr wrap="square">
            <a:spAutoFit/>
          </a:bodyPr>
          <a:lstStyle/>
          <a:p>
            <a:pPr marL="571500" indent="-571500" algn="just" rtl="0">
              <a:lnSpc>
                <a:spcPct val="150000"/>
              </a:lnSpc>
              <a:spcBef>
                <a:spcPts val="0"/>
              </a:spcBef>
              <a:spcAft>
                <a:spcPts val="500"/>
              </a:spcAft>
              <a:buFont typeface="Wingdings" panose="05000000000000000000" pitchFamily="2" charset="2"/>
              <a:buChar char="§"/>
            </a:pPr>
            <a:r>
              <a:rPr lang="vi-VN" sz="3600" b="0" i="0" u="none" strike="noStrike" dirty="0">
                <a:solidFill>
                  <a:srgbClr val="000000"/>
                </a:solidFill>
                <a:effectLst/>
              </a:rPr>
              <a:t>Nhận xét việc thực hiện các thao tác của em trong mỗi bước thực hành hô hấp nhân tạo. </a:t>
            </a:r>
            <a:endParaRPr lang="vi-VN" sz="3600" b="0" dirty="0">
              <a:effectLst/>
            </a:endParaRPr>
          </a:p>
          <a:p>
            <a:pPr marL="571500" indent="-571500" algn="just" rtl="0">
              <a:lnSpc>
                <a:spcPct val="150000"/>
              </a:lnSpc>
              <a:spcBef>
                <a:spcPts val="0"/>
              </a:spcBef>
              <a:spcAft>
                <a:spcPts val="500"/>
              </a:spcAft>
              <a:buFont typeface="Wingdings" panose="05000000000000000000" pitchFamily="2" charset="2"/>
              <a:buChar char="§"/>
            </a:pPr>
            <a:r>
              <a:rPr lang="vi-VN" sz="3600" b="0" i="0" u="none" strike="noStrike" dirty="0">
                <a:solidFill>
                  <a:srgbClr val="000000"/>
                </a:solidFill>
                <a:effectLst/>
              </a:rPr>
              <a:t>Tại sao cần thực hiện hô hấp nhân tạo cho bệnh nhân càng sớm càng tốt (thường trong 1 - 4 phút đầu tiên từ khi nạn nhân bị đuối nước)?</a:t>
            </a:r>
            <a:endParaRPr lang="vi-VN" sz="3600" b="0" dirty="0">
              <a:effectLst/>
            </a:endParaRPr>
          </a:p>
          <a:p>
            <a:pPr marL="571500" indent="-571500" algn="just" rtl="0">
              <a:lnSpc>
                <a:spcPct val="150000"/>
              </a:lnSpc>
              <a:spcBef>
                <a:spcPts val="0"/>
              </a:spcBef>
              <a:spcAft>
                <a:spcPts val="500"/>
              </a:spcAft>
              <a:buFont typeface="Wingdings" panose="05000000000000000000" pitchFamily="2" charset="2"/>
              <a:buChar char="§"/>
            </a:pPr>
            <a:r>
              <a:rPr lang="vi-VN" sz="3600" b="0" i="0" u="none" strike="noStrike" dirty="0">
                <a:solidFill>
                  <a:srgbClr val="0C0C00"/>
                </a:solidFill>
                <a:effectLst/>
              </a:rPr>
              <a:t>Tại sao vị trí đặt tay khi ép tim là 1/2 phía dưới của xương ức?</a:t>
            </a:r>
            <a:endParaRPr lang="vi-VN" sz="3600" b="0" dirty="0">
              <a:effectLst/>
            </a:endParaRPr>
          </a:p>
          <a:p>
            <a:pPr marL="571500" indent="-571500" algn="just" rtl="0">
              <a:lnSpc>
                <a:spcPct val="150000"/>
              </a:lnSpc>
              <a:spcBef>
                <a:spcPts val="0"/>
              </a:spcBef>
              <a:spcAft>
                <a:spcPts val="500"/>
              </a:spcAft>
              <a:buFont typeface="Wingdings" panose="05000000000000000000" pitchFamily="2" charset="2"/>
              <a:buChar char="§"/>
            </a:pPr>
            <a:r>
              <a:rPr lang="vi-VN" sz="3600" b="0" i="0" u="none" strike="noStrike" dirty="0">
                <a:solidFill>
                  <a:srgbClr val="030300"/>
                </a:solidFill>
                <a:effectLst/>
              </a:rPr>
              <a:t>Tại sao khi thổi ngạt cần nâng cằm và bóp mũi của nạn nhân?</a:t>
            </a:r>
            <a:endParaRPr lang="vi-VN" sz="3600" b="0" dirty="0">
              <a:effectLst/>
            </a:endParaRPr>
          </a:p>
        </p:txBody>
      </p:sp>
    </p:spTree>
    <p:extLst>
      <p:ext uri="{BB962C8B-B14F-4D97-AF65-F5344CB8AC3E}">
        <p14:creationId xmlns:p14="http://schemas.microsoft.com/office/powerpoint/2010/main" val="338186749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left)">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left)">
                                      <p:cBhvr>
                                        <p:cTn id="2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3">
            <a:extLst>
              <a:ext uri="{FF2B5EF4-FFF2-40B4-BE49-F238E27FC236}">
                <a16:creationId xmlns:a16="http://schemas.microsoft.com/office/drawing/2014/main" id="{26BBADBE-58BC-47E3-A10C-36DA3BAF6E93}"/>
              </a:ext>
            </a:extLst>
          </p:cNvPr>
          <p:cNvGrpSpPr/>
          <p:nvPr/>
        </p:nvGrpSpPr>
        <p:grpSpPr>
          <a:xfrm>
            <a:off x="743287" y="990600"/>
            <a:ext cx="176109" cy="8046720"/>
            <a:chOff x="0" y="0"/>
            <a:chExt cx="39654" cy="157871"/>
          </a:xfrm>
        </p:grpSpPr>
        <p:sp>
          <p:nvSpPr>
            <p:cNvPr id="27" name="Freeform 14">
              <a:extLst>
                <a:ext uri="{FF2B5EF4-FFF2-40B4-BE49-F238E27FC236}">
                  <a16:creationId xmlns:a16="http://schemas.microsoft.com/office/drawing/2014/main" id="{F71ED166-95B5-4AA7-ACB9-27EBF7E87967}"/>
                </a:ext>
              </a:extLst>
            </p:cNvPr>
            <p:cNvSpPr/>
            <p:nvPr/>
          </p:nvSpPr>
          <p:spPr>
            <a:xfrm>
              <a:off x="0" y="0"/>
              <a:ext cx="39654" cy="157871"/>
            </a:xfrm>
            <a:custGeom>
              <a:avLst/>
              <a:gdLst/>
              <a:ahLst/>
              <a:cxnLst/>
              <a:rect l="l" t="t" r="r" b="b"/>
              <a:pathLst>
                <a:path w="39654" h="157871">
                  <a:moveTo>
                    <a:pt x="0" y="0"/>
                  </a:moveTo>
                  <a:lnTo>
                    <a:pt x="39654" y="0"/>
                  </a:lnTo>
                  <a:lnTo>
                    <a:pt x="39654" y="157871"/>
                  </a:lnTo>
                  <a:lnTo>
                    <a:pt x="0" y="157871"/>
                  </a:lnTo>
                  <a:close/>
                </a:path>
              </a:pathLst>
            </a:custGeom>
            <a:solidFill>
              <a:srgbClr val="B89B62"/>
            </a:solidFill>
          </p:spPr>
        </p:sp>
        <p:sp>
          <p:nvSpPr>
            <p:cNvPr id="28" name="TextBox 15">
              <a:extLst>
                <a:ext uri="{FF2B5EF4-FFF2-40B4-BE49-F238E27FC236}">
                  <a16:creationId xmlns:a16="http://schemas.microsoft.com/office/drawing/2014/main" id="{11D387F2-04E6-4356-A89B-83572D2A7885}"/>
                </a:ext>
              </a:extLst>
            </p:cNvPr>
            <p:cNvSpPr txBox="1"/>
            <p:nvPr/>
          </p:nvSpPr>
          <p:spPr>
            <a:xfrm>
              <a:off x="0" y="-47625"/>
              <a:ext cx="812800" cy="860425"/>
            </a:xfrm>
            <a:prstGeom prst="rect">
              <a:avLst/>
            </a:prstGeom>
          </p:spPr>
          <p:txBody>
            <a:bodyPr lIns="50800" tIns="50800" rIns="50800" bIns="50800" rtlCol="0" anchor="ctr"/>
            <a:lstStyle/>
            <a:p>
              <a:pPr algn="ctr">
                <a:lnSpc>
                  <a:spcPts val="2806"/>
                </a:lnSpc>
              </a:pPr>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321882" y="733723"/>
            <a:ext cx="2558321" cy="1184876"/>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Trả lời</a:t>
            </a:r>
            <a:endParaRPr lang="en-US" sz="5400" b="1" kern="0" dirty="0">
              <a:solidFill>
                <a:schemeClr val="bg1"/>
              </a:solidFill>
              <a:latin typeface="Arial"/>
              <a:cs typeface="Arial"/>
              <a:sym typeface="Arial"/>
            </a:endParaRPr>
          </a:p>
        </p:txBody>
      </p:sp>
      <p:sp>
        <p:nvSpPr>
          <p:cNvPr id="29" name="TextBox 28">
            <a:extLst>
              <a:ext uri="{FF2B5EF4-FFF2-40B4-BE49-F238E27FC236}">
                <a16:creationId xmlns:a16="http://schemas.microsoft.com/office/drawing/2014/main" id="{3013D1AF-E2F2-4073-A612-259B338D200B}"/>
              </a:ext>
            </a:extLst>
          </p:cNvPr>
          <p:cNvSpPr txBox="1"/>
          <p:nvPr/>
        </p:nvSpPr>
        <p:spPr>
          <a:xfrm>
            <a:off x="1150954" y="1270549"/>
            <a:ext cx="10595077" cy="7364901"/>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sớm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tốt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vì</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oxygen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hoạt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sống</a:t>
            </a:r>
            <a:r>
              <a:rPr lang="en-US" sz="4000" dirty="0">
                <a:effectLst/>
                <a:latin typeface="Arial" panose="020B0604020202020204" pitchFamily="34" charset="0"/>
                <a:ea typeface="Times New Roman" panose="02020603050405020304" pitchFamily="18" charset="0"/>
                <a:cs typeface="Arial" panose="020B0604020202020204" pitchFamily="34" charset="0"/>
              </a:rPr>
              <a:t>. Do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gian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kéo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dài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thì</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đặc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tổn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chết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nhiều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dẫn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hồi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phục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sót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thấp</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33" name="Picture 3">
            <a:hlinkClick r:id="" action="ppaction://media"/>
            <a:extLst>
              <a:ext uri="{FF2B5EF4-FFF2-40B4-BE49-F238E27FC236}">
                <a16:creationId xmlns:a16="http://schemas.microsoft.com/office/drawing/2014/main" id="{A592499C-D4F6-4FFD-9356-BFE49074358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6770" r="19194"/>
          <a:stretch>
            <a:fillRect/>
          </a:stretch>
        </p:blipFill>
        <p:spPr>
          <a:xfrm>
            <a:off x="12117370" y="5107610"/>
            <a:ext cx="5446393" cy="4784229"/>
          </a:xfrm>
          <a:prstGeom prst="rect">
            <a:avLst/>
          </a:prstGeom>
        </p:spPr>
      </p:pic>
    </p:spTree>
    <p:extLst>
      <p:ext uri="{BB962C8B-B14F-4D97-AF65-F5344CB8AC3E}">
        <p14:creationId xmlns:p14="http://schemas.microsoft.com/office/powerpoint/2010/main" val="9014127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000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repeatCount="indefinite" fill="hold" display="0">
                  <p:stCondLst>
                    <p:cond delay="indefinite"/>
                  </p:stCondLst>
                </p:cTn>
                <p:tgtEl>
                  <p:spTgt spid="33"/>
                </p:tgtEl>
              </p:cMediaNode>
            </p:video>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3"/>
                                        </p:tgtEl>
                                      </p:cBhvr>
                                    </p:cmd>
                                  </p:childTnLst>
                                </p:cTn>
                              </p:par>
                            </p:childTnLst>
                          </p:cTn>
                        </p:par>
                      </p:childTnLst>
                    </p:cTn>
                  </p:par>
                </p:childTnLst>
              </p:cTn>
              <p:nextCondLst>
                <p:cond evt="onClick" delay="0">
                  <p:tgtEl>
                    <p:spTgt spid="33"/>
                  </p:tgtEl>
                </p:cond>
              </p:nextCondLst>
            </p:seq>
          </p:childTnLst>
        </p:cTn>
      </p:par>
    </p:tnLst>
    <p:bldLst>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3">
            <a:extLst>
              <a:ext uri="{FF2B5EF4-FFF2-40B4-BE49-F238E27FC236}">
                <a16:creationId xmlns:a16="http://schemas.microsoft.com/office/drawing/2014/main" id="{26BBADBE-58BC-47E3-A10C-36DA3BAF6E93}"/>
              </a:ext>
            </a:extLst>
          </p:cNvPr>
          <p:cNvGrpSpPr/>
          <p:nvPr/>
        </p:nvGrpSpPr>
        <p:grpSpPr>
          <a:xfrm>
            <a:off x="743287" y="990600"/>
            <a:ext cx="176109" cy="5760720"/>
            <a:chOff x="0" y="0"/>
            <a:chExt cx="39654" cy="157871"/>
          </a:xfrm>
        </p:grpSpPr>
        <p:sp>
          <p:nvSpPr>
            <p:cNvPr id="27" name="Freeform 14">
              <a:extLst>
                <a:ext uri="{FF2B5EF4-FFF2-40B4-BE49-F238E27FC236}">
                  <a16:creationId xmlns:a16="http://schemas.microsoft.com/office/drawing/2014/main" id="{F71ED166-95B5-4AA7-ACB9-27EBF7E87967}"/>
                </a:ext>
              </a:extLst>
            </p:cNvPr>
            <p:cNvSpPr/>
            <p:nvPr/>
          </p:nvSpPr>
          <p:spPr>
            <a:xfrm>
              <a:off x="0" y="0"/>
              <a:ext cx="39654" cy="157871"/>
            </a:xfrm>
            <a:custGeom>
              <a:avLst/>
              <a:gdLst/>
              <a:ahLst/>
              <a:cxnLst/>
              <a:rect l="l" t="t" r="r" b="b"/>
              <a:pathLst>
                <a:path w="39654" h="157871">
                  <a:moveTo>
                    <a:pt x="0" y="0"/>
                  </a:moveTo>
                  <a:lnTo>
                    <a:pt x="39654" y="0"/>
                  </a:lnTo>
                  <a:lnTo>
                    <a:pt x="39654" y="157871"/>
                  </a:lnTo>
                  <a:lnTo>
                    <a:pt x="0" y="157871"/>
                  </a:lnTo>
                  <a:close/>
                </a:path>
              </a:pathLst>
            </a:custGeom>
            <a:solidFill>
              <a:srgbClr val="B89B62"/>
            </a:solidFill>
          </p:spPr>
        </p:sp>
        <p:sp>
          <p:nvSpPr>
            <p:cNvPr id="28" name="TextBox 15">
              <a:extLst>
                <a:ext uri="{FF2B5EF4-FFF2-40B4-BE49-F238E27FC236}">
                  <a16:creationId xmlns:a16="http://schemas.microsoft.com/office/drawing/2014/main" id="{11D387F2-04E6-4356-A89B-83572D2A7885}"/>
                </a:ext>
              </a:extLst>
            </p:cNvPr>
            <p:cNvSpPr txBox="1"/>
            <p:nvPr/>
          </p:nvSpPr>
          <p:spPr>
            <a:xfrm>
              <a:off x="0" y="-47625"/>
              <a:ext cx="812800" cy="860425"/>
            </a:xfrm>
            <a:prstGeom prst="rect">
              <a:avLst/>
            </a:prstGeom>
          </p:spPr>
          <p:txBody>
            <a:bodyPr lIns="50800" tIns="50800" rIns="50800" bIns="50800" rtlCol="0" anchor="ctr"/>
            <a:lstStyle/>
            <a:p>
              <a:pPr algn="ctr">
                <a:lnSpc>
                  <a:spcPts val="2806"/>
                </a:lnSpc>
              </a:pPr>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321882" y="733723"/>
            <a:ext cx="2558321" cy="1184876"/>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Trả lời</a:t>
            </a:r>
            <a:endParaRPr lang="en-US" sz="5400" b="1" kern="0" dirty="0">
              <a:solidFill>
                <a:schemeClr val="bg1"/>
              </a:solidFill>
              <a:latin typeface="Arial"/>
              <a:cs typeface="Arial"/>
              <a:sym typeface="Arial"/>
            </a:endParaRPr>
          </a:p>
        </p:txBody>
      </p:sp>
      <p:sp>
        <p:nvSpPr>
          <p:cNvPr id="31" name="Freeform 11">
            <a:extLst>
              <a:ext uri="{FF2B5EF4-FFF2-40B4-BE49-F238E27FC236}">
                <a16:creationId xmlns:a16="http://schemas.microsoft.com/office/drawing/2014/main" id="{4A5C8F86-366C-4E4A-B6E9-BE1B1EA93390}"/>
              </a:ext>
            </a:extLst>
          </p:cNvPr>
          <p:cNvSpPr/>
          <p:nvPr/>
        </p:nvSpPr>
        <p:spPr>
          <a:xfrm flipH="1">
            <a:off x="11253998" y="4446523"/>
            <a:ext cx="6936080" cy="5855093"/>
          </a:xfrm>
          <a:custGeom>
            <a:avLst/>
            <a:gdLst/>
            <a:ahLst/>
            <a:cxnLst/>
            <a:rect l="l" t="t" r="r" b="b"/>
            <a:pathLst>
              <a:path w="3232967" h="2372190">
                <a:moveTo>
                  <a:pt x="0" y="0"/>
                </a:moveTo>
                <a:lnTo>
                  <a:pt x="3232968" y="0"/>
                </a:lnTo>
                <a:lnTo>
                  <a:pt x="3232968" y="2372190"/>
                </a:lnTo>
                <a:lnTo>
                  <a:pt x="0" y="2372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4">
            <a:extLst>
              <a:ext uri="{FF2B5EF4-FFF2-40B4-BE49-F238E27FC236}">
                <a16:creationId xmlns:a16="http://schemas.microsoft.com/office/drawing/2014/main" id="{9C270742-3B4E-427B-B662-EE51833D5AA3}"/>
              </a:ext>
            </a:extLst>
          </p:cNvPr>
          <p:cNvSpPr txBox="1"/>
          <p:nvPr/>
        </p:nvSpPr>
        <p:spPr>
          <a:xfrm>
            <a:off x="1301321" y="973269"/>
            <a:ext cx="10911209" cy="6441572"/>
          </a:xfrm>
          <a:prstGeom prst="rect">
            <a:avLst/>
          </a:prstGeom>
          <a:noFill/>
        </p:spPr>
        <p:txBody>
          <a:bodyPr wrap="square">
            <a:spAutoFit/>
          </a:bodyPr>
          <a:lstStyle/>
          <a:p>
            <a:pPr algn="just">
              <a:lnSpc>
                <a:spcPct val="150000"/>
              </a:lnSpc>
              <a:spcAft>
                <a:spcPts val="800"/>
              </a:spcAft>
            </a:pPr>
            <a:r>
              <a:rPr lang="en-US" sz="4000" dirty="0">
                <a:solidFill>
                  <a:srgbClr val="0C0C00"/>
                </a:solidFill>
              </a:rPr>
              <a:t>V</a:t>
            </a:r>
            <a:r>
              <a:rPr lang="vi-VN" sz="4000" dirty="0">
                <a:solidFill>
                  <a:srgbClr val="0C0C00"/>
                </a:solidFill>
              </a:rPr>
              <a:t>ị trí đặt tay khi ép tim là 1/2 phía dưới của xương ức </a:t>
            </a:r>
            <a:r>
              <a:rPr lang="en-US" sz="4000" dirty="0" err="1">
                <a:latin typeface="Arial" panose="020B0604020202020204" pitchFamily="34" charset="0"/>
                <a:cs typeface="Arial" panose="020B0604020202020204" pitchFamily="34" charset="0"/>
              </a:rPr>
              <a:t>v</a:t>
            </a:r>
            <a:r>
              <a:rPr lang="en-US" sz="4000" dirty="0" err="1">
                <a:effectLst/>
                <a:latin typeface="Arial" panose="020B0604020202020204" pitchFamily="34" charset="0"/>
                <a:ea typeface="Times New Roman" panose="02020603050405020304" pitchFamily="18" charset="0"/>
                <a:cs typeface="Arial" panose="020B0604020202020204" pitchFamily="34" charset="0"/>
              </a:rPr>
              <a:t>ì</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ép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trí</a:t>
            </a:r>
            <a:r>
              <a:rPr lang="en-US" sz="4000" dirty="0">
                <a:effectLst/>
                <a:latin typeface="Arial" panose="020B0604020202020204" pitchFamily="34" charset="0"/>
                <a:ea typeface="Times New Roman" panose="02020603050405020304" pitchFamily="18" charset="0"/>
                <a:cs typeface="Arial" panose="020B0604020202020204" pitchFamily="34" charset="0"/>
              </a:rPr>
              <a:t> ½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ức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sẽ</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giúp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thay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buồng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tim</a:t>
            </a:r>
            <a:r>
              <a:rPr lang="en-US" sz="4000" dirty="0">
                <a:effectLst/>
                <a:latin typeface="Arial" panose="020B0604020202020204" pitchFamily="34" charset="0"/>
                <a:ea typeface="Times New Roman" panose="02020603050405020304" pitchFamily="18" charset="0"/>
                <a:cs typeface="Arial" panose="020B0604020202020204" pitchFamily="34" charset="0"/>
              </a:rPr>
              <a:t>, qua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kích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thích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đập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phục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vòng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tuần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hoàn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này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cũng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gãy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sườn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ức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tràn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màng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đụng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dập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phổi</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2" name="Freeform 24">
            <a:extLst>
              <a:ext uri="{FF2B5EF4-FFF2-40B4-BE49-F238E27FC236}">
                <a16:creationId xmlns:a16="http://schemas.microsoft.com/office/drawing/2014/main" id="{2FC57595-2062-429E-84AF-19F63F100710}"/>
              </a:ext>
            </a:extLst>
          </p:cNvPr>
          <p:cNvSpPr/>
          <p:nvPr/>
        </p:nvSpPr>
        <p:spPr>
          <a:xfrm flipH="1">
            <a:off x="-1143000" y="7374069"/>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4">
              <a:extLst>
                <a:ext uri="{96DAC541-7B7A-43D3-8B79-37D633B846F1}">
                  <asvg:svgBlip xmlns:asvg="http://schemas.microsoft.com/office/drawing/2016/SVG/main" r:embed="rId5"/>
                </a:ext>
              </a:extLst>
            </a:blip>
            <a:stretch>
              <a:fillRect b="-27856"/>
            </a:stretch>
          </a:blipFill>
        </p:spPr>
      </p:sp>
    </p:spTree>
    <p:extLst>
      <p:ext uri="{BB962C8B-B14F-4D97-AF65-F5344CB8AC3E}">
        <p14:creationId xmlns:p14="http://schemas.microsoft.com/office/powerpoint/2010/main" val="408956990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6"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3">
            <a:extLst>
              <a:ext uri="{FF2B5EF4-FFF2-40B4-BE49-F238E27FC236}">
                <a16:creationId xmlns:a16="http://schemas.microsoft.com/office/drawing/2014/main" id="{26BBADBE-58BC-47E3-A10C-36DA3BAF6E93}"/>
              </a:ext>
            </a:extLst>
          </p:cNvPr>
          <p:cNvGrpSpPr/>
          <p:nvPr/>
        </p:nvGrpSpPr>
        <p:grpSpPr>
          <a:xfrm>
            <a:off x="743287" y="990600"/>
            <a:ext cx="176109" cy="5212080"/>
            <a:chOff x="0" y="0"/>
            <a:chExt cx="39654" cy="157871"/>
          </a:xfrm>
        </p:grpSpPr>
        <p:sp>
          <p:nvSpPr>
            <p:cNvPr id="27" name="Freeform 14">
              <a:extLst>
                <a:ext uri="{FF2B5EF4-FFF2-40B4-BE49-F238E27FC236}">
                  <a16:creationId xmlns:a16="http://schemas.microsoft.com/office/drawing/2014/main" id="{F71ED166-95B5-4AA7-ACB9-27EBF7E87967}"/>
                </a:ext>
              </a:extLst>
            </p:cNvPr>
            <p:cNvSpPr/>
            <p:nvPr/>
          </p:nvSpPr>
          <p:spPr>
            <a:xfrm>
              <a:off x="0" y="0"/>
              <a:ext cx="39654" cy="157871"/>
            </a:xfrm>
            <a:custGeom>
              <a:avLst/>
              <a:gdLst/>
              <a:ahLst/>
              <a:cxnLst/>
              <a:rect l="l" t="t" r="r" b="b"/>
              <a:pathLst>
                <a:path w="39654" h="157871">
                  <a:moveTo>
                    <a:pt x="0" y="0"/>
                  </a:moveTo>
                  <a:lnTo>
                    <a:pt x="39654" y="0"/>
                  </a:lnTo>
                  <a:lnTo>
                    <a:pt x="39654" y="157871"/>
                  </a:lnTo>
                  <a:lnTo>
                    <a:pt x="0" y="157871"/>
                  </a:lnTo>
                  <a:close/>
                </a:path>
              </a:pathLst>
            </a:custGeom>
            <a:solidFill>
              <a:srgbClr val="B89B62"/>
            </a:solidFill>
          </p:spPr>
        </p:sp>
        <p:sp>
          <p:nvSpPr>
            <p:cNvPr id="28" name="TextBox 15">
              <a:extLst>
                <a:ext uri="{FF2B5EF4-FFF2-40B4-BE49-F238E27FC236}">
                  <a16:creationId xmlns:a16="http://schemas.microsoft.com/office/drawing/2014/main" id="{11D387F2-04E6-4356-A89B-83572D2A7885}"/>
                </a:ext>
              </a:extLst>
            </p:cNvPr>
            <p:cNvSpPr txBox="1"/>
            <p:nvPr/>
          </p:nvSpPr>
          <p:spPr>
            <a:xfrm>
              <a:off x="0" y="-47625"/>
              <a:ext cx="812800" cy="860425"/>
            </a:xfrm>
            <a:prstGeom prst="rect">
              <a:avLst/>
            </a:prstGeom>
          </p:spPr>
          <p:txBody>
            <a:bodyPr lIns="50800" tIns="50800" rIns="50800" bIns="50800" rtlCol="0" anchor="ctr"/>
            <a:lstStyle/>
            <a:p>
              <a:pPr algn="ctr">
                <a:lnSpc>
                  <a:spcPts val="2806"/>
                </a:lnSpc>
              </a:pPr>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4BCEF4C7-FD87-4BD8-8A28-B08D1C713547}"/>
              </a:ext>
            </a:extLst>
          </p:cNvPr>
          <p:cNvSpPr txBox="1"/>
          <p:nvPr/>
        </p:nvSpPr>
        <p:spPr>
          <a:xfrm>
            <a:off x="15321882" y="733723"/>
            <a:ext cx="2558321" cy="1184876"/>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Trả lời</a:t>
            </a:r>
            <a:endParaRPr lang="en-US" sz="5400" b="1" kern="0" dirty="0">
              <a:solidFill>
                <a:schemeClr val="bg1"/>
              </a:solidFill>
              <a:latin typeface="Arial"/>
              <a:cs typeface="Arial"/>
              <a:sym typeface="Arial"/>
            </a:endParaRPr>
          </a:p>
        </p:txBody>
      </p:sp>
      <p:sp>
        <p:nvSpPr>
          <p:cNvPr id="29" name="TextBox 28">
            <a:extLst>
              <a:ext uri="{FF2B5EF4-FFF2-40B4-BE49-F238E27FC236}">
                <a16:creationId xmlns:a16="http://schemas.microsoft.com/office/drawing/2014/main" id="{EF1474FD-E0C3-47BC-A7D9-84D716FBA710}"/>
              </a:ext>
            </a:extLst>
          </p:cNvPr>
          <p:cNvSpPr txBox="1"/>
          <p:nvPr/>
        </p:nvSpPr>
        <p:spPr>
          <a:xfrm>
            <a:off x="1290749" y="1028700"/>
            <a:ext cx="11343468" cy="4594912"/>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Times New Roman" panose="02020603050405020304" pitchFamily="18" charset="0"/>
                <a:cs typeface="Arial" panose="020B0604020202020204" pitchFamily="34" charset="0"/>
              </a:rPr>
              <a:t>Khi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nâng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cằm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bóp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mũi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sẽ</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giúp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sau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4000" dirty="0">
                <a:effectLst/>
                <a:latin typeface="Arial" panose="020B0604020202020204" pitchFamily="34" charset="0"/>
                <a:ea typeface="Times New Roman" panose="02020603050405020304" pitchFamily="18" charset="0"/>
                <a:cs typeface="Arial" panose="020B0604020202020204" pitchFamily="34" charset="0"/>
              </a:rPr>
              <a:t> quay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trở</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mũi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miệng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đi</a:t>
            </a:r>
            <a:r>
              <a:rPr lang="en-US" sz="4000" dirty="0">
                <a:effectLst/>
                <a:latin typeface="Arial" panose="020B0604020202020204" pitchFamily="34" charset="0"/>
                <a:ea typeface="Times New Roman" panose="02020603050405020304" pitchFamily="18" charset="0"/>
                <a:cs typeface="Arial" panose="020B0604020202020204" pitchFamily="34" charset="0"/>
              </a:rPr>
              <a:t> ra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ngoài</a:t>
            </a:r>
            <a:r>
              <a:rPr lang="en-US" sz="4000" dirty="0">
                <a:effectLst/>
                <a:latin typeface="Arial" panose="020B0604020202020204" pitchFamily="34" charset="0"/>
                <a:ea typeface="Times New Roman" panose="02020603050405020304" pitchFamily="18" charset="0"/>
                <a:cs typeface="Arial" panose="020B0604020202020204" pitchFamily="34" charset="0"/>
              </a:rPr>
              <a:t> → </a:t>
            </a:r>
            <a:r>
              <a:rPr lang="en-US" sz="4000" dirty="0" err="1">
                <a:effectLst/>
                <a:latin typeface="Arial" panose="020B0604020202020204" pitchFamily="34" charset="0"/>
                <a:ea typeface="Times New Roman" panose="02020603050405020304" pitchFamily="18" charset="0"/>
                <a:cs typeface="Arial" panose="020B0604020202020204" pitchFamily="34" charset="0"/>
              </a:rPr>
              <a:t>nạn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sẽ</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nhận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nhiều</a:t>
            </a:r>
            <a:r>
              <a:rPr lang="en-US" sz="4000" dirty="0">
                <a:effectLst/>
                <a:latin typeface="Arial" panose="020B0604020202020204" pitchFamily="34" charset="0"/>
                <a:ea typeface="Times New Roman" panose="02020603050405020304" pitchFamily="18" charset="0"/>
                <a:cs typeface="Arial" panose="020B0604020202020204" pitchFamily="34" charset="0"/>
              </a:rPr>
              <a:t> oxygen </a:t>
            </a:r>
            <a:r>
              <a:rPr lang="en-US" sz="4000" dirty="0" err="1">
                <a:effectLst/>
                <a:latin typeface="Arial" panose="020B0604020202020204" pitchFamily="34" charset="0"/>
                <a:ea typeface="Times New Roman" panose="02020603050405020304" pitchFamily="18" charset="0"/>
                <a:cs typeface="Arial" panose="020B0604020202020204" pitchFamily="34" charset="0"/>
              </a:rPr>
              <a:t>hơn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quả</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AA8B4E7-9880-4CAA-9C29-4AD841C0FFBD}"/>
              </a:ext>
            </a:extLst>
          </p:cNvPr>
          <p:cNvGrpSpPr/>
          <p:nvPr/>
        </p:nvGrpSpPr>
        <p:grpSpPr>
          <a:xfrm>
            <a:off x="3467095" y="6134100"/>
            <a:ext cx="13792200" cy="3817620"/>
            <a:chOff x="2247900" y="6088380"/>
            <a:chExt cx="13792200" cy="3817620"/>
          </a:xfrm>
        </p:grpSpPr>
        <p:sp>
          <p:nvSpPr>
            <p:cNvPr id="3" name="Rectangle: Rounded Corners 2">
              <a:extLst>
                <a:ext uri="{FF2B5EF4-FFF2-40B4-BE49-F238E27FC236}">
                  <a16:creationId xmlns:a16="http://schemas.microsoft.com/office/drawing/2014/main" id="{5B2EADB6-2BCB-4FBF-A5F4-14EA5C59EB94}"/>
                </a:ext>
              </a:extLst>
            </p:cNvPr>
            <p:cNvSpPr/>
            <p:nvPr/>
          </p:nvSpPr>
          <p:spPr>
            <a:xfrm>
              <a:off x="2247900" y="6088380"/>
              <a:ext cx="13792200" cy="3817620"/>
            </a:xfrm>
            <a:prstGeom prst="roundRect">
              <a:avLst>
                <a:gd name="adj" fmla="val 6188"/>
              </a:avLst>
            </a:prstGeom>
            <a:solidFill>
              <a:srgbClr val="F0E8D8"/>
            </a:solidFill>
            <a:ln w="57150">
              <a:solidFill>
                <a:srgbClr val="B89B6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FAC4DFC5-DE7D-41F3-9D3F-3E1E66A30D33}"/>
                </a:ext>
              </a:extLst>
            </p:cNvPr>
            <p:cNvGrpSpPr/>
            <p:nvPr/>
          </p:nvGrpSpPr>
          <p:grpSpPr>
            <a:xfrm>
              <a:off x="3460509" y="6322501"/>
              <a:ext cx="11173166" cy="3564449"/>
              <a:chOff x="6516672" y="6650549"/>
              <a:chExt cx="11173166" cy="3564449"/>
            </a:xfrm>
          </p:grpSpPr>
          <p:pic>
            <p:nvPicPr>
              <p:cNvPr id="34" name="Picture 33">
                <a:extLst>
                  <a:ext uri="{FF2B5EF4-FFF2-40B4-BE49-F238E27FC236}">
                    <a16:creationId xmlns:a16="http://schemas.microsoft.com/office/drawing/2014/main" id="{98C96193-4489-4DBE-8DC4-D03EBE46BBE0}"/>
                  </a:ext>
                </a:extLst>
              </p:cNvPr>
              <p:cNvPicPr>
                <a:picLocks noChangeAspect="1"/>
              </p:cNvPicPr>
              <p:nvPr/>
            </p:nvPicPr>
            <p:blipFill>
              <a:blip r:embed="rId2">
                <a:clrChange>
                  <a:clrFrom>
                    <a:srgbClr val="F8FAE8"/>
                  </a:clrFrom>
                  <a:clrTo>
                    <a:srgbClr val="F8FAE8">
                      <a:alpha val="0"/>
                    </a:srgbClr>
                  </a:clrTo>
                </a:clrChange>
              </a:blip>
              <a:stretch>
                <a:fillRect/>
              </a:stretch>
            </p:blipFill>
            <p:spPr>
              <a:xfrm>
                <a:off x="6516672" y="6650549"/>
                <a:ext cx="5254656" cy="2971800"/>
              </a:xfrm>
              <a:prstGeom prst="rect">
                <a:avLst/>
              </a:prstGeom>
            </p:spPr>
          </p:pic>
          <p:pic>
            <p:nvPicPr>
              <p:cNvPr id="35" name="Picture 34">
                <a:extLst>
                  <a:ext uri="{FF2B5EF4-FFF2-40B4-BE49-F238E27FC236}">
                    <a16:creationId xmlns:a16="http://schemas.microsoft.com/office/drawing/2014/main" id="{506526AA-D4A7-43F5-B2B2-8AC957075FAA}"/>
                  </a:ext>
                </a:extLst>
              </p:cNvPr>
              <p:cNvPicPr>
                <a:picLocks noChangeAspect="1"/>
              </p:cNvPicPr>
              <p:nvPr/>
            </p:nvPicPr>
            <p:blipFill>
              <a:blip r:embed="rId3">
                <a:clrChange>
                  <a:clrFrom>
                    <a:srgbClr val="F8FAE8"/>
                  </a:clrFrom>
                  <a:clrTo>
                    <a:srgbClr val="F8FAE8">
                      <a:alpha val="0"/>
                    </a:srgbClr>
                  </a:clrTo>
                </a:clrChange>
              </a:blip>
              <a:stretch>
                <a:fillRect/>
              </a:stretch>
            </p:blipFill>
            <p:spPr>
              <a:xfrm>
                <a:off x="12200163" y="7268957"/>
                <a:ext cx="5489675" cy="2353392"/>
              </a:xfrm>
              <a:prstGeom prst="rect">
                <a:avLst/>
              </a:prstGeom>
            </p:spPr>
          </p:pic>
          <p:sp>
            <p:nvSpPr>
              <p:cNvPr id="36" name="TextBox 35">
                <a:extLst>
                  <a:ext uri="{FF2B5EF4-FFF2-40B4-BE49-F238E27FC236}">
                    <a16:creationId xmlns:a16="http://schemas.microsoft.com/office/drawing/2014/main" id="{41AEC66E-6FF6-4976-81FF-D0C119CAB820}"/>
                  </a:ext>
                </a:extLst>
              </p:cNvPr>
              <p:cNvSpPr txBox="1"/>
              <p:nvPr/>
            </p:nvSpPr>
            <p:spPr>
              <a:xfrm>
                <a:off x="10058400" y="9691778"/>
                <a:ext cx="6102911" cy="523220"/>
              </a:xfrm>
              <a:prstGeom prst="rect">
                <a:avLst/>
              </a:prstGeom>
              <a:noFill/>
            </p:spPr>
            <p:txBody>
              <a:bodyPr wrap="square" rtlCol="0">
                <a:spAutoFit/>
              </a:bodyPr>
              <a:lstStyle/>
              <a:p>
                <a:r>
                  <a:rPr lang="vi-VN" sz="2800" b="1" dirty="0"/>
                  <a:t>Hình 32.5. </a:t>
                </a:r>
                <a:r>
                  <a:rPr lang="vi-VN" sz="2800" dirty="0"/>
                  <a:t>Kĩ thuật thổi ngạt</a:t>
                </a:r>
                <a:endParaRPr lang="en-US" sz="2800" dirty="0"/>
              </a:p>
            </p:txBody>
          </p:sp>
        </p:grpSp>
      </p:grpSp>
      <p:sp>
        <p:nvSpPr>
          <p:cNvPr id="37" name="Freeform 7">
            <a:extLst>
              <a:ext uri="{FF2B5EF4-FFF2-40B4-BE49-F238E27FC236}">
                <a16:creationId xmlns:a16="http://schemas.microsoft.com/office/drawing/2014/main" id="{CA93EFFC-20A7-41FB-A39B-67A07FB1821C}"/>
              </a:ext>
            </a:extLst>
          </p:cNvPr>
          <p:cNvSpPr/>
          <p:nvPr/>
        </p:nvSpPr>
        <p:spPr>
          <a:xfrm>
            <a:off x="-424992" y="7775010"/>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20733584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905D3E-C67F-4412-B7D8-49840A9F955A}"/>
              </a:ext>
            </a:extLst>
          </p:cNvPr>
          <p:cNvGrpSpPr/>
          <p:nvPr/>
        </p:nvGrpSpPr>
        <p:grpSpPr>
          <a:xfrm rot="5400000">
            <a:off x="7753350" y="-7753350"/>
            <a:ext cx="2781300" cy="18288000"/>
            <a:chOff x="0" y="0"/>
            <a:chExt cx="3529428" cy="1028700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16"/>
          <p:cNvGrpSpPr/>
          <p:nvPr/>
        </p:nvGrpSpPr>
        <p:grpSpPr>
          <a:xfrm>
            <a:off x="14859000" y="7277100"/>
            <a:ext cx="4724400" cy="43815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E0F547D2-4B77-40E4-AC9E-BAD3279FA1E4}"/>
              </a:ext>
            </a:extLst>
          </p:cNvPr>
          <p:cNvSpPr txBox="1"/>
          <p:nvPr/>
        </p:nvSpPr>
        <p:spPr>
          <a:xfrm>
            <a:off x="762000" y="281470"/>
            <a:ext cx="5154803" cy="1427570"/>
          </a:xfrm>
          <a:prstGeom prst="rect">
            <a:avLst/>
          </a:prstGeom>
          <a:noFill/>
        </p:spPr>
        <p:txBody>
          <a:bodyPr wrap="square">
            <a:spAutoFit/>
          </a:bodyPr>
          <a:lstStyle/>
          <a:p>
            <a:pPr algn="ctr" defTabSz="1828800">
              <a:lnSpc>
                <a:spcPct val="150000"/>
              </a:lnSpc>
              <a:buClr>
                <a:srgbClr val="000000"/>
              </a:buClr>
            </a:pPr>
            <a:r>
              <a:rPr lang="en-US" sz="6600" b="1" kern="0" dirty="0">
                <a:solidFill>
                  <a:schemeClr val="bg1"/>
                </a:solidFill>
                <a:latin typeface="Arial"/>
                <a:ea typeface="Times New Roman" panose="02020603050405020304" pitchFamily="18" charset="0"/>
                <a:cs typeface="Arial"/>
                <a:sym typeface="Arial"/>
              </a:rPr>
              <a:t>LUYỆN TẬP</a:t>
            </a:r>
            <a:endParaRPr lang="en-US" sz="6600" b="1" kern="0" dirty="0">
              <a:solidFill>
                <a:schemeClr val="bg1"/>
              </a:solidFill>
              <a:latin typeface="Arial"/>
              <a:cs typeface="Arial"/>
              <a:sym typeface="Arial"/>
            </a:endParaRPr>
          </a:p>
        </p:txBody>
      </p:sp>
      <p:sp>
        <p:nvSpPr>
          <p:cNvPr id="28" name="TextBox 27">
            <a:extLst>
              <a:ext uri="{FF2B5EF4-FFF2-40B4-BE49-F238E27FC236}">
                <a16:creationId xmlns:a16="http://schemas.microsoft.com/office/drawing/2014/main" id="{D8DA1697-403D-4ACD-AD72-8D89D05A2CDD}"/>
              </a:ext>
            </a:extLst>
          </p:cNvPr>
          <p:cNvSpPr txBox="1"/>
          <p:nvPr/>
        </p:nvSpPr>
        <p:spPr>
          <a:xfrm>
            <a:off x="1333497" y="3296510"/>
            <a:ext cx="15849600" cy="5943999"/>
          </a:xfrm>
          <a:prstGeom prst="rect">
            <a:avLst/>
          </a:prstGeom>
          <a:noFill/>
        </p:spPr>
        <p:txBody>
          <a:bodyPr wrap="square">
            <a:spAutoFit/>
          </a:bodyPr>
          <a:lstStyle/>
          <a:p>
            <a:pPr algn="just">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sưởi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ấm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ẩm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hít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a:t>
            </a:r>
            <a:r>
              <a:rPr lang="en-US" sz="40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1" name="TextBox 18">
            <a:extLst>
              <a:ext uri="{FF2B5EF4-FFF2-40B4-BE49-F238E27FC236}">
                <a16:creationId xmlns:a16="http://schemas.microsoft.com/office/drawing/2014/main" id="{1D7EDC4F-256E-4B52-872D-1F8DCB92AC33}"/>
              </a:ext>
            </a:extLst>
          </p:cNvPr>
          <p:cNvSpPr txBox="1"/>
          <p:nvPr/>
        </p:nvSpPr>
        <p:spPr>
          <a:xfrm>
            <a:off x="15454313" y="7532191"/>
            <a:ext cx="3838575" cy="3868043"/>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22">
            <a:extLst>
              <a:ext uri="{FF2B5EF4-FFF2-40B4-BE49-F238E27FC236}">
                <a16:creationId xmlns:a16="http://schemas.microsoft.com/office/drawing/2014/main" id="{2B290FD0-F6BF-4A47-B493-88B963AAF081}"/>
              </a:ext>
            </a:extLst>
          </p:cNvPr>
          <p:cNvGrpSpPr/>
          <p:nvPr/>
        </p:nvGrpSpPr>
        <p:grpSpPr>
          <a:xfrm>
            <a:off x="13680103" y="7532191"/>
            <a:ext cx="1030407" cy="927858"/>
            <a:chOff x="0" y="0"/>
            <a:chExt cx="812800" cy="812800"/>
          </a:xfrm>
        </p:grpSpPr>
        <p:sp>
          <p:nvSpPr>
            <p:cNvPr id="33" name="Freeform 23">
              <a:extLst>
                <a:ext uri="{FF2B5EF4-FFF2-40B4-BE49-F238E27FC236}">
                  <a16:creationId xmlns:a16="http://schemas.microsoft.com/office/drawing/2014/main" id="{7024E839-0B14-42C0-BF46-DBC2AF28C47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34" name="TextBox 24">
              <a:extLst>
                <a:ext uri="{FF2B5EF4-FFF2-40B4-BE49-F238E27FC236}">
                  <a16:creationId xmlns:a16="http://schemas.microsoft.com/office/drawing/2014/main" id="{8E11BFDC-E9ED-4550-A2BF-4A59EA8FC9AE}"/>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9">
            <a:extLst>
              <a:ext uri="{FF2B5EF4-FFF2-40B4-BE49-F238E27FC236}">
                <a16:creationId xmlns:a16="http://schemas.microsoft.com/office/drawing/2014/main" id="{CD40FD43-B41D-4E06-A78B-D7A3AC469F39}"/>
              </a:ext>
            </a:extLst>
          </p:cNvPr>
          <p:cNvGrpSpPr/>
          <p:nvPr/>
        </p:nvGrpSpPr>
        <p:grpSpPr>
          <a:xfrm>
            <a:off x="11560879" y="8900090"/>
            <a:ext cx="1901405" cy="1858889"/>
            <a:chOff x="0" y="0"/>
            <a:chExt cx="812800" cy="812800"/>
          </a:xfrm>
        </p:grpSpPr>
        <p:sp>
          <p:nvSpPr>
            <p:cNvPr id="36" name="Freeform 20">
              <a:extLst>
                <a:ext uri="{FF2B5EF4-FFF2-40B4-BE49-F238E27FC236}">
                  <a16:creationId xmlns:a16="http://schemas.microsoft.com/office/drawing/2014/main" id="{1A481952-9D69-4453-9034-DEF0D5049BF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37" name="TextBox 21">
              <a:extLst>
                <a:ext uri="{FF2B5EF4-FFF2-40B4-BE49-F238E27FC236}">
                  <a16:creationId xmlns:a16="http://schemas.microsoft.com/office/drawing/2014/main" id="{2BEF2402-2ED8-4436-B64F-98CD1BB05742}"/>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Freeform 11">
            <a:extLst>
              <a:ext uri="{FF2B5EF4-FFF2-40B4-BE49-F238E27FC236}">
                <a16:creationId xmlns:a16="http://schemas.microsoft.com/office/drawing/2014/main" id="{F3A7DF94-D1FB-4D58-9202-C9C8B58C78A8}"/>
              </a:ext>
            </a:extLst>
          </p:cNvPr>
          <p:cNvSpPr/>
          <p:nvPr/>
        </p:nvSpPr>
        <p:spPr>
          <a:xfrm>
            <a:off x="12128297" y="3404350"/>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9" name="Freeform 11">
            <a:extLst>
              <a:ext uri="{FF2B5EF4-FFF2-40B4-BE49-F238E27FC236}">
                <a16:creationId xmlns:a16="http://schemas.microsoft.com/office/drawing/2014/main" id="{CBE7615F-DC0B-43D6-850C-6D0839200FDF}"/>
              </a:ext>
            </a:extLst>
          </p:cNvPr>
          <p:cNvSpPr/>
          <p:nvPr/>
        </p:nvSpPr>
        <p:spPr>
          <a:xfrm>
            <a:off x="15071030" y="4207592"/>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0" name="Oval 39">
            <a:extLst>
              <a:ext uri="{FF2B5EF4-FFF2-40B4-BE49-F238E27FC236}">
                <a16:creationId xmlns:a16="http://schemas.microsoft.com/office/drawing/2014/main" id="{AB5A2056-5FD2-4419-B6B2-30E86F08F55F}"/>
              </a:ext>
            </a:extLst>
          </p:cNvPr>
          <p:cNvSpPr/>
          <p:nvPr/>
        </p:nvSpPr>
        <p:spPr>
          <a:xfrm>
            <a:off x="1104903" y="5300278"/>
            <a:ext cx="1012031" cy="9682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69556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905D3E-C67F-4412-B7D8-49840A9F955A}"/>
              </a:ext>
            </a:extLst>
          </p:cNvPr>
          <p:cNvGrpSpPr/>
          <p:nvPr/>
        </p:nvGrpSpPr>
        <p:grpSpPr>
          <a:xfrm rot="5400000">
            <a:off x="7753350" y="-7753350"/>
            <a:ext cx="2781300" cy="18288000"/>
            <a:chOff x="0" y="0"/>
            <a:chExt cx="3529428" cy="1028700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16"/>
          <p:cNvGrpSpPr/>
          <p:nvPr/>
        </p:nvGrpSpPr>
        <p:grpSpPr>
          <a:xfrm>
            <a:off x="14859000" y="7277100"/>
            <a:ext cx="4724400" cy="43815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E0F547D2-4B77-40E4-AC9E-BAD3279FA1E4}"/>
              </a:ext>
            </a:extLst>
          </p:cNvPr>
          <p:cNvSpPr txBox="1"/>
          <p:nvPr/>
        </p:nvSpPr>
        <p:spPr>
          <a:xfrm>
            <a:off x="762000" y="281470"/>
            <a:ext cx="5154803" cy="1427570"/>
          </a:xfrm>
          <a:prstGeom prst="rect">
            <a:avLst/>
          </a:prstGeom>
          <a:noFill/>
        </p:spPr>
        <p:txBody>
          <a:bodyPr wrap="square">
            <a:spAutoFit/>
          </a:bodyPr>
          <a:lstStyle/>
          <a:p>
            <a:pPr algn="ctr" defTabSz="1828800">
              <a:lnSpc>
                <a:spcPct val="150000"/>
              </a:lnSpc>
              <a:buClr>
                <a:srgbClr val="000000"/>
              </a:buClr>
            </a:pPr>
            <a:r>
              <a:rPr lang="en-US" sz="6600" b="1" kern="0" dirty="0">
                <a:solidFill>
                  <a:schemeClr val="bg1"/>
                </a:solidFill>
                <a:latin typeface="Arial"/>
                <a:ea typeface="Times New Roman" panose="02020603050405020304" pitchFamily="18" charset="0"/>
                <a:cs typeface="Arial"/>
                <a:sym typeface="Arial"/>
              </a:rPr>
              <a:t>LUYỆN TẬP</a:t>
            </a:r>
            <a:endParaRPr lang="en-US" sz="6600" b="1" kern="0" dirty="0">
              <a:solidFill>
                <a:schemeClr val="bg1"/>
              </a:solidFill>
              <a:latin typeface="Arial"/>
              <a:cs typeface="Arial"/>
              <a:sym typeface="Arial"/>
            </a:endParaRPr>
          </a:p>
        </p:txBody>
      </p:sp>
      <p:sp>
        <p:nvSpPr>
          <p:cNvPr id="31" name="TextBox 18">
            <a:extLst>
              <a:ext uri="{FF2B5EF4-FFF2-40B4-BE49-F238E27FC236}">
                <a16:creationId xmlns:a16="http://schemas.microsoft.com/office/drawing/2014/main" id="{1D7EDC4F-256E-4B52-872D-1F8DCB92AC33}"/>
              </a:ext>
            </a:extLst>
          </p:cNvPr>
          <p:cNvSpPr txBox="1"/>
          <p:nvPr/>
        </p:nvSpPr>
        <p:spPr>
          <a:xfrm>
            <a:off x="15454313" y="7532191"/>
            <a:ext cx="3838575" cy="3868043"/>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22">
            <a:extLst>
              <a:ext uri="{FF2B5EF4-FFF2-40B4-BE49-F238E27FC236}">
                <a16:creationId xmlns:a16="http://schemas.microsoft.com/office/drawing/2014/main" id="{2B290FD0-F6BF-4A47-B493-88B963AAF081}"/>
              </a:ext>
            </a:extLst>
          </p:cNvPr>
          <p:cNvGrpSpPr/>
          <p:nvPr/>
        </p:nvGrpSpPr>
        <p:grpSpPr>
          <a:xfrm>
            <a:off x="13680103" y="7532191"/>
            <a:ext cx="1030407" cy="927858"/>
            <a:chOff x="0" y="0"/>
            <a:chExt cx="812800" cy="812800"/>
          </a:xfrm>
        </p:grpSpPr>
        <p:sp>
          <p:nvSpPr>
            <p:cNvPr id="33" name="Freeform 23">
              <a:extLst>
                <a:ext uri="{FF2B5EF4-FFF2-40B4-BE49-F238E27FC236}">
                  <a16:creationId xmlns:a16="http://schemas.microsoft.com/office/drawing/2014/main" id="{7024E839-0B14-42C0-BF46-DBC2AF28C47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34" name="TextBox 24">
              <a:extLst>
                <a:ext uri="{FF2B5EF4-FFF2-40B4-BE49-F238E27FC236}">
                  <a16:creationId xmlns:a16="http://schemas.microsoft.com/office/drawing/2014/main" id="{8E11BFDC-E9ED-4550-A2BF-4A59EA8FC9AE}"/>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9">
            <a:extLst>
              <a:ext uri="{FF2B5EF4-FFF2-40B4-BE49-F238E27FC236}">
                <a16:creationId xmlns:a16="http://schemas.microsoft.com/office/drawing/2014/main" id="{CD40FD43-B41D-4E06-A78B-D7A3AC469F39}"/>
              </a:ext>
            </a:extLst>
          </p:cNvPr>
          <p:cNvGrpSpPr/>
          <p:nvPr/>
        </p:nvGrpSpPr>
        <p:grpSpPr>
          <a:xfrm>
            <a:off x="11560879" y="8900090"/>
            <a:ext cx="1901405" cy="1858889"/>
            <a:chOff x="0" y="0"/>
            <a:chExt cx="812800" cy="812800"/>
          </a:xfrm>
        </p:grpSpPr>
        <p:sp>
          <p:nvSpPr>
            <p:cNvPr id="36" name="Freeform 20">
              <a:extLst>
                <a:ext uri="{FF2B5EF4-FFF2-40B4-BE49-F238E27FC236}">
                  <a16:creationId xmlns:a16="http://schemas.microsoft.com/office/drawing/2014/main" id="{1A481952-9D69-4453-9034-DEF0D5049BF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37" name="TextBox 21">
              <a:extLst>
                <a:ext uri="{FF2B5EF4-FFF2-40B4-BE49-F238E27FC236}">
                  <a16:creationId xmlns:a16="http://schemas.microsoft.com/office/drawing/2014/main" id="{2BEF2402-2ED8-4436-B64F-98CD1BB05742}"/>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Freeform 11">
            <a:extLst>
              <a:ext uri="{FF2B5EF4-FFF2-40B4-BE49-F238E27FC236}">
                <a16:creationId xmlns:a16="http://schemas.microsoft.com/office/drawing/2014/main" id="{F3A7DF94-D1FB-4D58-9202-C9C8B58C78A8}"/>
              </a:ext>
            </a:extLst>
          </p:cNvPr>
          <p:cNvSpPr/>
          <p:nvPr/>
        </p:nvSpPr>
        <p:spPr>
          <a:xfrm>
            <a:off x="16861613" y="5437495"/>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9" name="Freeform 11">
            <a:extLst>
              <a:ext uri="{FF2B5EF4-FFF2-40B4-BE49-F238E27FC236}">
                <a16:creationId xmlns:a16="http://schemas.microsoft.com/office/drawing/2014/main" id="{CBE7615F-DC0B-43D6-850C-6D0839200FDF}"/>
              </a:ext>
            </a:extLst>
          </p:cNvPr>
          <p:cNvSpPr/>
          <p:nvPr/>
        </p:nvSpPr>
        <p:spPr>
          <a:xfrm>
            <a:off x="15071030" y="4207592"/>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extBox 25">
            <a:extLst>
              <a:ext uri="{FF2B5EF4-FFF2-40B4-BE49-F238E27FC236}">
                <a16:creationId xmlns:a16="http://schemas.microsoft.com/office/drawing/2014/main" id="{BD611599-C8B3-4144-8261-0A49CE9259C0}"/>
              </a:ext>
            </a:extLst>
          </p:cNvPr>
          <p:cNvSpPr txBox="1"/>
          <p:nvPr/>
        </p:nvSpPr>
        <p:spPr>
          <a:xfrm>
            <a:off x="1145058" y="3036391"/>
            <a:ext cx="15010806" cy="5928611"/>
          </a:xfrm>
          <a:prstGeom prst="rect">
            <a:avLst/>
          </a:prstGeom>
          <a:noFill/>
        </p:spPr>
        <p:txBody>
          <a:bodyPr wrap="square">
            <a:spAutoFit/>
          </a:bodyPr>
          <a:lstStyle/>
          <a:p>
            <a:pPr algn="just">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nitrogen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carbonic.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carbonic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oxi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oxi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carbonic.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oxi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nitro.</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7" name="Oval 26">
            <a:extLst>
              <a:ext uri="{FF2B5EF4-FFF2-40B4-BE49-F238E27FC236}">
                <a16:creationId xmlns:a16="http://schemas.microsoft.com/office/drawing/2014/main" id="{4C688DA2-803E-48AC-84FB-9151175D3FE1}"/>
              </a:ext>
            </a:extLst>
          </p:cNvPr>
          <p:cNvSpPr/>
          <p:nvPr/>
        </p:nvSpPr>
        <p:spPr>
          <a:xfrm>
            <a:off x="914400" y="7069822"/>
            <a:ext cx="1012031" cy="9682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41368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5" name="Group 5"/>
          <p:cNvGrpSpPr/>
          <p:nvPr/>
        </p:nvGrpSpPr>
        <p:grpSpPr>
          <a:xfrm>
            <a:off x="3162300" y="0"/>
            <a:ext cx="135939" cy="10287000"/>
            <a:chOff x="0" y="0"/>
            <a:chExt cx="35803" cy="2709333"/>
          </a:xfrm>
        </p:grpSpPr>
        <p:sp>
          <p:nvSpPr>
            <p:cNvPr id="6" name="Freeform 6"/>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11" name="Group 11"/>
          <p:cNvGrpSpPr/>
          <p:nvPr/>
        </p:nvGrpSpPr>
        <p:grpSpPr>
          <a:xfrm>
            <a:off x="13335000" y="-2895600"/>
            <a:ext cx="7848600" cy="78486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945"/>
                </a:lnSpc>
              </a:pPr>
              <a:endParaRPr/>
            </a:p>
          </p:txBody>
        </p:sp>
      </p:grpSp>
      <p:grpSp>
        <p:nvGrpSpPr>
          <p:cNvPr id="14" name="Group 14"/>
          <p:cNvGrpSpPr/>
          <p:nvPr/>
        </p:nvGrpSpPr>
        <p:grpSpPr>
          <a:xfrm>
            <a:off x="13960944" y="-2269656"/>
            <a:ext cx="6596712" cy="659671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945"/>
                </a:lnSpc>
              </a:pPr>
              <a:endParaRPr/>
            </a:p>
          </p:txBody>
        </p:sp>
      </p:grpSp>
      <p:grpSp>
        <p:nvGrpSpPr>
          <p:cNvPr id="17" name="Group 17"/>
          <p:cNvGrpSpPr/>
          <p:nvPr/>
        </p:nvGrpSpPr>
        <p:grpSpPr>
          <a:xfrm>
            <a:off x="14710668" y="-1519932"/>
            <a:ext cx="5097264" cy="5097264"/>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945"/>
                </a:lnSpc>
              </a:pPr>
              <a:endParaRPr/>
            </a:p>
          </p:txBody>
        </p:sp>
      </p:grpSp>
      <p:sp>
        <p:nvSpPr>
          <p:cNvPr id="20" name="Freeform 20"/>
          <p:cNvSpPr/>
          <p:nvPr/>
        </p:nvSpPr>
        <p:spPr>
          <a:xfrm>
            <a:off x="16210216" y="1028700"/>
            <a:ext cx="1049084" cy="1123517"/>
          </a:xfrm>
          <a:custGeom>
            <a:avLst/>
            <a:gdLst/>
            <a:ahLst/>
            <a:cxnLst/>
            <a:rect l="l" t="t" r="r" b="b"/>
            <a:pathLst>
              <a:path w="1049084" h="1123517">
                <a:moveTo>
                  <a:pt x="0" y="0"/>
                </a:moveTo>
                <a:lnTo>
                  <a:pt x="1049084" y="0"/>
                </a:lnTo>
                <a:lnTo>
                  <a:pt x="1049084" y="1123517"/>
                </a:lnTo>
                <a:lnTo>
                  <a:pt x="0" y="11235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a:off x="1256435" y="1409701"/>
            <a:ext cx="6274218" cy="7848600"/>
          </a:xfrm>
          <a:custGeom>
            <a:avLst/>
            <a:gdLst/>
            <a:ahLst/>
            <a:cxnLst/>
            <a:rect l="l" t="t" r="r" b="b"/>
            <a:pathLst>
              <a:path w="6274218" h="7266233">
                <a:moveTo>
                  <a:pt x="0" y="0"/>
                </a:moveTo>
                <a:lnTo>
                  <a:pt x="6274218" y="0"/>
                </a:lnTo>
                <a:lnTo>
                  <a:pt x="6274218" y="7266232"/>
                </a:lnTo>
                <a:lnTo>
                  <a:pt x="0" y="7266232"/>
                </a:lnTo>
                <a:lnTo>
                  <a:pt x="0" y="0"/>
                </a:lnTo>
                <a:close/>
              </a:path>
            </a:pathLst>
          </a:custGeom>
          <a:blipFill>
            <a:blip r:embed="rId4"/>
            <a:stretch>
              <a:fillRect l="-49468" r="-21786"/>
            </a:stretch>
          </a:blipFill>
          <a:ln>
            <a:solidFill>
              <a:srgbClr val="B89B62"/>
            </a:solidFill>
          </a:ln>
        </p:spPr>
        <p:txBody>
          <a:bodyPr/>
          <a:lstStyle/>
          <a:p>
            <a:endParaRPr lang="en-US" dirty="0">
              <a:ln>
                <a:solidFill>
                  <a:srgbClr val="B89B62"/>
                </a:solidFill>
              </a:ln>
            </a:endParaRPr>
          </a:p>
        </p:txBody>
      </p:sp>
      <p:sp>
        <p:nvSpPr>
          <p:cNvPr id="23" name="Freeform 23"/>
          <p:cNvSpPr/>
          <p:nvPr/>
        </p:nvSpPr>
        <p:spPr>
          <a:xfrm>
            <a:off x="7917920" y="2223887"/>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9" name="Group 28">
            <a:extLst>
              <a:ext uri="{FF2B5EF4-FFF2-40B4-BE49-F238E27FC236}">
                <a16:creationId xmlns:a16="http://schemas.microsoft.com/office/drawing/2014/main" id="{B3282750-5E6F-4F4B-B2C0-CA6DB582DD1D}"/>
              </a:ext>
            </a:extLst>
          </p:cNvPr>
          <p:cNvGrpSpPr/>
          <p:nvPr/>
        </p:nvGrpSpPr>
        <p:grpSpPr>
          <a:xfrm>
            <a:off x="11876446" y="3002750"/>
            <a:ext cx="2057399" cy="1944853"/>
            <a:chOff x="11738115" y="2826244"/>
            <a:chExt cx="2057399" cy="1944853"/>
          </a:xfrm>
        </p:grpSpPr>
        <p:sp>
          <p:nvSpPr>
            <p:cNvPr id="28" name="Oval 27">
              <a:extLst>
                <a:ext uri="{FF2B5EF4-FFF2-40B4-BE49-F238E27FC236}">
                  <a16:creationId xmlns:a16="http://schemas.microsoft.com/office/drawing/2014/main" id="{30A53615-7FCF-4D15-8AA3-FD5C3F3D55F1}"/>
                </a:ext>
              </a:extLst>
            </p:cNvPr>
            <p:cNvSpPr/>
            <p:nvPr/>
          </p:nvSpPr>
          <p:spPr>
            <a:xfrm>
              <a:off x="11738115" y="2826244"/>
              <a:ext cx="2057399" cy="1944853"/>
            </a:xfrm>
            <a:prstGeom prst="ellipse">
              <a:avLst/>
            </a:prstGeom>
            <a:solidFill>
              <a:srgbClr val="8A5850"/>
            </a:solidFill>
            <a:ln w="38100">
              <a:solidFill>
                <a:srgbClr val="F6F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8A5850"/>
                  </a:solidFill>
                </a:ln>
                <a:solidFill>
                  <a:srgbClr val="8A5850"/>
                </a:solidFill>
              </a:endParaRPr>
            </a:p>
          </p:txBody>
        </p:sp>
        <p:sp>
          <p:nvSpPr>
            <p:cNvPr id="24" name="Freeform 24"/>
            <p:cNvSpPr/>
            <p:nvPr/>
          </p:nvSpPr>
          <p:spPr>
            <a:xfrm>
              <a:off x="11935973" y="3040382"/>
              <a:ext cx="1647723" cy="1600099"/>
            </a:xfrm>
            <a:custGeom>
              <a:avLst/>
              <a:gdLst/>
              <a:ahLst/>
              <a:cxnLst/>
              <a:rect l="l" t="t" r="r" b="b"/>
              <a:pathLst>
                <a:path w="2392326" h="2057400">
                  <a:moveTo>
                    <a:pt x="0" y="0"/>
                  </a:moveTo>
                  <a:lnTo>
                    <a:pt x="2392325" y="0"/>
                  </a:lnTo>
                  <a:lnTo>
                    <a:pt x="2392325"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30" name="Group 29">
            <a:extLst>
              <a:ext uri="{FF2B5EF4-FFF2-40B4-BE49-F238E27FC236}">
                <a16:creationId xmlns:a16="http://schemas.microsoft.com/office/drawing/2014/main" id="{657BDBF0-6D67-42B8-9471-A0439C606B08}"/>
              </a:ext>
            </a:extLst>
          </p:cNvPr>
          <p:cNvGrpSpPr/>
          <p:nvPr/>
        </p:nvGrpSpPr>
        <p:grpSpPr>
          <a:xfrm>
            <a:off x="10287001" y="207364"/>
            <a:ext cx="2057399" cy="1944853"/>
            <a:chOff x="10287001" y="207364"/>
            <a:chExt cx="2057399" cy="1944853"/>
          </a:xfrm>
        </p:grpSpPr>
        <p:sp>
          <p:nvSpPr>
            <p:cNvPr id="27" name="Oval 26">
              <a:extLst>
                <a:ext uri="{FF2B5EF4-FFF2-40B4-BE49-F238E27FC236}">
                  <a16:creationId xmlns:a16="http://schemas.microsoft.com/office/drawing/2014/main" id="{CF1B9949-6249-4121-8B2D-DAA38C7E5B25}"/>
                </a:ext>
              </a:extLst>
            </p:cNvPr>
            <p:cNvSpPr/>
            <p:nvPr/>
          </p:nvSpPr>
          <p:spPr>
            <a:xfrm>
              <a:off x="10287001" y="207364"/>
              <a:ext cx="2057399" cy="1944853"/>
            </a:xfrm>
            <a:prstGeom prst="ellipse">
              <a:avLst/>
            </a:prstGeom>
            <a:solidFill>
              <a:srgbClr val="8A5850"/>
            </a:solidFill>
            <a:ln w="38100">
              <a:solidFill>
                <a:srgbClr val="F6F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8A5850"/>
                  </a:solidFill>
                </a:ln>
                <a:solidFill>
                  <a:srgbClr val="8A5850"/>
                </a:solidFill>
              </a:endParaRPr>
            </a:p>
          </p:txBody>
        </p:sp>
        <p:sp>
          <p:nvSpPr>
            <p:cNvPr id="26" name="Freeform 12">
              <a:extLst>
                <a:ext uri="{FF2B5EF4-FFF2-40B4-BE49-F238E27FC236}">
                  <a16:creationId xmlns:a16="http://schemas.microsoft.com/office/drawing/2014/main" id="{4D6CB557-569E-45BA-AC38-A84E9DDDC9C4}"/>
                </a:ext>
              </a:extLst>
            </p:cNvPr>
            <p:cNvSpPr/>
            <p:nvPr/>
          </p:nvSpPr>
          <p:spPr>
            <a:xfrm>
              <a:off x="10384315" y="375170"/>
              <a:ext cx="1747805" cy="1543618"/>
            </a:xfrm>
            <a:custGeom>
              <a:avLst/>
              <a:gdLst/>
              <a:ahLst/>
              <a:cxnLst/>
              <a:rect l="l" t="t" r="r" b="b"/>
              <a:pathLst>
                <a:path w="2294071" h="1766435">
                  <a:moveTo>
                    <a:pt x="0" y="0"/>
                  </a:moveTo>
                  <a:lnTo>
                    <a:pt x="2294071" y="0"/>
                  </a:lnTo>
                  <a:lnTo>
                    <a:pt x="2294071" y="1766434"/>
                  </a:lnTo>
                  <a:lnTo>
                    <a:pt x="0" y="1766434"/>
                  </a:lnTo>
                  <a:lnTo>
                    <a:pt x="0" y="0"/>
                  </a:lnTo>
                  <a:close/>
                </a:path>
              </a:pathLst>
            </a:custGeom>
            <a:blipFill>
              <a:blip r:embed="rId9"/>
              <a:stretch>
                <a:fillRect/>
              </a:stretch>
            </a:blipFill>
          </p:spPr>
        </p:sp>
      </p:grpSp>
      <p:sp>
        <p:nvSpPr>
          <p:cNvPr id="32" name="TextBox 31">
            <a:extLst>
              <a:ext uri="{FF2B5EF4-FFF2-40B4-BE49-F238E27FC236}">
                <a16:creationId xmlns:a16="http://schemas.microsoft.com/office/drawing/2014/main" id="{28EF8CA2-2242-4C22-94D2-C556BDC2709D}"/>
              </a:ext>
            </a:extLst>
          </p:cNvPr>
          <p:cNvSpPr txBox="1"/>
          <p:nvPr/>
        </p:nvSpPr>
        <p:spPr>
          <a:xfrm>
            <a:off x="7644243" y="5370716"/>
            <a:ext cx="10111873" cy="3313599"/>
          </a:xfrm>
          <a:prstGeom prst="rect">
            <a:avLst/>
          </a:prstGeom>
          <a:noFill/>
        </p:spPr>
        <p:txBody>
          <a:bodyPr wrap="square">
            <a:spAutoFit/>
          </a:bodyPr>
          <a:lstStyle/>
          <a:p>
            <a:pPr lvl="0" algn="ctr">
              <a:lnSpc>
                <a:spcPct val="150000"/>
              </a:lnSpc>
            </a:pPr>
            <a:r>
              <a:rPr lang="en-US" sz="7200"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en-US" sz="72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BÀI 32</a:t>
            </a:r>
          </a:p>
          <a:p>
            <a:pPr lvl="0" algn="ctr">
              <a:lnSpc>
                <a:spcPct val="150000"/>
              </a:lnSpc>
            </a:pPr>
            <a:r>
              <a:rPr lang="en-US" sz="72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HỆ HÔ HẤP Ở NGƯỜI</a:t>
            </a:r>
            <a:endParaRPr lang="en-US" sz="6000" dirty="0">
              <a:solidFill>
                <a:srgbClr val="6B4B3C"/>
              </a:solidFill>
              <a:effectLst/>
              <a:latin typeface="Arial" panose="020B0604020202020204" pitchFamily="34" charset="0"/>
              <a:ea typeface="Noto Sans Symbols"/>
              <a:cs typeface="Arial" panose="020B0604020202020204" pitchFamily="34" charset="0"/>
            </a:endParaRPr>
          </a:p>
        </p:txBody>
      </p:sp>
    </p:spTree>
  </p:cSld>
  <p:clrMapOvr>
    <a:masterClrMapping/>
  </p:clrMapOvr>
  <p:transition spd="med">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905D3E-C67F-4412-B7D8-49840A9F955A}"/>
              </a:ext>
            </a:extLst>
          </p:cNvPr>
          <p:cNvGrpSpPr/>
          <p:nvPr/>
        </p:nvGrpSpPr>
        <p:grpSpPr>
          <a:xfrm rot="5400000">
            <a:off x="7753350" y="-7753350"/>
            <a:ext cx="2781300" cy="18288000"/>
            <a:chOff x="0" y="0"/>
            <a:chExt cx="3529428" cy="1028700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16"/>
          <p:cNvGrpSpPr/>
          <p:nvPr/>
        </p:nvGrpSpPr>
        <p:grpSpPr>
          <a:xfrm>
            <a:off x="14859000" y="7277100"/>
            <a:ext cx="4724400" cy="43815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E0F547D2-4B77-40E4-AC9E-BAD3279FA1E4}"/>
              </a:ext>
            </a:extLst>
          </p:cNvPr>
          <p:cNvSpPr txBox="1"/>
          <p:nvPr/>
        </p:nvSpPr>
        <p:spPr>
          <a:xfrm>
            <a:off x="762000" y="281470"/>
            <a:ext cx="5154803" cy="1427570"/>
          </a:xfrm>
          <a:prstGeom prst="rect">
            <a:avLst/>
          </a:prstGeom>
          <a:noFill/>
        </p:spPr>
        <p:txBody>
          <a:bodyPr wrap="square">
            <a:spAutoFit/>
          </a:bodyPr>
          <a:lstStyle/>
          <a:p>
            <a:pPr algn="ctr" defTabSz="1828800">
              <a:lnSpc>
                <a:spcPct val="150000"/>
              </a:lnSpc>
              <a:buClr>
                <a:srgbClr val="000000"/>
              </a:buClr>
            </a:pPr>
            <a:r>
              <a:rPr lang="en-US" sz="6600" b="1" kern="0" dirty="0">
                <a:solidFill>
                  <a:schemeClr val="bg1"/>
                </a:solidFill>
                <a:latin typeface="Arial"/>
                <a:ea typeface="Times New Roman" panose="02020603050405020304" pitchFamily="18" charset="0"/>
                <a:cs typeface="Arial"/>
                <a:sym typeface="Arial"/>
              </a:rPr>
              <a:t>LUYỆN TẬP</a:t>
            </a:r>
            <a:endParaRPr lang="en-US" sz="6600" b="1" kern="0" dirty="0">
              <a:solidFill>
                <a:schemeClr val="bg1"/>
              </a:solidFill>
              <a:latin typeface="Arial"/>
              <a:cs typeface="Arial"/>
              <a:sym typeface="Arial"/>
            </a:endParaRPr>
          </a:p>
        </p:txBody>
      </p:sp>
      <p:sp>
        <p:nvSpPr>
          <p:cNvPr id="31" name="TextBox 18">
            <a:extLst>
              <a:ext uri="{FF2B5EF4-FFF2-40B4-BE49-F238E27FC236}">
                <a16:creationId xmlns:a16="http://schemas.microsoft.com/office/drawing/2014/main" id="{1D7EDC4F-256E-4B52-872D-1F8DCB92AC33}"/>
              </a:ext>
            </a:extLst>
          </p:cNvPr>
          <p:cNvSpPr txBox="1"/>
          <p:nvPr/>
        </p:nvSpPr>
        <p:spPr>
          <a:xfrm>
            <a:off x="15454313" y="7532191"/>
            <a:ext cx="3838575" cy="3868043"/>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22">
            <a:extLst>
              <a:ext uri="{FF2B5EF4-FFF2-40B4-BE49-F238E27FC236}">
                <a16:creationId xmlns:a16="http://schemas.microsoft.com/office/drawing/2014/main" id="{2B290FD0-F6BF-4A47-B493-88B963AAF081}"/>
              </a:ext>
            </a:extLst>
          </p:cNvPr>
          <p:cNvGrpSpPr/>
          <p:nvPr/>
        </p:nvGrpSpPr>
        <p:grpSpPr>
          <a:xfrm>
            <a:off x="13680103" y="7532191"/>
            <a:ext cx="1030407" cy="927858"/>
            <a:chOff x="0" y="0"/>
            <a:chExt cx="812800" cy="812800"/>
          </a:xfrm>
        </p:grpSpPr>
        <p:sp>
          <p:nvSpPr>
            <p:cNvPr id="33" name="Freeform 23">
              <a:extLst>
                <a:ext uri="{FF2B5EF4-FFF2-40B4-BE49-F238E27FC236}">
                  <a16:creationId xmlns:a16="http://schemas.microsoft.com/office/drawing/2014/main" id="{7024E839-0B14-42C0-BF46-DBC2AF28C47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34" name="TextBox 24">
              <a:extLst>
                <a:ext uri="{FF2B5EF4-FFF2-40B4-BE49-F238E27FC236}">
                  <a16:creationId xmlns:a16="http://schemas.microsoft.com/office/drawing/2014/main" id="{8E11BFDC-E9ED-4550-A2BF-4A59EA8FC9AE}"/>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9">
            <a:extLst>
              <a:ext uri="{FF2B5EF4-FFF2-40B4-BE49-F238E27FC236}">
                <a16:creationId xmlns:a16="http://schemas.microsoft.com/office/drawing/2014/main" id="{CD40FD43-B41D-4E06-A78B-D7A3AC469F39}"/>
              </a:ext>
            </a:extLst>
          </p:cNvPr>
          <p:cNvGrpSpPr/>
          <p:nvPr/>
        </p:nvGrpSpPr>
        <p:grpSpPr>
          <a:xfrm>
            <a:off x="11560879" y="8900090"/>
            <a:ext cx="1901405" cy="1858889"/>
            <a:chOff x="0" y="0"/>
            <a:chExt cx="812800" cy="812800"/>
          </a:xfrm>
        </p:grpSpPr>
        <p:sp>
          <p:nvSpPr>
            <p:cNvPr id="36" name="Freeform 20">
              <a:extLst>
                <a:ext uri="{FF2B5EF4-FFF2-40B4-BE49-F238E27FC236}">
                  <a16:creationId xmlns:a16="http://schemas.microsoft.com/office/drawing/2014/main" id="{1A481952-9D69-4453-9034-DEF0D5049BF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37" name="TextBox 21">
              <a:extLst>
                <a:ext uri="{FF2B5EF4-FFF2-40B4-BE49-F238E27FC236}">
                  <a16:creationId xmlns:a16="http://schemas.microsoft.com/office/drawing/2014/main" id="{2BEF2402-2ED8-4436-B64F-98CD1BB05742}"/>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Freeform 11">
            <a:extLst>
              <a:ext uri="{FF2B5EF4-FFF2-40B4-BE49-F238E27FC236}">
                <a16:creationId xmlns:a16="http://schemas.microsoft.com/office/drawing/2014/main" id="{F3A7DF94-D1FB-4D58-9202-C9C8B58C78A8}"/>
              </a:ext>
            </a:extLst>
          </p:cNvPr>
          <p:cNvSpPr/>
          <p:nvPr/>
        </p:nvSpPr>
        <p:spPr>
          <a:xfrm>
            <a:off x="16735170" y="6157549"/>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9" name="Freeform 11">
            <a:extLst>
              <a:ext uri="{FF2B5EF4-FFF2-40B4-BE49-F238E27FC236}">
                <a16:creationId xmlns:a16="http://schemas.microsoft.com/office/drawing/2014/main" id="{CBE7615F-DC0B-43D6-850C-6D0839200FDF}"/>
              </a:ext>
            </a:extLst>
          </p:cNvPr>
          <p:cNvSpPr/>
          <p:nvPr/>
        </p:nvSpPr>
        <p:spPr>
          <a:xfrm>
            <a:off x="11565120" y="5376768"/>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TextBox 26">
            <a:extLst>
              <a:ext uri="{FF2B5EF4-FFF2-40B4-BE49-F238E27FC236}">
                <a16:creationId xmlns:a16="http://schemas.microsoft.com/office/drawing/2014/main" id="{D335A440-C02D-497B-9875-8651C50C9BC9}"/>
              </a:ext>
            </a:extLst>
          </p:cNvPr>
          <p:cNvSpPr txBox="1"/>
          <p:nvPr/>
        </p:nvSpPr>
        <p:spPr>
          <a:xfrm>
            <a:off x="1061865" y="3628236"/>
            <a:ext cx="16159332" cy="5005281"/>
          </a:xfrm>
          <a:prstGeom prst="rect">
            <a:avLst/>
          </a:prstGeom>
          <a:noFill/>
        </p:spPr>
        <p:txBody>
          <a:bodyPr wrap="square">
            <a:spAutoFit/>
          </a:bodyPr>
          <a:lstStyle/>
          <a:p>
            <a:pPr algn="just">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luyện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thở</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xuyên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cặn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8" name="Oval 27">
            <a:extLst>
              <a:ext uri="{FF2B5EF4-FFF2-40B4-BE49-F238E27FC236}">
                <a16:creationId xmlns:a16="http://schemas.microsoft.com/office/drawing/2014/main" id="{1AB859E4-7B8D-489A-B195-207573993828}"/>
              </a:ext>
            </a:extLst>
          </p:cNvPr>
          <p:cNvSpPr/>
          <p:nvPr/>
        </p:nvSpPr>
        <p:spPr>
          <a:xfrm>
            <a:off x="781327" y="4785591"/>
            <a:ext cx="1012031" cy="9682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5235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905D3E-C67F-4412-B7D8-49840A9F955A}"/>
              </a:ext>
            </a:extLst>
          </p:cNvPr>
          <p:cNvGrpSpPr/>
          <p:nvPr/>
        </p:nvGrpSpPr>
        <p:grpSpPr>
          <a:xfrm rot="5400000">
            <a:off x="7753350" y="-7753350"/>
            <a:ext cx="2781300" cy="18288000"/>
            <a:chOff x="0" y="0"/>
            <a:chExt cx="3529428" cy="1028700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16"/>
          <p:cNvGrpSpPr/>
          <p:nvPr/>
        </p:nvGrpSpPr>
        <p:grpSpPr>
          <a:xfrm>
            <a:off x="14859000" y="7277100"/>
            <a:ext cx="4724400" cy="43815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E0F547D2-4B77-40E4-AC9E-BAD3279FA1E4}"/>
              </a:ext>
            </a:extLst>
          </p:cNvPr>
          <p:cNvSpPr txBox="1"/>
          <p:nvPr/>
        </p:nvSpPr>
        <p:spPr>
          <a:xfrm>
            <a:off x="762000" y="281470"/>
            <a:ext cx="5154803" cy="1427570"/>
          </a:xfrm>
          <a:prstGeom prst="rect">
            <a:avLst/>
          </a:prstGeom>
          <a:noFill/>
        </p:spPr>
        <p:txBody>
          <a:bodyPr wrap="square">
            <a:spAutoFit/>
          </a:bodyPr>
          <a:lstStyle/>
          <a:p>
            <a:pPr algn="ctr" defTabSz="1828800">
              <a:lnSpc>
                <a:spcPct val="150000"/>
              </a:lnSpc>
              <a:buClr>
                <a:srgbClr val="000000"/>
              </a:buClr>
            </a:pPr>
            <a:r>
              <a:rPr lang="en-US" sz="6600" b="1" kern="0" dirty="0">
                <a:solidFill>
                  <a:schemeClr val="bg1"/>
                </a:solidFill>
                <a:latin typeface="Arial"/>
                <a:ea typeface="Times New Roman" panose="02020603050405020304" pitchFamily="18" charset="0"/>
                <a:cs typeface="Arial"/>
                <a:sym typeface="Arial"/>
              </a:rPr>
              <a:t>LUYỆN TẬP</a:t>
            </a:r>
            <a:endParaRPr lang="en-US" sz="6600" b="1" kern="0" dirty="0">
              <a:solidFill>
                <a:schemeClr val="bg1"/>
              </a:solidFill>
              <a:latin typeface="Arial"/>
              <a:cs typeface="Arial"/>
              <a:sym typeface="Arial"/>
            </a:endParaRPr>
          </a:p>
        </p:txBody>
      </p:sp>
      <p:sp>
        <p:nvSpPr>
          <p:cNvPr id="31" name="TextBox 18">
            <a:extLst>
              <a:ext uri="{FF2B5EF4-FFF2-40B4-BE49-F238E27FC236}">
                <a16:creationId xmlns:a16="http://schemas.microsoft.com/office/drawing/2014/main" id="{1D7EDC4F-256E-4B52-872D-1F8DCB92AC33}"/>
              </a:ext>
            </a:extLst>
          </p:cNvPr>
          <p:cNvSpPr txBox="1"/>
          <p:nvPr/>
        </p:nvSpPr>
        <p:spPr>
          <a:xfrm>
            <a:off x="15454313" y="7532191"/>
            <a:ext cx="3838575" cy="3868043"/>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22">
            <a:extLst>
              <a:ext uri="{FF2B5EF4-FFF2-40B4-BE49-F238E27FC236}">
                <a16:creationId xmlns:a16="http://schemas.microsoft.com/office/drawing/2014/main" id="{2B290FD0-F6BF-4A47-B493-88B963AAF081}"/>
              </a:ext>
            </a:extLst>
          </p:cNvPr>
          <p:cNvGrpSpPr/>
          <p:nvPr/>
        </p:nvGrpSpPr>
        <p:grpSpPr>
          <a:xfrm>
            <a:off x="13680103" y="7532191"/>
            <a:ext cx="1030407" cy="927858"/>
            <a:chOff x="0" y="0"/>
            <a:chExt cx="812800" cy="812800"/>
          </a:xfrm>
        </p:grpSpPr>
        <p:sp>
          <p:nvSpPr>
            <p:cNvPr id="33" name="Freeform 23">
              <a:extLst>
                <a:ext uri="{FF2B5EF4-FFF2-40B4-BE49-F238E27FC236}">
                  <a16:creationId xmlns:a16="http://schemas.microsoft.com/office/drawing/2014/main" id="{7024E839-0B14-42C0-BF46-DBC2AF28C47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34" name="TextBox 24">
              <a:extLst>
                <a:ext uri="{FF2B5EF4-FFF2-40B4-BE49-F238E27FC236}">
                  <a16:creationId xmlns:a16="http://schemas.microsoft.com/office/drawing/2014/main" id="{8E11BFDC-E9ED-4550-A2BF-4A59EA8FC9AE}"/>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9">
            <a:extLst>
              <a:ext uri="{FF2B5EF4-FFF2-40B4-BE49-F238E27FC236}">
                <a16:creationId xmlns:a16="http://schemas.microsoft.com/office/drawing/2014/main" id="{CD40FD43-B41D-4E06-A78B-D7A3AC469F39}"/>
              </a:ext>
            </a:extLst>
          </p:cNvPr>
          <p:cNvGrpSpPr/>
          <p:nvPr/>
        </p:nvGrpSpPr>
        <p:grpSpPr>
          <a:xfrm>
            <a:off x="11560879" y="8900090"/>
            <a:ext cx="1901405" cy="1858889"/>
            <a:chOff x="0" y="0"/>
            <a:chExt cx="812800" cy="812800"/>
          </a:xfrm>
        </p:grpSpPr>
        <p:sp>
          <p:nvSpPr>
            <p:cNvPr id="36" name="Freeform 20">
              <a:extLst>
                <a:ext uri="{FF2B5EF4-FFF2-40B4-BE49-F238E27FC236}">
                  <a16:creationId xmlns:a16="http://schemas.microsoft.com/office/drawing/2014/main" id="{1A481952-9D69-4453-9034-DEF0D5049BF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37" name="TextBox 21">
              <a:extLst>
                <a:ext uri="{FF2B5EF4-FFF2-40B4-BE49-F238E27FC236}">
                  <a16:creationId xmlns:a16="http://schemas.microsoft.com/office/drawing/2014/main" id="{2BEF2402-2ED8-4436-B64F-98CD1BB05742}"/>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Freeform 11">
            <a:extLst>
              <a:ext uri="{FF2B5EF4-FFF2-40B4-BE49-F238E27FC236}">
                <a16:creationId xmlns:a16="http://schemas.microsoft.com/office/drawing/2014/main" id="{F3A7DF94-D1FB-4D58-9202-C9C8B58C78A8}"/>
              </a:ext>
            </a:extLst>
          </p:cNvPr>
          <p:cNvSpPr/>
          <p:nvPr/>
        </p:nvSpPr>
        <p:spPr>
          <a:xfrm>
            <a:off x="16735170" y="6157549"/>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9" name="Freeform 11">
            <a:extLst>
              <a:ext uri="{FF2B5EF4-FFF2-40B4-BE49-F238E27FC236}">
                <a16:creationId xmlns:a16="http://schemas.microsoft.com/office/drawing/2014/main" id="{CBE7615F-DC0B-43D6-850C-6D0839200FDF}"/>
              </a:ext>
            </a:extLst>
          </p:cNvPr>
          <p:cNvSpPr/>
          <p:nvPr/>
        </p:nvSpPr>
        <p:spPr>
          <a:xfrm>
            <a:off x="11565120" y="5376768"/>
            <a:ext cx="766565" cy="754108"/>
          </a:xfrm>
          <a:custGeom>
            <a:avLst/>
            <a:gdLst/>
            <a:ahLst/>
            <a:cxnLst/>
            <a:rect l="l" t="t" r="r" b="b"/>
            <a:pathLst>
              <a:path w="766565" h="754108">
                <a:moveTo>
                  <a:pt x="0" y="0"/>
                </a:moveTo>
                <a:lnTo>
                  <a:pt x="766565" y="0"/>
                </a:lnTo>
                <a:lnTo>
                  <a:pt x="766565" y="754108"/>
                </a:lnTo>
                <a:lnTo>
                  <a:pt x="0" y="75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TextBox 26">
            <a:extLst>
              <a:ext uri="{FF2B5EF4-FFF2-40B4-BE49-F238E27FC236}">
                <a16:creationId xmlns:a16="http://schemas.microsoft.com/office/drawing/2014/main" id="{D335A440-C02D-497B-9875-8651C50C9BC9}"/>
              </a:ext>
            </a:extLst>
          </p:cNvPr>
          <p:cNvSpPr txBox="1"/>
          <p:nvPr/>
        </p:nvSpPr>
        <p:spPr>
          <a:xfrm>
            <a:off x="1042817" y="3323254"/>
            <a:ext cx="16159332" cy="5928611"/>
          </a:xfrm>
          <a:prstGeom prst="rect">
            <a:avLst/>
          </a:prstGeom>
          <a:noFill/>
        </p:spPr>
        <p:txBody>
          <a:bodyPr wrap="square">
            <a:spAutoFit/>
          </a:bodyPr>
          <a:lstStyle/>
          <a:p>
            <a:pPr algn="just">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mối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mật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Oval 23">
            <a:extLst>
              <a:ext uri="{FF2B5EF4-FFF2-40B4-BE49-F238E27FC236}">
                <a16:creationId xmlns:a16="http://schemas.microsoft.com/office/drawing/2014/main" id="{726BF58A-130C-410F-9D2F-C7746611D818}"/>
              </a:ext>
            </a:extLst>
          </p:cNvPr>
          <p:cNvSpPr/>
          <p:nvPr/>
        </p:nvSpPr>
        <p:spPr>
          <a:xfrm>
            <a:off x="762000" y="8497981"/>
            <a:ext cx="1012031" cy="9682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63715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905D3E-C67F-4412-B7D8-49840A9F955A}"/>
              </a:ext>
            </a:extLst>
          </p:cNvPr>
          <p:cNvGrpSpPr/>
          <p:nvPr/>
        </p:nvGrpSpPr>
        <p:grpSpPr>
          <a:xfrm rot="5400000">
            <a:off x="7753350" y="-7753350"/>
            <a:ext cx="2781300" cy="18288000"/>
            <a:chOff x="0" y="0"/>
            <a:chExt cx="3529428" cy="1028700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16"/>
          <p:cNvGrpSpPr/>
          <p:nvPr/>
        </p:nvGrpSpPr>
        <p:grpSpPr>
          <a:xfrm>
            <a:off x="15190637" y="7699364"/>
            <a:ext cx="4724400" cy="43815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E0F547D2-4B77-40E4-AC9E-BAD3279FA1E4}"/>
              </a:ext>
            </a:extLst>
          </p:cNvPr>
          <p:cNvSpPr txBox="1"/>
          <p:nvPr/>
        </p:nvSpPr>
        <p:spPr>
          <a:xfrm>
            <a:off x="762000" y="281470"/>
            <a:ext cx="5154803" cy="1427570"/>
          </a:xfrm>
          <a:prstGeom prst="rect">
            <a:avLst/>
          </a:prstGeom>
          <a:noFill/>
        </p:spPr>
        <p:txBody>
          <a:bodyPr wrap="square">
            <a:spAutoFit/>
          </a:bodyPr>
          <a:lstStyle/>
          <a:p>
            <a:pPr algn="ctr" defTabSz="1828800">
              <a:lnSpc>
                <a:spcPct val="150000"/>
              </a:lnSpc>
              <a:buClr>
                <a:srgbClr val="000000"/>
              </a:buClr>
            </a:pPr>
            <a:r>
              <a:rPr lang="en-US" sz="6600" b="1" kern="0" dirty="0">
                <a:solidFill>
                  <a:schemeClr val="bg1"/>
                </a:solidFill>
                <a:latin typeface="Arial"/>
                <a:ea typeface="Times New Roman" panose="02020603050405020304" pitchFamily="18" charset="0"/>
                <a:cs typeface="Arial"/>
                <a:sym typeface="Arial"/>
              </a:rPr>
              <a:t>LUYỆN TẬP</a:t>
            </a:r>
            <a:endParaRPr lang="en-US" sz="6600" b="1" kern="0" dirty="0">
              <a:solidFill>
                <a:schemeClr val="bg1"/>
              </a:solidFill>
              <a:latin typeface="Arial"/>
              <a:cs typeface="Arial"/>
              <a:sym typeface="Arial"/>
            </a:endParaRPr>
          </a:p>
        </p:txBody>
      </p:sp>
      <p:sp>
        <p:nvSpPr>
          <p:cNvPr id="31" name="TextBox 18">
            <a:extLst>
              <a:ext uri="{FF2B5EF4-FFF2-40B4-BE49-F238E27FC236}">
                <a16:creationId xmlns:a16="http://schemas.microsoft.com/office/drawing/2014/main" id="{1D7EDC4F-256E-4B52-872D-1F8DCB92AC33}"/>
              </a:ext>
            </a:extLst>
          </p:cNvPr>
          <p:cNvSpPr txBox="1"/>
          <p:nvPr/>
        </p:nvSpPr>
        <p:spPr>
          <a:xfrm>
            <a:off x="15454313" y="7532191"/>
            <a:ext cx="3838575" cy="3868043"/>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22">
            <a:extLst>
              <a:ext uri="{FF2B5EF4-FFF2-40B4-BE49-F238E27FC236}">
                <a16:creationId xmlns:a16="http://schemas.microsoft.com/office/drawing/2014/main" id="{2B290FD0-F6BF-4A47-B493-88B963AAF081}"/>
              </a:ext>
            </a:extLst>
          </p:cNvPr>
          <p:cNvGrpSpPr/>
          <p:nvPr/>
        </p:nvGrpSpPr>
        <p:grpSpPr>
          <a:xfrm>
            <a:off x="13762931" y="8191500"/>
            <a:ext cx="1030407" cy="927858"/>
            <a:chOff x="0" y="0"/>
            <a:chExt cx="812800" cy="812800"/>
          </a:xfrm>
        </p:grpSpPr>
        <p:sp>
          <p:nvSpPr>
            <p:cNvPr id="33" name="Freeform 23">
              <a:extLst>
                <a:ext uri="{FF2B5EF4-FFF2-40B4-BE49-F238E27FC236}">
                  <a16:creationId xmlns:a16="http://schemas.microsoft.com/office/drawing/2014/main" id="{7024E839-0B14-42C0-BF46-DBC2AF28C47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txBody>
            <a:bodyPr/>
            <a:lstStyle/>
            <a:p>
              <a:endParaRPr lang="en-US" dirty="0"/>
            </a:p>
          </p:txBody>
        </p:sp>
        <p:sp>
          <p:nvSpPr>
            <p:cNvPr id="34" name="TextBox 24">
              <a:extLst>
                <a:ext uri="{FF2B5EF4-FFF2-40B4-BE49-F238E27FC236}">
                  <a16:creationId xmlns:a16="http://schemas.microsoft.com/office/drawing/2014/main" id="{8E11BFDC-E9ED-4550-A2BF-4A59EA8FC9AE}"/>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9">
            <a:extLst>
              <a:ext uri="{FF2B5EF4-FFF2-40B4-BE49-F238E27FC236}">
                <a16:creationId xmlns:a16="http://schemas.microsoft.com/office/drawing/2014/main" id="{CD40FD43-B41D-4E06-A78B-D7A3AC469F39}"/>
              </a:ext>
            </a:extLst>
          </p:cNvPr>
          <p:cNvGrpSpPr/>
          <p:nvPr/>
        </p:nvGrpSpPr>
        <p:grpSpPr>
          <a:xfrm>
            <a:off x="11850896" y="9157458"/>
            <a:ext cx="1901405" cy="1858889"/>
            <a:chOff x="0" y="0"/>
            <a:chExt cx="812800" cy="812800"/>
          </a:xfrm>
        </p:grpSpPr>
        <p:sp>
          <p:nvSpPr>
            <p:cNvPr id="36" name="Freeform 20">
              <a:extLst>
                <a:ext uri="{FF2B5EF4-FFF2-40B4-BE49-F238E27FC236}">
                  <a16:creationId xmlns:a16="http://schemas.microsoft.com/office/drawing/2014/main" id="{1A481952-9D69-4453-9034-DEF0D5049BF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37" name="TextBox 21">
              <a:extLst>
                <a:ext uri="{FF2B5EF4-FFF2-40B4-BE49-F238E27FC236}">
                  <a16:creationId xmlns:a16="http://schemas.microsoft.com/office/drawing/2014/main" id="{2BEF2402-2ED8-4436-B64F-98CD1BB05742}"/>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D335A440-C02D-497B-9875-8651C50C9BC9}"/>
              </a:ext>
            </a:extLst>
          </p:cNvPr>
          <p:cNvSpPr txBox="1"/>
          <p:nvPr/>
        </p:nvSpPr>
        <p:spPr>
          <a:xfrm>
            <a:off x="1042817" y="3323254"/>
            <a:ext cx="16159332" cy="6124112"/>
          </a:xfrm>
          <a:prstGeom prst="rect">
            <a:avLst/>
          </a:prstGeom>
          <a:noFill/>
        </p:spPr>
        <p:txBody>
          <a:bodyPr wrap="square">
            <a:spAutoFit/>
          </a:bodyPr>
          <a:lstStyle/>
          <a:p>
            <a:pPr algn="just">
              <a:lnSpc>
                <a:spcPct val="150000"/>
              </a:lnSpc>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xuyên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luyện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gồm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luyện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hít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thở</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sâu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Đeo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khẩu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nhiều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bụi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Tuyên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khuyến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trồng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nhiều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xanh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Oval 6">
            <a:extLst>
              <a:ext uri="{FF2B5EF4-FFF2-40B4-BE49-F238E27FC236}">
                <a16:creationId xmlns:a16="http://schemas.microsoft.com/office/drawing/2014/main" id="{95CA3B98-2995-494A-A75B-E8297C01979A}"/>
              </a:ext>
            </a:extLst>
          </p:cNvPr>
          <p:cNvSpPr/>
          <p:nvPr/>
        </p:nvSpPr>
        <p:spPr>
          <a:xfrm>
            <a:off x="762000" y="8655429"/>
            <a:ext cx="1012031" cy="9682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33875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62300" y="0"/>
            <a:ext cx="135939" cy="10287000"/>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grpSp>
        <p:nvGrpSpPr>
          <p:cNvPr id="8" name="Group 8"/>
          <p:cNvGrpSpPr/>
          <p:nvPr/>
        </p:nvGrpSpPr>
        <p:grpSpPr>
          <a:xfrm>
            <a:off x="3393489" y="0"/>
            <a:ext cx="135939" cy="10287000"/>
            <a:chOff x="0" y="0"/>
            <a:chExt cx="35803" cy="2709333"/>
          </a:xfrm>
        </p:grpSpPr>
        <p:sp>
          <p:nvSpPr>
            <p:cNvPr id="9" name="Freeform 9"/>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3335000" y="-2895600"/>
            <a:ext cx="7848600" cy="78486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C7A1"/>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3960944" y="-2269656"/>
            <a:ext cx="6596712" cy="659671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B386"/>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710668" y="-1519932"/>
            <a:ext cx="5097264" cy="509726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9B62"/>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E0F547D2-4B77-40E4-AC9E-BAD3279FA1E4}"/>
              </a:ext>
            </a:extLst>
          </p:cNvPr>
          <p:cNvSpPr txBox="1"/>
          <p:nvPr/>
        </p:nvSpPr>
        <p:spPr>
          <a:xfrm>
            <a:off x="13352507" y="8035324"/>
            <a:ext cx="5154803" cy="1184876"/>
          </a:xfrm>
          <a:prstGeom prst="rect">
            <a:avLst/>
          </a:prstGeom>
          <a:noFill/>
        </p:spPr>
        <p:txBody>
          <a:bodyPr wrap="square">
            <a:spAutoFit/>
          </a:bodyPr>
          <a:lstStyle/>
          <a:p>
            <a:pPr algn="ctr" defTabSz="1828800">
              <a:lnSpc>
                <a:spcPct val="150000"/>
              </a:lnSpc>
              <a:buClr>
                <a:srgbClr val="000000"/>
              </a:buClr>
            </a:pPr>
            <a:r>
              <a:rPr lang="vi-VN" sz="5400" b="1" kern="0" dirty="0">
                <a:solidFill>
                  <a:srgbClr val="8A5850"/>
                </a:solidFill>
                <a:latin typeface="Arial"/>
                <a:ea typeface="Times New Roman" panose="02020603050405020304" pitchFamily="18" charset="0"/>
                <a:cs typeface="Arial"/>
                <a:sym typeface="Arial"/>
              </a:rPr>
              <a:t>VẬN DỤNG </a:t>
            </a:r>
            <a:endParaRPr lang="en-US" sz="5400" b="1" kern="0" dirty="0">
              <a:solidFill>
                <a:srgbClr val="8A5850"/>
              </a:solidFill>
              <a:latin typeface="Arial"/>
              <a:cs typeface="Arial"/>
              <a:sym typeface="Arial"/>
            </a:endParaRPr>
          </a:p>
        </p:txBody>
      </p:sp>
      <p:sp>
        <p:nvSpPr>
          <p:cNvPr id="26" name="Freeform 3">
            <a:extLst>
              <a:ext uri="{FF2B5EF4-FFF2-40B4-BE49-F238E27FC236}">
                <a16:creationId xmlns:a16="http://schemas.microsoft.com/office/drawing/2014/main" id="{54AA10FB-538D-4289-95C2-BACCBBD5274A}"/>
              </a:ext>
            </a:extLst>
          </p:cNvPr>
          <p:cNvSpPr/>
          <p:nvPr/>
        </p:nvSpPr>
        <p:spPr>
          <a:xfrm>
            <a:off x="3902340" y="1028700"/>
            <a:ext cx="9759014" cy="8484692"/>
          </a:xfrm>
          <a:custGeom>
            <a:avLst/>
            <a:gdLst/>
            <a:ahLst/>
            <a:cxnLst/>
            <a:rect l="l" t="t" r="r" b="b"/>
            <a:pathLst>
              <a:path w="2729694" h="1849368">
                <a:moveTo>
                  <a:pt x="0" y="0"/>
                </a:moveTo>
                <a:lnTo>
                  <a:pt x="2729695" y="0"/>
                </a:lnTo>
                <a:lnTo>
                  <a:pt x="2729695" y="1849368"/>
                </a:lnTo>
                <a:lnTo>
                  <a:pt x="0" y="184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Freeform 25">
            <a:extLst>
              <a:ext uri="{FF2B5EF4-FFF2-40B4-BE49-F238E27FC236}">
                <a16:creationId xmlns:a16="http://schemas.microsoft.com/office/drawing/2014/main" id="{A4F5B57E-A581-4EF8-B472-97B8D4F60EA3}"/>
              </a:ext>
            </a:extLst>
          </p:cNvPr>
          <p:cNvSpPr/>
          <p:nvPr/>
        </p:nvSpPr>
        <p:spPr>
          <a:xfrm>
            <a:off x="16210216" y="1028700"/>
            <a:ext cx="1049084" cy="1123517"/>
          </a:xfrm>
          <a:custGeom>
            <a:avLst/>
            <a:gdLst/>
            <a:ahLst/>
            <a:cxnLst/>
            <a:rect l="l" t="t" r="r" b="b"/>
            <a:pathLst>
              <a:path w="1049084" h="1123517">
                <a:moveTo>
                  <a:pt x="0" y="0"/>
                </a:moveTo>
                <a:lnTo>
                  <a:pt x="1049084" y="0"/>
                </a:lnTo>
                <a:lnTo>
                  <a:pt x="1049084" y="1123517"/>
                </a:lnTo>
                <a:lnTo>
                  <a:pt x="0" y="1123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609237497"/>
      </p:ext>
    </p:extLst>
  </p:cSld>
  <p:clrMapOvr>
    <a:masterClrMapping/>
  </p:clrMapOvr>
  <p:transition spd="med">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17259300" y="0"/>
            <a:ext cx="1028700" cy="1028700"/>
            <a:chOff x="0" y="0"/>
            <a:chExt cx="270933" cy="270933"/>
          </a:xfrm>
        </p:grpSpPr>
        <p:sp>
          <p:nvSpPr>
            <p:cNvPr id="24" name="Freeform 24"/>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6" name="Freeform 26"/>
          <p:cNvSpPr/>
          <p:nvPr/>
        </p:nvSpPr>
        <p:spPr>
          <a:xfrm>
            <a:off x="-1295400" y="8345121"/>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TextBox 29">
            <a:extLst>
              <a:ext uri="{FF2B5EF4-FFF2-40B4-BE49-F238E27FC236}">
                <a16:creationId xmlns:a16="http://schemas.microsoft.com/office/drawing/2014/main" id="{1B4EC284-9393-4503-B1E0-B2A487F49C57}"/>
              </a:ext>
            </a:extLst>
          </p:cNvPr>
          <p:cNvSpPr txBox="1"/>
          <p:nvPr/>
        </p:nvSpPr>
        <p:spPr>
          <a:xfrm>
            <a:off x="1142995" y="2993273"/>
            <a:ext cx="11811005" cy="5898987"/>
          </a:xfrm>
          <a:prstGeom prst="rect">
            <a:avLst/>
          </a:prstGeom>
          <a:noFill/>
        </p:spPr>
        <p:txBody>
          <a:bodyPr wrap="square">
            <a:spAutoFit/>
          </a:bodyPr>
          <a:lstStyle/>
          <a:p>
            <a:pPr algn="ctr">
              <a:lnSpc>
                <a:spcPct val="150000"/>
              </a:lnSpc>
            </a:pPr>
            <a:r>
              <a:rPr lang="vi-VN" sz="4000" b="1" u="sng" dirty="0">
                <a:solidFill>
                  <a:srgbClr val="000000"/>
                </a:solidFill>
                <a:latin typeface="Arial" panose="020B0604020202020204" pitchFamily="34" charset="0"/>
                <a:cs typeface="Arial" panose="020B0604020202020204" pitchFamily="34" charset="0"/>
              </a:rPr>
              <a:t>Trả lời </a:t>
            </a:r>
          </a:p>
          <a:p>
            <a:pPr algn="just">
              <a:lnSpc>
                <a:spcPct val="150000"/>
              </a:lnSpc>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nắp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đậy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lọt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nắp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mở</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nắp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mở</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đẩy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ngoài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E1E11D95-F0F8-4F67-8139-728400ED8173}"/>
              </a:ext>
            </a:extLst>
          </p:cNvPr>
          <p:cNvGrpSpPr/>
          <p:nvPr/>
        </p:nvGrpSpPr>
        <p:grpSpPr>
          <a:xfrm>
            <a:off x="933445" y="758648"/>
            <a:ext cx="15697205" cy="2039720"/>
            <a:chOff x="933445" y="758648"/>
            <a:chExt cx="15697205" cy="2039720"/>
          </a:xfrm>
        </p:grpSpPr>
        <p:sp>
          <p:nvSpPr>
            <p:cNvPr id="35" name="Rectangle: Rounded Corners 34">
              <a:extLst>
                <a:ext uri="{FF2B5EF4-FFF2-40B4-BE49-F238E27FC236}">
                  <a16:creationId xmlns:a16="http://schemas.microsoft.com/office/drawing/2014/main" id="{3D2AB6E8-42AE-48BA-B40F-70E04F4EB47E}"/>
                </a:ext>
              </a:extLst>
            </p:cNvPr>
            <p:cNvSpPr/>
            <p:nvPr/>
          </p:nvSpPr>
          <p:spPr>
            <a:xfrm>
              <a:off x="933445" y="758648"/>
              <a:ext cx="15697205" cy="2039720"/>
            </a:xfrm>
            <a:prstGeom prst="roundRect">
              <a:avLst/>
            </a:prstGeom>
            <a:solidFill>
              <a:srgbClr val="ECE1CC"/>
            </a:solidFill>
            <a:ln w="57150">
              <a:solidFill>
                <a:srgbClr val="B89B6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68AB962-784E-4BE0-A4BA-E3FB63C4B001}"/>
                </a:ext>
              </a:extLst>
            </p:cNvPr>
            <p:cNvSpPr txBox="1"/>
            <p:nvPr/>
          </p:nvSpPr>
          <p:spPr>
            <a:xfrm>
              <a:off x="971545" y="1028700"/>
              <a:ext cx="63463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Vận</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dụng</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1</a:t>
              </a:r>
              <a:r>
                <a:rPr kumimoji="0" lang="vi-VN"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(SGK – tr153)</a:t>
              </a:r>
              <a:endParaRPr kumimoji="0" lang="vi-VN" sz="3600" b="0"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72A0E53-9BF9-4E06-A57B-E0563A8A6185}"/>
                </a:ext>
              </a:extLst>
            </p:cNvPr>
            <p:cNvSpPr txBox="1"/>
            <p:nvPr/>
          </p:nvSpPr>
          <p:spPr>
            <a:xfrm>
              <a:off x="990595" y="1675031"/>
              <a:ext cx="10820400"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Vì</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sao</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khi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chúng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vừa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ăn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vừa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nói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thể</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bị</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sặc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4" name="Freeform 6">
            <a:extLst>
              <a:ext uri="{FF2B5EF4-FFF2-40B4-BE49-F238E27FC236}">
                <a16:creationId xmlns:a16="http://schemas.microsoft.com/office/drawing/2014/main" id="{CCF29178-74AE-42A7-AEEC-0E4EF4462C8E}"/>
              </a:ext>
            </a:extLst>
          </p:cNvPr>
          <p:cNvSpPr/>
          <p:nvPr/>
        </p:nvSpPr>
        <p:spPr>
          <a:xfrm flipH="1">
            <a:off x="13335000" y="2225815"/>
            <a:ext cx="4572000" cy="7472005"/>
          </a:xfrm>
          <a:custGeom>
            <a:avLst/>
            <a:gdLst/>
            <a:ahLst/>
            <a:cxnLst/>
            <a:rect l="l" t="t" r="r" b="b"/>
            <a:pathLst>
              <a:path w="1918806" h="3173766">
                <a:moveTo>
                  <a:pt x="0" y="0"/>
                </a:moveTo>
                <a:lnTo>
                  <a:pt x="1918806" y="0"/>
                </a:lnTo>
                <a:lnTo>
                  <a:pt x="1918806" y="3173767"/>
                </a:lnTo>
                <a:lnTo>
                  <a:pt x="0" y="3173767"/>
                </a:lnTo>
                <a:lnTo>
                  <a:pt x="0" y="0"/>
                </a:lnTo>
                <a:close/>
              </a:path>
            </a:pathLst>
          </a:custGeom>
          <a:blipFill>
            <a:blip r:embed="rId4"/>
            <a:stretch>
              <a:fillRect/>
            </a:stretch>
          </a:blipFill>
        </p:spPr>
      </p:sp>
    </p:spTree>
    <p:extLst>
      <p:ext uri="{BB962C8B-B14F-4D97-AF65-F5344CB8AC3E}">
        <p14:creationId xmlns:p14="http://schemas.microsoft.com/office/powerpoint/2010/main" val="419599530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anim calcmode="lin" valueType="num">
                                      <p:cBhvr>
                                        <p:cTn id="13"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0">
                                            <p:txEl>
                                              <p:pRg st="0" end="0"/>
                                            </p:txEl>
                                          </p:spTgt>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circle(i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fade">
                                      <p:cBhvr>
                                        <p:cTn id="22" dur="500"/>
                                        <p:tgtEl>
                                          <p:spTgt spid="30">
                                            <p:txEl>
                                              <p:pRg st="1" end="1"/>
                                            </p:txEl>
                                          </p:spTgt>
                                        </p:tgtEl>
                                      </p:cBhvr>
                                    </p:animEffect>
                                    <p:anim calcmode="lin" valueType="num">
                                      <p:cBhvr>
                                        <p:cTn id="23"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17259300" y="0"/>
            <a:ext cx="1028700" cy="1028700"/>
            <a:chOff x="0" y="0"/>
            <a:chExt cx="270933" cy="270933"/>
          </a:xfrm>
        </p:grpSpPr>
        <p:sp>
          <p:nvSpPr>
            <p:cNvPr id="24" name="Freeform 24"/>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30" name="TextBox 29">
            <a:extLst>
              <a:ext uri="{FF2B5EF4-FFF2-40B4-BE49-F238E27FC236}">
                <a16:creationId xmlns:a16="http://schemas.microsoft.com/office/drawing/2014/main" id="{1B4EC284-9393-4503-B1E0-B2A487F49C57}"/>
              </a:ext>
            </a:extLst>
          </p:cNvPr>
          <p:cNvSpPr txBox="1"/>
          <p:nvPr/>
        </p:nvSpPr>
        <p:spPr>
          <a:xfrm>
            <a:off x="541591" y="2628900"/>
            <a:ext cx="16290410" cy="3419206"/>
          </a:xfrm>
          <a:prstGeom prst="rect">
            <a:avLst/>
          </a:prstGeom>
          <a:noFill/>
        </p:spPr>
        <p:txBody>
          <a:bodyPr wrap="square">
            <a:spAutoFit/>
          </a:bodyPr>
          <a:lstStyle/>
          <a:p>
            <a:pPr algn="ctr">
              <a:lnSpc>
                <a:spcPct val="150000"/>
              </a:lnSpc>
            </a:pPr>
            <a:r>
              <a:rPr lang="vi-VN" sz="4000" b="1" i="0" u="sng" dirty="0">
                <a:solidFill>
                  <a:srgbClr val="8A5850"/>
                </a:solidFill>
                <a:effectLst/>
              </a:rPr>
              <a:t>Trả lời:</a:t>
            </a:r>
            <a:endParaRPr lang="vi-VN" sz="4000" b="0" i="0" u="sng" dirty="0">
              <a:solidFill>
                <a:srgbClr val="8A5850"/>
              </a:solidFill>
              <a:effectLst/>
            </a:endParaRPr>
          </a:p>
          <a:p>
            <a:pPr algn="just">
              <a:lnSpc>
                <a:spcPct val="150000"/>
              </a:lnSpc>
            </a:pPr>
            <a:r>
              <a:rPr lang="vi-VN" sz="3600" b="0" i="0" dirty="0">
                <a:solidFill>
                  <a:srgbClr val="000000"/>
                </a:solidFill>
                <a:effectLst/>
              </a:rPr>
              <a:t>Chúng ta không nên đốt than củi trong phòng kín khi ngủ vì: Sự cháy của than củi sẽ tiêu hao khí O</a:t>
            </a:r>
            <a:r>
              <a:rPr lang="vi-VN" sz="3600" b="0" i="0" baseline="-25000" dirty="0">
                <a:solidFill>
                  <a:srgbClr val="000000"/>
                </a:solidFill>
                <a:effectLst/>
              </a:rPr>
              <a:t>2</a:t>
            </a:r>
            <a:r>
              <a:rPr lang="vi-VN" sz="3600" b="0" i="0" dirty="0">
                <a:solidFill>
                  <a:srgbClr val="000000"/>
                </a:solidFill>
                <a:effectLst/>
              </a:rPr>
              <a:t> và sản sinh ra 2 loại khí gây ngộ độc khí cho cơ thể là CO</a:t>
            </a:r>
            <a:r>
              <a:rPr lang="vi-VN" sz="3600" b="0" i="0" baseline="-25000" dirty="0">
                <a:solidFill>
                  <a:srgbClr val="000000"/>
                </a:solidFill>
                <a:effectLst/>
              </a:rPr>
              <a:t>2</a:t>
            </a:r>
            <a:r>
              <a:rPr lang="vi-VN" sz="3600" b="0" i="0" dirty="0">
                <a:solidFill>
                  <a:srgbClr val="000000"/>
                </a:solidFill>
                <a:effectLst/>
              </a:rPr>
              <a:t> và CO. </a:t>
            </a:r>
            <a:endParaRPr lang="en-US" sz="3600" dirty="0">
              <a:cs typeface="Arial" panose="020B0604020202020204" pitchFamily="34" charset="0"/>
            </a:endParaRPr>
          </a:p>
        </p:txBody>
      </p:sp>
      <p:sp>
        <p:nvSpPr>
          <p:cNvPr id="31" name="Rectangle: Rounded Corners 30">
            <a:extLst>
              <a:ext uri="{FF2B5EF4-FFF2-40B4-BE49-F238E27FC236}">
                <a16:creationId xmlns:a16="http://schemas.microsoft.com/office/drawing/2014/main" id="{2C01BC8C-5D1C-4933-BFB7-E3BE0EA6548F}"/>
              </a:ext>
            </a:extLst>
          </p:cNvPr>
          <p:cNvSpPr/>
          <p:nvPr/>
        </p:nvSpPr>
        <p:spPr>
          <a:xfrm>
            <a:off x="914395" y="589180"/>
            <a:ext cx="15697205" cy="2039720"/>
          </a:xfrm>
          <a:prstGeom prst="roundRect">
            <a:avLst/>
          </a:prstGeom>
          <a:solidFill>
            <a:srgbClr val="ECE1CC"/>
          </a:solidFill>
          <a:ln w="57150">
            <a:solidFill>
              <a:srgbClr val="B89B6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257BCDF-49B6-44E8-B769-AB90ACB92EA5}"/>
              </a:ext>
            </a:extLst>
          </p:cNvPr>
          <p:cNvSpPr txBox="1"/>
          <p:nvPr/>
        </p:nvSpPr>
        <p:spPr>
          <a:xfrm>
            <a:off x="914394" y="777401"/>
            <a:ext cx="15544805" cy="1651671"/>
          </a:xfrm>
          <a:prstGeom prst="rect">
            <a:avLst/>
          </a:prstGeom>
          <a:noFill/>
        </p:spPr>
        <p:txBody>
          <a:bodyPr wrap="square">
            <a:spAutoFit/>
          </a:bodyPr>
          <a:lstStyle/>
          <a:p>
            <a:pPr algn="just">
              <a:lnSpc>
                <a:spcPct val="150000"/>
              </a:lnSpc>
              <a:defRPr/>
            </a:pP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Vận</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dụng</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lang="vi-VN" sz="3600" b="1" dirty="0">
                <a:solidFill>
                  <a:srgbClr val="8A5850"/>
                </a:solidFill>
                <a:latin typeface="Arial" panose="020B0604020202020204" pitchFamily="34" charset="0"/>
                <a:cs typeface="Arial" panose="020B0604020202020204" pitchFamily="34" charset="0"/>
              </a:rPr>
              <a:t>2</a:t>
            </a:r>
            <a:r>
              <a:rPr kumimoji="0" lang="vi-VN"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(SGK – tr153) </a:t>
            </a:r>
            <a:r>
              <a:rPr lang="vi-VN" sz="3600" b="0" i="0" dirty="0">
                <a:solidFill>
                  <a:srgbClr val="000000"/>
                </a:solidFill>
                <a:effectLst/>
              </a:rPr>
              <a:t>Vì sao chúng ta không nên đốt than củi trong phòng kín khi ngủ?</a:t>
            </a:r>
          </a:p>
        </p:txBody>
      </p:sp>
      <p:sp>
        <p:nvSpPr>
          <p:cNvPr id="12" name="TextBox 11">
            <a:extLst>
              <a:ext uri="{FF2B5EF4-FFF2-40B4-BE49-F238E27FC236}">
                <a16:creationId xmlns:a16="http://schemas.microsoft.com/office/drawing/2014/main" id="{AC3F666A-F757-430B-A2E9-0F394ACC2382}"/>
              </a:ext>
            </a:extLst>
          </p:cNvPr>
          <p:cNvSpPr txBox="1"/>
          <p:nvPr/>
        </p:nvSpPr>
        <p:spPr>
          <a:xfrm>
            <a:off x="568998" y="5939686"/>
            <a:ext cx="12602801" cy="4157870"/>
          </a:xfrm>
          <a:prstGeom prst="rect">
            <a:avLst/>
          </a:prstGeom>
          <a:noFill/>
        </p:spPr>
        <p:txBody>
          <a:bodyPr wrap="square">
            <a:spAutoFit/>
          </a:bodyPr>
          <a:lstStyle/>
          <a:p>
            <a:pPr algn="just">
              <a:lnSpc>
                <a:spcPct val="150000"/>
              </a:lnSpc>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Bởi vậy, khi đốt than củi trong phòng kín – không có sự lưu thông không khí với bên ngoài, O</a:t>
            </a:r>
            <a:r>
              <a:rPr kumimoji="0" lang="vi-VN" sz="36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trong phòng dần cạn kiệt đồng thời lượng CO</a:t>
            </a:r>
            <a:r>
              <a:rPr kumimoji="0" lang="vi-VN" sz="36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và CO tăng dẫn đến người ngủ trong phòng nhanh chóng bị ngạt thở, lịm dần rồi hôn mê, thậm chí tử vọng nếu không được phát hiện kịp thời</a:t>
            </a:r>
            <a:r>
              <a:rPr kumimoji="0" lang="en-US" sz="36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panose="020B0604020202020204" pitchFamily="34" charset="0"/>
              </a:rPr>
              <a:t>.</a:t>
            </a:r>
            <a:endParaRPr lang="en-US" dirty="0"/>
          </a:p>
        </p:txBody>
      </p:sp>
      <p:sp>
        <p:nvSpPr>
          <p:cNvPr id="13" name="Freeform 7">
            <a:extLst>
              <a:ext uri="{FF2B5EF4-FFF2-40B4-BE49-F238E27FC236}">
                <a16:creationId xmlns:a16="http://schemas.microsoft.com/office/drawing/2014/main" id="{C60C33CE-E322-4229-A564-5B58B05EA822}"/>
              </a:ext>
            </a:extLst>
          </p:cNvPr>
          <p:cNvSpPr/>
          <p:nvPr/>
        </p:nvSpPr>
        <p:spPr>
          <a:xfrm>
            <a:off x="13286257" y="5247748"/>
            <a:ext cx="4724400" cy="4820705"/>
          </a:xfrm>
          <a:custGeom>
            <a:avLst/>
            <a:gdLst/>
            <a:ahLst/>
            <a:cxnLst/>
            <a:rect l="l" t="t" r="r" b="b"/>
            <a:pathLst>
              <a:path w="2057735" h="2183273">
                <a:moveTo>
                  <a:pt x="0" y="0"/>
                </a:moveTo>
                <a:lnTo>
                  <a:pt x="2057735" y="0"/>
                </a:lnTo>
                <a:lnTo>
                  <a:pt x="2057735" y="2183274"/>
                </a:lnTo>
                <a:lnTo>
                  <a:pt x="0" y="21832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02306076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barn(inVertical)">
                                      <p:cBhvr>
                                        <p:cTn id="12" dur="500"/>
                                        <p:tgtEl>
                                          <p:spTgt spid="30">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17259300" y="0"/>
            <a:ext cx="1028700" cy="1028700"/>
            <a:chOff x="0" y="0"/>
            <a:chExt cx="270933" cy="270933"/>
          </a:xfrm>
        </p:grpSpPr>
        <p:sp>
          <p:nvSpPr>
            <p:cNvPr id="24" name="Freeform 24"/>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30" name="TextBox 29">
            <a:extLst>
              <a:ext uri="{FF2B5EF4-FFF2-40B4-BE49-F238E27FC236}">
                <a16:creationId xmlns:a16="http://schemas.microsoft.com/office/drawing/2014/main" id="{1B4EC284-9393-4503-B1E0-B2A487F49C57}"/>
              </a:ext>
            </a:extLst>
          </p:cNvPr>
          <p:cNvSpPr txBox="1"/>
          <p:nvPr/>
        </p:nvSpPr>
        <p:spPr>
          <a:xfrm>
            <a:off x="541591" y="2628900"/>
            <a:ext cx="13403009" cy="5067990"/>
          </a:xfrm>
          <a:prstGeom prst="rect">
            <a:avLst/>
          </a:prstGeom>
          <a:noFill/>
        </p:spPr>
        <p:txBody>
          <a:bodyPr wrap="square">
            <a:spAutoFit/>
          </a:bodyPr>
          <a:lstStyle/>
          <a:p>
            <a:pPr algn="ctr">
              <a:lnSpc>
                <a:spcPct val="150000"/>
              </a:lnSpc>
            </a:pPr>
            <a:r>
              <a:rPr lang="vi-VN" sz="4000" b="1" i="0" u="sng" dirty="0">
                <a:solidFill>
                  <a:srgbClr val="8A5850"/>
                </a:solidFill>
                <a:effectLst/>
              </a:rPr>
              <a:t>Trả lời:</a:t>
            </a:r>
            <a:endParaRPr lang="vi-VN" sz="4000" b="0" i="0" u="sng" dirty="0">
              <a:solidFill>
                <a:srgbClr val="8A5850"/>
              </a:solidFill>
              <a:effectLst/>
            </a:endParaRPr>
          </a:p>
          <a:p>
            <a:pPr marL="571500" indent="-571500" algn="just">
              <a:lnSpc>
                <a:spcPct val="150000"/>
              </a:lnSpc>
              <a:buFont typeface="Wingdings" panose="05000000000000000000" pitchFamily="2" charset="2"/>
              <a:buChar char="§"/>
            </a:pPr>
            <a:r>
              <a:rPr lang="en-US" sz="3600" dirty="0">
                <a:effectLst/>
                <a:latin typeface="Arial" panose="020B0604020202020204" pitchFamily="34" charset="0"/>
                <a:ea typeface="Times New Roman" panose="02020603050405020304" pitchFamily="18" charset="0"/>
                <a:cs typeface="Arial" panose="020B0604020202020204" pitchFamily="34" charset="0"/>
              </a:rPr>
              <a:t>Khi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giao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mùa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tiết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ẩm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chúng</a:t>
            </a:r>
            <a:r>
              <a:rPr lang="en-US" sz="3600" dirty="0">
                <a:effectLst/>
                <a:latin typeface="Arial" panose="020B0604020202020204" pitchFamily="34" charset="0"/>
                <a:ea typeface="Times New Roman" panose="02020603050405020304" pitchFamily="18" charset="0"/>
                <a:cs typeface="Arial" panose="020B0604020202020204" pitchFamily="34" charset="0"/>
              </a:rPr>
              <a:t> ta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thường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dễ</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mắc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viêm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hô</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vì</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sự</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thay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ẩm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đột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ngột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khiến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chưa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kịp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thích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nghi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Hệ</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miễn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dịch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bị</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suy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yếu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kiện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gây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viêm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hô</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xâm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gây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dễ</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dàng</a:t>
            </a:r>
            <a:r>
              <a:rPr lang="en-US" sz="3600"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2C01BC8C-5D1C-4933-BFB7-E3BE0EA6548F}"/>
              </a:ext>
            </a:extLst>
          </p:cNvPr>
          <p:cNvSpPr/>
          <p:nvPr/>
        </p:nvSpPr>
        <p:spPr>
          <a:xfrm>
            <a:off x="914395" y="589180"/>
            <a:ext cx="15697205" cy="2039720"/>
          </a:xfrm>
          <a:prstGeom prst="roundRect">
            <a:avLst/>
          </a:prstGeom>
          <a:solidFill>
            <a:srgbClr val="ECE1CC"/>
          </a:solidFill>
          <a:ln w="57150">
            <a:solidFill>
              <a:srgbClr val="B89B6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257BCDF-49B6-44E8-B769-AB90ACB92EA5}"/>
              </a:ext>
            </a:extLst>
          </p:cNvPr>
          <p:cNvSpPr txBox="1"/>
          <p:nvPr/>
        </p:nvSpPr>
        <p:spPr>
          <a:xfrm>
            <a:off x="914394" y="777401"/>
            <a:ext cx="15544805" cy="1651671"/>
          </a:xfrm>
          <a:prstGeom prst="rect">
            <a:avLst/>
          </a:prstGeom>
          <a:noFill/>
        </p:spPr>
        <p:txBody>
          <a:bodyPr wrap="square">
            <a:spAutoFit/>
          </a:bodyPr>
          <a:lstStyle/>
          <a:p>
            <a:pPr algn="just">
              <a:lnSpc>
                <a:spcPct val="150000"/>
              </a:lnSpc>
              <a:defRPr/>
            </a:pP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Vận</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dụng</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kumimoji="0" lang="vi-VN"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3 (SGK – tr155) </a:t>
            </a:r>
            <a:r>
              <a:rPr lang="vi-VN" sz="3600" b="0" i="0" dirty="0">
                <a:solidFill>
                  <a:srgbClr val="000000"/>
                </a:solidFill>
                <a:effectLst/>
              </a:rPr>
              <a:t>Tại sao khi giao mùa, thời tiết ẩm, chúng ta thường dễ mắc bệnh viêm đường hô hấp?</a:t>
            </a:r>
          </a:p>
        </p:txBody>
      </p:sp>
      <p:sp>
        <p:nvSpPr>
          <p:cNvPr id="11" name="TextBox 10">
            <a:extLst>
              <a:ext uri="{FF2B5EF4-FFF2-40B4-BE49-F238E27FC236}">
                <a16:creationId xmlns:a16="http://schemas.microsoft.com/office/drawing/2014/main" id="{7C1B38D7-E517-44C6-9FFE-C931CA9E58DC}"/>
              </a:ext>
            </a:extLst>
          </p:cNvPr>
          <p:cNvSpPr txBox="1"/>
          <p:nvPr/>
        </p:nvSpPr>
        <p:spPr>
          <a:xfrm>
            <a:off x="541591" y="7584965"/>
            <a:ext cx="13403009" cy="2482667"/>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mùa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ẩm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điều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kiện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thích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hợp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phát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triển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mạnh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nhiều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loại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vi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khuẩn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virus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gây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bệnh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hô</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hấp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Freeform 6">
            <a:extLst>
              <a:ext uri="{FF2B5EF4-FFF2-40B4-BE49-F238E27FC236}">
                <a16:creationId xmlns:a16="http://schemas.microsoft.com/office/drawing/2014/main" id="{CB2C3F9F-B689-4AC3-9E9C-E733709F80E4}"/>
              </a:ext>
            </a:extLst>
          </p:cNvPr>
          <p:cNvSpPr/>
          <p:nvPr/>
        </p:nvSpPr>
        <p:spPr>
          <a:xfrm flipH="1">
            <a:off x="13971841" y="3534443"/>
            <a:ext cx="3801809" cy="6202167"/>
          </a:xfrm>
          <a:custGeom>
            <a:avLst/>
            <a:gdLst/>
            <a:ahLst/>
            <a:cxnLst/>
            <a:rect l="l" t="t" r="r" b="b"/>
            <a:pathLst>
              <a:path w="1444667" h="2503394">
                <a:moveTo>
                  <a:pt x="0" y="0"/>
                </a:moveTo>
                <a:lnTo>
                  <a:pt x="1444667" y="0"/>
                </a:lnTo>
                <a:lnTo>
                  <a:pt x="1444667" y="2503395"/>
                </a:lnTo>
                <a:lnTo>
                  <a:pt x="0" y="2503395"/>
                </a:lnTo>
                <a:lnTo>
                  <a:pt x="0" y="0"/>
                </a:lnTo>
                <a:close/>
              </a:path>
            </a:pathLst>
          </a:custGeom>
          <a:blipFill>
            <a:blip r:embed="rId2"/>
            <a:stretch>
              <a:fillRect/>
            </a:stretch>
          </a:blipFill>
        </p:spPr>
      </p:sp>
    </p:spTree>
    <p:extLst>
      <p:ext uri="{BB962C8B-B14F-4D97-AF65-F5344CB8AC3E}">
        <p14:creationId xmlns:p14="http://schemas.microsoft.com/office/powerpoint/2010/main" val="108396348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17259300" y="0"/>
            <a:ext cx="1028700" cy="1028700"/>
            <a:chOff x="0" y="0"/>
            <a:chExt cx="270933" cy="270933"/>
          </a:xfrm>
        </p:grpSpPr>
        <p:sp>
          <p:nvSpPr>
            <p:cNvPr id="24" name="Freeform 24"/>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31" name="Rectangle: Rounded Corners 30">
            <a:extLst>
              <a:ext uri="{FF2B5EF4-FFF2-40B4-BE49-F238E27FC236}">
                <a16:creationId xmlns:a16="http://schemas.microsoft.com/office/drawing/2014/main" id="{2C01BC8C-5D1C-4933-BFB7-E3BE0EA6548F}"/>
              </a:ext>
            </a:extLst>
          </p:cNvPr>
          <p:cNvSpPr/>
          <p:nvPr/>
        </p:nvSpPr>
        <p:spPr>
          <a:xfrm>
            <a:off x="914395" y="589180"/>
            <a:ext cx="15697205" cy="2039720"/>
          </a:xfrm>
          <a:prstGeom prst="roundRect">
            <a:avLst/>
          </a:prstGeom>
          <a:solidFill>
            <a:srgbClr val="ECE1CC"/>
          </a:solidFill>
          <a:ln w="57150">
            <a:solidFill>
              <a:srgbClr val="B89B6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257BCDF-49B6-44E8-B769-AB90ACB92EA5}"/>
              </a:ext>
            </a:extLst>
          </p:cNvPr>
          <p:cNvSpPr txBox="1"/>
          <p:nvPr/>
        </p:nvSpPr>
        <p:spPr>
          <a:xfrm>
            <a:off x="914394" y="777401"/>
            <a:ext cx="15544805" cy="1651671"/>
          </a:xfrm>
          <a:prstGeom prst="rect">
            <a:avLst/>
          </a:prstGeom>
          <a:noFill/>
        </p:spPr>
        <p:txBody>
          <a:bodyPr wrap="square">
            <a:spAutoFit/>
          </a:bodyPr>
          <a:lstStyle/>
          <a:p>
            <a:pPr algn="just">
              <a:lnSpc>
                <a:spcPct val="150000"/>
              </a:lnSpc>
              <a:defRPr/>
            </a:pP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Vận</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dụng</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lang="vi-VN" sz="3600" b="1" dirty="0">
                <a:solidFill>
                  <a:srgbClr val="8A5850"/>
                </a:solidFill>
                <a:latin typeface="Arial" panose="020B0604020202020204" pitchFamily="34" charset="0"/>
                <a:cs typeface="Arial" panose="020B0604020202020204" pitchFamily="34" charset="0"/>
              </a:rPr>
              <a:t>4</a:t>
            </a:r>
            <a:r>
              <a:rPr kumimoji="0" lang="vi-VN"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(SGK – tr155) </a:t>
            </a:r>
            <a:r>
              <a:rPr lang="vi-VN" sz="3600" b="0" i="0" dirty="0">
                <a:solidFill>
                  <a:srgbClr val="000000"/>
                </a:solidFill>
                <a:effectLst/>
              </a:rPr>
              <a:t>Gia đình em thường sử dụng những biện pháp nào để tạo không khí trong lành giúp bảo vệ đường hô hấp?</a:t>
            </a:r>
          </a:p>
        </p:txBody>
      </p:sp>
      <p:sp>
        <p:nvSpPr>
          <p:cNvPr id="13" name="TextBox 12">
            <a:extLst>
              <a:ext uri="{FF2B5EF4-FFF2-40B4-BE49-F238E27FC236}">
                <a16:creationId xmlns:a16="http://schemas.microsoft.com/office/drawing/2014/main" id="{60274107-EF3E-4EA3-88EE-3C93A86DE0C0}"/>
              </a:ext>
            </a:extLst>
          </p:cNvPr>
          <p:cNvSpPr txBox="1"/>
          <p:nvPr/>
        </p:nvSpPr>
        <p:spPr>
          <a:xfrm>
            <a:off x="3733800" y="2759871"/>
            <a:ext cx="10591800" cy="90159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8A5850"/>
                </a:solidFill>
                <a:effectLst/>
                <a:uLnTx/>
                <a:uFillTx/>
                <a:latin typeface="Arial" panose="020B0604020202020204" pitchFamily="34" charset="0"/>
                <a:ea typeface="+mn-ea"/>
                <a:cs typeface="+mn-cs"/>
              </a:rPr>
              <a:t>Trả lời:</a:t>
            </a:r>
            <a:endParaRPr kumimoji="0" lang="vi-VN" sz="4000" b="0" i="0" u="sng" strike="noStrike" kern="1200" cap="none" spc="0" normalizeH="0" baseline="0" noProof="0" dirty="0">
              <a:ln>
                <a:noFill/>
              </a:ln>
              <a:solidFill>
                <a:srgbClr val="8A5850"/>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235C446-0D73-4339-9593-85E29D0B97D2}"/>
              </a:ext>
            </a:extLst>
          </p:cNvPr>
          <p:cNvSpPr txBox="1"/>
          <p:nvPr/>
        </p:nvSpPr>
        <p:spPr>
          <a:xfrm>
            <a:off x="914394" y="3560453"/>
            <a:ext cx="16764006" cy="820674"/>
          </a:xfrm>
          <a:prstGeom prst="rect">
            <a:avLst/>
          </a:prstGeom>
          <a:noFill/>
        </p:spPr>
        <p:txBody>
          <a:bodyPr wrap="square">
            <a:spAutoFit/>
          </a:bodyPr>
          <a:lstStyle/>
          <a:p>
            <a:pPr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biện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pháp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giúp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bảo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vệ</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hô</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hấp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1557D19-A00D-4945-B7FF-F9E5222231F1}"/>
              </a:ext>
            </a:extLst>
          </p:cNvPr>
          <p:cNvGrpSpPr/>
          <p:nvPr/>
        </p:nvGrpSpPr>
        <p:grpSpPr>
          <a:xfrm>
            <a:off x="609600" y="4505370"/>
            <a:ext cx="7772401" cy="5667330"/>
            <a:chOff x="609600" y="4505370"/>
            <a:chExt cx="7772401" cy="5667330"/>
          </a:xfrm>
        </p:grpSpPr>
        <p:sp>
          <p:nvSpPr>
            <p:cNvPr id="18" name="Freeform 4">
              <a:extLst>
                <a:ext uri="{FF2B5EF4-FFF2-40B4-BE49-F238E27FC236}">
                  <a16:creationId xmlns:a16="http://schemas.microsoft.com/office/drawing/2014/main" id="{E5C4D62D-1152-4EEF-B84B-466EF3E1C574}"/>
                </a:ext>
              </a:extLst>
            </p:cNvPr>
            <p:cNvSpPr/>
            <p:nvPr/>
          </p:nvSpPr>
          <p:spPr>
            <a:xfrm>
              <a:off x="2514600" y="4505370"/>
              <a:ext cx="4343400" cy="3111739"/>
            </a:xfrm>
            <a:custGeom>
              <a:avLst/>
              <a:gdLst/>
              <a:ahLst/>
              <a:cxnLst/>
              <a:rect l="l" t="t" r="r" b="b"/>
              <a:pathLst>
                <a:path w="2745025" h="1573814">
                  <a:moveTo>
                    <a:pt x="0" y="0"/>
                  </a:moveTo>
                  <a:lnTo>
                    <a:pt x="2745025" y="0"/>
                  </a:lnTo>
                  <a:lnTo>
                    <a:pt x="2745025" y="1573815"/>
                  </a:lnTo>
                  <a:lnTo>
                    <a:pt x="0" y="1573815"/>
                  </a:lnTo>
                  <a:lnTo>
                    <a:pt x="0" y="0"/>
                  </a:lnTo>
                  <a:close/>
                </a:path>
              </a:pathLst>
            </a:custGeom>
            <a:blipFill>
              <a:blip r:embed="rId2"/>
              <a:stretch>
                <a:fillRect/>
              </a:stretch>
            </a:blipFill>
          </p:spPr>
        </p:sp>
        <p:sp>
          <p:nvSpPr>
            <p:cNvPr id="20" name="TextBox 19">
              <a:extLst>
                <a:ext uri="{FF2B5EF4-FFF2-40B4-BE49-F238E27FC236}">
                  <a16:creationId xmlns:a16="http://schemas.microsoft.com/office/drawing/2014/main" id="{63BD8264-D532-41B9-B1E7-85DA6E74354A}"/>
                </a:ext>
              </a:extLst>
            </p:cNvPr>
            <p:cNvSpPr txBox="1"/>
            <p:nvPr/>
          </p:nvSpPr>
          <p:spPr>
            <a:xfrm>
              <a:off x="609600" y="7763033"/>
              <a:ext cx="7772401" cy="2409667"/>
            </a:xfrm>
            <a:prstGeom prst="roundRect">
              <a:avLst/>
            </a:prstGeom>
            <a:solidFill>
              <a:schemeClr val="accent3">
                <a:lumMod val="20000"/>
                <a:lumOff val="80000"/>
              </a:schemeClr>
            </a:solidFill>
            <a:ln w="38100">
              <a:solidFill>
                <a:srgbClr val="B89B62"/>
              </a:solidFill>
              <a:prstDash val="lgDash"/>
            </a:ln>
          </p:spPr>
          <p:txBody>
            <a:bodyPr wrap="square">
              <a:spAutoFit/>
            </a:bodyPr>
            <a:lstStyle/>
            <a:p>
              <a:pPr marR="0" lvl="0" indent="0" algn="just" defTabSz="914400" rtl="0" eaLnBrk="1" fontAlgn="auto" latinLnBrk="0" hangingPunct="1">
                <a:lnSpc>
                  <a:spcPct val="130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xuyên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dọn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dẹp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cửa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giữ</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vệ</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xung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quanh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sạch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C9EA1783-98B9-496B-8288-30DDBFB96241}"/>
              </a:ext>
            </a:extLst>
          </p:cNvPr>
          <p:cNvGrpSpPr/>
          <p:nvPr/>
        </p:nvGrpSpPr>
        <p:grpSpPr>
          <a:xfrm>
            <a:off x="9410699" y="4505370"/>
            <a:ext cx="8362951" cy="5667329"/>
            <a:chOff x="9410699" y="4505370"/>
            <a:chExt cx="8362951" cy="5667329"/>
          </a:xfrm>
        </p:grpSpPr>
        <p:sp>
          <p:nvSpPr>
            <p:cNvPr id="17" name="Freeform 3">
              <a:extLst>
                <a:ext uri="{FF2B5EF4-FFF2-40B4-BE49-F238E27FC236}">
                  <a16:creationId xmlns:a16="http://schemas.microsoft.com/office/drawing/2014/main" id="{A3F4D40A-F1D0-4299-A69F-498B5BADED10}"/>
                </a:ext>
              </a:extLst>
            </p:cNvPr>
            <p:cNvSpPr/>
            <p:nvPr/>
          </p:nvSpPr>
          <p:spPr>
            <a:xfrm>
              <a:off x="12249150" y="4505370"/>
              <a:ext cx="2057399" cy="3111739"/>
            </a:xfrm>
            <a:custGeom>
              <a:avLst/>
              <a:gdLst/>
              <a:ahLst/>
              <a:cxnLst/>
              <a:rect l="l" t="t" r="r" b="b"/>
              <a:pathLst>
                <a:path w="1848365" h="2324987">
                  <a:moveTo>
                    <a:pt x="0" y="0"/>
                  </a:moveTo>
                  <a:lnTo>
                    <a:pt x="1848365" y="0"/>
                  </a:lnTo>
                  <a:lnTo>
                    <a:pt x="1848365" y="2324987"/>
                  </a:lnTo>
                  <a:lnTo>
                    <a:pt x="0" y="2324987"/>
                  </a:lnTo>
                  <a:lnTo>
                    <a:pt x="0" y="0"/>
                  </a:lnTo>
                  <a:close/>
                </a:path>
              </a:pathLst>
            </a:custGeom>
            <a:blipFill>
              <a:blip r:embed="rId3"/>
              <a:stretch>
                <a:fillRect/>
              </a:stretch>
            </a:blipFill>
          </p:spPr>
        </p:sp>
        <p:sp>
          <p:nvSpPr>
            <p:cNvPr id="22" name="TextBox 21">
              <a:extLst>
                <a:ext uri="{FF2B5EF4-FFF2-40B4-BE49-F238E27FC236}">
                  <a16:creationId xmlns:a16="http://schemas.microsoft.com/office/drawing/2014/main" id="{46B51895-83BD-4A8B-A2C1-A01D7EA3FC61}"/>
                </a:ext>
              </a:extLst>
            </p:cNvPr>
            <p:cNvSpPr txBox="1"/>
            <p:nvPr/>
          </p:nvSpPr>
          <p:spPr>
            <a:xfrm>
              <a:off x="9410699" y="7763032"/>
              <a:ext cx="8362951" cy="2409667"/>
            </a:xfrm>
            <a:prstGeom prst="roundRect">
              <a:avLst/>
            </a:prstGeom>
            <a:solidFill>
              <a:schemeClr val="accent3">
                <a:lumMod val="20000"/>
                <a:lumOff val="80000"/>
              </a:schemeClr>
            </a:solidFill>
            <a:ln w="38100">
              <a:solidFill>
                <a:srgbClr val="B89B62"/>
              </a:solidFill>
              <a:prstDash val="lgDash"/>
            </a:ln>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điều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hòa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máy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lọc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xuyên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bảo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dưỡng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loại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bỏ</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bụi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bẩn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vi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khuẩn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gây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0388809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17259300" y="0"/>
            <a:ext cx="1028700" cy="1028700"/>
            <a:chOff x="0" y="0"/>
            <a:chExt cx="270933" cy="270933"/>
          </a:xfrm>
        </p:grpSpPr>
        <p:sp>
          <p:nvSpPr>
            <p:cNvPr id="24" name="Freeform 24"/>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31" name="Rectangle: Rounded Corners 30">
            <a:extLst>
              <a:ext uri="{FF2B5EF4-FFF2-40B4-BE49-F238E27FC236}">
                <a16:creationId xmlns:a16="http://schemas.microsoft.com/office/drawing/2014/main" id="{2C01BC8C-5D1C-4933-BFB7-E3BE0EA6548F}"/>
              </a:ext>
            </a:extLst>
          </p:cNvPr>
          <p:cNvSpPr/>
          <p:nvPr/>
        </p:nvSpPr>
        <p:spPr>
          <a:xfrm>
            <a:off x="914395" y="589180"/>
            <a:ext cx="15697205" cy="2039720"/>
          </a:xfrm>
          <a:prstGeom prst="roundRect">
            <a:avLst/>
          </a:prstGeom>
          <a:solidFill>
            <a:srgbClr val="ECE1CC"/>
          </a:solidFill>
          <a:ln w="57150">
            <a:solidFill>
              <a:srgbClr val="B89B6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257BCDF-49B6-44E8-B769-AB90ACB92EA5}"/>
              </a:ext>
            </a:extLst>
          </p:cNvPr>
          <p:cNvSpPr txBox="1"/>
          <p:nvPr/>
        </p:nvSpPr>
        <p:spPr>
          <a:xfrm>
            <a:off x="914394" y="777401"/>
            <a:ext cx="15544805" cy="1651671"/>
          </a:xfrm>
          <a:prstGeom prst="rect">
            <a:avLst/>
          </a:prstGeom>
          <a:noFill/>
        </p:spPr>
        <p:txBody>
          <a:bodyPr wrap="square">
            <a:spAutoFit/>
          </a:bodyPr>
          <a:lstStyle/>
          <a:p>
            <a:pPr algn="just">
              <a:lnSpc>
                <a:spcPct val="150000"/>
              </a:lnSpc>
              <a:defRPr/>
            </a:pP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Vận</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8A5850"/>
                </a:solidFill>
                <a:effectLst/>
                <a:uLnTx/>
                <a:uFillTx/>
                <a:latin typeface="Arial" panose="020B0604020202020204" pitchFamily="34" charset="0"/>
                <a:cs typeface="Arial" panose="020B0604020202020204" pitchFamily="34" charset="0"/>
              </a:rPr>
              <a:t>dụng</a:t>
            </a:r>
            <a:r>
              <a:rPr kumimoji="0" lang="en-US"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a:t>
            </a:r>
            <a:r>
              <a:rPr lang="vi-VN" sz="3600" b="1" dirty="0">
                <a:solidFill>
                  <a:srgbClr val="8A5850"/>
                </a:solidFill>
                <a:latin typeface="Arial" panose="020B0604020202020204" pitchFamily="34" charset="0"/>
                <a:cs typeface="Arial" panose="020B0604020202020204" pitchFamily="34" charset="0"/>
              </a:rPr>
              <a:t>4</a:t>
            </a:r>
            <a:r>
              <a:rPr kumimoji="0" lang="vi-VN" sz="3600" b="1" i="0" u="none" strike="noStrike" kern="1200" cap="none" spc="0" normalizeH="0" baseline="0" noProof="0" dirty="0">
                <a:ln>
                  <a:noFill/>
                </a:ln>
                <a:solidFill>
                  <a:srgbClr val="8A5850"/>
                </a:solidFill>
                <a:effectLst/>
                <a:uLnTx/>
                <a:uFillTx/>
                <a:latin typeface="Arial" panose="020B0604020202020204" pitchFamily="34" charset="0"/>
                <a:cs typeface="Arial" panose="020B0604020202020204" pitchFamily="34" charset="0"/>
              </a:rPr>
              <a:t> (SGK – tr155) </a:t>
            </a:r>
            <a:r>
              <a:rPr lang="vi-VN" sz="3600" b="0" i="0" dirty="0">
                <a:solidFill>
                  <a:srgbClr val="000000"/>
                </a:solidFill>
                <a:effectLst/>
              </a:rPr>
              <a:t>Gia đình em thường sử dụng những biện pháp nào để tạo không khí trong lành giúp bảo vệ đường hô hấp?</a:t>
            </a:r>
          </a:p>
        </p:txBody>
      </p:sp>
      <p:sp>
        <p:nvSpPr>
          <p:cNvPr id="13" name="TextBox 12">
            <a:extLst>
              <a:ext uri="{FF2B5EF4-FFF2-40B4-BE49-F238E27FC236}">
                <a16:creationId xmlns:a16="http://schemas.microsoft.com/office/drawing/2014/main" id="{60274107-EF3E-4EA3-88EE-3C93A86DE0C0}"/>
              </a:ext>
            </a:extLst>
          </p:cNvPr>
          <p:cNvSpPr txBox="1"/>
          <p:nvPr/>
        </p:nvSpPr>
        <p:spPr>
          <a:xfrm>
            <a:off x="3733800" y="2759871"/>
            <a:ext cx="10591800" cy="90159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8A5850"/>
                </a:solidFill>
                <a:effectLst/>
                <a:uLnTx/>
                <a:uFillTx/>
                <a:latin typeface="Arial" panose="020B0604020202020204" pitchFamily="34" charset="0"/>
                <a:ea typeface="+mn-ea"/>
                <a:cs typeface="+mn-cs"/>
              </a:rPr>
              <a:t>Trả lời:</a:t>
            </a:r>
            <a:endParaRPr kumimoji="0" lang="vi-VN" sz="4000" b="0" i="0" u="sng" strike="noStrike" kern="1200" cap="none" spc="0" normalizeH="0" baseline="0" noProof="0" dirty="0">
              <a:ln>
                <a:noFill/>
              </a:ln>
              <a:solidFill>
                <a:srgbClr val="8A5850"/>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235C446-0D73-4339-9593-85E29D0B97D2}"/>
              </a:ext>
            </a:extLst>
          </p:cNvPr>
          <p:cNvSpPr txBox="1"/>
          <p:nvPr/>
        </p:nvSpPr>
        <p:spPr>
          <a:xfrm>
            <a:off x="914394" y="3560453"/>
            <a:ext cx="16764006" cy="820674"/>
          </a:xfrm>
          <a:prstGeom prst="rect">
            <a:avLst/>
          </a:prstGeom>
          <a:noFill/>
        </p:spPr>
        <p:txBody>
          <a:bodyPr wrap="square">
            <a:spAutoFit/>
          </a:bodyPr>
          <a:lstStyle/>
          <a:p>
            <a:pPr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biện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pháp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giúp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bảo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vệ</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hô</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hấp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3C6568CD-78B5-4989-8A22-C498165B6C40}"/>
              </a:ext>
            </a:extLst>
          </p:cNvPr>
          <p:cNvGrpSpPr/>
          <p:nvPr/>
        </p:nvGrpSpPr>
        <p:grpSpPr>
          <a:xfrm>
            <a:off x="11582400" y="4725334"/>
            <a:ext cx="4038600" cy="5294966"/>
            <a:chOff x="11582400" y="4725334"/>
            <a:chExt cx="4038600" cy="5294966"/>
          </a:xfrm>
        </p:grpSpPr>
        <p:sp>
          <p:nvSpPr>
            <p:cNvPr id="16" name="Freeform 2">
              <a:extLst>
                <a:ext uri="{FF2B5EF4-FFF2-40B4-BE49-F238E27FC236}">
                  <a16:creationId xmlns:a16="http://schemas.microsoft.com/office/drawing/2014/main" id="{4079153B-23AF-4C98-80AA-58F87BBD289B}"/>
                </a:ext>
              </a:extLst>
            </p:cNvPr>
            <p:cNvSpPr/>
            <p:nvPr/>
          </p:nvSpPr>
          <p:spPr>
            <a:xfrm>
              <a:off x="11582400" y="4725334"/>
              <a:ext cx="4038600" cy="4262854"/>
            </a:xfrm>
            <a:custGeom>
              <a:avLst/>
              <a:gdLst/>
              <a:ahLst/>
              <a:cxnLst/>
              <a:rect l="l" t="t" r="r" b="b"/>
              <a:pathLst>
                <a:path w="2706973" h="2591927">
                  <a:moveTo>
                    <a:pt x="0" y="0"/>
                  </a:moveTo>
                  <a:lnTo>
                    <a:pt x="2706973" y="0"/>
                  </a:lnTo>
                  <a:lnTo>
                    <a:pt x="2706973" y="2591927"/>
                  </a:lnTo>
                  <a:lnTo>
                    <a:pt x="0" y="2591927"/>
                  </a:lnTo>
                  <a:lnTo>
                    <a:pt x="0" y="0"/>
                  </a:lnTo>
                  <a:close/>
                </a:path>
              </a:pathLst>
            </a:custGeom>
            <a:blipFill>
              <a:blip r:embed="rId2"/>
              <a:stretch>
                <a:fillRect/>
              </a:stretch>
            </a:blipFill>
          </p:spPr>
        </p:sp>
        <p:sp>
          <p:nvSpPr>
            <p:cNvPr id="22" name="TextBox 21">
              <a:extLst>
                <a:ext uri="{FF2B5EF4-FFF2-40B4-BE49-F238E27FC236}">
                  <a16:creationId xmlns:a16="http://schemas.microsoft.com/office/drawing/2014/main" id="{46B51895-83BD-4A8B-A2C1-A01D7EA3FC61}"/>
                </a:ext>
              </a:extLst>
            </p:cNvPr>
            <p:cNvSpPr txBox="1"/>
            <p:nvPr/>
          </p:nvSpPr>
          <p:spPr>
            <a:xfrm>
              <a:off x="11753851" y="9204260"/>
              <a:ext cx="3657601" cy="816040"/>
            </a:xfrm>
            <a:prstGeom prst="roundRect">
              <a:avLst/>
            </a:prstGeom>
            <a:solidFill>
              <a:schemeClr val="accent3">
                <a:lumMod val="20000"/>
                <a:lumOff val="80000"/>
              </a:schemeClr>
            </a:solidFill>
            <a:ln w="38100">
              <a:solidFill>
                <a:srgbClr val="B89B62"/>
              </a:solidFill>
              <a:prstDash val="lgDash"/>
            </a:ln>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Trồng cây xanh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Freeform 24">
            <a:extLst>
              <a:ext uri="{FF2B5EF4-FFF2-40B4-BE49-F238E27FC236}">
                <a16:creationId xmlns:a16="http://schemas.microsoft.com/office/drawing/2014/main" id="{05B5C605-3608-4EDE-908B-FF5A4E5D6BF3}"/>
              </a:ext>
            </a:extLst>
          </p:cNvPr>
          <p:cNvSpPr/>
          <p:nvPr/>
        </p:nvSpPr>
        <p:spPr>
          <a:xfrm rot="3464343" flipH="1">
            <a:off x="-2920316" y="6607171"/>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3">
              <a:extLst>
                <a:ext uri="{96DAC541-7B7A-43D3-8B79-37D633B846F1}">
                  <asvg:svgBlip xmlns:asvg="http://schemas.microsoft.com/office/drawing/2016/SVG/main" r:embed="rId4"/>
                </a:ext>
              </a:extLst>
            </a:blip>
            <a:stretch>
              <a:fillRect b="-27856"/>
            </a:stretch>
          </a:blipFill>
        </p:spPr>
      </p:sp>
      <p:grpSp>
        <p:nvGrpSpPr>
          <p:cNvPr id="3" name="Group 2">
            <a:extLst>
              <a:ext uri="{FF2B5EF4-FFF2-40B4-BE49-F238E27FC236}">
                <a16:creationId xmlns:a16="http://schemas.microsoft.com/office/drawing/2014/main" id="{1060BE64-8A4B-4FAD-A3C4-F933E0F43561}"/>
              </a:ext>
            </a:extLst>
          </p:cNvPr>
          <p:cNvGrpSpPr/>
          <p:nvPr/>
        </p:nvGrpSpPr>
        <p:grpSpPr>
          <a:xfrm>
            <a:off x="1975424" y="4837254"/>
            <a:ext cx="5644574" cy="5183046"/>
            <a:chOff x="1975424" y="4837254"/>
            <a:chExt cx="5644574" cy="5183046"/>
          </a:xfrm>
        </p:grpSpPr>
        <p:sp>
          <p:nvSpPr>
            <p:cNvPr id="20" name="TextBox 19">
              <a:extLst>
                <a:ext uri="{FF2B5EF4-FFF2-40B4-BE49-F238E27FC236}">
                  <a16:creationId xmlns:a16="http://schemas.microsoft.com/office/drawing/2014/main" id="{63BD8264-D532-41B9-B1E7-85DA6E74354A}"/>
                </a:ext>
              </a:extLst>
            </p:cNvPr>
            <p:cNvSpPr txBox="1"/>
            <p:nvPr/>
          </p:nvSpPr>
          <p:spPr>
            <a:xfrm>
              <a:off x="2895598" y="9204260"/>
              <a:ext cx="4724400" cy="816040"/>
            </a:xfrm>
            <a:prstGeom prst="roundRect">
              <a:avLst/>
            </a:prstGeom>
            <a:solidFill>
              <a:schemeClr val="accent3">
                <a:lumMod val="20000"/>
                <a:lumOff val="80000"/>
              </a:schemeClr>
            </a:solidFill>
            <a:ln w="38100">
              <a:solidFill>
                <a:srgbClr val="B89B62"/>
              </a:solidFill>
              <a:prstDash val="lgDash"/>
            </a:ln>
          </p:spPr>
          <p:txBody>
            <a:bodyPr wrap="square">
              <a:spAutoFit/>
            </a:bodyPr>
            <a:lstStyle/>
            <a:p>
              <a:pPr marR="0" lvl="0" indent="0" algn="just" defTabSz="914400" rtl="0" eaLnBrk="1" fontAlgn="auto" latinLnBrk="0" hangingPunct="1">
                <a:lnSpc>
                  <a:spcPct val="13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Hạn chế hút thuốc lá</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Freeform 5">
              <a:extLst>
                <a:ext uri="{FF2B5EF4-FFF2-40B4-BE49-F238E27FC236}">
                  <a16:creationId xmlns:a16="http://schemas.microsoft.com/office/drawing/2014/main" id="{8B494D74-957B-4399-99DD-F8B3925B93F3}"/>
                </a:ext>
              </a:extLst>
            </p:cNvPr>
            <p:cNvSpPr/>
            <p:nvPr/>
          </p:nvSpPr>
          <p:spPr>
            <a:xfrm>
              <a:off x="3752850" y="4837254"/>
              <a:ext cx="3276600" cy="4059934"/>
            </a:xfrm>
            <a:custGeom>
              <a:avLst/>
              <a:gdLst/>
              <a:ahLst/>
              <a:cxnLst/>
              <a:rect l="l" t="t" r="r" b="b"/>
              <a:pathLst>
                <a:path w="1658546" h="2218790">
                  <a:moveTo>
                    <a:pt x="0" y="0"/>
                  </a:moveTo>
                  <a:lnTo>
                    <a:pt x="1658545" y="0"/>
                  </a:lnTo>
                  <a:lnTo>
                    <a:pt x="1658545" y="2218791"/>
                  </a:lnTo>
                  <a:lnTo>
                    <a:pt x="0" y="22187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6" name="Picture 14">
              <a:extLst>
                <a:ext uri="{FF2B5EF4-FFF2-40B4-BE49-F238E27FC236}">
                  <a16:creationId xmlns:a16="http://schemas.microsoft.com/office/drawing/2014/main" id="{928FC87F-C349-41DB-AA0E-93BCB9D816CE}"/>
                </a:ext>
              </a:extLst>
            </p:cNvPr>
            <p:cNvPicPr>
              <a:picLocks noChangeAspect="1"/>
            </p:cNvPicPr>
            <p:nvPr/>
          </p:nvPicPr>
          <p:blipFill>
            <a:blip r:embed="rId7"/>
            <a:srcRect/>
            <a:stretch>
              <a:fillRect/>
            </a:stretch>
          </p:blipFill>
          <p:spPr>
            <a:xfrm>
              <a:off x="1975424" y="4951487"/>
              <a:ext cx="1739326" cy="2022472"/>
            </a:xfrm>
            <a:prstGeom prst="rect">
              <a:avLst/>
            </a:prstGeom>
          </p:spPr>
        </p:pic>
      </p:grpSp>
      <p:sp>
        <p:nvSpPr>
          <p:cNvPr id="32" name="Freeform 7">
            <a:extLst>
              <a:ext uri="{FF2B5EF4-FFF2-40B4-BE49-F238E27FC236}">
                <a16:creationId xmlns:a16="http://schemas.microsoft.com/office/drawing/2014/main" id="{54EACC32-4844-4328-A974-317CD48ABA40}"/>
              </a:ext>
            </a:extLst>
          </p:cNvPr>
          <p:cNvSpPr/>
          <p:nvPr/>
        </p:nvSpPr>
        <p:spPr>
          <a:xfrm>
            <a:off x="15953459" y="7635489"/>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75023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flipH="1" flipV="1">
            <a:off x="14935200" y="6882317"/>
            <a:ext cx="4366518" cy="3906049"/>
          </a:xfrm>
          <a:custGeom>
            <a:avLst/>
            <a:gdLst/>
            <a:ahLst/>
            <a:cxnLst/>
            <a:rect l="l" t="t" r="r" b="b"/>
            <a:pathLst>
              <a:path w="4366518" h="3906049">
                <a:moveTo>
                  <a:pt x="4366518" y="3906049"/>
                </a:moveTo>
                <a:lnTo>
                  <a:pt x="0" y="3906049"/>
                </a:lnTo>
                <a:lnTo>
                  <a:pt x="0" y="0"/>
                </a:lnTo>
                <a:lnTo>
                  <a:pt x="4366518" y="0"/>
                </a:lnTo>
                <a:lnTo>
                  <a:pt x="4366518" y="3906049"/>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0" y="0"/>
            <a:ext cx="2617607" cy="2341568"/>
          </a:xfrm>
          <a:custGeom>
            <a:avLst/>
            <a:gdLst/>
            <a:ahLst/>
            <a:cxnLst/>
            <a:rect l="l" t="t" r="r" b="b"/>
            <a:pathLst>
              <a:path w="2617607" h="2341568">
                <a:moveTo>
                  <a:pt x="0" y="0"/>
                </a:moveTo>
                <a:lnTo>
                  <a:pt x="2617607" y="0"/>
                </a:lnTo>
                <a:lnTo>
                  <a:pt x="2617607" y="2341568"/>
                </a:lnTo>
                <a:lnTo>
                  <a:pt x="0" y="23415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TextBox 23">
            <a:extLst>
              <a:ext uri="{FF2B5EF4-FFF2-40B4-BE49-F238E27FC236}">
                <a16:creationId xmlns:a16="http://schemas.microsoft.com/office/drawing/2014/main" id="{8FA4D11F-A81D-4200-A248-CDDE6028D9BF}"/>
              </a:ext>
            </a:extLst>
          </p:cNvPr>
          <p:cNvSpPr txBox="1"/>
          <p:nvPr/>
        </p:nvSpPr>
        <p:spPr>
          <a:xfrm>
            <a:off x="4194087" y="443145"/>
            <a:ext cx="10511533" cy="1184876"/>
          </a:xfrm>
          <a:prstGeom prst="rect">
            <a:avLst/>
          </a:prstGeom>
          <a:noFill/>
        </p:spPr>
        <p:txBody>
          <a:bodyPr wrap="square">
            <a:spAutoFit/>
          </a:bodyPr>
          <a:lstStyle/>
          <a:p>
            <a:pPr algn="ctr" defTabSz="1828800">
              <a:lnSpc>
                <a:spcPct val="150000"/>
              </a:lnSpc>
              <a:buClr>
                <a:srgbClr val="000000"/>
              </a:buClr>
            </a:pPr>
            <a:r>
              <a:rPr lang="vi-VN" sz="5400" b="1" kern="0" dirty="0">
                <a:solidFill>
                  <a:srgbClr val="8A5850"/>
                </a:solidFill>
                <a:latin typeface="Arial"/>
                <a:ea typeface="Times New Roman" panose="02020603050405020304" pitchFamily="18" charset="0"/>
                <a:cs typeface="Arial"/>
                <a:sym typeface="Arial"/>
              </a:rPr>
              <a:t>HƯỚNG DẪN VỀ NHÀ </a:t>
            </a:r>
            <a:endParaRPr lang="en-US" sz="5400" b="1" kern="0" dirty="0">
              <a:solidFill>
                <a:srgbClr val="8A5850"/>
              </a:solidFill>
              <a:latin typeface="Arial"/>
              <a:cs typeface="Arial"/>
              <a:sym typeface="Arial"/>
            </a:endParaRPr>
          </a:p>
        </p:txBody>
      </p:sp>
      <p:grpSp>
        <p:nvGrpSpPr>
          <p:cNvPr id="50" name="Group 49">
            <a:extLst>
              <a:ext uri="{FF2B5EF4-FFF2-40B4-BE49-F238E27FC236}">
                <a16:creationId xmlns:a16="http://schemas.microsoft.com/office/drawing/2014/main" id="{3A8E670F-F3E9-4646-8387-C5C6CEC436F5}"/>
              </a:ext>
            </a:extLst>
          </p:cNvPr>
          <p:cNvGrpSpPr/>
          <p:nvPr/>
        </p:nvGrpSpPr>
        <p:grpSpPr>
          <a:xfrm>
            <a:off x="487244" y="3353880"/>
            <a:ext cx="3984137" cy="5620975"/>
            <a:chOff x="625538" y="2145710"/>
            <a:chExt cx="3984137" cy="5620975"/>
          </a:xfrm>
        </p:grpSpPr>
        <p:grpSp>
          <p:nvGrpSpPr>
            <p:cNvPr id="2" name="Group 2"/>
            <p:cNvGrpSpPr/>
            <p:nvPr/>
          </p:nvGrpSpPr>
          <p:grpSpPr>
            <a:xfrm>
              <a:off x="625538" y="2520315"/>
              <a:ext cx="3984137" cy="5246370"/>
              <a:chOff x="0" y="0"/>
              <a:chExt cx="1453424" cy="1913890"/>
            </a:xfrm>
            <a:solidFill>
              <a:srgbClr val="E1D1B1"/>
            </a:solidFill>
          </p:grpSpPr>
          <p:sp>
            <p:nvSpPr>
              <p:cNvPr id="3" name="Freeform 3"/>
              <p:cNvSpPr/>
              <p:nvPr/>
            </p:nvSpPr>
            <p:spPr>
              <a:xfrm>
                <a:off x="0" y="0"/>
                <a:ext cx="1453424" cy="1913890"/>
              </a:xfrm>
              <a:custGeom>
                <a:avLst/>
                <a:gdLst/>
                <a:ahLst/>
                <a:cxnLst/>
                <a:rect l="l" t="t" r="r" b="b"/>
                <a:pathLst>
                  <a:path w="1453424" h="1913890">
                    <a:moveTo>
                      <a:pt x="1328964" y="1913890"/>
                    </a:moveTo>
                    <a:lnTo>
                      <a:pt x="124460" y="1913890"/>
                    </a:lnTo>
                    <a:cubicBezTo>
                      <a:pt x="55880" y="1913890"/>
                      <a:pt x="0" y="1858010"/>
                      <a:pt x="0" y="1789430"/>
                    </a:cubicBezTo>
                    <a:lnTo>
                      <a:pt x="0" y="124460"/>
                    </a:lnTo>
                    <a:cubicBezTo>
                      <a:pt x="0" y="55880"/>
                      <a:pt x="55880" y="0"/>
                      <a:pt x="124460" y="0"/>
                    </a:cubicBezTo>
                    <a:lnTo>
                      <a:pt x="1328964" y="0"/>
                    </a:lnTo>
                    <a:cubicBezTo>
                      <a:pt x="1397544" y="0"/>
                      <a:pt x="1453424" y="55880"/>
                      <a:pt x="1453424" y="124460"/>
                    </a:cubicBezTo>
                    <a:lnTo>
                      <a:pt x="1453424" y="1789430"/>
                    </a:lnTo>
                    <a:cubicBezTo>
                      <a:pt x="1453424" y="1858010"/>
                      <a:pt x="1397544" y="1913890"/>
                      <a:pt x="1328964" y="1913890"/>
                    </a:cubicBezTo>
                    <a:close/>
                  </a:path>
                </a:pathLst>
              </a:custGeom>
              <a:grpFill/>
            </p:spPr>
          </p:sp>
        </p:grpSp>
        <p:pic>
          <p:nvPicPr>
            <p:cNvPr id="29" name="Picture 3">
              <a:extLst>
                <a:ext uri="{FF2B5EF4-FFF2-40B4-BE49-F238E27FC236}">
                  <a16:creationId xmlns:a16="http://schemas.microsoft.com/office/drawing/2014/main" id="{35BA3EF5-8140-4B3E-803C-83DCC6E57E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8803" y="2145710"/>
              <a:ext cx="2355635" cy="775218"/>
            </a:xfrm>
            <a:prstGeom prst="rect">
              <a:avLst/>
            </a:prstGeom>
          </p:spPr>
        </p:pic>
        <p:sp>
          <p:nvSpPr>
            <p:cNvPr id="34" name="TextBox 33">
              <a:extLst>
                <a:ext uri="{FF2B5EF4-FFF2-40B4-BE49-F238E27FC236}">
                  <a16:creationId xmlns:a16="http://schemas.microsoft.com/office/drawing/2014/main" id="{9A9F256B-9E05-4DF4-A5BB-6EA98087DD30}"/>
                </a:ext>
              </a:extLst>
            </p:cNvPr>
            <p:cNvSpPr txBox="1"/>
            <p:nvPr/>
          </p:nvSpPr>
          <p:spPr>
            <a:xfrm>
              <a:off x="885621" y="3865326"/>
              <a:ext cx="3463970" cy="1824923"/>
            </a:xfrm>
            <a:prstGeom prst="rect">
              <a:avLst/>
            </a:prstGeom>
            <a:noFill/>
          </p:spPr>
          <p:txBody>
            <a:bodyPr wrap="square">
              <a:spAutoFit/>
            </a:bodyPr>
            <a:lstStyle/>
            <a:p>
              <a:pPr marR="0" lvl="0" indent="0" algn="ctr" defTabSz="914400" rtl="0" eaLnBrk="1" fontAlgn="auto" latinLnBrk="0" hangingPunct="1">
                <a:lnSpc>
                  <a:spcPct val="150000"/>
                </a:lnSpc>
                <a:spcBef>
                  <a:spcPts val="0"/>
                </a:spcBef>
                <a:spcAft>
                  <a:spcPts val="800"/>
                </a:spcAft>
                <a:buClrTx/>
                <a:buSzTx/>
                <a:buFontTx/>
                <a:buNone/>
                <a:tabLst>
                  <a:tab pos="742950" algn="l"/>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nhớ</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21ACE4BE-0B52-4137-BBB0-47585C734440}"/>
              </a:ext>
            </a:extLst>
          </p:cNvPr>
          <p:cNvGrpSpPr/>
          <p:nvPr/>
        </p:nvGrpSpPr>
        <p:grpSpPr>
          <a:xfrm>
            <a:off x="4973004" y="2434917"/>
            <a:ext cx="3984137" cy="5633979"/>
            <a:chOff x="4978226" y="3368331"/>
            <a:chExt cx="3984137" cy="5633979"/>
          </a:xfrm>
        </p:grpSpPr>
        <p:grpSp>
          <p:nvGrpSpPr>
            <p:cNvPr id="4" name="Group 4"/>
            <p:cNvGrpSpPr/>
            <p:nvPr/>
          </p:nvGrpSpPr>
          <p:grpSpPr>
            <a:xfrm>
              <a:off x="4978226" y="3755940"/>
              <a:ext cx="3984137" cy="5246370"/>
              <a:chOff x="0" y="0"/>
              <a:chExt cx="1453424" cy="1913890"/>
            </a:xfrm>
            <a:solidFill>
              <a:srgbClr val="E1D1B1"/>
            </a:solidFill>
          </p:grpSpPr>
          <p:sp>
            <p:nvSpPr>
              <p:cNvPr id="5" name="Freeform 5"/>
              <p:cNvSpPr/>
              <p:nvPr/>
            </p:nvSpPr>
            <p:spPr>
              <a:xfrm>
                <a:off x="0" y="0"/>
                <a:ext cx="1453424" cy="1913890"/>
              </a:xfrm>
              <a:custGeom>
                <a:avLst/>
                <a:gdLst/>
                <a:ahLst/>
                <a:cxnLst/>
                <a:rect l="l" t="t" r="r" b="b"/>
                <a:pathLst>
                  <a:path w="1453424" h="1913890">
                    <a:moveTo>
                      <a:pt x="1328964" y="1913890"/>
                    </a:moveTo>
                    <a:lnTo>
                      <a:pt x="124460" y="1913890"/>
                    </a:lnTo>
                    <a:cubicBezTo>
                      <a:pt x="55880" y="1913890"/>
                      <a:pt x="0" y="1858010"/>
                      <a:pt x="0" y="1789430"/>
                    </a:cubicBezTo>
                    <a:lnTo>
                      <a:pt x="0" y="124460"/>
                    </a:lnTo>
                    <a:cubicBezTo>
                      <a:pt x="0" y="55880"/>
                      <a:pt x="55880" y="0"/>
                      <a:pt x="124460" y="0"/>
                    </a:cubicBezTo>
                    <a:lnTo>
                      <a:pt x="1328964" y="0"/>
                    </a:lnTo>
                    <a:cubicBezTo>
                      <a:pt x="1397544" y="0"/>
                      <a:pt x="1453424" y="55880"/>
                      <a:pt x="1453424" y="124460"/>
                    </a:cubicBezTo>
                    <a:lnTo>
                      <a:pt x="1453424" y="1789430"/>
                    </a:lnTo>
                    <a:cubicBezTo>
                      <a:pt x="1453424" y="1858010"/>
                      <a:pt x="1397544" y="1913890"/>
                      <a:pt x="1328964" y="1913890"/>
                    </a:cubicBezTo>
                    <a:close/>
                  </a:path>
                </a:pathLst>
              </a:custGeom>
              <a:grpFill/>
            </p:spPr>
          </p:sp>
        </p:grpSp>
        <p:pic>
          <p:nvPicPr>
            <p:cNvPr id="30" name="Picture 3">
              <a:extLst>
                <a:ext uri="{FF2B5EF4-FFF2-40B4-BE49-F238E27FC236}">
                  <a16:creationId xmlns:a16="http://schemas.microsoft.com/office/drawing/2014/main" id="{F0341E7C-93D3-4658-A508-32F425D37B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11737" y="3368331"/>
              <a:ext cx="2355635" cy="775218"/>
            </a:xfrm>
            <a:prstGeom prst="rect">
              <a:avLst/>
            </a:prstGeom>
          </p:spPr>
        </p:pic>
        <p:sp>
          <p:nvSpPr>
            <p:cNvPr id="36" name="TextBox 35">
              <a:extLst>
                <a:ext uri="{FF2B5EF4-FFF2-40B4-BE49-F238E27FC236}">
                  <a16:creationId xmlns:a16="http://schemas.microsoft.com/office/drawing/2014/main" id="{1FABCD69-83A7-48F3-B756-1C7E89F1F940}"/>
                </a:ext>
              </a:extLst>
            </p:cNvPr>
            <p:cNvSpPr txBox="1"/>
            <p:nvPr/>
          </p:nvSpPr>
          <p:spPr>
            <a:xfrm>
              <a:off x="5204607" y="4999382"/>
              <a:ext cx="3531373" cy="2748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742950" algn="l"/>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Hoàn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SBT.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8235474C-DEC6-44B6-A172-3F3F80136B61}"/>
              </a:ext>
            </a:extLst>
          </p:cNvPr>
          <p:cNvGrpSpPr/>
          <p:nvPr/>
        </p:nvGrpSpPr>
        <p:grpSpPr>
          <a:xfrm>
            <a:off x="9449853" y="3526353"/>
            <a:ext cx="3984137" cy="5650633"/>
            <a:chOff x="9449854" y="2338943"/>
            <a:chExt cx="3984137" cy="5650633"/>
          </a:xfrm>
        </p:grpSpPr>
        <p:grpSp>
          <p:nvGrpSpPr>
            <p:cNvPr id="7" name="Group 7"/>
            <p:cNvGrpSpPr/>
            <p:nvPr/>
          </p:nvGrpSpPr>
          <p:grpSpPr>
            <a:xfrm>
              <a:off x="9449854" y="2743206"/>
              <a:ext cx="3984137" cy="5246370"/>
              <a:chOff x="0" y="0"/>
              <a:chExt cx="1453424" cy="1913890"/>
            </a:xfrm>
            <a:solidFill>
              <a:srgbClr val="E1D1B1"/>
            </a:solidFill>
          </p:grpSpPr>
          <p:sp>
            <p:nvSpPr>
              <p:cNvPr id="8" name="Freeform 8"/>
              <p:cNvSpPr/>
              <p:nvPr/>
            </p:nvSpPr>
            <p:spPr>
              <a:xfrm>
                <a:off x="0" y="0"/>
                <a:ext cx="1453424" cy="1913890"/>
              </a:xfrm>
              <a:custGeom>
                <a:avLst/>
                <a:gdLst/>
                <a:ahLst/>
                <a:cxnLst/>
                <a:rect l="l" t="t" r="r" b="b"/>
                <a:pathLst>
                  <a:path w="1453424" h="1913890">
                    <a:moveTo>
                      <a:pt x="1328964" y="1913890"/>
                    </a:moveTo>
                    <a:lnTo>
                      <a:pt x="124460" y="1913890"/>
                    </a:lnTo>
                    <a:cubicBezTo>
                      <a:pt x="55880" y="1913890"/>
                      <a:pt x="0" y="1858010"/>
                      <a:pt x="0" y="1789430"/>
                    </a:cubicBezTo>
                    <a:lnTo>
                      <a:pt x="0" y="124460"/>
                    </a:lnTo>
                    <a:cubicBezTo>
                      <a:pt x="0" y="55880"/>
                      <a:pt x="55880" y="0"/>
                      <a:pt x="124460" y="0"/>
                    </a:cubicBezTo>
                    <a:lnTo>
                      <a:pt x="1328964" y="0"/>
                    </a:lnTo>
                    <a:cubicBezTo>
                      <a:pt x="1397544" y="0"/>
                      <a:pt x="1453424" y="55880"/>
                      <a:pt x="1453424" y="124460"/>
                    </a:cubicBezTo>
                    <a:lnTo>
                      <a:pt x="1453424" y="1789430"/>
                    </a:lnTo>
                    <a:cubicBezTo>
                      <a:pt x="1453424" y="1858010"/>
                      <a:pt x="1397544" y="1913890"/>
                      <a:pt x="1328964" y="1913890"/>
                    </a:cubicBezTo>
                    <a:close/>
                  </a:path>
                </a:pathLst>
              </a:custGeom>
              <a:grpFill/>
            </p:spPr>
          </p:sp>
        </p:grpSp>
        <p:pic>
          <p:nvPicPr>
            <p:cNvPr id="31" name="Picture 3">
              <a:extLst>
                <a:ext uri="{FF2B5EF4-FFF2-40B4-BE49-F238E27FC236}">
                  <a16:creationId xmlns:a16="http://schemas.microsoft.com/office/drawing/2014/main" id="{9F3107C6-ED85-43B8-90EE-64ED3E67E8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64104" y="2338943"/>
              <a:ext cx="2355635" cy="775218"/>
            </a:xfrm>
            <a:prstGeom prst="rect">
              <a:avLst/>
            </a:prstGeom>
          </p:spPr>
        </p:pic>
        <p:sp>
          <p:nvSpPr>
            <p:cNvPr id="38" name="TextBox 37">
              <a:extLst>
                <a:ext uri="{FF2B5EF4-FFF2-40B4-BE49-F238E27FC236}">
                  <a16:creationId xmlns:a16="http://schemas.microsoft.com/office/drawing/2014/main" id="{57E90D75-6BDF-4C9B-8A66-AFC9FC87F2E5}"/>
                </a:ext>
              </a:extLst>
            </p:cNvPr>
            <p:cNvSpPr txBox="1"/>
            <p:nvPr/>
          </p:nvSpPr>
          <p:spPr>
            <a:xfrm>
              <a:off x="9666394" y="4121874"/>
              <a:ext cx="3551053" cy="1824923"/>
            </a:xfrm>
            <a:prstGeom prst="rect">
              <a:avLst/>
            </a:prstGeom>
            <a:noFill/>
          </p:spPr>
          <p:txBody>
            <a:bodyPr wrap="square">
              <a:spAutoFit/>
            </a:bodyPr>
            <a:lstStyle/>
            <a:p>
              <a:pPr algn="ctr">
                <a:lnSpc>
                  <a:spcPct val="150000"/>
                </a:lnSpc>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kế</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mô</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hình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phổi</a:t>
              </a:r>
              <a:endParaRPr lang="en-US" sz="4000" dirty="0">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846595D3-A5AE-4C86-B333-61EB9A0EDA24}"/>
              </a:ext>
            </a:extLst>
          </p:cNvPr>
          <p:cNvGrpSpPr/>
          <p:nvPr/>
        </p:nvGrpSpPr>
        <p:grpSpPr>
          <a:xfrm>
            <a:off x="13885801" y="2178216"/>
            <a:ext cx="3984137" cy="5567130"/>
            <a:chOff x="13722122" y="3755940"/>
            <a:chExt cx="3984137" cy="5567130"/>
          </a:xfrm>
        </p:grpSpPr>
        <p:grpSp>
          <p:nvGrpSpPr>
            <p:cNvPr id="27" name="Group 7">
              <a:extLst>
                <a:ext uri="{FF2B5EF4-FFF2-40B4-BE49-F238E27FC236}">
                  <a16:creationId xmlns:a16="http://schemas.microsoft.com/office/drawing/2014/main" id="{5ABBDB19-CB87-4704-8D4B-F8B9ADE0BEA8}"/>
                </a:ext>
              </a:extLst>
            </p:cNvPr>
            <p:cNvGrpSpPr/>
            <p:nvPr/>
          </p:nvGrpSpPr>
          <p:grpSpPr>
            <a:xfrm>
              <a:off x="13722122" y="4076700"/>
              <a:ext cx="3984137" cy="5246370"/>
              <a:chOff x="0" y="0"/>
              <a:chExt cx="1453424" cy="1913890"/>
            </a:xfrm>
            <a:solidFill>
              <a:srgbClr val="E1D1B1"/>
            </a:solidFill>
          </p:grpSpPr>
          <p:sp>
            <p:nvSpPr>
              <p:cNvPr id="28" name="Freeform 8">
                <a:extLst>
                  <a:ext uri="{FF2B5EF4-FFF2-40B4-BE49-F238E27FC236}">
                    <a16:creationId xmlns:a16="http://schemas.microsoft.com/office/drawing/2014/main" id="{D3DDD66F-D5AB-42DB-BEFB-9D1D517E62F7}"/>
                  </a:ext>
                </a:extLst>
              </p:cNvPr>
              <p:cNvSpPr/>
              <p:nvPr/>
            </p:nvSpPr>
            <p:spPr>
              <a:xfrm>
                <a:off x="0" y="0"/>
                <a:ext cx="1453424" cy="1913890"/>
              </a:xfrm>
              <a:custGeom>
                <a:avLst/>
                <a:gdLst/>
                <a:ahLst/>
                <a:cxnLst/>
                <a:rect l="l" t="t" r="r" b="b"/>
                <a:pathLst>
                  <a:path w="1453424" h="1913890">
                    <a:moveTo>
                      <a:pt x="1328964" y="1913890"/>
                    </a:moveTo>
                    <a:lnTo>
                      <a:pt x="124460" y="1913890"/>
                    </a:lnTo>
                    <a:cubicBezTo>
                      <a:pt x="55880" y="1913890"/>
                      <a:pt x="0" y="1858010"/>
                      <a:pt x="0" y="1789430"/>
                    </a:cubicBezTo>
                    <a:lnTo>
                      <a:pt x="0" y="124460"/>
                    </a:lnTo>
                    <a:cubicBezTo>
                      <a:pt x="0" y="55880"/>
                      <a:pt x="55880" y="0"/>
                      <a:pt x="124460" y="0"/>
                    </a:cubicBezTo>
                    <a:lnTo>
                      <a:pt x="1328964" y="0"/>
                    </a:lnTo>
                    <a:cubicBezTo>
                      <a:pt x="1397544" y="0"/>
                      <a:pt x="1453424" y="55880"/>
                      <a:pt x="1453424" y="124460"/>
                    </a:cubicBezTo>
                    <a:lnTo>
                      <a:pt x="1453424" y="1789430"/>
                    </a:lnTo>
                    <a:cubicBezTo>
                      <a:pt x="1453424" y="1858010"/>
                      <a:pt x="1397544" y="1913890"/>
                      <a:pt x="1328964" y="1913890"/>
                    </a:cubicBezTo>
                    <a:close/>
                  </a:path>
                </a:pathLst>
              </a:custGeom>
              <a:grpFill/>
            </p:spPr>
          </p:sp>
        </p:grpSp>
        <p:pic>
          <p:nvPicPr>
            <p:cNvPr id="32" name="Picture 3">
              <a:extLst>
                <a:ext uri="{FF2B5EF4-FFF2-40B4-BE49-F238E27FC236}">
                  <a16:creationId xmlns:a16="http://schemas.microsoft.com/office/drawing/2014/main" id="{EF5EE111-2DCE-4DF2-8BBC-ED950F1789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36372" y="3755940"/>
              <a:ext cx="2355635" cy="775218"/>
            </a:xfrm>
            <a:prstGeom prst="rect">
              <a:avLst/>
            </a:prstGeom>
          </p:spPr>
        </p:pic>
        <p:sp>
          <p:nvSpPr>
            <p:cNvPr id="42" name="TextBox 41">
              <a:extLst>
                <a:ext uri="{FF2B5EF4-FFF2-40B4-BE49-F238E27FC236}">
                  <a16:creationId xmlns:a16="http://schemas.microsoft.com/office/drawing/2014/main" id="{261859DC-C7CC-4E08-A9FF-D547A57C9F10}"/>
                </a:ext>
              </a:extLst>
            </p:cNvPr>
            <p:cNvSpPr txBox="1"/>
            <p:nvPr/>
          </p:nvSpPr>
          <p:spPr>
            <a:xfrm>
              <a:off x="13722122" y="4536127"/>
              <a:ext cx="3984136" cy="4594912"/>
            </a:xfrm>
            <a:prstGeom prst="rect">
              <a:avLst/>
            </a:prstGeom>
            <a:noFill/>
          </p:spPr>
          <p:txBody>
            <a:bodyPr wrap="square">
              <a:spAutoFit/>
            </a:bodyPr>
            <a:lstStyle/>
            <a:p>
              <a:pPr algn="ctr">
                <a:lnSpc>
                  <a:spcPct val="150000"/>
                </a:lnSpc>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Chuẩn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bị</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33.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Môi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cơ</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hệ</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tiết</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ở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43" name="Picture 17">
            <a:extLst>
              <a:ext uri="{FF2B5EF4-FFF2-40B4-BE49-F238E27FC236}">
                <a16:creationId xmlns:a16="http://schemas.microsoft.com/office/drawing/2014/main" id="{9D03BD3D-6B6F-4888-BE71-D9CB75655A6E}"/>
              </a:ext>
            </a:extLst>
          </p:cNvPr>
          <p:cNvPicPr>
            <a:picLocks noChangeAspect="1"/>
          </p:cNvPicPr>
          <p:nvPr/>
        </p:nvPicPr>
        <p:blipFill>
          <a:blip r:embed="rId12"/>
          <a:srcRect/>
          <a:stretch>
            <a:fillRect/>
          </a:stretch>
        </p:blipFill>
        <p:spPr>
          <a:xfrm>
            <a:off x="3063313" y="212463"/>
            <a:ext cx="2476121" cy="1943755"/>
          </a:xfrm>
          <a:prstGeom prst="rect">
            <a:avLst/>
          </a:prstGeom>
        </p:spPr>
      </p:pic>
    </p:spTree>
    <p:extLst>
      <p:ext uri="{BB962C8B-B14F-4D97-AF65-F5344CB8AC3E}">
        <p14:creationId xmlns:p14="http://schemas.microsoft.com/office/powerpoint/2010/main" val="78935958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randombar(horizont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circle(in)">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randombar(horizontal)">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8">
            <a:extLst>
              <a:ext uri="{FF2B5EF4-FFF2-40B4-BE49-F238E27FC236}">
                <a16:creationId xmlns:a16="http://schemas.microsoft.com/office/drawing/2014/main" id="{790BBC32-E3BB-4277-8E6A-AC80CCC1C1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40353" y="294072"/>
            <a:ext cx="9607294" cy="2270898"/>
          </a:xfrm>
          <a:prstGeom prst="rect">
            <a:avLst/>
          </a:prstGeom>
        </p:spPr>
      </p:pic>
      <p:grpSp>
        <p:nvGrpSpPr>
          <p:cNvPr id="2" name="Group 2"/>
          <p:cNvGrpSpPr/>
          <p:nvPr/>
        </p:nvGrpSpPr>
        <p:grpSpPr>
          <a:xfrm>
            <a:off x="770106" y="2592634"/>
            <a:ext cx="2149944" cy="2149944"/>
            <a:chOff x="0" y="0"/>
            <a:chExt cx="812800" cy="812800"/>
          </a:xfrm>
        </p:grpSpPr>
        <p:sp>
          <p:nvSpPr>
            <p:cNvPr id="3" name="Freeform 3"/>
            <p:cNvSpPr/>
            <p:nvPr/>
          </p:nvSpPr>
          <p:spPr>
            <a:xfrm>
              <a:off x="9225" y="9225"/>
              <a:ext cx="794349" cy="794349"/>
            </a:xfrm>
            <a:custGeom>
              <a:avLst/>
              <a:gdLst/>
              <a:ahLst/>
              <a:cxnLst/>
              <a:rect l="l" t="t" r="r" b="b"/>
              <a:pathLst>
                <a:path w="794349" h="794349">
                  <a:moveTo>
                    <a:pt x="425445" y="13080"/>
                  </a:moveTo>
                  <a:lnTo>
                    <a:pt x="426122" y="13613"/>
                  </a:lnTo>
                  <a:cubicBezTo>
                    <a:pt x="443683" y="27469"/>
                    <a:pt x="467188" y="31192"/>
                    <a:pt x="488172" y="23441"/>
                  </a:cubicBezTo>
                  <a:lnTo>
                    <a:pt x="488980" y="23143"/>
                  </a:lnTo>
                  <a:cubicBezTo>
                    <a:pt x="508788" y="15826"/>
                    <a:pt x="531029" y="23053"/>
                    <a:pt x="542753" y="40615"/>
                  </a:cubicBezTo>
                  <a:lnTo>
                    <a:pt x="543232" y="41332"/>
                  </a:lnTo>
                  <a:cubicBezTo>
                    <a:pt x="555652" y="59936"/>
                    <a:pt x="576856" y="70740"/>
                    <a:pt x="599208" y="69853"/>
                  </a:cubicBezTo>
                  <a:lnTo>
                    <a:pt x="600069" y="69818"/>
                  </a:lnTo>
                  <a:cubicBezTo>
                    <a:pt x="621169" y="68981"/>
                    <a:pt x="640088" y="82727"/>
                    <a:pt x="645812" y="103052"/>
                  </a:cubicBezTo>
                  <a:lnTo>
                    <a:pt x="646045" y="103882"/>
                  </a:lnTo>
                  <a:cubicBezTo>
                    <a:pt x="652109" y="125413"/>
                    <a:pt x="668937" y="142241"/>
                    <a:pt x="690468" y="148305"/>
                  </a:cubicBezTo>
                  <a:lnTo>
                    <a:pt x="691297" y="148538"/>
                  </a:lnTo>
                  <a:cubicBezTo>
                    <a:pt x="711623" y="154262"/>
                    <a:pt x="725369" y="173181"/>
                    <a:pt x="724531" y="194281"/>
                  </a:cubicBezTo>
                  <a:lnTo>
                    <a:pt x="724497" y="195142"/>
                  </a:lnTo>
                  <a:cubicBezTo>
                    <a:pt x="723610" y="217494"/>
                    <a:pt x="734414" y="238698"/>
                    <a:pt x="753019" y="251118"/>
                  </a:cubicBezTo>
                  <a:lnTo>
                    <a:pt x="753735" y="251597"/>
                  </a:lnTo>
                  <a:cubicBezTo>
                    <a:pt x="771297" y="263321"/>
                    <a:pt x="778524" y="285562"/>
                    <a:pt x="771207" y="305370"/>
                  </a:cubicBezTo>
                  <a:lnTo>
                    <a:pt x="770909" y="306178"/>
                  </a:lnTo>
                  <a:cubicBezTo>
                    <a:pt x="763158" y="327162"/>
                    <a:pt x="766881" y="350667"/>
                    <a:pt x="780736" y="368228"/>
                  </a:cubicBezTo>
                  <a:lnTo>
                    <a:pt x="781270" y="368905"/>
                  </a:lnTo>
                  <a:cubicBezTo>
                    <a:pt x="794350" y="385482"/>
                    <a:pt x="794350" y="408868"/>
                    <a:pt x="781270" y="425445"/>
                  </a:cubicBezTo>
                  <a:lnTo>
                    <a:pt x="780736" y="426122"/>
                  </a:lnTo>
                  <a:cubicBezTo>
                    <a:pt x="766881" y="443683"/>
                    <a:pt x="763158" y="467188"/>
                    <a:pt x="770909" y="488171"/>
                  </a:cubicBezTo>
                  <a:lnTo>
                    <a:pt x="771207" y="488980"/>
                  </a:lnTo>
                  <a:cubicBezTo>
                    <a:pt x="778524" y="508788"/>
                    <a:pt x="771297" y="531029"/>
                    <a:pt x="753735" y="542753"/>
                  </a:cubicBezTo>
                  <a:lnTo>
                    <a:pt x="753019" y="543232"/>
                  </a:lnTo>
                  <a:cubicBezTo>
                    <a:pt x="734414" y="555652"/>
                    <a:pt x="723610" y="576856"/>
                    <a:pt x="724497" y="599208"/>
                  </a:cubicBezTo>
                  <a:lnTo>
                    <a:pt x="724531" y="600069"/>
                  </a:lnTo>
                  <a:cubicBezTo>
                    <a:pt x="725369" y="621169"/>
                    <a:pt x="711623" y="640088"/>
                    <a:pt x="691297" y="645812"/>
                  </a:cubicBezTo>
                  <a:lnTo>
                    <a:pt x="690468" y="646045"/>
                  </a:lnTo>
                  <a:cubicBezTo>
                    <a:pt x="668937" y="652109"/>
                    <a:pt x="652109" y="668937"/>
                    <a:pt x="646045" y="690468"/>
                  </a:cubicBezTo>
                  <a:lnTo>
                    <a:pt x="645812" y="691297"/>
                  </a:lnTo>
                  <a:cubicBezTo>
                    <a:pt x="640088" y="711623"/>
                    <a:pt x="621169" y="725369"/>
                    <a:pt x="600069" y="724531"/>
                  </a:cubicBezTo>
                  <a:lnTo>
                    <a:pt x="599208" y="724497"/>
                  </a:lnTo>
                  <a:cubicBezTo>
                    <a:pt x="576856" y="723610"/>
                    <a:pt x="555652" y="734414"/>
                    <a:pt x="543232" y="753019"/>
                  </a:cubicBezTo>
                  <a:lnTo>
                    <a:pt x="542753" y="753735"/>
                  </a:lnTo>
                  <a:cubicBezTo>
                    <a:pt x="531029" y="771297"/>
                    <a:pt x="508788" y="778524"/>
                    <a:pt x="488980" y="771207"/>
                  </a:cubicBezTo>
                  <a:lnTo>
                    <a:pt x="488171" y="770909"/>
                  </a:lnTo>
                  <a:cubicBezTo>
                    <a:pt x="467188" y="763158"/>
                    <a:pt x="443683" y="766881"/>
                    <a:pt x="426122" y="780736"/>
                  </a:cubicBezTo>
                  <a:lnTo>
                    <a:pt x="425445" y="781270"/>
                  </a:lnTo>
                  <a:cubicBezTo>
                    <a:pt x="408868" y="794350"/>
                    <a:pt x="385482" y="794350"/>
                    <a:pt x="368905" y="781270"/>
                  </a:cubicBezTo>
                  <a:lnTo>
                    <a:pt x="368228" y="780736"/>
                  </a:lnTo>
                  <a:cubicBezTo>
                    <a:pt x="350667" y="766881"/>
                    <a:pt x="327162" y="763158"/>
                    <a:pt x="306178" y="770909"/>
                  </a:cubicBezTo>
                  <a:lnTo>
                    <a:pt x="305370" y="771207"/>
                  </a:lnTo>
                  <a:cubicBezTo>
                    <a:pt x="285562" y="778524"/>
                    <a:pt x="263321" y="771297"/>
                    <a:pt x="251597" y="753735"/>
                  </a:cubicBezTo>
                  <a:lnTo>
                    <a:pt x="251118" y="753019"/>
                  </a:lnTo>
                  <a:cubicBezTo>
                    <a:pt x="238698" y="734414"/>
                    <a:pt x="217494" y="723610"/>
                    <a:pt x="195142" y="724497"/>
                  </a:cubicBezTo>
                  <a:lnTo>
                    <a:pt x="194281" y="724531"/>
                  </a:lnTo>
                  <a:cubicBezTo>
                    <a:pt x="173181" y="725369"/>
                    <a:pt x="154262" y="711623"/>
                    <a:pt x="148538" y="691297"/>
                  </a:cubicBezTo>
                  <a:lnTo>
                    <a:pt x="148305" y="690468"/>
                  </a:lnTo>
                  <a:cubicBezTo>
                    <a:pt x="142241" y="668937"/>
                    <a:pt x="125413" y="652109"/>
                    <a:pt x="103882" y="646045"/>
                  </a:cubicBezTo>
                  <a:lnTo>
                    <a:pt x="103052" y="645812"/>
                  </a:lnTo>
                  <a:cubicBezTo>
                    <a:pt x="82727" y="640088"/>
                    <a:pt x="68981" y="621169"/>
                    <a:pt x="69818" y="600069"/>
                  </a:cubicBezTo>
                  <a:lnTo>
                    <a:pt x="69853" y="599208"/>
                  </a:lnTo>
                  <a:cubicBezTo>
                    <a:pt x="70740" y="576856"/>
                    <a:pt x="59936" y="555652"/>
                    <a:pt x="41332" y="543232"/>
                  </a:cubicBezTo>
                  <a:lnTo>
                    <a:pt x="40615" y="542753"/>
                  </a:lnTo>
                  <a:cubicBezTo>
                    <a:pt x="23053" y="531029"/>
                    <a:pt x="15826" y="508788"/>
                    <a:pt x="23143" y="488980"/>
                  </a:cubicBezTo>
                  <a:lnTo>
                    <a:pt x="23441" y="488172"/>
                  </a:lnTo>
                  <a:cubicBezTo>
                    <a:pt x="31192" y="467188"/>
                    <a:pt x="27469" y="443683"/>
                    <a:pt x="13613" y="426122"/>
                  </a:cubicBezTo>
                  <a:lnTo>
                    <a:pt x="13080" y="425445"/>
                  </a:lnTo>
                  <a:cubicBezTo>
                    <a:pt x="0" y="408868"/>
                    <a:pt x="0" y="385482"/>
                    <a:pt x="13080" y="368905"/>
                  </a:cubicBezTo>
                  <a:lnTo>
                    <a:pt x="13613" y="368228"/>
                  </a:lnTo>
                  <a:cubicBezTo>
                    <a:pt x="27469" y="350667"/>
                    <a:pt x="31192" y="327162"/>
                    <a:pt x="23441" y="306178"/>
                  </a:cubicBezTo>
                  <a:lnTo>
                    <a:pt x="23143" y="305370"/>
                  </a:lnTo>
                  <a:cubicBezTo>
                    <a:pt x="15826" y="285562"/>
                    <a:pt x="23053" y="263321"/>
                    <a:pt x="40615" y="251597"/>
                  </a:cubicBezTo>
                  <a:lnTo>
                    <a:pt x="41331" y="251118"/>
                  </a:lnTo>
                  <a:cubicBezTo>
                    <a:pt x="59936" y="238698"/>
                    <a:pt x="70740" y="217494"/>
                    <a:pt x="69853" y="195142"/>
                  </a:cubicBezTo>
                  <a:lnTo>
                    <a:pt x="69818" y="194281"/>
                  </a:lnTo>
                  <a:cubicBezTo>
                    <a:pt x="68981" y="173181"/>
                    <a:pt x="82727" y="154262"/>
                    <a:pt x="103052" y="148538"/>
                  </a:cubicBezTo>
                  <a:lnTo>
                    <a:pt x="103882" y="148305"/>
                  </a:lnTo>
                  <a:cubicBezTo>
                    <a:pt x="125413" y="142241"/>
                    <a:pt x="142241" y="125413"/>
                    <a:pt x="148305" y="103882"/>
                  </a:cubicBezTo>
                  <a:lnTo>
                    <a:pt x="148538" y="103052"/>
                  </a:lnTo>
                  <a:cubicBezTo>
                    <a:pt x="154262" y="82727"/>
                    <a:pt x="173181" y="68981"/>
                    <a:pt x="194281" y="69818"/>
                  </a:cubicBezTo>
                  <a:lnTo>
                    <a:pt x="195142" y="69853"/>
                  </a:lnTo>
                  <a:cubicBezTo>
                    <a:pt x="217494" y="70740"/>
                    <a:pt x="238698" y="59936"/>
                    <a:pt x="251118" y="41331"/>
                  </a:cubicBezTo>
                  <a:lnTo>
                    <a:pt x="251597" y="40615"/>
                  </a:lnTo>
                  <a:cubicBezTo>
                    <a:pt x="263321" y="23053"/>
                    <a:pt x="285562" y="15826"/>
                    <a:pt x="305370" y="23143"/>
                  </a:cubicBezTo>
                  <a:lnTo>
                    <a:pt x="306178" y="23441"/>
                  </a:lnTo>
                  <a:cubicBezTo>
                    <a:pt x="327162" y="31192"/>
                    <a:pt x="350667" y="27469"/>
                    <a:pt x="368228" y="13613"/>
                  </a:cubicBezTo>
                  <a:lnTo>
                    <a:pt x="368905" y="13080"/>
                  </a:lnTo>
                  <a:cubicBezTo>
                    <a:pt x="385482" y="0"/>
                    <a:pt x="408868" y="0"/>
                    <a:pt x="425445" y="13080"/>
                  </a:cubicBezTo>
                  <a:close/>
                </a:path>
              </a:pathLst>
            </a:custGeom>
            <a:solidFill>
              <a:srgbClr val="B89B62"/>
            </a:solidFill>
            <a:ln>
              <a:noFill/>
            </a:ln>
          </p:spPr>
        </p:sp>
        <p:sp>
          <p:nvSpPr>
            <p:cNvPr id="4" name="TextBox 4"/>
            <p:cNvSpPr txBox="1"/>
            <p:nvPr/>
          </p:nvSpPr>
          <p:spPr>
            <a:xfrm>
              <a:off x="88900" y="31750"/>
              <a:ext cx="635000" cy="6921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770106" y="5220003"/>
            <a:ext cx="2149944" cy="2149944"/>
            <a:chOff x="0" y="0"/>
            <a:chExt cx="812800" cy="812800"/>
          </a:xfrm>
        </p:grpSpPr>
        <p:sp>
          <p:nvSpPr>
            <p:cNvPr id="6" name="Freeform 6"/>
            <p:cNvSpPr/>
            <p:nvPr/>
          </p:nvSpPr>
          <p:spPr>
            <a:xfrm>
              <a:off x="9225" y="9225"/>
              <a:ext cx="794349" cy="794349"/>
            </a:xfrm>
            <a:custGeom>
              <a:avLst/>
              <a:gdLst/>
              <a:ahLst/>
              <a:cxnLst/>
              <a:rect l="l" t="t" r="r" b="b"/>
              <a:pathLst>
                <a:path w="794349" h="794349">
                  <a:moveTo>
                    <a:pt x="425445" y="13080"/>
                  </a:moveTo>
                  <a:lnTo>
                    <a:pt x="426122" y="13613"/>
                  </a:lnTo>
                  <a:cubicBezTo>
                    <a:pt x="443683" y="27469"/>
                    <a:pt x="467188" y="31192"/>
                    <a:pt x="488172" y="23441"/>
                  </a:cubicBezTo>
                  <a:lnTo>
                    <a:pt x="488980" y="23143"/>
                  </a:lnTo>
                  <a:cubicBezTo>
                    <a:pt x="508788" y="15826"/>
                    <a:pt x="531029" y="23053"/>
                    <a:pt x="542753" y="40615"/>
                  </a:cubicBezTo>
                  <a:lnTo>
                    <a:pt x="543232" y="41332"/>
                  </a:lnTo>
                  <a:cubicBezTo>
                    <a:pt x="555652" y="59936"/>
                    <a:pt x="576856" y="70740"/>
                    <a:pt x="599208" y="69853"/>
                  </a:cubicBezTo>
                  <a:lnTo>
                    <a:pt x="600069" y="69818"/>
                  </a:lnTo>
                  <a:cubicBezTo>
                    <a:pt x="621169" y="68981"/>
                    <a:pt x="640088" y="82727"/>
                    <a:pt x="645812" y="103052"/>
                  </a:cubicBezTo>
                  <a:lnTo>
                    <a:pt x="646045" y="103882"/>
                  </a:lnTo>
                  <a:cubicBezTo>
                    <a:pt x="652109" y="125413"/>
                    <a:pt x="668937" y="142241"/>
                    <a:pt x="690468" y="148305"/>
                  </a:cubicBezTo>
                  <a:lnTo>
                    <a:pt x="691297" y="148538"/>
                  </a:lnTo>
                  <a:cubicBezTo>
                    <a:pt x="711623" y="154262"/>
                    <a:pt x="725369" y="173181"/>
                    <a:pt x="724531" y="194281"/>
                  </a:cubicBezTo>
                  <a:lnTo>
                    <a:pt x="724497" y="195142"/>
                  </a:lnTo>
                  <a:cubicBezTo>
                    <a:pt x="723610" y="217494"/>
                    <a:pt x="734414" y="238698"/>
                    <a:pt x="753019" y="251118"/>
                  </a:cubicBezTo>
                  <a:lnTo>
                    <a:pt x="753735" y="251597"/>
                  </a:lnTo>
                  <a:cubicBezTo>
                    <a:pt x="771297" y="263321"/>
                    <a:pt x="778524" y="285562"/>
                    <a:pt x="771207" y="305370"/>
                  </a:cubicBezTo>
                  <a:lnTo>
                    <a:pt x="770909" y="306178"/>
                  </a:lnTo>
                  <a:cubicBezTo>
                    <a:pt x="763158" y="327162"/>
                    <a:pt x="766881" y="350667"/>
                    <a:pt x="780736" y="368228"/>
                  </a:cubicBezTo>
                  <a:lnTo>
                    <a:pt x="781270" y="368905"/>
                  </a:lnTo>
                  <a:cubicBezTo>
                    <a:pt x="794350" y="385482"/>
                    <a:pt x="794350" y="408868"/>
                    <a:pt x="781270" y="425445"/>
                  </a:cubicBezTo>
                  <a:lnTo>
                    <a:pt x="780736" y="426122"/>
                  </a:lnTo>
                  <a:cubicBezTo>
                    <a:pt x="766881" y="443683"/>
                    <a:pt x="763158" y="467188"/>
                    <a:pt x="770909" y="488171"/>
                  </a:cubicBezTo>
                  <a:lnTo>
                    <a:pt x="771207" y="488980"/>
                  </a:lnTo>
                  <a:cubicBezTo>
                    <a:pt x="778524" y="508788"/>
                    <a:pt x="771297" y="531029"/>
                    <a:pt x="753735" y="542753"/>
                  </a:cubicBezTo>
                  <a:lnTo>
                    <a:pt x="753019" y="543232"/>
                  </a:lnTo>
                  <a:cubicBezTo>
                    <a:pt x="734414" y="555652"/>
                    <a:pt x="723610" y="576856"/>
                    <a:pt x="724497" y="599208"/>
                  </a:cubicBezTo>
                  <a:lnTo>
                    <a:pt x="724531" y="600069"/>
                  </a:lnTo>
                  <a:cubicBezTo>
                    <a:pt x="725369" y="621169"/>
                    <a:pt x="711623" y="640088"/>
                    <a:pt x="691297" y="645812"/>
                  </a:cubicBezTo>
                  <a:lnTo>
                    <a:pt x="690468" y="646045"/>
                  </a:lnTo>
                  <a:cubicBezTo>
                    <a:pt x="668937" y="652109"/>
                    <a:pt x="652109" y="668937"/>
                    <a:pt x="646045" y="690468"/>
                  </a:cubicBezTo>
                  <a:lnTo>
                    <a:pt x="645812" y="691297"/>
                  </a:lnTo>
                  <a:cubicBezTo>
                    <a:pt x="640088" y="711623"/>
                    <a:pt x="621169" y="725369"/>
                    <a:pt x="600069" y="724531"/>
                  </a:cubicBezTo>
                  <a:lnTo>
                    <a:pt x="599208" y="724497"/>
                  </a:lnTo>
                  <a:cubicBezTo>
                    <a:pt x="576856" y="723610"/>
                    <a:pt x="555652" y="734414"/>
                    <a:pt x="543232" y="753019"/>
                  </a:cubicBezTo>
                  <a:lnTo>
                    <a:pt x="542753" y="753735"/>
                  </a:lnTo>
                  <a:cubicBezTo>
                    <a:pt x="531029" y="771297"/>
                    <a:pt x="508788" y="778524"/>
                    <a:pt x="488980" y="771207"/>
                  </a:cubicBezTo>
                  <a:lnTo>
                    <a:pt x="488171" y="770909"/>
                  </a:lnTo>
                  <a:cubicBezTo>
                    <a:pt x="467188" y="763158"/>
                    <a:pt x="443683" y="766881"/>
                    <a:pt x="426122" y="780736"/>
                  </a:cubicBezTo>
                  <a:lnTo>
                    <a:pt x="425445" y="781270"/>
                  </a:lnTo>
                  <a:cubicBezTo>
                    <a:pt x="408868" y="794350"/>
                    <a:pt x="385482" y="794350"/>
                    <a:pt x="368905" y="781270"/>
                  </a:cubicBezTo>
                  <a:lnTo>
                    <a:pt x="368228" y="780736"/>
                  </a:lnTo>
                  <a:cubicBezTo>
                    <a:pt x="350667" y="766881"/>
                    <a:pt x="327162" y="763158"/>
                    <a:pt x="306178" y="770909"/>
                  </a:cubicBezTo>
                  <a:lnTo>
                    <a:pt x="305370" y="771207"/>
                  </a:lnTo>
                  <a:cubicBezTo>
                    <a:pt x="285562" y="778524"/>
                    <a:pt x="263321" y="771297"/>
                    <a:pt x="251597" y="753735"/>
                  </a:cubicBezTo>
                  <a:lnTo>
                    <a:pt x="251118" y="753019"/>
                  </a:lnTo>
                  <a:cubicBezTo>
                    <a:pt x="238698" y="734414"/>
                    <a:pt x="217494" y="723610"/>
                    <a:pt x="195142" y="724497"/>
                  </a:cubicBezTo>
                  <a:lnTo>
                    <a:pt x="194281" y="724531"/>
                  </a:lnTo>
                  <a:cubicBezTo>
                    <a:pt x="173181" y="725369"/>
                    <a:pt x="154262" y="711623"/>
                    <a:pt x="148538" y="691297"/>
                  </a:cubicBezTo>
                  <a:lnTo>
                    <a:pt x="148305" y="690468"/>
                  </a:lnTo>
                  <a:cubicBezTo>
                    <a:pt x="142241" y="668937"/>
                    <a:pt x="125413" y="652109"/>
                    <a:pt x="103882" y="646045"/>
                  </a:cubicBezTo>
                  <a:lnTo>
                    <a:pt x="103052" y="645812"/>
                  </a:lnTo>
                  <a:cubicBezTo>
                    <a:pt x="82727" y="640088"/>
                    <a:pt x="68981" y="621169"/>
                    <a:pt x="69818" y="600069"/>
                  </a:cubicBezTo>
                  <a:lnTo>
                    <a:pt x="69853" y="599208"/>
                  </a:lnTo>
                  <a:cubicBezTo>
                    <a:pt x="70740" y="576856"/>
                    <a:pt x="59936" y="555652"/>
                    <a:pt x="41332" y="543232"/>
                  </a:cubicBezTo>
                  <a:lnTo>
                    <a:pt x="40615" y="542753"/>
                  </a:lnTo>
                  <a:cubicBezTo>
                    <a:pt x="23053" y="531029"/>
                    <a:pt x="15826" y="508788"/>
                    <a:pt x="23143" y="488980"/>
                  </a:cubicBezTo>
                  <a:lnTo>
                    <a:pt x="23441" y="488172"/>
                  </a:lnTo>
                  <a:cubicBezTo>
                    <a:pt x="31192" y="467188"/>
                    <a:pt x="27469" y="443683"/>
                    <a:pt x="13613" y="426122"/>
                  </a:cubicBezTo>
                  <a:lnTo>
                    <a:pt x="13080" y="425445"/>
                  </a:lnTo>
                  <a:cubicBezTo>
                    <a:pt x="0" y="408868"/>
                    <a:pt x="0" y="385482"/>
                    <a:pt x="13080" y="368905"/>
                  </a:cubicBezTo>
                  <a:lnTo>
                    <a:pt x="13613" y="368228"/>
                  </a:lnTo>
                  <a:cubicBezTo>
                    <a:pt x="27469" y="350667"/>
                    <a:pt x="31192" y="327162"/>
                    <a:pt x="23441" y="306178"/>
                  </a:cubicBezTo>
                  <a:lnTo>
                    <a:pt x="23143" y="305370"/>
                  </a:lnTo>
                  <a:cubicBezTo>
                    <a:pt x="15826" y="285562"/>
                    <a:pt x="23053" y="263321"/>
                    <a:pt x="40615" y="251597"/>
                  </a:cubicBezTo>
                  <a:lnTo>
                    <a:pt x="41331" y="251118"/>
                  </a:lnTo>
                  <a:cubicBezTo>
                    <a:pt x="59936" y="238698"/>
                    <a:pt x="70740" y="217494"/>
                    <a:pt x="69853" y="195142"/>
                  </a:cubicBezTo>
                  <a:lnTo>
                    <a:pt x="69818" y="194281"/>
                  </a:lnTo>
                  <a:cubicBezTo>
                    <a:pt x="68981" y="173181"/>
                    <a:pt x="82727" y="154262"/>
                    <a:pt x="103052" y="148538"/>
                  </a:cubicBezTo>
                  <a:lnTo>
                    <a:pt x="103882" y="148305"/>
                  </a:lnTo>
                  <a:cubicBezTo>
                    <a:pt x="125413" y="142241"/>
                    <a:pt x="142241" y="125413"/>
                    <a:pt x="148305" y="103882"/>
                  </a:cubicBezTo>
                  <a:lnTo>
                    <a:pt x="148538" y="103052"/>
                  </a:lnTo>
                  <a:cubicBezTo>
                    <a:pt x="154262" y="82727"/>
                    <a:pt x="173181" y="68981"/>
                    <a:pt x="194281" y="69818"/>
                  </a:cubicBezTo>
                  <a:lnTo>
                    <a:pt x="195142" y="69853"/>
                  </a:lnTo>
                  <a:cubicBezTo>
                    <a:pt x="217494" y="70740"/>
                    <a:pt x="238698" y="59936"/>
                    <a:pt x="251118" y="41331"/>
                  </a:cubicBezTo>
                  <a:lnTo>
                    <a:pt x="251597" y="40615"/>
                  </a:lnTo>
                  <a:cubicBezTo>
                    <a:pt x="263321" y="23053"/>
                    <a:pt x="285562" y="15826"/>
                    <a:pt x="305370" y="23143"/>
                  </a:cubicBezTo>
                  <a:lnTo>
                    <a:pt x="306178" y="23441"/>
                  </a:lnTo>
                  <a:cubicBezTo>
                    <a:pt x="327162" y="31192"/>
                    <a:pt x="350667" y="27469"/>
                    <a:pt x="368228" y="13613"/>
                  </a:cubicBezTo>
                  <a:lnTo>
                    <a:pt x="368905" y="13080"/>
                  </a:lnTo>
                  <a:cubicBezTo>
                    <a:pt x="385482" y="0"/>
                    <a:pt x="408868" y="0"/>
                    <a:pt x="425445" y="13080"/>
                  </a:cubicBezTo>
                  <a:close/>
                </a:path>
              </a:pathLst>
            </a:custGeom>
            <a:solidFill>
              <a:srgbClr val="B89B62"/>
            </a:solidFill>
            <a:ln>
              <a:noFill/>
            </a:ln>
          </p:spPr>
        </p:sp>
        <p:sp>
          <p:nvSpPr>
            <p:cNvPr id="7" name="TextBox 7"/>
            <p:cNvSpPr txBox="1"/>
            <p:nvPr/>
          </p:nvSpPr>
          <p:spPr>
            <a:xfrm>
              <a:off x="88900" y="31750"/>
              <a:ext cx="635000" cy="6921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481460" y="3291685"/>
            <a:ext cx="727236" cy="751842"/>
          </a:xfrm>
          <a:custGeom>
            <a:avLst/>
            <a:gdLst/>
            <a:ahLst/>
            <a:cxnLst/>
            <a:rect l="l" t="t" r="r" b="b"/>
            <a:pathLst>
              <a:path w="727236" h="751842">
                <a:moveTo>
                  <a:pt x="0" y="0"/>
                </a:moveTo>
                <a:lnTo>
                  <a:pt x="727236" y="0"/>
                </a:lnTo>
                <a:lnTo>
                  <a:pt x="727236" y="751842"/>
                </a:lnTo>
                <a:lnTo>
                  <a:pt x="0" y="751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481460" y="5937947"/>
            <a:ext cx="727236" cy="751842"/>
          </a:xfrm>
          <a:custGeom>
            <a:avLst/>
            <a:gdLst/>
            <a:ahLst/>
            <a:cxnLst/>
            <a:rect l="l" t="t" r="r" b="b"/>
            <a:pathLst>
              <a:path w="727236" h="751842">
                <a:moveTo>
                  <a:pt x="0" y="0"/>
                </a:moveTo>
                <a:lnTo>
                  <a:pt x="727236" y="0"/>
                </a:lnTo>
                <a:lnTo>
                  <a:pt x="727236" y="751842"/>
                </a:lnTo>
                <a:lnTo>
                  <a:pt x="0" y="751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3" name="Group 23"/>
          <p:cNvGrpSpPr/>
          <p:nvPr/>
        </p:nvGrpSpPr>
        <p:grpSpPr>
          <a:xfrm>
            <a:off x="16230600" y="-1"/>
            <a:ext cx="2057400" cy="1028700"/>
            <a:chOff x="0" y="0"/>
            <a:chExt cx="270933" cy="270933"/>
          </a:xfrm>
        </p:grpSpPr>
        <p:sp>
          <p:nvSpPr>
            <p:cNvPr id="24" name="Freeform 24"/>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a:off x="13335000" y="5943714"/>
            <a:ext cx="5278951" cy="4564776"/>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TextBox 26">
            <a:extLst>
              <a:ext uri="{FF2B5EF4-FFF2-40B4-BE49-F238E27FC236}">
                <a16:creationId xmlns:a16="http://schemas.microsoft.com/office/drawing/2014/main" id="{4C639C88-2207-45E0-88CE-A035AC90AE44}"/>
              </a:ext>
            </a:extLst>
          </p:cNvPr>
          <p:cNvSpPr txBox="1"/>
          <p:nvPr/>
        </p:nvSpPr>
        <p:spPr>
          <a:xfrm>
            <a:off x="5345363" y="624543"/>
            <a:ext cx="7597273" cy="1306255"/>
          </a:xfrm>
          <a:prstGeom prst="rect">
            <a:avLst/>
          </a:prstGeom>
          <a:noFill/>
        </p:spPr>
        <p:txBody>
          <a:bodyPr wrap="square">
            <a:spAutoFit/>
          </a:bodyPr>
          <a:lstStyle/>
          <a:p>
            <a:pPr lvl="0" algn="ctr">
              <a:lnSpc>
                <a:spcPct val="150000"/>
              </a:lnSpc>
            </a:pPr>
            <a:r>
              <a:rPr lang="vi-VN" sz="6000" b="1" dirty="0">
                <a:solidFill>
                  <a:srgbClr val="6B4B3C"/>
                </a:solidFill>
                <a:effectLst/>
                <a:latin typeface="Arial" panose="020B0604020202020204" pitchFamily="34" charset="0"/>
                <a:ea typeface="Noto Sans Symbols"/>
                <a:cs typeface="Arial" panose="020B0604020202020204" pitchFamily="34" charset="0"/>
              </a:rPr>
              <a:t>NỘI DUNG BÀI HỌC</a:t>
            </a:r>
            <a:endParaRPr lang="en-US" sz="4800" b="1" dirty="0">
              <a:solidFill>
                <a:srgbClr val="6B4B3C"/>
              </a:solidFill>
              <a:effectLst/>
              <a:latin typeface="Arial" panose="020B0604020202020204" pitchFamily="34" charset="0"/>
              <a:ea typeface="Noto Sans Symbols"/>
              <a:cs typeface="Arial" panose="020B0604020202020204" pitchFamily="34" charset="0"/>
            </a:endParaRPr>
          </a:p>
        </p:txBody>
      </p:sp>
      <p:sp>
        <p:nvSpPr>
          <p:cNvPr id="28" name="TextBox 27">
            <a:extLst>
              <a:ext uri="{FF2B5EF4-FFF2-40B4-BE49-F238E27FC236}">
                <a16:creationId xmlns:a16="http://schemas.microsoft.com/office/drawing/2014/main" id="{69D8575F-D453-495B-A3CF-D403C45E950C}"/>
              </a:ext>
            </a:extLst>
          </p:cNvPr>
          <p:cNvSpPr txBox="1"/>
          <p:nvPr/>
        </p:nvSpPr>
        <p:spPr>
          <a:xfrm>
            <a:off x="3352800" y="3086102"/>
            <a:ext cx="13661647" cy="1184876"/>
          </a:xfrm>
          <a:prstGeom prst="rect">
            <a:avLst/>
          </a:prstGeom>
          <a:noFill/>
        </p:spPr>
        <p:txBody>
          <a:bodyPr wrap="square">
            <a:spAutoFit/>
          </a:bodyPr>
          <a:lstStyle/>
          <a:p>
            <a:pPr lvl="0" algn="just">
              <a:lnSpc>
                <a:spcPct val="150000"/>
              </a:lnSpc>
            </a:pPr>
            <a:r>
              <a:rPr lang="en-US" sz="5400"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vi-VN" sz="5400" b="1" dirty="0">
                <a:solidFill>
                  <a:srgbClr val="6B4B3C"/>
                </a:solidFill>
                <a:latin typeface="Arial" panose="020B0604020202020204" pitchFamily="34" charset="0"/>
                <a:ea typeface="Times New Roman" panose="02020603050405020304" pitchFamily="18" charset="0"/>
                <a:cs typeface="Arial" panose="020B0604020202020204" pitchFamily="34" charset="0"/>
              </a:rPr>
              <a:t>Cấu tạo và chức năng của hệ hô hấp</a:t>
            </a:r>
            <a:endParaRPr lang="en-US" sz="4400" dirty="0">
              <a:solidFill>
                <a:srgbClr val="6B4B3C"/>
              </a:solidFill>
              <a:effectLst/>
              <a:latin typeface="Arial" panose="020B0604020202020204" pitchFamily="34" charset="0"/>
              <a:ea typeface="Noto Sans Symbols"/>
              <a:cs typeface="Arial" panose="020B0604020202020204" pitchFamily="34" charset="0"/>
            </a:endParaRPr>
          </a:p>
        </p:txBody>
      </p:sp>
      <p:sp>
        <p:nvSpPr>
          <p:cNvPr id="29" name="TextBox 28">
            <a:extLst>
              <a:ext uri="{FF2B5EF4-FFF2-40B4-BE49-F238E27FC236}">
                <a16:creationId xmlns:a16="http://schemas.microsoft.com/office/drawing/2014/main" id="{080D749A-F15E-4AFA-B22B-88B598E0431B}"/>
              </a:ext>
            </a:extLst>
          </p:cNvPr>
          <p:cNvSpPr txBox="1"/>
          <p:nvPr/>
        </p:nvSpPr>
        <p:spPr>
          <a:xfrm>
            <a:off x="3390900" y="5692091"/>
            <a:ext cx="9716556" cy="1184876"/>
          </a:xfrm>
          <a:prstGeom prst="rect">
            <a:avLst/>
          </a:prstGeom>
          <a:noFill/>
        </p:spPr>
        <p:txBody>
          <a:bodyPr wrap="square">
            <a:spAutoFit/>
          </a:bodyPr>
          <a:lstStyle/>
          <a:p>
            <a:pPr lvl="0" algn="just">
              <a:lnSpc>
                <a:spcPct val="150000"/>
              </a:lnSpc>
            </a:pPr>
            <a:r>
              <a:rPr lang="vi-VN"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Bảo vệ hệ hô hấp</a:t>
            </a:r>
            <a:endParaRPr lang="en-US" sz="4400" b="1" dirty="0">
              <a:solidFill>
                <a:srgbClr val="6B4B3C"/>
              </a:solidFill>
              <a:effectLst/>
              <a:latin typeface="Arial" panose="020B0604020202020204" pitchFamily="34" charset="0"/>
              <a:ea typeface="Noto Sans Symbols"/>
              <a:cs typeface="Arial" panose="020B0604020202020204" pitchFamily="34" charset="0"/>
            </a:endParaRPr>
          </a:p>
        </p:txBody>
      </p:sp>
      <p:grpSp>
        <p:nvGrpSpPr>
          <p:cNvPr id="41" name="Group 40">
            <a:extLst>
              <a:ext uri="{FF2B5EF4-FFF2-40B4-BE49-F238E27FC236}">
                <a16:creationId xmlns:a16="http://schemas.microsoft.com/office/drawing/2014/main" id="{7FC0B0D4-B23C-4B45-8FFC-429CF5279340}"/>
              </a:ext>
            </a:extLst>
          </p:cNvPr>
          <p:cNvGrpSpPr/>
          <p:nvPr/>
        </p:nvGrpSpPr>
        <p:grpSpPr>
          <a:xfrm>
            <a:off x="770106" y="7847372"/>
            <a:ext cx="13347189" cy="2149944"/>
            <a:chOff x="770106" y="7847372"/>
            <a:chExt cx="13347189" cy="2149944"/>
          </a:xfrm>
        </p:grpSpPr>
        <p:grpSp>
          <p:nvGrpSpPr>
            <p:cNvPr id="8" name="Group 8"/>
            <p:cNvGrpSpPr/>
            <p:nvPr/>
          </p:nvGrpSpPr>
          <p:grpSpPr>
            <a:xfrm>
              <a:off x="770106" y="7847372"/>
              <a:ext cx="2149944" cy="2149944"/>
              <a:chOff x="0" y="0"/>
              <a:chExt cx="812800" cy="812800"/>
            </a:xfrm>
          </p:grpSpPr>
          <p:sp>
            <p:nvSpPr>
              <p:cNvPr id="9" name="Freeform 9"/>
              <p:cNvSpPr/>
              <p:nvPr/>
            </p:nvSpPr>
            <p:spPr>
              <a:xfrm>
                <a:off x="9225" y="9225"/>
                <a:ext cx="794349" cy="794349"/>
              </a:xfrm>
              <a:custGeom>
                <a:avLst/>
                <a:gdLst/>
                <a:ahLst/>
                <a:cxnLst/>
                <a:rect l="l" t="t" r="r" b="b"/>
                <a:pathLst>
                  <a:path w="794349" h="794349">
                    <a:moveTo>
                      <a:pt x="425445" y="13080"/>
                    </a:moveTo>
                    <a:lnTo>
                      <a:pt x="426122" y="13613"/>
                    </a:lnTo>
                    <a:cubicBezTo>
                      <a:pt x="443683" y="27469"/>
                      <a:pt x="467188" y="31192"/>
                      <a:pt x="488172" y="23441"/>
                    </a:cubicBezTo>
                    <a:lnTo>
                      <a:pt x="488980" y="23143"/>
                    </a:lnTo>
                    <a:cubicBezTo>
                      <a:pt x="508788" y="15826"/>
                      <a:pt x="531029" y="23053"/>
                      <a:pt x="542753" y="40615"/>
                    </a:cubicBezTo>
                    <a:lnTo>
                      <a:pt x="543232" y="41332"/>
                    </a:lnTo>
                    <a:cubicBezTo>
                      <a:pt x="555652" y="59936"/>
                      <a:pt x="576856" y="70740"/>
                      <a:pt x="599208" y="69853"/>
                    </a:cubicBezTo>
                    <a:lnTo>
                      <a:pt x="600069" y="69818"/>
                    </a:lnTo>
                    <a:cubicBezTo>
                      <a:pt x="621169" y="68981"/>
                      <a:pt x="640088" y="82727"/>
                      <a:pt x="645812" y="103052"/>
                    </a:cubicBezTo>
                    <a:lnTo>
                      <a:pt x="646045" y="103882"/>
                    </a:lnTo>
                    <a:cubicBezTo>
                      <a:pt x="652109" y="125413"/>
                      <a:pt x="668937" y="142241"/>
                      <a:pt x="690468" y="148305"/>
                    </a:cubicBezTo>
                    <a:lnTo>
                      <a:pt x="691297" y="148538"/>
                    </a:lnTo>
                    <a:cubicBezTo>
                      <a:pt x="711623" y="154262"/>
                      <a:pt x="725369" y="173181"/>
                      <a:pt x="724531" y="194281"/>
                    </a:cubicBezTo>
                    <a:lnTo>
                      <a:pt x="724497" y="195142"/>
                    </a:lnTo>
                    <a:cubicBezTo>
                      <a:pt x="723610" y="217494"/>
                      <a:pt x="734414" y="238698"/>
                      <a:pt x="753019" y="251118"/>
                    </a:cubicBezTo>
                    <a:lnTo>
                      <a:pt x="753735" y="251597"/>
                    </a:lnTo>
                    <a:cubicBezTo>
                      <a:pt x="771297" y="263321"/>
                      <a:pt x="778524" y="285562"/>
                      <a:pt x="771207" y="305370"/>
                    </a:cubicBezTo>
                    <a:lnTo>
                      <a:pt x="770909" y="306178"/>
                    </a:lnTo>
                    <a:cubicBezTo>
                      <a:pt x="763158" y="327162"/>
                      <a:pt x="766881" y="350667"/>
                      <a:pt x="780736" y="368228"/>
                    </a:cubicBezTo>
                    <a:lnTo>
                      <a:pt x="781270" y="368905"/>
                    </a:lnTo>
                    <a:cubicBezTo>
                      <a:pt x="794350" y="385482"/>
                      <a:pt x="794350" y="408868"/>
                      <a:pt x="781270" y="425445"/>
                    </a:cubicBezTo>
                    <a:lnTo>
                      <a:pt x="780736" y="426122"/>
                    </a:lnTo>
                    <a:cubicBezTo>
                      <a:pt x="766881" y="443683"/>
                      <a:pt x="763158" y="467188"/>
                      <a:pt x="770909" y="488171"/>
                    </a:cubicBezTo>
                    <a:lnTo>
                      <a:pt x="771207" y="488980"/>
                    </a:lnTo>
                    <a:cubicBezTo>
                      <a:pt x="778524" y="508788"/>
                      <a:pt x="771297" y="531029"/>
                      <a:pt x="753735" y="542753"/>
                    </a:cubicBezTo>
                    <a:lnTo>
                      <a:pt x="753019" y="543232"/>
                    </a:lnTo>
                    <a:cubicBezTo>
                      <a:pt x="734414" y="555652"/>
                      <a:pt x="723610" y="576856"/>
                      <a:pt x="724497" y="599208"/>
                    </a:cubicBezTo>
                    <a:lnTo>
                      <a:pt x="724531" y="600069"/>
                    </a:lnTo>
                    <a:cubicBezTo>
                      <a:pt x="725369" y="621169"/>
                      <a:pt x="711623" y="640088"/>
                      <a:pt x="691297" y="645812"/>
                    </a:cubicBezTo>
                    <a:lnTo>
                      <a:pt x="690468" y="646045"/>
                    </a:lnTo>
                    <a:cubicBezTo>
                      <a:pt x="668937" y="652109"/>
                      <a:pt x="652109" y="668937"/>
                      <a:pt x="646045" y="690468"/>
                    </a:cubicBezTo>
                    <a:lnTo>
                      <a:pt x="645812" y="691297"/>
                    </a:lnTo>
                    <a:cubicBezTo>
                      <a:pt x="640088" y="711623"/>
                      <a:pt x="621169" y="725369"/>
                      <a:pt x="600069" y="724531"/>
                    </a:cubicBezTo>
                    <a:lnTo>
                      <a:pt x="599208" y="724497"/>
                    </a:lnTo>
                    <a:cubicBezTo>
                      <a:pt x="576856" y="723610"/>
                      <a:pt x="555652" y="734414"/>
                      <a:pt x="543232" y="753019"/>
                    </a:cubicBezTo>
                    <a:lnTo>
                      <a:pt x="542753" y="753735"/>
                    </a:lnTo>
                    <a:cubicBezTo>
                      <a:pt x="531029" y="771297"/>
                      <a:pt x="508788" y="778524"/>
                      <a:pt x="488980" y="771207"/>
                    </a:cubicBezTo>
                    <a:lnTo>
                      <a:pt x="488171" y="770909"/>
                    </a:lnTo>
                    <a:cubicBezTo>
                      <a:pt x="467188" y="763158"/>
                      <a:pt x="443683" y="766881"/>
                      <a:pt x="426122" y="780736"/>
                    </a:cubicBezTo>
                    <a:lnTo>
                      <a:pt x="425445" y="781270"/>
                    </a:lnTo>
                    <a:cubicBezTo>
                      <a:pt x="408868" y="794350"/>
                      <a:pt x="385482" y="794350"/>
                      <a:pt x="368905" y="781270"/>
                    </a:cubicBezTo>
                    <a:lnTo>
                      <a:pt x="368228" y="780736"/>
                    </a:lnTo>
                    <a:cubicBezTo>
                      <a:pt x="350667" y="766881"/>
                      <a:pt x="327162" y="763158"/>
                      <a:pt x="306178" y="770909"/>
                    </a:cubicBezTo>
                    <a:lnTo>
                      <a:pt x="305370" y="771207"/>
                    </a:lnTo>
                    <a:cubicBezTo>
                      <a:pt x="285562" y="778524"/>
                      <a:pt x="263321" y="771297"/>
                      <a:pt x="251597" y="753735"/>
                    </a:cubicBezTo>
                    <a:lnTo>
                      <a:pt x="251118" y="753019"/>
                    </a:lnTo>
                    <a:cubicBezTo>
                      <a:pt x="238698" y="734414"/>
                      <a:pt x="217494" y="723610"/>
                      <a:pt x="195142" y="724497"/>
                    </a:cubicBezTo>
                    <a:lnTo>
                      <a:pt x="194281" y="724531"/>
                    </a:lnTo>
                    <a:cubicBezTo>
                      <a:pt x="173181" y="725369"/>
                      <a:pt x="154262" y="711623"/>
                      <a:pt x="148538" y="691297"/>
                    </a:cubicBezTo>
                    <a:lnTo>
                      <a:pt x="148305" y="690468"/>
                    </a:lnTo>
                    <a:cubicBezTo>
                      <a:pt x="142241" y="668937"/>
                      <a:pt x="125413" y="652109"/>
                      <a:pt x="103882" y="646045"/>
                    </a:cubicBezTo>
                    <a:lnTo>
                      <a:pt x="103052" y="645812"/>
                    </a:lnTo>
                    <a:cubicBezTo>
                      <a:pt x="82727" y="640088"/>
                      <a:pt x="68981" y="621169"/>
                      <a:pt x="69818" y="600069"/>
                    </a:cubicBezTo>
                    <a:lnTo>
                      <a:pt x="69853" y="599208"/>
                    </a:lnTo>
                    <a:cubicBezTo>
                      <a:pt x="70740" y="576856"/>
                      <a:pt x="59936" y="555652"/>
                      <a:pt x="41332" y="543232"/>
                    </a:cubicBezTo>
                    <a:lnTo>
                      <a:pt x="40615" y="542753"/>
                    </a:lnTo>
                    <a:cubicBezTo>
                      <a:pt x="23053" y="531029"/>
                      <a:pt x="15826" y="508788"/>
                      <a:pt x="23143" y="488980"/>
                    </a:cubicBezTo>
                    <a:lnTo>
                      <a:pt x="23441" y="488172"/>
                    </a:lnTo>
                    <a:cubicBezTo>
                      <a:pt x="31192" y="467188"/>
                      <a:pt x="27469" y="443683"/>
                      <a:pt x="13613" y="426122"/>
                    </a:cubicBezTo>
                    <a:lnTo>
                      <a:pt x="13080" y="425445"/>
                    </a:lnTo>
                    <a:cubicBezTo>
                      <a:pt x="0" y="408868"/>
                      <a:pt x="0" y="385482"/>
                      <a:pt x="13080" y="368905"/>
                    </a:cubicBezTo>
                    <a:lnTo>
                      <a:pt x="13613" y="368228"/>
                    </a:lnTo>
                    <a:cubicBezTo>
                      <a:pt x="27469" y="350667"/>
                      <a:pt x="31192" y="327162"/>
                      <a:pt x="23441" y="306178"/>
                    </a:cubicBezTo>
                    <a:lnTo>
                      <a:pt x="23143" y="305370"/>
                    </a:lnTo>
                    <a:cubicBezTo>
                      <a:pt x="15826" y="285562"/>
                      <a:pt x="23053" y="263321"/>
                      <a:pt x="40615" y="251597"/>
                    </a:cubicBezTo>
                    <a:lnTo>
                      <a:pt x="41331" y="251118"/>
                    </a:lnTo>
                    <a:cubicBezTo>
                      <a:pt x="59936" y="238698"/>
                      <a:pt x="70740" y="217494"/>
                      <a:pt x="69853" y="195142"/>
                    </a:cubicBezTo>
                    <a:lnTo>
                      <a:pt x="69818" y="194281"/>
                    </a:lnTo>
                    <a:cubicBezTo>
                      <a:pt x="68981" y="173181"/>
                      <a:pt x="82727" y="154262"/>
                      <a:pt x="103052" y="148538"/>
                    </a:cubicBezTo>
                    <a:lnTo>
                      <a:pt x="103882" y="148305"/>
                    </a:lnTo>
                    <a:cubicBezTo>
                      <a:pt x="125413" y="142241"/>
                      <a:pt x="142241" y="125413"/>
                      <a:pt x="148305" y="103882"/>
                    </a:cubicBezTo>
                    <a:lnTo>
                      <a:pt x="148538" y="103052"/>
                    </a:lnTo>
                    <a:cubicBezTo>
                      <a:pt x="154262" y="82727"/>
                      <a:pt x="173181" y="68981"/>
                      <a:pt x="194281" y="69818"/>
                    </a:cubicBezTo>
                    <a:lnTo>
                      <a:pt x="195142" y="69853"/>
                    </a:lnTo>
                    <a:cubicBezTo>
                      <a:pt x="217494" y="70740"/>
                      <a:pt x="238698" y="59936"/>
                      <a:pt x="251118" y="41331"/>
                    </a:cubicBezTo>
                    <a:lnTo>
                      <a:pt x="251597" y="40615"/>
                    </a:lnTo>
                    <a:cubicBezTo>
                      <a:pt x="263321" y="23053"/>
                      <a:pt x="285562" y="15826"/>
                      <a:pt x="305370" y="23143"/>
                    </a:cubicBezTo>
                    <a:lnTo>
                      <a:pt x="306178" y="23441"/>
                    </a:lnTo>
                    <a:cubicBezTo>
                      <a:pt x="327162" y="31192"/>
                      <a:pt x="350667" y="27469"/>
                      <a:pt x="368228" y="13613"/>
                    </a:cubicBezTo>
                    <a:lnTo>
                      <a:pt x="368905" y="13080"/>
                    </a:lnTo>
                    <a:cubicBezTo>
                      <a:pt x="385482" y="0"/>
                      <a:pt x="408868" y="0"/>
                      <a:pt x="425445" y="13080"/>
                    </a:cubicBezTo>
                    <a:close/>
                  </a:path>
                </a:pathLst>
              </a:custGeom>
              <a:solidFill>
                <a:srgbClr val="B89B62"/>
              </a:solidFill>
              <a:ln>
                <a:noFill/>
              </a:ln>
            </p:spPr>
          </p:sp>
          <p:sp>
            <p:nvSpPr>
              <p:cNvPr id="10" name="TextBox 10"/>
              <p:cNvSpPr txBox="1"/>
              <p:nvPr/>
            </p:nvSpPr>
            <p:spPr>
              <a:xfrm>
                <a:off x="88900" y="31750"/>
                <a:ext cx="635000" cy="6921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22"/>
            <p:cNvSpPr/>
            <p:nvPr/>
          </p:nvSpPr>
          <p:spPr>
            <a:xfrm>
              <a:off x="1481460" y="8546423"/>
              <a:ext cx="727236" cy="751842"/>
            </a:xfrm>
            <a:custGeom>
              <a:avLst/>
              <a:gdLst/>
              <a:ahLst/>
              <a:cxnLst/>
              <a:rect l="l" t="t" r="r" b="b"/>
              <a:pathLst>
                <a:path w="727236" h="751842">
                  <a:moveTo>
                    <a:pt x="0" y="0"/>
                  </a:moveTo>
                  <a:lnTo>
                    <a:pt x="727236" y="0"/>
                  </a:lnTo>
                  <a:lnTo>
                    <a:pt x="727236" y="751842"/>
                  </a:lnTo>
                  <a:lnTo>
                    <a:pt x="0" y="751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TextBox 29">
              <a:extLst>
                <a:ext uri="{FF2B5EF4-FFF2-40B4-BE49-F238E27FC236}">
                  <a16:creationId xmlns:a16="http://schemas.microsoft.com/office/drawing/2014/main" id="{C0B93D3C-46CD-4FD1-BE54-DE1F8070163C}"/>
                </a:ext>
              </a:extLst>
            </p:cNvPr>
            <p:cNvSpPr txBox="1"/>
            <p:nvPr/>
          </p:nvSpPr>
          <p:spPr>
            <a:xfrm>
              <a:off x="3220695" y="8254322"/>
              <a:ext cx="10896600" cy="1184876"/>
            </a:xfrm>
            <a:prstGeom prst="rect">
              <a:avLst/>
            </a:prstGeom>
            <a:noFill/>
          </p:spPr>
          <p:txBody>
            <a:bodyPr wrap="square">
              <a:spAutoFit/>
            </a:bodyPr>
            <a:lstStyle/>
            <a:p>
              <a:pPr lvl="0" algn="just">
                <a:lnSpc>
                  <a:spcPct val="150000"/>
                </a:lnSpc>
              </a:pPr>
              <a:r>
                <a:rPr lang="en-US"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vi-VN" sz="5400" b="1"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Thực hành hô hấp nhân tạo</a:t>
              </a:r>
              <a:endParaRPr lang="en-US" sz="4400" b="1" dirty="0">
                <a:solidFill>
                  <a:srgbClr val="6B4B3C"/>
                </a:solidFill>
                <a:effectLst/>
                <a:latin typeface="Arial" panose="020B0604020202020204" pitchFamily="34" charset="0"/>
                <a:ea typeface="Noto Sans Symbols"/>
                <a:cs typeface="Arial" panose="020B0604020202020204" pitchFamily="34" charset="0"/>
              </a:endParaRPr>
            </a:p>
          </p:txBody>
        </p:sp>
      </p:grpSp>
      <p:sp>
        <p:nvSpPr>
          <p:cNvPr id="34" name="Freeform 13">
            <a:extLst>
              <a:ext uri="{FF2B5EF4-FFF2-40B4-BE49-F238E27FC236}">
                <a16:creationId xmlns:a16="http://schemas.microsoft.com/office/drawing/2014/main" id="{B408E558-13AD-4617-B5E5-4B065B48D6E7}"/>
              </a:ext>
            </a:extLst>
          </p:cNvPr>
          <p:cNvSpPr/>
          <p:nvPr/>
        </p:nvSpPr>
        <p:spPr>
          <a:xfrm>
            <a:off x="0" y="0"/>
            <a:ext cx="2617607" cy="2341568"/>
          </a:xfrm>
          <a:custGeom>
            <a:avLst/>
            <a:gdLst/>
            <a:ahLst/>
            <a:cxnLst/>
            <a:rect l="l" t="t" r="r" b="b"/>
            <a:pathLst>
              <a:path w="2617607" h="2341568">
                <a:moveTo>
                  <a:pt x="0" y="0"/>
                </a:moveTo>
                <a:lnTo>
                  <a:pt x="2617607" y="0"/>
                </a:lnTo>
                <a:lnTo>
                  <a:pt x="2617607" y="2341568"/>
                </a:lnTo>
                <a:lnTo>
                  <a:pt x="0" y="23415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77451269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a:off x="15727943" y="736349"/>
            <a:ext cx="1268745" cy="1268745"/>
          </a:xfrm>
          <a:custGeom>
            <a:avLst/>
            <a:gdLst/>
            <a:ahLst/>
            <a:cxnLst/>
            <a:rect l="l" t="t" r="r" b="b"/>
            <a:pathLst>
              <a:path w="1268745" h="1268745">
                <a:moveTo>
                  <a:pt x="1268745" y="0"/>
                </a:moveTo>
                <a:lnTo>
                  <a:pt x="0" y="0"/>
                </a:lnTo>
                <a:lnTo>
                  <a:pt x="0" y="1268745"/>
                </a:lnTo>
                <a:lnTo>
                  <a:pt x="1268745" y="1268745"/>
                </a:lnTo>
                <a:lnTo>
                  <a:pt x="126874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V="1">
            <a:off x="3719900" y="3103765"/>
            <a:ext cx="1268745" cy="1268745"/>
          </a:xfrm>
          <a:custGeom>
            <a:avLst/>
            <a:gdLst/>
            <a:ahLst/>
            <a:cxnLst/>
            <a:rect l="l" t="t" r="r" b="b"/>
            <a:pathLst>
              <a:path w="1268745" h="1268745">
                <a:moveTo>
                  <a:pt x="1268745" y="1268745"/>
                </a:moveTo>
                <a:lnTo>
                  <a:pt x="0" y="1268745"/>
                </a:lnTo>
                <a:lnTo>
                  <a:pt x="0" y="0"/>
                </a:lnTo>
                <a:lnTo>
                  <a:pt x="1268745" y="0"/>
                </a:lnTo>
                <a:lnTo>
                  <a:pt x="1268745" y="126874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5">
            <a:extLst>
              <a:ext uri="{FF2B5EF4-FFF2-40B4-BE49-F238E27FC236}">
                <a16:creationId xmlns:a16="http://schemas.microsoft.com/office/drawing/2014/main" id="{6A8B67B9-9229-40D2-88D3-F910C822E462}"/>
              </a:ext>
            </a:extLst>
          </p:cNvPr>
          <p:cNvSpPr txBox="1"/>
          <p:nvPr/>
        </p:nvSpPr>
        <p:spPr>
          <a:xfrm>
            <a:off x="4402308" y="736349"/>
            <a:ext cx="11277600" cy="2951898"/>
          </a:xfrm>
          <a:prstGeom prst="rect">
            <a:avLst/>
          </a:prstGeom>
        </p:spPr>
        <p:txBody>
          <a:bodyPr wrap="square" lIns="0" tIns="0" rIns="0" bIns="0" rtlCol="0" anchor="t">
            <a:spAutoFit/>
          </a:bodyPr>
          <a:lstStyle/>
          <a:p>
            <a:pPr algn="ctr">
              <a:lnSpc>
                <a:spcPct val="150000"/>
              </a:lnSpc>
            </a:pPr>
            <a:r>
              <a:rPr lang="vi-VN" sz="6815" dirty="0">
                <a:solidFill>
                  <a:srgbClr val="6C5C3C"/>
                </a:solidFill>
                <a:latin typeface="Arial Bold"/>
              </a:rPr>
              <a:t>HẸN GẶP LẠI CÁC EM TRONG TIẾT HỌC SAU!</a:t>
            </a:r>
            <a:endParaRPr lang="en-US" sz="6815" dirty="0">
              <a:solidFill>
                <a:srgbClr val="6C5C3C"/>
              </a:solidFill>
              <a:latin typeface="Arial Bold"/>
            </a:endParaRPr>
          </a:p>
        </p:txBody>
      </p:sp>
      <p:sp>
        <p:nvSpPr>
          <p:cNvPr id="26" name="Freeform 2">
            <a:extLst>
              <a:ext uri="{FF2B5EF4-FFF2-40B4-BE49-F238E27FC236}">
                <a16:creationId xmlns:a16="http://schemas.microsoft.com/office/drawing/2014/main" id="{63B137C0-2469-4616-850A-F001545425B3}"/>
              </a:ext>
            </a:extLst>
          </p:cNvPr>
          <p:cNvSpPr/>
          <p:nvPr/>
        </p:nvSpPr>
        <p:spPr>
          <a:xfrm>
            <a:off x="6781800" y="3999114"/>
            <a:ext cx="11029962" cy="6287886"/>
          </a:xfrm>
          <a:custGeom>
            <a:avLst/>
            <a:gdLst/>
            <a:ahLst/>
            <a:cxnLst/>
            <a:rect l="l" t="t" r="r" b="b"/>
            <a:pathLst>
              <a:path w="7023615" h="4188628">
                <a:moveTo>
                  <a:pt x="0" y="0"/>
                </a:moveTo>
                <a:lnTo>
                  <a:pt x="7023615" y="0"/>
                </a:lnTo>
                <a:lnTo>
                  <a:pt x="7023615" y="4188628"/>
                </a:lnTo>
                <a:lnTo>
                  <a:pt x="0" y="41886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7" name="Group 2">
            <a:extLst>
              <a:ext uri="{FF2B5EF4-FFF2-40B4-BE49-F238E27FC236}">
                <a16:creationId xmlns:a16="http://schemas.microsoft.com/office/drawing/2014/main" id="{A0A41B16-ED42-4887-95A1-710675D85395}"/>
              </a:ext>
            </a:extLst>
          </p:cNvPr>
          <p:cNvGrpSpPr/>
          <p:nvPr/>
        </p:nvGrpSpPr>
        <p:grpSpPr>
          <a:xfrm>
            <a:off x="-955957" y="0"/>
            <a:ext cx="3062957" cy="10287000"/>
            <a:chOff x="0" y="0"/>
            <a:chExt cx="806705" cy="2709333"/>
          </a:xfrm>
        </p:grpSpPr>
        <p:sp>
          <p:nvSpPr>
            <p:cNvPr id="28" name="Freeform 3">
              <a:extLst>
                <a:ext uri="{FF2B5EF4-FFF2-40B4-BE49-F238E27FC236}">
                  <a16:creationId xmlns:a16="http://schemas.microsoft.com/office/drawing/2014/main" id="{15F126A0-7BD5-4DA1-854F-0DB5E36F0AFF}"/>
                </a:ext>
              </a:extLst>
            </p:cNvPr>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29" name="TextBox 4">
              <a:extLst>
                <a:ext uri="{FF2B5EF4-FFF2-40B4-BE49-F238E27FC236}">
                  <a16:creationId xmlns:a16="http://schemas.microsoft.com/office/drawing/2014/main" id="{263695A6-9CA8-4356-992B-C5E947BC3223}"/>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5">
            <a:extLst>
              <a:ext uri="{FF2B5EF4-FFF2-40B4-BE49-F238E27FC236}">
                <a16:creationId xmlns:a16="http://schemas.microsoft.com/office/drawing/2014/main" id="{5AC3BD7D-69C4-4395-8E67-96E2D433EC26}"/>
              </a:ext>
            </a:extLst>
          </p:cNvPr>
          <p:cNvGrpSpPr/>
          <p:nvPr/>
        </p:nvGrpSpPr>
        <p:grpSpPr>
          <a:xfrm>
            <a:off x="2206343" y="0"/>
            <a:ext cx="135939" cy="10287000"/>
            <a:chOff x="0" y="0"/>
            <a:chExt cx="35803" cy="2709333"/>
          </a:xfrm>
        </p:grpSpPr>
        <p:sp>
          <p:nvSpPr>
            <p:cNvPr id="31" name="Freeform 6">
              <a:extLst>
                <a:ext uri="{FF2B5EF4-FFF2-40B4-BE49-F238E27FC236}">
                  <a16:creationId xmlns:a16="http://schemas.microsoft.com/office/drawing/2014/main" id="{034F997E-3C38-4952-993A-40F9CFB792C6}"/>
                </a:ext>
              </a:extLst>
            </p:cNvPr>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sp>
          <p:nvSpPr>
            <p:cNvPr id="32" name="TextBox 7">
              <a:extLst>
                <a:ext uri="{FF2B5EF4-FFF2-40B4-BE49-F238E27FC236}">
                  <a16:creationId xmlns:a16="http://schemas.microsoft.com/office/drawing/2014/main" id="{360163D2-79A1-4C84-A16F-E542F34E074F}"/>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8">
            <a:extLst>
              <a:ext uri="{FF2B5EF4-FFF2-40B4-BE49-F238E27FC236}">
                <a16:creationId xmlns:a16="http://schemas.microsoft.com/office/drawing/2014/main" id="{6C78816F-0AD7-412A-ACFB-59DB56E5285C}"/>
              </a:ext>
            </a:extLst>
          </p:cNvPr>
          <p:cNvGrpSpPr/>
          <p:nvPr/>
        </p:nvGrpSpPr>
        <p:grpSpPr>
          <a:xfrm>
            <a:off x="2437532" y="0"/>
            <a:ext cx="135939" cy="10287000"/>
            <a:chOff x="0" y="0"/>
            <a:chExt cx="35803" cy="2709333"/>
          </a:xfrm>
        </p:grpSpPr>
        <p:sp>
          <p:nvSpPr>
            <p:cNvPr id="34" name="Freeform 9">
              <a:extLst>
                <a:ext uri="{FF2B5EF4-FFF2-40B4-BE49-F238E27FC236}">
                  <a16:creationId xmlns:a16="http://schemas.microsoft.com/office/drawing/2014/main" id="{C3106F57-CEC6-4DFB-9AD2-76AEC684EAE8}"/>
                </a:ext>
              </a:extLst>
            </p:cNvPr>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35" name="TextBox 10">
              <a:extLst>
                <a:ext uri="{FF2B5EF4-FFF2-40B4-BE49-F238E27FC236}">
                  <a16:creationId xmlns:a16="http://schemas.microsoft.com/office/drawing/2014/main" id="{97109E2A-140E-49B8-937A-E73A052D3EA3}"/>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044962368"/>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
            <a:extLst>
              <a:ext uri="{FF2B5EF4-FFF2-40B4-BE49-F238E27FC236}">
                <a16:creationId xmlns:a16="http://schemas.microsoft.com/office/drawing/2014/main" id="{26F3CF36-63CF-462C-A0C7-7BF719DEE81C}"/>
              </a:ext>
            </a:extLst>
          </p:cNvPr>
          <p:cNvGrpSpPr/>
          <p:nvPr/>
        </p:nvGrpSpPr>
        <p:grpSpPr>
          <a:xfrm>
            <a:off x="15613521" y="0"/>
            <a:ext cx="3062957" cy="10287000"/>
            <a:chOff x="0" y="0"/>
            <a:chExt cx="806705" cy="2709333"/>
          </a:xfrm>
        </p:grpSpPr>
        <p:sp>
          <p:nvSpPr>
            <p:cNvPr id="31" name="Freeform 3">
              <a:extLst>
                <a:ext uri="{FF2B5EF4-FFF2-40B4-BE49-F238E27FC236}">
                  <a16:creationId xmlns:a16="http://schemas.microsoft.com/office/drawing/2014/main" id="{72DFB7A2-5EDB-436E-8859-3140B56FAEAC}"/>
                </a:ext>
              </a:extLst>
            </p:cNvPr>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32" name="TextBox 4">
              <a:extLst>
                <a:ext uri="{FF2B5EF4-FFF2-40B4-BE49-F238E27FC236}">
                  <a16:creationId xmlns:a16="http://schemas.microsoft.com/office/drawing/2014/main" id="{DB38CABA-7953-4CEE-95D6-7754CDB3BA48}"/>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24" name="Freeform 24"/>
          <p:cNvSpPr/>
          <p:nvPr/>
        </p:nvSpPr>
        <p:spPr>
          <a:xfrm>
            <a:off x="-609600" y="7449565"/>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4">
              <a:extLst>
                <a:ext uri="{96DAC541-7B7A-43D3-8B79-37D633B846F1}">
                  <asvg:svgBlip xmlns:asvg="http://schemas.microsoft.com/office/drawing/2016/SVG/main" r:embed="rId5"/>
                </a:ext>
              </a:extLst>
            </a:blip>
            <a:stretch>
              <a:fillRect b="-27856"/>
            </a:stretch>
          </a:blipFill>
        </p:spPr>
      </p:sp>
      <p:pic>
        <p:nvPicPr>
          <p:cNvPr id="29" name="Picture 3">
            <a:hlinkClick r:id="" action="ppaction://media"/>
            <a:extLst>
              <a:ext uri="{FF2B5EF4-FFF2-40B4-BE49-F238E27FC236}">
                <a16:creationId xmlns:a16="http://schemas.microsoft.com/office/drawing/2014/main" id="{F1373693-18E7-467E-92D7-219104FA97A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16770" r="19194"/>
          <a:stretch>
            <a:fillRect/>
          </a:stretch>
        </p:blipFill>
        <p:spPr>
          <a:xfrm>
            <a:off x="10097556" y="1314450"/>
            <a:ext cx="7352244" cy="7658100"/>
          </a:xfrm>
          <a:prstGeom prst="rect">
            <a:avLst/>
          </a:prstGeom>
        </p:spPr>
      </p:pic>
      <p:sp>
        <p:nvSpPr>
          <p:cNvPr id="33" name="TextBox 32">
            <a:extLst>
              <a:ext uri="{FF2B5EF4-FFF2-40B4-BE49-F238E27FC236}">
                <a16:creationId xmlns:a16="http://schemas.microsoft.com/office/drawing/2014/main" id="{AE35AFC8-E76B-436C-BC04-7007059358BA}"/>
              </a:ext>
            </a:extLst>
          </p:cNvPr>
          <p:cNvSpPr txBox="1"/>
          <p:nvPr/>
        </p:nvSpPr>
        <p:spPr>
          <a:xfrm>
            <a:off x="381000" y="3667968"/>
            <a:ext cx="9716556" cy="2951064"/>
          </a:xfrm>
          <a:prstGeom prst="rect">
            <a:avLst/>
          </a:prstGeom>
          <a:noFill/>
        </p:spPr>
        <p:txBody>
          <a:bodyPr wrap="square">
            <a:spAutoFit/>
          </a:bodyPr>
          <a:lstStyle/>
          <a:p>
            <a:pPr lvl="0" algn="ctr">
              <a:lnSpc>
                <a:spcPct val="150000"/>
              </a:lnSpc>
            </a:pPr>
            <a:r>
              <a:rPr lang="en-US" sz="6600" dirty="0">
                <a:solidFill>
                  <a:srgbClr val="6B4B3C"/>
                </a:solidFill>
                <a:effectLst/>
                <a:latin typeface="Arial" panose="020B0604020202020204" pitchFamily="34" charset="0"/>
                <a:ea typeface="Times New Roman" panose="02020603050405020304" pitchFamily="18" charset="0"/>
                <a:cs typeface="Arial" panose="020B0604020202020204" pitchFamily="34" charset="0"/>
              </a:rPr>
              <a:t> </a:t>
            </a:r>
            <a:r>
              <a:rPr lang="vi-VN" sz="6600" b="1" dirty="0">
                <a:solidFill>
                  <a:srgbClr val="6B4B3C"/>
                </a:solidFill>
                <a:latin typeface="Arial" panose="020B0604020202020204" pitchFamily="34" charset="0"/>
                <a:ea typeface="Times New Roman" panose="02020603050405020304" pitchFamily="18" charset="0"/>
                <a:cs typeface="Arial" panose="020B0604020202020204" pitchFamily="34" charset="0"/>
              </a:rPr>
              <a:t>CẤU TẠO VÀ CHỨC NĂNG CỦA HỆ HÔ HẤP</a:t>
            </a:r>
            <a:endParaRPr lang="en-US" sz="5400" dirty="0">
              <a:solidFill>
                <a:srgbClr val="6B4B3C"/>
              </a:solidFill>
              <a:effectLst/>
              <a:latin typeface="Arial" panose="020B0604020202020204" pitchFamily="34" charset="0"/>
              <a:ea typeface="Noto Sans Symbols"/>
              <a:cs typeface="Arial" panose="020B0604020202020204" pitchFamily="34" charset="0"/>
            </a:endParaRPr>
          </a:p>
        </p:txBody>
      </p:sp>
      <p:sp>
        <p:nvSpPr>
          <p:cNvPr id="36" name="Oval 35">
            <a:extLst>
              <a:ext uri="{FF2B5EF4-FFF2-40B4-BE49-F238E27FC236}">
                <a16:creationId xmlns:a16="http://schemas.microsoft.com/office/drawing/2014/main" id="{F6F6416A-2F3D-45E3-A06D-3CC26B8E7D4E}"/>
              </a:ext>
            </a:extLst>
          </p:cNvPr>
          <p:cNvSpPr/>
          <p:nvPr/>
        </p:nvSpPr>
        <p:spPr>
          <a:xfrm>
            <a:off x="609600" y="952500"/>
            <a:ext cx="2362200" cy="2438400"/>
          </a:xfrm>
          <a:prstGeom prst="ellipse">
            <a:avLst/>
          </a:prstGeom>
          <a:solidFill>
            <a:srgbClr val="B8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600" b="1" dirty="0"/>
              <a:t>I.</a:t>
            </a:r>
            <a:endParaRPr lang="en-US" sz="16600" b="1" dirty="0"/>
          </a:p>
        </p:txBody>
      </p:sp>
    </p:spTree>
    <p:extLst>
      <p:ext uri="{BB962C8B-B14F-4D97-AF65-F5344CB8AC3E}">
        <p14:creationId xmlns:p14="http://schemas.microsoft.com/office/powerpoint/2010/main" val="13141744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697096" y="7924035"/>
            <a:ext cx="3233181" cy="2705398"/>
          </a:xfrm>
          <a:custGeom>
            <a:avLst/>
            <a:gdLst/>
            <a:ahLst/>
            <a:cxnLst/>
            <a:rect l="l" t="t" r="r" b="b"/>
            <a:pathLst>
              <a:path w="3233181" h="2705398">
                <a:moveTo>
                  <a:pt x="0" y="0"/>
                </a:moveTo>
                <a:lnTo>
                  <a:pt x="3233180" y="0"/>
                </a:lnTo>
                <a:lnTo>
                  <a:pt x="3233180" y="2705397"/>
                </a:lnTo>
                <a:lnTo>
                  <a:pt x="0" y="270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oogle Shape;460;p34">
            <a:extLst>
              <a:ext uri="{FF2B5EF4-FFF2-40B4-BE49-F238E27FC236}">
                <a16:creationId xmlns:a16="http://schemas.microsoft.com/office/drawing/2014/main" id="{12F29E3E-880D-431D-BFFD-A071CFCA44D2}"/>
              </a:ext>
            </a:extLst>
          </p:cNvPr>
          <p:cNvGrpSpPr/>
          <p:nvPr/>
        </p:nvGrpSpPr>
        <p:grpSpPr>
          <a:xfrm>
            <a:off x="15040317" y="1237073"/>
            <a:ext cx="433646" cy="433638"/>
            <a:chOff x="-223479" y="-1094052"/>
            <a:chExt cx="216823" cy="216819"/>
          </a:xfrm>
        </p:grpSpPr>
        <p:sp>
          <p:nvSpPr>
            <p:cNvPr id="17" name="Google Shape;461;p34">
              <a:extLst>
                <a:ext uri="{FF2B5EF4-FFF2-40B4-BE49-F238E27FC236}">
                  <a16:creationId xmlns:a16="http://schemas.microsoft.com/office/drawing/2014/main" id="{33770249-D448-4B77-923D-AA59BF421397}"/>
                </a:ext>
              </a:extLst>
            </p:cNvPr>
            <p:cNvSpPr/>
            <p:nvPr/>
          </p:nvSpPr>
          <p:spPr>
            <a:xfrm>
              <a:off x="-223479" y="-998176"/>
              <a:ext cx="216823" cy="24802"/>
            </a:xfrm>
            <a:custGeom>
              <a:avLst/>
              <a:gdLst/>
              <a:ahLst/>
              <a:cxnLst/>
              <a:rect l="l" t="t" r="r" b="b"/>
              <a:pathLst>
                <a:path w="1626" h="186" extrusionOk="0">
                  <a:moveTo>
                    <a:pt x="0" y="0"/>
                  </a:moveTo>
                  <a:lnTo>
                    <a:pt x="0" y="185"/>
                  </a:lnTo>
                  <a:lnTo>
                    <a:pt x="1626" y="185"/>
                  </a:lnTo>
                  <a:lnTo>
                    <a:pt x="1626"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 name="Google Shape;462;p34">
              <a:extLst>
                <a:ext uri="{FF2B5EF4-FFF2-40B4-BE49-F238E27FC236}">
                  <a16:creationId xmlns:a16="http://schemas.microsoft.com/office/drawing/2014/main" id="{719D013F-8E47-45E6-948F-373D9D623AD7}"/>
                </a:ext>
              </a:extLst>
            </p:cNvPr>
            <p:cNvSpPr/>
            <p:nvPr/>
          </p:nvSpPr>
          <p:spPr>
            <a:xfrm>
              <a:off x="-127470" y="-1094052"/>
              <a:ext cx="24936" cy="216819"/>
            </a:xfrm>
            <a:custGeom>
              <a:avLst/>
              <a:gdLst/>
              <a:ahLst/>
              <a:cxnLst/>
              <a:rect l="l" t="t" r="r" b="b"/>
              <a:pathLst>
                <a:path w="187" h="1626" extrusionOk="0">
                  <a:moveTo>
                    <a:pt x="1" y="0"/>
                  </a:moveTo>
                  <a:lnTo>
                    <a:pt x="1" y="1626"/>
                  </a:lnTo>
                  <a:lnTo>
                    <a:pt x="187" y="1626"/>
                  </a:lnTo>
                  <a:lnTo>
                    <a:pt x="187"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29" name="Group 28">
            <a:extLst>
              <a:ext uri="{FF2B5EF4-FFF2-40B4-BE49-F238E27FC236}">
                <a16:creationId xmlns:a16="http://schemas.microsoft.com/office/drawing/2014/main" id="{4B891495-359A-4146-8D4F-065E7D304084}"/>
              </a:ext>
            </a:extLst>
          </p:cNvPr>
          <p:cNvGrpSpPr/>
          <p:nvPr/>
        </p:nvGrpSpPr>
        <p:grpSpPr>
          <a:xfrm>
            <a:off x="0" y="0"/>
            <a:ext cx="10084728" cy="2019300"/>
            <a:chOff x="0" y="0"/>
            <a:chExt cx="10084728" cy="2019300"/>
          </a:xfrm>
        </p:grpSpPr>
        <p:grpSp>
          <p:nvGrpSpPr>
            <p:cNvPr id="23" name="Group 8">
              <a:extLst>
                <a:ext uri="{FF2B5EF4-FFF2-40B4-BE49-F238E27FC236}">
                  <a16:creationId xmlns:a16="http://schemas.microsoft.com/office/drawing/2014/main" id="{4D820497-B0DB-4B51-AB30-5FEBA989F7E6}"/>
                </a:ext>
              </a:extLst>
            </p:cNvPr>
            <p:cNvGrpSpPr/>
            <p:nvPr/>
          </p:nvGrpSpPr>
          <p:grpSpPr>
            <a:xfrm>
              <a:off x="0" y="0"/>
              <a:ext cx="10084728" cy="2019300"/>
              <a:chOff x="0" y="0"/>
              <a:chExt cx="270933" cy="270933"/>
            </a:xfrm>
          </p:grpSpPr>
          <p:sp>
            <p:nvSpPr>
              <p:cNvPr id="24" name="Freeform 9">
                <a:extLst>
                  <a:ext uri="{FF2B5EF4-FFF2-40B4-BE49-F238E27FC236}">
                    <a16:creationId xmlns:a16="http://schemas.microsoft.com/office/drawing/2014/main" id="{E8D1333F-D4D0-4783-BD80-D295133D5239}"/>
                  </a:ext>
                </a:extLst>
              </p:cNvPr>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10">
                <a:extLst>
                  <a:ext uri="{FF2B5EF4-FFF2-40B4-BE49-F238E27FC236}">
                    <a16:creationId xmlns:a16="http://schemas.microsoft.com/office/drawing/2014/main" id="{825527EA-542F-4A02-9313-E5D2C5899F70}"/>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sp>
          <p:nvSpPr>
            <p:cNvPr id="19" name="TextBox 18">
              <a:extLst>
                <a:ext uri="{FF2B5EF4-FFF2-40B4-BE49-F238E27FC236}">
                  <a16:creationId xmlns:a16="http://schemas.microsoft.com/office/drawing/2014/main" id="{643FB3AE-51FC-4BEB-A068-40450607C952}"/>
                </a:ext>
              </a:extLst>
            </p:cNvPr>
            <p:cNvSpPr txBox="1"/>
            <p:nvPr/>
          </p:nvSpPr>
          <p:spPr>
            <a:xfrm>
              <a:off x="1828800" y="666751"/>
              <a:ext cx="6203900" cy="830997"/>
            </a:xfrm>
            <a:prstGeom prst="rect">
              <a:avLst/>
            </a:prstGeom>
            <a:noFill/>
          </p:spPr>
          <p:txBody>
            <a:bodyPr wrap="square">
              <a:spAutoFit/>
            </a:bodyPr>
            <a:lstStyle/>
            <a:p>
              <a:pPr defTabSz="1828800">
                <a:buClr>
                  <a:srgbClr val="000000"/>
                </a:buClr>
              </a:pPr>
              <a:r>
                <a:rPr lang="en-US" sz="4800" b="1" kern="0" dirty="0">
                  <a:solidFill>
                    <a:schemeClr val="bg1"/>
                  </a:solidFill>
                  <a:latin typeface="Arial"/>
                  <a:ea typeface="Times New Roman" panose="02020603050405020304" pitchFamily="18" charset="0"/>
                  <a:cs typeface="Arial"/>
                  <a:sym typeface="Arial"/>
                </a:rPr>
                <a:t>KĨ THUẬT “BỂ CÁ”</a:t>
              </a:r>
              <a:endParaRPr lang="en-US" sz="4800" b="1" kern="0" dirty="0">
                <a:solidFill>
                  <a:schemeClr val="bg1"/>
                </a:solidFill>
                <a:latin typeface="Arial"/>
                <a:cs typeface="Arial"/>
                <a:sym typeface="Arial"/>
              </a:endParaRPr>
            </a:p>
          </p:txBody>
        </p:sp>
      </p:grpSp>
      <p:sp>
        <p:nvSpPr>
          <p:cNvPr id="20" name="TextBox 19">
            <a:extLst>
              <a:ext uri="{FF2B5EF4-FFF2-40B4-BE49-F238E27FC236}">
                <a16:creationId xmlns:a16="http://schemas.microsoft.com/office/drawing/2014/main" id="{FF34F1FC-8707-4BEB-804D-4CEDCFF24A8F}"/>
              </a:ext>
            </a:extLst>
          </p:cNvPr>
          <p:cNvSpPr txBox="1"/>
          <p:nvPr/>
        </p:nvSpPr>
        <p:spPr>
          <a:xfrm>
            <a:off x="762000" y="2815980"/>
            <a:ext cx="12544314" cy="4975657"/>
          </a:xfrm>
          <a:prstGeom prst="rect">
            <a:avLst/>
          </a:prstGeom>
          <a:noFill/>
        </p:spPr>
        <p:txBody>
          <a:bodyPr wrap="square">
            <a:spAutoFit/>
          </a:bodyPr>
          <a:lstStyle/>
          <a:p>
            <a:pPr algn="just" defTabSz="1828800">
              <a:lnSpc>
                <a:spcPct val="150000"/>
              </a:lnSpc>
              <a:buClr>
                <a:srgbClr val="000000"/>
              </a:buClr>
            </a:pPr>
            <a:r>
              <a:rPr lang="en-US" sz="3600" kern="0" dirty="0" err="1">
                <a:solidFill>
                  <a:srgbClr val="000000"/>
                </a:solidFill>
                <a:latin typeface="Arial"/>
                <a:ea typeface="Times New Roman" panose="02020603050405020304" pitchFamily="18" charset="0"/>
                <a:cs typeface="Arial"/>
                <a:sym typeface="Arial"/>
              </a:rPr>
              <a:t>Mỗi</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bể</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cá</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được</a:t>
            </a:r>
            <a:r>
              <a:rPr lang="en-US" sz="3600" kern="0" dirty="0">
                <a:solidFill>
                  <a:srgbClr val="000000"/>
                </a:solidFill>
                <a:latin typeface="Arial"/>
                <a:ea typeface="Times New Roman" panose="02020603050405020304" pitchFamily="18" charset="0"/>
                <a:cs typeface="Arial"/>
                <a:sym typeface="Arial"/>
              </a:rPr>
              <a:t> chia </a:t>
            </a:r>
            <a:r>
              <a:rPr lang="en-US" sz="3600" kern="0" dirty="0" err="1">
                <a:solidFill>
                  <a:srgbClr val="000000"/>
                </a:solidFill>
                <a:latin typeface="Arial"/>
                <a:ea typeface="Times New Roman" panose="02020603050405020304" pitchFamily="18" charset="0"/>
                <a:cs typeface="Arial"/>
                <a:sym typeface="Arial"/>
              </a:rPr>
              <a:t>thành</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hai</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nhóm</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nhỏ</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nhóm</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thảo</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luận</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và</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nhóm</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quan</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sát</a:t>
            </a:r>
            <a:r>
              <a:rPr lang="en-US" sz="3600" kern="0" dirty="0">
                <a:solidFill>
                  <a:srgbClr val="000000"/>
                </a:solidFill>
                <a:latin typeface="Arial"/>
                <a:ea typeface="Times New Roman" panose="02020603050405020304" pitchFamily="18" charset="0"/>
                <a:cs typeface="Arial"/>
                <a:sym typeface="Arial"/>
              </a:rPr>
              <a:t>.</a:t>
            </a:r>
            <a:endParaRPr lang="en-US" sz="3600" kern="0" dirty="0">
              <a:solidFill>
                <a:srgbClr val="000000"/>
              </a:solidFill>
              <a:latin typeface="Arial"/>
              <a:ea typeface="Calibri" panose="020F0502020204030204" pitchFamily="34" charset="0"/>
              <a:cs typeface="Arial"/>
              <a:sym typeface="Arial"/>
            </a:endParaRPr>
          </a:p>
          <a:p>
            <a:pPr marL="571500" indent="-571500" algn="just" defTabSz="1828800">
              <a:lnSpc>
                <a:spcPct val="150000"/>
              </a:lnSpc>
              <a:buClr>
                <a:srgbClr val="000000"/>
              </a:buClr>
              <a:buFont typeface="Wingdings" panose="05000000000000000000" pitchFamily="2" charset="2"/>
              <a:buChar char="§"/>
            </a:pPr>
            <a:r>
              <a:rPr lang="en-US" sz="3600" b="1" i="1" kern="0" dirty="0" err="1">
                <a:solidFill>
                  <a:srgbClr val="000000"/>
                </a:solidFill>
                <a:latin typeface="Arial"/>
                <a:ea typeface="Times New Roman" panose="02020603050405020304" pitchFamily="18" charset="0"/>
                <a:cs typeface="Arial"/>
                <a:sym typeface="Arial"/>
              </a:rPr>
              <a:t>Nhóm</a:t>
            </a:r>
            <a:r>
              <a:rPr lang="en-US" sz="3600" b="1" i="1" kern="0" dirty="0">
                <a:solidFill>
                  <a:srgbClr val="000000"/>
                </a:solidFill>
                <a:latin typeface="Arial"/>
                <a:ea typeface="Times New Roman" panose="02020603050405020304" pitchFamily="18" charset="0"/>
                <a:cs typeface="Arial"/>
                <a:sym typeface="Arial"/>
              </a:rPr>
              <a:t> </a:t>
            </a:r>
            <a:r>
              <a:rPr lang="en-US" sz="3600" b="1" i="1" kern="0" dirty="0" err="1">
                <a:solidFill>
                  <a:srgbClr val="000000"/>
                </a:solidFill>
                <a:latin typeface="Arial"/>
                <a:ea typeface="Times New Roman" panose="02020603050405020304" pitchFamily="18" charset="0"/>
                <a:cs typeface="Arial"/>
                <a:sym typeface="Arial"/>
              </a:rPr>
              <a:t>thảo</a:t>
            </a:r>
            <a:r>
              <a:rPr lang="en-US" sz="3600" b="1" i="1" kern="0" dirty="0">
                <a:solidFill>
                  <a:srgbClr val="000000"/>
                </a:solidFill>
                <a:latin typeface="Arial"/>
                <a:ea typeface="Times New Roman" panose="02020603050405020304" pitchFamily="18" charset="0"/>
                <a:cs typeface="Arial"/>
                <a:sym typeface="Arial"/>
              </a:rPr>
              <a:t> </a:t>
            </a:r>
            <a:r>
              <a:rPr lang="en-US" sz="3600" b="1" i="1" kern="0" dirty="0" err="1">
                <a:solidFill>
                  <a:srgbClr val="000000"/>
                </a:solidFill>
                <a:latin typeface="Arial"/>
                <a:ea typeface="Times New Roman" panose="02020603050405020304" pitchFamily="18" charset="0"/>
                <a:cs typeface="Arial"/>
                <a:sym typeface="Arial"/>
              </a:rPr>
              <a:t>luận</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ngồi</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giữa</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thảo</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luận</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với</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nhau</a:t>
            </a:r>
            <a:r>
              <a:rPr lang="en-US" sz="3600" kern="0" dirty="0">
                <a:solidFill>
                  <a:srgbClr val="000000"/>
                </a:solidFill>
                <a:latin typeface="Arial"/>
                <a:ea typeface="Times New Roman" panose="02020603050405020304" pitchFamily="18" charset="0"/>
                <a:cs typeface="Arial"/>
                <a:sym typeface="Arial"/>
              </a:rPr>
              <a:t>.</a:t>
            </a:r>
            <a:endParaRPr lang="en-US" sz="3600" kern="0" dirty="0">
              <a:solidFill>
                <a:srgbClr val="000000"/>
              </a:solidFill>
              <a:latin typeface="Arial"/>
              <a:ea typeface="Calibri" panose="020F0502020204030204" pitchFamily="34" charset="0"/>
              <a:cs typeface="Arial"/>
              <a:sym typeface="Arial"/>
            </a:endParaRPr>
          </a:p>
          <a:p>
            <a:pPr marL="571500" indent="-571500" algn="just" defTabSz="1828800">
              <a:lnSpc>
                <a:spcPct val="150000"/>
              </a:lnSpc>
              <a:buClr>
                <a:srgbClr val="000000"/>
              </a:buClr>
              <a:buFont typeface="Wingdings" panose="05000000000000000000" pitchFamily="2" charset="2"/>
              <a:buChar char="§"/>
            </a:pPr>
            <a:r>
              <a:rPr lang="en-US" sz="3600" b="1" i="1" kern="0" dirty="0" err="1">
                <a:solidFill>
                  <a:srgbClr val="000000"/>
                </a:solidFill>
                <a:latin typeface="Arial"/>
                <a:ea typeface="Times New Roman" panose="02020603050405020304" pitchFamily="18" charset="0"/>
                <a:cs typeface="Arial"/>
                <a:sym typeface="Arial"/>
              </a:rPr>
              <a:t>Nhóm</a:t>
            </a:r>
            <a:r>
              <a:rPr lang="en-US" sz="3600" b="1" i="1" kern="0" dirty="0">
                <a:solidFill>
                  <a:srgbClr val="000000"/>
                </a:solidFill>
                <a:latin typeface="Arial"/>
                <a:ea typeface="Times New Roman" panose="02020603050405020304" pitchFamily="18" charset="0"/>
                <a:cs typeface="Arial"/>
                <a:sym typeface="Arial"/>
              </a:rPr>
              <a:t> </a:t>
            </a:r>
            <a:r>
              <a:rPr lang="en-US" sz="3600" b="1" i="1" kern="0" dirty="0" err="1">
                <a:solidFill>
                  <a:srgbClr val="000000"/>
                </a:solidFill>
                <a:latin typeface="Arial"/>
                <a:ea typeface="Times New Roman" panose="02020603050405020304" pitchFamily="18" charset="0"/>
                <a:cs typeface="Arial"/>
                <a:sym typeface="Arial"/>
              </a:rPr>
              <a:t>quan</a:t>
            </a:r>
            <a:r>
              <a:rPr lang="en-US" sz="3600" b="1" i="1" kern="0" dirty="0">
                <a:solidFill>
                  <a:srgbClr val="000000"/>
                </a:solidFill>
                <a:latin typeface="Arial"/>
                <a:ea typeface="Times New Roman" panose="02020603050405020304" pitchFamily="18" charset="0"/>
                <a:cs typeface="Arial"/>
                <a:sym typeface="Arial"/>
              </a:rPr>
              <a:t> </a:t>
            </a:r>
            <a:r>
              <a:rPr lang="en-US" sz="3600" b="1" i="1" kern="0" dirty="0" err="1">
                <a:solidFill>
                  <a:srgbClr val="000000"/>
                </a:solidFill>
                <a:latin typeface="Arial"/>
                <a:ea typeface="Times New Roman" panose="02020603050405020304" pitchFamily="18" charset="0"/>
                <a:cs typeface="Arial"/>
                <a:sym typeface="Arial"/>
              </a:rPr>
              <a:t>sát</a:t>
            </a:r>
            <a:r>
              <a:rPr lang="en-US" sz="3600" b="1" i="1"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ngồi</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đứng</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xung</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quanh</a:t>
            </a:r>
            <a:r>
              <a:rPr lang="en-US" sz="3600" kern="0" dirty="0">
                <a:solidFill>
                  <a:srgbClr val="000000"/>
                </a:solidFill>
                <a:latin typeface="Arial"/>
                <a:ea typeface="Times New Roman" panose="02020603050405020304" pitchFamily="18" charset="0"/>
                <a:cs typeface="Arial"/>
                <a:sym typeface="Arial"/>
              </a:rPr>
              <a:t> ở </a:t>
            </a:r>
            <a:r>
              <a:rPr lang="en-US" sz="3600" kern="0" dirty="0" err="1">
                <a:solidFill>
                  <a:srgbClr val="000000"/>
                </a:solidFill>
                <a:latin typeface="Arial"/>
                <a:ea typeface="Times New Roman" panose="02020603050405020304" pitchFamily="18" charset="0"/>
                <a:cs typeface="Arial"/>
                <a:sym typeface="Arial"/>
              </a:rPr>
              <a:t>vòng</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ngoài</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theo</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dõi</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cuộc</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thảo</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luận</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nhận</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xét</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về</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quá</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trình</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thảo</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luận</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và</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đặt</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câu</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hỏi</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sau</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khi</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kết</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thúc</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thảo</a:t>
            </a:r>
            <a:r>
              <a:rPr lang="en-US" sz="3600" kern="0" dirty="0">
                <a:solidFill>
                  <a:srgbClr val="000000"/>
                </a:solidFill>
                <a:latin typeface="Arial"/>
                <a:ea typeface="Times New Roman" panose="02020603050405020304" pitchFamily="18" charset="0"/>
                <a:cs typeface="Arial"/>
                <a:sym typeface="Arial"/>
              </a:rPr>
              <a:t> </a:t>
            </a:r>
            <a:r>
              <a:rPr lang="en-US" sz="3600" kern="0" dirty="0" err="1">
                <a:solidFill>
                  <a:srgbClr val="000000"/>
                </a:solidFill>
                <a:latin typeface="Arial"/>
                <a:ea typeface="Times New Roman" panose="02020603050405020304" pitchFamily="18" charset="0"/>
                <a:cs typeface="Arial"/>
                <a:sym typeface="Arial"/>
              </a:rPr>
              <a:t>luận</a:t>
            </a:r>
            <a:r>
              <a:rPr lang="en-US" sz="3600" kern="0" dirty="0">
                <a:solidFill>
                  <a:srgbClr val="000000"/>
                </a:solidFill>
                <a:latin typeface="Arial"/>
                <a:ea typeface="Times New Roman" panose="02020603050405020304" pitchFamily="18" charset="0"/>
                <a:cs typeface="Arial"/>
                <a:sym typeface="Arial"/>
              </a:rPr>
              <a:t>.</a:t>
            </a:r>
            <a:endParaRPr lang="en-US" sz="3600" kern="0" dirty="0">
              <a:solidFill>
                <a:srgbClr val="000000"/>
              </a:solidFill>
              <a:latin typeface="Arial"/>
              <a:ea typeface="Calibri" panose="020F0502020204030204" pitchFamily="34" charset="0"/>
              <a:cs typeface="Arial"/>
              <a:sym typeface="Arial"/>
            </a:endParaRPr>
          </a:p>
        </p:txBody>
      </p:sp>
      <p:grpSp>
        <p:nvGrpSpPr>
          <p:cNvPr id="28" name="Group 27">
            <a:extLst>
              <a:ext uri="{FF2B5EF4-FFF2-40B4-BE49-F238E27FC236}">
                <a16:creationId xmlns:a16="http://schemas.microsoft.com/office/drawing/2014/main" id="{EFA1EBF5-DC48-4A8B-84F5-3717C07F89DD}"/>
              </a:ext>
            </a:extLst>
          </p:cNvPr>
          <p:cNvGrpSpPr/>
          <p:nvPr/>
        </p:nvGrpSpPr>
        <p:grpSpPr>
          <a:xfrm>
            <a:off x="13811398" y="3763677"/>
            <a:ext cx="4197773" cy="6419789"/>
            <a:chOff x="13811398" y="3763677"/>
            <a:chExt cx="4197773" cy="6419789"/>
          </a:xfrm>
        </p:grpSpPr>
        <p:sp>
          <p:nvSpPr>
            <p:cNvPr id="13" name="Freeform 6">
              <a:extLst>
                <a:ext uri="{FF2B5EF4-FFF2-40B4-BE49-F238E27FC236}">
                  <a16:creationId xmlns:a16="http://schemas.microsoft.com/office/drawing/2014/main" id="{53497244-5048-4522-97B8-AD9B5A26597A}"/>
                </a:ext>
              </a:extLst>
            </p:cNvPr>
            <p:cNvSpPr/>
            <p:nvPr/>
          </p:nvSpPr>
          <p:spPr>
            <a:xfrm>
              <a:off x="16105473" y="3763677"/>
              <a:ext cx="1903698" cy="5157454"/>
            </a:xfrm>
            <a:custGeom>
              <a:avLst/>
              <a:gdLst/>
              <a:ahLst/>
              <a:cxnLst/>
              <a:rect l="l" t="t" r="r" b="b"/>
              <a:pathLst>
                <a:path w="1925384" h="4114800">
                  <a:moveTo>
                    <a:pt x="0" y="0"/>
                  </a:moveTo>
                  <a:lnTo>
                    <a:pt x="1925384" y="0"/>
                  </a:lnTo>
                  <a:lnTo>
                    <a:pt x="1925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7">
              <a:extLst>
                <a:ext uri="{FF2B5EF4-FFF2-40B4-BE49-F238E27FC236}">
                  <a16:creationId xmlns:a16="http://schemas.microsoft.com/office/drawing/2014/main" id="{23CA0C55-04B9-4A3D-B8B3-A033FA4883A4}"/>
                </a:ext>
              </a:extLst>
            </p:cNvPr>
            <p:cNvSpPr/>
            <p:nvPr/>
          </p:nvSpPr>
          <p:spPr>
            <a:xfrm>
              <a:off x="13811398" y="4119280"/>
              <a:ext cx="2210528" cy="5157454"/>
            </a:xfrm>
            <a:custGeom>
              <a:avLst/>
              <a:gdLst/>
              <a:ahLst/>
              <a:cxnLst/>
              <a:rect l="l" t="t" r="r" b="b"/>
              <a:pathLst>
                <a:path w="2235708" h="4114800">
                  <a:moveTo>
                    <a:pt x="0" y="0"/>
                  </a:moveTo>
                  <a:lnTo>
                    <a:pt x="2235708" y="0"/>
                  </a:lnTo>
                  <a:lnTo>
                    <a:pt x="223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
              <a:extLst>
                <a:ext uri="{FF2B5EF4-FFF2-40B4-BE49-F238E27FC236}">
                  <a16:creationId xmlns:a16="http://schemas.microsoft.com/office/drawing/2014/main" id="{68387BFD-C8FF-4A69-A73D-5BF1595D9311}"/>
                </a:ext>
              </a:extLst>
            </p:cNvPr>
            <p:cNvSpPr/>
            <p:nvPr/>
          </p:nvSpPr>
          <p:spPr>
            <a:xfrm>
              <a:off x="14315797" y="7532886"/>
              <a:ext cx="3382190" cy="2650580"/>
            </a:xfrm>
            <a:custGeom>
              <a:avLst/>
              <a:gdLst/>
              <a:ahLst/>
              <a:cxnLst/>
              <a:rect l="l" t="t" r="r" b="b"/>
              <a:pathLst>
                <a:path w="4649492" h="4114800">
                  <a:moveTo>
                    <a:pt x="0" y="0"/>
                  </a:moveTo>
                  <a:lnTo>
                    <a:pt x="4649491" y="0"/>
                  </a:lnTo>
                  <a:lnTo>
                    <a:pt x="464949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2" name="Picture 5">
              <a:extLst>
                <a:ext uri="{FF2B5EF4-FFF2-40B4-BE49-F238E27FC236}">
                  <a16:creationId xmlns:a16="http://schemas.microsoft.com/office/drawing/2014/main" id="{4A3A4BC1-D99B-4055-9051-9265A8F59036}"/>
                </a:ext>
              </a:extLst>
            </p:cNvPr>
            <p:cNvPicPr>
              <a:picLocks noChangeAspect="1"/>
            </p:cNvPicPr>
            <p:nvPr/>
          </p:nvPicPr>
          <p:blipFill>
            <a:blip r:embed="rId10"/>
            <a:srcRect/>
            <a:stretch>
              <a:fillRect/>
            </a:stretch>
          </p:blipFill>
          <p:spPr>
            <a:xfrm>
              <a:off x="16006893" y="8973874"/>
              <a:ext cx="884262" cy="605720"/>
            </a:xfrm>
            <a:prstGeom prst="rect">
              <a:avLst/>
            </a:prstGeom>
          </p:spPr>
        </p:pic>
      </p:grpSp>
      <p:sp>
        <p:nvSpPr>
          <p:cNvPr id="26" name="Rectangle 25">
            <a:extLst>
              <a:ext uri="{FF2B5EF4-FFF2-40B4-BE49-F238E27FC236}">
                <a16:creationId xmlns:a16="http://schemas.microsoft.com/office/drawing/2014/main" id="{B0C21F01-A20A-41DB-82FA-7A08020051EC}"/>
              </a:ext>
            </a:extLst>
          </p:cNvPr>
          <p:cNvSpPr/>
          <p:nvPr/>
        </p:nvSpPr>
        <p:spPr>
          <a:xfrm>
            <a:off x="15407085" y="-680494"/>
            <a:ext cx="4581803" cy="2775800"/>
          </a:xfrm>
          <a:prstGeom prst="rect">
            <a:avLst/>
          </a:prstGeom>
          <a:noFill/>
          <a:ln w="76200">
            <a:solidFill>
              <a:srgbClr val="8A58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noFill/>
            </a:endParaRPr>
          </a:p>
        </p:txBody>
      </p:sp>
      <p:sp>
        <p:nvSpPr>
          <p:cNvPr id="27" name="Rectangle 26">
            <a:extLst>
              <a:ext uri="{FF2B5EF4-FFF2-40B4-BE49-F238E27FC236}">
                <a16:creationId xmlns:a16="http://schemas.microsoft.com/office/drawing/2014/main" id="{99404D13-6D11-40D8-B36B-759FC7E6A739}"/>
              </a:ext>
            </a:extLst>
          </p:cNvPr>
          <p:cNvSpPr/>
          <p:nvPr/>
        </p:nvSpPr>
        <p:spPr>
          <a:xfrm>
            <a:off x="14020800" y="-819204"/>
            <a:ext cx="4581803" cy="1945169"/>
          </a:xfrm>
          <a:prstGeom prst="rect">
            <a:avLst/>
          </a:prstGeom>
          <a:noFill/>
          <a:ln w="76200">
            <a:solidFill>
              <a:srgbClr val="8A58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noFill/>
            </a:endParaRPr>
          </a:p>
        </p:txBody>
      </p:sp>
    </p:spTree>
    <p:extLst>
      <p:ext uri="{BB962C8B-B14F-4D97-AF65-F5344CB8AC3E}">
        <p14:creationId xmlns:p14="http://schemas.microsoft.com/office/powerpoint/2010/main" val="207607712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500"/>
                                        <p:tgtEl>
                                          <p:spTgt spid="20">
                                            <p:txEl>
                                              <p:pRg st="0" end="0"/>
                                            </p:txEl>
                                          </p:spTgt>
                                        </p:tgtEl>
                                      </p:cBhvr>
                                    </p:animEffect>
                                    <p:anim calcmode="lin" valueType="num">
                                      <p:cBhvr>
                                        <p:cTn id="16"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fade">
                                      <p:cBhvr>
                                        <p:cTn id="22" dur="500"/>
                                        <p:tgtEl>
                                          <p:spTgt spid="20">
                                            <p:txEl>
                                              <p:pRg st="1" end="1"/>
                                            </p:txEl>
                                          </p:spTgt>
                                        </p:tgtEl>
                                      </p:cBhvr>
                                    </p:animEffect>
                                    <p:anim calcmode="lin" valueType="num">
                                      <p:cBhvr>
                                        <p:cTn id="23"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xEl>
                                              <p:pRg st="2" end="2"/>
                                            </p:txEl>
                                          </p:spTgt>
                                        </p:tgtEl>
                                        <p:attrNameLst>
                                          <p:attrName>style.visibility</p:attrName>
                                        </p:attrNameLst>
                                      </p:cBhvr>
                                      <p:to>
                                        <p:strVal val="visible"/>
                                      </p:to>
                                    </p:set>
                                    <p:animEffect transition="in" filter="fade">
                                      <p:cBhvr>
                                        <p:cTn id="29" dur="500"/>
                                        <p:tgtEl>
                                          <p:spTgt spid="20">
                                            <p:txEl>
                                              <p:pRg st="2" end="2"/>
                                            </p:txEl>
                                          </p:spTgt>
                                        </p:tgtEl>
                                      </p:cBhvr>
                                    </p:animEffect>
                                    <p:anim calcmode="lin" valueType="num">
                                      <p:cBhvr>
                                        <p:cTn id="30"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4">
            <a:extLst>
              <a:ext uri="{FF2B5EF4-FFF2-40B4-BE49-F238E27FC236}">
                <a16:creationId xmlns:a16="http://schemas.microsoft.com/office/drawing/2014/main" id="{7A1B71DC-F952-4EC0-AF55-7D9DB3328D22}"/>
              </a:ext>
            </a:extLst>
          </p:cNvPr>
          <p:cNvSpPr/>
          <p:nvPr/>
        </p:nvSpPr>
        <p:spPr>
          <a:xfrm rot="17652709">
            <a:off x="14856756" y="6825490"/>
            <a:ext cx="6270171" cy="3218291"/>
          </a:xfrm>
          <a:custGeom>
            <a:avLst/>
            <a:gdLst/>
            <a:ahLst/>
            <a:cxnLst/>
            <a:rect l="l" t="t" r="r" b="b"/>
            <a:pathLst>
              <a:path w="6270171" h="3218291">
                <a:moveTo>
                  <a:pt x="0" y="0"/>
                </a:moveTo>
                <a:lnTo>
                  <a:pt x="6270172" y="0"/>
                </a:lnTo>
                <a:lnTo>
                  <a:pt x="6270172" y="3218291"/>
                </a:lnTo>
                <a:lnTo>
                  <a:pt x="0" y="3218291"/>
                </a:lnTo>
                <a:lnTo>
                  <a:pt x="0" y="0"/>
                </a:lnTo>
                <a:close/>
              </a:path>
            </a:pathLst>
          </a:custGeom>
          <a:blipFill>
            <a:blip r:embed="rId3">
              <a:extLst>
                <a:ext uri="{96DAC541-7B7A-43D3-8B79-37D633B846F1}">
                  <asvg:svgBlip xmlns:asvg="http://schemas.microsoft.com/office/drawing/2016/SVG/main" r:embed="rId4"/>
                </a:ext>
              </a:extLst>
            </a:blip>
            <a:stretch>
              <a:fillRect b="-27856"/>
            </a:stretch>
          </a:blipFill>
        </p:spPr>
      </p:sp>
      <p:sp>
        <p:nvSpPr>
          <p:cNvPr id="28" name="Freeform 6">
            <a:extLst>
              <a:ext uri="{FF2B5EF4-FFF2-40B4-BE49-F238E27FC236}">
                <a16:creationId xmlns:a16="http://schemas.microsoft.com/office/drawing/2014/main" id="{BD0943C5-7A93-489D-AA6E-030285E9EE9F}"/>
              </a:ext>
            </a:extLst>
          </p:cNvPr>
          <p:cNvSpPr/>
          <p:nvPr/>
        </p:nvSpPr>
        <p:spPr>
          <a:xfrm>
            <a:off x="457200" y="2538167"/>
            <a:ext cx="16383000" cy="7253533"/>
          </a:xfrm>
          <a:custGeom>
            <a:avLst/>
            <a:gdLst/>
            <a:ahLst/>
            <a:cxnLst/>
            <a:rect l="l" t="t" r="r" b="b"/>
            <a:pathLst>
              <a:path w="8115300" h="3976497">
                <a:moveTo>
                  <a:pt x="0" y="0"/>
                </a:moveTo>
                <a:lnTo>
                  <a:pt x="8115300" y="0"/>
                </a:lnTo>
                <a:lnTo>
                  <a:pt x="8115300" y="3976497"/>
                </a:lnTo>
                <a:lnTo>
                  <a:pt x="0" y="39764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3" name="Group 8">
            <a:extLst>
              <a:ext uri="{FF2B5EF4-FFF2-40B4-BE49-F238E27FC236}">
                <a16:creationId xmlns:a16="http://schemas.microsoft.com/office/drawing/2014/main" id="{4D820497-B0DB-4B51-AB30-5FEBA989F7E6}"/>
              </a:ext>
            </a:extLst>
          </p:cNvPr>
          <p:cNvGrpSpPr/>
          <p:nvPr/>
        </p:nvGrpSpPr>
        <p:grpSpPr>
          <a:xfrm>
            <a:off x="19050" y="-187"/>
            <a:ext cx="10084728" cy="2019300"/>
            <a:chOff x="0" y="0"/>
            <a:chExt cx="270933" cy="270933"/>
          </a:xfrm>
        </p:grpSpPr>
        <p:sp>
          <p:nvSpPr>
            <p:cNvPr id="24" name="Freeform 9">
              <a:extLst>
                <a:ext uri="{FF2B5EF4-FFF2-40B4-BE49-F238E27FC236}">
                  <a16:creationId xmlns:a16="http://schemas.microsoft.com/office/drawing/2014/main" id="{E8D1333F-D4D0-4783-BD80-D295133D5239}"/>
                </a:ext>
              </a:extLst>
            </p:cNvPr>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B89B62"/>
            </a:solidFill>
          </p:spPr>
        </p:sp>
        <p:sp>
          <p:nvSpPr>
            <p:cNvPr id="25" name="TextBox 10">
              <a:extLst>
                <a:ext uri="{FF2B5EF4-FFF2-40B4-BE49-F238E27FC236}">
                  <a16:creationId xmlns:a16="http://schemas.microsoft.com/office/drawing/2014/main" id="{825527EA-542F-4A02-9313-E5D2C5899F70}"/>
                </a:ext>
              </a:extLst>
            </p:cNvPr>
            <p:cNvSpPr txBox="1"/>
            <p:nvPr/>
          </p:nvSpPr>
          <p:spPr>
            <a:xfrm>
              <a:off x="0" y="-57150"/>
              <a:ext cx="812800" cy="869950"/>
            </a:xfrm>
            <a:prstGeom prst="rect">
              <a:avLst/>
            </a:prstGeom>
          </p:spPr>
          <p:txBody>
            <a:bodyPr lIns="50800" tIns="50800" rIns="50800" bIns="50800" rtlCol="0" anchor="ctr"/>
            <a:lstStyle/>
            <a:p>
              <a:pPr algn="ctr">
                <a:lnSpc>
                  <a:spcPts val="2648"/>
                </a:lnSpc>
              </a:pPr>
              <a:endParaRPr/>
            </a:p>
          </p:txBody>
        </p:sp>
      </p:grpSp>
      <p:grpSp>
        <p:nvGrpSpPr>
          <p:cNvPr id="16" name="Google Shape;460;p34">
            <a:extLst>
              <a:ext uri="{FF2B5EF4-FFF2-40B4-BE49-F238E27FC236}">
                <a16:creationId xmlns:a16="http://schemas.microsoft.com/office/drawing/2014/main" id="{12F29E3E-880D-431D-BFFD-A071CFCA44D2}"/>
              </a:ext>
            </a:extLst>
          </p:cNvPr>
          <p:cNvGrpSpPr/>
          <p:nvPr/>
        </p:nvGrpSpPr>
        <p:grpSpPr>
          <a:xfrm>
            <a:off x="15040317" y="1237073"/>
            <a:ext cx="433646" cy="433638"/>
            <a:chOff x="-223479" y="-1094052"/>
            <a:chExt cx="216823" cy="216819"/>
          </a:xfrm>
        </p:grpSpPr>
        <p:sp>
          <p:nvSpPr>
            <p:cNvPr id="17" name="Google Shape;461;p34">
              <a:extLst>
                <a:ext uri="{FF2B5EF4-FFF2-40B4-BE49-F238E27FC236}">
                  <a16:creationId xmlns:a16="http://schemas.microsoft.com/office/drawing/2014/main" id="{33770249-D448-4B77-923D-AA59BF421397}"/>
                </a:ext>
              </a:extLst>
            </p:cNvPr>
            <p:cNvSpPr/>
            <p:nvPr/>
          </p:nvSpPr>
          <p:spPr>
            <a:xfrm>
              <a:off x="-223479" y="-998176"/>
              <a:ext cx="216823" cy="24802"/>
            </a:xfrm>
            <a:custGeom>
              <a:avLst/>
              <a:gdLst/>
              <a:ahLst/>
              <a:cxnLst/>
              <a:rect l="l" t="t" r="r" b="b"/>
              <a:pathLst>
                <a:path w="1626" h="186" extrusionOk="0">
                  <a:moveTo>
                    <a:pt x="0" y="0"/>
                  </a:moveTo>
                  <a:lnTo>
                    <a:pt x="0" y="185"/>
                  </a:lnTo>
                  <a:lnTo>
                    <a:pt x="1626" y="185"/>
                  </a:lnTo>
                  <a:lnTo>
                    <a:pt x="1626"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 name="Google Shape;462;p34">
              <a:extLst>
                <a:ext uri="{FF2B5EF4-FFF2-40B4-BE49-F238E27FC236}">
                  <a16:creationId xmlns:a16="http://schemas.microsoft.com/office/drawing/2014/main" id="{719D013F-8E47-45E6-948F-373D9D623AD7}"/>
                </a:ext>
              </a:extLst>
            </p:cNvPr>
            <p:cNvSpPr/>
            <p:nvPr/>
          </p:nvSpPr>
          <p:spPr>
            <a:xfrm>
              <a:off x="-127470" y="-1094052"/>
              <a:ext cx="24936" cy="216819"/>
            </a:xfrm>
            <a:custGeom>
              <a:avLst/>
              <a:gdLst/>
              <a:ahLst/>
              <a:cxnLst/>
              <a:rect l="l" t="t" r="r" b="b"/>
              <a:pathLst>
                <a:path w="187" h="1626" extrusionOk="0">
                  <a:moveTo>
                    <a:pt x="1" y="0"/>
                  </a:moveTo>
                  <a:lnTo>
                    <a:pt x="1" y="1626"/>
                  </a:lnTo>
                  <a:lnTo>
                    <a:pt x="187" y="1626"/>
                  </a:lnTo>
                  <a:lnTo>
                    <a:pt x="187"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19" name="TextBox 18">
            <a:extLst>
              <a:ext uri="{FF2B5EF4-FFF2-40B4-BE49-F238E27FC236}">
                <a16:creationId xmlns:a16="http://schemas.microsoft.com/office/drawing/2014/main" id="{643FB3AE-51FC-4BEB-A068-40450607C952}"/>
              </a:ext>
            </a:extLst>
          </p:cNvPr>
          <p:cNvSpPr txBox="1"/>
          <p:nvPr/>
        </p:nvSpPr>
        <p:spPr>
          <a:xfrm>
            <a:off x="1828800" y="666751"/>
            <a:ext cx="6203900" cy="830997"/>
          </a:xfrm>
          <a:prstGeom prst="rect">
            <a:avLst/>
          </a:prstGeom>
          <a:noFill/>
        </p:spPr>
        <p:txBody>
          <a:bodyPr wrap="square">
            <a:spAutoFit/>
          </a:bodyPr>
          <a:lstStyle/>
          <a:p>
            <a:pPr defTabSz="1828800">
              <a:buClr>
                <a:srgbClr val="000000"/>
              </a:buClr>
            </a:pPr>
            <a:r>
              <a:rPr lang="en-US" sz="4800" b="1" kern="0" dirty="0">
                <a:solidFill>
                  <a:schemeClr val="bg1"/>
                </a:solidFill>
                <a:latin typeface="Arial"/>
                <a:ea typeface="Times New Roman" panose="02020603050405020304" pitchFamily="18" charset="0"/>
                <a:cs typeface="Arial"/>
                <a:sym typeface="Arial"/>
              </a:rPr>
              <a:t>KĨ THUẬT “BỂ CÁ”</a:t>
            </a:r>
            <a:endParaRPr lang="en-US" sz="4800" b="1" kern="0" dirty="0">
              <a:solidFill>
                <a:schemeClr val="bg1"/>
              </a:solidFill>
              <a:latin typeface="Arial"/>
              <a:cs typeface="Arial"/>
              <a:sym typeface="Arial"/>
            </a:endParaRPr>
          </a:p>
        </p:txBody>
      </p:sp>
      <p:sp>
        <p:nvSpPr>
          <p:cNvPr id="20" name="TextBox 19">
            <a:extLst>
              <a:ext uri="{FF2B5EF4-FFF2-40B4-BE49-F238E27FC236}">
                <a16:creationId xmlns:a16="http://schemas.microsoft.com/office/drawing/2014/main" id="{FF34F1FC-8707-4BEB-804D-4CEDCFF24A8F}"/>
              </a:ext>
            </a:extLst>
          </p:cNvPr>
          <p:cNvSpPr txBox="1"/>
          <p:nvPr/>
        </p:nvSpPr>
        <p:spPr>
          <a:xfrm>
            <a:off x="884704" y="3523216"/>
            <a:ext cx="15608929" cy="5283434"/>
          </a:xfrm>
          <a:prstGeom prst="rect">
            <a:avLst/>
          </a:prstGeom>
          <a:noFill/>
        </p:spPr>
        <p:txBody>
          <a:bodyPr wrap="square">
            <a:spAutoFit/>
          </a:bodyPr>
          <a:lstStyle/>
          <a:p>
            <a:pPr marL="571500" indent="-571500" algn="just">
              <a:lnSpc>
                <a:spcPct val="150000"/>
              </a:lnSpc>
              <a:spcAft>
                <a:spcPts val="800"/>
              </a:spcAft>
              <a:buFont typeface="Wingdings" panose="05000000000000000000" pitchFamily="2" charset="2"/>
              <a:buChar char="Ø"/>
            </a:pPr>
            <a:r>
              <a:rPr lang="vi-VN" sz="3600" dirty="0">
                <a:effectLst/>
                <a:latin typeface="Arial" panose="020B0604020202020204" pitchFamily="34" charset="0"/>
                <a:ea typeface="Times New Roman" panose="02020603050405020304" pitchFamily="18" charset="0"/>
                <a:cs typeface="Arial" panose="020B0604020202020204" pitchFamily="34" charset="0"/>
              </a:rPr>
              <a:t>H</a:t>
            </a:r>
            <a:r>
              <a:rPr lang="en-US" sz="3600" dirty="0">
                <a:effectLst/>
                <a:latin typeface="Arial" panose="020B0604020202020204" pitchFamily="34" charset="0"/>
                <a:ea typeface="Times New Roman" panose="02020603050405020304" pitchFamily="18" charset="0"/>
                <a:cs typeface="Arial" panose="020B0604020202020204" pitchFamily="34" charset="0"/>
              </a:rPr>
              <a:t>ai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vai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nhau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thảo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luận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hai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nội</a:t>
            </a:r>
            <a:r>
              <a:rPr lang="en-US" sz="3600" dirty="0">
                <a:effectLst/>
                <a:latin typeface="Arial" panose="020B0604020202020204" pitchFamily="34" charset="0"/>
                <a:ea typeface="Times New Roman" panose="02020603050405020304" pitchFamily="18" charset="0"/>
                <a:cs typeface="Arial" panose="020B0604020202020204" pitchFamily="34" charset="0"/>
              </a:rPr>
              <a:t> dung:</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en-US" sz="3600" dirty="0" err="1">
                <a:effectLst/>
                <a:latin typeface="Arial" panose="020B0604020202020204" pitchFamily="34" charset="0"/>
                <a:ea typeface="Times New Roman" panose="02020603050405020304" pitchFamily="18" charset="0"/>
                <a:cs typeface="Arial" panose="020B0604020202020204" pitchFamily="34" charset="0"/>
              </a:rPr>
              <a:t>Nội</a:t>
            </a:r>
            <a:r>
              <a:rPr lang="en-US" sz="3600" dirty="0">
                <a:effectLst/>
                <a:latin typeface="Arial" panose="020B0604020202020204" pitchFamily="34" charset="0"/>
                <a:ea typeface="Times New Roman" panose="02020603050405020304" pitchFamily="18" charset="0"/>
                <a:cs typeface="Arial" panose="020B0604020202020204" pitchFamily="34" charset="0"/>
              </a:rPr>
              <a:t> dung 1: Quan </a:t>
            </a:r>
            <a:r>
              <a:rPr lang="en-US" sz="3600" dirty="0" err="1">
                <a:effectLst/>
                <a:latin typeface="Arial" panose="020B0604020202020204" pitchFamily="34" charset="0"/>
                <a:ea typeface="Times New Roman" panose="02020603050405020304" pitchFamily="18" charset="0"/>
                <a:cs typeface="Arial" panose="020B0604020202020204" pitchFamily="34" charset="0"/>
              </a:rPr>
              <a:t>sát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3600" dirty="0">
                <a:effectLst/>
                <a:latin typeface="Arial" panose="020B0604020202020204" pitchFamily="34" charset="0"/>
                <a:ea typeface="Times New Roman" panose="02020603050405020304" pitchFamily="18" charset="0"/>
                <a:cs typeface="Arial" panose="020B0604020202020204" pitchFamily="34" charset="0"/>
              </a:rPr>
              <a:t> 32.1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trang</a:t>
            </a:r>
            <a:r>
              <a:rPr lang="en-US" sz="3600" dirty="0">
                <a:effectLst/>
                <a:latin typeface="Arial" panose="020B0604020202020204" pitchFamily="34" charset="0"/>
                <a:ea typeface="Times New Roman" panose="02020603050405020304" pitchFamily="18" charset="0"/>
                <a:cs typeface="Arial" panose="020B0604020202020204" pitchFamily="34" charset="0"/>
              </a:rPr>
              <a:t> 152,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đọc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thông</a:t>
            </a:r>
            <a:r>
              <a:rPr lang="en-US" sz="3600" dirty="0">
                <a:effectLst/>
                <a:latin typeface="Arial" panose="020B0604020202020204" pitchFamily="34" charset="0"/>
                <a:ea typeface="Times New Roman" panose="02020603050405020304" pitchFamily="18" charset="0"/>
                <a:cs typeface="Arial" panose="020B0604020202020204" pitchFamily="34" charset="0"/>
              </a:rPr>
              <a:t> tin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600" dirty="0">
                <a:effectLst/>
                <a:latin typeface="Arial" panose="020B0604020202020204" pitchFamily="34" charset="0"/>
                <a:ea typeface="Times New Roman" panose="02020603050405020304" pitchFamily="18" charset="0"/>
                <a:cs typeface="Arial" panose="020B0604020202020204" pitchFamily="34" charset="0"/>
              </a:rPr>
              <a:t> SGK, </a:t>
            </a:r>
            <a:r>
              <a:rPr lang="en-US" sz="3600" dirty="0" err="1">
                <a:effectLst/>
                <a:latin typeface="Arial" panose="020B0604020202020204" pitchFamily="34" charset="0"/>
                <a:ea typeface="Times New Roman" panose="02020603050405020304" pitchFamily="18" charset="0"/>
                <a:cs typeface="Arial" panose="020B0604020202020204" pitchFamily="34" charset="0"/>
              </a:rPr>
              <a:t>tìm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hiểu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chức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hệ</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hô</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quá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hô</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3600"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en-US" sz="3600" dirty="0" err="1">
                <a:effectLst/>
                <a:latin typeface="Arial" panose="020B0604020202020204" pitchFamily="34" charset="0"/>
                <a:ea typeface="Times New Roman" panose="02020603050405020304" pitchFamily="18" charset="0"/>
                <a:cs typeface="Arial" panose="020B0604020202020204" pitchFamily="34" charset="0"/>
              </a:rPr>
              <a:t>Nội</a:t>
            </a:r>
            <a:r>
              <a:rPr lang="en-US" sz="3600" dirty="0">
                <a:effectLst/>
                <a:latin typeface="Arial" panose="020B0604020202020204" pitchFamily="34" charset="0"/>
                <a:ea typeface="Times New Roman" panose="02020603050405020304" pitchFamily="18" charset="0"/>
                <a:cs typeface="Arial" panose="020B0604020202020204" pitchFamily="34" charset="0"/>
              </a:rPr>
              <a:t> dung 2: Quan </a:t>
            </a:r>
            <a:r>
              <a:rPr lang="en-US" sz="3600" dirty="0" err="1">
                <a:effectLst/>
                <a:latin typeface="Arial" panose="020B0604020202020204" pitchFamily="34" charset="0"/>
                <a:ea typeface="Times New Roman" panose="02020603050405020304" pitchFamily="18" charset="0"/>
                <a:cs typeface="Arial" panose="020B0604020202020204" pitchFamily="34" charset="0"/>
              </a:rPr>
              <a:t>sát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3600" dirty="0">
                <a:effectLst/>
                <a:latin typeface="Arial" panose="020B0604020202020204" pitchFamily="34" charset="0"/>
                <a:ea typeface="Times New Roman" panose="02020603050405020304" pitchFamily="18" charset="0"/>
                <a:cs typeface="Arial" panose="020B0604020202020204" pitchFamily="34" charset="0"/>
              </a:rPr>
              <a:t> 32.2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trang</a:t>
            </a:r>
            <a:r>
              <a:rPr lang="en-US" sz="3600" dirty="0">
                <a:effectLst/>
                <a:latin typeface="Arial" panose="020B0604020202020204" pitchFamily="34" charset="0"/>
                <a:ea typeface="Times New Roman" panose="02020603050405020304" pitchFamily="18" charset="0"/>
                <a:cs typeface="Arial" panose="020B0604020202020204" pitchFamily="34" charset="0"/>
              </a:rPr>
              <a:t> 152,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đọc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thông</a:t>
            </a:r>
            <a:r>
              <a:rPr lang="en-US" sz="3600" dirty="0">
                <a:effectLst/>
                <a:latin typeface="Arial" panose="020B0604020202020204" pitchFamily="34" charset="0"/>
                <a:ea typeface="Times New Roman" panose="02020603050405020304" pitchFamily="18" charset="0"/>
                <a:cs typeface="Arial" panose="020B0604020202020204" pitchFamily="34" charset="0"/>
              </a:rPr>
              <a:t> tin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600" dirty="0">
                <a:effectLst/>
                <a:latin typeface="Arial" panose="020B0604020202020204" pitchFamily="34" charset="0"/>
                <a:ea typeface="Times New Roman" panose="02020603050405020304" pitchFamily="18" charset="0"/>
                <a:cs typeface="Arial" panose="020B0604020202020204" pitchFamily="34" charset="0"/>
              </a:rPr>
              <a:t> SGK, </a:t>
            </a:r>
            <a:r>
              <a:rPr lang="en-US" sz="3600" dirty="0" err="1">
                <a:effectLst/>
                <a:latin typeface="Arial" panose="020B0604020202020204" pitchFamily="34" charset="0"/>
                <a:ea typeface="Times New Roman" panose="02020603050405020304" pitchFamily="18" charset="0"/>
                <a:cs typeface="Arial" panose="020B0604020202020204" pitchFamily="34" charset="0"/>
              </a:rPr>
              <a:t>tìm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hiểu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về</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quan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hệ</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hô</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3600"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Ø"/>
            </a:pPr>
            <a:r>
              <a:rPr lang="en-US" sz="36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bể</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tập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hợp</a:t>
            </a:r>
            <a:r>
              <a:rPr lang="en-US" sz="3600" dirty="0">
                <a:effectLst/>
                <a:latin typeface="Arial" panose="020B0604020202020204" pitchFamily="34" charset="0"/>
                <a:ea typeface="Times New Roman" panose="02020603050405020304" pitchFamily="18" charset="0"/>
                <a:cs typeface="Arial" panose="020B0604020202020204" pitchFamily="34" charset="0"/>
              </a:rPr>
              <a:t> ý </a:t>
            </a:r>
            <a:r>
              <a:rPr lang="en-US" sz="3600" dirty="0" err="1">
                <a:effectLst/>
                <a:latin typeface="Arial" panose="020B0604020202020204" pitchFamily="34" charset="0"/>
                <a:ea typeface="Times New Roman" panose="02020603050405020304" pitchFamily="18" charset="0"/>
                <a:cs typeface="Arial" panose="020B0604020202020204" pitchFamily="34" charset="0"/>
              </a:rPr>
              <a:t>kiến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hoàn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thành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Phiếu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tập</a:t>
            </a:r>
            <a:r>
              <a:rPr lang="en-US" sz="3600"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B0C21F01-A20A-41DB-82FA-7A08020051EC}"/>
              </a:ext>
            </a:extLst>
          </p:cNvPr>
          <p:cNvSpPr/>
          <p:nvPr/>
        </p:nvSpPr>
        <p:spPr>
          <a:xfrm>
            <a:off x="15407085" y="-680494"/>
            <a:ext cx="4581803" cy="2775800"/>
          </a:xfrm>
          <a:prstGeom prst="rect">
            <a:avLst/>
          </a:prstGeom>
          <a:noFill/>
          <a:ln w="76200">
            <a:solidFill>
              <a:srgbClr val="8A58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noFill/>
            </a:endParaRPr>
          </a:p>
        </p:txBody>
      </p:sp>
      <p:sp>
        <p:nvSpPr>
          <p:cNvPr id="27" name="Rectangle 26">
            <a:extLst>
              <a:ext uri="{FF2B5EF4-FFF2-40B4-BE49-F238E27FC236}">
                <a16:creationId xmlns:a16="http://schemas.microsoft.com/office/drawing/2014/main" id="{99404D13-6D11-40D8-B36B-759FC7E6A739}"/>
              </a:ext>
            </a:extLst>
          </p:cNvPr>
          <p:cNvSpPr/>
          <p:nvPr/>
        </p:nvSpPr>
        <p:spPr>
          <a:xfrm>
            <a:off x="14020800" y="-819204"/>
            <a:ext cx="4581803" cy="1945169"/>
          </a:xfrm>
          <a:prstGeom prst="rect">
            <a:avLst/>
          </a:prstGeom>
          <a:noFill/>
          <a:ln w="76200">
            <a:solidFill>
              <a:srgbClr val="8A58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noFill/>
            </a:endParaRPr>
          </a:p>
        </p:txBody>
      </p:sp>
    </p:spTree>
    <p:extLst>
      <p:ext uri="{BB962C8B-B14F-4D97-AF65-F5344CB8AC3E}">
        <p14:creationId xmlns:p14="http://schemas.microsoft.com/office/powerpoint/2010/main" val="33163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ppt_w+.3"/>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wipe(left)">
                                      <p:cBhvr>
                                        <p:cTn id="14" dur="500"/>
                                        <p:tgtEl>
                                          <p:spTgt spid="2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wipe(left)">
                                      <p:cBhvr>
                                        <p:cTn id="19" dur="500"/>
                                        <p:tgtEl>
                                          <p:spTgt spid="2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animEffect transition="in" filter="wipe(left)">
                                      <p:cBhvr>
                                        <p:cTn id="24" dur="500"/>
                                        <p:tgtEl>
                                          <p:spTgt spid="2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xEl>
                                              <p:pRg st="3" end="3"/>
                                            </p:txEl>
                                          </p:spTgt>
                                        </p:tgtEl>
                                        <p:attrNameLst>
                                          <p:attrName>style.visibility</p:attrName>
                                        </p:attrNameLst>
                                      </p:cBhvr>
                                      <p:to>
                                        <p:strVal val="visible"/>
                                      </p:to>
                                    </p:set>
                                    <p:animEffect transition="in" filter="wipe(left)">
                                      <p:cBhvr>
                                        <p:cTn id="29"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062957" cy="10287000"/>
            <a:chOff x="0" y="0"/>
            <a:chExt cx="806705" cy="2709333"/>
          </a:xfrm>
        </p:grpSpPr>
        <p:sp>
          <p:nvSpPr>
            <p:cNvPr id="3" name="Freeform 3"/>
            <p:cNvSpPr/>
            <p:nvPr/>
          </p:nvSpPr>
          <p:spPr>
            <a:xfrm>
              <a:off x="0" y="0"/>
              <a:ext cx="806705" cy="2709333"/>
            </a:xfrm>
            <a:custGeom>
              <a:avLst/>
              <a:gdLst/>
              <a:ahLst/>
              <a:cxnLst/>
              <a:rect l="l" t="t" r="r" b="b"/>
              <a:pathLst>
                <a:path w="806705" h="2709333">
                  <a:moveTo>
                    <a:pt x="0" y="0"/>
                  </a:moveTo>
                  <a:lnTo>
                    <a:pt x="806705" y="0"/>
                  </a:lnTo>
                  <a:lnTo>
                    <a:pt x="806705" y="2709333"/>
                  </a:lnTo>
                  <a:lnTo>
                    <a:pt x="0" y="2709333"/>
                  </a:lnTo>
                  <a:close/>
                </a:path>
              </a:pathLst>
            </a:custGeom>
            <a:solidFill>
              <a:srgbClr val="B89B6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flipH="1">
            <a:off x="16383000" y="477198"/>
            <a:ext cx="1268745" cy="1268745"/>
          </a:xfrm>
          <a:custGeom>
            <a:avLst/>
            <a:gdLst/>
            <a:ahLst/>
            <a:cxnLst/>
            <a:rect l="l" t="t" r="r" b="b"/>
            <a:pathLst>
              <a:path w="1268745" h="1268745">
                <a:moveTo>
                  <a:pt x="1268745" y="0"/>
                </a:moveTo>
                <a:lnTo>
                  <a:pt x="0" y="0"/>
                </a:lnTo>
                <a:lnTo>
                  <a:pt x="0" y="1268745"/>
                </a:lnTo>
                <a:lnTo>
                  <a:pt x="1268745" y="1268745"/>
                </a:lnTo>
                <a:lnTo>
                  <a:pt x="1268745"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3162300" y="0"/>
            <a:ext cx="135939" cy="10287000"/>
            <a:chOff x="0" y="0"/>
            <a:chExt cx="35803" cy="2709333"/>
          </a:xfrm>
        </p:grpSpPr>
        <p:sp>
          <p:nvSpPr>
            <p:cNvPr id="18" name="Freeform 18"/>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CBB386"/>
            </a:solidFill>
          </p:spPr>
        </p:sp>
        <p:sp>
          <p:nvSpPr>
            <p:cNvPr id="19" name="TextBox 19"/>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3393489" y="0"/>
            <a:ext cx="135939" cy="10287000"/>
            <a:chOff x="0" y="0"/>
            <a:chExt cx="35803" cy="2709333"/>
          </a:xfrm>
        </p:grpSpPr>
        <p:sp>
          <p:nvSpPr>
            <p:cNvPr id="21" name="Freeform 21"/>
            <p:cNvSpPr/>
            <p:nvPr/>
          </p:nvSpPr>
          <p:spPr>
            <a:xfrm>
              <a:off x="0" y="0"/>
              <a:ext cx="35803" cy="2709333"/>
            </a:xfrm>
            <a:custGeom>
              <a:avLst/>
              <a:gdLst/>
              <a:ahLst/>
              <a:cxnLst/>
              <a:rect l="l" t="t" r="r" b="b"/>
              <a:pathLst>
                <a:path w="35803" h="2709333">
                  <a:moveTo>
                    <a:pt x="0" y="0"/>
                  </a:moveTo>
                  <a:lnTo>
                    <a:pt x="35803" y="0"/>
                  </a:lnTo>
                  <a:lnTo>
                    <a:pt x="35803" y="2709333"/>
                  </a:lnTo>
                  <a:lnTo>
                    <a:pt x="0" y="2709333"/>
                  </a:lnTo>
                  <a:close/>
                </a:path>
              </a:pathLst>
            </a:custGeom>
            <a:solidFill>
              <a:srgbClr val="DBC7A1"/>
            </a:solidFill>
          </p:spPr>
        </p:sp>
        <p:sp>
          <p:nvSpPr>
            <p:cNvPr id="22" name="TextBox 22"/>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4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2B65FAF-AE85-47F4-AE94-7FB5FA4DDE7C}"/>
              </a:ext>
            </a:extLst>
          </p:cNvPr>
          <p:cNvSpPr txBox="1"/>
          <p:nvPr/>
        </p:nvSpPr>
        <p:spPr>
          <a:xfrm>
            <a:off x="363044" y="1726253"/>
            <a:ext cx="2558321" cy="3677866"/>
          </a:xfrm>
          <a:prstGeom prst="rect">
            <a:avLst/>
          </a:prstGeom>
          <a:noFill/>
        </p:spPr>
        <p:txBody>
          <a:bodyPr wrap="square">
            <a:spAutoFit/>
          </a:bodyPr>
          <a:lstStyle/>
          <a:p>
            <a:pPr algn="ctr" defTabSz="1828800">
              <a:lnSpc>
                <a:spcPct val="150000"/>
              </a:lnSpc>
              <a:buClr>
                <a:srgbClr val="000000"/>
              </a:buClr>
            </a:pPr>
            <a:r>
              <a:rPr lang="vi-VN" sz="5400" b="1" kern="0" dirty="0">
                <a:solidFill>
                  <a:schemeClr val="bg1"/>
                </a:solidFill>
                <a:latin typeface="Arial"/>
                <a:ea typeface="Times New Roman" panose="02020603050405020304" pitchFamily="18" charset="0"/>
                <a:cs typeface="Arial"/>
                <a:sym typeface="Arial"/>
              </a:rPr>
              <a:t>PHIẾU HỌC TẬP</a:t>
            </a:r>
            <a:endParaRPr lang="en-US" sz="5400" b="1" kern="0" dirty="0">
              <a:solidFill>
                <a:schemeClr val="bg1"/>
              </a:solidFill>
              <a:latin typeface="Arial"/>
              <a:cs typeface="Arial"/>
              <a:sym typeface="Arial"/>
            </a:endParaRPr>
          </a:p>
        </p:txBody>
      </p:sp>
      <p:pic>
        <p:nvPicPr>
          <p:cNvPr id="42" name="Picture 21">
            <a:extLst>
              <a:ext uri="{FF2B5EF4-FFF2-40B4-BE49-F238E27FC236}">
                <a16:creationId xmlns:a16="http://schemas.microsoft.com/office/drawing/2014/main" id="{36948273-3B55-4335-B9E9-738A73355CA8}"/>
              </a:ext>
            </a:extLst>
          </p:cNvPr>
          <p:cNvPicPr>
            <a:picLocks noChangeAspect="1"/>
          </p:cNvPicPr>
          <p:nvPr/>
        </p:nvPicPr>
        <p:blipFill>
          <a:blip r:embed="rId4"/>
          <a:srcRect/>
          <a:stretch>
            <a:fillRect/>
          </a:stretch>
        </p:blipFill>
        <p:spPr>
          <a:xfrm>
            <a:off x="212150" y="6889728"/>
            <a:ext cx="3086089" cy="2368572"/>
          </a:xfrm>
          <a:prstGeom prst="rect">
            <a:avLst/>
          </a:prstGeom>
        </p:spPr>
      </p:pic>
      <p:sp>
        <p:nvSpPr>
          <p:cNvPr id="44" name="TextBox 43">
            <a:extLst>
              <a:ext uri="{FF2B5EF4-FFF2-40B4-BE49-F238E27FC236}">
                <a16:creationId xmlns:a16="http://schemas.microsoft.com/office/drawing/2014/main" id="{D77C35DD-6B3F-4CB4-8313-B01C479963D2}"/>
              </a:ext>
            </a:extLst>
          </p:cNvPr>
          <p:cNvSpPr txBox="1"/>
          <p:nvPr/>
        </p:nvSpPr>
        <p:spPr>
          <a:xfrm>
            <a:off x="4265785" y="477198"/>
            <a:ext cx="12498216" cy="3192092"/>
          </a:xfrm>
          <a:prstGeom prst="rect">
            <a:avLst/>
          </a:prstGeom>
          <a:noFill/>
        </p:spPr>
        <p:txBody>
          <a:bodyPr wrap="square">
            <a:spAutoFit/>
          </a:bodyPr>
          <a:lstStyle/>
          <a:p>
            <a:pPr algn="ctr">
              <a:lnSpc>
                <a:spcPct val="140000"/>
              </a:lnSpc>
            </a:pPr>
            <a:r>
              <a:rPr lang="en-US" sz="4000" b="1" dirty="0" err="1">
                <a:effectLst/>
                <a:latin typeface="Arial" panose="020B0604020202020204" pitchFamily="34" charset="0"/>
                <a:ea typeface="Times New Roman" panose="02020603050405020304" pitchFamily="18" charset="0"/>
                <a:cs typeface="Arial" panose="020B0604020202020204" pitchFamily="34" charset="0"/>
              </a:rPr>
              <a:t>Cấu</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tạo</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chức</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năng</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hấp</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r>
              <a:rPr lang="en-US" sz="3600" i="1" dirty="0" err="1">
                <a:effectLst/>
                <a:latin typeface="Arial" panose="020B0604020202020204" pitchFamily="34" charset="0"/>
                <a:ea typeface="Times New Roman" panose="02020603050405020304" pitchFamily="18" charset="0"/>
                <a:cs typeface="Arial" panose="020B0604020202020204" pitchFamily="34" charset="0"/>
              </a:rPr>
              <a:t>Đọc</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thông</a:t>
            </a:r>
            <a:r>
              <a:rPr lang="en-US" sz="3600" i="1" dirty="0">
                <a:effectLst/>
                <a:latin typeface="Arial" panose="020B0604020202020204" pitchFamily="34" charset="0"/>
                <a:ea typeface="Times New Roman" panose="02020603050405020304" pitchFamily="18" charset="0"/>
                <a:cs typeface="Arial" panose="020B0604020202020204" pitchFamily="34" charset="0"/>
              </a:rPr>
              <a:t> tin,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quan</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sát</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hình</a:t>
            </a:r>
            <a:r>
              <a:rPr lang="en-US" sz="3600" i="1" dirty="0">
                <a:effectLst/>
                <a:latin typeface="Arial" panose="020B0604020202020204" pitchFamily="34" charset="0"/>
                <a:ea typeface="Times New Roman" panose="02020603050405020304" pitchFamily="18" charset="0"/>
                <a:cs typeface="Arial" panose="020B0604020202020204" pitchFamily="34" charset="0"/>
              </a:rPr>
              <a:t> 32.</a:t>
            </a:r>
            <a:r>
              <a:rPr lang="vi-VN" sz="3600" i="1" dirty="0">
                <a:effectLst/>
                <a:latin typeface="Arial" panose="020B0604020202020204" pitchFamily="34" charset="0"/>
                <a:ea typeface="Times New Roman" panose="02020603050405020304" pitchFamily="18" charset="0"/>
                <a:cs typeface="Arial" panose="020B0604020202020204" pitchFamily="34" charset="0"/>
              </a:rPr>
              <a:t>1</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trang</a:t>
            </a:r>
            <a:r>
              <a:rPr lang="en-US" sz="3600" i="1" dirty="0">
                <a:effectLst/>
                <a:latin typeface="Arial" panose="020B0604020202020204" pitchFamily="34" charset="0"/>
                <a:ea typeface="Times New Roman" panose="02020603050405020304" pitchFamily="18" charset="0"/>
                <a:cs typeface="Arial" panose="020B0604020202020204" pitchFamily="34" charset="0"/>
              </a:rPr>
              <a:t> 152 SGK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vi-VN" sz="3600" i="1" dirty="0">
                <a:effectLst/>
                <a:latin typeface="Arial" panose="020B0604020202020204" pitchFamily="34" charset="0"/>
                <a:ea typeface="Times New Roman" panose="02020603050405020304" pitchFamily="18" charset="0"/>
                <a:cs typeface="Arial" panose="020B0604020202020204" pitchFamily="34" charset="0"/>
              </a:rPr>
              <a:t>trả lời các câu hỏi sau: </a:t>
            </a:r>
          </a:p>
          <a:p>
            <a:pPr algn="just">
              <a:lnSpc>
                <a:spcPct val="140000"/>
              </a:lnSpc>
            </a:pPr>
            <a:r>
              <a:rPr lang="vi-VN" sz="3600" dirty="0">
                <a:latin typeface="Arial" panose="020B0604020202020204" pitchFamily="34" charset="0"/>
                <a:ea typeface="Calibri" panose="020F0502020204030204" pitchFamily="34" charset="0"/>
                <a:cs typeface="Arial" panose="020B0604020202020204" pitchFamily="34" charset="0"/>
              </a:rPr>
              <a:t>1. Hoàn thành bảng sau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6" name="Freeform 5">
            <a:extLst>
              <a:ext uri="{FF2B5EF4-FFF2-40B4-BE49-F238E27FC236}">
                <a16:creationId xmlns:a16="http://schemas.microsoft.com/office/drawing/2014/main" id="{57D29C67-23FB-46EB-BFBB-C72BB73D1DD7}"/>
              </a:ext>
            </a:extLst>
          </p:cNvPr>
          <p:cNvSpPr/>
          <p:nvPr/>
        </p:nvSpPr>
        <p:spPr>
          <a:xfrm rot="16200000">
            <a:off x="3793030" y="8623927"/>
            <a:ext cx="1268745" cy="1268745"/>
          </a:xfrm>
          <a:custGeom>
            <a:avLst/>
            <a:gdLst/>
            <a:ahLst/>
            <a:cxnLst/>
            <a:rect l="l" t="t" r="r" b="b"/>
            <a:pathLst>
              <a:path w="1268745" h="1268745">
                <a:moveTo>
                  <a:pt x="1268745" y="0"/>
                </a:moveTo>
                <a:lnTo>
                  <a:pt x="0" y="0"/>
                </a:lnTo>
                <a:lnTo>
                  <a:pt x="0" y="1268745"/>
                </a:lnTo>
                <a:lnTo>
                  <a:pt x="1268745" y="1268745"/>
                </a:lnTo>
                <a:lnTo>
                  <a:pt x="1268745"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52" name="Picture 51">
            <a:extLst>
              <a:ext uri="{FF2B5EF4-FFF2-40B4-BE49-F238E27FC236}">
                <a16:creationId xmlns:a16="http://schemas.microsoft.com/office/drawing/2014/main" id="{026AB720-E586-418C-9344-6CE895CCF04B}"/>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0476793" y="2780642"/>
            <a:ext cx="7377808" cy="6808850"/>
          </a:xfrm>
          <a:prstGeom prst="rect">
            <a:avLst/>
          </a:prstGeom>
        </p:spPr>
      </p:pic>
      <p:graphicFrame>
        <p:nvGraphicFramePr>
          <p:cNvPr id="53" name="Table 52">
            <a:extLst>
              <a:ext uri="{FF2B5EF4-FFF2-40B4-BE49-F238E27FC236}">
                <a16:creationId xmlns:a16="http://schemas.microsoft.com/office/drawing/2014/main" id="{B46DFB05-469D-4AFC-8522-8A38FCB6E32F}"/>
              </a:ext>
            </a:extLst>
          </p:cNvPr>
          <p:cNvGraphicFramePr>
            <a:graphicFrameLocks noGrp="1"/>
          </p:cNvGraphicFramePr>
          <p:nvPr>
            <p:extLst>
              <p:ext uri="{D42A27DB-BD31-4B8C-83A1-F6EECF244321}">
                <p14:modId xmlns:p14="http://schemas.microsoft.com/office/powerpoint/2010/main" val="4270945092"/>
              </p:ext>
            </p:extLst>
          </p:nvPr>
        </p:nvGraphicFramePr>
        <p:xfrm>
          <a:off x="4427403" y="3707390"/>
          <a:ext cx="6087490" cy="5700462"/>
        </p:xfrm>
        <a:graphic>
          <a:graphicData uri="http://schemas.openxmlformats.org/drawingml/2006/table">
            <a:tbl>
              <a:tblPr bandRow="1">
                <a:tableStyleId>{5C22544A-7EE6-4342-B048-85BDC9FD1C3A}</a:tableStyleId>
              </a:tblPr>
              <a:tblGrid>
                <a:gridCol w="1973416">
                  <a:extLst>
                    <a:ext uri="{9D8B030D-6E8A-4147-A177-3AD203B41FA5}">
                      <a16:colId xmlns:a16="http://schemas.microsoft.com/office/drawing/2014/main" val="2496769354"/>
                    </a:ext>
                  </a:extLst>
                </a:gridCol>
                <a:gridCol w="4114074">
                  <a:extLst>
                    <a:ext uri="{9D8B030D-6E8A-4147-A177-3AD203B41FA5}">
                      <a16:colId xmlns:a16="http://schemas.microsoft.com/office/drawing/2014/main" val="2474941640"/>
                    </a:ext>
                  </a:extLst>
                </a:gridCol>
              </a:tblGrid>
              <a:tr h="1039778">
                <a:tc>
                  <a:txBody>
                    <a:bodyPr/>
                    <a:lstStyle/>
                    <a:p>
                      <a:pPr algn="ctr">
                        <a:lnSpc>
                          <a:spcPct val="150000"/>
                        </a:lnSpc>
                        <a:spcAft>
                          <a:spcPts val="800"/>
                        </a:spcAft>
                      </a:pPr>
                      <a:r>
                        <a:rPr lang="en-US" sz="3200" b="1" dirty="0" err="1">
                          <a:solidFill>
                            <a:schemeClr val="bg1"/>
                          </a:solidFill>
                          <a:effectLst/>
                          <a:latin typeface="Arial" panose="020B0604020202020204" pitchFamily="34" charset="0"/>
                          <a:cs typeface="Arial" panose="020B0604020202020204" pitchFamily="34" charset="0"/>
                        </a:rPr>
                        <a:t>Tên</a:t>
                      </a:r>
                      <a:r>
                        <a:rPr lang="en-US" sz="3200" b="1" dirty="0">
                          <a:solidFill>
                            <a:schemeClr val="bg1"/>
                          </a:solidFill>
                          <a:effectLst/>
                          <a:latin typeface="Arial" panose="020B0604020202020204" pitchFamily="34" charset="0"/>
                          <a:cs typeface="Arial" panose="020B0604020202020204" pitchFamily="34" charset="0"/>
                        </a:rPr>
                        <a:t> </a:t>
                      </a:r>
                      <a:r>
                        <a:rPr lang="en-US" sz="3200" b="1" dirty="0" err="1">
                          <a:solidFill>
                            <a:schemeClr val="bg1"/>
                          </a:solidFill>
                          <a:effectLst/>
                          <a:latin typeface="Arial" panose="020B0604020202020204" pitchFamily="34" charset="0"/>
                          <a:cs typeface="Arial" panose="020B0604020202020204" pitchFamily="34" charset="0"/>
                        </a:rPr>
                        <a:t>cơ</a:t>
                      </a:r>
                      <a:r>
                        <a:rPr lang="en-US" sz="3200" b="1" dirty="0">
                          <a:solidFill>
                            <a:schemeClr val="bg1"/>
                          </a:solidFill>
                          <a:effectLst/>
                          <a:latin typeface="Arial" panose="020B0604020202020204" pitchFamily="34" charset="0"/>
                          <a:cs typeface="Arial" panose="020B0604020202020204" pitchFamily="34" charset="0"/>
                        </a:rPr>
                        <a:t> </a:t>
                      </a:r>
                      <a:r>
                        <a:rPr lang="en-US" sz="3200" b="1" dirty="0" err="1">
                          <a:solidFill>
                            <a:schemeClr val="bg1"/>
                          </a:solidFill>
                          <a:effectLst/>
                          <a:latin typeface="Arial" panose="020B0604020202020204" pitchFamily="34" charset="0"/>
                          <a:cs typeface="Arial" panose="020B0604020202020204" pitchFamily="34" charset="0"/>
                        </a:rPr>
                        <a:t>quan</a:t>
                      </a:r>
                      <a:endPar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rgbClr val="B89B62"/>
                    </a:solidFill>
                  </a:tcPr>
                </a:tc>
                <a:tc>
                  <a:txBody>
                    <a:bodyPr/>
                    <a:lstStyle/>
                    <a:p>
                      <a:pPr algn="ctr">
                        <a:lnSpc>
                          <a:spcPct val="150000"/>
                        </a:lnSpc>
                        <a:spcAft>
                          <a:spcPts val="800"/>
                        </a:spcAft>
                      </a:pPr>
                      <a:r>
                        <a:rPr lang="en-US" sz="3200" b="1" dirty="0" err="1">
                          <a:solidFill>
                            <a:schemeClr val="bg1"/>
                          </a:solidFill>
                          <a:effectLst/>
                          <a:latin typeface="Arial" panose="020B0604020202020204" pitchFamily="34" charset="0"/>
                          <a:cs typeface="Arial" panose="020B0604020202020204" pitchFamily="34" charset="0"/>
                        </a:rPr>
                        <a:t>Chức</a:t>
                      </a:r>
                      <a:r>
                        <a:rPr lang="en-US" sz="3200" b="1" dirty="0">
                          <a:solidFill>
                            <a:schemeClr val="bg1"/>
                          </a:solidFill>
                          <a:effectLst/>
                          <a:latin typeface="Arial" panose="020B0604020202020204" pitchFamily="34" charset="0"/>
                          <a:cs typeface="Arial" panose="020B0604020202020204" pitchFamily="34" charset="0"/>
                        </a:rPr>
                        <a:t> </a:t>
                      </a:r>
                      <a:r>
                        <a:rPr lang="en-US" sz="3200" b="1" dirty="0" err="1">
                          <a:solidFill>
                            <a:schemeClr val="bg1"/>
                          </a:solidFill>
                          <a:effectLst/>
                          <a:latin typeface="Arial" panose="020B0604020202020204" pitchFamily="34" charset="0"/>
                          <a:cs typeface="Arial" panose="020B0604020202020204" pitchFamily="34" charset="0"/>
                        </a:rPr>
                        <a:t>năng</a:t>
                      </a:r>
                      <a:endPar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rgbClr val="B89B62"/>
                    </a:solidFill>
                  </a:tcPr>
                </a:tc>
                <a:extLst>
                  <a:ext uri="{0D108BD9-81ED-4DB2-BD59-A6C34878D82A}">
                    <a16:rowId xmlns:a16="http://schemas.microsoft.com/office/drawing/2014/main" val="68004930"/>
                  </a:ext>
                </a:extLst>
              </a:tr>
              <a:tr h="546368">
                <a:tc>
                  <a:txBody>
                    <a:bodyPr/>
                    <a:lstStyle/>
                    <a:p>
                      <a:pPr algn="ctr">
                        <a:lnSpc>
                          <a:spcPct val="150000"/>
                        </a:lnSpc>
                        <a:spcAft>
                          <a:spcPts val="800"/>
                        </a:spcAft>
                      </a:pPr>
                      <a:r>
                        <a:rPr lang="en-US"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just">
                        <a:lnSpc>
                          <a:spcPct val="150000"/>
                        </a:lnSpc>
                        <a:spcAft>
                          <a:spcPts val="800"/>
                        </a:spcAft>
                      </a:pPr>
                      <a:r>
                        <a:rPr lang="en-US"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531318748"/>
                  </a:ext>
                </a:extLst>
              </a:tr>
              <a:tr h="546368">
                <a:tc>
                  <a:txBody>
                    <a:bodyPr/>
                    <a:lstStyle/>
                    <a:p>
                      <a:pPr algn="ctr">
                        <a:lnSpc>
                          <a:spcPct val="150000"/>
                        </a:lnSpc>
                        <a:spcAft>
                          <a:spcPts val="800"/>
                        </a:spcAft>
                      </a:pPr>
                      <a:r>
                        <a:rPr lang="en-US"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just">
                        <a:lnSpc>
                          <a:spcPct val="150000"/>
                        </a:lnSpc>
                        <a:spcAft>
                          <a:spcPts val="800"/>
                        </a:spcAft>
                      </a:pPr>
                      <a:r>
                        <a:rPr lang="en-US"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699132099"/>
                  </a:ext>
                </a:extLst>
              </a:tr>
              <a:tr h="546368">
                <a:tc>
                  <a:txBody>
                    <a:bodyPr/>
                    <a:lstStyle/>
                    <a:p>
                      <a:pPr algn="ctr">
                        <a:lnSpc>
                          <a:spcPct val="150000"/>
                        </a:lnSpc>
                        <a:spcAft>
                          <a:spcPts val="8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just">
                        <a:lnSpc>
                          <a:spcPct val="150000"/>
                        </a:lnSpc>
                        <a:spcAft>
                          <a:spcPts val="800"/>
                        </a:spcAft>
                      </a:pPr>
                      <a:r>
                        <a:rPr lang="en-US"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662554877"/>
                  </a:ext>
                </a:extLst>
              </a:tr>
              <a:tr h="546368">
                <a:tc>
                  <a:txBody>
                    <a:bodyPr/>
                    <a:lstStyle/>
                    <a:p>
                      <a:pPr algn="ctr">
                        <a:lnSpc>
                          <a:spcPct val="150000"/>
                        </a:lnSpc>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just">
                        <a:lnSpc>
                          <a:spcPct val="150000"/>
                        </a:lnSpc>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982411305"/>
                  </a:ext>
                </a:extLst>
              </a:tr>
              <a:tr h="546368">
                <a:tc>
                  <a:txBody>
                    <a:bodyPr/>
                    <a:lstStyle/>
                    <a:p>
                      <a:pPr algn="ctr">
                        <a:lnSpc>
                          <a:spcPct val="150000"/>
                        </a:lnSpc>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just">
                        <a:lnSpc>
                          <a:spcPct val="150000"/>
                        </a:lnSpc>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934340619"/>
                  </a:ext>
                </a:extLst>
              </a:tr>
              <a:tr h="546368">
                <a:tc>
                  <a:txBody>
                    <a:bodyPr/>
                    <a:lstStyle/>
                    <a:p>
                      <a:pPr algn="ctr">
                        <a:lnSpc>
                          <a:spcPct val="150000"/>
                        </a:lnSpc>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just">
                        <a:lnSpc>
                          <a:spcPct val="150000"/>
                        </a:lnSpc>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A5850"/>
                      </a:solidFill>
                      <a:prstDash val="solid"/>
                      <a:round/>
                      <a:headEnd type="none" w="med" len="med"/>
                      <a:tailEnd type="none" w="med" len="med"/>
                    </a:lnL>
                    <a:lnR w="12700" cap="flat" cmpd="sng" algn="ctr">
                      <a:solidFill>
                        <a:srgbClr val="8A5850"/>
                      </a:solidFill>
                      <a:prstDash val="solid"/>
                      <a:round/>
                      <a:headEnd type="none" w="med" len="med"/>
                      <a:tailEnd type="none" w="med" len="med"/>
                    </a:lnR>
                    <a:lnT w="12700" cap="flat" cmpd="sng" algn="ctr">
                      <a:solidFill>
                        <a:srgbClr val="8A5850"/>
                      </a:solidFill>
                      <a:prstDash val="solid"/>
                      <a:round/>
                      <a:headEnd type="none" w="med" len="med"/>
                      <a:tailEnd type="none" w="med" len="med"/>
                    </a:lnT>
                    <a:lnB w="12700" cap="flat" cmpd="sng" algn="ctr">
                      <a:solidFill>
                        <a:srgbClr val="8A585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23938567"/>
                  </a:ext>
                </a:extLst>
              </a:tr>
            </a:tbl>
          </a:graphicData>
        </a:graphic>
      </p:graphicFrame>
    </p:spTree>
    <p:extLst>
      <p:ext uri="{BB962C8B-B14F-4D97-AF65-F5344CB8AC3E}">
        <p14:creationId xmlns:p14="http://schemas.microsoft.com/office/powerpoint/2010/main" val="58582970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4">
                                            <p:txEl>
                                              <p:pRg st="0" end="0"/>
                                            </p:txEl>
                                          </p:spTgt>
                                        </p:tgtEl>
                                        <p:attrNameLst>
                                          <p:attrName>style.visibility</p:attrName>
                                        </p:attrNameLst>
                                      </p:cBhvr>
                                      <p:to>
                                        <p:strVal val="visible"/>
                                      </p:to>
                                    </p:set>
                                    <p:animEffect transition="in" filter="wipe(up)">
                                      <p:cBhvr>
                                        <p:cTn id="23" dur="500"/>
                                        <p:tgtEl>
                                          <p:spTgt spid="4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4">
                                            <p:txEl>
                                              <p:pRg st="1" end="1"/>
                                            </p:txEl>
                                          </p:spTgt>
                                        </p:tgtEl>
                                        <p:attrNameLst>
                                          <p:attrName>style.visibility</p:attrName>
                                        </p:attrNameLst>
                                      </p:cBhvr>
                                      <p:to>
                                        <p:strVal val="visible"/>
                                      </p:to>
                                    </p:set>
                                    <p:animEffect transition="in" filter="wipe(up)">
                                      <p:cBhvr>
                                        <p:cTn id="28" dur="500"/>
                                        <p:tgtEl>
                                          <p:spTgt spid="4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circle(in)">
                                      <p:cBhvr>
                                        <p:cTn id="33" dur="5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4">
                                            <p:txEl>
                                              <p:pRg st="2" end="2"/>
                                            </p:txEl>
                                          </p:spTgt>
                                        </p:tgtEl>
                                        <p:attrNameLst>
                                          <p:attrName>style.visibility</p:attrName>
                                        </p:attrNameLst>
                                      </p:cBhvr>
                                      <p:to>
                                        <p:strVal val="visible"/>
                                      </p:to>
                                    </p:set>
                                    <p:animEffect transition="in" filter="wipe(up)">
                                      <p:cBhvr>
                                        <p:cTn id="38" dur="500"/>
                                        <p:tgtEl>
                                          <p:spTgt spid="44">
                                            <p:txEl>
                                              <p:pRg st="2" end="2"/>
                                            </p:txEl>
                                          </p:spTgt>
                                        </p:tgtEl>
                                      </p:cBhvr>
                                    </p:animEffect>
                                  </p:childTnLst>
                                </p:cTn>
                              </p:par>
                              <p:par>
                                <p:cTn id="39" presetID="21" presetClass="entr" presetSubtype="2"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heel(2)">
                                      <p:cBhvr>
                                        <p:cTn id="4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4"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2800</Words>
  <Application>Microsoft Office PowerPoint</Application>
  <PresentationFormat>Custom</PresentationFormat>
  <Paragraphs>215</Paragraphs>
  <Slides>50</Slides>
  <Notes>1</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Wingdings</vt:lpstr>
      <vt:lpstr>Calibri</vt:lpstr>
      <vt:lpstr>Arial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Gold Minimalist Business Presentation</dc:title>
  <cp:lastModifiedBy>Nguyen Huyen My</cp:lastModifiedBy>
  <cp:revision>3</cp:revision>
  <dcterms:created xsi:type="dcterms:W3CDTF">2006-08-16T00:00:00Z</dcterms:created>
  <dcterms:modified xsi:type="dcterms:W3CDTF">2023-08-07T18:41:45Z</dcterms:modified>
  <dc:identifier>DAFq2ZdkPKU</dc:identifier>
</cp:coreProperties>
</file>