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8" r:id="rId3"/>
    <p:sldMasterId id="2147483733" r:id="rId4"/>
    <p:sldMasterId id="2147483751" r:id="rId5"/>
  </p:sldMasterIdLst>
  <p:notesMasterIdLst>
    <p:notesMasterId r:id="rId65"/>
  </p:notesMasterIdLst>
  <p:sldIdLst>
    <p:sldId id="271" r:id="rId6"/>
    <p:sldId id="442" r:id="rId7"/>
    <p:sldId id="451" r:id="rId8"/>
    <p:sldId id="509" r:id="rId9"/>
    <p:sldId id="508" r:id="rId10"/>
    <p:sldId id="510" r:id="rId11"/>
    <p:sldId id="452" r:id="rId12"/>
    <p:sldId id="512" r:id="rId13"/>
    <p:sldId id="511" r:id="rId14"/>
    <p:sldId id="514" r:id="rId15"/>
    <p:sldId id="516" r:id="rId16"/>
    <p:sldId id="515" r:id="rId17"/>
    <p:sldId id="517" r:id="rId18"/>
    <p:sldId id="562" r:id="rId19"/>
    <p:sldId id="518" r:id="rId20"/>
    <p:sldId id="522" r:id="rId21"/>
    <p:sldId id="519" r:id="rId22"/>
    <p:sldId id="523" r:id="rId23"/>
    <p:sldId id="457" r:id="rId24"/>
    <p:sldId id="526" r:id="rId25"/>
    <p:sldId id="527" r:id="rId26"/>
    <p:sldId id="528" r:id="rId27"/>
    <p:sldId id="563" r:id="rId28"/>
    <p:sldId id="525" r:id="rId29"/>
    <p:sldId id="455" r:id="rId30"/>
    <p:sldId id="456" r:id="rId31"/>
    <p:sldId id="462" r:id="rId32"/>
    <p:sldId id="459" r:id="rId33"/>
    <p:sldId id="564" r:id="rId34"/>
    <p:sldId id="531" r:id="rId35"/>
    <p:sldId id="532" r:id="rId36"/>
    <p:sldId id="534" r:id="rId37"/>
    <p:sldId id="540" r:id="rId38"/>
    <p:sldId id="541" r:id="rId39"/>
    <p:sldId id="559" r:id="rId40"/>
    <p:sldId id="463" r:id="rId41"/>
    <p:sldId id="549" r:id="rId42"/>
    <p:sldId id="542" r:id="rId43"/>
    <p:sldId id="560" r:id="rId44"/>
    <p:sldId id="543" r:id="rId45"/>
    <p:sldId id="546" r:id="rId46"/>
    <p:sldId id="547" r:id="rId47"/>
    <p:sldId id="548" r:id="rId48"/>
    <p:sldId id="507" r:id="rId49"/>
    <p:sldId id="478" r:id="rId50"/>
    <p:sldId id="551" r:id="rId51"/>
    <p:sldId id="561" r:id="rId52"/>
    <p:sldId id="441" r:id="rId53"/>
    <p:sldId id="267" r:id="rId54"/>
    <p:sldId id="272" r:id="rId55"/>
    <p:sldId id="273" r:id="rId56"/>
    <p:sldId id="274" r:id="rId57"/>
    <p:sldId id="275" r:id="rId58"/>
    <p:sldId id="553" r:id="rId59"/>
    <p:sldId id="277" r:id="rId60"/>
    <p:sldId id="554" r:id="rId61"/>
    <p:sldId id="555" r:id="rId62"/>
    <p:sldId id="280" r:id="rId63"/>
    <p:sldId id="281" r:id="rId64"/>
  </p:sldIdLst>
  <p:sldSz cx="18288000" cy="10287000"/>
  <p:notesSz cx="6858000" cy="9144000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Wingdings 2" panose="05020102010507070707" pitchFamily="18" charset="2"/>
      <p:regular r:id="rId70"/>
    </p:embeddedFont>
    <p:embeddedFont>
      <p:font typeface="Trebuchet MS" panose="020B0603020202020204" pitchFamily="34" charset="0"/>
      <p:regular r:id="rId71"/>
      <p:bold r:id="rId72"/>
      <p:italic r:id="rId73"/>
      <p:boldItalic r:id="rId74"/>
    </p:embeddedFont>
    <p:embeddedFont>
      <p:font typeface="Assistant" panose="020B0604020202020204" charset="-79"/>
      <p:regular r:id="rId75"/>
      <p:bold r:id="rId76"/>
    </p:embeddedFont>
    <p:embeddedFont>
      <p:font typeface="Aharoni" panose="020B0604020202020204" charset="-79"/>
      <p:bold r:id="rId77"/>
    </p:embeddedFont>
    <p:embeddedFont>
      <p:font typeface="Avenir Next LT Pro" panose="020B0604020202020204" charset="0"/>
      <p:regular r:id="rId78"/>
      <p:bold r:id="rId79"/>
      <p:italic r:id="rId80"/>
      <p:boldItalic r:id="rId81"/>
    </p:embeddedFont>
    <p:embeddedFont>
      <p:font typeface="Segoe UI Black" panose="020B0A02040204020203" pitchFamily="34" charset="0"/>
      <p:bold r:id="rId82"/>
      <p:boldItalic r:id="rId83"/>
    </p:embeddedFont>
    <p:embeddedFont>
      <p:font typeface="Dosis" panose="020B0604020202020204" charset="0"/>
      <p:regular r:id="rId84"/>
      <p:bold r:id="rId85"/>
    </p:embeddedFont>
    <p:embeddedFont>
      <p:font typeface="Calibri Light" panose="020F0302020204030204" pitchFamily="34" charset="0"/>
      <p:regular r:id="rId86"/>
      <p:italic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EEF7"/>
    <a:srgbClr val="FC7676"/>
    <a:srgbClr val="C1FF72"/>
    <a:srgbClr val="000000"/>
    <a:srgbClr val="FEF8D8"/>
    <a:srgbClr val="FEDE82"/>
    <a:srgbClr val="FCF4D4"/>
    <a:srgbClr val="FFEB9B"/>
    <a:srgbClr val="DDFDFD"/>
    <a:srgbClr val="9AC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85897" autoAdjust="0"/>
  </p:normalViewPr>
  <p:slideViewPr>
    <p:cSldViewPr showGuides="1">
      <p:cViewPr varScale="1">
        <p:scale>
          <a:sx n="42" d="100"/>
          <a:sy n="42" d="100"/>
        </p:scale>
        <p:origin x="3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6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font" Target="fonts/font3.fntdata"/><Relationship Id="rId84" Type="http://schemas.openxmlformats.org/officeDocument/2006/relationships/font" Target="fonts/font19.fntdata"/><Relationship Id="rId89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2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1.fntdata"/><Relationship Id="rId7" Type="http://schemas.openxmlformats.org/officeDocument/2006/relationships/slide" Target="slides/slide2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1.fntdata"/><Relationship Id="rId87" Type="http://schemas.openxmlformats.org/officeDocument/2006/relationships/font" Target="fonts/font22.fntdata"/><Relationship Id="rId61" Type="http://schemas.openxmlformats.org/officeDocument/2006/relationships/slide" Target="slides/slide56.xml"/><Relationship Id="rId82" Type="http://schemas.openxmlformats.org/officeDocument/2006/relationships/font" Target="fonts/font17.fntdata"/><Relationship Id="rId19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0F195-6C5B-438D-A6BD-F1B4047917E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BAE27-2C89-4FFB-B05D-072F7AC0E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0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Polysaccharide" TargetMode="External"/><Relationship Id="rId3" Type="http://schemas.openxmlformats.org/officeDocument/2006/relationships/hyperlink" Target="https://vi.wikipedia.org/wiki/RNA" TargetMode="External"/><Relationship Id="rId7" Type="http://schemas.openxmlformats.org/officeDocument/2006/relationships/hyperlink" Target="https://vi.wikipedia.org/wiki/Cacbohydra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Lipid" TargetMode="External"/><Relationship Id="rId5" Type="http://schemas.openxmlformats.org/officeDocument/2006/relationships/hyperlink" Target="https://vi.wikipedia.org/wiki/Protein" TargetMode="External"/><Relationship Id="rId10" Type="http://schemas.openxmlformats.org/officeDocument/2006/relationships/hyperlink" Target="https://vi.wikipedia.org/wiki/S%E1%BB%B1_s%E1%BB%91ng" TargetMode="External"/><Relationship Id="rId4" Type="http://schemas.openxmlformats.org/officeDocument/2006/relationships/hyperlink" Target="https://vi.wikipedia.org/wiki/Acid_nucleic" TargetMode="External"/><Relationship Id="rId9" Type="http://schemas.openxmlformats.org/officeDocument/2006/relationships/hyperlink" Target="https://vi.wikipedia.org/wiki/%C4%90%E1%BA%A1i_ph%C3%A2n_t%E1%BB%AD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  <a:t>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68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  <a:t>28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12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BAE27-2C89-4FFB-B05D-072F7AC0EC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7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  <a:t>32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43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  <a:t>33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4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  <a:t>34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07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  <a:t>36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23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8" name="Google Shape;185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445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BAE27-2C89-4FFB-B05D-072F7AC0EC3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17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8" name="Google Shape;185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968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Tư  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BAE27-2C89-4FFB-B05D-072F7AC0EC3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94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BAE27-2C89-4FFB-B05D-072F7AC0EC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99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BAE27-2C89-4FFB-B05D-072F7AC0EC3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6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599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  <a:t>15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76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8" name="Google Shape;185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5048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BAE27-2C89-4FFB-B05D-072F7AC0EC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9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just" defTabSz="914400" rtl="0" eaLnBrk="1" latinLnBrk="0" hangingPunct="1">
              <a:spcBef>
                <a:spcPct val="0"/>
              </a:spcBef>
              <a:defRPr/>
            </a:pPr>
            <a:r>
              <a:rPr lang="vi-VN" dirty="0"/>
              <a:t>DNA và </a:t>
            </a:r>
            <a:r>
              <a:rPr lang="vi-VN" dirty="0">
                <a:hlinkClick r:id="rId3" tooltip="RNA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RNA</a:t>
            </a:r>
            <a:r>
              <a:rPr lang="vi-VN" dirty="0"/>
              <a:t> là những </a:t>
            </a:r>
            <a:r>
              <a:rPr lang="vi-VN" dirty="0" err="1">
                <a:hlinkClick r:id="rId4" tooltip="Acid nucleic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acid</a:t>
            </a:r>
            <a:r>
              <a:rPr lang="vi-VN" dirty="0">
                <a:hlinkClick r:id="rId4" tooltip="Acid nucleic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vi-VN" dirty="0" err="1">
                <a:hlinkClick r:id="rId4" tooltip="Acid nucleic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nucleic</a:t>
            </a:r>
            <a:r>
              <a:rPr lang="vi-VN" dirty="0"/>
              <a:t>, cùng với </a:t>
            </a:r>
            <a:r>
              <a:rPr lang="vi-VN" dirty="0" err="1">
                <a:hlinkClick r:id="rId5" tooltip="Protein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protein</a:t>
            </a:r>
            <a:r>
              <a:rPr lang="vi-VN" dirty="0"/>
              <a:t>, </a:t>
            </a:r>
            <a:r>
              <a:rPr lang="vi-VN" dirty="0" err="1">
                <a:hlinkClick r:id="rId6" tooltip="Lipid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lipid</a:t>
            </a:r>
            <a:r>
              <a:rPr lang="vi-VN" dirty="0"/>
              <a:t> và </a:t>
            </a:r>
            <a:r>
              <a:rPr lang="vi-VN" dirty="0" err="1">
                <a:hlinkClick r:id="rId7" tooltip="Cacbohydrat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carbohydrat</a:t>
            </a:r>
            <a:r>
              <a:rPr lang="vi-VN" dirty="0"/>
              <a:t> cao phân tử (</a:t>
            </a:r>
            <a:r>
              <a:rPr lang="vi-VN" dirty="0" err="1">
                <a:hlinkClick r:id="rId8" tooltip="Polysaccharid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polysaccharide</a:t>
            </a:r>
            <a:r>
              <a:rPr lang="vi-VN" dirty="0"/>
              <a:t>) đều là những </a:t>
            </a:r>
            <a:r>
              <a:rPr lang="vi-VN" dirty="0">
                <a:hlinkClick r:id="rId9" tooltip="Đại phân tử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đại phân tử</a:t>
            </a:r>
            <a:r>
              <a:rPr lang="vi-VN" dirty="0"/>
              <a:t> sinh học chính có vai trò quan trọng thiết yếu đối với mọi dạng </a:t>
            </a:r>
            <a:r>
              <a:rPr lang="vi-VN" dirty="0">
                <a:hlinkClick r:id="rId10" tooltip="Sự sống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sống</a:t>
            </a:r>
            <a:r>
              <a:rPr lang="vi-VN" dirty="0"/>
              <a:t> được biết đến.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BAE27-2C89-4FFB-B05D-072F7AC0EC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39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BAE27-2C89-4FFB-B05D-072F7AC0EC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57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BAE27-2C89-4FFB-B05D-072F7AC0EC33}" type="slidenum">
              <a:rPr lang="en-US" smtClean="0">
                <a:solidFill>
                  <a:prstClr val="black"/>
                </a:solidFill>
              </a:r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76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5ABEE5-8EE8-4012-933F-67BBEED8C331}" type="slidenum">
              <a:rPr lang="vi-VN" smtClean="0">
                <a:solidFill>
                  <a:prstClr val="black"/>
                </a:solidFill>
              </a:rPr>
              <a:t>27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1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t>3/9/2025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reeform: Shape 6"/>
          <p:cNvSpPr/>
          <p:nvPr/>
        </p:nvSpPr>
        <p:spPr>
          <a:xfrm>
            <a:off x="15313043" y="2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Arc 7"/>
          <p:cNvSpPr/>
          <p:nvPr/>
        </p:nvSpPr>
        <p:spPr>
          <a:xfrm rot="10800000" flipV="1">
            <a:off x="833566" y="1597244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t>3/9/2025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reeform: Shape 6"/>
          <p:cNvSpPr/>
          <p:nvPr/>
        </p:nvSpPr>
        <p:spPr>
          <a:xfrm rot="16200000">
            <a:off x="-583399" y="7261791"/>
            <a:ext cx="2606102" cy="1439304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: Shape 7"/>
          <p:cNvSpPr/>
          <p:nvPr/>
        </p:nvSpPr>
        <p:spPr>
          <a:xfrm>
            <a:off x="15741650" y="3"/>
            <a:ext cx="1273992" cy="536502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t>3/9/2025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reeform: Shape 6"/>
          <p:cNvSpPr/>
          <p:nvPr/>
        </p:nvSpPr>
        <p:spPr>
          <a:xfrm rot="16200000">
            <a:off x="-583399" y="7261791"/>
            <a:ext cx="2606102" cy="1439304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: Shape 7"/>
          <p:cNvSpPr/>
          <p:nvPr/>
        </p:nvSpPr>
        <p:spPr>
          <a:xfrm>
            <a:off x="15741650" y="3"/>
            <a:ext cx="1273992" cy="536502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title" idx="2"/>
          </p:nvPr>
        </p:nvSpPr>
        <p:spPr>
          <a:xfrm>
            <a:off x="1440000" y="367050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subTitle" idx="1"/>
          </p:nvPr>
        </p:nvSpPr>
        <p:spPr>
          <a:xfrm>
            <a:off x="1440000" y="469115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3"/>
          </p:nvPr>
        </p:nvSpPr>
        <p:spPr>
          <a:xfrm>
            <a:off x="6838538" y="367050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4"/>
          </p:nvPr>
        </p:nvSpPr>
        <p:spPr>
          <a:xfrm>
            <a:off x="6838538" y="469115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5"/>
          </p:nvPr>
        </p:nvSpPr>
        <p:spPr>
          <a:xfrm>
            <a:off x="1440000" y="7036751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441" name="Google Shape;441;p13"/>
          <p:cNvSpPr txBox="1">
            <a:spLocks noGrp="1"/>
          </p:cNvSpPr>
          <p:nvPr>
            <p:ph type="subTitle" idx="6"/>
          </p:nvPr>
        </p:nvSpPr>
        <p:spPr>
          <a:xfrm>
            <a:off x="1440000" y="805740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 idx="7"/>
          </p:nvPr>
        </p:nvSpPr>
        <p:spPr>
          <a:xfrm>
            <a:off x="6838538" y="7036751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subTitle" idx="8"/>
          </p:nvPr>
        </p:nvSpPr>
        <p:spPr>
          <a:xfrm>
            <a:off x="6838538" y="805740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3"/>
          <p:cNvSpPr txBox="1">
            <a:spLocks noGrp="1"/>
          </p:cNvSpPr>
          <p:nvPr>
            <p:ph type="title" idx="9"/>
          </p:nvPr>
        </p:nvSpPr>
        <p:spPr>
          <a:xfrm>
            <a:off x="12237096" y="367050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subTitle" idx="13"/>
          </p:nvPr>
        </p:nvSpPr>
        <p:spPr>
          <a:xfrm>
            <a:off x="12237096" y="469115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14"/>
          </p:nvPr>
        </p:nvSpPr>
        <p:spPr>
          <a:xfrm>
            <a:off x="12237096" y="7036751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447" name="Google Shape;447;p13"/>
          <p:cNvSpPr txBox="1">
            <a:spLocks noGrp="1"/>
          </p:cNvSpPr>
          <p:nvPr>
            <p:ph type="subTitle" idx="15"/>
          </p:nvPr>
        </p:nvSpPr>
        <p:spPr>
          <a:xfrm>
            <a:off x="12237096" y="805740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16" hasCustomPrompt="1"/>
          </p:nvPr>
        </p:nvSpPr>
        <p:spPr>
          <a:xfrm>
            <a:off x="3047400" y="2793060"/>
            <a:ext cx="1396200" cy="5610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17" hasCustomPrompt="1"/>
          </p:nvPr>
        </p:nvSpPr>
        <p:spPr>
          <a:xfrm>
            <a:off x="8445938" y="2793060"/>
            <a:ext cx="1396200" cy="561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 idx="18" hasCustomPrompt="1"/>
          </p:nvPr>
        </p:nvSpPr>
        <p:spPr>
          <a:xfrm>
            <a:off x="13844496" y="2792760"/>
            <a:ext cx="1396200" cy="5610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1" name="Google Shape;451;p13"/>
          <p:cNvSpPr txBox="1">
            <a:spLocks noGrp="1"/>
          </p:cNvSpPr>
          <p:nvPr>
            <p:ph type="title" idx="19" hasCustomPrompt="1"/>
          </p:nvPr>
        </p:nvSpPr>
        <p:spPr>
          <a:xfrm>
            <a:off x="3047400" y="6172578"/>
            <a:ext cx="1396200" cy="561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20" hasCustomPrompt="1"/>
          </p:nvPr>
        </p:nvSpPr>
        <p:spPr>
          <a:xfrm>
            <a:off x="8445938" y="6172578"/>
            <a:ext cx="1396200" cy="561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21" hasCustomPrompt="1"/>
          </p:nvPr>
        </p:nvSpPr>
        <p:spPr>
          <a:xfrm>
            <a:off x="13844496" y="6172578"/>
            <a:ext cx="1396200" cy="561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/>
          <p:nvPr/>
        </p:nvSpPr>
        <p:spPr>
          <a:xfrm>
            <a:off x="16188382" y="630998"/>
            <a:ext cx="1736942" cy="1663512"/>
          </a:xfrm>
          <a:custGeom>
            <a:avLst/>
            <a:gdLst/>
            <a:ahLst/>
            <a:cxnLst/>
            <a:rect l="l" t="t" r="r" b="b"/>
            <a:pathLst>
              <a:path w="14973" h="14340" extrusionOk="0">
                <a:moveTo>
                  <a:pt x="5804" y="1"/>
                </a:moveTo>
                <a:cubicBezTo>
                  <a:pt x="5569" y="1"/>
                  <a:pt x="5300" y="71"/>
                  <a:pt x="5030" y="212"/>
                </a:cubicBezTo>
                <a:cubicBezTo>
                  <a:pt x="4538" y="469"/>
                  <a:pt x="4327" y="938"/>
                  <a:pt x="4339" y="1431"/>
                </a:cubicBezTo>
                <a:lnTo>
                  <a:pt x="4327" y="1431"/>
                </a:lnTo>
                <a:lnTo>
                  <a:pt x="4339" y="1443"/>
                </a:lnTo>
                <a:cubicBezTo>
                  <a:pt x="4339" y="1501"/>
                  <a:pt x="4339" y="1560"/>
                  <a:pt x="4350" y="1607"/>
                </a:cubicBezTo>
                <a:lnTo>
                  <a:pt x="4350" y="1618"/>
                </a:lnTo>
                <a:cubicBezTo>
                  <a:pt x="4350" y="1665"/>
                  <a:pt x="4362" y="1724"/>
                  <a:pt x="4374" y="1771"/>
                </a:cubicBezTo>
                <a:cubicBezTo>
                  <a:pt x="4374" y="1795"/>
                  <a:pt x="4386" y="1806"/>
                  <a:pt x="4386" y="1829"/>
                </a:cubicBezTo>
                <a:cubicBezTo>
                  <a:pt x="4397" y="1865"/>
                  <a:pt x="4409" y="1900"/>
                  <a:pt x="4420" y="1947"/>
                </a:cubicBezTo>
                <a:cubicBezTo>
                  <a:pt x="4420" y="1959"/>
                  <a:pt x="4433" y="1970"/>
                  <a:pt x="4433" y="1994"/>
                </a:cubicBezTo>
                <a:cubicBezTo>
                  <a:pt x="4456" y="2041"/>
                  <a:pt x="4467" y="2100"/>
                  <a:pt x="4491" y="2147"/>
                </a:cubicBezTo>
                <a:cubicBezTo>
                  <a:pt x="4491" y="2147"/>
                  <a:pt x="4491" y="2158"/>
                  <a:pt x="4503" y="2158"/>
                </a:cubicBezTo>
                <a:cubicBezTo>
                  <a:pt x="4514" y="2205"/>
                  <a:pt x="4550" y="2252"/>
                  <a:pt x="4573" y="2298"/>
                </a:cubicBezTo>
                <a:cubicBezTo>
                  <a:pt x="4573" y="2322"/>
                  <a:pt x="4585" y="2334"/>
                  <a:pt x="4597" y="2345"/>
                </a:cubicBezTo>
                <a:lnTo>
                  <a:pt x="4667" y="2451"/>
                </a:lnTo>
                <a:cubicBezTo>
                  <a:pt x="4667" y="2463"/>
                  <a:pt x="4678" y="2475"/>
                  <a:pt x="4691" y="2498"/>
                </a:cubicBezTo>
                <a:cubicBezTo>
                  <a:pt x="4725" y="2545"/>
                  <a:pt x="4761" y="2580"/>
                  <a:pt x="4796" y="2627"/>
                </a:cubicBezTo>
                <a:cubicBezTo>
                  <a:pt x="4831" y="2674"/>
                  <a:pt x="4866" y="2709"/>
                  <a:pt x="4913" y="2744"/>
                </a:cubicBezTo>
                <a:lnTo>
                  <a:pt x="4949" y="2780"/>
                </a:lnTo>
                <a:cubicBezTo>
                  <a:pt x="4972" y="2814"/>
                  <a:pt x="5007" y="2838"/>
                  <a:pt x="5042" y="2861"/>
                </a:cubicBezTo>
                <a:lnTo>
                  <a:pt x="5077" y="2897"/>
                </a:lnTo>
                <a:cubicBezTo>
                  <a:pt x="5124" y="2932"/>
                  <a:pt x="5171" y="2955"/>
                  <a:pt x="5218" y="2991"/>
                </a:cubicBezTo>
                <a:lnTo>
                  <a:pt x="5230" y="2991"/>
                </a:lnTo>
                <a:lnTo>
                  <a:pt x="5371" y="3061"/>
                </a:lnTo>
                <a:cubicBezTo>
                  <a:pt x="5382" y="3072"/>
                  <a:pt x="5405" y="3072"/>
                  <a:pt x="5417" y="3084"/>
                </a:cubicBezTo>
                <a:cubicBezTo>
                  <a:pt x="5452" y="3096"/>
                  <a:pt x="5488" y="3108"/>
                  <a:pt x="5535" y="3119"/>
                </a:cubicBezTo>
                <a:cubicBezTo>
                  <a:pt x="5546" y="3119"/>
                  <a:pt x="5569" y="3131"/>
                  <a:pt x="5582" y="3131"/>
                </a:cubicBezTo>
                <a:cubicBezTo>
                  <a:pt x="5640" y="3143"/>
                  <a:pt x="5687" y="3155"/>
                  <a:pt x="5746" y="3166"/>
                </a:cubicBezTo>
                <a:lnTo>
                  <a:pt x="5757" y="3166"/>
                </a:lnTo>
                <a:cubicBezTo>
                  <a:pt x="5804" y="3178"/>
                  <a:pt x="5863" y="3178"/>
                  <a:pt x="5921" y="3178"/>
                </a:cubicBezTo>
                <a:lnTo>
                  <a:pt x="5980" y="3178"/>
                </a:lnTo>
                <a:cubicBezTo>
                  <a:pt x="6004" y="3178"/>
                  <a:pt x="6038" y="3166"/>
                  <a:pt x="6074" y="3166"/>
                </a:cubicBezTo>
                <a:cubicBezTo>
                  <a:pt x="6226" y="3788"/>
                  <a:pt x="6426" y="4398"/>
                  <a:pt x="6578" y="5018"/>
                </a:cubicBezTo>
                <a:cubicBezTo>
                  <a:pt x="6531" y="5042"/>
                  <a:pt x="6473" y="5078"/>
                  <a:pt x="6414" y="5101"/>
                </a:cubicBezTo>
                <a:cubicBezTo>
                  <a:pt x="5675" y="5487"/>
                  <a:pt x="5300" y="6144"/>
                  <a:pt x="5218" y="6860"/>
                </a:cubicBezTo>
                <a:cubicBezTo>
                  <a:pt x="4433" y="6953"/>
                  <a:pt x="3670" y="7141"/>
                  <a:pt x="2909" y="7246"/>
                </a:cubicBezTo>
                <a:cubicBezTo>
                  <a:pt x="2674" y="6660"/>
                  <a:pt x="2158" y="6167"/>
                  <a:pt x="1478" y="6167"/>
                </a:cubicBezTo>
                <a:cubicBezTo>
                  <a:pt x="1244" y="6167"/>
                  <a:pt x="974" y="6238"/>
                  <a:pt x="704" y="6379"/>
                </a:cubicBezTo>
                <a:cubicBezTo>
                  <a:pt x="212" y="6636"/>
                  <a:pt x="1" y="7105"/>
                  <a:pt x="12" y="7598"/>
                </a:cubicBezTo>
                <a:lnTo>
                  <a:pt x="1" y="7598"/>
                </a:lnTo>
                <a:cubicBezTo>
                  <a:pt x="12" y="7598"/>
                  <a:pt x="12" y="7610"/>
                  <a:pt x="12" y="7610"/>
                </a:cubicBezTo>
                <a:cubicBezTo>
                  <a:pt x="12" y="7668"/>
                  <a:pt x="12" y="7727"/>
                  <a:pt x="24" y="7774"/>
                </a:cubicBezTo>
                <a:lnTo>
                  <a:pt x="24" y="7785"/>
                </a:lnTo>
                <a:cubicBezTo>
                  <a:pt x="24" y="7832"/>
                  <a:pt x="36" y="7891"/>
                  <a:pt x="48" y="7938"/>
                </a:cubicBezTo>
                <a:cubicBezTo>
                  <a:pt x="48" y="7962"/>
                  <a:pt x="59" y="7973"/>
                  <a:pt x="59" y="7985"/>
                </a:cubicBezTo>
                <a:cubicBezTo>
                  <a:pt x="71" y="8032"/>
                  <a:pt x="83" y="8067"/>
                  <a:pt x="95" y="8114"/>
                </a:cubicBezTo>
                <a:cubicBezTo>
                  <a:pt x="95" y="8126"/>
                  <a:pt x="106" y="8137"/>
                  <a:pt x="106" y="8161"/>
                </a:cubicBezTo>
                <a:cubicBezTo>
                  <a:pt x="129" y="8207"/>
                  <a:pt x="142" y="8267"/>
                  <a:pt x="165" y="8313"/>
                </a:cubicBezTo>
                <a:lnTo>
                  <a:pt x="165" y="8325"/>
                </a:lnTo>
                <a:cubicBezTo>
                  <a:pt x="188" y="8372"/>
                  <a:pt x="223" y="8419"/>
                  <a:pt x="247" y="8465"/>
                </a:cubicBezTo>
                <a:cubicBezTo>
                  <a:pt x="247" y="8489"/>
                  <a:pt x="259" y="8501"/>
                  <a:pt x="270" y="8512"/>
                </a:cubicBezTo>
                <a:lnTo>
                  <a:pt x="340" y="8618"/>
                </a:lnTo>
                <a:cubicBezTo>
                  <a:pt x="340" y="8630"/>
                  <a:pt x="353" y="8642"/>
                  <a:pt x="364" y="8665"/>
                </a:cubicBezTo>
                <a:cubicBezTo>
                  <a:pt x="400" y="8712"/>
                  <a:pt x="434" y="8747"/>
                  <a:pt x="470" y="8794"/>
                </a:cubicBezTo>
                <a:cubicBezTo>
                  <a:pt x="505" y="8841"/>
                  <a:pt x="540" y="8876"/>
                  <a:pt x="587" y="8911"/>
                </a:cubicBezTo>
                <a:lnTo>
                  <a:pt x="622" y="8947"/>
                </a:lnTo>
                <a:cubicBezTo>
                  <a:pt x="645" y="8981"/>
                  <a:pt x="681" y="9005"/>
                  <a:pt x="716" y="9028"/>
                </a:cubicBezTo>
                <a:lnTo>
                  <a:pt x="751" y="9064"/>
                </a:lnTo>
                <a:cubicBezTo>
                  <a:pt x="798" y="9099"/>
                  <a:pt x="845" y="9122"/>
                  <a:pt x="892" y="9158"/>
                </a:cubicBezTo>
                <a:cubicBezTo>
                  <a:pt x="939" y="9181"/>
                  <a:pt x="997" y="9205"/>
                  <a:pt x="1044" y="9228"/>
                </a:cubicBezTo>
                <a:cubicBezTo>
                  <a:pt x="1056" y="9239"/>
                  <a:pt x="1080" y="9239"/>
                  <a:pt x="1091" y="9251"/>
                </a:cubicBezTo>
                <a:cubicBezTo>
                  <a:pt x="1126" y="9263"/>
                  <a:pt x="1161" y="9275"/>
                  <a:pt x="1208" y="9286"/>
                </a:cubicBezTo>
                <a:cubicBezTo>
                  <a:pt x="1220" y="9286"/>
                  <a:pt x="1244" y="9298"/>
                  <a:pt x="1255" y="9298"/>
                </a:cubicBezTo>
                <a:cubicBezTo>
                  <a:pt x="1314" y="9310"/>
                  <a:pt x="1361" y="9322"/>
                  <a:pt x="1419" y="9333"/>
                </a:cubicBezTo>
                <a:cubicBezTo>
                  <a:pt x="1478" y="9345"/>
                  <a:pt x="1536" y="9345"/>
                  <a:pt x="1595" y="9345"/>
                </a:cubicBezTo>
                <a:lnTo>
                  <a:pt x="1654" y="9345"/>
                </a:lnTo>
                <a:cubicBezTo>
                  <a:pt x="1700" y="9333"/>
                  <a:pt x="1736" y="9333"/>
                  <a:pt x="1783" y="9333"/>
                </a:cubicBezTo>
                <a:cubicBezTo>
                  <a:pt x="1806" y="9322"/>
                  <a:pt x="1830" y="9322"/>
                  <a:pt x="1841" y="9322"/>
                </a:cubicBezTo>
                <a:cubicBezTo>
                  <a:pt x="1900" y="9310"/>
                  <a:pt x="1971" y="9298"/>
                  <a:pt x="2029" y="9275"/>
                </a:cubicBezTo>
                <a:cubicBezTo>
                  <a:pt x="2088" y="9251"/>
                  <a:pt x="2146" y="9239"/>
                  <a:pt x="2193" y="9216"/>
                </a:cubicBezTo>
                <a:cubicBezTo>
                  <a:pt x="2205" y="9205"/>
                  <a:pt x="2216" y="9205"/>
                  <a:pt x="2229" y="9192"/>
                </a:cubicBezTo>
                <a:cubicBezTo>
                  <a:pt x="2275" y="9169"/>
                  <a:pt x="2322" y="9145"/>
                  <a:pt x="2357" y="9122"/>
                </a:cubicBezTo>
                <a:cubicBezTo>
                  <a:pt x="2369" y="9111"/>
                  <a:pt x="2380" y="9111"/>
                  <a:pt x="2380" y="9099"/>
                </a:cubicBezTo>
                <a:cubicBezTo>
                  <a:pt x="2427" y="9075"/>
                  <a:pt x="2463" y="9052"/>
                  <a:pt x="2498" y="9028"/>
                </a:cubicBezTo>
                <a:cubicBezTo>
                  <a:pt x="2498" y="9017"/>
                  <a:pt x="2510" y="9017"/>
                  <a:pt x="2521" y="9005"/>
                </a:cubicBezTo>
                <a:cubicBezTo>
                  <a:pt x="2557" y="8981"/>
                  <a:pt x="2591" y="8947"/>
                  <a:pt x="2627" y="8911"/>
                </a:cubicBezTo>
                <a:cubicBezTo>
                  <a:pt x="2627" y="8900"/>
                  <a:pt x="2638" y="8900"/>
                  <a:pt x="2651" y="8887"/>
                </a:cubicBezTo>
                <a:cubicBezTo>
                  <a:pt x="2709" y="8817"/>
                  <a:pt x="2768" y="8747"/>
                  <a:pt x="2815" y="8665"/>
                </a:cubicBezTo>
                <a:cubicBezTo>
                  <a:pt x="2826" y="8653"/>
                  <a:pt x="2826" y="8653"/>
                  <a:pt x="2826" y="8642"/>
                </a:cubicBezTo>
                <a:cubicBezTo>
                  <a:pt x="2849" y="8606"/>
                  <a:pt x="2873" y="8559"/>
                  <a:pt x="2896" y="8525"/>
                </a:cubicBezTo>
                <a:cubicBezTo>
                  <a:pt x="2896" y="8512"/>
                  <a:pt x="2896" y="8512"/>
                  <a:pt x="2909" y="8501"/>
                </a:cubicBezTo>
                <a:cubicBezTo>
                  <a:pt x="2920" y="8465"/>
                  <a:pt x="2932" y="8431"/>
                  <a:pt x="2943" y="8384"/>
                </a:cubicBezTo>
                <a:cubicBezTo>
                  <a:pt x="2955" y="8384"/>
                  <a:pt x="2955" y="8372"/>
                  <a:pt x="2955" y="8372"/>
                </a:cubicBezTo>
                <a:lnTo>
                  <a:pt x="2990" y="8231"/>
                </a:lnTo>
                <a:lnTo>
                  <a:pt x="2990" y="8207"/>
                </a:lnTo>
                <a:cubicBezTo>
                  <a:pt x="3002" y="8161"/>
                  <a:pt x="3014" y="8126"/>
                  <a:pt x="3014" y="8079"/>
                </a:cubicBezTo>
                <a:cubicBezTo>
                  <a:pt x="3026" y="8009"/>
                  <a:pt x="3026" y="7950"/>
                  <a:pt x="3026" y="7879"/>
                </a:cubicBezTo>
                <a:cubicBezTo>
                  <a:pt x="3753" y="7774"/>
                  <a:pt x="4480" y="7598"/>
                  <a:pt x="5206" y="7504"/>
                </a:cubicBezTo>
                <a:cubicBezTo>
                  <a:pt x="5218" y="7527"/>
                  <a:pt x="5218" y="7540"/>
                  <a:pt x="5218" y="7551"/>
                </a:cubicBezTo>
                <a:lnTo>
                  <a:pt x="5218" y="7574"/>
                </a:lnTo>
                <a:cubicBezTo>
                  <a:pt x="5218" y="7610"/>
                  <a:pt x="5230" y="7657"/>
                  <a:pt x="5241" y="7704"/>
                </a:cubicBezTo>
                <a:lnTo>
                  <a:pt x="5241" y="7739"/>
                </a:lnTo>
                <a:cubicBezTo>
                  <a:pt x="5253" y="7785"/>
                  <a:pt x="5253" y="7821"/>
                  <a:pt x="5265" y="7856"/>
                </a:cubicBezTo>
                <a:cubicBezTo>
                  <a:pt x="5265" y="7868"/>
                  <a:pt x="5277" y="7879"/>
                  <a:pt x="5277" y="7891"/>
                </a:cubicBezTo>
                <a:lnTo>
                  <a:pt x="5312" y="8032"/>
                </a:lnTo>
                <a:lnTo>
                  <a:pt x="5312" y="8043"/>
                </a:lnTo>
                <a:cubicBezTo>
                  <a:pt x="5324" y="8090"/>
                  <a:pt x="5335" y="8137"/>
                  <a:pt x="5358" y="8173"/>
                </a:cubicBezTo>
                <a:cubicBezTo>
                  <a:pt x="5358" y="8196"/>
                  <a:pt x="5358" y="8207"/>
                  <a:pt x="5371" y="8220"/>
                </a:cubicBezTo>
                <a:lnTo>
                  <a:pt x="5405" y="8325"/>
                </a:lnTo>
                <a:cubicBezTo>
                  <a:pt x="5417" y="8337"/>
                  <a:pt x="5417" y="8348"/>
                  <a:pt x="5417" y="8360"/>
                </a:cubicBezTo>
                <a:cubicBezTo>
                  <a:pt x="5441" y="8407"/>
                  <a:pt x="5452" y="8454"/>
                  <a:pt x="5476" y="8501"/>
                </a:cubicBezTo>
                <a:cubicBezTo>
                  <a:pt x="5476" y="8501"/>
                  <a:pt x="5476" y="8512"/>
                  <a:pt x="5488" y="8512"/>
                </a:cubicBezTo>
                <a:cubicBezTo>
                  <a:pt x="5499" y="8548"/>
                  <a:pt x="5523" y="8595"/>
                  <a:pt x="5546" y="8642"/>
                </a:cubicBezTo>
                <a:cubicBezTo>
                  <a:pt x="5546" y="8653"/>
                  <a:pt x="5558" y="8665"/>
                  <a:pt x="5558" y="8676"/>
                </a:cubicBezTo>
                <a:cubicBezTo>
                  <a:pt x="5582" y="8712"/>
                  <a:pt x="5593" y="8747"/>
                  <a:pt x="5616" y="8770"/>
                </a:cubicBezTo>
                <a:cubicBezTo>
                  <a:pt x="5616" y="8782"/>
                  <a:pt x="5629" y="8806"/>
                  <a:pt x="5640" y="8817"/>
                </a:cubicBezTo>
                <a:cubicBezTo>
                  <a:pt x="5663" y="8853"/>
                  <a:pt x="5687" y="8900"/>
                  <a:pt x="5710" y="8947"/>
                </a:cubicBezTo>
                <a:cubicBezTo>
                  <a:pt x="5746" y="8993"/>
                  <a:pt x="5769" y="9028"/>
                  <a:pt x="5793" y="9064"/>
                </a:cubicBezTo>
                <a:cubicBezTo>
                  <a:pt x="5804" y="9075"/>
                  <a:pt x="5804" y="9087"/>
                  <a:pt x="5816" y="9099"/>
                </a:cubicBezTo>
                <a:cubicBezTo>
                  <a:pt x="5840" y="9134"/>
                  <a:pt x="5863" y="9158"/>
                  <a:pt x="5886" y="9192"/>
                </a:cubicBezTo>
                <a:cubicBezTo>
                  <a:pt x="5898" y="9205"/>
                  <a:pt x="5898" y="9216"/>
                  <a:pt x="5910" y="9228"/>
                </a:cubicBezTo>
                <a:cubicBezTo>
                  <a:pt x="5945" y="9263"/>
                  <a:pt x="5968" y="9298"/>
                  <a:pt x="6004" y="9345"/>
                </a:cubicBezTo>
                <a:lnTo>
                  <a:pt x="6109" y="9450"/>
                </a:lnTo>
                <a:cubicBezTo>
                  <a:pt x="6109" y="9462"/>
                  <a:pt x="6121" y="9474"/>
                  <a:pt x="6132" y="9486"/>
                </a:cubicBezTo>
                <a:cubicBezTo>
                  <a:pt x="6156" y="9509"/>
                  <a:pt x="6191" y="9533"/>
                  <a:pt x="6215" y="9556"/>
                </a:cubicBezTo>
                <a:cubicBezTo>
                  <a:pt x="6226" y="9567"/>
                  <a:pt x="6238" y="9580"/>
                  <a:pt x="6238" y="9591"/>
                </a:cubicBezTo>
                <a:cubicBezTo>
                  <a:pt x="6273" y="9627"/>
                  <a:pt x="6320" y="9661"/>
                  <a:pt x="6355" y="9685"/>
                </a:cubicBezTo>
                <a:lnTo>
                  <a:pt x="6355" y="9697"/>
                </a:lnTo>
                <a:cubicBezTo>
                  <a:pt x="6390" y="9720"/>
                  <a:pt x="6426" y="9755"/>
                  <a:pt x="6473" y="9779"/>
                </a:cubicBezTo>
                <a:cubicBezTo>
                  <a:pt x="6484" y="9791"/>
                  <a:pt x="6496" y="9802"/>
                  <a:pt x="6507" y="9802"/>
                </a:cubicBezTo>
                <a:cubicBezTo>
                  <a:pt x="6531" y="9825"/>
                  <a:pt x="6566" y="9849"/>
                  <a:pt x="6590" y="9872"/>
                </a:cubicBezTo>
                <a:cubicBezTo>
                  <a:pt x="6601" y="9872"/>
                  <a:pt x="6613" y="9885"/>
                  <a:pt x="6625" y="9896"/>
                </a:cubicBezTo>
                <a:cubicBezTo>
                  <a:pt x="6672" y="9919"/>
                  <a:pt x="6707" y="9943"/>
                  <a:pt x="6754" y="9966"/>
                </a:cubicBezTo>
                <a:cubicBezTo>
                  <a:pt x="6801" y="10002"/>
                  <a:pt x="6836" y="10013"/>
                  <a:pt x="6883" y="10036"/>
                </a:cubicBezTo>
                <a:cubicBezTo>
                  <a:pt x="6895" y="10049"/>
                  <a:pt x="6906" y="10049"/>
                  <a:pt x="6918" y="10060"/>
                </a:cubicBezTo>
                <a:cubicBezTo>
                  <a:pt x="6953" y="10072"/>
                  <a:pt x="6989" y="10096"/>
                  <a:pt x="7023" y="10107"/>
                </a:cubicBezTo>
                <a:cubicBezTo>
                  <a:pt x="7035" y="10107"/>
                  <a:pt x="7047" y="10119"/>
                  <a:pt x="7059" y="10119"/>
                </a:cubicBezTo>
                <a:cubicBezTo>
                  <a:pt x="7106" y="10142"/>
                  <a:pt x="7153" y="10154"/>
                  <a:pt x="7200" y="10177"/>
                </a:cubicBezTo>
                <a:cubicBezTo>
                  <a:pt x="7234" y="10189"/>
                  <a:pt x="7270" y="10201"/>
                  <a:pt x="7293" y="10213"/>
                </a:cubicBezTo>
                <a:cubicBezTo>
                  <a:pt x="7246" y="10529"/>
                  <a:pt x="7200" y="10857"/>
                  <a:pt x="7153" y="11174"/>
                </a:cubicBezTo>
                <a:cubicBezTo>
                  <a:pt x="6929" y="11185"/>
                  <a:pt x="6695" y="11256"/>
                  <a:pt x="6449" y="11385"/>
                </a:cubicBezTo>
                <a:cubicBezTo>
                  <a:pt x="5945" y="11643"/>
                  <a:pt x="5746" y="12112"/>
                  <a:pt x="5746" y="12605"/>
                </a:cubicBezTo>
                <a:lnTo>
                  <a:pt x="5746" y="12616"/>
                </a:lnTo>
                <a:cubicBezTo>
                  <a:pt x="5757" y="12675"/>
                  <a:pt x="5757" y="12722"/>
                  <a:pt x="5757" y="12780"/>
                </a:cubicBezTo>
                <a:cubicBezTo>
                  <a:pt x="5757" y="12780"/>
                  <a:pt x="5769" y="12780"/>
                  <a:pt x="5769" y="12792"/>
                </a:cubicBezTo>
                <a:cubicBezTo>
                  <a:pt x="5769" y="12839"/>
                  <a:pt x="5780" y="12897"/>
                  <a:pt x="5793" y="12944"/>
                </a:cubicBezTo>
                <a:cubicBezTo>
                  <a:pt x="5793" y="12956"/>
                  <a:pt x="5804" y="12980"/>
                  <a:pt x="5804" y="12991"/>
                </a:cubicBezTo>
                <a:cubicBezTo>
                  <a:pt x="5816" y="13038"/>
                  <a:pt x="5827" y="13074"/>
                  <a:pt x="5840" y="13108"/>
                </a:cubicBezTo>
                <a:cubicBezTo>
                  <a:pt x="5840" y="13132"/>
                  <a:pt x="5851" y="13144"/>
                  <a:pt x="5851" y="13167"/>
                </a:cubicBezTo>
                <a:cubicBezTo>
                  <a:pt x="5874" y="13214"/>
                  <a:pt x="5886" y="13261"/>
                  <a:pt x="5910" y="13319"/>
                </a:cubicBezTo>
                <a:lnTo>
                  <a:pt x="5921" y="13331"/>
                </a:lnTo>
                <a:cubicBezTo>
                  <a:pt x="5933" y="13378"/>
                  <a:pt x="5957" y="13425"/>
                  <a:pt x="5992" y="13472"/>
                </a:cubicBezTo>
                <a:cubicBezTo>
                  <a:pt x="5992" y="13483"/>
                  <a:pt x="6004" y="13496"/>
                  <a:pt x="6015" y="13519"/>
                </a:cubicBezTo>
                <a:cubicBezTo>
                  <a:pt x="6038" y="13554"/>
                  <a:pt x="6062" y="13589"/>
                  <a:pt x="6074" y="13624"/>
                </a:cubicBezTo>
                <a:lnTo>
                  <a:pt x="6109" y="13660"/>
                </a:lnTo>
                <a:lnTo>
                  <a:pt x="6215" y="13800"/>
                </a:lnTo>
                <a:cubicBezTo>
                  <a:pt x="6249" y="13847"/>
                  <a:pt x="6285" y="13882"/>
                  <a:pt x="6332" y="13918"/>
                </a:cubicBezTo>
                <a:lnTo>
                  <a:pt x="6367" y="13952"/>
                </a:lnTo>
                <a:cubicBezTo>
                  <a:pt x="6390" y="13976"/>
                  <a:pt x="6426" y="14011"/>
                  <a:pt x="6460" y="14035"/>
                </a:cubicBezTo>
                <a:cubicBezTo>
                  <a:pt x="6473" y="14046"/>
                  <a:pt x="6484" y="14058"/>
                  <a:pt x="6496" y="14058"/>
                </a:cubicBezTo>
                <a:cubicBezTo>
                  <a:pt x="6543" y="14093"/>
                  <a:pt x="6590" y="14129"/>
                  <a:pt x="6637" y="14152"/>
                </a:cubicBezTo>
                <a:lnTo>
                  <a:pt x="6648" y="14163"/>
                </a:lnTo>
                <a:lnTo>
                  <a:pt x="6789" y="14234"/>
                </a:lnTo>
                <a:cubicBezTo>
                  <a:pt x="6801" y="14234"/>
                  <a:pt x="6812" y="14246"/>
                  <a:pt x="6836" y="14246"/>
                </a:cubicBezTo>
                <a:cubicBezTo>
                  <a:pt x="6871" y="14269"/>
                  <a:pt x="6906" y="14281"/>
                  <a:pt x="6953" y="14293"/>
                </a:cubicBezTo>
                <a:cubicBezTo>
                  <a:pt x="6965" y="14293"/>
                  <a:pt x="6976" y="14293"/>
                  <a:pt x="7000" y="14304"/>
                </a:cubicBezTo>
                <a:cubicBezTo>
                  <a:pt x="7059" y="14316"/>
                  <a:pt x="7106" y="14328"/>
                  <a:pt x="7164" y="14340"/>
                </a:cubicBezTo>
                <a:lnTo>
                  <a:pt x="7398" y="14340"/>
                </a:lnTo>
                <a:cubicBezTo>
                  <a:pt x="7445" y="14340"/>
                  <a:pt x="7481" y="14340"/>
                  <a:pt x="7528" y="14328"/>
                </a:cubicBezTo>
                <a:lnTo>
                  <a:pt x="7586" y="14328"/>
                </a:lnTo>
                <a:cubicBezTo>
                  <a:pt x="7645" y="14316"/>
                  <a:pt x="7715" y="14304"/>
                  <a:pt x="7774" y="14281"/>
                </a:cubicBezTo>
                <a:cubicBezTo>
                  <a:pt x="7833" y="14257"/>
                  <a:pt x="7880" y="14234"/>
                  <a:pt x="7938" y="14210"/>
                </a:cubicBezTo>
                <a:cubicBezTo>
                  <a:pt x="7950" y="14210"/>
                  <a:pt x="7961" y="14199"/>
                  <a:pt x="7973" y="14199"/>
                </a:cubicBezTo>
                <a:cubicBezTo>
                  <a:pt x="8020" y="14176"/>
                  <a:pt x="8067" y="14152"/>
                  <a:pt x="8102" y="14117"/>
                </a:cubicBezTo>
                <a:cubicBezTo>
                  <a:pt x="8114" y="14117"/>
                  <a:pt x="8125" y="14117"/>
                  <a:pt x="8125" y="14105"/>
                </a:cubicBezTo>
                <a:cubicBezTo>
                  <a:pt x="8172" y="14082"/>
                  <a:pt x="8208" y="14058"/>
                  <a:pt x="8243" y="14023"/>
                </a:cubicBezTo>
                <a:lnTo>
                  <a:pt x="8255" y="14011"/>
                </a:lnTo>
                <a:cubicBezTo>
                  <a:pt x="8302" y="13976"/>
                  <a:pt x="8336" y="13952"/>
                  <a:pt x="8372" y="13918"/>
                </a:cubicBezTo>
                <a:cubicBezTo>
                  <a:pt x="8372" y="13905"/>
                  <a:pt x="8383" y="13894"/>
                  <a:pt x="8383" y="13894"/>
                </a:cubicBezTo>
                <a:cubicBezTo>
                  <a:pt x="8419" y="13859"/>
                  <a:pt x="8454" y="13824"/>
                  <a:pt x="8477" y="13788"/>
                </a:cubicBezTo>
                <a:cubicBezTo>
                  <a:pt x="8513" y="13741"/>
                  <a:pt x="8536" y="13707"/>
                  <a:pt x="8560" y="13671"/>
                </a:cubicBezTo>
                <a:cubicBezTo>
                  <a:pt x="8571" y="13660"/>
                  <a:pt x="8571" y="13648"/>
                  <a:pt x="8571" y="13648"/>
                </a:cubicBezTo>
                <a:cubicBezTo>
                  <a:pt x="8594" y="13601"/>
                  <a:pt x="8618" y="13566"/>
                  <a:pt x="8641" y="13530"/>
                </a:cubicBezTo>
                <a:lnTo>
                  <a:pt x="8641" y="13507"/>
                </a:lnTo>
                <a:cubicBezTo>
                  <a:pt x="8665" y="13460"/>
                  <a:pt x="8677" y="13425"/>
                  <a:pt x="8688" y="13390"/>
                </a:cubicBezTo>
                <a:cubicBezTo>
                  <a:pt x="8688" y="13378"/>
                  <a:pt x="8700" y="13378"/>
                  <a:pt x="8700" y="13366"/>
                </a:cubicBezTo>
                <a:cubicBezTo>
                  <a:pt x="8712" y="13331"/>
                  <a:pt x="8724" y="13285"/>
                  <a:pt x="8735" y="13238"/>
                </a:cubicBezTo>
                <a:lnTo>
                  <a:pt x="8735" y="13214"/>
                </a:lnTo>
                <a:cubicBezTo>
                  <a:pt x="8747" y="13167"/>
                  <a:pt x="8758" y="13120"/>
                  <a:pt x="8758" y="13085"/>
                </a:cubicBezTo>
                <a:cubicBezTo>
                  <a:pt x="8841" y="12370"/>
                  <a:pt x="8430" y="11584"/>
                  <a:pt x="7774" y="11291"/>
                </a:cubicBezTo>
                <a:lnTo>
                  <a:pt x="7914" y="10307"/>
                </a:lnTo>
                <a:lnTo>
                  <a:pt x="8044" y="10307"/>
                </a:lnTo>
                <a:cubicBezTo>
                  <a:pt x="8091" y="10307"/>
                  <a:pt x="8149" y="10307"/>
                  <a:pt x="8196" y="10294"/>
                </a:cubicBezTo>
                <a:cubicBezTo>
                  <a:pt x="8255" y="10294"/>
                  <a:pt x="8313" y="10283"/>
                  <a:pt x="8360" y="10271"/>
                </a:cubicBezTo>
                <a:lnTo>
                  <a:pt x="8407" y="10271"/>
                </a:lnTo>
                <a:cubicBezTo>
                  <a:pt x="8454" y="10260"/>
                  <a:pt x="8489" y="10248"/>
                  <a:pt x="8536" y="10248"/>
                </a:cubicBezTo>
                <a:cubicBezTo>
                  <a:pt x="8547" y="10236"/>
                  <a:pt x="8571" y="10236"/>
                  <a:pt x="8583" y="10236"/>
                </a:cubicBezTo>
                <a:cubicBezTo>
                  <a:pt x="8641" y="10224"/>
                  <a:pt x="8688" y="10201"/>
                  <a:pt x="8747" y="10189"/>
                </a:cubicBezTo>
                <a:cubicBezTo>
                  <a:pt x="8818" y="10166"/>
                  <a:pt x="8876" y="10142"/>
                  <a:pt x="8935" y="10119"/>
                </a:cubicBezTo>
                <a:cubicBezTo>
                  <a:pt x="8946" y="10107"/>
                  <a:pt x="8969" y="10096"/>
                  <a:pt x="8993" y="10096"/>
                </a:cubicBezTo>
                <a:cubicBezTo>
                  <a:pt x="9029" y="10072"/>
                  <a:pt x="9063" y="10060"/>
                  <a:pt x="9110" y="10036"/>
                </a:cubicBezTo>
                <a:cubicBezTo>
                  <a:pt x="9122" y="10025"/>
                  <a:pt x="9146" y="10013"/>
                  <a:pt x="9169" y="10002"/>
                </a:cubicBezTo>
                <a:cubicBezTo>
                  <a:pt x="9204" y="9990"/>
                  <a:pt x="9240" y="9966"/>
                  <a:pt x="9274" y="9943"/>
                </a:cubicBezTo>
                <a:cubicBezTo>
                  <a:pt x="9298" y="9931"/>
                  <a:pt x="9310" y="9919"/>
                  <a:pt x="9321" y="9919"/>
                </a:cubicBezTo>
                <a:cubicBezTo>
                  <a:pt x="9427" y="9849"/>
                  <a:pt x="9521" y="9779"/>
                  <a:pt x="9603" y="9708"/>
                </a:cubicBezTo>
                <a:cubicBezTo>
                  <a:pt x="9626" y="9697"/>
                  <a:pt x="9638" y="9685"/>
                  <a:pt x="9649" y="9673"/>
                </a:cubicBezTo>
                <a:cubicBezTo>
                  <a:pt x="9673" y="9650"/>
                  <a:pt x="9709" y="9627"/>
                  <a:pt x="9732" y="9603"/>
                </a:cubicBezTo>
                <a:cubicBezTo>
                  <a:pt x="9743" y="9591"/>
                  <a:pt x="9767" y="9580"/>
                  <a:pt x="9779" y="9556"/>
                </a:cubicBezTo>
                <a:lnTo>
                  <a:pt x="9861" y="9474"/>
                </a:lnTo>
                <a:cubicBezTo>
                  <a:pt x="9861" y="9462"/>
                  <a:pt x="9873" y="9450"/>
                  <a:pt x="9884" y="9439"/>
                </a:cubicBezTo>
                <a:cubicBezTo>
                  <a:pt x="9954" y="9356"/>
                  <a:pt x="10025" y="9275"/>
                  <a:pt x="10084" y="9192"/>
                </a:cubicBezTo>
                <a:cubicBezTo>
                  <a:pt x="10095" y="9181"/>
                  <a:pt x="10095" y="9169"/>
                  <a:pt x="10107" y="9145"/>
                </a:cubicBezTo>
                <a:cubicBezTo>
                  <a:pt x="10131" y="9122"/>
                  <a:pt x="10142" y="9087"/>
                  <a:pt x="10165" y="9052"/>
                </a:cubicBezTo>
                <a:cubicBezTo>
                  <a:pt x="10178" y="9040"/>
                  <a:pt x="10178" y="9028"/>
                  <a:pt x="10189" y="9005"/>
                </a:cubicBezTo>
                <a:cubicBezTo>
                  <a:pt x="10212" y="8981"/>
                  <a:pt x="10224" y="8947"/>
                  <a:pt x="10236" y="8911"/>
                </a:cubicBezTo>
                <a:cubicBezTo>
                  <a:pt x="10248" y="8900"/>
                  <a:pt x="10259" y="8887"/>
                  <a:pt x="10259" y="8864"/>
                </a:cubicBezTo>
                <a:cubicBezTo>
                  <a:pt x="10306" y="8770"/>
                  <a:pt x="10342" y="8676"/>
                  <a:pt x="10376" y="8583"/>
                </a:cubicBezTo>
                <a:cubicBezTo>
                  <a:pt x="10376" y="8571"/>
                  <a:pt x="10376" y="8548"/>
                  <a:pt x="10389" y="8536"/>
                </a:cubicBezTo>
                <a:cubicBezTo>
                  <a:pt x="10400" y="8501"/>
                  <a:pt x="10400" y="8465"/>
                  <a:pt x="10412" y="8431"/>
                </a:cubicBezTo>
                <a:cubicBezTo>
                  <a:pt x="10423" y="8419"/>
                  <a:pt x="10423" y="8395"/>
                  <a:pt x="10423" y="8384"/>
                </a:cubicBezTo>
                <a:cubicBezTo>
                  <a:pt x="10435" y="8348"/>
                  <a:pt x="10447" y="8313"/>
                  <a:pt x="10447" y="8278"/>
                </a:cubicBezTo>
                <a:cubicBezTo>
                  <a:pt x="10447" y="8254"/>
                  <a:pt x="10459" y="8243"/>
                  <a:pt x="10459" y="8231"/>
                </a:cubicBezTo>
                <a:cubicBezTo>
                  <a:pt x="10494" y="8020"/>
                  <a:pt x="10506" y="7798"/>
                  <a:pt x="10494" y="7574"/>
                </a:cubicBezTo>
                <a:cubicBezTo>
                  <a:pt x="11009" y="7481"/>
                  <a:pt x="11538" y="7376"/>
                  <a:pt x="12065" y="7293"/>
                </a:cubicBezTo>
                <a:cubicBezTo>
                  <a:pt x="12065" y="7316"/>
                  <a:pt x="12077" y="7340"/>
                  <a:pt x="12088" y="7352"/>
                </a:cubicBezTo>
                <a:lnTo>
                  <a:pt x="12088" y="7363"/>
                </a:lnTo>
                <a:lnTo>
                  <a:pt x="12158" y="7504"/>
                </a:lnTo>
                <a:cubicBezTo>
                  <a:pt x="12171" y="7527"/>
                  <a:pt x="12182" y="7540"/>
                  <a:pt x="12182" y="7551"/>
                </a:cubicBezTo>
                <a:lnTo>
                  <a:pt x="12252" y="7657"/>
                </a:lnTo>
                <a:cubicBezTo>
                  <a:pt x="12264" y="7668"/>
                  <a:pt x="12276" y="7692"/>
                  <a:pt x="12276" y="7704"/>
                </a:cubicBezTo>
                <a:cubicBezTo>
                  <a:pt x="12311" y="7751"/>
                  <a:pt x="12346" y="7798"/>
                  <a:pt x="12382" y="7832"/>
                </a:cubicBezTo>
                <a:lnTo>
                  <a:pt x="12393" y="7832"/>
                </a:lnTo>
                <a:cubicBezTo>
                  <a:pt x="12429" y="7879"/>
                  <a:pt x="12463" y="7915"/>
                  <a:pt x="12499" y="7962"/>
                </a:cubicBezTo>
                <a:lnTo>
                  <a:pt x="12534" y="7996"/>
                </a:lnTo>
                <a:cubicBezTo>
                  <a:pt x="12569" y="8020"/>
                  <a:pt x="12604" y="8043"/>
                  <a:pt x="12627" y="8067"/>
                </a:cubicBezTo>
                <a:cubicBezTo>
                  <a:pt x="12640" y="8079"/>
                  <a:pt x="12663" y="8090"/>
                  <a:pt x="12674" y="8102"/>
                </a:cubicBezTo>
                <a:cubicBezTo>
                  <a:pt x="12721" y="8137"/>
                  <a:pt x="12757" y="8161"/>
                  <a:pt x="12815" y="8196"/>
                </a:cubicBezTo>
                <a:lnTo>
                  <a:pt x="12956" y="8267"/>
                </a:lnTo>
                <a:cubicBezTo>
                  <a:pt x="12979" y="8278"/>
                  <a:pt x="12991" y="8278"/>
                  <a:pt x="13003" y="8290"/>
                </a:cubicBezTo>
                <a:cubicBezTo>
                  <a:pt x="13049" y="8301"/>
                  <a:pt x="13085" y="8313"/>
                  <a:pt x="13120" y="8325"/>
                </a:cubicBezTo>
                <a:cubicBezTo>
                  <a:pt x="13143" y="8337"/>
                  <a:pt x="13155" y="8337"/>
                  <a:pt x="13167" y="8337"/>
                </a:cubicBezTo>
                <a:cubicBezTo>
                  <a:pt x="13226" y="8360"/>
                  <a:pt x="13284" y="8372"/>
                  <a:pt x="13343" y="8372"/>
                </a:cubicBezTo>
                <a:cubicBezTo>
                  <a:pt x="13401" y="8384"/>
                  <a:pt x="13448" y="8384"/>
                  <a:pt x="13507" y="8384"/>
                </a:cubicBezTo>
                <a:lnTo>
                  <a:pt x="13565" y="8384"/>
                </a:lnTo>
                <a:cubicBezTo>
                  <a:pt x="13612" y="8384"/>
                  <a:pt x="13659" y="8372"/>
                  <a:pt x="13706" y="8372"/>
                </a:cubicBezTo>
                <a:cubicBezTo>
                  <a:pt x="13718" y="8372"/>
                  <a:pt x="13742" y="8360"/>
                  <a:pt x="13753" y="8360"/>
                </a:cubicBezTo>
                <a:cubicBezTo>
                  <a:pt x="13823" y="8348"/>
                  <a:pt x="13882" y="8337"/>
                  <a:pt x="13953" y="8313"/>
                </a:cubicBezTo>
                <a:cubicBezTo>
                  <a:pt x="14000" y="8301"/>
                  <a:pt x="14058" y="8278"/>
                  <a:pt x="14105" y="8254"/>
                </a:cubicBezTo>
                <a:cubicBezTo>
                  <a:pt x="14117" y="8243"/>
                  <a:pt x="14128" y="8243"/>
                  <a:pt x="14140" y="8231"/>
                </a:cubicBezTo>
                <a:lnTo>
                  <a:pt x="14281" y="8161"/>
                </a:lnTo>
                <a:cubicBezTo>
                  <a:pt x="14292" y="8149"/>
                  <a:pt x="14292" y="8149"/>
                  <a:pt x="14304" y="8149"/>
                </a:cubicBezTo>
                <a:cubicBezTo>
                  <a:pt x="14339" y="8114"/>
                  <a:pt x="14375" y="8090"/>
                  <a:pt x="14410" y="8067"/>
                </a:cubicBezTo>
                <a:cubicBezTo>
                  <a:pt x="14422" y="8056"/>
                  <a:pt x="14422" y="8056"/>
                  <a:pt x="14433" y="8056"/>
                </a:cubicBezTo>
                <a:lnTo>
                  <a:pt x="14539" y="7950"/>
                </a:lnTo>
                <a:cubicBezTo>
                  <a:pt x="14550" y="7950"/>
                  <a:pt x="14550" y="7938"/>
                  <a:pt x="14562" y="7926"/>
                </a:cubicBezTo>
                <a:cubicBezTo>
                  <a:pt x="14597" y="7891"/>
                  <a:pt x="14621" y="7856"/>
                  <a:pt x="14656" y="7821"/>
                </a:cubicBezTo>
                <a:cubicBezTo>
                  <a:pt x="14680" y="7785"/>
                  <a:pt x="14714" y="7751"/>
                  <a:pt x="14738" y="7704"/>
                </a:cubicBezTo>
                <a:cubicBezTo>
                  <a:pt x="14738" y="7704"/>
                  <a:pt x="14750" y="7692"/>
                  <a:pt x="14750" y="7680"/>
                </a:cubicBezTo>
                <a:cubicBezTo>
                  <a:pt x="14773" y="7645"/>
                  <a:pt x="14797" y="7598"/>
                  <a:pt x="14808" y="7563"/>
                </a:cubicBezTo>
                <a:cubicBezTo>
                  <a:pt x="14808" y="7551"/>
                  <a:pt x="14820" y="7551"/>
                  <a:pt x="14820" y="7540"/>
                </a:cubicBezTo>
                <a:cubicBezTo>
                  <a:pt x="14832" y="7504"/>
                  <a:pt x="14855" y="7469"/>
                  <a:pt x="14867" y="7434"/>
                </a:cubicBezTo>
                <a:lnTo>
                  <a:pt x="14867" y="7410"/>
                </a:lnTo>
                <a:cubicBezTo>
                  <a:pt x="14878" y="7363"/>
                  <a:pt x="14891" y="7316"/>
                  <a:pt x="14902" y="7282"/>
                </a:cubicBezTo>
                <a:cubicBezTo>
                  <a:pt x="14902" y="7270"/>
                  <a:pt x="14914" y="7258"/>
                  <a:pt x="14914" y="7246"/>
                </a:cubicBezTo>
                <a:cubicBezTo>
                  <a:pt x="14925" y="7211"/>
                  <a:pt x="14925" y="7164"/>
                  <a:pt x="14938" y="7118"/>
                </a:cubicBezTo>
                <a:cubicBezTo>
                  <a:pt x="14938" y="7024"/>
                  <a:pt x="14949" y="6930"/>
                  <a:pt x="14938" y="6836"/>
                </a:cubicBezTo>
                <a:cubicBezTo>
                  <a:pt x="14972" y="5969"/>
                  <a:pt x="14328" y="5042"/>
                  <a:pt x="13401" y="5031"/>
                </a:cubicBezTo>
                <a:cubicBezTo>
                  <a:pt x="13155" y="5031"/>
                  <a:pt x="12898" y="5101"/>
                  <a:pt x="12616" y="5242"/>
                </a:cubicBezTo>
                <a:cubicBezTo>
                  <a:pt x="12124" y="5500"/>
                  <a:pt x="11913" y="5969"/>
                  <a:pt x="11924" y="6461"/>
                </a:cubicBezTo>
                <a:lnTo>
                  <a:pt x="11924" y="6472"/>
                </a:lnTo>
                <a:lnTo>
                  <a:pt x="11924" y="6531"/>
                </a:lnTo>
                <a:lnTo>
                  <a:pt x="11924" y="6636"/>
                </a:lnTo>
                <a:lnTo>
                  <a:pt x="11924" y="6649"/>
                </a:lnTo>
                <a:lnTo>
                  <a:pt x="11924" y="6672"/>
                </a:lnTo>
                <a:cubicBezTo>
                  <a:pt x="11408" y="6754"/>
                  <a:pt x="10892" y="6860"/>
                  <a:pt x="10389" y="6941"/>
                </a:cubicBezTo>
                <a:cubicBezTo>
                  <a:pt x="10060" y="5758"/>
                  <a:pt x="9087" y="4737"/>
                  <a:pt x="7786" y="4737"/>
                </a:cubicBezTo>
                <a:cubicBezTo>
                  <a:pt x="7586" y="4737"/>
                  <a:pt x="7387" y="4761"/>
                  <a:pt x="7176" y="4807"/>
                </a:cubicBezTo>
                <a:cubicBezTo>
                  <a:pt x="7023" y="4187"/>
                  <a:pt x="6824" y="3588"/>
                  <a:pt x="6672" y="2967"/>
                </a:cubicBezTo>
                <a:cubicBezTo>
                  <a:pt x="6672" y="2955"/>
                  <a:pt x="6684" y="2955"/>
                  <a:pt x="6684" y="2955"/>
                </a:cubicBezTo>
                <a:cubicBezTo>
                  <a:pt x="6695" y="2944"/>
                  <a:pt x="6707" y="2944"/>
                  <a:pt x="6707" y="2932"/>
                </a:cubicBezTo>
                <a:cubicBezTo>
                  <a:pt x="6754" y="2908"/>
                  <a:pt x="6789" y="2885"/>
                  <a:pt x="6824" y="2861"/>
                </a:cubicBezTo>
                <a:cubicBezTo>
                  <a:pt x="6824" y="2850"/>
                  <a:pt x="6836" y="2850"/>
                  <a:pt x="6848" y="2838"/>
                </a:cubicBezTo>
                <a:cubicBezTo>
                  <a:pt x="6883" y="2814"/>
                  <a:pt x="6918" y="2780"/>
                  <a:pt x="6953" y="2744"/>
                </a:cubicBezTo>
                <a:cubicBezTo>
                  <a:pt x="6953" y="2733"/>
                  <a:pt x="6965" y="2733"/>
                  <a:pt x="6976" y="2721"/>
                </a:cubicBezTo>
                <a:cubicBezTo>
                  <a:pt x="7000" y="2686"/>
                  <a:pt x="7035" y="2650"/>
                  <a:pt x="7070" y="2615"/>
                </a:cubicBezTo>
                <a:cubicBezTo>
                  <a:pt x="7094" y="2580"/>
                  <a:pt x="7117" y="2533"/>
                  <a:pt x="7140" y="2498"/>
                </a:cubicBezTo>
                <a:lnTo>
                  <a:pt x="7164" y="2475"/>
                </a:lnTo>
                <a:cubicBezTo>
                  <a:pt x="7176" y="2439"/>
                  <a:pt x="7200" y="2392"/>
                  <a:pt x="7223" y="2358"/>
                </a:cubicBezTo>
                <a:cubicBezTo>
                  <a:pt x="7223" y="2345"/>
                  <a:pt x="7223" y="2345"/>
                  <a:pt x="7234" y="2334"/>
                </a:cubicBezTo>
                <a:cubicBezTo>
                  <a:pt x="7246" y="2298"/>
                  <a:pt x="7258" y="2264"/>
                  <a:pt x="7270" y="2217"/>
                </a:cubicBezTo>
                <a:cubicBezTo>
                  <a:pt x="7281" y="2217"/>
                  <a:pt x="7281" y="2205"/>
                  <a:pt x="7281" y="2205"/>
                </a:cubicBezTo>
                <a:cubicBezTo>
                  <a:pt x="7293" y="2158"/>
                  <a:pt x="7305" y="2111"/>
                  <a:pt x="7317" y="2076"/>
                </a:cubicBezTo>
                <a:lnTo>
                  <a:pt x="7317" y="2041"/>
                </a:lnTo>
                <a:cubicBezTo>
                  <a:pt x="7328" y="1994"/>
                  <a:pt x="7340" y="1959"/>
                  <a:pt x="7340" y="1912"/>
                </a:cubicBezTo>
                <a:cubicBezTo>
                  <a:pt x="7445" y="1021"/>
                  <a:pt x="6778" y="1"/>
                  <a:pt x="58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5" name="Google Shape;455;p13"/>
          <p:cNvGrpSpPr/>
          <p:nvPr/>
        </p:nvGrpSpPr>
        <p:grpSpPr>
          <a:xfrm rot="-5400000" flipH="1">
            <a:off x="143335" y="934060"/>
            <a:ext cx="2593304" cy="1827734"/>
            <a:chOff x="2458950" y="370151"/>
            <a:chExt cx="697050" cy="491274"/>
          </a:xfrm>
        </p:grpSpPr>
        <p:sp>
          <p:nvSpPr>
            <p:cNvPr id="456" name="Google Shape;456;p13"/>
            <p:cNvSpPr/>
            <p:nvPr/>
          </p:nvSpPr>
          <p:spPr>
            <a:xfrm>
              <a:off x="2820776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3033750" y="467675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3077075" y="522600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105725" y="457875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3" name="Google Shape;463;p13"/>
          <p:cNvGrpSpPr/>
          <p:nvPr/>
        </p:nvGrpSpPr>
        <p:grpSpPr>
          <a:xfrm rot="-8999975">
            <a:off x="16983143" y="8718476"/>
            <a:ext cx="591959" cy="980832"/>
            <a:chOff x="3330825" y="1367375"/>
            <a:chExt cx="280075" cy="464025"/>
          </a:xfrm>
        </p:grpSpPr>
        <p:sp>
          <p:nvSpPr>
            <p:cNvPr id="464" name="Google Shape;464;p13"/>
            <p:cNvSpPr/>
            <p:nvPr/>
          </p:nvSpPr>
          <p:spPr>
            <a:xfrm>
              <a:off x="3484800" y="1720525"/>
              <a:ext cx="115550" cy="110875"/>
            </a:xfrm>
            <a:custGeom>
              <a:avLst/>
              <a:gdLst/>
              <a:ahLst/>
              <a:cxnLst/>
              <a:rect l="l" t="t" r="r" b="b"/>
              <a:pathLst>
                <a:path w="4622" h="4435" extrusionOk="0">
                  <a:moveTo>
                    <a:pt x="2311" y="0"/>
                  </a:moveTo>
                  <a:cubicBezTo>
                    <a:pt x="2159" y="0"/>
                    <a:pt x="2006" y="13"/>
                    <a:pt x="1857" y="37"/>
                  </a:cubicBezTo>
                  <a:cubicBezTo>
                    <a:pt x="764" y="233"/>
                    <a:pt x="0" y="1265"/>
                    <a:pt x="51" y="2348"/>
                  </a:cubicBezTo>
                  <a:cubicBezTo>
                    <a:pt x="51" y="2461"/>
                    <a:pt x="72" y="2574"/>
                    <a:pt x="93" y="2678"/>
                  </a:cubicBezTo>
                  <a:cubicBezTo>
                    <a:pt x="113" y="2998"/>
                    <a:pt x="196" y="3307"/>
                    <a:pt x="351" y="3606"/>
                  </a:cubicBezTo>
                  <a:cubicBezTo>
                    <a:pt x="665" y="4200"/>
                    <a:pt x="1226" y="4435"/>
                    <a:pt x="1815" y="4435"/>
                  </a:cubicBezTo>
                  <a:cubicBezTo>
                    <a:pt x="2249" y="4435"/>
                    <a:pt x="2698" y="4307"/>
                    <a:pt x="3074" y="4101"/>
                  </a:cubicBezTo>
                  <a:cubicBezTo>
                    <a:pt x="4054" y="3555"/>
                    <a:pt x="4621" y="2430"/>
                    <a:pt x="4312" y="1337"/>
                  </a:cubicBezTo>
                  <a:cubicBezTo>
                    <a:pt x="4057" y="414"/>
                    <a:pt x="3188" y="0"/>
                    <a:pt x="2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3477400" y="1543325"/>
              <a:ext cx="133500" cy="103775"/>
            </a:xfrm>
            <a:custGeom>
              <a:avLst/>
              <a:gdLst/>
              <a:ahLst/>
              <a:cxnLst/>
              <a:rect l="l" t="t" r="r" b="b"/>
              <a:pathLst>
                <a:path w="5340" h="4151" extrusionOk="0">
                  <a:moveTo>
                    <a:pt x="2983" y="1"/>
                  </a:moveTo>
                  <a:cubicBezTo>
                    <a:pt x="2469" y="1"/>
                    <a:pt x="1956" y="154"/>
                    <a:pt x="1575" y="451"/>
                  </a:cubicBezTo>
                  <a:cubicBezTo>
                    <a:pt x="0" y="1662"/>
                    <a:pt x="1018" y="4151"/>
                    <a:pt x="2737" y="4151"/>
                  </a:cubicBezTo>
                  <a:cubicBezTo>
                    <a:pt x="2819" y="4151"/>
                    <a:pt x="2903" y="4145"/>
                    <a:pt x="2988" y="4134"/>
                  </a:cubicBezTo>
                  <a:cubicBezTo>
                    <a:pt x="3494" y="4134"/>
                    <a:pt x="3999" y="3938"/>
                    <a:pt x="4432" y="3576"/>
                  </a:cubicBezTo>
                  <a:cubicBezTo>
                    <a:pt x="5340" y="2834"/>
                    <a:pt x="5340" y="1555"/>
                    <a:pt x="4629" y="699"/>
                  </a:cubicBezTo>
                  <a:cubicBezTo>
                    <a:pt x="4237" y="228"/>
                    <a:pt x="3610" y="1"/>
                    <a:pt x="2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3330825" y="1489400"/>
              <a:ext cx="143400" cy="134750"/>
            </a:xfrm>
            <a:custGeom>
              <a:avLst/>
              <a:gdLst/>
              <a:ahLst/>
              <a:cxnLst/>
              <a:rect l="l" t="t" r="r" b="b"/>
              <a:pathLst>
                <a:path w="5736" h="5390" extrusionOk="0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3451275" y="1367375"/>
              <a:ext cx="111650" cy="100400"/>
            </a:xfrm>
            <a:custGeom>
              <a:avLst/>
              <a:gdLst/>
              <a:ahLst/>
              <a:cxnLst/>
              <a:rect l="l" t="t" r="r" b="b"/>
              <a:pathLst>
                <a:path w="4466" h="4016" extrusionOk="0">
                  <a:moveTo>
                    <a:pt x="2077" y="0"/>
                  </a:moveTo>
                  <a:cubicBezTo>
                    <a:pt x="1557" y="0"/>
                    <a:pt x="1026" y="185"/>
                    <a:pt x="660" y="506"/>
                  </a:cubicBezTo>
                  <a:cubicBezTo>
                    <a:pt x="640" y="537"/>
                    <a:pt x="608" y="558"/>
                    <a:pt x="588" y="578"/>
                  </a:cubicBezTo>
                  <a:cubicBezTo>
                    <a:pt x="299" y="805"/>
                    <a:pt x="134" y="1145"/>
                    <a:pt x="83" y="1517"/>
                  </a:cubicBezTo>
                  <a:cubicBezTo>
                    <a:pt x="0" y="1950"/>
                    <a:pt x="62" y="2404"/>
                    <a:pt x="258" y="2827"/>
                  </a:cubicBezTo>
                  <a:cubicBezTo>
                    <a:pt x="340" y="3002"/>
                    <a:pt x="443" y="3146"/>
                    <a:pt x="567" y="3270"/>
                  </a:cubicBezTo>
                  <a:cubicBezTo>
                    <a:pt x="805" y="3570"/>
                    <a:pt x="1104" y="3817"/>
                    <a:pt x="1465" y="3930"/>
                  </a:cubicBezTo>
                  <a:cubicBezTo>
                    <a:pt x="1650" y="3988"/>
                    <a:pt x="1827" y="4015"/>
                    <a:pt x="1997" y="4015"/>
                  </a:cubicBezTo>
                  <a:cubicBezTo>
                    <a:pt x="3607" y="4015"/>
                    <a:pt x="4465" y="1592"/>
                    <a:pt x="3280" y="444"/>
                  </a:cubicBezTo>
                  <a:cubicBezTo>
                    <a:pt x="2965" y="138"/>
                    <a:pt x="2525" y="0"/>
                    <a:pt x="20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3353000" y="1520100"/>
              <a:ext cx="54450" cy="76825"/>
            </a:xfrm>
            <a:custGeom>
              <a:avLst/>
              <a:gdLst/>
              <a:ahLst/>
              <a:cxnLst/>
              <a:rect l="l" t="t" r="r" b="b"/>
              <a:pathLst>
                <a:path w="2178" h="3073" extrusionOk="0">
                  <a:moveTo>
                    <a:pt x="1092" y="1"/>
                  </a:moveTo>
                  <a:cubicBezTo>
                    <a:pt x="1037" y="1"/>
                    <a:pt x="980" y="21"/>
                    <a:pt x="929" y="70"/>
                  </a:cubicBezTo>
                  <a:cubicBezTo>
                    <a:pt x="1" y="906"/>
                    <a:pt x="558" y="2999"/>
                    <a:pt x="1868" y="3072"/>
                  </a:cubicBezTo>
                  <a:cubicBezTo>
                    <a:pt x="1875" y="3073"/>
                    <a:pt x="1881" y="3073"/>
                    <a:pt x="1887" y="3073"/>
                  </a:cubicBezTo>
                  <a:cubicBezTo>
                    <a:pt x="2178" y="3073"/>
                    <a:pt x="2171" y="2607"/>
                    <a:pt x="1868" y="2598"/>
                  </a:cubicBezTo>
                  <a:cubicBezTo>
                    <a:pt x="960" y="2546"/>
                    <a:pt x="672" y="947"/>
                    <a:pt x="1270" y="411"/>
                  </a:cubicBezTo>
                  <a:cubicBezTo>
                    <a:pt x="1446" y="243"/>
                    <a:pt x="1281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3451525" y="1381525"/>
              <a:ext cx="55450" cy="76050"/>
            </a:xfrm>
            <a:custGeom>
              <a:avLst/>
              <a:gdLst/>
              <a:ahLst/>
              <a:cxnLst/>
              <a:rect l="l" t="t" r="r" b="b"/>
              <a:pathLst>
                <a:path w="2218" h="3042" extrusionOk="0">
                  <a:moveTo>
                    <a:pt x="1304" y="0"/>
                  </a:moveTo>
                  <a:cubicBezTo>
                    <a:pt x="1263" y="0"/>
                    <a:pt x="1220" y="13"/>
                    <a:pt x="1176" y="43"/>
                  </a:cubicBezTo>
                  <a:cubicBezTo>
                    <a:pt x="0" y="827"/>
                    <a:pt x="815" y="2395"/>
                    <a:pt x="1754" y="3004"/>
                  </a:cubicBezTo>
                  <a:cubicBezTo>
                    <a:pt x="1795" y="3030"/>
                    <a:pt x="1837" y="3042"/>
                    <a:pt x="1876" y="3042"/>
                  </a:cubicBezTo>
                  <a:cubicBezTo>
                    <a:pt x="2079" y="3042"/>
                    <a:pt x="2218" y="2729"/>
                    <a:pt x="2001" y="2591"/>
                  </a:cubicBezTo>
                  <a:cubicBezTo>
                    <a:pt x="1382" y="2188"/>
                    <a:pt x="578" y="1012"/>
                    <a:pt x="1424" y="455"/>
                  </a:cubicBezTo>
                  <a:cubicBezTo>
                    <a:pt x="1638" y="310"/>
                    <a:pt x="1504" y="0"/>
                    <a:pt x="1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3507475" y="1562550"/>
              <a:ext cx="38475" cy="55175"/>
            </a:xfrm>
            <a:custGeom>
              <a:avLst/>
              <a:gdLst/>
              <a:ahLst/>
              <a:cxnLst/>
              <a:rect l="l" t="t" r="r" b="b"/>
              <a:pathLst>
                <a:path w="1539" h="2207" extrusionOk="0">
                  <a:moveTo>
                    <a:pt x="743" y="0"/>
                  </a:moveTo>
                  <a:cubicBezTo>
                    <a:pt x="669" y="0"/>
                    <a:pt x="593" y="31"/>
                    <a:pt x="537" y="105"/>
                  </a:cubicBezTo>
                  <a:cubicBezTo>
                    <a:pt x="1" y="817"/>
                    <a:pt x="372" y="1859"/>
                    <a:pt x="1166" y="2189"/>
                  </a:cubicBezTo>
                  <a:cubicBezTo>
                    <a:pt x="1196" y="2201"/>
                    <a:pt x="1224" y="2206"/>
                    <a:pt x="1251" y="2206"/>
                  </a:cubicBezTo>
                  <a:cubicBezTo>
                    <a:pt x="1467" y="2206"/>
                    <a:pt x="1539" y="1826"/>
                    <a:pt x="1290" y="1725"/>
                  </a:cubicBezTo>
                  <a:cubicBezTo>
                    <a:pt x="754" y="1508"/>
                    <a:pt x="630" y="786"/>
                    <a:pt x="950" y="343"/>
                  </a:cubicBezTo>
                  <a:cubicBezTo>
                    <a:pt x="1080" y="169"/>
                    <a:pt x="916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3501025" y="1742650"/>
              <a:ext cx="41675" cy="55450"/>
            </a:xfrm>
            <a:custGeom>
              <a:avLst/>
              <a:gdLst/>
              <a:ahLst/>
              <a:cxnLst/>
              <a:rect l="l" t="t" r="r" b="b"/>
              <a:pathLst>
                <a:path w="1667" h="2218" extrusionOk="0">
                  <a:moveTo>
                    <a:pt x="651" y="1"/>
                  </a:moveTo>
                  <a:cubicBezTo>
                    <a:pt x="578" y="1"/>
                    <a:pt x="505" y="33"/>
                    <a:pt x="454" y="112"/>
                  </a:cubicBezTo>
                  <a:cubicBezTo>
                    <a:pt x="1" y="875"/>
                    <a:pt x="454" y="1927"/>
                    <a:pt x="1280" y="2205"/>
                  </a:cubicBezTo>
                  <a:cubicBezTo>
                    <a:pt x="1306" y="2214"/>
                    <a:pt x="1331" y="2218"/>
                    <a:pt x="1354" y="2218"/>
                  </a:cubicBezTo>
                  <a:cubicBezTo>
                    <a:pt x="1588" y="2218"/>
                    <a:pt x="1666" y="1826"/>
                    <a:pt x="1403" y="1741"/>
                  </a:cubicBezTo>
                  <a:cubicBezTo>
                    <a:pt x="867" y="1556"/>
                    <a:pt x="578" y="844"/>
                    <a:pt x="878" y="359"/>
                  </a:cubicBezTo>
                  <a:cubicBezTo>
                    <a:pt x="985" y="172"/>
                    <a:pt x="818" y="1"/>
                    <a:pt x="6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679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754700" y="3638462"/>
            <a:ext cx="147786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680900" y="1403762"/>
            <a:ext cx="2926200" cy="219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572000" y="5610254"/>
            <a:ext cx="91440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7048500"/>
            <a:ext cx="182880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263701" y="6796601"/>
            <a:ext cx="1052351" cy="227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389000" y="1723451"/>
            <a:ext cx="9510000" cy="310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4389000" y="5143500"/>
            <a:ext cx="9510000" cy="142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7"/>
            <a:ext cx="15773400" cy="578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t>3/9/2025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reeform: Shape 6"/>
          <p:cNvSpPr/>
          <p:nvPr/>
        </p:nvSpPr>
        <p:spPr>
          <a:xfrm>
            <a:off x="15741650" y="3"/>
            <a:ext cx="1273992" cy="536502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Freeform: Shape 7"/>
          <p:cNvSpPr/>
          <p:nvPr/>
        </p:nvSpPr>
        <p:spPr>
          <a:xfrm flipH="1">
            <a:off x="185305" y="8576858"/>
            <a:ext cx="2657414" cy="1710143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1440000" y="3485550"/>
            <a:ext cx="4023600" cy="105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 idx="2" hasCustomPrompt="1"/>
          </p:nvPr>
        </p:nvSpPr>
        <p:spPr>
          <a:xfrm>
            <a:off x="2353500" y="2754150"/>
            <a:ext cx="2196600" cy="73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1"/>
          </p:nvPr>
        </p:nvSpPr>
        <p:spPr>
          <a:xfrm>
            <a:off x="1440000" y="4511837"/>
            <a:ext cx="4023600" cy="9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 idx="3"/>
          </p:nvPr>
        </p:nvSpPr>
        <p:spPr>
          <a:xfrm>
            <a:off x="7132200" y="3485550"/>
            <a:ext cx="4023600" cy="105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 idx="4" hasCustomPrompt="1"/>
          </p:nvPr>
        </p:nvSpPr>
        <p:spPr>
          <a:xfrm>
            <a:off x="8045700" y="2754150"/>
            <a:ext cx="2196600" cy="73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5"/>
          </p:nvPr>
        </p:nvSpPr>
        <p:spPr>
          <a:xfrm>
            <a:off x="7132200" y="4511837"/>
            <a:ext cx="4023600" cy="9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 idx="6"/>
          </p:nvPr>
        </p:nvSpPr>
        <p:spPr>
          <a:xfrm>
            <a:off x="12824400" y="3485550"/>
            <a:ext cx="4023600" cy="105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7" hasCustomPrompt="1"/>
          </p:nvPr>
        </p:nvSpPr>
        <p:spPr>
          <a:xfrm>
            <a:off x="13737900" y="2754150"/>
            <a:ext cx="2196600" cy="73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8"/>
          </p:nvPr>
        </p:nvSpPr>
        <p:spPr>
          <a:xfrm>
            <a:off x="12824400" y="4511837"/>
            <a:ext cx="4023600" cy="9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9"/>
          </p:nvPr>
        </p:nvSpPr>
        <p:spPr>
          <a:xfrm>
            <a:off x="1440000" y="6906600"/>
            <a:ext cx="4023600" cy="105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13" hasCustomPrompt="1"/>
          </p:nvPr>
        </p:nvSpPr>
        <p:spPr>
          <a:xfrm>
            <a:off x="2353500" y="6175200"/>
            <a:ext cx="2196600" cy="73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14"/>
          </p:nvPr>
        </p:nvSpPr>
        <p:spPr>
          <a:xfrm>
            <a:off x="1440000" y="7932887"/>
            <a:ext cx="4023600" cy="9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15"/>
          </p:nvPr>
        </p:nvSpPr>
        <p:spPr>
          <a:xfrm>
            <a:off x="7132200" y="6906600"/>
            <a:ext cx="4023600" cy="105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 idx="16" hasCustomPrompt="1"/>
          </p:nvPr>
        </p:nvSpPr>
        <p:spPr>
          <a:xfrm>
            <a:off x="8045700" y="6175200"/>
            <a:ext cx="2196600" cy="73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17"/>
          </p:nvPr>
        </p:nvSpPr>
        <p:spPr>
          <a:xfrm>
            <a:off x="7132200" y="7932887"/>
            <a:ext cx="4023600" cy="9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18"/>
          </p:nvPr>
        </p:nvSpPr>
        <p:spPr>
          <a:xfrm>
            <a:off x="1440000" y="842203"/>
            <a:ext cx="15408000" cy="91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2"/>
          <a:srcRect l="77940" b="47254"/>
          <a:stretch>
            <a:fillRect/>
          </a:stretch>
        </p:blipFill>
        <p:spPr>
          <a:xfrm flipH="1">
            <a:off x="14253802" y="8578800"/>
            <a:ext cx="4034198" cy="17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3"/>
          <a:stretch>
            <a:fillRect/>
          </a:stretch>
        </p:blipFill>
        <p:spPr>
          <a:xfrm flipH="1">
            <a:off x="-60195" y="222482"/>
            <a:ext cx="1806527" cy="122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subTitle" idx="1"/>
          </p:nvPr>
        </p:nvSpPr>
        <p:spPr>
          <a:xfrm>
            <a:off x="1440000" y="5590200"/>
            <a:ext cx="7681200" cy="182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1440000" y="3223200"/>
            <a:ext cx="8412600" cy="20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7200004" flipH="1">
            <a:off x="104135" y="1747175"/>
            <a:ext cx="1828799" cy="174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9144000" y="3789300"/>
            <a:ext cx="5518200" cy="270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9144000" y="851051"/>
            <a:ext cx="7704000" cy="91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1440018" y="5143500"/>
            <a:ext cx="32916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1440018" y="6057900"/>
            <a:ext cx="3291600" cy="9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 idx="2"/>
          </p:nvPr>
        </p:nvSpPr>
        <p:spPr>
          <a:xfrm>
            <a:off x="9517622" y="5143500"/>
            <a:ext cx="32916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subTitle" idx="3"/>
          </p:nvPr>
        </p:nvSpPr>
        <p:spPr>
          <a:xfrm>
            <a:off x="9517613" y="6057900"/>
            <a:ext cx="3291600" cy="9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title" idx="4"/>
          </p:nvPr>
        </p:nvSpPr>
        <p:spPr>
          <a:xfrm>
            <a:off x="5478821" y="5143500"/>
            <a:ext cx="32916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ubTitle" idx="5"/>
          </p:nvPr>
        </p:nvSpPr>
        <p:spPr>
          <a:xfrm>
            <a:off x="5478816" y="6057900"/>
            <a:ext cx="3291600" cy="9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title" idx="6"/>
          </p:nvPr>
        </p:nvSpPr>
        <p:spPr>
          <a:xfrm>
            <a:off x="13556424" y="5143500"/>
            <a:ext cx="32916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7"/>
          </p:nvPr>
        </p:nvSpPr>
        <p:spPr>
          <a:xfrm>
            <a:off x="13556411" y="6057900"/>
            <a:ext cx="3291600" cy="9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title" idx="8"/>
          </p:nvPr>
        </p:nvSpPr>
        <p:spPr>
          <a:xfrm>
            <a:off x="1440000" y="820310"/>
            <a:ext cx="15408000" cy="109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-60195" y="222482"/>
            <a:ext cx="1806527" cy="122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7048500"/>
            <a:ext cx="1828800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6896122"/>
            <a:ext cx="18288000" cy="3390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101" y="6743700"/>
            <a:ext cx="18288000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title" idx="2"/>
          </p:nvPr>
        </p:nvSpPr>
        <p:spPr>
          <a:xfrm>
            <a:off x="1440000" y="367050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subTitle" idx="1"/>
          </p:nvPr>
        </p:nvSpPr>
        <p:spPr>
          <a:xfrm>
            <a:off x="1440000" y="469115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3"/>
          </p:nvPr>
        </p:nvSpPr>
        <p:spPr>
          <a:xfrm>
            <a:off x="6838538" y="367050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4"/>
          </p:nvPr>
        </p:nvSpPr>
        <p:spPr>
          <a:xfrm>
            <a:off x="6838538" y="469115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5"/>
          </p:nvPr>
        </p:nvSpPr>
        <p:spPr>
          <a:xfrm>
            <a:off x="1440000" y="7036751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441" name="Google Shape;441;p13"/>
          <p:cNvSpPr txBox="1">
            <a:spLocks noGrp="1"/>
          </p:cNvSpPr>
          <p:nvPr>
            <p:ph type="subTitle" idx="6"/>
          </p:nvPr>
        </p:nvSpPr>
        <p:spPr>
          <a:xfrm>
            <a:off x="1440000" y="805740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 idx="7"/>
          </p:nvPr>
        </p:nvSpPr>
        <p:spPr>
          <a:xfrm>
            <a:off x="6838538" y="7036751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subTitle" idx="8"/>
          </p:nvPr>
        </p:nvSpPr>
        <p:spPr>
          <a:xfrm>
            <a:off x="6838538" y="805740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3"/>
          <p:cNvSpPr txBox="1">
            <a:spLocks noGrp="1"/>
          </p:cNvSpPr>
          <p:nvPr>
            <p:ph type="title" idx="9"/>
          </p:nvPr>
        </p:nvSpPr>
        <p:spPr>
          <a:xfrm>
            <a:off x="12237096" y="3670500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subTitle" idx="13"/>
          </p:nvPr>
        </p:nvSpPr>
        <p:spPr>
          <a:xfrm>
            <a:off x="12237096" y="469115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14"/>
          </p:nvPr>
        </p:nvSpPr>
        <p:spPr>
          <a:xfrm>
            <a:off x="12237096" y="7036751"/>
            <a:ext cx="46110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447" name="Google Shape;447;p13"/>
          <p:cNvSpPr txBox="1">
            <a:spLocks noGrp="1"/>
          </p:cNvSpPr>
          <p:nvPr>
            <p:ph type="subTitle" idx="15"/>
          </p:nvPr>
        </p:nvSpPr>
        <p:spPr>
          <a:xfrm>
            <a:off x="12237096" y="8057400"/>
            <a:ext cx="4611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16" hasCustomPrompt="1"/>
          </p:nvPr>
        </p:nvSpPr>
        <p:spPr>
          <a:xfrm>
            <a:off x="3047400" y="2793060"/>
            <a:ext cx="1396200" cy="5610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17" hasCustomPrompt="1"/>
          </p:nvPr>
        </p:nvSpPr>
        <p:spPr>
          <a:xfrm>
            <a:off x="8445938" y="2793060"/>
            <a:ext cx="1396200" cy="561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 idx="18" hasCustomPrompt="1"/>
          </p:nvPr>
        </p:nvSpPr>
        <p:spPr>
          <a:xfrm>
            <a:off x="13844496" y="2792760"/>
            <a:ext cx="1396200" cy="5610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1" name="Google Shape;451;p13"/>
          <p:cNvSpPr txBox="1">
            <a:spLocks noGrp="1"/>
          </p:cNvSpPr>
          <p:nvPr>
            <p:ph type="title" idx="19" hasCustomPrompt="1"/>
          </p:nvPr>
        </p:nvSpPr>
        <p:spPr>
          <a:xfrm>
            <a:off x="3047400" y="6172578"/>
            <a:ext cx="1396200" cy="561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20" hasCustomPrompt="1"/>
          </p:nvPr>
        </p:nvSpPr>
        <p:spPr>
          <a:xfrm>
            <a:off x="8445938" y="6172578"/>
            <a:ext cx="1396200" cy="561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21" hasCustomPrompt="1"/>
          </p:nvPr>
        </p:nvSpPr>
        <p:spPr>
          <a:xfrm>
            <a:off x="13844496" y="6172578"/>
            <a:ext cx="1396200" cy="561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/>
          <p:nvPr/>
        </p:nvSpPr>
        <p:spPr>
          <a:xfrm>
            <a:off x="16188382" y="630998"/>
            <a:ext cx="1736942" cy="1663512"/>
          </a:xfrm>
          <a:custGeom>
            <a:avLst/>
            <a:gdLst/>
            <a:ahLst/>
            <a:cxnLst/>
            <a:rect l="l" t="t" r="r" b="b"/>
            <a:pathLst>
              <a:path w="14973" h="14340" extrusionOk="0">
                <a:moveTo>
                  <a:pt x="5804" y="1"/>
                </a:moveTo>
                <a:cubicBezTo>
                  <a:pt x="5569" y="1"/>
                  <a:pt x="5300" y="71"/>
                  <a:pt x="5030" y="212"/>
                </a:cubicBezTo>
                <a:cubicBezTo>
                  <a:pt x="4538" y="469"/>
                  <a:pt x="4327" y="938"/>
                  <a:pt x="4339" y="1431"/>
                </a:cubicBezTo>
                <a:lnTo>
                  <a:pt x="4327" y="1431"/>
                </a:lnTo>
                <a:lnTo>
                  <a:pt x="4339" y="1443"/>
                </a:lnTo>
                <a:cubicBezTo>
                  <a:pt x="4339" y="1501"/>
                  <a:pt x="4339" y="1560"/>
                  <a:pt x="4350" y="1607"/>
                </a:cubicBezTo>
                <a:lnTo>
                  <a:pt x="4350" y="1618"/>
                </a:lnTo>
                <a:cubicBezTo>
                  <a:pt x="4350" y="1665"/>
                  <a:pt x="4362" y="1724"/>
                  <a:pt x="4374" y="1771"/>
                </a:cubicBezTo>
                <a:cubicBezTo>
                  <a:pt x="4374" y="1795"/>
                  <a:pt x="4386" y="1806"/>
                  <a:pt x="4386" y="1829"/>
                </a:cubicBezTo>
                <a:cubicBezTo>
                  <a:pt x="4397" y="1865"/>
                  <a:pt x="4409" y="1900"/>
                  <a:pt x="4420" y="1947"/>
                </a:cubicBezTo>
                <a:cubicBezTo>
                  <a:pt x="4420" y="1959"/>
                  <a:pt x="4433" y="1970"/>
                  <a:pt x="4433" y="1994"/>
                </a:cubicBezTo>
                <a:cubicBezTo>
                  <a:pt x="4456" y="2041"/>
                  <a:pt x="4467" y="2100"/>
                  <a:pt x="4491" y="2147"/>
                </a:cubicBezTo>
                <a:cubicBezTo>
                  <a:pt x="4491" y="2147"/>
                  <a:pt x="4491" y="2158"/>
                  <a:pt x="4503" y="2158"/>
                </a:cubicBezTo>
                <a:cubicBezTo>
                  <a:pt x="4514" y="2205"/>
                  <a:pt x="4550" y="2252"/>
                  <a:pt x="4573" y="2298"/>
                </a:cubicBezTo>
                <a:cubicBezTo>
                  <a:pt x="4573" y="2322"/>
                  <a:pt x="4585" y="2334"/>
                  <a:pt x="4597" y="2345"/>
                </a:cubicBezTo>
                <a:lnTo>
                  <a:pt x="4667" y="2451"/>
                </a:lnTo>
                <a:cubicBezTo>
                  <a:pt x="4667" y="2463"/>
                  <a:pt x="4678" y="2475"/>
                  <a:pt x="4691" y="2498"/>
                </a:cubicBezTo>
                <a:cubicBezTo>
                  <a:pt x="4725" y="2545"/>
                  <a:pt x="4761" y="2580"/>
                  <a:pt x="4796" y="2627"/>
                </a:cubicBezTo>
                <a:cubicBezTo>
                  <a:pt x="4831" y="2674"/>
                  <a:pt x="4866" y="2709"/>
                  <a:pt x="4913" y="2744"/>
                </a:cubicBezTo>
                <a:lnTo>
                  <a:pt x="4949" y="2780"/>
                </a:lnTo>
                <a:cubicBezTo>
                  <a:pt x="4972" y="2814"/>
                  <a:pt x="5007" y="2838"/>
                  <a:pt x="5042" y="2861"/>
                </a:cubicBezTo>
                <a:lnTo>
                  <a:pt x="5077" y="2897"/>
                </a:lnTo>
                <a:cubicBezTo>
                  <a:pt x="5124" y="2932"/>
                  <a:pt x="5171" y="2955"/>
                  <a:pt x="5218" y="2991"/>
                </a:cubicBezTo>
                <a:lnTo>
                  <a:pt x="5230" y="2991"/>
                </a:lnTo>
                <a:lnTo>
                  <a:pt x="5371" y="3061"/>
                </a:lnTo>
                <a:cubicBezTo>
                  <a:pt x="5382" y="3072"/>
                  <a:pt x="5405" y="3072"/>
                  <a:pt x="5417" y="3084"/>
                </a:cubicBezTo>
                <a:cubicBezTo>
                  <a:pt x="5452" y="3096"/>
                  <a:pt x="5488" y="3108"/>
                  <a:pt x="5535" y="3119"/>
                </a:cubicBezTo>
                <a:cubicBezTo>
                  <a:pt x="5546" y="3119"/>
                  <a:pt x="5569" y="3131"/>
                  <a:pt x="5582" y="3131"/>
                </a:cubicBezTo>
                <a:cubicBezTo>
                  <a:pt x="5640" y="3143"/>
                  <a:pt x="5687" y="3155"/>
                  <a:pt x="5746" y="3166"/>
                </a:cubicBezTo>
                <a:lnTo>
                  <a:pt x="5757" y="3166"/>
                </a:lnTo>
                <a:cubicBezTo>
                  <a:pt x="5804" y="3178"/>
                  <a:pt x="5863" y="3178"/>
                  <a:pt x="5921" y="3178"/>
                </a:cubicBezTo>
                <a:lnTo>
                  <a:pt x="5980" y="3178"/>
                </a:lnTo>
                <a:cubicBezTo>
                  <a:pt x="6004" y="3178"/>
                  <a:pt x="6038" y="3166"/>
                  <a:pt x="6074" y="3166"/>
                </a:cubicBezTo>
                <a:cubicBezTo>
                  <a:pt x="6226" y="3788"/>
                  <a:pt x="6426" y="4398"/>
                  <a:pt x="6578" y="5018"/>
                </a:cubicBezTo>
                <a:cubicBezTo>
                  <a:pt x="6531" y="5042"/>
                  <a:pt x="6473" y="5078"/>
                  <a:pt x="6414" y="5101"/>
                </a:cubicBezTo>
                <a:cubicBezTo>
                  <a:pt x="5675" y="5487"/>
                  <a:pt x="5300" y="6144"/>
                  <a:pt x="5218" y="6860"/>
                </a:cubicBezTo>
                <a:cubicBezTo>
                  <a:pt x="4433" y="6953"/>
                  <a:pt x="3670" y="7141"/>
                  <a:pt x="2909" y="7246"/>
                </a:cubicBezTo>
                <a:cubicBezTo>
                  <a:pt x="2674" y="6660"/>
                  <a:pt x="2158" y="6167"/>
                  <a:pt x="1478" y="6167"/>
                </a:cubicBezTo>
                <a:cubicBezTo>
                  <a:pt x="1244" y="6167"/>
                  <a:pt x="974" y="6238"/>
                  <a:pt x="704" y="6379"/>
                </a:cubicBezTo>
                <a:cubicBezTo>
                  <a:pt x="212" y="6636"/>
                  <a:pt x="1" y="7105"/>
                  <a:pt x="12" y="7598"/>
                </a:cubicBezTo>
                <a:lnTo>
                  <a:pt x="1" y="7598"/>
                </a:lnTo>
                <a:cubicBezTo>
                  <a:pt x="12" y="7598"/>
                  <a:pt x="12" y="7610"/>
                  <a:pt x="12" y="7610"/>
                </a:cubicBezTo>
                <a:cubicBezTo>
                  <a:pt x="12" y="7668"/>
                  <a:pt x="12" y="7727"/>
                  <a:pt x="24" y="7774"/>
                </a:cubicBezTo>
                <a:lnTo>
                  <a:pt x="24" y="7785"/>
                </a:lnTo>
                <a:cubicBezTo>
                  <a:pt x="24" y="7832"/>
                  <a:pt x="36" y="7891"/>
                  <a:pt x="48" y="7938"/>
                </a:cubicBezTo>
                <a:cubicBezTo>
                  <a:pt x="48" y="7962"/>
                  <a:pt x="59" y="7973"/>
                  <a:pt x="59" y="7985"/>
                </a:cubicBezTo>
                <a:cubicBezTo>
                  <a:pt x="71" y="8032"/>
                  <a:pt x="83" y="8067"/>
                  <a:pt x="95" y="8114"/>
                </a:cubicBezTo>
                <a:cubicBezTo>
                  <a:pt x="95" y="8126"/>
                  <a:pt x="106" y="8137"/>
                  <a:pt x="106" y="8161"/>
                </a:cubicBezTo>
                <a:cubicBezTo>
                  <a:pt x="129" y="8207"/>
                  <a:pt x="142" y="8267"/>
                  <a:pt x="165" y="8313"/>
                </a:cubicBezTo>
                <a:lnTo>
                  <a:pt x="165" y="8325"/>
                </a:lnTo>
                <a:cubicBezTo>
                  <a:pt x="188" y="8372"/>
                  <a:pt x="223" y="8419"/>
                  <a:pt x="247" y="8465"/>
                </a:cubicBezTo>
                <a:cubicBezTo>
                  <a:pt x="247" y="8489"/>
                  <a:pt x="259" y="8501"/>
                  <a:pt x="270" y="8512"/>
                </a:cubicBezTo>
                <a:lnTo>
                  <a:pt x="340" y="8618"/>
                </a:lnTo>
                <a:cubicBezTo>
                  <a:pt x="340" y="8630"/>
                  <a:pt x="353" y="8642"/>
                  <a:pt x="364" y="8665"/>
                </a:cubicBezTo>
                <a:cubicBezTo>
                  <a:pt x="400" y="8712"/>
                  <a:pt x="434" y="8747"/>
                  <a:pt x="470" y="8794"/>
                </a:cubicBezTo>
                <a:cubicBezTo>
                  <a:pt x="505" y="8841"/>
                  <a:pt x="540" y="8876"/>
                  <a:pt x="587" y="8911"/>
                </a:cubicBezTo>
                <a:lnTo>
                  <a:pt x="622" y="8947"/>
                </a:lnTo>
                <a:cubicBezTo>
                  <a:pt x="645" y="8981"/>
                  <a:pt x="681" y="9005"/>
                  <a:pt x="716" y="9028"/>
                </a:cubicBezTo>
                <a:lnTo>
                  <a:pt x="751" y="9064"/>
                </a:lnTo>
                <a:cubicBezTo>
                  <a:pt x="798" y="9099"/>
                  <a:pt x="845" y="9122"/>
                  <a:pt x="892" y="9158"/>
                </a:cubicBezTo>
                <a:cubicBezTo>
                  <a:pt x="939" y="9181"/>
                  <a:pt x="997" y="9205"/>
                  <a:pt x="1044" y="9228"/>
                </a:cubicBezTo>
                <a:cubicBezTo>
                  <a:pt x="1056" y="9239"/>
                  <a:pt x="1080" y="9239"/>
                  <a:pt x="1091" y="9251"/>
                </a:cubicBezTo>
                <a:cubicBezTo>
                  <a:pt x="1126" y="9263"/>
                  <a:pt x="1161" y="9275"/>
                  <a:pt x="1208" y="9286"/>
                </a:cubicBezTo>
                <a:cubicBezTo>
                  <a:pt x="1220" y="9286"/>
                  <a:pt x="1244" y="9298"/>
                  <a:pt x="1255" y="9298"/>
                </a:cubicBezTo>
                <a:cubicBezTo>
                  <a:pt x="1314" y="9310"/>
                  <a:pt x="1361" y="9322"/>
                  <a:pt x="1419" y="9333"/>
                </a:cubicBezTo>
                <a:cubicBezTo>
                  <a:pt x="1478" y="9345"/>
                  <a:pt x="1536" y="9345"/>
                  <a:pt x="1595" y="9345"/>
                </a:cubicBezTo>
                <a:lnTo>
                  <a:pt x="1654" y="9345"/>
                </a:lnTo>
                <a:cubicBezTo>
                  <a:pt x="1700" y="9333"/>
                  <a:pt x="1736" y="9333"/>
                  <a:pt x="1783" y="9333"/>
                </a:cubicBezTo>
                <a:cubicBezTo>
                  <a:pt x="1806" y="9322"/>
                  <a:pt x="1830" y="9322"/>
                  <a:pt x="1841" y="9322"/>
                </a:cubicBezTo>
                <a:cubicBezTo>
                  <a:pt x="1900" y="9310"/>
                  <a:pt x="1971" y="9298"/>
                  <a:pt x="2029" y="9275"/>
                </a:cubicBezTo>
                <a:cubicBezTo>
                  <a:pt x="2088" y="9251"/>
                  <a:pt x="2146" y="9239"/>
                  <a:pt x="2193" y="9216"/>
                </a:cubicBezTo>
                <a:cubicBezTo>
                  <a:pt x="2205" y="9205"/>
                  <a:pt x="2216" y="9205"/>
                  <a:pt x="2229" y="9192"/>
                </a:cubicBezTo>
                <a:cubicBezTo>
                  <a:pt x="2275" y="9169"/>
                  <a:pt x="2322" y="9145"/>
                  <a:pt x="2357" y="9122"/>
                </a:cubicBezTo>
                <a:cubicBezTo>
                  <a:pt x="2369" y="9111"/>
                  <a:pt x="2380" y="9111"/>
                  <a:pt x="2380" y="9099"/>
                </a:cubicBezTo>
                <a:cubicBezTo>
                  <a:pt x="2427" y="9075"/>
                  <a:pt x="2463" y="9052"/>
                  <a:pt x="2498" y="9028"/>
                </a:cubicBezTo>
                <a:cubicBezTo>
                  <a:pt x="2498" y="9017"/>
                  <a:pt x="2510" y="9017"/>
                  <a:pt x="2521" y="9005"/>
                </a:cubicBezTo>
                <a:cubicBezTo>
                  <a:pt x="2557" y="8981"/>
                  <a:pt x="2591" y="8947"/>
                  <a:pt x="2627" y="8911"/>
                </a:cubicBezTo>
                <a:cubicBezTo>
                  <a:pt x="2627" y="8900"/>
                  <a:pt x="2638" y="8900"/>
                  <a:pt x="2651" y="8887"/>
                </a:cubicBezTo>
                <a:cubicBezTo>
                  <a:pt x="2709" y="8817"/>
                  <a:pt x="2768" y="8747"/>
                  <a:pt x="2815" y="8665"/>
                </a:cubicBezTo>
                <a:cubicBezTo>
                  <a:pt x="2826" y="8653"/>
                  <a:pt x="2826" y="8653"/>
                  <a:pt x="2826" y="8642"/>
                </a:cubicBezTo>
                <a:cubicBezTo>
                  <a:pt x="2849" y="8606"/>
                  <a:pt x="2873" y="8559"/>
                  <a:pt x="2896" y="8525"/>
                </a:cubicBezTo>
                <a:cubicBezTo>
                  <a:pt x="2896" y="8512"/>
                  <a:pt x="2896" y="8512"/>
                  <a:pt x="2909" y="8501"/>
                </a:cubicBezTo>
                <a:cubicBezTo>
                  <a:pt x="2920" y="8465"/>
                  <a:pt x="2932" y="8431"/>
                  <a:pt x="2943" y="8384"/>
                </a:cubicBezTo>
                <a:cubicBezTo>
                  <a:pt x="2955" y="8384"/>
                  <a:pt x="2955" y="8372"/>
                  <a:pt x="2955" y="8372"/>
                </a:cubicBezTo>
                <a:lnTo>
                  <a:pt x="2990" y="8231"/>
                </a:lnTo>
                <a:lnTo>
                  <a:pt x="2990" y="8207"/>
                </a:lnTo>
                <a:cubicBezTo>
                  <a:pt x="3002" y="8161"/>
                  <a:pt x="3014" y="8126"/>
                  <a:pt x="3014" y="8079"/>
                </a:cubicBezTo>
                <a:cubicBezTo>
                  <a:pt x="3026" y="8009"/>
                  <a:pt x="3026" y="7950"/>
                  <a:pt x="3026" y="7879"/>
                </a:cubicBezTo>
                <a:cubicBezTo>
                  <a:pt x="3753" y="7774"/>
                  <a:pt x="4480" y="7598"/>
                  <a:pt x="5206" y="7504"/>
                </a:cubicBezTo>
                <a:cubicBezTo>
                  <a:pt x="5218" y="7527"/>
                  <a:pt x="5218" y="7540"/>
                  <a:pt x="5218" y="7551"/>
                </a:cubicBezTo>
                <a:lnTo>
                  <a:pt x="5218" y="7574"/>
                </a:lnTo>
                <a:cubicBezTo>
                  <a:pt x="5218" y="7610"/>
                  <a:pt x="5230" y="7657"/>
                  <a:pt x="5241" y="7704"/>
                </a:cubicBezTo>
                <a:lnTo>
                  <a:pt x="5241" y="7739"/>
                </a:lnTo>
                <a:cubicBezTo>
                  <a:pt x="5253" y="7785"/>
                  <a:pt x="5253" y="7821"/>
                  <a:pt x="5265" y="7856"/>
                </a:cubicBezTo>
                <a:cubicBezTo>
                  <a:pt x="5265" y="7868"/>
                  <a:pt x="5277" y="7879"/>
                  <a:pt x="5277" y="7891"/>
                </a:cubicBezTo>
                <a:lnTo>
                  <a:pt x="5312" y="8032"/>
                </a:lnTo>
                <a:lnTo>
                  <a:pt x="5312" y="8043"/>
                </a:lnTo>
                <a:cubicBezTo>
                  <a:pt x="5324" y="8090"/>
                  <a:pt x="5335" y="8137"/>
                  <a:pt x="5358" y="8173"/>
                </a:cubicBezTo>
                <a:cubicBezTo>
                  <a:pt x="5358" y="8196"/>
                  <a:pt x="5358" y="8207"/>
                  <a:pt x="5371" y="8220"/>
                </a:cubicBezTo>
                <a:lnTo>
                  <a:pt x="5405" y="8325"/>
                </a:lnTo>
                <a:cubicBezTo>
                  <a:pt x="5417" y="8337"/>
                  <a:pt x="5417" y="8348"/>
                  <a:pt x="5417" y="8360"/>
                </a:cubicBezTo>
                <a:cubicBezTo>
                  <a:pt x="5441" y="8407"/>
                  <a:pt x="5452" y="8454"/>
                  <a:pt x="5476" y="8501"/>
                </a:cubicBezTo>
                <a:cubicBezTo>
                  <a:pt x="5476" y="8501"/>
                  <a:pt x="5476" y="8512"/>
                  <a:pt x="5488" y="8512"/>
                </a:cubicBezTo>
                <a:cubicBezTo>
                  <a:pt x="5499" y="8548"/>
                  <a:pt x="5523" y="8595"/>
                  <a:pt x="5546" y="8642"/>
                </a:cubicBezTo>
                <a:cubicBezTo>
                  <a:pt x="5546" y="8653"/>
                  <a:pt x="5558" y="8665"/>
                  <a:pt x="5558" y="8676"/>
                </a:cubicBezTo>
                <a:cubicBezTo>
                  <a:pt x="5582" y="8712"/>
                  <a:pt x="5593" y="8747"/>
                  <a:pt x="5616" y="8770"/>
                </a:cubicBezTo>
                <a:cubicBezTo>
                  <a:pt x="5616" y="8782"/>
                  <a:pt x="5629" y="8806"/>
                  <a:pt x="5640" y="8817"/>
                </a:cubicBezTo>
                <a:cubicBezTo>
                  <a:pt x="5663" y="8853"/>
                  <a:pt x="5687" y="8900"/>
                  <a:pt x="5710" y="8947"/>
                </a:cubicBezTo>
                <a:cubicBezTo>
                  <a:pt x="5746" y="8993"/>
                  <a:pt x="5769" y="9028"/>
                  <a:pt x="5793" y="9064"/>
                </a:cubicBezTo>
                <a:cubicBezTo>
                  <a:pt x="5804" y="9075"/>
                  <a:pt x="5804" y="9087"/>
                  <a:pt x="5816" y="9099"/>
                </a:cubicBezTo>
                <a:cubicBezTo>
                  <a:pt x="5840" y="9134"/>
                  <a:pt x="5863" y="9158"/>
                  <a:pt x="5886" y="9192"/>
                </a:cubicBezTo>
                <a:cubicBezTo>
                  <a:pt x="5898" y="9205"/>
                  <a:pt x="5898" y="9216"/>
                  <a:pt x="5910" y="9228"/>
                </a:cubicBezTo>
                <a:cubicBezTo>
                  <a:pt x="5945" y="9263"/>
                  <a:pt x="5968" y="9298"/>
                  <a:pt x="6004" y="9345"/>
                </a:cubicBezTo>
                <a:lnTo>
                  <a:pt x="6109" y="9450"/>
                </a:lnTo>
                <a:cubicBezTo>
                  <a:pt x="6109" y="9462"/>
                  <a:pt x="6121" y="9474"/>
                  <a:pt x="6132" y="9486"/>
                </a:cubicBezTo>
                <a:cubicBezTo>
                  <a:pt x="6156" y="9509"/>
                  <a:pt x="6191" y="9533"/>
                  <a:pt x="6215" y="9556"/>
                </a:cubicBezTo>
                <a:cubicBezTo>
                  <a:pt x="6226" y="9567"/>
                  <a:pt x="6238" y="9580"/>
                  <a:pt x="6238" y="9591"/>
                </a:cubicBezTo>
                <a:cubicBezTo>
                  <a:pt x="6273" y="9627"/>
                  <a:pt x="6320" y="9661"/>
                  <a:pt x="6355" y="9685"/>
                </a:cubicBezTo>
                <a:lnTo>
                  <a:pt x="6355" y="9697"/>
                </a:lnTo>
                <a:cubicBezTo>
                  <a:pt x="6390" y="9720"/>
                  <a:pt x="6426" y="9755"/>
                  <a:pt x="6473" y="9779"/>
                </a:cubicBezTo>
                <a:cubicBezTo>
                  <a:pt x="6484" y="9791"/>
                  <a:pt x="6496" y="9802"/>
                  <a:pt x="6507" y="9802"/>
                </a:cubicBezTo>
                <a:cubicBezTo>
                  <a:pt x="6531" y="9825"/>
                  <a:pt x="6566" y="9849"/>
                  <a:pt x="6590" y="9872"/>
                </a:cubicBezTo>
                <a:cubicBezTo>
                  <a:pt x="6601" y="9872"/>
                  <a:pt x="6613" y="9885"/>
                  <a:pt x="6625" y="9896"/>
                </a:cubicBezTo>
                <a:cubicBezTo>
                  <a:pt x="6672" y="9919"/>
                  <a:pt x="6707" y="9943"/>
                  <a:pt x="6754" y="9966"/>
                </a:cubicBezTo>
                <a:cubicBezTo>
                  <a:pt x="6801" y="10002"/>
                  <a:pt x="6836" y="10013"/>
                  <a:pt x="6883" y="10036"/>
                </a:cubicBezTo>
                <a:cubicBezTo>
                  <a:pt x="6895" y="10049"/>
                  <a:pt x="6906" y="10049"/>
                  <a:pt x="6918" y="10060"/>
                </a:cubicBezTo>
                <a:cubicBezTo>
                  <a:pt x="6953" y="10072"/>
                  <a:pt x="6989" y="10096"/>
                  <a:pt x="7023" y="10107"/>
                </a:cubicBezTo>
                <a:cubicBezTo>
                  <a:pt x="7035" y="10107"/>
                  <a:pt x="7047" y="10119"/>
                  <a:pt x="7059" y="10119"/>
                </a:cubicBezTo>
                <a:cubicBezTo>
                  <a:pt x="7106" y="10142"/>
                  <a:pt x="7153" y="10154"/>
                  <a:pt x="7200" y="10177"/>
                </a:cubicBezTo>
                <a:cubicBezTo>
                  <a:pt x="7234" y="10189"/>
                  <a:pt x="7270" y="10201"/>
                  <a:pt x="7293" y="10213"/>
                </a:cubicBezTo>
                <a:cubicBezTo>
                  <a:pt x="7246" y="10529"/>
                  <a:pt x="7200" y="10857"/>
                  <a:pt x="7153" y="11174"/>
                </a:cubicBezTo>
                <a:cubicBezTo>
                  <a:pt x="6929" y="11185"/>
                  <a:pt x="6695" y="11256"/>
                  <a:pt x="6449" y="11385"/>
                </a:cubicBezTo>
                <a:cubicBezTo>
                  <a:pt x="5945" y="11643"/>
                  <a:pt x="5746" y="12112"/>
                  <a:pt x="5746" y="12605"/>
                </a:cubicBezTo>
                <a:lnTo>
                  <a:pt x="5746" y="12616"/>
                </a:lnTo>
                <a:cubicBezTo>
                  <a:pt x="5757" y="12675"/>
                  <a:pt x="5757" y="12722"/>
                  <a:pt x="5757" y="12780"/>
                </a:cubicBezTo>
                <a:cubicBezTo>
                  <a:pt x="5757" y="12780"/>
                  <a:pt x="5769" y="12780"/>
                  <a:pt x="5769" y="12792"/>
                </a:cubicBezTo>
                <a:cubicBezTo>
                  <a:pt x="5769" y="12839"/>
                  <a:pt x="5780" y="12897"/>
                  <a:pt x="5793" y="12944"/>
                </a:cubicBezTo>
                <a:cubicBezTo>
                  <a:pt x="5793" y="12956"/>
                  <a:pt x="5804" y="12980"/>
                  <a:pt x="5804" y="12991"/>
                </a:cubicBezTo>
                <a:cubicBezTo>
                  <a:pt x="5816" y="13038"/>
                  <a:pt x="5827" y="13074"/>
                  <a:pt x="5840" y="13108"/>
                </a:cubicBezTo>
                <a:cubicBezTo>
                  <a:pt x="5840" y="13132"/>
                  <a:pt x="5851" y="13144"/>
                  <a:pt x="5851" y="13167"/>
                </a:cubicBezTo>
                <a:cubicBezTo>
                  <a:pt x="5874" y="13214"/>
                  <a:pt x="5886" y="13261"/>
                  <a:pt x="5910" y="13319"/>
                </a:cubicBezTo>
                <a:lnTo>
                  <a:pt x="5921" y="13331"/>
                </a:lnTo>
                <a:cubicBezTo>
                  <a:pt x="5933" y="13378"/>
                  <a:pt x="5957" y="13425"/>
                  <a:pt x="5992" y="13472"/>
                </a:cubicBezTo>
                <a:cubicBezTo>
                  <a:pt x="5992" y="13483"/>
                  <a:pt x="6004" y="13496"/>
                  <a:pt x="6015" y="13519"/>
                </a:cubicBezTo>
                <a:cubicBezTo>
                  <a:pt x="6038" y="13554"/>
                  <a:pt x="6062" y="13589"/>
                  <a:pt x="6074" y="13624"/>
                </a:cubicBezTo>
                <a:lnTo>
                  <a:pt x="6109" y="13660"/>
                </a:lnTo>
                <a:lnTo>
                  <a:pt x="6215" y="13800"/>
                </a:lnTo>
                <a:cubicBezTo>
                  <a:pt x="6249" y="13847"/>
                  <a:pt x="6285" y="13882"/>
                  <a:pt x="6332" y="13918"/>
                </a:cubicBezTo>
                <a:lnTo>
                  <a:pt x="6367" y="13952"/>
                </a:lnTo>
                <a:cubicBezTo>
                  <a:pt x="6390" y="13976"/>
                  <a:pt x="6426" y="14011"/>
                  <a:pt x="6460" y="14035"/>
                </a:cubicBezTo>
                <a:cubicBezTo>
                  <a:pt x="6473" y="14046"/>
                  <a:pt x="6484" y="14058"/>
                  <a:pt x="6496" y="14058"/>
                </a:cubicBezTo>
                <a:cubicBezTo>
                  <a:pt x="6543" y="14093"/>
                  <a:pt x="6590" y="14129"/>
                  <a:pt x="6637" y="14152"/>
                </a:cubicBezTo>
                <a:lnTo>
                  <a:pt x="6648" y="14163"/>
                </a:lnTo>
                <a:lnTo>
                  <a:pt x="6789" y="14234"/>
                </a:lnTo>
                <a:cubicBezTo>
                  <a:pt x="6801" y="14234"/>
                  <a:pt x="6812" y="14246"/>
                  <a:pt x="6836" y="14246"/>
                </a:cubicBezTo>
                <a:cubicBezTo>
                  <a:pt x="6871" y="14269"/>
                  <a:pt x="6906" y="14281"/>
                  <a:pt x="6953" y="14293"/>
                </a:cubicBezTo>
                <a:cubicBezTo>
                  <a:pt x="6965" y="14293"/>
                  <a:pt x="6976" y="14293"/>
                  <a:pt x="7000" y="14304"/>
                </a:cubicBezTo>
                <a:cubicBezTo>
                  <a:pt x="7059" y="14316"/>
                  <a:pt x="7106" y="14328"/>
                  <a:pt x="7164" y="14340"/>
                </a:cubicBezTo>
                <a:lnTo>
                  <a:pt x="7398" y="14340"/>
                </a:lnTo>
                <a:cubicBezTo>
                  <a:pt x="7445" y="14340"/>
                  <a:pt x="7481" y="14340"/>
                  <a:pt x="7528" y="14328"/>
                </a:cubicBezTo>
                <a:lnTo>
                  <a:pt x="7586" y="14328"/>
                </a:lnTo>
                <a:cubicBezTo>
                  <a:pt x="7645" y="14316"/>
                  <a:pt x="7715" y="14304"/>
                  <a:pt x="7774" y="14281"/>
                </a:cubicBezTo>
                <a:cubicBezTo>
                  <a:pt x="7833" y="14257"/>
                  <a:pt x="7880" y="14234"/>
                  <a:pt x="7938" y="14210"/>
                </a:cubicBezTo>
                <a:cubicBezTo>
                  <a:pt x="7950" y="14210"/>
                  <a:pt x="7961" y="14199"/>
                  <a:pt x="7973" y="14199"/>
                </a:cubicBezTo>
                <a:cubicBezTo>
                  <a:pt x="8020" y="14176"/>
                  <a:pt x="8067" y="14152"/>
                  <a:pt x="8102" y="14117"/>
                </a:cubicBezTo>
                <a:cubicBezTo>
                  <a:pt x="8114" y="14117"/>
                  <a:pt x="8125" y="14117"/>
                  <a:pt x="8125" y="14105"/>
                </a:cubicBezTo>
                <a:cubicBezTo>
                  <a:pt x="8172" y="14082"/>
                  <a:pt x="8208" y="14058"/>
                  <a:pt x="8243" y="14023"/>
                </a:cubicBezTo>
                <a:lnTo>
                  <a:pt x="8255" y="14011"/>
                </a:lnTo>
                <a:cubicBezTo>
                  <a:pt x="8302" y="13976"/>
                  <a:pt x="8336" y="13952"/>
                  <a:pt x="8372" y="13918"/>
                </a:cubicBezTo>
                <a:cubicBezTo>
                  <a:pt x="8372" y="13905"/>
                  <a:pt x="8383" y="13894"/>
                  <a:pt x="8383" y="13894"/>
                </a:cubicBezTo>
                <a:cubicBezTo>
                  <a:pt x="8419" y="13859"/>
                  <a:pt x="8454" y="13824"/>
                  <a:pt x="8477" y="13788"/>
                </a:cubicBezTo>
                <a:cubicBezTo>
                  <a:pt x="8513" y="13741"/>
                  <a:pt x="8536" y="13707"/>
                  <a:pt x="8560" y="13671"/>
                </a:cubicBezTo>
                <a:cubicBezTo>
                  <a:pt x="8571" y="13660"/>
                  <a:pt x="8571" y="13648"/>
                  <a:pt x="8571" y="13648"/>
                </a:cubicBezTo>
                <a:cubicBezTo>
                  <a:pt x="8594" y="13601"/>
                  <a:pt x="8618" y="13566"/>
                  <a:pt x="8641" y="13530"/>
                </a:cubicBezTo>
                <a:lnTo>
                  <a:pt x="8641" y="13507"/>
                </a:lnTo>
                <a:cubicBezTo>
                  <a:pt x="8665" y="13460"/>
                  <a:pt x="8677" y="13425"/>
                  <a:pt x="8688" y="13390"/>
                </a:cubicBezTo>
                <a:cubicBezTo>
                  <a:pt x="8688" y="13378"/>
                  <a:pt x="8700" y="13378"/>
                  <a:pt x="8700" y="13366"/>
                </a:cubicBezTo>
                <a:cubicBezTo>
                  <a:pt x="8712" y="13331"/>
                  <a:pt x="8724" y="13285"/>
                  <a:pt x="8735" y="13238"/>
                </a:cubicBezTo>
                <a:lnTo>
                  <a:pt x="8735" y="13214"/>
                </a:lnTo>
                <a:cubicBezTo>
                  <a:pt x="8747" y="13167"/>
                  <a:pt x="8758" y="13120"/>
                  <a:pt x="8758" y="13085"/>
                </a:cubicBezTo>
                <a:cubicBezTo>
                  <a:pt x="8841" y="12370"/>
                  <a:pt x="8430" y="11584"/>
                  <a:pt x="7774" y="11291"/>
                </a:cubicBezTo>
                <a:lnTo>
                  <a:pt x="7914" y="10307"/>
                </a:lnTo>
                <a:lnTo>
                  <a:pt x="8044" y="10307"/>
                </a:lnTo>
                <a:cubicBezTo>
                  <a:pt x="8091" y="10307"/>
                  <a:pt x="8149" y="10307"/>
                  <a:pt x="8196" y="10294"/>
                </a:cubicBezTo>
                <a:cubicBezTo>
                  <a:pt x="8255" y="10294"/>
                  <a:pt x="8313" y="10283"/>
                  <a:pt x="8360" y="10271"/>
                </a:cubicBezTo>
                <a:lnTo>
                  <a:pt x="8407" y="10271"/>
                </a:lnTo>
                <a:cubicBezTo>
                  <a:pt x="8454" y="10260"/>
                  <a:pt x="8489" y="10248"/>
                  <a:pt x="8536" y="10248"/>
                </a:cubicBezTo>
                <a:cubicBezTo>
                  <a:pt x="8547" y="10236"/>
                  <a:pt x="8571" y="10236"/>
                  <a:pt x="8583" y="10236"/>
                </a:cubicBezTo>
                <a:cubicBezTo>
                  <a:pt x="8641" y="10224"/>
                  <a:pt x="8688" y="10201"/>
                  <a:pt x="8747" y="10189"/>
                </a:cubicBezTo>
                <a:cubicBezTo>
                  <a:pt x="8818" y="10166"/>
                  <a:pt x="8876" y="10142"/>
                  <a:pt x="8935" y="10119"/>
                </a:cubicBezTo>
                <a:cubicBezTo>
                  <a:pt x="8946" y="10107"/>
                  <a:pt x="8969" y="10096"/>
                  <a:pt x="8993" y="10096"/>
                </a:cubicBezTo>
                <a:cubicBezTo>
                  <a:pt x="9029" y="10072"/>
                  <a:pt x="9063" y="10060"/>
                  <a:pt x="9110" y="10036"/>
                </a:cubicBezTo>
                <a:cubicBezTo>
                  <a:pt x="9122" y="10025"/>
                  <a:pt x="9146" y="10013"/>
                  <a:pt x="9169" y="10002"/>
                </a:cubicBezTo>
                <a:cubicBezTo>
                  <a:pt x="9204" y="9990"/>
                  <a:pt x="9240" y="9966"/>
                  <a:pt x="9274" y="9943"/>
                </a:cubicBezTo>
                <a:cubicBezTo>
                  <a:pt x="9298" y="9931"/>
                  <a:pt x="9310" y="9919"/>
                  <a:pt x="9321" y="9919"/>
                </a:cubicBezTo>
                <a:cubicBezTo>
                  <a:pt x="9427" y="9849"/>
                  <a:pt x="9521" y="9779"/>
                  <a:pt x="9603" y="9708"/>
                </a:cubicBezTo>
                <a:cubicBezTo>
                  <a:pt x="9626" y="9697"/>
                  <a:pt x="9638" y="9685"/>
                  <a:pt x="9649" y="9673"/>
                </a:cubicBezTo>
                <a:cubicBezTo>
                  <a:pt x="9673" y="9650"/>
                  <a:pt x="9709" y="9627"/>
                  <a:pt x="9732" y="9603"/>
                </a:cubicBezTo>
                <a:cubicBezTo>
                  <a:pt x="9743" y="9591"/>
                  <a:pt x="9767" y="9580"/>
                  <a:pt x="9779" y="9556"/>
                </a:cubicBezTo>
                <a:lnTo>
                  <a:pt x="9861" y="9474"/>
                </a:lnTo>
                <a:cubicBezTo>
                  <a:pt x="9861" y="9462"/>
                  <a:pt x="9873" y="9450"/>
                  <a:pt x="9884" y="9439"/>
                </a:cubicBezTo>
                <a:cubicBezTo>
                  <a:pt x="9954" y="9356"/>
                  <a:pt x="10025" y="9275"/>
                  <a:pt x="10084" y="9192"/>
                </a:cubicBezTo>
                <a:cubicBezTo>
                  <a:pt x="10095" y="9181"/>
                  <a:pt x="10095" y="9169"/>
                  <a:pt x="10107" y="9145"/>
                </a:cubicBezTo>
                <a:cubicBezTo>
                  <a:pt x="10131" y="9122"/>
                  <a:pt x="10142" y="9087"/>
                  <a:pt x="10165" y="9052"/>
                </a:cubicBezTo>
                <a:cubicBezTo>
                  <a:pt x="10178" y="9040"/>
                  <a:pt x="10178" y="9028"/>
                  <a:pt x="10189" y="9005"/>
                </a:cubicBezTo>
                <a:cubicBezTo>
                  <a:pt x="10212" y="8981"/>
                  <a:pt x="10224" y="8947"/>
                  <a:pt x="10236" y="8911"/>
                </a:cubicBezTo>
                <a:cubicBezTo>
                  <a:pt x="10248" y="8900"/>
                  <a:pt x="10259" y="8887"/>
                  <a:pt x="10259" y="8864"/>
                </a:cubicBezTo>
                <a:cubicBezTo>
                  <a:pt x="10306" y="8770"/>
                  <a:pt x="10342" y="8676"/>
                  <a:pt x="10376" y="8583"/>
                </a:cubicBezTo>
                <a:cubicBezTo>
                  <a:pt x="10376" y="8571"/>
                  <a:pt x="10376" y="8548"/>
                  <a:pt x="10389" y="8536"/>
                </a:cubicBezTo>
                <a:cubicBezTo>
                  <a:pt x="10400" y="8501"/>
                  <a:pt x="10400" y="8465"/>
                  <a:pt x="10412" y="8431"/>
                </a:cubicBezTo>
                <a:cubicBezTo>
                  <a:pt x="10423" y="8419"/>
                  <a:pt x="10423" y="8395"/>
                  <a:pt x="10423" y="8384"/>
                </a:cubicBezTo>
                <a:cubicBezTo>
                  <a:pt x="10435" y="8348"/>
                  <a:pt x="10447" y="8313"/>
                  <a:pt x="10447" y="8278"/>
                </a:cubicBezTo>
                <a:cubicBezTo>
                  <a:pt x="10447" y="8254"/>
                  <a:pt x="10459" y="8243"/>
                  <a:pt x="10459" y="8231"/>
                </a:cubicBezTo>
                <a:cubicBezTo>
                  <a:pt x="10494" y="8020"/>
                  <a:pt x="10506" y="7798"/>
                  <a:pt x="10494" y="7574"/>
                </a:cubicBezTo>
                <a:cubicBezTo>
                  <a:pt x="11009" y="7481"/>
                  <a:pt x="11538" y="7376"/>
                  <a:pt x="12065" y="7293"/>
                </a:cubicBezTo>
                <a:cubicBezTo>
                  <a:pt x="12065" y="7316"/>
                  <a:pt x="12077" y="7340"/>
                  <a:pt x="12088" y="7352"/>
                </a:cubicBezTo>
                <a:lnTo>
                  <a:pt x="12088" y="7363"/>
                </a:lnTo>
                <a:lnTo>
                  <a:pt x="12158" y="7504"/>
                </a:lnTo>
                <a:cubicBezTo>
                  <a:pt x="12171" y="7527"/>
                  <a:pt x="12182" y="7540"/>
                  <a:pt x="12182" y="7551"/>
                </a:cubicBezTo>
                <a:lnTo>
                  <a:pt x="12252" y="7657"/>
                </a:lnTo>
                <a:cubicBezTo>
                  <a:pt x="12264" y="7668"/>
                  <a:pt x="12276" y="7692"/>
                  <a:pt x="12276" y="7704"/>
                </a:cubicBezTo>
                <a:cubicBezTo>
                  <a:pt x="12311" y="7751"/>
                  <a:pt x="12346" y="7798"/>
                  <a:pt x="12382" y="7832"/>
                </a:cubicBezTo>
                <a:lnTo>
                  <a:pt x="12393" y="7832"/>
                </a:lnTo>
                <a:cubicBezTo>
                  <a:pt x="12429" y="7879"/>
                  <a:pt x="12463" y="7915"/>
                  <a:pt x="12499" y="7962"/>
                </a:cubicBezTo>
                <a:lnTo>
                  <a:pt x="12534" y="7996"/>
                </a:lnTo>
                <a:cubicBezTo>
                  <a:pt x="12569" y="8020"/>
                  <a:pt x="12604" y="8043"/>
                  <a:pt x="12627" y="8067"/>
                </a:cubicBezTo>
                <a:cubicBezTo>
                  <a:pt x="12640" y="8079"/>
                  <a:pt x="12663" y="8090"/>
                  <a:pt x="12674" y="8102"/>
                </a:cubicBezTo>
                <a:cubicBezTo>
                  <a:pt x="12721" y="8137"/>
                  <a:pt x="12757" y="8161"/>
                  <a:pt x="12815" y="8196"/>
                </a:cubicBezTo>
                <a:lnTo>
                  <a:pt x="12956" y="8267"/>
                </a:lnTo>
                <a:cubicBezTo>
                  <a:pt x="12979" y="8278"/>
                  <a:pt x="12991" y="8278"/>
                  <a:pt x="13003" y="8290"/>
                </a:cubicBezTo>
                <a:cubicBezTo>
                  <a:pt x="13049" y="8301"/>
                  <a:pt x="13085" y="8313"/>
                  <a:pt x="13120" y="8325"/>
                </a:cubicBezTo>
                <a:cubicBezTo>
                  <a:pt x="13143" y="8337"/>
                  <a:pt x="13155" y="8337"/>
                  <a:pt x="13167" y="8337"/>
                </a:cubicBezTo>
                <a:cubicBezTo>
                  <a:pt x="13226" y="8360"/>
                  <a:pt x="13284" y="8372"/>
                  <a:pt x="13343" y="8372"/>
                </a:cubicBezTo>
                <a:cubicBezTo>
                  <a:pt x="13401" y="8384"/>
                  <a:pt x="13448" y="8384"/>
                  <a:pt x="13507" y="8384"/>
                </a:cubicBezTo>
                <a:lnTo>
                  <a:pt x="13565" y="8384"/>
                </a:lnTo>
                <a:cubicBezTo>
                  <a:pt x="13612" y="8384"/>
                  <a:pt x="13659" y="8372"/>
                  <a:pt x="13706" y="8372"/>
                </a:cubicBezTo>
                <a:cubicBezTo>
                  <a:pt x="13718" y="8372"/>
                  <a:pt x="13742" y="8360"/>
                  <a:pt x="13753" y="8360"/>
                </a:cubicBezTo>
                <a:cubicBezTo>
                  <a:pt x="13823" y="8348"/>
                  <a:pt x="13882" y="8337"/>
                  <a:pt x="13953" y="8313"/>
                </a:cubicBezTo>
                <a:cubicBezTo>
                  <a:pt x="14000" y="8301"/>
                  <a:pt x="14058" y="8278"/>
                  <a:pt x="14105" y="8254"/>
                </a:cubicBezTo>
                <a:cubicBezTo>
                  <a:pt x="14117" y="8243"/>
                  <a:pt x="14128" y="8243"/>
                  <a:pt x="14140" y="8231"/>
                </a:cubicBezTo>
                <a:lnTo>
                  <a:pt x="14281" y="8161"/>
                </a:lnTo>
                <a:cubicBezTo>
                  <a:pt x="14292" y="8149"/>
                  <a:pt x="14292" y="8149"/>
                  <a:pt x="14304" y="8149"/>
                </a:cubicBezTo>
                <a:cubicBezTo>
                  <a:pt x="14339" y="8114"/>
                  <a:pt x="14375" y="8090"/>
                  <a:pt x="14410" y="8067"/>
                </a:cubicBezTo>
                <a:cubicBezTo>
                  <a:pt x="14422" y="8056"/>
                  <a:pt x="14422" y="8056"/>
                  <a:pt x="14433" y="8056"/>
                </a:cubicBezTo>
                <a:lnTo>
                  <a:pt x="14539" y="7950"/>
                </a:lnTo>
                <a:cubicBezTo>
                  <a:pt x="14550" y="7950"/>
                  <a:pt x="14550" y="7938"/>
                  <a:pt x="14562" y="7926"/>
                </a:cubicBezTo>
                <a:cubicBezTo>
                  <a:pt x="14597" y="7891"/>
                  <a:pt x="14621" y="7856"/>
                  <a:pt x="14656" y="7821"/>
                </a:cubicBezTo>
                <a:cubicBezTo>
                  <a:pt x="14680" y="7785"/>
                  <a:pt x="14714" y="7751"/>
                  <a:pt x="14738" y="7704"/>
                </a:cubicBezTo>
                <a:cubicBezTo>
                  <a:pt x="14738" y="7704"/>
                  <a:pt x="14750" y="7692"/>
                  <a:pt x="14750" y="7680"/>
                </a:cubicBezTo>
                <a:cubicBezTo>
                  <a:pt x="14773" y="7645"/>
                  <a:pt x="14797" y="7598"/>
                  <a:pt x="14808" y="7563"/>
                </a:cubicBezTo>
                <a:cubicBezTo>
                  <a:pt x="14808" y="7551"/>
                  <a:pt x="14820" y="7551"/>
                  <a:pt x="14820" y="7540"/>
                </a:cubicBezTo>
                <a:cubicBezTo>
                  <a:pt x="14832" y="7504"/>
                  <a:pt x="14855" y="7469"/>
                  <a:pt x="14867" y="7434"/>
                </a:cubicBezTo>
                <a:lnTo>
                  <a:pt x="14867" y="7410"/>
                </a:lnTo>
                <a:cubicBezTo>
                  <a:pt x="14878" y="7363"/>
                  <a:pt x="14891" y="7316"/>
                  <a:pt x="14902" y="7282"/>
                </a:cubicBezTo>
                <a:cubicBezTo>
                  <a:pt x="14902" y="7270"/>
                  <a:pt x="14914" y="7258"/>
                  <a:pt x="14914" y="7246"/>
                </a:cubicBezTo>
                <a:cubicBezTo>
                  <a:pt x="14925" y="7211"/>
                  <a:pt x="14925" y="7164"/>
                  <a:pt x="14938" y="7118"/>
                </a:cubicBezTo>
                <a:cubicBezTo>
                  <a:pt x="14938" y="7024"/>
                  <a:pt x="14949" y="6930"/>
                  <a:pt x="14938" y="6836"/>
                </a:cubicBezTo>
                <a:cubicBezTo>
                  <a:pt x="14972" y="5969"/>
                  <a:pt x="14328" y="5042"/>
                  <a:pt x="13401" y="5031"/>
                </a:cubicBezTo>
                <a:cubicBezTo>
                  <a:pt x="13155" y="5031"/>
                  <a:pt x="12898" y="5101"/>
                  <a:pt x="12616" y="5242"/>
                </a:cubicBezTo>
                <a:cubicBezTo>
                  <a:pt x="12124" y="5500"/>
                  <a:pt x="11913" y="5969"/>
                  <a:pt x="11924" y="6461"/>
                </a:cubicBezTo>
                <a:lnTo>
                  <a:pt x="11924" y="6472"/>
                </a:lnTo>
                <a:lnTo>
                  <a:pt x="11924" y="6531"/>
                </a:lnTo>
                <a:lnTo>
                  <a:pt x="11924" y="6636"/>
                </a:lnTo>
                <a:lnTo>
                  <a:pt x="11924" y="6649"/>
                </a:lnTo>
                <a:lnTo>
                  <a:pt x="11924" y="6672"/>
                </a:lnTo>
                <a:cubicBezTo>
                  <a:pt x="11408" y="6754"/>
                  <a:pt x="10892" y="6860"/>
                  <a:pt x="10389" y="6941"/>
                </a:cubicBezTo>
                <a:cubicBezTo>
                  <a:pt x="10060" y="5758"/>
                  <a:pt x="9087" y="4737"/>
                  <a:pt x="7786" y="4737"/>
                </a:cubicBezTo>
                <a:cubicBezTo>
                  <a:pt x="7586" y="4737"/>
                  <a:pt x="7387" y="4761"/>
                  <a:pt x="7176" y="4807"/>
                </a:cubicBezTo>
                <a:cubicBezTo>
                  <a:pt x="7023" y="4187"/>
                  <a:pt x="6824" y="3588"/>
                  <a:pt x="6672" y="2967"/>
                </a:cubicBezTo>
                <a:cubicBezTo>
                  <a:pt x="6672" y="2955"/>
                  <a:pt x="6684" y="2955"/>
                  <a:pt x="6684" y="2955"/>
                </a:cubicBezTo>
                <a:cubicBezTo>
                  <a:pt x="6695" y="2944"/>
                  <a:pt x="6707" y="2944"/>
                  <a:pt x="6707" y="2932"/>
                </a:cubicBezTo>
                <a:cubicBezTo>
                  <a:pt x="6754" y="2908"/>
                  <a:pt x="6789" y="2885"/>
                  <a:pt x="6824" y="2861"/>
                </a:cubicBezTo>
                <a:cubicBezTo>
                  <a:pt x="6824" y="2850"/>
                  <a:pt x="6836" y="2850"/>
                  <a:pt x="6848" y="2838"/>
                </a:cubicBezTo>
                <a:cubicBezTo>
                  <a:pt x="6883" y="2814"/>
                  <a:pt x="6918" y="2780"/>
                  <a:pt x="6953" y="2744"/>
                </a:cubicBezTo>
                <a:cubicBezTo>
                  <a:pt x="6953" y="2733"/>
                  <a:pt x="6965" y="2733"/>
                  <a:pt x="6976" y="2721"/>
                </a:cubicBezTo>
                <a:cubicBezTo>
                  <a:pt x="7000" y="2686"/>
                  <a:pt x="7035" y="2650"/>
                  <a:pt x="7070" y="2615"/>
                </a:cubicBezTo>
                <a:cubicBezTo>
                  <a:pt x="7094" y="2580"/>
                  <a:pt x="7117" y="2533"/>
                  <a:pt x="7140" y="2498"/>
                </a:cubicBezTo>
                <a:lnTo>
                  <a:pt x="7164" y="2475"/>
                </a:lnTo>
                <a:cubicBezTo>
                  <a:pt x="7176" y="2439"/>
                  <a:pt x="7200" y="2392"/>
                  <a:pt x="7223" y="2358"/>
                </a:cubicBezTo>
                <a:cubicBezTo>
                  <a:pt x="7223" y="2345"/>
                  <a:pt x="7223" y="2345"/>
                  <a:pt x="7234" y="2334"/>
                </a:cubicBezTo>
                <a:cubicBezTo>
                  <a:pt x="7246" y="2298"/>
                  <a:pt x="7258" y="2264"/>
                  <a:pt x="7270" y="2217"/>
                </a:cubicBezTo>
                <a:cubicBezTo>
                  <a:pt x="7281" y="2217"/>
                  <a:pt x="7281" y="2205"/>
                  <a:pt x="7281" y="2205"/>
                </a:cubicBezTo>
                <a:cubicBezTo>
                  <a:pt x="7293" y="2158"/>
                  <a:pt x="7305" y="2111"/>
                  <a:pt x="7317" y="2076"/>
                </a:cubicBezTo>
                <a:lnTo>
                  <a:pt x="7317" y="2041"/>
                </a:lnTo>
                <a:cubicBezTo>
                  <a:pt x="7328" y="1994"/>
                  <a:pt x="7340" y="1959"/>
                  <a:pt x="7340" y="1912"/>
                </a:cubicBezTo>
                <a:cubicBezTo>
                  <a:pt x="7445" y="1021"/>
                  <a:pt x="6778" y="1"/>
                  <a:pt x="58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28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5" name="Google Shape;455;p13"/>
          <p:cNvGrpSpPr/>
          <p:nvPr/>
        </p:nvGrpSpPr>
        <p:grpSpPr>
          <a:xfrm rot="-5400000" flipH="1">
            <a:off x="143335" y="934060"/>
            <a:ext cx="2593304" cy="1827734"/>
            <a:chOff x="2458950" y="370151"/>
            <a:chExt cx="697050" cy="491274"/>
          </a:xfrm>
        </p:grpSpPr>
        <p:sp>
          <p:nvSpPr>
            <p:cNvPr id="456" name="Google Shape;456;p13"/>
            <p:cNvSpPr/>
            <p:nvPr/>
          </p:nvSpPr>
          <p:spPr>
            <a:xfrm>
              <a:off x="2820776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3033750" y="467675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3077075" y="522600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105725" y="457875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3" name="Google Shape;463;p13"/>
          <p:cNvGrpSpPr/>
          <p:nvPr/>
        </p:nvGrpSpPr>
        <p:grpSpPr>
          <a:xfrm rot="-8999975">
            <a:off x="16983143" y="8718476"/>
            <a:ext cx="591959" cy="980832"/>
            <a:chOff x="3330825" y="1367375"/>
            <a:chExt cx="280075" cy="464025"/>
          </a:xfrm>
        </p:grpSpPr>
        <p:sp>
          <p:nvSpPr>
            <p:cNvPr id="464" name="Google Shape;464;p13"/>
            <p:cNvSpPr/>
            <p:nvPr/>
          </p:nvSpPr>
          <p:spPr>
            <a:xfrm>
              <a:off x="3484800" y="1720525"/>
              <a:ext cx="115550" cy="110875"/>
            </a:xfrm>
            <a:custGeom>
              <a:avLst/>
              <a:gdLst/>
              <a:ahLst/>
              <a:cxnLst/>
              <a:rect l="l" t="t" r="r" b="b"/>
              <a:pathLst>
                <a:path w="4622" h="4435" extrusionOk="0">
                  <a:moveTo>
                    <a:pt x="2311" y="0"/>
                  </a:moveTo>
                  <a:cubicBezTo>
                    <a:pt x="2159" y="0"/>
                    <a:pt x="2006" y="13"/>
                    <a:pt x="1857" y="37"/>
                  </a:cubicBezTo>
                  <a:cubicBezTo>
                    <a:pt x="764" y="233"/>
                    <a:pt x="0" y="1265"/>
                    <a:pt x="51" y="2348"/>
                  </a:cubicBezTo>
                  <a:cubicBezTo>
                    <a:pt x="51" y="2461"/>
                    <a:pt x="72" y="2574"/>
                    <a:pt x="93" y="2678"/>
                  </a:cubicBezTo>
                  <a:cubicBezTo>
                    <a:pt x="113" y="2998"/>
                    <a:pt x="196" y="3307"/>
                    <a:pt x="351" y="3606"/>
                  </a:cubicBezTo>
                  <a:cubicBezTo>
                    <a:pt x="665" y="4200"/>
                    <a:pt x="1226" y="4435"/>
                    <a:pt x="1815" y="4435"/>
                  </a:cubicBezTo>
                  <a:cubicBezTo>
                    <a:pt x="2249" y="4435"/>
                    <a:pt x="2698" y="4307"/>
                    <a:pt x="3074" y="4101"/>
                  </a:cubicBezTo>
                  <a:cubicBezTo>
                    <a:pt x="4054" y="3555"/>
                    <a:pt x="4621" y="2430"/>
                    <a:pt x="4312" y="1337"/>
                  </a:cubicBezTo>
                  <a:cubicBezTo>
                    <a:pt x="4057" y="414"/>
                    <a:pt x="3188" y="0"/>
                    <a:pt x="2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3477400" y="1543325"/>
              <a:ext cx="133500" cy="103775"/>
            </a:xfrm>
            <a:custGeom>
              <a:avLst/>
              <a:gdLst/>
              <a:ahLst/>
              <a:cxnLst/>
              <a:rect l="l" t="t" r="r" b="b"/>
              <a:pathLst>
                <a:path w="5340" h="4151" extrusionOk="0">
                  <a:moveTo>
                    <a:pt x="2983" y="1"/>
                  </a:moveTo>
                  <a:cubicBezTo>
                    <a:pt x="2469" y="1"/>
                    <a:pt x="1956" y="154"/>
                    <a:pt x="1575" y="451"/>
                  </a:cubicBezTo>
                  <a:cubicBezTo>
                    <a:pt x="0" y="1662"/>
                    <a:pt x="1018" y="4151"/>
                    <a:pt x="2737" y="4151"/>
                  </a:cubicBezTo>
                  <a:cubicBezTo>
                    <a:pt x="2819" y="4151"/>
                    <a:pt x="2903" y="4145"/>
                    <a:pt x="2988" y="4134"/>
                  </a:cubicBezTo>
                  <a:cubicBezTo>
                    <a:pt x="3494" y="4134"/>
                    <a:pt x="3999" y="3938"/>
                    <a:pt x="4432" y="3576"/>
                  </a:cubicBezTo>
                  <a:cubicBezTo>
                    <a:pt x="5340" y="2834"/>
                    <a:pt x="5340" y="1555"/>
                    <a:pt x="4629" y="699"/>
                  </a:cubicBezTo>
                  <a:cubicBezTo>
                    <a:pt x="4237" y="228"/>
                    <a:pt x="3610" y="1"/>
                    <a:pt x="2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3330825" y="1489400"/>
              <a:ext cx="143400" cy="134750"/>
            </a:xfrm>
            <a:custGeom>
              <a:avLst/>
              <a:gdLst/>
              <a:ahLst/>
              <a:cxnLst/>
              <a:rect l="l" t="t" r="r" b="b"/>
              <a:pathLst>
                <a:path w="5736" h="5390" extrusionOk="0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3451275" y="1367375"/>
              <a:ext cx="111650" cy="100400"/>
            </a:xfrm>
            <a:custGeom>
              <a:avLst/>
              <a:gdLst/>
              <a:ahLst/>
              <a:cxnLst/>
              <a:rect l="l" t="t" r="r" b="b"/>
              <a:pathLst>
                <a:path w="4466" h="4016" extrusionOk="0">
                  <a:moveTo>
                    <a:pt x="2077" y="0"/>
                  </a:moveTo>
                  <a:cubicBezTo>
                    <a:pt x="1557" y="0"/>
                    <a:pt x="1026" y="185"/>
                    <a:pt x="660" y="506"/>
                  </a:cubicBezTo>
                  <a:cubicBezTo>
                    <a:pt x="640" y="537"/>
                    <a:pt x="608" y="558"/>
                    <a:pt x="588" y="578"/>
                  </a:cubicBezTo>
                  <a:cubicBezTo>
                    <a:pt x="299" y="805"/>
                    <a:pt x="134" y="1145"/>
                    <a:pt x="83" y="1517"/>
                  </a:cubicBezTo>
                  <a:cubicBezTo>
                    <a:pt x="0" y="1950"/>
                    <a:pt x="62" y="2404"/>
                    <a:pt x="258" y="2827"/>
                  </a:cubicBezTo>
                  <a:cubicBezTo>
                    <a:pt x="340" y="3002"/>
                    <a:pt x="443" y="3146"/>
                    <a:pt x="567" y="3270"/>
                  </a:cubicBezTo>
                  <a:cubicBezTo>
                    <a:pt x="805" y="3570"/>
                    <a:pt x="1104" y="3817"/>
                    <a:pt x="1465" y="3930"/>
                  </a:cubicBezTo>
                  <a:cubicBezTo>
                    <a:pt x="1650" y="3988"/>
                    <a:pt x="1827" y="4015"/>
                    <a:pt x="1997" y="4015"/>
                  </a:cubicBezTo>
                  <a:cubicBezTo>
                    <a:pt x="3607" y="4015"/>
                    <a:pt x="4465" y="1592"/>
                    <a:pt x="3280" y="444"/>
                  </a:cubicBezTo>
                  <a:cubicBezTo>
                    <a:pt x="2965" y="138"/>
                    <a:pt x="2525" y="0"/>
                    <a:pt x="20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3353000" y="1520100"/>
              <a:ext cx="54450" cy="76825"/>
            </a:xfrm>
            <a:custGeom>
              <a:avLst/>
              <a:gdLst/>
              <a:ahLst/>
              <a:cxnLst/>
              <a:rect l="l" t="t" r="r" b="b"/>
              <a:pathLst>
                <a:path w="2178" h="3073" extrusionOk="0">
                  <a:moveTo>
                    <a:pt x="1092" y="1"/>
                  </a:moveTo>
                  <a:cubicBezTo>
                    <a:pt x="1037" y="1"/>
                    <a:pt x="980" y="21"/>
                    <a:pt x="929" y="70"/>
                  </a:cubicBezTo>
                  <a:cubicBezTo>
                    <a:pt x="1" y="906"/>
                    <a:pt x="558" y="2999"/>
                    <a:pt x="1868" y="3072"/>
                  </a:cubicBezTo>
                  <a:cubicBezTo>
                    <a:pt x="1875" y="3073"/>
                    <a:pt x="1881" y="3073"/>
                    <a:pt x="1887" y="3073"/>
                  </a:cubicBezTo>
                  <a:cubicBezTo>
                    <a:pt x="2178" y="3073"/>
                    <a:pt x="2171" y="2607"/>
                    <a:pt x="1868" y="2598"/>
                  </a:cubicBezTo>
                  <a:cubicBezTo>
                    <a:pt x="960" y="2546"/>
                    <a:pt x="672" y="947"/>
                    <a:pt x="1270" y="411"/>
                  </a:cubicBezTo>
                  <a:cubicBezTo>
                    <a:pt x="1446" y="243"/>
                    <a:pt x="1281" y="1"/>
                    <a:pt x="1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3451525" y="1381525"/>
              <a:ext cx="55450" cy="76050"/>
            </a:xfrm>
            <a:custGeom>
              <a:avLst/>
              <a:gdLst/>
              <a:ahLst/>
              <a:cxnLst/>
              <a:rect l="l" t="t" r="r" b="b"/>
              <a:pathLst>
                <a:path w="2218" h="3042" extrusionOk="0">
                  <a:moveTo>
                    <a:pt x="1304" y="0"/>
                  </a:moveTo>
                  <a:cubicBezTo>
                    <a:pt x="1263" y="0"/>
                    <a:pt x="1220" y="13"/>
                    <a:pt x="1176" y="43"/>
                  </a:cubicBezTo>
                  <a:cubicBezTo>
                    <a:pt x="0" y="827"/>
                    <a:pt x="815" y="2395"/>
                    <a:pt x="1754" y="3004"/>
                  </a:cubicBezTo>
                  <a:cubicBezTo>
                    <a:pt x="1795" y="3030"/>
                    <a:pt x="1837" y="3042"/>
                    <a:pt x="1876" y="3042"/>
                  </a:cubicBezTo>
                  <a:cubicBezTo>
                    <a:pt x="2079" y="3042"/>
                    <a:pt x="2218" y="2729"/>
                    <a:pt x="2001" y="2591"/>
                  </a:cubicBezTo>
                  <a:cubicBezTo>
                    <a:pt x="1382" y="2188"/>
                    <a:pt x="578" y="1012"/>
                    <a:pt x="1424" y="455"/>
                  </a:cubicBezTo>
                  <a:cubicBezTo>
                    <a:pt x="1638" y="310"/>
                    <a:pt x="1504" y="0"/>
                    <a:pt x="1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3507475" y="1562550"/>
              <a:ext cx="38475" cy="55175"/>
            </a:xfrm>
            <a:custGeom>
              <a:avLst/>
              <a:gdLst/>
              <a:ahLst/>
              <a:cxnLst/>
              <a:rect l="l" t="t" r="r" b="b"/>
              <a:pathLst>
                <a:path w="1539" h="2207" extrusionOk="0">
                  <a:moveTo>
                    <a:pt x="743" y="0"/>
                  </a:moveTo>
                  <a:cubicBezTo>
                    <a:pt x="669" y="0"/>
                    <a:pt x="593" y="31"/>
                    <a:pt x="537" y="105"/>
                  </a:cubicBezTo>
                  <a:cubicBezTo>
                    <a:pt x="1" y="817"/>
                    <a:pt x="372" y="1859"/>
                    <a:pt x="1166" y="2189"/>
                  </a:cubicBezTo>
                  <a:cubicBezTo>
                    <a:pt x="1196" y="2201"/>
                    <a:pt x="1224" y="2206"/>
                    <a:pt x="1251" y="2206"/>
                  </a:cubicBezTo>
                  <a:cubicBezTo>
                    <a:pt x="1467" y="2206"/>
                    <a:pt x="1539" y="1826"/>
                    <a:pt x="1290" y="1725"/>
                  </a:cubicBezTo>
                  <a:cubicBezTo>
                    <a:pt x="754" y="1508"/>
                    <a:pt x="630" y="786"/>
                    <a:pt x="950" y="343"/>
                  </a:cubicBezTo>
                  <a:cubicBezTo>
                    <a:pt x="1080" y="169"/>
                    <a:pt x="916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3501025" y="1742650"/>
              <a:ext cx="41675" cy="55450"/>
            </a:xfrm>
            <a:custGeom>
              <a:avLst/>
              <a:gdLst/>
              <a:ahLst/>
              <a:cxnLst/>
              <a:rect l="l" t="t" r="r" b="b"/>
              <a:pathLst>
                <a:path w="1667" h="2218" extrusionOk="0">
                  <a:moveTo>
                    <a:pt x="651" y="1"/>
                  </a:moveTo>
                  <a:cubicBezTo>
                    <a:pt x="578" y="1"/>
                    <a:pt x="505" y="33"/>
                    <a:pt x="454" y="112"/>
                  </a:cubicBezTo>
                  <a:cubicBezTo>
                    <a:pt x="1" y="875"/>
                    <a:pt x="454" y="1927"/>
                    <a:pt x="1280" y="2205"/>
                  </a:cubicBezTo>
                  <a:cubicBezTo>
                    <a:pt x="1306" y="2214"/>
                    <a:pt x="1331" y="2218"/>
                    <a:pt x="1354" y="2218"/>
                  </a:cubicBezTo>
                  <a:cubicBezTo>
                    <a:pt x="1588" y="2218"/>
                    <a:pt x="1666" y="1826"/>
                    <a:pt x="1403" y="1741"/>
                  </a:cubicBezTo>
                  <a:cubicBezTo>
                    <a:pt x="867" y="1556"/>
                    <a:pt x="578" y="844"/>
                    <a:pt x="878" y="359"/>
                  </a:cubicBezTo>
                  <a:cubicBezTo>
                    <a:pt x="985" y="172"/>
                    <a:pt x="818" y="1"/>
                    <a:pt x="6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endParaRPr sz="28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7985488" y="2437490"/>
            <a:ext cx="10302515" cy="7639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t>3/9/2025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reeform: Shape 8"/>
          <p:cNvSpPr/>
          <p:nvPr/>
        </p:nvSpPr>
        <p:spPr>
          <a:xfrm>
            <a:off x="15313043" y="2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Arc 9"/>
          <p:cNvSpPr/>
          <p:nvPr/>
        </p:nvSpPr>
        <p:spPr>
          <a:xfrm rot="10800000" flipV="1">
            <a:off x="833566" y="1597244"/>
            <a:ext cx="6125150" cy="61251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6040" y="2654311"/>
            <a:ext cx="14160051" cy="2743202"/>
          </a:xfrm>
        </p:spPr>
        <p:txBody>
          <a:bodyPr anchor="b">
            <a:normAutofit/>
          </a:bodyPr>
          <a:lstStyle>
            <a:lvl1pPr algn="ctr"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6040" y="5660234"/>
            <a:ext cx="14160051" cy="1574801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2641601"/>
            <a:ext cx="14385825" cy="2743220"/>
          </a:xfrm>
        </p:spPr>
        <p:txBody>
          <a:bodyPr anchor="b"/>
          <a:lstStyle>
            <a:lvl1pPr algn="ctr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5645158"/>
            <a:ext cx="14385825" cy="2000241"/>
          </a:xfrm>
        </p:spPr>
        <p:txBody>
          <a:bodyPr anchor="t"/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914400"/>
            <a:ext cx="15530643" cy="18928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693" y="3114676"/>
            <a:ext cx="7285262" cy="543400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16075" y="3114676"/>
            <a:ext cx="7285262" cy="54340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93" y="2601760"/>
            <a:ext cx="7543800" cy="614993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36" y="2601760"/>
            <a:ext cx="7543800" cy="6149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914400"/>
            <a:ext cx="15530643" cy="1455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020" y="2782730"/>
            <a:ext cx="7147146" cy="1038741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020" y="4053155"/>
            <a:ext cx="7147146" cy="4565300"/>
          </a:xfrm>
        </p:spPr>
        <p:txBody>
          <a:bodyPr anchor="t"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544749" y="2782729"/>
            <a:ext cx="7169373" cy="1038743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544751" y="4053155"/>
            <a:ext cx="7169372" cy="4565300"/>
          </a:xfrm>
        </p:spPr>
        <p:txBody>
          <a:bodyPr anchor="t"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914400"/>
            <a:ext cx="5560334" cy="2732877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3450" y="914401"/>
            <a:ext cx="9617886" cy="762000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3" y="4010027"/>
            <a:ext cx="5560334" cy="452437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498" y="914400"/>
            <a:ext cx="5376249" cy="7807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1145552"/>
            <a:ext cx="8561849" cy="2513339"/>
          </a:xfrm>
        </p:spPr>
        <p:txBody>
          <a:bodyPr anchor="b">
            <a:noAutofit/>
          </a:bodyPr>
          <a:lstStyle>
            <a:lvl1pPr algn="ctr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63827" y="1145553"/>
            <a:ext cx="4913627" cy="7369233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10547" y="4019549"/>
            <a:ext cx="6882141" cy="4703543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25" y="821711"/>
            <a:ext cx="15212699" cy="5725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709" y="6847883"/>
            <a:ext cx="15532989" cy="815208"/>
          </a:xfrm>
        </p:spPr>
        <p:txBody>
          <a:bodyPr anchor="b">
            <a:normAutofit/>
          </a:bodyPr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54024" y="1042514"/>
            <a:ext cx="14768019" cy="5288507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3000"/>
            </a:lvl2pPr>
            <a:lvl3pPr marL="1371600" indent="0">
              <a:buNone/>
              <a:defRPr sz="30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3" y="7871592"/>
            <a:ext cx="15530643" cy="815208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t>3/9/2025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reeform: Shape 7"/>
          <p:cNvSpPr/>
          <p:nvPr/>
        </p:nvSpPr>
        <p:spPr>
          <a:xfrm rot="16200000">
            <a:off x="-583399" y="7261791"/>
            <a:ext cx="2606102" cy="1439304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: Shape 8"/>
          <p:cNvSpPr/>
          <p:nvPr/>
        </p:nvSpPr>
        <p:spPr>
          <a:xfrm>
            <a:off x="15741650" y="3"/>
            <a:ext cx="1273992" cy="536502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912656"/>
            <a:ext cx="15530643" cy="5301516"/>
          </a:xfrm>
        </p:spPr>
        <p:txBody>
          <a:bodyPr anchor="ctr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2" y="6442770"/>
            <a:ext cx="15530645" cy="2252739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914400"/>
            <a:ext cx="13954128" cy="4489356"/>
          </a:xfrm>
        </p:spPr>
        <p:txBody>
          <a:bodyPr anchor="ctr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7" y="5415049"/>
            <a:ext cx="13128449" cy="79912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2" y="6456530"/>
            <a:ext cx="15530645" cy="22342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900" y="132719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2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57074" y="439238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12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2" y="3190414"/>
            <a:ext cx="15530645" cy="376775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77" y="6975834"/>
            <a:ext cx="15528299" cy="1710966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70693" y="914400"/>
            <a:ext cx="15530643" cy="1455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0693" y="2828925"/>
            <a:ext cx="4951476" cy="1147173"/>
          </a:xfrm>
        </p:spPr>
        <p:txBody>
          <a:bodyPr anchor="b">
            <a:noAutofit/>
          </a:bodyPr>
          <a:lstStyle>
            <a:lvl1pPr marL="0" indent="0" algn="ctr"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0693" y="4152168"/>
            <a:ext cx="4951476" cy="453463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0067" y="2828924"/>
            <a:ext cx="4951476" cy="1147175"/>
          </a:xfrm>
        </p:spPr>
        <p:txBody>
          <a:bodyPr anchor="b">
            <a:noAutofit/>
          </a:bodyPr>
          <a:lstStyle>
            <a:lvl1pPr marL="0" indent="0" algn="ctr"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662153" y="4152168"/>
            <a:ext cx="4951476" cy="453463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49858" y="2828925"/>
            <a:ext cx="4951476" cy="1147173"/>
          </a:xfrm>
        </p:spPr>
        <p:txBody>
          <a:bodyPr anchor="b">
            <a:noAutofit/>
          </a:bodyPr>
          <a:lstStyle>
            <a:lvl1pPr marL="0" indent="0" algn="ctr"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949858" y="4152166"/>
            <a:ext cx="4951476" cy="4534634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43" y="2727322"/>
            <a:ext cx="5009958" cy="2771777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00" y="2727322"/>
            <a:ext cx="5009958" cy="2771777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077" y="2727322"/>
            <a:ext cx="5009958" cy="277177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70692" y="914400"/>
            <a:ext cx="15530645" cy="1455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0693" y="5856159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527153" y="2908377"/>
            <a:ext cx="4638552" cy="2404431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0693" y="6858665"/>
            <a:ext cx="4951476" cy="1828137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4182" y="5856159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818615" y="2908641"/>
            <a:ext cx="4638552" cy="2412246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62153" y="6858663"/>
            <a:ext cx="4951476" cy="1828137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0046" y="5856159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2113547" y="2901648"/>
            <a:ext cx="4638552" cy="2410941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949858" y="6858663"/>
            <a:ext cx="4951476" cy="1828137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74603" y="914399"/>
            <a:ext cx="3426731" cy="777240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694" y="914399"/>
            <a:ext cx="11875308" cy="777240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957783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2613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0546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t>3/9/2025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Freeform: Shape 9"/>
          <p:cNvSpPr/>
          <p:nvPr/>
        </p:nvSpPr>
        <p:spPr>
          <a:xfrm rot="16200000">
            <a:off x="-583399" y="7261791"/>
            <a:ext cx="2606102" cy="1439304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: Shape 10"/>
          <p:cNvSpPr/>
          <p:nvPr/>
        </p:nvSpPr>
        <p:spPr>
          <a:xfrm>
            <a:off x="15741650" y="3"/>
            <a:ext cx="1273992" cy="536502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08285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573509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676356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273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93431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74923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676939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232461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2841300" y="3014700"/>
            <a:ext cx="126054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4335300" y="5896126"/>
            <a:ext cx="9617400" cy="20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800">
                <a:latin typeface="Comfortaa Medium" panose="020B0604020202020204"/>
                <a:ea typeface="Comfortaa Medium" panose="020B0604020202020204"/>
                <a:cs typeface="Comfortaa Medium" panose="020B0604020202020204"/>
                <a:sym typeface="Comfortaa Medium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8440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t>3/9/2025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reeform: Shape 5"/>
          <p:cNvSpPr/>
          <p:nvPr/>
        </p:nvSpPr>
        <p:spPr>
          <a:xfrm rot="16200000">
            <a:off x="-583399" y="7261791"/>
            <a:ext cx="2606102" cy="1439304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: Shape 6"/>
          <p:cNvSpPr/>
          <p:nvPr/>
        </p:nvSpPr>
        <p:spPr>
          <a:xfrm>
            <a:off x="15741650" y="3"/>
            <a:ext cx="1273992" cy="536502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7985488" y="2437490"/>
            <a:ext cx="10302515" cy="76391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t>3/9/2025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reeform: Shape 4"/>
          <p:cNvSpPr/>
          <p:nvPr/>
        </p:nvSpPr>
        <p:spPr>
          <a:xfrm rot="16200000">
            <a:off x="-583399" y="7261791"/>
            <a:ext cx="2606102" cy="1439304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: Shape 5"/>
          <p:cNvSpPr/>
          <p:nvPr/>
        </p:nvSpPr>
        <p:spPr>
          <a:xfrm>
            <a:off x="15741650" y="3"/>
            <a:ext cx="1273992" cy="536502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t>3/9/2025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reeform: Shape 7"/>
          <p:cNvSpPr/>
          <p:nvPr/>
        </p:nvSpPr>
        <p:spPr>
          <a:xfrm rot="16200000">
            <a:off x="-583399" y="7261791"/>
            <a:ext cx="2606102" cy="1439304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: Shape 8"/>
          <p:cNvSpPr/>
          <p:nvPr/>
        </p:nvSpPr>
        <p:spPr>
          <a:xfrm>
            <a:off x="15741650" y="3"/>
            <a:ext cx="1273992" cy="536502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t>3/9/2025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reeform: Shape 7"/>
          <p:cNvSpPr/>
          <p:nvPr/>
        </p:nvSpPr>
        <p:spPr>
          <a:xfrm rot="16200000">
            <a:off x="-583399" y="7261791"/>
            <a:ext cx="2606102" cy="1439304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: Shape 8"/>
          <p:cNvSpPr/>
          <p:nvPr/>
        </p:nvSpPr>
        <p:spPr>
          <a:xfrm>
            <a:off x="15741650" y="3"/>
            <a:ext cx="1273992" cy="536502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t>3/9/2025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4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7681966" y="-106834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/>
          <p:cNvSpPr/>
          <p:nvPr userDrawn="1"/>
        </p:nvSpPr>
        <p:spPr>
          <a:xfrm>
            <a:off x="6972301" y="-1943100"/>
            <a:ext cx="4414157" cy="1703615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Rectangle 8"/>
          <p:cNvSpPr/>
          <p:nvPr userDrawn="1"/>
        </p:nvSpPr>
        <p:spPr>
          <a:xfrm>
            <a:off x="5429250" y="11178267"/>
            <a:ext cx="8870622" cy="3423558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820310"/>
            <a:ext cx="154080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hela One"/>
              <a:buNone/>
              <a:defRPr sz="4000">
                <a:solidFill>
                  <a:schemeClr val="dk1"/>
                </a:solidFill>
                <a:latin typeface="Chela One"/>
                <a:ea typeface="Chela One"/>
                <a:cs typeface="Chela One"/>
                <a:sym typeface="Chel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 panose="020B0604020202020204"/>
              <a:buChar char="●"/>
              <a:defRPr>
                <a:solidFill>
                  <a:schemeClr val="dk1"/>
                </a:solidFill>
                <a:latin typeface="Assistant" panose="020B0604020202020204"/>
                <a:ea typeface="Assistant" panose="020B0604020202020204"/>
                <a:cs typeface="Assistant" panose="020B0604020202020204"/>
                <a:sym typeface="Assistant" panose="020B06040202020202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 panose="020B0604020202020204"/>
              <a:buChar char="○"/>
              <a:defRPr>
                <a:solidFill>
                  <a:schemeClr val="dk1"/>
                </a:solidFill>
                <a:latin typeface="Assistant" panose="020B0604020202020204"/>
                <a:ea typeface="Assistant" panose="020B0604020202020204"/>
                <a:cs typeface="Assistant" panose="020B0604020202020204"/>
                <a:sym typeface="Assistant" panose="020B06040202020202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 panose="020B0604020202020204"/>
              <a:buChar char="■"/>
              <a:defRPr>
                <a:solidFill>
                  <a:schemeClr val="dk1"/>
                </a:solidFill>
                <a:latin typeface="Assistant" panose="020B0604020202020204"/>
                <a:ea typeface="Assistant" panose="020B0604020202020204"/>
                <a:cs typeface="Assistant" panose="020B0604020202020204"/>
                <a:sym typeface="Assistant" panose="020B06040202020202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 panose="020B0604020202020204"/>
              <a:buChar char="●"/>
              <a:defRPr>
                <a:solidFill>
                  <a:schemeClr val="dk1"/>
                </a:solidFill>
                <a:latin typeface="Assistant" panose="020B0604020202020204"/>
                <a:ea typeface="Assistant" panose="020B0604020202020204"/>
                <a:cs typeface="Assistant" panose="020B0604020202020204"/>
                <a:sym typeface="Assistant" panose="020B06040202020202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 panose="020B0604020202020204"/>
              <a:buChar char="○"/>
              <a:defRPr>
                <a:solidFill>
                  <a:schemeClr val="dk1"/>
                </a:solidFill>
                <a:latin typeface="Assistant" panose="020B0604020202020204"/>
                <a:ea typeface="Assistant" panose="020B0604020202020204"/>
                <a:cs typeface="Assistant" panose="020B0604020202020204"/>
                <a:sym typeface="Assistant" panose="020B06040202020202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 panose="020B0604020202020204"/>
              <a:buChar char="■"/>
              <a:defRPr>
                <a:solidFill>
                  <a:schemeClr val="dk1"/>
                </a:solidFill>
                <a:latin typeface="Assistant" panose="020B0604020202020204"/>
                <a:ea typeface="Assistant" panose="020B0604020202020204"/>
                <a:cs typeface="Assistant" panose="020B0604020202020204"/>
                <a:sym typeface="Assistant" panose="020B06040202020202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 panose="020B0604020202020204"/>
              <a:buChar char="●"/>
              <a:defRPr>
                <a:solidFill>
                  <a:schemeClr val="dk1"/>
                </a:solidFill>
                <a:latin typeface="Assistant" panose="020B0604020202020204"/>
                <a:ea typeface="Assistant" panose="020B0604020202020204"/>
                <a:cs typeface="Assistant" panose="020B0604020202020204"/>
                <a:sym typeface="Assistant" panose="020B06040202020202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 panose="020B0604020202020204"/>
              <a:buChar char="○"/>
              <a:defRPr>
                <a:solidFill>
                  <a:schemeClr val="dk1"/>
                </a:solidFill>
                <a:latin typeface="Assistant" panose="020B0604020202020204"/>
                <a:ea typeface="Assistant" panose="020B0604020202020204"/>
                <a:cs typeface="Assistant" panose="020B0604020202020204"/>
                <a:sym typeface="Assistant" panose="020B06040202020202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 panose="020B0604020202020204"/>
              <a:buChar char="■"/>
              <a:defRPr>
                <a:solidFill>
                  <a:schemeClr val="dk1"/>
                </a:solidFill>
                <a:latin typeface="Assistant" panose="020B0604020202020204"/>
                <a:ea typeface="Assistant" panose="020B0604020202020204"/>
                <a:cs typeface="Assistant" panose="020B0604020202020204"/>
                <a:sym typeface="Assistant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0693" y="914400"/>
            <a:ext cx="15530643" cy="18859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93" y="3114676"/>
            <a:ext cx="15530643" cy="557212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18104" y="900112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3/9/2025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0693" y="9001124"/>
            <a:ext cx="1000929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71017" y="9001124"/>
            <a:ext cx="11303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6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 panose="020B0603020202020204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459105" algn="l" defTabSz="685800" rtl="0" eaLnBrk="1" latinLnBrk="0" hangingPunct="1">
        <a:lnSpc>
          <a:spcPct val="110000"/>
        </a:lnSpc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panose="05020102010507070707" charset="2"/>
        <a:buChar char=""/>
        <a:defRPr sz="34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80135" indent="-40513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panose="05020102010507070707" charset="2"/>
        <a:buChar char=""/>
        <a:defRPr sz="31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539240" indent="-32385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panose="05020102010507070707" charset="2"/>
        <a:buChar char=""/>
        <a:defRPr sz="2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2078990" indent="-32385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panose="05020102010507070707" charset="2"/>
        <a:buChar char=""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510790" indent="-32385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panose="05020102010507070707" charset="2"/>
        <a:buChar char=""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3021965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panose="05020102010507070707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60299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panose="05020102010507070707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418338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panose="05020102010507070707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658995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panose="05020102010507070707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B8D0-98ED-4B86-9D5F-E61ADC70144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t>3/9/2025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181D-6920-4594-9A5D-6CE56DC9F8B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4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30" r:id="rId13"/>
    <p:sldLayoutId id="2147483731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3.jpe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0.xml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92.png"/><Relationship Id="rId5" Type="http://schemas.openxmlformats.org/officeDocument/2006/relationships/image" Target="../media/image89.png"/><Relationship Id="rId10" Type="http://schemas.openxmlformats.org/officeDocument/2006/relationships/image" Target="../media/image91.png"/><Relationship Id="rId4" Type="http://schemas.openxmlformats.org/officeDocument/2006/relationships/image" Target="../media/image88.jp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50.xml"/><Relationship Id="rId5" Type="http://schemas.microsoft.com/office/2007/relationships/hdphoto" Target="../media/hdphoto1.wdp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9.png"/><Relationship Id="rId7" Type="http://schemas.microsoft.com/office/2007/relationships/hdphoto" Target="../media/hdphoto5.wdp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5" Type="http://schemas.openxmlformats.org/officeDocument/2006/relationships/slide" Target="slide50.xml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9.png"/><Relationship Id="rId7" Type="http://schemas.microsoft.com/office/2007/relationships/hdphoto" Target="../media/hdphoto5.wdp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5" Type="http://schemas.openxmlformats.org/officeDocument/2006/relationships/slide" Target="slide50.xml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50.xml"/><Relationship Id="rId5" Type="http://schemas.microsoft.com/office/2007/relationships/hdphoto" Target="../media/hdphoto1.wdp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5.xml"/><Relationship Id="rId6" Type="http://schemas.openxmlformats.org/officeDocument/2006/relationships/slide" Target="slide50.xml"/><Relationship Id="rId5" Type="http://schemas.microsoft.com/office/2007/relationships/hdphoto" Target="../media/hdphoto1.wdp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9.png"/><Relationship Id="rId7" Type="http://schemas.microsoft.com/office/2007/relationships/hdphoto" Target="../media/hdphoto5.wdp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microsoft.com/office/2007/relationships/hdphoto" Target="../media/hdphoto7.wdp"/><Relationship Id="rId5" Type="http://schemas.openxmlformats.org/officeDocument/2006/relationships/slide" Target="slide50.xml"/><Relationship Id="rId10" Type="http://schemas.openxmlformats.org/officeDocument/2006/relationships/image" Target="../media/image98.png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9.png"/><Relationship Id="rId7" Type="http://schemas.microsoft.com/office/2007/relationships/hdphoto" Target="../media/hdphoto5.wdp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microsoft.com/office/2007/relationships/hdphoto" Target="../media/hdphoto7.wdp"/><Relationship Id="rId5" Type="http://schemas.openxmlformats.org/officeDocument/2006/relationships/slide" Target="slide50.xml"/><Relationship Id="rId10" Type="http://schemas.openxmlformats.org/officeDocument/2006/relationships/image" Target="../media/image98.png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9.png"/><Relationship Id="rId7" Type="http://schemas.microsoft.com/office/2007/relationships/hdphoto" Target="../media/hdphoto5.wdp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microsoft.com/office/2007/relationships/hdphoto" Target="../media/hdphoto7.wdp"/><Relationship Id="rId5" Type="http://schemas.openxmlformats.org/officeDocument/2006/relationships/slide" Target="slide50.xml"/><Relationship Id="rId10" Type="http://schemas.openxmlformats.org/officeDocument/2006/relationships/image" Target="../media/image98.png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9.png"/><Relationship Id="rId7" Type="http://schemas.microsoft.com/office/2007/relationships/hdphoto" Target="../media/hdphoto5.wdp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microsoft.com/office/2007/relationships/hdphoto" Target="../media/hdphoto7.wdp"/><Relationship Id="rId5" Type="http://schemas.openxmlformats.org/officeDocument/2006/relationships/slide" Target="slide50.xml"/><Relationship Id="rId10" Type="http://schemas.openxmlformats.org/officeDocument/2006/relationships/image" Target="../media/image98.png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9.png"/><Relationship Id="rId7" Type="http://schemas.microsoft.com/office/2007/relationships/hdphoto" Target="../media/hdphoto5.wdp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microsoft.com/office/2007/relationships/hdphoto" Target="../media/hdphoto7.wdp"/><Relationship Id="rId5" Type="http://schemas.openxmlformats.org/officeDocument/2006/relationships/slide" Target="slide50.xml"/><Relationship Id="rId10" Type="http://schemas.openxmlformats.org/officeDocument/2006/relationships/image" Target="../media/image98.png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3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huyên đề Toán 10 - Cả năm - sách Cánh Diều - 2023 - (Cơ bản &amp; Nâng cao) -  Website chuyên cung cấp tài liệu giảng dạy, đề thi THPT Quố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 t="5450" r="19844" b="31335"/>
          <a:stretch>
            <a:fillRect/>
          </a:stretch>
        </p:blipFill>
        <p:spPr bwMode="auto">
          <a:xfrm>
            <a:off x="16535400" y="0"/>
            <a:ext cx="17526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75516"/>
            <a:ext cx="18288000" cy="1911485"/>
          </a:xfrm>
          <a:prstGeom prst="rect">
            <a:avLst/>
          </a:prstGeom>
          <a:solidFill>
            <a:srgbClr val="009E47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 dirty="0">
              <a:solidFill>
                <a:srgbClr val="FFFFFF"/>
              </a:solidFill>
            </a:endParaRPr>
          </a:p>
        </p:txBody>
      </p:sp>
      <p:pic>
        <p:nvPicPr>
          <p:cNvPr id="3092" name="Picture 20" descr="Mendelics: 10 anos de inovação - Blog Mendelic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1"/>
          <a:stretch>
            <a:fillRect/>
          </a:stretch>
        </p:blipFill>
        <p:spPr bwMode="auto">
          <a:xfrm>
            <a:off x="10466173" y="694978"/>
            <a:ext cx="8031377" cy="768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Mendelics: 10 anos de inovação - Blog Mendelic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13" b="39506"/>
          <a:stretch>
            <a:fillRect/>
          </a:stretch>
        </p:blipFill>
        <p:spPr bwMode="auto">
          <a:xfrm>
            <a:off x="0" y="1"/>
            <a:ext cx="4903146" cy="44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Peas and Pea Pods clipart. Free download transparent .PNG | Creaz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41" y="6852022"/>
            <a:ext cx="7445172" cy="30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91840" y="2239113"/>
            <a:ext cx="4534896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13462">
                  <a:solidFill>
                    <a:srgbClr val="FFFFFF"/>
                  </a:solidFill>
                  <a:prstDash val="solid"/>
                </a:ln>
                <a:effectLst>
                  <a:outerShdw dist="38100" dir="2700000" algn="bl" rotWithShape="0">
                    <a:srgbClr val="C47A9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7200" b="1" dirty="0">
                <a:ln w="13462">
                  <a:solidFill>
                    <a:srgbClr val="FFFFFF"/>
                  </a:solidFill>
                  <a:prstDash val="solid"/>
                </a:ln>
                <a:effectLst>
                  <a:outerShdw dist="38100" dir="2700000" algn="bl" rotWithShape="0">
                    <a:srgbClr val="C47A9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3462">
                  <a:solidFill>
                    <a:srgbClr val="FFFFFF"/>
                  </a:solidFill>
                  <a:prstDash val="solid"/>
                </a:ln>
                <a:effectLst>
                  <a:outerShdw dist="38100" dir="2700000" algn="bl" rotWithShape="0">
                    <a:srgbClr val="C47A9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7200" b="1" dirty="0">
                <a:ln w="13462">
                  <a:solidFill>
                    <a:srgbClr val="FFFFFF"/>
                  </a:solidFill>
                  <a:prstDash val="solid"/>
                </a:ln>
                <a:effectLst>
                  <a:outerShdw dist="38100" dir="2700000" algn="bl" rotWithShape="0">
                    <a:srgbClr val="C47A9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ln w="13462">
                  <a:solidFill>
                    <a:srgbClr val="FFFFFF"/>
                  </a:solidFill>
                  <a:prstDash val="solid"/>
                </a:ln>
                <a:effectLst>
                  <a:outerShdw dist="38100" dir="2700000" algn="bl" rotWithShape="0">
                    <a:srgbClr val="C47A9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11:</a:t>
            </a:r>
            <a:endParaRPr lang="vi-VN" sz="7200" b="1" dirty="0">
              <a:ln w="13462">
                <a:solidFill>
                  <a:srgbClr val="FFFFFF"/>
                </a:solidFill>
                <a:prstDash val="solid"/>
              </a:ln>
              <a:effectLst>
                <a:outerShdw dist="38100" dir="2700000" algn="bl" rotWithShape="0">
                  <a:srgbClr val="C47A93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6249" y="3485609"/>
            <a:ext cx="8774197" cy="196977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vi-VN" sz="11900" b="1" dirty="0">
                <a:ln w="13462">
                  <a:solidFill>
                    <a:srgbClr val="FFFFFF"/>
                  </a:solidFill>
                  <a:prstDash val="solid"/>
                </a:ln>
                <a:effectLst>
                  <a:outerShdw dist="38100" dir="2700000" algn="bl" rotWithShape="0">
                    <a:srgbClr val="C47A9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 TRUYỀN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1936" y="796305"/>
            <a:ext cx="8272779" cy="1154162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6600" b="1" dirty="0">
                <a:ln w="13462">
                  <a:solidFill>
                    <a:srgbClr val="FFFFFF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PHẦN 4. VẬT SỐNG</a:t>
            </a:r>
            <a:endParaRPr lang="vi-VN" sz="6600" b="1" dirty="0">
              <a:ln w="13462">
                <a:solidFill>
                  <a:srgbClr val="FFFFFF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183"/>
          <p:cNvSpPr txBox="1"/>
          <p:nvPr/>
        </p:nvSpPr>
        <p:spPr>
          <a:xfrm>
            <a:off x="381000" y="2530850"/>
            <a:ext cx="83820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vi-V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 dị: </a:t>
            </a:r>
            <a:r>
              <a:rPr lang="vi-VN" sz="6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cá thể sinh ra trong cùng một thế hệ có đặc điểm khác với các thế hệ trước của chúng.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3453" y="699263"/>
            <a:ext cx="13040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Khái niệm </a:t>
            </a:r>
            <a:r>
              <a:rPr lang="en-US" sz="4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endParaRPr lang="vi-VN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Bố mẹ đều da đen lại đẻ con da trắng, dân tình liền cười chê chồng bị cắm  sừng">
            <a:extLst>
              <a:ext uri="{FF2B5EF4-FFF2-40B4-BE49-F238E27FC236}">
                <a16:creationId xmlns:a16="http://schemas.microsoft.com/office/drawing/2014/main" id="{AAE9C081-2A61-1EB9-90E1-A72C5468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929991"/>
            <a:ext cx="7562353" cy="83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905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183"/>
          <p:cNvSpPr txBox="1"/>
          <p:nvPr/>
        </p:nvSpPr>
        <p:spPr>
          <a:xfrm>
            <a:off x="932086" y="1804043"/>
            <a:ext cx="9491358" cy="657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vi-VN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lai 2 cây hoa màu đỏ và màu trắng ta nhận được đời con có xuất hiện hoa màu hồng</a:t>
            </a:r>
          </a:p>
          <a:p>
            <a:pPr algn="just">
              <a:lnSpc>
                <a:spcPct val="130000"/>
              </a:lnSpc>
              <a:defRPr/>
            </a:pP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Lai 2 con ruồi thân xám, mắt đỏ, đời con có xuất hiện thân đen, mắt </a:t>
            </a:r>
            <a:r>
              <a:rPr lang="vi-VN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trắng.</a:t>
            </a:r>
            <a:endParaRPr lang="vi-VN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10152" y="342900"/>
            <a:ext cx="97352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 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2CB8EE-25FC-0BEF-B6BA-A597D6AB8880}"/>
              </a:ext>
            </a:extLst>
          </p:cNvPr>
          <p:cNvGrpSpPr/>
          <p:nvPr/>
        </p:nvGrpSpPr>
        <p:grpSpPr>
          <a:xfrm>
            <a:off x="9939735" y="1639874"/>
            <a:ext cx="7268245" cy="9306538"/>
            <a:chOff x="9664602" y="1732229"/>
            <a:chExt cx="7268245" cy="9306538"/>
          </a:xfrm>
        </p:grpSpPr>
        <p:pic>
          <p:nvPicPr>
            <p:cNvPr id="5122" name="Picture 2" descr="Ruồi giấm thường – Wikipedia tiếng Việt">
              <a:extLst>
                <a:ext uri="{FF2B5EF4-FFF2-40B4-BE49-F238E27FC236}">
                  <a16:creationId xmlns:a16="http://schemas.microsoft.com/office/drawing/2014/main" id="{E6F1A750-E389-EDEE-ADAD-92AAD86A4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602" y="1732229"/>
              <a:ext cx="7268245" cy="322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Vector Illustration, Fruit Fly Or Vinegar Fly, Drosophila, 50% OFF">
              <a:extLst>
                <a:ext uri="{FF2B5EF4-FFF2-40B4-BE49-F238E27FC236}">
                  <a16:creationId xmlns:a16="http://schemas.microsoft.com/office/drawing/2014/main" id="{9819F938-CDD8-5B10-7158-059ADEB09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6220" y="5923492"/>
              <a:ext cx="5115275" cy="511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55AA23-3881-8B21-FB9B-AF653FB426B1}"/>
                </a:ext>
              </a:extLst>
            </p:cNvPr>
            <p:cNvSpPr txBox="1"/>
            <p:nvPr/>
          </p:nvSpPr>
          <p:spPr>
            <a:xfrm>
              <a:off x="13298725" y="3224026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/>
                <a:t>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AA24137-EA01-5C8C-FBDD-A3E932E6709E}"/>
                </a:ext>
              </a:extLst>
            </p:cNvPr>
            <p:cNvCxnSpPr/>
            <p:nvPr/>
          </p:nvCxnSpPr>
          <p:spPr>
            <a:xfrm>
              <a:off x="13573857" y="4960541"/>
              <a:ext cx="0" cy="1418332"/>
            </a:xfrm>
            <a:prstGeom prst="straightConnector1">
              <a:avLst/>
            </a:prstGeom>
            <a:ln w="762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5276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ài 34: Bằng chứng tế bào học và sinh học phân tử - PHƯƠNG PHÁP DẠY HỌC  SINH HỌC LỚP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"/>
          <a:stretch/>
        </p:blipFill>
        <p:spPr bwMode="auto">
          <a:xfrm>
            <a:off x="252989" y="2171700"/>
            <a:ext cx="18057871" cy="675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30129" y="266700"/>
            <a:ext cx="170830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6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6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6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6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vi-VN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5748" y="9410700"/>
            <a:ext cx="16817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đọc thông tin SGK, Hãy cho biết vật chất di truyền ở các nhóm sinh vật là gì?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990600" y="3924300"/>
            <a:ext cx="1143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76800" y="6972300"/>
            <a:ext cx="1143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145000" y="5080342"/>
            <a:ext cx="1143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3639800" y="4465320"/>
            <a:ext cx="1143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6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183"/>
          <p:cNvSpPr txBox="1"/>
          <p:nvPr/>
        </p:nvSpPr>
        <p:spPr>
          <a:xfrm>
            <a:off x="990600" y="1562100"/>
            <a:ext cx="8001000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DNA (deoxyribonucleic acid)</a:t>
            </a:r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5495484"/>
            <a:ext cx="8001000" cy="2877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virus: 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chất di truyền là RNA (ribonucleic acid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Sự Tương Đồng Giữa Các Phân Tử Rna Và Dna Sơ Đồ Phác Thảo Minh Họa Hình minh họa Sẵn có - Tải xuống Hình ảnh Ngay bây giờ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4"/>
          <a:stretch/>
        </p:blipFill>
        <p:spPr bwMode="auto">
          <a:xfrm>
            <a:off x="8991600" y="2247900"/>
            <a:ext cx="8454076" cy="69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NA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9800" y="-847841"/>
            <a:ext cx="5417509" cy="355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iagram of cell and chromosome and DNA structure.vector image Stock Vector  | Adobe 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15418" b="245"/>
          <a:stretch/>
        </p:blipFill>
        <p:spPr bwMode="auto">
          <a:xfrm>
            <a:off x="-26136600" y="6679967"/>
            <a:ext cx="9205572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365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139700">
            <a:solidFill>
              <a:srgbClr val="00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1"/>
          <a:stretch>
            <a:fillRect/>
          </a:stretch>
        </p:blipFill>
        <p:spPr>
          <a:xfrm>
            <a:off x="-98190" y="8861105"/>
            <a:ext cx="1495670" cy="141446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0050" y="369680"/>
            <a:ext cx="7210356" cy="1371600"/>
            <a:chOff x="3620120" y="976704"/>
            <a:chExt cx="4806904" cy="91440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4114104" y="1077165"/>
              <a:ext cx="4312920" cy="727766"/>
            </a:xfrm>
            <a:prstGeom prst="roundRect">
              <a:avLst/>
            </a:prstGeom>
            <a:solidFill>
              <a:srgbClr val="497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620120" y="976704"/>
              <a:ext cx="914400" cy="9144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55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pic>
          <p:nvPicPr>
            <p:cNvPr id="10" name="Picture 9" descr="Vector Illustration of Green Light Bulb Icon | Freestock icon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437" y="1077165"/>
              <a:ext cx="727766" cy="727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96380" y="1204838"/>
              <a:ext cx="367109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>
                <a:defRPr/>
              </a:pPr>
              <a:r>
                <a:rPr lang="en-US" sz="4200" b="1">
                  <a:solidFill>
                    <a:prstClr val="white"/>
                  </a:solidFill>
                  <a:latin typeface="Arial" panose="020B0604020202020204"/>
                </a:rPr>
                <a:t>KIẾN THỨC CỐT LÕI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785003" y="2261273"/>
            <a:ext cx="16717994" cy="6470573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2400" y="2476738"/>
            <a:ext cx="15573454" cy="5800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15000"/>
              </a:lnSpc>
              <a:spcBef>
                <a:spcPts val="195"/>
              </a:spcBef>
              <a:defRPr/>
            </a:pPr>
            <a:r>
              <a:rPr lang="vi-VN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osis"/>
              </a:rPr>
              <a:t>Di truyền </a:t>
            </a:r>
            <a:r>
              <a:rPr lang="vi-VN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osis"/>
              </a:rPr>
              <a:t>là quá trình truyền đặc điểm của sinh vật qua các thế hệ.</a:t>
            </a:r>
          </a:p>
          <a:p>
            <a:pPr defTabSz="1371600">
              <a:lnSpc>
                <a:spcPct val="115000"/>
              </a:lnSpc>
              <a:spcBef>
                <a:spcPts val="195"/>
              </a:spcBef>
              <a:defRPr/>
            </a:pPr>
            <a:endParaRPr lang="vi-VN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Dosis"/>
            </a:endParaRPr>
          </a:p>
          <a:p>
            <a:pPr defTabSz="1371600">
              <a:lnSpc>
                <a:spcPct val="115000"/>
              </a:lnSpc>
              <a:spcBef>
                <a:spcPts val="195"/>
              </a:spcBef>
              <a:defRPr/>
            </a:pP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Dosis"/>
              </a:rPr>
              <a:t>Biến dị 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  <a:sym typeface="Dosis"/>
              </a:rPr>
              <a:t>là hiện tượng cá thể được sinh ra trong cùng một thế hệ có những đặc điểm khác nhau và khác với các cá thể ở thế hệ trước.</a:t>
            </a:r>
          </a:p>
        </p:txBody>
      </p:sp>
      <p:sp>
        <p:nvSpPr>
          <p:cNvPr id="29" name="Oval 28"/>
          <p:cNvSpPr/>
          <p:nvPr/>
        </p:nvSpPr>
        <p:spPr>
          <a:xfrm>
            <a:off x="1274183" y="2619568"/>
            <a:ext cx="237932" cy="237932"/>
          </a:xfrm>
          <a:prstGeom prst="ellipse">
            <a:avLst/>
          </a:prstGeom>
          <a:solidFill>
            <a:srgbClr val="DB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25" name="Picture 2" descr="Genetic Vector PNG Images, Vector Genetics Icon, Biology, Chain, Dna PNG  Image For Free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7043" r="7043" b="7043"/>
          <a:stretch>
            <a:fillRect/>
          </a:stretch>
        </p:blipFill>
        <p:spPr bwMode="auto">
          <a:xfrm>
            <a:off x="15965810" y="8172651"/>
            <a:ext cx="1847736" cy="184773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egor Mendel by Harald Ritsc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 b="12162"/>
          <a:stretch>
            <a:fillRect/>
          </a:stretch>
        </p:blipFill>
        <p:spPr bwMode="auto">
          <a:xfrm>
            <a:off x="15071144" y="151792"/>
            <a:ext cx="2897679" cy="20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DF1670B-378A-D10D-0414-C117FA16EDB2}"/>
              </a:ext>
            </a:extLst>
          </p:cNvPr>
          <p:cNvSpPr/>
          <p:nvPr/>
        </p:nvSpPr>
        <p:spPr>
          <a:xfrm>
            <a:off x="1341851" y="5829300"/>
            <a:ext cx="237932" cy="237932"/>
          </a:xfrm>
          <a:prstGeom prst="ellipse">
            <a:avLst/>
          </a:prstGeom>
          <a:solidFill>
            <a:srgbClr val="DB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251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Quá trình nhân đôi ADN – ihope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/>
          <a:lstStyle/>
          <a:p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92155" y="832000"/>
            <a:ext cx="10684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NUCLEIC ACID</a:t>
            </a:r>
          </a:p>
        </p:txBody>
      </p:sp>
      <p:sp>
        <p:nvSpPr>
          <p:cNvPr id="34" name="Oval 33"/>
          <p:cNvSpPr/>
          <p:nvPr/>
        </p:nvSpPr>
        <p:spPr>
          <a:xfrm>
            <a:off x="1196912" y="558751"/>
            <a:ext cx="1899581" cy="1899581"/>
          </a:xfrm>
          <a:prstGeom prst="ellipse">
            <a:avLst/>
          </a:prstGeom>
          <a:solidFill>
            <a:srgbClr val="00823B"/>
          </a:solidFill>
          <a:ln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vi-VN" sz="1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3434668" y="2296241"/>
            <a:ext cx="7385732" cy="0"/>
          </a:xfrm>
          <a:prstGeom prst="line">
            <a:avLst/>
          </a:prstGeom>
          <a:ln w="57150">
            <a:solidFill>
              <a:srgbClr val="0082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 Nấm men tự nhiên chỉ có 16 cặp nhiễm sắc thể, tại sao các nhà khoa học nói họ tạo ra được tới 17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6" y="3444421"/>
            <a:ext cx="9851786" cy="54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NA Replication | AncestryDNA® Learning Hub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102" y="2974992"/>
            <a:ext cx="7571969" cy="62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21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601"/>
        </a:solidFill>
        <a:effectLst/>
      </p:bgPr>
    </p:bg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9732" y="734908"/>
            <a:ext cx="17288540" cy="8817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2800" kern="0" dirty="0">
              <a:solidFill>
                <a:srgbClr val="D1ECE5"/>
              </a:solidFill>
              <a:sym typeface="Arial" panose="020B0604020202020204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858000" y="1562100"/>
            <a:ext cx="9220200" cy="2743199"/>
          </a:xfrm>
          <a:prstGeom prst="wedgeRoundRectCallout">
            <a:avLst>
              <a:gd name="adj1" fmla="val -56263"/>
              <a:gd name="adj2" fmla="val 49721"/>
              <a:gd name="adj3" fmla="val 16667"/>
            </a:avLst>
          </a:prstGeom>
          <a:solidFill>
            <a:srgbClr val="EBF65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4900"/>
              </a:lnSpc>
            </a:pPr>
            <a:r>
              <a:rPr lang="en-US" sz="4800" b="1" dirty="0">
                <a:solidFill>
                  <a:srgbClr val="000000"/>
                </a:solidFill>
              </a:rPr>
              <a:t>Nucleic acid là gì? </a:t>
            </a:r>
          </a:p>
        </p:txBody>
      </p:sp>
      <p:pic>
        <p:nvPicPr>
          <p:cNvPr id="2050" name="Picture 2" descr="Kid asking question Vectors &amp; Illustrations for Free Download | Freepik">
            <a:extLst>
              <a:ext uri="{FF2B5EF4-FFF2-40B4-BE49-F238E27FC236}">
                <a16:creationId xmlns:a16="http://schemas.microsoft.com/office/drawing/2014/main" id="{09E6055D-0098-164B-5D48-35D4BFB9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62100"/>
            <a:ext cx="4253272" cy="79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1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xit nucleic là gì? - NOVAGEN">
            <a:extLst>
              <a:ext uri="{FF2B5EF4-FFF2-40B4-BE49-F238E27FC236}">
                <a16:creationId xmlns:a16="http://schemas.microsoft.com/office/drawing/2014/main" id="{14CC8CC8-BE35-8E6F-949A-FA007B648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90" y="1997782"/>
            <a:ext cx="10577846" cy="781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40657" y="1986502"/>
            <a:ext cx="650975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Nucleic 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acid là hợp chất đa phân (polymer) được cấu tạo từ những đơn phân là </a:t>
            </a: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nucleotide.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036" y="800100"/>
            <a:ext cx="9735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2B3499"/>
                </a:solidFill>
                <a:latin typeface="Arial" panose="020B0604020202020204" pitchFamily="34" charset="0"/>
              </a:rPr>
              <a:t>Khái</a:t>
            </a:r>
            <a:r>
              <a:rPr lang="en-US" sz="4000" b="1" dirty="0">
                <a:solidFill>
                  <a:srgbClr val="2B3499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B3499"/>
                </a:solidFill>
                <a:latin typeface="Arial" panose="020B0604020202020204" pitchFamily="34" charset="0"/>
              </a:rPr>
              <a:t>niệm</a:t>
            </a:r>
            <a:r>
              <a:rPr lang="en-US" sz="4000" b="1" dirty="0">
                <a:solidFill>
                  <a:srgbClr val="2B3499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B3499"/>
                </a:solidFill>
                <a:latin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2B3499"/>
                </a:solidFill>
                <a:latin typeface="Arial" panose="020B0604020202020204" pitchFamily="34" charset="0"/>
              </a:rPr>
              <a:t> Nucleic Acid</a:t>
            </a:r>
          </a:p>
        </p:txBody>
      </p:sp>
    </p:spTree>
    <p:extLst>
      <p:ext uri="{BB962C8B-B14F-4D97-AF65-F5344CB8AC3E}">
        <p14:creationId xmlns:p14="http://schemas.microsoft.com/office/powerpoint/2010/main" val="3854709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2C93AF-C3BB-8EC5-CF8F-4C9B044098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495300"/>
            <a:ext cx="18819891" cy="100958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42D039-5164-CEBD-AAB5-33C418B12E9C}"/>
              </a:ext>
            </a:extLst>
          </p:cNvPr>
          <p:cNvSpPr/>
          <p:nvPr/>
        </p:nvSpPr>
        <p:spPr>
          <a:xfrm>
            <a:off x="772235" y="1070210"/>
            <a:ext cx="9735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b="1" dirty="0" smtClean="0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800" b="1" dirty="0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Nucleotide</a:t>
            </a:r>
          </a:p>
        </p:txBody>
      </p:sp>
    </p:spTree>
    <p:extLst>
      <p:ext uri="{BB962C8B-B14F-4D97-AF65-F5344CB8AC3E}">
        <p14:creationId xmlns:p14="http://schemas.microsoft.com/office/powerpoint/2010/main" val="3013158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5AC7EF0-CA9E-1F91-165A-06CF5C35EA0D}"/>
              </a:ext>
            </a:extLst>
          </p:cNvPr>
          <p:cNvSpPr txBox="1"/>
          <p:nvPr/>
        </p:nvSpPr>
        <p:spPr>
          <a:xfrm>
            <a:off x="533400" y="2409643"/>
            <a:ext cx="807720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Một 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nucleotide </a:t>
            </a: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 3 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 thành phần: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 Gốc phosphate. 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pentose. 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Nitrogenous </a:t>
            </a: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</a:t>
            </a:r>
            <a:endParaRPr lang="vi-VN" sz="5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A5FD3-2CC0-2966-4347-93DE008D97A2}"/>
              </a:ext>
            </a:extLst>
          </p:cNvPr>
          <p:cNvSpPr/>
          <p:nvPr/>
        </p:nvSpPr>
        <p:spPr>
          <a:xfrm>
            <a:off x="533400" y="1283446"/>
            <a:ext cx="9735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b="1" dirty="0" smtClean="0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800" b="1" dirty="0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2B34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Nucleotide</a:t>
            </a:r>
          </a:p>
        </p:txBody>
      </p:sp>
      <p:pic>
        <p:nvPicPr>
          <p:cNvPr id="20" name="Picture 19" descr="Polynucleotide Chain - Structure and Formation">
            <a:extLst>
              <a:ext uri="{FF2B5EF4-FFF2-40B4-BE49-F238E27FC236}">
                <a16:creationId xmlns:a16="http://schemas.microsoft.com/office/drawing/2014/main" id="{36EC665E-22BC-6AA2-2EBA-7D4693399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187" r="322"/>
          <a:stretch/>
        </p:blipFill>
        <p:spPr bwMode="auto">
          <a:xfrm>
            <a:off x="7633221" y="1961618"/>
            <a:ext cx="9671280" cy="670259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BB8FFE-7784-7031-C78B-6B0403E4D3A7}"/>
              </a:ext>
            </a:extLst>
          </p:cNvPr>
          <p:cNvSpPr/>
          <p:nvPr/>
        </p:nvSpPr>
        <p:spPr>
          <a:xfrm>
            <a:off x="11393719" y="8664214"/>
            <a:ext cx="2753458" cy="805890"/>
          </a:xfrm>
          <a:prstGeom prst="roundRect">
            <a:avLst>
              <a:gd name="adj" fmla="val 36111"/>
            </a:avLst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Nucleotide</a:t>
            </a:r>
            <a:endParaRPr lang="vi-VN" sz="32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0" y="2540005"/>
            <a:ext cx="18288000" cy="3049300"/>
          </a:xfrm>
          <a:prstGeom prst="rect">
            <a:avLst/>
          </a:prstGeom>
          <a:solidFill>
            <a:schemeClr val="accent5">
              <a:lumMod val="20000"/>
              <a:lumOff val="80000"/>
              <a:alpha val="33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325076" y="2443664"/>
            <a:ext cx="1536031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TIẾT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4: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33: </a:t>
            </a:r>
          </a:p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GENE LÀ TRUNG TÂM CỦA </a:t>
            </a:r>
            <a:endParaRPr lang="en-US" sz="7200" dirty="0" smtClean="0">
              <a:solidFill>
                <a:srgbClr val="FF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DI 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TRUYỀN HỌC</a:t>
            </a:r>
          </a:p>
        </p:txBody>
      </p:sp>
      <p:pic>
        <p:nvPicPr>
          <p:cNvPr id="1026" name="Picture 2" descr="Tập tin:DNA simple.svg – Wikipedia tiếng Việ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9430" flipH="1">
            <a:off x="385873" y="6297831"/>
            <a:ext cx="2236907" cy="38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ập tin:DNA simple.svg – Wikipedia tiếng Việ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68400" y="-90487"/>
            <a:ext cx="4630291" cy="1096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60+ X Y Chromosome Stock Illustrations, Royalty-Free Vector Graphics &amp; Clip  Art - iStock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7"/>
          <a:stretch/>
        </p:blipFill>
        <p:spPr bwMode="auto">
          <a:xfrm rot="2154419">
            <a:off x="3263756" y="-25252"/>
            <a:ext cx="1115444" cy="222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5AC7EF0-CA9E-1F91-165A-06CF5C35EA0D}"/>
              </a:ext>
            </a:extLst>
          </p:cNvPr>
          <p:cNvSpPr txBox="1"/>
          <p:nvPr/>
        </p:nvSpPr>
        <p:spPr>
          <a:xfrm>
            <a:off x="533399" y="2246954"/>
            <a:ext cx="828373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Có 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loại nucleotide, các nucleotide khác nhau ở nitrogenous base nên tên gọi của chúng được gọi theo tên của nitrogenous base là Adenine (A); Guanine (G), Cytosine (C), Thymine (T) và Uracil (U).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A5FD3-2CC0-2966-4347-93DE008D97A2}"/>
              </a:ext>
            </a:extLst>
          </p:cNvPr>
          <p:cNvSpPr/>
          <p:nvPr/>
        </p:nvSpPr>
        <p:spPr>
          <a:xfrm>
            <a:off x="1219200" y="425509"/>
            <a:ext cx="9735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 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Nucleotide nào?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31244-B378-97A4-851A-9969C2CF5A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"/>
          <a:stretch/>
        </p:blipFill>
        <p:spPr bwMode="auto">
          <a:xfrm>
            <a:off x="9296400" y="2610589"/>
            <a:ext cx="8153400" cy="6119028"/>
          </a:xfrm>
          <a:prstGeom prst="rect">
            <a:avLst/>
          </a:prstGeom>
          <a:noFill/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6EF15269-F6AB-9632-3D55-1CF1AEAA2740}"/>
              </a:ext>
            </a:extLst>
          </p:cNvPr>
          <p:cNvSpPr/>
          <p:nvPr/>
        </p:nvSpPr>
        <p:spPr>
          <a:xfrm rot="5400000">
            <a:off x="12488181" y="291764"/>
            <a:ext cx="767029" cy="4617685"/>
          </a:xfrm>
          <a:prstGeom prst="leftBrace">
            <a:avLst>
              <a:gd name="adj1" fmla="val 29372"/>
              <a:gd name="adj2" fmla="val 50000"/>
            </a:avLst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3E6D85BD-2FA5-DE26-1841-7B50DFD986C7}"/>
              </a:ext>
            </a:extLst>
          </p:cNvPr>
          <p:cNvSpPr/>
          <p:nvPr/>
        </p:nvSpPr>
        <p:spPr>
          <a:xfrm rot="16200000">
            <a:off x="12765473" y="6029894"/>
            <a:ext cx="767028" cy="5441837"/>
          </a:xfrm>
          <a:prstGeom prst="leftBrace">
            <a:avLst>
              <a:gd name="adj1" fmla="val 29372"/>
              <a:gd name="adj2" fmla="val 50000"/>
            </a:avLst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F0A41C-F3A4-0A68-B442-C96C095213DD}"/>
              </a:ext>
            </a:extLst>
          </p:cNvPr>
          <p:cNvSpPr txBox="1"/>
          <p:nvPr/>
        </p:nvSpPr>
        <p:spPr>
          <a:xfrm>
            <a:off x="10090396" y="1559548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err="1"/>
              <a:t>Purines</a:t>
            </a:r>
            <a:endParaRPr lang="vi-VN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B3F30-B9A6-66A5-75B6-85E01FAECE4F}"/>
              </a:ext>
            </a:extLst>
          </p:cNvPr>
          <p:cNvSpPr txBox="1"/>
          <p:nvPr/>
        </p:nvSpPr>
        <p:spPr>
          <a:xfrm>
            <a:off x="10307306" y="9151035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err="1"/>
              <a:t>Pyrimidines</a:t>
            </a: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28930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5AC7EF0-CA9E-1F91-165A-06CF5C35EA0D}"/>
              </a:ext>
            </a:extLst>
          </p:cNvPr>
          <p:cNvSpPr txBox="1"/>
          <p:nvPr/>
        </p:nvSpPr>
        <p:spPr>
          <a:xfrm>
            <a:off x="533400" y="2202389"/>
            <a:ext cx="617220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6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Các </a:t>
            </a:r>
            <a:r>
              <a:rPr lang="vi-VN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nucleotide liên kết với </a:t>
            </a:r>
            <a:r>
              <a:rPr lang="vi-VN" sz="6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 </a:t>
            </a:r>
            <a:r>
              <a:rPr lang="vi-VN" sz="6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liên kết phosphodiester để tạo thành 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 polynucleotide</a:t>
            </a:r>
            <a:endParaRPr lang="vi-VN" sz="6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A5FD3-2CC0-2966-4347-93DE008D97A2}"/>
              </a:ext>
            </a:extLst>
          </p:cNvPr>
          <p:cNvSpPr/>
          <p:nvPr/>
        </p:nvSpPr>
        <p:spPr>
          <a:xfrm>
            <a:off x="1219200" y="473693"/>
            <a:ext cx="1600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nucleotide liên kết với </a:t>
            </a:r>
            <a:r>
              <a:rPr lang="vi-VN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 thế nào?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Nucleosides and Nucleotides">
            <a:extLst>
              <a:ext uri="{FF2B5EF4-FFF2-40B4-BE49-F238E27FC236}">
                <a16:creationId xmlns:a16="http://schemas.microsoft.com/office/drawing/2014/main" id="{AD2011F6-B2B3-2207-F4EE-EA441F8DA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/>
          <a:stretch/>
        </p:blipFill>
        <p:spPr bwMode="auto">
          <a:xfrm>
            <a:off x="10168469" y="663140"/>
            <a:ext cx="7369759" cy="96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69F39F-BB19-BAC3-7D74-BAAF1DA3D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59610" y="0"/>
            <a:ext cx="771525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881C7-7635-0976-1A4C-00F387DA3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441709" y="4168385"/>
            <a:ext cx="5238750" cy="4048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CDB614-4C1F-0EDE-1A61-70180FD7A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4496" y="1342704"/>
            <a:ext cx="3371850" cy="2276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221CE-C02A-6251-AD7E-B0FDA6C42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46647" y="-921002"/>
            <a:ext cx="4876800" cy="3429000"/>
          </a:xfrm>
          <a:prstGeom prst="rect">
            <a:avLst/>
          </a:prstGeom>
        </p:spPr>
      </p:pic>
      <p:sp>
        <p:nvSpPr>
          <p:cNvPr id="15" name="Right Bracket 14">
            <a:extLst>
              <a:ext uri="{FF2B5EF4-FFF2-40B4-BE49-F238E27FC236}">
                <a16:creationId xmlns:a16="http://schemas.microsoft.com/office/drawing/2014/main" id="{EF44DAB2-3989-AEA4-3298-434E9DBC811C}"/>
              </a:ext>
            </a:extLst>
          </p:cNvPr>
          <p:cNvSpPr/>
          <p:nvPr/>
        </p:nvSpPr>
        <p:spPr>
          <a:xfrm flipH="1">
            <a:off x="10480638" y="4381500"/>
            <a:ext cx="838200" cy="2057400"/>
          </a:xfrm>
          <a:prstGeom prst="rightBracket">
            <a:avLst>
              <a:gd name="adj" fmla="val 0"/>
            </a:avLst>
          </a:prstGeom>
          <a:ln w="76200"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F7C76E-55DA-F1A3-3770-917EC8E62F4F}"/>
              </a:ext>
            </a:extLst>
          </p:cNvPr>
          <p:cNvSpPr txBox="1"/>
          <p:nvPr/>
        </p:nvSpPr>
        <p:spPr>
          <a:xfrm>
            <a:off x="5201549" y="4773279"/>
            <a:ext cx="7002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vi-VN" sz="3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 kết</a:t>
            </a:r>
          </a:p>
          <a:p>
            <a:pPr algn="ctr">
              <a:spcBef>
                <a:spcPct val="0"/>
              </a:spcBef>
              <a:defRPr/>
            </a:pPr>
            <a:r>
              <a:rPr lang="vi-VN" sz="32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phosphodiester</a:t>
            </a:r>
            <a:endParaRPr lang="vi-VN" sz="3200" i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93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5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96A5FD3-2CC0-2966-4347-93DE008D97A2}"/>
              </a:ext>
            </a:extLst>
          </p:cNvPr>
          <p:cNvSpPr/>
          <p:nvPr/>
        </p:nvSpPr>
        <p:spPr>
          <a:xfrm>
            <a:off x="3713761" y="416566"/>
            <a:ext cx="12263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Phân loại </a:t>
            </a:r>
            <a:r>
              <a:rPr lang="vi-VN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nucleic </a:t>
            </a:r>
            <a:r>
              <a:rPr lang="vi-V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acid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3E53D6-8B8E-25B1-5E49-DE4EF5FA80F4}"/>
              </a:ext>
            </a:extLst>
          </p:cNvPr>
          <p:cNvGrpSpPr/>
          <p:nvPr/>
        </p:nvGrpSpPr>
        <p:grpSpPr>
          <a:xfrm>
            <a:off x="12248932" y="1169310"/>
            <a:ext cx="3728175" cy="8895796"/>
            <a:chOff x="11419000" y="1529879"/>
            <a:chExt cx="3180294" cy="8147619"/>
          </a:xfrm>
        </p:grpSpPr>
        <p:pic>
          <p:nvPicPr>
            <p:cNvPr id="11268" name="Picture 4" descr="Hóa Học Về Cấu Trúc Của DNA | HHLCS">
              <a:extLst>
                <a:ext uri="{FF2B5EF4-FFF2-40B4-BE49-F238E27FC236}">
                  <a16:creationId xmlns:a16="http://schemas.microsoft.com/office/drawing/2014/main" id="{142BB00E-9EB5-E8A0-C57F-7A4C910AC2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90" r="57522"/>
            <a:stretch/>
          </p:blipFill>
          <p:spPr bwMode="auto">
            <a:xfrm>
              <a:off x="11419000" y="1670128"/>
              <a:ext cx="1295400" cy="8007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óa Học Về Cấu Trúc Của DNA | HHLCS">
              <a:extLst>
                <a:ext uri="{FF2B5EF4-FFF2-40B4-BE49-F238E27FC236}">
                  <a16:creationId xmlns:a16="http://schemas.microsoft.com/office/drawing/2014/main" id="{687FF2E2-D4D9-DE75-A945-3C608D343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3" t="-1064" r="43279" b="1064"/>
            <a:stretch/>
          </p:blipFill>
          <p:spPr bwMode="auto">
            <a:xfrm>
              <a:off x="12462198" y="1532974"/>
              <a:ext cx="1295400" cy="8007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óa Học Về Cấu Trúc Của DNA | HHLCS">
              <a:extLst>
                <a:ext uri="{FF2B5EF4-FFF2-40B4-BE49-F238E27FC236}">
                  <a16:creationId xmlns:a16="http://schemas.microsoft.com/office/drawing/2014/main" id="{2BC0E195-F10E-21BE-59D3-E3AD62AC94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23" r="31189"/>
            <a:stretch/>
          </p:blipFill>
          <p:spPr bwMode="auto">
            <a:xfrm>
              <a:off x="13303894" y="1529879"/>
              <a:ext cx="1295400" cy="8007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C6AC088-EF51-D19A-B7CD-3FEFA3FF0CB3}"/>
              </a:ext>
            </a:extLst>
          </p:cNvPr>
          <p:cNvSpPr txBox="1"/>
          <p:nvPr/>
        </p:nvSpPr>
        <p:spPr>
          <a:xfrm>
            <a:off x="840128" y="2321781"/>
            <a:ext cx="101858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6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Sinh </a:t>
            </a:r>
            <a:r>
              <a:rPr lang="vi-VN" sz="6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 nhân sơ và sinh vật nhân thực: DNA (deoxyribonucleic acid</a:t>
            </a:r>
            <a:r>
              <a:rPr lang="vi-VN" sz="6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vi-VN" sz="6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1D2CF4-D606-F370-EFD0-351C57D4DC1F}"/>
              </a:ext>
            </a:extLst>
          </p:cNvPr>
          <p:cNvSpPr txBox="1"/>
          <p:nvPr/>
        </p:nvSpPr>
        <p:spPr>
          <a:xfrm>
            <a:off x="1126700" y="5596169"/>
            <a:ext cx="9899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Virus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RNA (ribonucleic acid)</a:t>
            </a:r>
          </a:p>
        </p:txBody>
      </p:sp>
    </p:spTree>
    <p:extLst>
      <p:ext uri="{BB962C8B-B14F-4D97-AF65-F5344CB8AC3E}">
        <p14:creationId xmlns:p14="http://schemas.microsoft.com/office/powerpoint/2010/main" val="2047130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 build="p"/>
      <p:bldP spid="2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139700">
            <a:solidFill>
              <a:srgbClr val="00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1"/>
          <a:stretch>
            <a:fillRect/>
          </a:stretch>
        </p:blipFill>
        <p:spPr>
          <a:xfrm>
            <a:off x="-98190" y="8861105"/>
            <a:ext cx="1495670" cy="141446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0050" y="369680"/>
            <a:ext cx="7210356" cy="1371600"/>
            <a:chOff x="3620120" y="976704"/>
            <a:chExt cx="4806904" cy="91440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4114104" y="1077165"/>
              <a:ext cx="4312920" cy="727766"/>
            </a:xfrm>
            <a:prstGeom prst="roundRect">
              <a:avLst/>
            </a:prstGeom>
            <a:solidFill>
              <a:srgbClr val="497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620120" y="976704"/>
              <a:ext cx="914400" cy="9144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55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pic>
          <p:nvPicPr>
            <p:cNvPr id="10" name="Picture 9" descr="Vector Illustration of Green Light Bulb Icon | Freestock icon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437" y="1077165"/>
              <a:ext cx="727766" cy="727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96380" y="1204838"/>
              <a:ext cx="367109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>
                <a:defRPr/>
              </a:pPr>
              <a:r>
                <a:rPr lang="en-US" sz="4200" b="1">
                  <a:solidFill>
                    <a:prstClr val="white"/>
                  </a:solidFill>
                  <a:latin typeface="Arial" panose="020B0604020202020204"/>
                </a:rPr>
                <a:t>KIẾN THỨC CỐT LÕI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400050" y="2088722"/>
            <a:ext cx="17568773" cy="6940978"/>
          </a:xfrm>
          <a:prstGeom prst="rect">
            <a:avLst/>
          </a:prstGeom>
          <a:solidFill>
            <a:srgbClr val="FBE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68963" y="7697778"/>
            <a:ext cx="237932" cy="2379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7106" y="2509011"/>
            <a:ext cx="17179084" cy="590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pPr defTabSz="1371600">
              <a:spcBef>
                <a:spcPts val="195"/>
              </a:spcBef>
              <a:defRPr/>
            </a:pP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Dosis"/>
              </a:rPr>
              <a:t>Nucleic acid 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  <a:sym typeface="Dosis"/>
              </a:rPr>
              <a:t>là hợp chất đa phân (polymer) được cấu tạo từ các đơn phân là nucleotide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Dosis"/>
              </a:rPr>
              <a:t>.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  <a:sym typeface="Dosis"/>
            </a:endParaRPr>
          </a:p>
          <a:p>
            <a:pPr defTabSz="1371600">
              <a:spcBef>
                <a:spcPts val="195"/>
              </a:spcBef>
              <a:defRPr/>
            </a:pP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5 loại nucleotide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Adenine (A); Guanine (G), Cytosine (C), Thymine (T) và Uracil (U).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371600">
              <a:spcBef>
                <a:spcPts val="195"/>
              </a:spcBef>
              <a:defRPr/>
            </a:pP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Dosis"/>
              </a:rPr>
              <a:t> 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  <a:sym typeface="Dosis"/>
            </a:endParaRPr>
          </a:p>
          <a:p>
            <a:pPr defTabSz="1371600">
              <a:spcBef>
                <a:spcPts val="195"/>
              </a:spcBef>
              <a:defRPr/>
            </a:pP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  <a:sym typeface="Dosis"/>
              </a:rPr>
              <a:t>Hai loại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Dosis"/>
              </a:rPr>
              <a:t>nucleic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  <a:sym typeface="Dosis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Dosis"/>
              </a:rPr>
              <a:t>acid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  <a:sym typeface="Dosis"/>
              </a:rPr>
              <a:t> quan trọng của tế bào là DNA và RNA.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  <a:sym typeface="Dosis"/>
            </a:endParaRPr>
          </a:p>
        </p:txBody>
      </p:sp>
      <p:pic>
        <p:nvPicPr>
          <p:cNvPr id="25" name="Picture 2" descr="Genetic Vector PNG Images, Vector Genetics Icon, Biology, Chain, Dna PNG  Image For Free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7043" r="7043" b="7043"/>
          <a:stretch>
            <a:fillRect/>
          </a:stretch>
        </p:blipFill>
        <p:spPr bwMode="auto">
          <a:xfrm>
            <a:off x="15965810" y="8172651"/>
            <a:ext cx="1847736" cy="184773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egor Mendel by Harald Ritsc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 b="12162"/>
          <a:stretch>
            <a:fillRect/>
          </a:stretch>
        </p:blipFill>
        <p:spPr bwMode="auto">
          <a:xfrm>
            <a:off x="15071144" y="151792"/>
            <a:ext cx="2897679" cy="20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DF1670B-378A-D10D-0414-C117FA16EDB2}"/>
              </a:ext>
            </a:extLst>
          </p:cNvPr>
          <p:cNvSpPr/>
          <p:nvPr/>
        </p:nvSpPr>
        <p:spPr>
          <a:xfrm>
            <a:off x="796221" y="2857500"/>
            <a:ext cx="237932" cy="237932"/>
          </a:xfrm>
          <a:prstGeom prst="ellipse">
            <a:avLst/>
          </a:prstGeom>
          <a:solidFill>
            <a:srgbClr val="DB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F2696A-ED2E-6BAB-A047-2A82453A30F6}"/>
              </a:ext>
            </a:extLst>
          </p:cNvPr>
          <p:cNvSpPr/>
          <p:nvPr/>
        </p:nvSpPr>
        <p:spPr>
          <a:xfrm>
            <a:off x="750124" y="4794430"/>
            <a:ext cx="237932" cy="2379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729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9803130" y="9340974"/>
            <a:ext cx="10868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Hình. </a:t>
            </a:r>
            <a:r>
              <a:rPr lang="vi-VN" sz="32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hình cấu trúc một đoạn phân tử DNA</a:t>
            </a:r>
            <a:endParaRPr lang="en-US" sz="32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AC7EF0-CA9E-1F91-165A-06CF5C35EA0D}"/>
              </a:ext>
            </a:extLst>
          </p:cNvPr>
          <p:cNvSpPr txBox="1"/>
          <p:nvPr/>
        </p:nvSpPr>
        <p:spPr>
          <a:xfrm>
            <a:off x="436557" y="3036995"/>
            <a:ext cx="101776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DNA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cấu tạo từ 4 loại đơn phân là A, G, C, T. </a:t>
            </a:r>
          </a:p>
          <a:p>
            <a:pPr algn="just">
              <a:spcBef>
                <a:spcPct val="0"/>
              </a:spcBef>
              <a:defRPr/>
            </a:pPr>
            <a:endParaRPr lang="vi-VN" sz="4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vi-VN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Phân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 DNA có cấu trúc xoắn kép gồm hai mạch polynucleotide xoắn phải, song song và ngược chiều.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646953-7950-8D76-1647-99886C8A2E14}"/>
              </a:ext>
            </a:extLst>
          </p:cNvPr>
          <p:cNvSpPr/>
          <p:nvPr/>
        </p:nvSpPr>
        <p:spPr>
          <a:xfrm>
            <a:off x="878982" y="1270544"/>
            <a:ext cx="9735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2B3499"/>
                </a:solidFill>
                <a:latin typeface="Arial" panose="020B0604020202020204" pitchFamily="34" charset="0"/>
              </a:rPr>
              <a:t>- Hãy mô tả Cấu trúc của DNA</a:t>
            </a:r>
            <a:endParaRPr lang="en-US" sz="4000" b="1" dirty="0">
              <a:solidFill>
                <a:srgbClr val="2B3499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44431B-9541-A217-70C8-93C0FAEA4EA8}"/>
              </a:ext>
            </a:extLst>
          </p:cNvPr>
          <p:cNvSpPr txBox="1"/>
          <p:nvPr/>
        </p:nvSpPr>
        <p:spPr>
          <a:xfrm>
            <a:off x="666646" y="278964"/>
            <a:ext cx="1304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DNA</a:t>
            </a:r>
            <a:endParaRPr lang="vi-VN" sz="4000" b="1" dirty="0">
              <a:solidFill>
                <a:srgbClr val="A63D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0" y="427751"/>
            <a:ext cx="3505200" cy="891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7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33400" y="1409700"/>
            <a:ext cx="753728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6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DNA </a:t>
            </a:r>
            <a:r>
              <a:rPr lang="vi-VN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</a:t>
            </a:r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mạch </a:t>
            </a:r>
            <a:r>
              <a:rPr lang="vi-VN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polynucleotide </a:t>
            </a:r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song </a:t>
            </a:r>
            <a:r>
              <a:rPr lang="vi-VN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 chiều </a:t>
            </a:r>
            <a:r>
              <a:rPr lang="vi-VN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(3' → 5', 5'→ 3') và xoắn lại với nhau theo chiều từ trái qua phải tạo thành </a:t>
            </a:r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chuỗi xoắn kép</a:t>
            </a:r>
            <a:r>
              <a:rPr lang="vi-VN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6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NA â Wikipedia tiáº¿ng Viá»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-419100"/>
            <a:ext cx="7575767" cy="1146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898229" y="2729097"/>
            <a:ext cx="70397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tắc bổ sung</a:t>
            </a:r>
            <a:r>
              <a:rPr lang="vi-VN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với </a:t>
            </a:r>
            <a:r>
              <a:rPr lang="vi-VN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2 liên kết Hydrogen</a:t>
            </a:r>
            <a:r>
              <a:rPr lang="vi-VN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5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với C 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kết Hydrogen</a:t>
            </a:r>
            <a:endParaRPr lang="en-US" sz="5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 lại.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4293781" y="1196602"/>
            <a:ext cx="3353792" cy="7977022"/>
            <a:chOff x="9729052" y="1605208"/>
            <a:chExt cx="2167170" cy="4836025"/>
          </a:xfrm>
        </p:grpSpPr>
        <p:pic>
          <p:nvPicPr>
            <p:cNvPr id="24" name="Picture 4" descr="DNA Structure | BioNinj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31" t="10733" r="18732" b="14397"/>
            <a:stretch>
              <a:fillRect/>
            </a:stretch>
          </p:blipFill>
          <p:spPr bwMode="auto">
            <a:xfrm>
              <a:off x="9729052" y="1929731"/>
              <a:ext cx="2167170" cy="4511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9729053" y="1605208"/>
              <a:ext cx="2167169" cy="33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2700" b="1" dirty="0" err="1">
                  <a:solidFill>
                    <a:srgbClr val="000000"/>
                  </a:solidFill>
                </a:rPr>
                <a:t>Polynucleotide</a:t>
              </a:r>
              <a:endParaRPr lang="vi-VN" sz="27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979400" y="1194456"/>
            <a:ext cx="4603897" cy="8610026"/>
            <a:chOff x="6343206" y="1453273"/>
            <a:chExt cx="2420662" cy="5300068"/>
          </a:xfrm>
        </p:grpSpPr>
        <p:pic>
          <p:nvPicPr>
            <p:cNvPr id="27" name="Picture 6" descr="DNA Structure | BioNinja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6" t="12031" b="13099"/>
            <a:stretch>
              <a:fillRect/>
            </a:stretch>
          </p:blipFill>
          <p:spPr bwMode="auto">
            <a:xfrm>
              <a:off x="6343206" y="1642556"/>
              <a:ext cx="1811691" cy="511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952177" y="1453273"/>
              <a:ext cx="1811691" cy="370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000" b="1" dirty="0">
                  <a:solidFill>
                    <a:srgbClr val="000000"/>
                  </a:solidFill>
                </a:rPr>
                <a:t>DNA</a:t>
              </a:r>
            </a:p>
          </p:txBody>
        </p:sp>
      </p:grpSp>
      <p:pic>
        <p:nvPicPr>
          <p:cNvPr id="29" name="Picture 28" descr="Mũi Tên Bên Trái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2963" flipH="1" flipV="1">
            <a:off x="12095014" y="5321110"/>
            <a:ext cx="2025662" cy="202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8229" y="378990"/>
            <a:ext cx="1516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cho các nucleotide trên các mạch đơn đã liên kết với nhau theo nguyên tắc nào?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4"/>
          <p:cNvSpPr txBox="1"/>
          <p:nvPr/>
        </p:nvSpPr>
        <p:spPr>
          <a:xfrm>
            <a:off x="548641" y="1141874"/>
            <a:ext cx="890769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vi-VN" sz="42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6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 </a:t>
            </a:r>
            <a:r>
              <a:rPr lang="vi-VN" sz="6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nucleotide của DNA có </a:t>
            </a:r>
            <a:r>
              <a:rPr lang="vi-VN" sz="6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 năng biến đổi</a:t>
            </a:r>
            <a:r>
              <a:rPr lang="vi-VN" sz="6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0"/>
              </a:spcBef>
              <a:defRPr/>
            </a:pPr>
            <a:r>
              <a:rPr lang="vi-VN" sz="6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Sự </a:t>
            </a:r>
            <a:r>
              <a:rPr lang="vi-VN" sz="6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đổi số lượng, trật tự sắp xếp của các nucleotide trên chuỗi polynucleotide dẫn đến sự </a:t>
            </a:r>
            <a:r>
              <a:rPr lang="vi-VN" sz="6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đổi thông tin di truyền</a:t>
            </a:r>
            <a:r>
              <a:rPr lang="vi-VN" sz="6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tạo nên </a:t>
            </a:r>
            <a:r>
              <a:rPr lang="vi-VN" sz="6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dị </a:t>
            </a:r>
            <a:r>
              <a:rPr lang="vi-VN" sz="6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sinh vật.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829800" y="1530151"/>
            <a:ext cx="7758209" cy="7036461"/>
            <a:chOff x="9500125" y="3052909"/>
            <a:chExt cx="7564654" cy="6617026"/>
          </a:xfrm>
        </p:grpSpPr>
        <p:pic>
          <p:nvPicPr>
            <p:cNvPr id="1026" name="Picture 2" descr="Nhá»¯ng Äá»t biáº¿n gen cÃ³ lá»£i á» thá»±c váº­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7793" y="3174257"/>
              <a:ext cx="7336986" cy="649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9500125" y="3052909"/>
              <a:ext cx="3911366" cy="2907692"/>
              <a:chOff x="9500124" y="3052910"/>
              <a:chExt cx="3911366" cy="290769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9698470" y="5002995"/>
                <a:ext cx="3660093" cy="9576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9500124" y="3052910"/>
                <a:ext cx="3911366" cy="2270156"/>
                <a:chOff x="7150985" y="2159900"/>
                <a:chExt cx="3915438" cy="4894297"/>
              </a:xfrm>
            </p:grpSpPr>
            <p:pic>
              <p:nvPicPr>
                <p:cNvPr id="16" name="Picture 4" descr="Single nucleotide polymorphism (SNP) with alleles C and T ( c David... | Download Scientific Diagram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50985" y="2159900"/>
                  <a:ext cx="3915438" cy="48942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Oval 16"/>
                <p:cNvSpPr/>
                <p:nvPr/>
              </p:nvSpPr>
              <p:spPr>
                <a:xfrm>
                  <a:off x="7821175" y="4170966"/>
                  <a:ext cx="1373027" cy="10406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vi-VN" sz="1400" b="1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Tác nhân biến dị</a:t>
                  </a:r>
                </a:p>
              </p:txBody>
            </p:sp>
          </p:grpSp>
        </p:grpSp>
        <p:pic>
          <p:nvPicPr>
            <p:cNvPr id="26" name="Picture 25" descr="Hình ảnh Dấu Mũi Tên PNG, Vector, PSD, và biểu tượng để tải về miễn phí |  pngtre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6754" flipV="1">
              <a:off x="11891222" y="4889827"/>
              <a:ext cx="1193562" cy="1094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10831345" y="8873484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4"/>
          <p:cNvSpPr txBox="1"/>
          <p:nvPr/>
        </p:nvSpPr>
        <p:spPr>
          <a:xfrm>
            <a:off x="838200" y="1943100"/>
            <a:ext cx="16653387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khác nhau về </a:t>
            </a: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 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phần, số lượng và trật tự sắp xếp các nucleotide trên mạch đơn DNA 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nên </a:t>
            </a:r>
            <a:r>
              <a:rPr lang="vi-VN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 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DNA từ đó tạo nên sự đa dạng của sinh vật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81600" y="647700"/>
            <a:ext cx="12496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 NĂNG CỦA </a:t>
            </a:r>
            <a:r>
              <a:rPr 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DNA?</a:t>
            </a:r>
            <a:endParaRPr lang="en-US" sz="4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440" y="4946809"/>
            <a:ext cx="166381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5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5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5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giữ, bảo quản và truyền đạt thông tin di </a:t>
            </a:r>
            <a:r>
              <a:rPr lang="vi-VN" sz="5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truyền.</a:t>
            </a:r>
            <a:endParaRPr lang="vi-VN" sz="5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139700">
            <a:solidFill>
              <a:srgbClr val="00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1"/>
          <a:stretch>
            <a:fillRect/>
          </a:stretch>
        </p:blipFill>
        <p:spPr>
          <a:xfrm>
            <a:off x="-98190" y="8861105"/>
            <a:ext cx="1495670" cy="141446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0050" y="369680"/>
            <a:ext cx="7210356" cy="1371600"/>
            <a:chOff x="3620120" y="976704"/>
            <a:chExt cx="4806904" cy="91440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4114104" y="1077165"/>
              <a:ext cx="4312920" cy="727766"/>
            </a:xfrm>
            <a:prstGeom prst="roundRect">
              <a:avLst/>
            </a:prstGeom>
            <a:solidFill>
              <a:srgbClr val="497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620120" y="976704"/>
              <a:ext cx="914400" cy="9144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55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pic>
          <p:nvPicPr>
            <p:cNvPr id="10" name="Picture 9" descr="Vector Illustration of Green Light Bulb Icon | Freestock icon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437" y="1077165"/>
              <a:ext cx="727766" cy="727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96380" y="1204838"/>
              <a:ext cx="367109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>
                <a:defRPr/>
              </a:pPr>
              <a:r>
                <a:rPr lang="en-US" sz="4200" b="1">
                  <a:solidFill>
                    <a:prstClr val="white"/>
                  </a:solidFill>
                  <a:latin typeface="Arial" panose="020B0604020202020204"/>
                </a:rPr>
                <a:t>KIẾN THỨC CỐT LÕI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785003" y="6231241"/>
            <a:ext cx="16717994" cy="3249064"/>
          </a:xfrm>
          <a:prstGeom prst="rect">
            <a:avLst/>
          </a:prstGeom>
          <a:solidFill>
            <a:srgbClr val="FBE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003" y="1803531"/>
            <a:ext cx="16717994" cy="4161098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8407" y="1929176"/>
            <a:ext cx="14792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95"/>
              </a:spcBef>
            </a:pPr>
            <a:r>
              <a:rPr lang="vi-VN" sz="4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DNA </a:t>
            </a:r>
            <a:r>
              <a:rPr lang="vi-VN" sz="4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được cấu tạo từ 4 loại đơn phân là A, G, C, T. Phân tử DNA có cấu trúc xoắn kép gồm hai mạch </a:t>
            </a:r>
            <a:r>
              <a:rPr lang="vi-VN" sz="4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polynucleotide</a:t>
            </a:r>
            <a:r>
              <a:rPr lang="vi-VN" sz="4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 xoắn phải, song </a:t>
            </a:r>
            <a:r>
              <a:rPr lang="vi-VN" sz="4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song</a:t>
            </a:r>
            <a:r>
              <a:rPr lang="vi-VN" sz="4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 và ngược chiều. </a:t>
            </a:r>
            <a:endParaRPr lang="en-US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Dosi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78514" y="2122548"/>
            <a:ext cx="237932" cy="237932"/>
          </a:xfrm>
          <a:prstGeom prst="ellipse">
            <a:avLst/>
          </a:prstGeom>
          <a:solidFill>
            <a:srgbClr val="DB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274183" y="6440671"/>
            <a:ext cx="237932" cy="2379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68407" y="6231242"/>
            <a:ext cx="15149379" cy="258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pPr algn="just">
              <a:lnSpc>
                <a:spcPct val="100000"/>
              </a:lnSpc>
              <a:spcBef>
                <a:spcPts val="195"/>
              </a:spcBef>
            </a:pP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Mỗi phân tử DNA có trình tự </a:t>
            </a:r>
            <a:r>
              <a:rPr lang="vi-VN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nucleotide</a:t>
            </a: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 đặc trưng</a:t>
            </a:r>
            <a:r>
              <a:rPr lang="vi-VN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: Sự khác nhau về số lượng, thành phần và trật tự sắp xếp của 4 loại </a:t>
            </a:r>
            <a:r>
              <a:rPr lang="vi-VN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nucleotide</a:t>
            </a:r>
            <a:r>
              <a:rPr lang="vi-VN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 tạo nên tính đa dạng của phân tử DNA.</a:t>
            </a:r>
          </a:p>
          <a:p>
            <a:pPr algn="just">
              <a:lnSpc>
                <a:spcPct val="100000"/>
              </a:lnSpc>
              <a:spcBef>
                <a:spcPts val="195"/>
              </a:spcBef>
            </a:pP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DNA có chức năng </a:t>
            </a:r>
            <a:r>
              <a:rPr lang="vi-VN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lưu giữ, bảo quản và truyền đạt thông tin di truyền.</a:t>
            </a:r>
          </a:p>
        </p:txBody>
      </p:sp>
      <p:pic>
        <p:nvPicPr>
          <p:cNvPr id="1026" name="Picture 2" descr="Gregor Mendel by Harald Rits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 b="12162"/>
          <a:stretch>
            <a:fillRect/>
          </a:stretch>
        </p:blipFill>
        <p:spPr bwMode="auto">
          <a:xfrm>
            <a:off x="15071144" y="151792"/>
            <a:ext cx="2897679" cy="20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BB60D-0388-6042-C21B-5EA39E56A300}"/>
              </a:ext>
            </a:extLst>
          </p:cNvPr>
          <p:cNvSpPr txBox="1"/>
          <p:nvPr/>
        </p:nvSpPr>
        <p:spPr>
          <a:xfrm>
            <a:off x="1768407" y="4115085"/>
            <a:ext cx="14792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95"/>
              </a:spcBef>
            </a:pP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Hai mạch </a:t>
            </a:r>
            <a:r>
              <a:rPr lang="vi-VN" sz="40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polynucleotide</a:t>
            </a: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 liên kết với nhau theo nguyên tắc bổ sung: </a:t>
            </a:r>
            <a:r>
              <a:rPr lang="vi-VN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A liên kết với T bằng hai liên kết </a:t>
            </a:r>
            <a:r>
              <a:rPr lang="vi-VN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hydrogen</a:t>
            </a:r>
            <a:r>
              <a:rPr lang="vi-VN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, G liên kết với C bằng ba liên kết </a:t>
            </a:r>
            <a:r>
              <a:rPr lang="vi-VN" sz="4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hydrogen</a:t>
            </a:r>
            <a:r>
              <a:rPr lang="vi-VN" sz="4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Dosi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82B282-8417-A935-21D2-F61E263C8C9C}"/>
              </a:ext>
            </a:extLst>
          </p:cNvPr>
          <p:cNvSpPr/>
          <p:nvPr/>
        </p:nvSpPr>
        <p:spPr>
          <a:xfrm>
            <a:off x="1274183" y="8105968"/>
            <a:ext cx="237932" cy="2379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6293BB-A168-9EC9-3590-C65183309F07}"/>
              </a:ext>
            </a:extLst>
          </p:cNvPr>
          <p:cNvSpPr/>
          <p:nvPr/>
        </p:nvSpPr>
        <p:spPr>
          <a:xfrm>
            <a:off x="1268783" y="4403926"/>
            <a:ext cx="237932" cy="237932"/>
          </a:xfrm>
          <a:prstGeom prst="ellipse">
            <a:avLst/>
          </a:prstGeom>
          <a:solidFill>
            <a:srgbClr val="DB6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0146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Quá trình nhân đôi ADN – ihope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/>
          <a:lstStyle/>
          <a:p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92155" y="832000"/>
            <a:ext cx="106842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 TRUYỀN VÀ BIẾN DỊ</a:t>
            </a:r>
          </a:p>
        </p:txBody>
      </p:sp>
      <p:sp>
        <p:nvSpPr>
          <p:cNvPr id="34" name="Oval 33"/>
          <p:cNvSpPr/>
          <p:nvPr/>
        </p:nvSpPr>
        <p:spPr>
          <a:xfrm>
            <a:off x="1196912" y="558751"/>
            <a:ext cx="1899581" cy="1899581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vi-VN" sz="1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3434668" y="2296241"/>
            <a:ext cx="8017592" cy="0"/>
          </a:xfrm>
          <a:prstGeom prst="line">
            <a:avLst/>
          </a:prstGeom>
          <a:ln w="57150">
            <a:solidFill>
              <a:srgbClr val="0082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 Nấm men tự nhiên chỉ có 16 cặp nhiễm sắc thể, tại sao các nhà khoa học nói họ tạo ra được tới 17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6" y="3444421"/>
            <a:ext cx="9851786" cy="54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NA Replication | AncestryDNA® Learning Hub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102" y="2974992"/>
            <a:ext cx="7571969" cy="62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1ED3E-C7FD-BECC-7B99-42F7978FD6AB}"/>
              </a:ext>
            </a:extLst>
          </p:cNvPr>
          <p:cNvSpPr txBox="1"/>
          <p:nvPr/>
        </p:nvSpPr>
        <p:spPr>
          <a:xfrm>
            <a:off x="533400" y="168650"/>
            <a:ext cx="1304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RNA</a:t>
            </a:r>
            <a:endParaRPr lang="vi-VN" sz="4000" b="1" dirty="0">
              <a:solidFill>
                <a:srgbClr val="A63D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F1CA2-2490-6CC9-2555-C28B5DEE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3" t="26691" r="54700" b="9515"/>
          <a:stretch/>
        </p:blipFill>
        <p:spPr>
          <a:xfrm>
            <a:off x="3728319" y="4074981"/>
            <a:ext cx="5045117" cy="6101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92E571-B405-15AD-4C6E-B9C784C92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40" t="1227" r="47363" b="76690"/>
          <a:stretch/>
        </p:blipFill>
        <p:spPr>
          <a:xfrm>
            <a:off x="1420339" y="2178646"/>
            <a:ext cx="6747377" cy="2208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71BCF5-21F7-B3CE-02E1-98AE69CB8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528" t="34351" r="3655" b="11200"/>
          <a:stretch/>
        </p:blipFill>
        <p:spPr>
          <a:xfrm>
            <a:off x="8818863" y="4035105"/>
            <a:ext cx="7380964" cy="61808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AA1791-E409-C5CB-C581-98C2403AF62C}"/>
              </a:ext>
            </a:extLst>
          </p:cNvPr>
          <p:cNvSpPr/>
          <p:nvPr/>
        </p:nvSpPr>
        <p:spPr>
          <a:xfrm>
            <a:off x="10908512" y="1545839"/>
            <a:ext cx="5936412" cy="1410531"/>
          </a:xfrm>
          <a:prstGeom prst="rect">
            <a:avLst/>
          </a:prstGeom>
          <a:solidFill>
            <a:schemeClr val="bg1"/>
          </a:solidFill>
          <a:ln>
            <a:solidFill>
              <a:srgbClr val="FEF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các 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RNA </a:t>
            </a:r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được 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trong hình 33.3</a:t>
            </a:r>
            <a:endParaRPr lang="vi-VN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80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43F2153D-CDF7-7C8A-5397-33289034F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92" y="1114701"/>
            <a:ext cx="4548374" cy="839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54377" y="2817090"/>
            <a:ext cx="94740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6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RNA thường </a:t>
            </a:r>
            <a:r>
              <a:rPr lang="vi-VN" sz="6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cấu trúc </a:t>
            </a:r>
            <a:r>
              <a:rPr lang="vi-VN" sz="6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</a:t>
            </a:r>
            <a:r>
              <a:rPr lang="vi-VN" sz="6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vi-VN" sz="6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vi-VN" sz="6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RNA </a:t>
            </a:r>
            <a:r>
              <a:rPr lang="en-US" sz="6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cấu tạo từ các </a:t>
            </a:r>
            <a:r>
              <a:rPr lang="en-US" sz="6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ribonuclotide</a:t>
            </a:r>
            <a:r>
              <a:rPr lang="en-US" sz="6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6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Adenine (A), Guanine (G), Cytosine (C) và Uracil (U</a:t>
            </a:r>
            <a:r>
              <a:rPr lang="vi-VN" sz="6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6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CB3D60-2DD5-A0AC-3419-39FE3AFFCFE6}"/>
              </a:ext>
            </a:extLst>
          </p:cNvPr>
          <p:cNvSpPr/>
          <p:nvPr/>
        </p:nvSpPr>
        <p:spPr>
          <a:xfrm>
            <a:off x="1595727" y="435629"/>
            <a:ext cx="9735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dirty="0" smtClean="0">
                <a:solidFill>
                  <a:srgbClr val="2B3499"/>
                </a:solidFill>
                <a:latin typeface="Arial" panose="020B0604020202020204" pitchFamily="34" charset="0"/>
              </a:rPr>
              <a:t>Trình bày Cấu trúc của RNA</a:t>
            </a:r>
            <a:endParaRPr lang="en-US" sz="5400" b="1" dirty="0">
              <a:solidFill>
                <a:srgbClr val="2B3499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D89DDC-050F-140E-E8D5-6FE827224CB9}"/>
              </a:ext>
            </a:extLst>
          </p:cNvPr>
          <p:cNvSpPr txBox="1"/>
          <p:nvPr/>
        </p:nvSpPr>
        <p:spPr>
          <a:xfrm>
            <a:off x="10591800" y="9488680"/>
            <a:ext cx="5264666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Hình. </a:t>
            </a:r>
            <a:r>
              <a:rPr lang="vi-VN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vòng cặp tóc </a:t>
            </a:r>
            <a:r>
              <a:rPr lang="vi-VN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</a:t>
            </a:r>
            <a:r>
              <a:rPr lang="vi-VN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RNA Sequencing">
            <a:extLst>
              <a:ext uri="{FF2B5EF4-FFF2-40B4-BE49-F238E27FC236}">
                <a16:creationId xmlns:a16="http://schemas.microsoft.com/office/drawing/2014/main" id="{6E316476-EF62-B4AB-53CD-46E1772F9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13430" r="3922"/>
          <a:stretch/>
        </p:blipFill>
        <p:spPr bwMode="auto">
          <a:xfrm>
            <a:off x="11049000" y="1444920"/>
            <a:ext cx="6324600" cy="828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83D6D3-DE65-D5B7-8C1E-5384B9DCC0E3}"/>
              </a:ext>
            </a:extLst>
          </p:cNvPr>
          <p:cNvSpPr txBox="1"/>
          <p:nvPr/>
        </p:nvSpPr>
        <p:spPr>
          <a:xfrm>
            <a:off x="10096265" y="9460102"/>
            <a:ext cx="6255736" cy="58477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Hình. </a:t>
            </a:r>
            <a:r>
              <a:rPr lang="vi-VN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RNA</a:t>
            </a:r>
          </a:p>
        </p:txBody>
      </p:sp>
    </p:spTree>
    <p:extLst>
      <p:ext uri="{BB962C8B-B14F-4D97-AF65-F5344CB8AC3E}">
        <p14:creationId xmlns:p14="http://schemas.microsoft.com/office/powerpoint/2010/main" val="3298846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14" grpId="0"/>
      <p:bldP spid="4" grpId="0" animBg="1"/>
      <p:bldP spid="4" grpId="1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DC9232-8D76-FB0D-4664-D342DD14CC42}"/>
              </a:ext>
            </a:extLst>
          </p:cNvPr>
          <p:cNvGrpSpPr/>
          <p:nvPr/>
        </p:nvGrpSpPr>
        <p:grpSpPr>
          <a:xfrm>
            <a:off x="11658599" y="4741844"/>
            <a:ext cx="4438076" cy="3351936"/>
            <a:chOff x="1532210" y="791839"/>
            <a:chExt cx="4280329" cy="3599403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571FF159-14F7-0E9A-540F-E1CA2938A8F5}"/>
                </a:ext>
              </a:extLst>
            </p:cNvPr>
            <p:cNvSpPr txBox="1"/>
            <p:nvPr/>
          </p:nvSpPr>
          <p:spPr>
            <a:xfrm>
              <a:off x="2285681" y="2237398"/>
              <a:ext cx="2056864" cy="2153844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2655"/>
                </a:lnSpc>
                <a:defRPr/>
              </a:pPr>
              <a:endParaRPr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15">
              <a:extLst>
                <a:ext uri="{FF2B5EF4-FFF2-40B4-BE49-F238E27FC236}">
                  <a16:creationId xmlns:a16="http://schemas.microsoft.com/office/drawing/2014/main" id="{6A4DB070-87BD-AAB8-FC7C-0A87C48BB532}"/>
                </a:ext>
              </a:extLst>
            </p:cNvPr>
            <p:cNvSpPr/>
            <p:nvPr/>
          </p:nvSpPr>
          <p:spPr>
            <a:xfrm rot="5394038">
              <a:off x="3292709" y="1772666"/>
              <a:ext cx="763146" cy="2627"/>
            </a:xfrm>
            <a:prstGeom prst="line">
              <a:avLst/>
            </a:prstGeom>
            <a:ln w="92075" cap="flat">
              <a:solidFill>
                <a:srgbClr val="2952A1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pPr>
                <a:defRPr/>
              </a:pPr>
              <a:endParaRPr lang="vi-VN" sz="2700">
                <a:solidFill>
                  <a:srgbClr val="000000"/>
                </a:solidFill>
              </a:endParaRPr>
            </a:p>
          </p:txBody>
        </p:sp>
        <p:sp>
          <p:nvSpPr>
            <p:cNvPr id="6" name="TextBox 24">
              <a:extLst>
                <a:ext uri="{FF2B5EF4-FFF2-40B4-BE49-F238E27FC236}">
                  <a16:creationId xmlns:a16="http://schemas.microsoft.com/office/drawing/2014/main" id="{5C421D8C-9DA1-961E-CDC4-34A1D9433B90}"/>
                </a:ext>
              </a:extLst>
            </p:cNvPr>
            <p:cNvSpPr txBox="1"/>
            <p:nvPr/>
          </p:nvSpPr>
          <p:spPr>
            <a:xfrm>
              <a:off x="1532210" y="791839"/>
              <a:ext cx="4280329" cy="6013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defRPr/>
              </a:pPr>
              <a:r>
                <a:rPr lang="vi-VN" sz="4200" b="1" dirty="0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 năng</a:t>
              </a:r>
              <a:endParaRPr lang="en-US" sz="4200" b="1" dirty="0">
                <a:solidFill>
                  <a:srgbClr val="D61F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24">
            <a:extLst>
              <a:ext uri="{FF2B5EF4-FFF2-40B4-BE49-F238E27FC236}">
                <a16:creationId xmlns:a16="http://schemas.microsoft.com/office/drawing/2014/main" id="{4DC89FB7-4A34-FCDC-CA98-DFF27266508F}"/>
              </a:ext>
            </a:extLst>
          </p:cNvPr>
          <p:cNvSpPr txBox="1"/>
          <p:nvPr/>
        </p:nvSpPr>
        <p:spPr>
          <a:xfrm>
            <a:off x="9583971" y="5855017"/>
            <a:ext cx="8005817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quy định trình tự </a:t>
            </a:r>
            <a:r>
              <a:rPr lang="vi-VN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</a:t>
            </a:r>
            <a:r>
              <a:rPr lang="vi-VN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</a:t>
            </a:r>
            <a:r>
              <a:rPr lang="vi-VN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polypeptide =&gt;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protein,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di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ribosome.</a:t>
            </a:r>
            <a:endParaRPr lang="vi-VN" sz="4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0936" y="328057"/>
            <a:ext cx="92226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 BIỆT CÁC LOẠI RNA</a:t>
            </a:r>
            <a:endParaRPr lang="en-US" sz="5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92417" y="5822779"/>
            <a:ext cx="728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54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</a:t>
            </a:r>
          </a:p>
        </p:txBody>
      </p:sp>
      <p:pic>
        <p:nvPicPr>
          <p:cNvPr id="1026" name="Picture 2" descr="The Structure of mRNA, tRNA and DNA – genetic control and protein fun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98200" y="-5334001"/>
            <a:ext cx="320992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9929947" y="375687"/>
            <a:ext cx="7977053" cy="4328058"/>
            <a:chOff x="8786435" y="328056"/>
            <a:chExt cx="9631268" cy="4993314"/>
          </a:xfrm>
        </p:grpSpPr>
        <p:grpSp>
          <p:nvGrpSpPr>
            <p:cNvPr id="21" name="Group 20"/>
            <p:cNvGrpSpPr/>
            <p:nvPr/>
          </p:nvGrpSpPr>
          <p:grpSpPr>
            <a:xfrm>
              <a:off x="8786435" y="328056"/>
              <a:ext cx="9631268" cy="4993314"/>
              <a:chOff x="8786434" y="328056"/>
              <a:chExt cx="9207101" cy="4773406"/>
            </a:xfrm>
          </p:grpSpPr>
          <p:pic>
            <p:nvPicPr>
              <p:cNvPr id="33" name="Picture 2" descr="Translation: DNA to mRNA to Protein | Learn Science at Scitabl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86434" y="328056"/>
                <a:ext cx="8441653" cy="4773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4828991" y="958987"/>
                <a:ext cx="31645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mRNA</a:t>
                </a: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H="1">
              <a:off x="14700520" y="1536159"/>
              <a:ext cx="954745" cy="26776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6831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053536" y="5003946"/>
            <a:ext cx="728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5400" b="1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tRNA</a:t>
            </a:r>
            <a:endParaRPr lang="vi-VN" sz="54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DC9232-8D76-FB0D-4664-D342DD14CC42}"/>
              </a:ext>
            </a:extLst>
          </p:cNvPr>
          <p:cNvGrpSpPr/>
          <p:nvPr/>
        </p:nvGrpSpPr>
        <p:grpSpPr>
          <a:xfrm>
            <a:off x="11160587" y="4928002"/>
            <a:ext cx="4980154" cy="2349555"/>
            <a:chOff x="1428028" y="1905123"/>
            <a:chExt cx="4280329" cy="2248393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571FF159-14F7-0E9A-540F-E1CA2938A8F5}"/>
                </a:ext>
              </a:extLst>
            </p:cNvPr>
            <p:cNvSpPr txBox="1"/>
            <p:nvPr/>
          </p:nvSpPr>
          <p:spPr>
            <a:xfrm>
              <a:off x="1839729" y="1999673"/>
              <a:ext cx="2056864" cy="2153843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2655"/>
                </a:lnSpc>
                <a:defRPr/>
              </a:pPr>
              <a:endParaRPr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15">
              <a:extLst>
                <a:ext uri="{FF2B5EF4-FFF2-40B4-BE49-F238E27FC236}">
                  <a16:creationId xmlns:a16="http://schemas.microsoft.com/office/drawing/2014/main" id="{6A4DB070-87BD-AAB8-FC7C-0A87C48BB532}"/>
                </a:ext>
              </a:extLst>
            </p:cNvPr>
            <p:cNvSpPr/>
            <p:nvPr/>
          </p:nvSpPr>
          <p:spPr>
            <a:xfrm rot="5394038">
              <a:off x="3184962" y="3104259"/>
              <a:ext cx="763146" cy="2627"/>
            </a:xfrm>
            <a:prstGeom prst="line">
              <a:avLst/>
            </a:prstGeom>
            <a:ln w="92075" cap="flat">
              <a:solidFill>
                <a:srgbClr val="2952A1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pPr>
                <a:defRPr/>
              </a:pPr>
              <a:endParaRPr lang="vi-VN" sz="2700">
                <a:solidFill>
                  <a:srgbClr val="000000"/>
                </a:solidFill>
              </a:endParaRPr>
            </a:p>
          </p:txBody>
        </p:sp>
        <p:sp>
          <p:nvSpPr>
            <p:cNvPr id="6" name="TextBox 24">
              <a:extLst>
                <a:ext uri="{FF2B5EF4-FFF2-40B4-BE49-F238E27FC236}">
                  <a16:creationId xmlns:a16="http://schemas.microsoft.com/office/drawing/2014/main" id="{5C421D8C-9DA1-961E-CDC4-34A1D9433B90}"/>
                </a:ext>
              </a:extLst>
            </p:cNvPr>
            <p:cNvSpPr txBox="1"/>
            <p:nvPr/>
          </p:nvSpPr>
          <p:spPr>
            <a:xfrm>
              <a:off x="1428028" y="1905123"/>
              <a:ext cx="4280329" cy="6013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defRPr/>
              </a:pPr>
              <a:r>
                <a:rPr lang="vi-VN" sz="4200" b="1" dirty="0">
                  <a:solidFill>
                    <a:srgbClr val="D61F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 năng</a:t>
              </a:r>
              <a:endParaRPr lang="en-US" sz="4200" b="1" dirty="0">
                <a:solidFill>
                  <a:srgbClr val="D61F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24">
            <a:extLst>
              <a:ext uri="{FF2B5EF4-FFF2-40B4-BE49-F238E27FC236}">
                <a16:creationId xmlns:a16="http://schemas.microsoft.com/office/drawing/2014/main" id="{4DC89FB7-4A34-FCDC-CA98-DFF27266508F}"/>
              </a:ext>
            </a:extLst>
          </p:cNvPr>
          <p:cNvSpPr txBox="1"/>
          <p:nvPr/>
        </p:nvSpPr>
        <p:spPr>
          <a:xfrm>
            <a:off x="10439400" y="6436252"/>
            <a:ext cx="7162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vi-VN" sz="6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chuyển </a:t>
            </a:r>
            <a:r>
              <a:rPr lang="vi-VN" sz="6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</a:t>
            </a:r>
            <a:r>
              <a:rPr lang="vi-VN" sz="6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</a:t>
            </a:r>
            <a:r>
              <a:rPr lang="vi-VN" sz="6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vi-VN" sz="6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ribosome</a:t>
            </a:r>
            <a:r>
              <a:rPr lang="vi-VN" sz="6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tổng hợp chuỗi </a:t>
            </a:r>
            <a:r>
              <a:rPr lang="vi-VN" sz="6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polypeptide</a:t>
            </a:r>
            <a:endParaRPr lang="vi-VN" sz="6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333B6B-E184-C843-E7FB-B49AD16E303A}"/>
              </a:ext>
            </a:extLst>
          </p:cNvPr>
          <p:cNvSpPr/>
          <p:nvPr/>
        </p:nvSpPr>
        <p:spPr>
          <a:xfrm>
            <a:off x="602672" y="328057"/>
            <a:ext cx="8183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 BIỆT CÁC LOẠI RNA</a:t>
            </a:r>
          </a:p>
        </p:txBody>
      </p:sp>
      <p:pic>
        <p:nvPicPr>
          <p:cNvPr id="28" name="Picture 6" descr="RNA | CK-12 Foundation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6" t="-133" r="-203" b="8291"/>
          <a:stretch/>
        </p:blipFill>
        <p:spPr bwMode="auto">
          <a:xfrm>
            <a:off x="9732168" y="-1338751"/>
            <a:ext cx="3651891" cy="58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na Vector Images (17)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235" r="-2250"/>
          <a:stretch/>
        </p:blipFill>
        <p:spPr bwMode="auto">
          <a:xfrm>
            <a:off x="12649200" y="139795"/>
            <a:ext cx="4953000" cy="436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424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980799" y="4527035"/>
            <a:ext cx="728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5400" b="1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rRNA</a:t>
            </a:r>
            <a:endParaRPr lang="vi-VN" sz="5400" b="1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DC9232-8D76-FB0D-4664-D342DD14CC42}"/>
              </a:ext>
            </a:extLst>
          </p:cNvPr>
          <p:cNvGrpSpPr/>
          <p:nvPr/>
        </p:nvGrpSpPr>
        <p:grpSpPr>
          <a:xfrm>
            <a:off x="11777123" y="5168860"/>
            <a:ext cx="4371295" cy="2574675"/>
            <a:chOff x="1424462" y="1346522"/>
            <a:chExt cx="4280329" cy="2806994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571FF159-14F7-0E9A-540F-E1CA2938A8F5}"/>
                </a:ext>
              </a:extLst>
            </p:cNvPr>
            <p:cNvSpPr txBox="1"/>
            <p:nvPr/>
          </p:nvSpPr>
          <p:spPr>
            <a:xfrm>
              <a:off x="1839729" y="1999673"/>
              <a:ext cx="2056864" cy="2153843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2655"/>
                </a:lnSpc>
                <a:defRPr/>
              </a:pPr>
              <a:endParaRPr sz="16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AutoShape 15">
              <a:extLst>
                <a:ext uri="{FF2B5EF4-FFF2-40B4-BE49-F238E27FC236}">
                  <a16:creationId xmlns:a16="http://schemas.microsoft.com/office/drawing/2014/main" id="{6A4DB070-87BD-AAB8-FC7C-0A87C48BB532}"/>
                </a:ext>
              </a:extLst>
            </p:cNvPr>
            <p:cNvSpPr/>
            <p:nvPr/>
          </p:nvSpPr>
          <p:spPr>
            <a:xfrm rot="5394038">
              <a:off x="3181145" y="2454783"/>
              <a:ext cx="763146" cy="2627"/>
            </a:xfrm>
            <a:prstGeom prst="line">
              <a:avLst/>
            </a:prstGeom>
            <a:ln w="92075" cap="flat">
              <a:solidFill>
                <a:srgbClr val="2952A1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pPr>
                <a:defRPr/>
              </a:pPr>
              <a:endParaRPr lang="vi-VN" sz="2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24">
              <a:extLst>
                <a:ext uri="{FF2B5EF4-FFF2-40B4-BE49-F238E27FC236}">
                  <a16:creationId xmlns:a16="http://schemas.microsoft.com/office/drawing/2014/main" id="{5C421D8C-9DA1-961E-CDC4-34A1D9433B90}"/>
                </a:ext>
              </a:extLst>
            </p:cNvPr>
            <p:cNvSpPr txBox="1"/>
            <p:nvPr/>
          </p:nvSpPr>
          <p:spPr>
            <a:xfrm>
              <a:off x="1424462" y="1346522"/>
              <a:ext cx="4280329" cy="5805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defRPr/>
              </a:pPr>
              <a:r>
                <a:rPr lang="vi-VN" sz="4000" b="1" dirty="0">
                  <a:solidFill>
                    <a:srgbClr val="D61F27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Chức năng</a:t>
              </a:r>
              <a:endParaRPr lang="en-US" sz="4000" b="1" dirty="0">
                <a:solidFill>
                  <a:srgbClr val="D61F2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24">
            <a:extLst>
              <a:ext uri="{FF2B5EF4-FFF2-40B4-BE49-F238E27FC236}">
                <a16:creationId xmlns:a16="http://schemas.microsoft.com/office/drawing/2014/main" id="{4DC89FB7-4A34-FCDC-CA98-DFF27266508F}"/>
              </a:ext>
            </a:extLst>
          </p:cNvPr>
          <p:cNvSpPr txBox="1"/>
          <p:nvPr/>
        </p:nvSpPr>
        <p:spPr>
          <a:xfrm>
            <a:off x="11319631" y="6638044"/>
            <a:ext cx="596432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3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29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65" algn="l" defTabSz="6096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defRPr/>
            </a:pPr>
            <a:r>
              <a:rPr lang="vi-VN" sz="6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hợp với </a:t>
            </a:r>
            <a:r>
              <a:rPr lang="vi-VN" sz="6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protein</a:t>
            </a:r>
            <a:r>
              <a:rPr lang="vi-VN" sz="6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cấu thành nên </a:t>
            </a:r>
            <a:r>
              <a:rPr lang="vi-VN" sz="6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ribosome</a:t>
            </a:r>
            <a:r>
              <a:rPr lang="vi-VN" sz="6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512" name="Picture 8" descr="Loại axit nucleic nào sau đây là thành phần cấu tạo của ribosome">
            <a:extLst>
              <a:ext uri="{FF2B5EF4-FFF2-40B4-BE49-F238E27FC236}">
                <a16:creationId xmlns:a16="http://schemas.microsoft.com/office/drawing/2014/main" id="{068776A9-08F6-C2F2-1C11-4B2FBD1E3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2"/>
          <a:stretch/>
        </p:blipFill>
        <p:spPr bwMode="auto">
          <a:xfrm>
            <a:off x="9965850" y="128873"/>
            <a:ext cx="7864950" cy="49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2D3822-E975-4BC2-D450-F9BE8B2DC24B}"/>
              </a:ext>
            </a:extLst>
          </p:cNvPr>
          <p:cNvSpPr/>
          <p:nvPr/>
        </p:nvSpPr>
        <p:spPr>
          <a:xfrm>
            <a:off x="457200" y="328057"/>
            <a:ext cx="8329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 BIỆT CÁC LOẠI RNA</a:t>
            </a:r>
          </a:p>
        </p:txBody>
      </p:sp>
    </p:spTree>
    <p:extLst>
      <p:ext uri="{BB962C8B-B14F-4D97-AF65-F5344CB8AC3E}">
        <p14:creationId xmlns:p14="http://schemas.microsoft.com/office/powerpoint/2010/main" val="501345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1485900"/>
            <a:ext cx="16916400" cy="45720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RNA có cấu trúc 1 mạch được cấu tạo từ 4 đơn phân là A, G, C và U. </a:t>
            </a:r>
          </a:p>
          <a:p>
            <a:pPr algn="just">
              <a:defRPr/>
            </a:pPr>
            <a:r>
              <a:rPr lang="en-US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3 loại RNA: mRNA, </a:t>
            </a:r>
            <a:r>
              <a:rPr lang="en-US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tRNA</a:t>
            </a:r>
            <a:r>
              <a:rPr lang="en-US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rRNA</a:t>
            </a:r>
            <a:endParaRPr lang="vi-VN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775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Quá trình nhân đôi ADN – ihope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/>
          <a:lstStyle/>
          <a:p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443878" y="761008"/>
            <a:ext cx="106842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 VÀ HỆ GENE</a:t>
            </a:r>
          </a:p>
        </p:txBody>
      </p:sp>
      <p:sp>
        <p:nvSpPr>
          <p:cNvPr id="34" name="Oval 33"/>
          <p:cNvSpPr/>
          <p:nvPr/>
        </p:nvSpPr>
        <p:spPr>
          <a:xfrm>
            <a:off x="1196912" y="558751"/>
            <a:ext cx="1899581" cy="1899581"/>
          </a:xfrm>
          <a:prstGeom prst="ellipse">
            <a:avLst/>
          </a:prstGeom>
          <a:solidFill>
            <a:srgbClr val="00823B"/>
          </a:solidFill>
          <a:ln>
            <a:solidFill>
              <a:srgbClr val="0082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endParaRPr lang="vi-VN" sz="8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 descr=" Nấm men tự nhiên chỉ có 16 cặp nhiễm sắc thể, tại sao các nhà khoa học nói họ tạo ra được tới 17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6" y="3444421"/>
            <a:ext cx="9851786" cy="54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NA Replication | AncestryDNA® Learning Hub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102" y="2974992"/>
            <a:ext cx="7571969" cy="62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601"/>
        </a:solidFill>
        <a:effectLst/>
      </p:bgPr>
    </p:bg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9732" y="734908"/>
            <a:ext cx="17288540" cy="8817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2800" kern="0" dirty="0">
              <a:solidFill>
                <a:srgbClr val="D1ECE5"/>
              </a:solidFill>
              <a:sym typeface="Arial" panose="020B0604020202020204"/>
            </a:endParaRPr>
          </a:p>
        </p:txBody>
      </p:sp>
      <p:pic>
        <p:nvPicPr>
          <p:cNvPr id="2050" name="Picture 2" descr="Kid asking question Vectors &amp; Illustrations for Free Download | Freepik">
            <a:extLst>
              <a:ext uri="{FF2B5EF4-FFF2-40B4-BE49-F238E27FC236}">
                <a16:creationId xmlns:a16="http://schemas.microsoft.com/office/drawing/2014/main" id="{09E6055D-0098-164B-5D48-35D4BFB9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24" y="1370460"/>
            <a:ext cx="4253272" cy="79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4DFB430-72EC-BC84-1B53-87CACD18BB8E}"/>
              </a:ext>
            </a:extLst>
          </p:cNvPr>
          <p:cNvGrpSpPr/>
          <p:nvPr/>
        </p:nvGrpSpPr>
        <p:grpSpPr>
          <a:xfrm>
            <a:off x="6651547" y="2693455"/>
            <a:ext cx="9144000" cy="6681476"/>
            <a:chOff x="8532516" y="2920250"/>
            <a:chExt cx="9493315" cy="6861270"/>
          </a:xfrm>
        </p:grpSpPr>
        <p:pic>
          <p:nvPicPr>
            <p:cNvPr id="4" name="Picture 6" descr="Acide désoxyribonucléique Banque d'images détourées - Page 2 - Alamy">
              <a:extLst>
                <a:ext uri="{FF2B5EF4-FFF2-40B4-BE49-F238E27FC236}">
                  <a16:creationId xmlns:a16="http://schemas.microsoft.com/office/drawing/2014/main" id="{BE20A576-28D7-DEE1-182F-FA0206DB14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72"/>
            <a:stretch/>
          </p:blipFill>
          <p:spPr bwMode="auto">
            <a:xfrm>
              <a:off x="8532516" y="2920250"/>
              <a:ext cx="9493315" cy="6338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52E4C9-7280-9021-AB37-F5820E0163D8}"/>
                </a:ext>
              </a:extLst>
            </p:cNvPr>
            <p:cNvSpPr txBox="1"/>
            <p:nvPr/>
          </p:nvSpPr>
          <p:spPr>
            <a:xfrm>
              <a:off x="9753600" y="9258300"/>
              <a:ext cx="609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Gene</a:t>
              </a:r>
            </a:p>
          </p:txBody>
        </p:sp>
      </p:grpSp>
      <p:sp>
        <p:nvSpPr>
          <p:cNvPr id="21" name="Rounded Rectangular Callout 20"/>
          <p:cNvSpPr/>
          <p:nvPr/>
        </p:nvSpPr>
        <p:spPr>
          <a:xfrm>
            <a:off x="4438946" y="992134"/>
            <a:ext cx="12649200" cy="1383545"/>
          </a:xfrm>
          <a:prstGeom prst="wedgeRoundRectCallout">
            <a:avLst>
              <a:gd name="adj1" fmla="val -55510"/>
              <a:gd name="adj2" fmla="val 53852"/>
              <a:gd name="adj3" fmla="val 16667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900"/>
              </a:lnSpc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 là gì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4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33400" y="1409700"/>
            <a:ext cx="69875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5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Gene </a:t>
            </a:r>
            <a:r>
              <a:rPr lang="vi-VN" sz="5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đoạn của phân tử DNA mang thông tin mã hoá một chuỗi polypeptide hay phân tử RNA. </a:t>
            </a:r>
            <a:endParaRPr lang="en-US" sz="5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vi-VN" sz="5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</a:t>
            </a:r>
            <a:r>
              <a:rPr lang="vi-VN" sz="5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 có trình tự nucleotide đặc trưng. </a:t>
            </a:r>
            <a:endParaRPr lang="en-US" sz="5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067800" y="959346"/>
            <a:ext cx="8077200" cy="7505355"/>
            <a:chOff x="8532516" y="2920250"/>
            <a:chExt cx="9493315" cy="6861270"/>
          </a:xfrm>
        </p:grpSpPr>
        <p:pic>
          <p:nvPicPr>
            <p:cNvPr id="4102" name="Picture 6" descr="Acide désoxyribonucléique Banque d'images détourées - Page 2 - Alamy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72"/>
            <a:stretch/>
          </p:blipFill>
          <p:spPr bwMode="auto">
            <a:xfrm>
              <a:off x="8532516" y="2920250"/>
              <a:ext cx="9493315" cy="6338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753600" y="9258300"/>
              <a:ext cx="609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Gene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F812ADE-6E12-8CD4-4D44-53667748617D}"/>
              </a:ext>
            </a:extLst>
          </p:cNvPr>
          <p:cNvSpPr txBox="1"/>
          <p:nvPr/>
        </p:nvSpPr>
        <p:spPr>
          <a:xfrm>
            <a:off x="762000" y="266700"/>
            <a:ext cx="1304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4000" b="1" dirty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vi-VN" sz="4000" b="1" dirty="0">
              <a:solidFill>
                <a:srgbClr val="A63D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83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9732" y="734908"/>
            <a:ext cx="17288540" cy="8817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2800" kern="0" dirty="0">
              <a:solidFill>
                <a:srgbClr val="D1ECE5"/>
              </a:solidFill>
              <a:sym typeface="Arial" panose="020B0604020202020204"/>
            </a:endParaRPr>
          </a:p>
        </p:txBody>
      </p:sp>
      <p:pic>
        <p:nvPicPr>
          <p:cNvPr id="2050" name="Picture 2" descr="Kid asking question Vectors &amp; Illustrations for Free Download | Freepik">
            <a:extLst>
              <a:ext uri="{FF2B5EF4-FFF2-40B4-BE49-F238E27FC236}">
                <a16:creationId xmlns:a16="http://schemas.microsoft.com/office/drawing/2014/main" id="{09E6055D-0098-164B-5D48-35D4BFB9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24" y="2632904"/>
            <a:ext cx="3579699" cy="670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4DFB430-72EC-BC84-1B53-87CACD18BB8E}"/>
              </a:ext>
            </a:extLst>
          </p:cNvPr>
          <p:cNvGrpSpPr/>
          <p:nvPr/>
        </p:nvGrpSpPr>
        <p:grpSpPr>
          <a:xfrm>
            <a:off x="6651547" y="2693455"/>
            <a:ext cx="9144000" cy="6681476"/>
            <a:chOff x="8532516" y="2920250"/>
            <a:chExt cx="9493315" cy="6861270"/>
          </a:xfrm>
        </p:grpSpPr>
        <p:pic>
          <p:nvPicPr>
            <p:cNvPr id="4" name="Picture 6" descr="Acide désoxyribonucléique Banque d'images détourées - Page 2 - Alamy">
              <a:extLst>
                <a:ext uri="{FF2B5EF4-FFF2-40B4-BE49-F238E27FC236}">
                  <a16:creationId xmlns:a16="http://schemas.microsoft.com/office/drawing/2014/main" id="{BE20A576-28D7-DEE1-182F-FA0206DB14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72"/>
            <a:stretch/>
          </p:blipFill>
          <p:spPr bwMode="auto">
            <a:xfrm>
              <a:off x="8532516" y="2920250"/>
              <a:ext cx="9493315" cy="6338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52E4C9-7280-9021-AB37-F5820E0163D8}"/>
                </a:ext>
              </a:extLst>
            </p:cNvPr>
            <p:cNvSpPr txBox="1"/>
            <p:nvPr/>
          </p:nvSpPr>
          <p:spPr>
            <a:xfrm>
              <a:off x="9753600" y="9258300"/>
              <a:ext cx="609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Gene</a:t>
              </a:r>
            </a:p>
          </p:txBody>
        </p:sp>
      </p:grpSp>
      <p:sp>
        <p:nvSpPr>
          <p:cNvPr id="21" name="Rounded Rectangular Callout 20"/>
          <p:cNvSpPr/>
          <p:nvPr/>
        </p:nvSpPr>
        <p:spPr>
          <a:xfrm>
            <a:off x="4438946" y="992134"/>
            <a:ext cx="12649200" cy="1383545"/>
          </a:xfrm>
          <a:prstGeom prst="wedgeRoundRectCallout">
            <a:avLst>
              <a:gd name="adj1" fmla="val -55510"/>
              <a:gd name="adj2" fmla="val 53852"/>
              <a:gd name="adj3" fmla="val 16667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900"/>
              </a:lnSpc>
            </a:pPr>
            <a:r>
              <a:rPr lang="en-US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Gene 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gì</a:t>
            </a:r>
            <a:r>
              <a:rPr lang="en-US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9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9486900"/>
            <a:ext cx="18288000" cy="800101"/>
            <a:chOff x="0" y="6529389"/>
            <a:chExt cx="12192000" cy="328611"/>
          </a:xfrm>
        </p:grpSpPr>
        <p:sp>
          <p:nvSpPr>
            <p:cNvPr id="9" name="Rectangle 8"/>
            <p:cNvSpPr/>
            <p:nvPr/>
          </p:nvSpPr>
          <p:spPr>
            <a:xfrm>
              <a:off x="0" y="6638926"/>
              <a:ext cx="12192000" cy="219074"/>
            </a:xfrm>
            <a:prstGeom prst="rect">
              <a:avLst/>
            </a:prstGeom>
            <a:solidFill>
              <a:srgbClr val="257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529389"/>
              <a:ext cx="12192000" cy="109537"/>
            </a:xfrm>
            <a:prstGeom prst="rect">
              <a:avLst/>
            </a:prstGeom>
            <a:solidFill>
              <a:srgbClr val="8FB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41563" y="5188906"/>
            <a:ext cx="3298572" cy="3698918"/>
            <a:chOff x="6077866" y="3895356"/>
            <a:chExt cx="2199048" cy="2465945"/>
          </a:xfrm>
        </p:grpSpPr>
        <p:pic>
          <p:nvPicPr>
            <p:cNvPr id="27" name="Picture 16" descr="👨🏻‍🦱 Man: Light Skin Tone, Curly Hair on JoyPixels 4.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895356"/>
              <a:ext cx="2035058" cy="203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077866" y="5930414"/>
              <a:ext cx="21990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prstClr val="black"/>
                  </a:solidFill>
                </a:rPr>
                <a:t>Con thứ nhất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951311" y="5172686"/>
            <a:ext cx="3298572" cy="3715137"/>
            <a:chOff x="8684365" y="3884543"/>
            <a:chExt cx="2199048" cy="2476758"/>
          </a:xfrm>
        </p:grpSpPr>
        <p:pic>
          <p:nvPicPr>
            <p:cNvPr id="30" name="Picture 18" descr="Emoji 👩 🦰 Woman: red hair to copy/paste - wpR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1297" y="3884543"/>
              <a:ext cx="2035058" cy="203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684365" y="5930414"/>
              <a:ext cx="21990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prstClr val="black"/>
                  </a:solidFill>
                </a:rPr>
                <a:t>Con thứ hai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822780" y="610634"/>
            <a:ext cx="7427104" cy="3931941"/>
            <a:chOff x="5804953" y="923272"/>
            <a:chExt cx="4951402" cy="2621294"/>
          </a:xfrm>
        </p:grpSpPr>
        <p:pic>
          <p:nvPicPr>
            <p:cNvPr id="34" name="Picture 12" descr="Emoji 👨 🦱 Male : curly hair to copy/paste - wpR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953" y="1345518"/>
              <a:ext cx="2199048" cy="219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4" descr="Emoji 👩 🦱 Woman: curly hair to copy/paste - wpRo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7307" y="1345518"/>
              <a:ext cx="2199048" cy="219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6291038" y="927586"/>
              <a:ext cx="14809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prstClr val="black"/>
                  </a:solidFill>
                </a:rPr>
                <a:t>Bố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916335" y="923272"/>
              <a:ext cx="14809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prstClr val="black"/>
                  </a:solidFill>
                </a:rPr>
                <a:t>Mẹ</a:t>
              </a:r>
            </a:p>
          </p:txBody>
        </p:sp>
        <p:sp>
          <p:nvSpPr>
            <p:cNvPr id="39" name="Plus Sign 21"/>
            <p:cNvSpPr/>
            <p:nvPr/>
          </p:nvSpPr>
          <p:spPr>
            <a:xfrm>
              <a:off x="7923446" y="2751269"/>
              <a:ext cx="600250" cy="62562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5FB0885-6019-24B2-C0D6-265851A9C1F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0692" y="288845"/>
            <a:ext cx="10484298" cy="850746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33400" y="3567896"/>
            <a:ext cx="8839200" cy="6209988"/>
            <a:chOff x="9701108" y="4166449"/>
            <a:chExt cx="9650091" cy="5105400"/>
          </a:xfrm>
        </p:grpSpPr>
        <p:pic>
          <p:nvPicPr>
            <p:cNvPr id="15" name="Picture 4" descr="Hệ gen là gì?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88" r="-3" b="993"/>
            <a:stretch/>
          </p:blipFill>
          <p:spPr bwMode="auto">
            <a:xfrm>
              <a:off x="10130999" y="4166449"/>
              <a:ext cx="9220200" cy="510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9701108" y="4406491"/>
              <a:ext cx="4472092" cy="2261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812878" y="734771"/>
            <a:ext cx="752196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Tập </a:t>
            </a:r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tất cả các </a:t>
            </a:r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tự nucleotide trên DNA </a:t>
            </a:r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tế bào hình thành hệ gene (genome) của cơ thể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812ADE-6E12-8CD4-4D44-53667748617D}"/>
              </a:ext>
            </a:extLst>
          </p:cNvPr>
          <p:cNvSpPr txBox="1"/>
          <p:nvPr/>
        </p:nvSpPr>
        <p:spPr>
          <a:xfrm>
            <a:off x="927168" y="400079"/>
            <a:ext cx="13040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 err="1" smtClean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b="1" dirty="0" smtClean="0">
                <a:solidFill>
                  <a:srgbClr val="A63D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</a:t>
            </a:r>
            <a:endParaRPr lang="vi-VN" sz="4800" b="1" dirty="0">
              <a:solidFill>
                <a:srgbClr val="A63D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he 'weird' male Y chromosome has finally been fully sequenced. Can we now  understand how it works, and how it evolved?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t="2332" r="9451"/>
          <a:stretch/>
        </p:blipFill>
        <p:spPr bwMode="auto">
          <a:xfrm>
            <a:off x="-12596956" y="3624723"/>
            <a:ext cx="7517802" cy="91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ệ gen là gì?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04" b="50830"/>
          <a:stretch/>
        </p:blipFill>
        <p:spPr bwMode="auto">
          <a:xfrm>
            <a:off x="0" y="1590880"/>
            <a:ext cx="6221985" cy="424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720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28232-B9B7-20B3-F56E-DB7752951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171700"/>
            <a:ext cx="6229624" cy="4354689"/>
          </a:xfrm>
          <a:prstGeom prst="rect">
            <a:avLst/>
          </a:prstGeom>
        </p:spPr>
      </p:pic>
      <p:pic>
        <p:nvPicPr>
          <p:cNvPr id="3074" name="Picture 2" descr="Tổng quan về bộ gen người">
            <a:extLst>
              <a:ext uri="{FF2B5EF4-FFF2-40B4-BE49-F238E27FC236}">
                <a16:creationId xmlns:a16="http://schemas.microsoft.com/office/drawing/2014/main" id="{821C3C15-C223-9A24-1463-D29631F87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52024"/>
            <a:ext cx="8839200" cy="832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070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0819" y="418818"/>
            <a:ext cx="1662998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4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thể hiện tính đặc trưng cá thể của hệ gene: số lượng, thành phần và trật tự sắp xếp các nucleotide trên phân tử DNA.</a:t>
            </a:r>
          </a:p>
          <a:p>
            <a:pPr algn="just">
              <a:defRPr/>
            </a:pPr>
            <a:r>
              <a:rPr lang="vi-VN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sz="4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578787" y="3949738"/>
            <a:ext cx="8798670" cy="6043256"/>
            <a:chOff x="10043319" y="3870244"/>
            <a:chExt cx="9463882" cy="6855479"/>
          </a:xfrm>
        </p:grpSpPr>
        <p:pic>
          <p:nvPicPr>
            <p:cNvPr id="35" name="Picture 10" descr="Genes – VividScienc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3319" y="3870244"/>
              <a:ext cx="9463882" cy="6087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15600883" y="8454586"/>
              <a:ext cx="1993272" cy="2822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Nhiễm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endPara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119764" y="8057625"/>
              <a:ext cx="2229240" cy="389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Nitrogen base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88035" y="10443495"/>
              <a:ext cx="1993272" cy="2822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Tế</a:t>
              </a: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bào</a:t>
              </a:r>
              <a:endPara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411200" y="5753100"/>
              <a:ext cx="1524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Histones</a:t>
              </a:r>
            </a:p>
          </p:txBody>
        </p:sp>
        <p:pic>
          <p:nvPicPr>
            <p:cNvPr id="34" name="Picture 14" descr="128+ Thousand Chromosome Royalty-Free Images, Stock Photos &amp; Pictures |  Shutterstock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19" r="59034" b="25901"/>
            <a:stretch>
              <a:fillRect/>
            </a:stretch>
          </p:blipFill>
          <p:spPr bwMode="auto">
            <a:xfrm flipH="1">
              <a:off x="15087600" y="8949105"/>
              <a:ext cx="2194144" cy="148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17391636" y="8057625"/>
              <a:ext cx="1685496" cy="1624247"/>
            </a:xfrm>
            <a:prstGeom prst="rect">
              <a:avLst/>
            </a:prstGeom>
            <a:noFill/>
            <a:ln w="28575">
              <a:solidFill>
                <a:srgbClr val="E58A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1452" y="-6210300"/>
            <a:ext cx="2502600" cy="250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9323" y="-6210300"/>
            <a:ext cx="6426778" cy="6426778"/>
          </a:xfrm>
          <a:prstGeom prst="rect">
            <a:avLst/>
          </a:prstGeom>
        </p:spPr>
      </p:pic>
      <p:pic>
        <p:nvPicPr>
          <p:cNvPr id="4098" name="Picture 2" descr="Lý thuyết - Olm">
            <a:extLst>
              <a:ext uri="{FF2B5EF4-FFF2-40B4-BE49-F238E27FC236}">
                <a16:creationId xmlns:a16="http://schemas.microsoft.com/office/drawing/2014/main" id="{DC60F05E-642E-3961-0E08-99C56F9A1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239" y="5043485"/>
            <a:ext cx="5708769" cy="370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739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578316"/>
            <a:ext cx="1661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đặc điểm sinh học của người như màu tóc, màu da, màu mắt do yếu tố nào quy 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ịnh? Yếu tố đó có mang tính đặc thù của mỗi cá thể không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45669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244697"/>
            <a:ext cx="1660782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đặc điểm sinh học của người như màu tóc, màu da, màu mắt được quy định bởi gen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>
              <a:defRPr/>
            </a:pP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 độ đặc thù của các đặc điểm sinh học phụ thuộc vào số lượng gen quy định và sự tương tác giữa các gen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cá thể có một bộ gen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riêng biệt, do đó, mỗi cá thể có những đặc điểm sinh học độc đáo.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687832" y="5538942"/>
            <a:ext cx="8127531" cy="4094579"/>
            <a:chOff x="10043319" y="3870244"/>
            <a:chExt cx="9463882" cy="6855479"/>
          </a:xfrm>
        </p:grpSpPr>
        <p:pic>
          <p:nvPicPr>
            <p:cNvPr id="35" name="Picture 10" descr="Genes – VividScienc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3319" y="3870244"/>
              <a:ext cx="9463882" cy="6087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15600883" y="8454586"/>
              <a:ext cx="1993272" cy="2822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Nhiễm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endPara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119764" y="8057625"/>
              <a:ext cx="2229240" cy="389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Nitrogen base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88035" y="10443495"/>
              <a:ext cx="1993272" cy="2822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Tế</a:t>
              </a:r>
              <a:r>
                <a:rPr lang="en-US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bào</a:t>
              </a:r>
              <a:endPara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411200" y="5753100"/>
              <a:ext cx="1524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Histones</a:t>
              </a:r>
            </a:p>
          </p:txBody>
        </p:sp>
        <p:pic>
          <p:nvPicPr>
            <p:cNvPr id="34" name="Picture 14" descr="128+ Thousand Chromosome Royalty-Free Images, Stock Photos &amp; Pictures |  Shutterstock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19" r="59034" b="25901"/>
            <a:stretch>
              <a:fillRect/>
            </a:stretch>
          </p:blipFill>
          <p:spPr bwMode="auto">
            <a:xfrm flipH="1">
              <a:off x="15087600" y="8949105"/>
              <a:ext cx="2194144" cy="148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17391636" y="8057625"/>
              <a:ext cx="1685496" cy="1624247"/>
            </a:xfrm>
            <a:prstGeom prst="rect">
              <a:avLst/>
            </a:prstGeom>
            <a:noFill/>
            <a:ln w="28575">
              <a:solidFill>
                <a:srgbClr val="E58A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1452" y="-6210300"/>
            <a:ext cx="2502600" cy="250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9323" y="-6210300"/>
            <a:ext cx="6426778" cy="64267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860" y="5538942"/>
            <a:ext cx="6568927" cy="388841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680997" y="9528831"/>
            <a:ext cx="5226651" cy="401947"/>
            <a:chOff x="3438813" y="5956564"/>
            <a:chExt cx="5226651" cy="401947"/>
          </a:xfrm>
        </p:grpSpPr>
        <p:sp>
          <p:nvSpPr>
            <p:cNvPr id="24" name="TextBox 23"/>
            <p:cNvSpPr txBox="1"/>
            <p:nvPr/>
          </p:nvSpPr>
          <p:spPr>
            <a:xfrm>
              <a:off x="4547859" y="5956564"/>
              <a:ext cx="41176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Sự</a:t>
              </a:r>
              <a:r>
                <a:rPr lang="en-US" sz="2000" dirty="0"/>
                <a:t> di </a:t>
              </a:r>
              <a:r>
                <a:rPr lang="en-US" sz="2000" dirty="0" err="1"/>
                <a:t>truyền</a:t>
              </a:r>
              <a:r>
                <a:rPr lang="en-US" sz="2000" dirty="0"/>
                <a:t> </a:t>
              </a:r>
              <a:r>
                <a:rPr lang="en-US" sz="2000" dirty="0" err="1"/>
                <a:t>màu</a:t>
              </a:r>
              <a:r>
                <a:rPr lang="en-US" sz="2000" dirty="0"/>
                <a:t> </a:t>
              </a:r>
              <a:r>
                <a:rPr lang="en-US" sz="2000" dirty="0" err="1"/>
                <a:t>mắt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  <a:r>
                <a:rPr lang="en-US" sz="2000" dirty="0" err="1"/>
                <a:t>gia</a:t>
              </a:r>
              <a:r>
                <a:rPr lang="en-US" sz="2000" dirty="0"/>
                <a:t> </a:t>
              </a:r>
              <a:r>
                <a:rPr lang="en-US" sz="2000" dirty="0" err="1"/>
                <a:t>đình</a:t>
              </a:r>
              <a:endParaRPr lang="en-US" sz="2000" dirty="0"/>
            </a:p>
          </p:txBody>
        </p:sp>
        <p:sp>
          <p:nvSpPr>
            <p:cNvPr id="25" name="Rectangle: Rounded Corners 33"/>
            <p:cNvSpPr/>
            <p:nvPr/>
          </p:nvSpPr>
          <p:spPr>
            <a:xfrm>
              <a:off x="3438813" y="5956564"/>
              <a:ext cx="1110743" cy="40194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Hình</a:t>
              </a:r>
              <a:r>
                <a:rPr lang="en-US" sz="2000" b="1" dirty="0"/>
                <a:t> 2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271;p39"/>
          <p:cNvSpPr txBox="1">
            <a:spLocks noGrp="1"/>
          </p:cNvSpPr>
          <p:nvPr>
            <p:ph type="subTitle" idx="1"/>
          </p:nvPr>
        </p:nvSpPr>
        <p:spPr>
          <a:xfrm>
            <a:off x="2209800" y="2095500"/>
            <a:ext cx="15011400" cy="6772424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 algn="just"/>
            <a:r>
              <a:rPr lang="vi-VN" sz="8000" dirty="0" smtClean="0">
                <a:solidFill>
                  <a:schemeClr val="bg1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? Tại </a:t>
            </a:r>
            <a:r>
              <a:rPr lang="vi-VN" sz="8000" dirty="0">
                <a:solidFill>
                  <a:schemeClr val="bg1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Dosis"/>
              </a:rPr>
              <a:t>sao nói “</a:t>
            </a:r>
            <a:r>
              <a:rPr lang="vi-VN" sz="8000" dirty="0">
                <a:solidFill>
                  <a:schemeClr val="bg1">
                    <a:lumMod val="10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Gene là trung tâm của di truyền học”?</a:t>
            </a:r>
            <a:endParaRPr sz="8000" dirty="0">
              <a:solidFill>
                <a:schemeClr val="bg1">
                  <a:lumMod val="10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  <a:sym typeface="Dosi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en di truyền và ứng dụng của gen di truyền trong xét nghiệm">
            <a:extLst>
              <a:ext uri="{FF2B5EF4-FFF2-40B4-BE49-F238E27FC236}">
                <a16:creationId xmlns:a16="http://schemas.microsoft.com/office/drawing/2014/main" id="{AD7A3C8B-3B28-BF79-7E32-66DCFFC3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371" y="1692035"/>
            <a:ext cx="6637800" cy="831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AC7EF0-CA9E-1F91-165A-06CF5C35EA0D}"/>
              </a:ext>
            </a:extLst>
          </p:cNvPr>
          <p:cNvSpPr txBox="1"/>
          <p:nvPr/>
        </p:nvSpPr>
        <p:spPr>
          <a:xfrm>
            <a:off x="484938" y="1447143"/>
            <a:ext cx="975268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Hệ </a:t>
            </a:r>
            <a:r>
              <a:rPr lang="vi-VN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</a:t>
            </a:r>
            <a:r>
              <a:rPr lang="vi-VN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định tất cả các đặc điểm của cơ thể. Thông qua quá trình sinh sản, hệ </a:t>
            </a:r>
            <a:r>
              <a:rPr lang="vi-VN" sz="4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</a:t>
            </a:r>
            <a:r>
              <a:rPr lang="vi-VN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mỗi cá thể được thừa hưởng cả bên bố và bên mẹ. </a:t>
            </a:r>
          </a:p>
          <a:p>
            <a:pPr algn="just">
              <a:spcBef>
                <a:spcPct val="0"/>
              </a:spcBef>
              <a:defRPr/>
            </a:pPr>
            <a:r>
              <a:rPr lang="vi-VN" sz="4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Vì vậy, con sinh ra có những đặc điểm giống nhau và giống bố mẹ. </a:t>
            </a:r>
          </a:p>
          <a:p>
            <a:pPr algn="just">
              <a:spcBef>
                <a:spcPct val="0"/>
              </a:spcBef>
              <a:defRPr/>
            </a:pPr>
            <a:endParaRPr lang="vi-VN" sz="4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BC0728-6B7E-BC45-5839-81484DE1D33E}"/>
              </a:ext>
            </a:extLst>
          </p:cNvPr>
          <p:cNvSpPr txBox="1"/>
          <p:nvPr/>
        </p:nvSpPr>
        <p:spPr>
          <a:xfrm>
            <a:off x="-88791" y="362328"/>
            <a:ext cx="183767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vi-VN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trung tâm của di truyền học.</a:t>
            </a:r>
            <a:endParaRPr lang="vi-VN" sz="4400" dirty="0"/>
          </a:p>
        </p:txBody>
      </p:sp>
      <p:pic>
        <p:nvPicPr>
          <p:cNvPr id="5122" name="Picture 2" descr="Over 1,000 Free Arrow Vectors - Pixabay - Pixabay">
            <a:extLst>
              <a:ext uri="{FF2B5EF4-FFF2-40B4-BE49-F238E27FC236}">
                <a16:creationId xmlns:a16="http://schemas.microsoft.com/office/drawing/2014/main" id="{F0A853E9-2E69-D13D-36DC-A47A5E453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5615" flipV="1">
            <a:off x="10115688" y="1971329"/>
            <a:ext cx="2205077" cy="99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2D1DCA-DE79-93F2-3534-DFF175FD5426}"/>
              </a:ext>
            </a:extLst>
          </p:cNvPr>
          <p:cNvSpPr txBox="1"/>
          <p:nvPr/>
        </p:nvSpPr>
        <p:spPr>
          <a:xfrm>
            <a:off x="228601" y="6057900"/>
            <a:ext cx="115407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vi-VN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Bên cạnh đó, sự tổ hợp các </a:t>
            </a:r>
            <a:r>
              <a:rPr lang="vi-VN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</a:t>
            </a:r>
            <a:r>
              <a:rPr lang="vi-VN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quá trình sinh sản hoặc sự thay đổi trình tự </a:t>
            </a:r>
            <a:r>
              <a:rPr lang="vi-VN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nucleotide</a:t>
            </a:r>
            <a:r>
              <a:rPr lang="vi-VN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hệ </a:t>
            </a:r>
            <a:r>
              <a:rPr lang="vi-VN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</a:t>
            </a:r>
            <a:r>
              <a:rPr lang="vi-VN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sẽ tạo nên tính biến dị của sinh vật. </a:t>
            </a:r>
          </a:p>
          <a:p>
            <a:pPr algn="just">
              <a:spcBef>
                <a:spcPct val="0"/>
              </a:spcBef>
              <a:defRPr/>
            </a:pPr>
            <a:r>
              <a:rPr lang="vi-VN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 truyền học nghiên cứu về tính di truyền và biến dị của sinh vật</a:t>
            </a:r>
          </a:p>
        </p:txBody>
      </p:sp>
    </p:spTree>
    <p:extLst>
      <p:ext uri="{BB962C8B-B14F-4D97-AF65-F5344CB8AC3E}">
        <p14:creationId xmlns:p14="http://schemas.microsoft.com/office/powerpoint/2010/main" val="1524887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3" grpId="0"/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Ứng dụng của việc phân tích DNA?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3009900"/>
            <a:ext cx="16611600" cy="2610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195"/>
              </a:spcBef>
            </a:pPr>
            <a:endParaRPr lang="vi-VN" sz="5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Dosis"/>
            </a:endParaRPr>
          </a:p>
          <a:p>
            <a:pPr algn="just">
              <a:lnSpc>
                <a:spcPct val="100000"/>
              </a:lnSpc>
              <a:spcBef>
                <a:spcPts val="195"/>
              </a:spcBef>
            </a:pPr>
            <a:r>
              <a:rPr lang="vi-VN" sz="5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Ứng dụng </a:t>
            </a:r>
            <a:r>
              <a:rPr lang="vi-VN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phân tích DNA được ứng dụng trong các lĩnh vực nghiên cứu khoa học, y học, pháp y và đời sống.</a:t>
            </a:r>
            <a:endParaRPr lang="vi-VN" sz="5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345684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139700">
            <a:solidFill>
              <a:srgbClr val="00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1"/>
          <a:stretch>
            <a:fillRect/>
          </a:stretch>
        </p:blipFill>
        <p:spPr>
          <a:xfrm>
            <a:off x="-98190" y="8861105"/>
            <a:ext cx="1495670" cy="141446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0050" y="369680"/>
            <a:ext cx="7210356" cy="1371600"/>
            <a:chOff x="3620120" y="976704"/>
            <a:chExt cx="4806904" cy="91440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4114104" y="1077165"/>
              <a:ext cx="4312920" cy="727766"/>
            </a:xfrm>
            <a:prstGeom prst="roundRect">
              <a:avLst/>
            </a:prstGeom>
            <a:solidFill>
              <a:srgbClr val="497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620120" y="976704"/>
              <a:ext cx="914400" cy="9144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3551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pic>
          <p:nvPicPr>
            <p:cNvPr id="10" name="Picture 9" descr="Vector Illustration of Green Light Bulb Icon | Freestock icon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437" y="1077165"/>
              <a:ext cx="727766" cy="727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96380" y="1204838"/>
              <a:ext cx="367109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>
                <a:defRPr/>
              </a:pPr>
              <a:r>
                <a:rPr lang="en-US" sz="4200" b="1">
                  <a:solidFill>
                    <a:prstClr val="white"/>
                  </a:solidFill>
                  <a:latin typeface="Arial" panose="020B0604020202020204"/>
                </a:rPr>
                <a:t>KIẾN THỨC CỐT LÕI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785003" y="2161570"/>
            <a:ext cx="16717994" cy="6599832"/>
          </a:xfrm>
          <a:prstGeom prst="rect">
            <a:avLst/>
          </a:prstGeom>
          <a:solidFill>
            <a:srgbClr val="FBE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223915" y="2419087"/>
            <a:ext cx="237932" cy="2379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89741" y="2165534"/>
            <a:ext cx="15675959" cy="6288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pPr algn="just">
              <a:lnSpc>
                <a:spcPct val="100000"/>
              </a:lnSpc>
              <a:spcBef>
                <a:spcPts val="195"/>
              </a:spcBef>
            </a:pPr>
            <a:r>
              <a:rPr lang="vi-VN" sz="4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Gene</a:t>
            </a:r>
            <a:r>
              <a:rPr lang="vi-VN" sz="4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 là một đoạn của phân tử DNA mang thông tin mã </a:t>
            </a:r>
            <a:r>
              <a:rPr lang="vi-VN" sz="4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hoá</a:t>
            </a:r>
            <a:r>
              <a:rPr lang="vi-VN" sz="4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 một chuỗi </a:t>
            </a:r>
            <a:r>
              <a:rPr lang="vi-VN" sz="4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polypeptide</a:t>
            </a:r>
            <a:r>
              <a:rPr lang="vi-VN" sz="4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 hay phân tử RNA. </a:t>
            </a:r>
            <a:r>
              <a:rPr lang="vi-VN" sz="4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Gene</a:t>
            </a:r>
            <a:r>
              <a:rPr lang="vi-VN" sz="4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 được xem là trung tâm của di truyền học.</a:t>
            </a:r>
          </a:p>
          <a:p>
            <a:pPr algn="just">
              <a:lnSpc>
                <a:spcPct val="100000"/>
              </a:lnSpc>
              <a:spcBef>
                <a:spcPts val="195"/>
              </a:spcBef>
            </a:pPr>
            <a:endParaRPr lang="vi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Dosis"/>
            </a:endParaRPr>
          </a:p>
          <a:p>
            <a:pPr algn="just">
              <a:lnSpc>
                <a:spcPct val="100000"/>
              </a:lnSpc>
              <a:spcBef>
                <a:spcPts val="195"/>
              </a:spcBef>
            </a:pPr>
            <a:r>
              <a:rPr lang="vi-VN" sz="4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Hệ </a:t>
            </a:r>
            <a:r>
              <a:rPr lang="vi-VN" sz="4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gene</a:t>
            </a:r>
            <a:r>
              <a:rPr lang="vi-VN" sz="4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 </a:t>
            </a:r>
            <a:r>
              <a:rPr lang="vi-VN" sz="4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là tập hợp tất cả các thông tin di truyền trên DNA của tế bào hình thành nên. Mỗi cá thể có một hệ </a:t>
            </a:r>
            <a:r>
              <a:rPr lang="vi-VN" sz="4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gene</a:t>
            </a:r>
            <a:r>
              <a:rPr lang="vi-VN" sz="4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 đặc trưng. </a:t>
            </a:r>
          </a:p>
          <a:p>
            <a:pPr algn="just">
              <a:lnSpc>
                <a:spcPct val="100000"/>
              </a:lnSpc>
              <a:spcBef>
                <a:spcPts val="195"/>
              </a:spcBef>
            </a:pPr>
            <a:endParaRPr lang="vi-VN" sz="4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Dosis"/>
            </a:endParaRPr>
          </a:p>
          <a:p>
            <a:pPr algn="just">
              <a:lnSpc>
                <a:spcPct val="100000"/>
              </a:lnSpc>
              <a:spcBef>
                <a:spcPts val="195"/>
              </a:spcBef>
            </a:pPr>
            <a:r>
              <a:rPr lang="vi-VN" sz="4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Ứng dụng </a:t>
            </a:r>
            <a:r>
              <a:rPr lang="vi-VN" sz="4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Dosis"/>
              </a:rPr>
              <a:t>phân tích DNA được ứng dụng trong các lĩnh vực nghiên cứu khoa học, y học, pháp y và đời sống.</a:t>
            </a:r>
            <a:endParaRPr lang="vi-VN" sz="4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Dosis"/>
            </a:endParaRPr>
          </a:p>
        </p:txBody>
      </p:sp>
      <p:pic>
        <p:nvPicPr>
          <p:cNvPr id="25" name="Picture 2" descr="Genetic Vector PNG Images, Vector Genetics Icon, Biology, Chain, Dna PNG  Image For Free Downlo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7043" r="7043" b="7043"/>
          <a:stretch>
            <a:fillRect/>
          </a:stretch>
        </p:blipFill>
        <p:spPr bwMode="auto">
          <a:xfrm>
            <a:off x="15965810" y="8172651"/>
            <a:ext cx="1847736" cy="184773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egor Mendel by Harald Ritsc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 b="12162"/>
          <a:stretch>
            <a:fillRect/>
          </a:stretch>
        </p:blipFill>
        <p:spPr bwMode="auto">
          <a:xfrm>
            <a:off x="15071144" y="151792"/>
            <a:ext cx="2897679" cy="20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08AC36A-DAC8-81A9-C115-698388448716}"/>
              </a:ext>
            </a:extLst>
          </p:cNvPr>
          <p:cNvSpPr/>
          <p:nvPr/>
        </p:nvSpPr>
        <p:spPr>
          <a:xfrm>
            <a:off x="1104949" y="5144206"/>
            <a:ext cx="237932" cy="2379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C6D5EFB-1477-55DF-4DA1-2DA1ED6EC1A9}"/>
              </a:ext>
            </a:extLst>
          </p:cNvPr>
          <p:cNvSpPr/>
          <p:nvPr/>
        </p:nvSpPr>
        <p:spPr>
          <a:xfrm>
            <a:off x="1270902" y="7801168"/>
            <a:ext cx="237932" cy="2379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288000" cy="10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92" y="-743126"/>
            <a:ext cx="10429876" cy="49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67715" y="1167482"/>
            <a:ext cx="98774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CHƯỚNG NGẠI VẬT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2" y="8415289"/>
            <a:ext cx="4248148" cy="16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07076" y="9227820"/>
            <a:ext cx="1219200" cy="109728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6" y="4276087"/>
            <a:ext cx="4248156" cy="56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911092"/>
            <a:ext cx="4638674" cy="524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174858" y="1257300"/>
            <a:ext cx="7553223" cy="7696200"/>
          </a:xfrm>
          <a:prstGeom prst="roundRect">
            <a:avLst>
              <a:gd name="adj" fmla="val 7307"/>
            </a:avLst>
          </a:prstGeom>
          <a:noFill/>
          <a:ln w="1079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9794084"/>
            <a:ext cx="18288000" cy="492917"/>
            <a:chOff x="0" y="6529389"/>
            <a:chExt cx="12192000" cy="328611"/>
          </a:xfrm>
        </p:grpSpPr>
        <p:sp>
          <p:nvSpPr>
            <p:cNvPr id="9" name="Rectangle 8"/>
            <p:cNvSpPr/>
            <p:nvPr/>
          </p:nvSpPr>
          <p:spPr>
            <a:xfrm>
              <a:off x="0" y="6638926"/>
              <a:ext cx="12192000" cy="219074"/>
            </a:xfrm>
            <a:prstGeom prst="rect">
              <a:avLst/>
            </a:prstGeom>
            <a:solidFill>
              <a:srgbClr val="257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529389"/>
              <a:ext cx="12192000" cy="109537"/>
            </a:xfrm>
            <a:prstGeom prst="rect">
              <a:avLst/>
            </a:prstGeom>
            <a:solidFill>
              <a:srgbClr val="8FB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384681" y="1562100"/>
            <a:ext cx="713357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vi-VN" sz="3600" dirty="0"/>
              <a:t>- Đặc điểm giống: </a:t>
            </a:r>
          </a:p>
          <a:p>
            <a:r>
              <a:rPr lang="vi-VN" sz="3600" dirty="0"/>
              <a:t>+ Ngoại hình: Em có một số nét giống bố mẹ như khuôn mặt, vóc dáng, màu da, màu tóc, v.v.</a:t>
            </a:r>
          </a:p>
          <a:p>
            <a:r>
              <a:rPr lang="vi-VN" sz="3600" dirty="0"/>
              <a:t>+ Tính cách: Em có một số tính cách giống bố mẹ như hiền lành, vui vẻ, cởi mở, v.v.</a:t>
            </a:r>
          </a:p>
          <a:p>
            <a:r>
              <a:rPr lang="vi-VN" sz="3600" dirty="0"/>
              <a:t>+ Sở thích: Em có một số sở thích giống bố mẹ như đọc sách, nghe nhạc, nấu ăn, v.v.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8800" y="-10615500"/>
            <a:ext cx="4876190" cy="48761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800" y="-10465500"/>
            <a:ext cx="4876190" cy="48761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0" y="63716"/>
            <a:ext cx="1650319" cy="16503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3149" y="-1377604"/>
            <a:ext cx="4877481" cy="48774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9200" y="-13875711"/>
            <a:ext cx="4876190" cy="48761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95578" y="-10015500"/>
            <a:ext cx="4876190" cy="48761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89800" y="-11723063"/>
            <a:ext cx="4876190" cy="4876190"/>
          </a:xfrm>
          <a:prstGeom prst="rect">
            <a:avLst/>
          </a:prstGeom>
        </p:spPr>
      </p:pic>
      <p:pic>
        <p:nvPicPr>
          <p:cNvPr id="55" name="Picture 8" descr="TLC's Newest Family of Multiples, The Derricos With 14 Babies On Babie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r="17983"/>
          <a:stretch>
            <a:fillRect/>
          </a:stretch>
        </p:blipFill>
        <p:spPr bwMode="auto">
          <a:xfrm>
            <a:off x="-22306695" y="2470169"/>
            <a:ext cx="8215472" cy="732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55"/>
          <p:cNvGrpSpPr/>
          <p:nvPr/>
        </p:nvGrpSpPr>
        <p:grpSpPr>
          <a:xfrm>
            <a:off x="9502946" y="4864197"/>
            <a:ext cx="7489654" cy="4675683"/>
            <a:chOff x="6096000" y="2429960"/>
            <a:chExt cx="5695680" cy="3555731"/>
          </a:xfrm>
        </p:grpSpPr>
        <p:pic>
          <p:nvPicPr>
            <p:cNvPr id="57" name="Picture 6" descr="106 Pics That Prove Kids Are Copy-Paste Versions Of Their Parents | Bored  Pand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429960"/>
              <a:ext cx="5695680" cy="3555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6228299" y="2508459"/>
              <a:ext cx="7236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kern="0"/>
                <a:t>Bố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955060" y="2508459"/>
              <a:ext cx="7236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kern="0"/>
                <a:t>Con </a:t>
              </a:r>
            </a:p>
          </p:txBody>
        </p:sp>
      </p:grpSp>
      <p:pic>
        <p:nvPicPr>
          <p:cNvPr id="1028" name="Picture 4" descr="Con cái giống hệt cha mẹ hồi trẻ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946" y="275699"/>
            <a:ext cx="7489654" cy="43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63601"/>
            <a:ext cx="16611600" cy="59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1795334"/>
            <a:ext cx="9818119" cy="688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01572" y="7561115"/>
            <a:ext cx="899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25395" y="765242"/>
            <a:ext cx="9234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 truyền là hiện tượng truyền đạt các tính trạng của (bố mẹ, tổ tiên) cho các thế hệ (con, cháu)</a:t>
            </a:r>
            <a:endParaRPr lang="en-US" sz="5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2" y="149553"/>
            <a:ext cx="3270272" cy="123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23" y="-1697627"/>
            <a:ext cx="10568433" cy="741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60042" y="1051132"/>
            <a:ext cx="9369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chất di truyền là phân tử mang thông tin di truyền quy định mọi hoạt động sống (sinh trưởng, phát triển và sinh sản) của các sinh vật</a:t>
            </a: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13" y="151799"/>
            <a:ext cx="3748297" cy="118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361" y="5059149"/>
            <a:ext cx="15101981" cy="545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60042" y="6927544"/>
            <a:ext cx="708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212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781" y="-1502007"/>
            <a:ext cx="9501628" cy="666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17111" y="1134985"/>
            <a:ext cx="76537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chất di truyền của con người là DNA </a:t>
            </a: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12" y="4098446"/>
            <a:ext cx="17553776" cy="633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0" y="6066769"/>
            <a:ext cx="90149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con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835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34" y="5185569"/>
            <a:ext cx="14173200" cy="51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82" y="-1143710"/>
            <a:ext cx="10222491" cy="71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92653" y="7110521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6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Nucleotide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7253" y="2206983"/>
            <a:ext cx="109425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DNA: </a:t>
            </a:r>
            <a:r>
              <a:rPr lang="en-US" sz="5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5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T, G, C</a:t>
            </a:r>
          </a:p>
          <a:p>
            <a:pPr algn="ctr"/>
            <a:r>
              <a:rPr lang="en-US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RNA: </a:t>
            </a:r>
            <a:r>
              <a:rPr lang="en-US" sz="5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5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U, G, C 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" y="-1672"/>
            <a:ext cx="3882057" cy="12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8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51" y="4040758"/>
            <a:ext cx="17533965" cy="63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319" y="-907357"/>
            <a:ext cx="7871972" cy="551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91000" y="5943591"/>
            <a:ext cx="78719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nucleotide </a:t>
            </a:r>
            <a:r>
              <a:rPr lang="en-US" sz="6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6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6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6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6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6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6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4105" y="1388357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nucleotide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phosphodiester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36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48" y="-1805489"/>
            <a:ext cx="9756647" cy="68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59305" y="1123533"/>
            <a:ext cx="93158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410" y="4518554"/>
            <a:ext cx="12189086" cy="646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00524" y="6875767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7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7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7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7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3542017"/>
            <a:ext cx="50482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00" y="-1182411"/>
            <a:ext cx="8991600" cy="630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28463" y="1231716"/>
            <a:ext cx="73385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DNA,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RNA</a:t>
            </a: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01" y="4798123"/>
            <a:ext cx="11261695" cy="596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67748" y="656257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virus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7496" y="3227488"/>
            <a:ext cx="5657851" cy="74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802251"/>
            <a:ext cx="9423370" cy="66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92523" y="1690781"/>
            <a:ext cx="81650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nucleotide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DNA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endParaRPr lang="en-US" sz="4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47" y="5527309"/>
            <a:ext cx="10164748" cy="53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92523" y="6522833"/>
            <a:ext cx="68614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1" y="4097020"/>
            <a:ext cx="50482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41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66" y="-882405"/>
            <a:ext cx="9308091" cy="65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86400" y="1839542"/>
            <a:ext cx="76522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xoắn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song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RNA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endParaRPr lang="en-US" sz="4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234929"/>
            <a:ext cx="10933249" cy="579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77966" y="6561234"/>
            <a:ext cx="678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DNA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RNA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1" y="4097020"/>
            <a:ext cx="50482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83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99" y="-1430742"/>
            <a:ext cx="8234312" cy="577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72473" y="627555"/>
            <a:ext cx="69411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polynucleotide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hydrogen</a:t>
            </a: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" y="-1671"/>
            <a:ext cx="3314700" cy="10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71" y="4610100"/>
            <a:ext cx="11610083" cy="615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24936" y="5808288"/>
            <a:ext cx="85931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polynucleotide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079" y="3545147"/>
            <a:ext cx="50482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6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133575" y="897727"/>
            <a:ext cx="8324641" cy="8208173"/>
          </a:xfrm>
          <a:prstGeom prst="roundRect">
            <a:avLst>
              <a:gd name="adj" fmla="val 7307"/>
            </a:avLst>
          </a:prstGeom>
          <a:noFill/>
          <a:ln w="1079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9794084"/>
            <a:ext cx="18288000" cy="492917"/>
            <a:chOff x="0" y="6529389"/>
            <a:chExt cx="12192000" cy="328611"/>
          </a:xfrm>
        </p:grpSpPr>
        <p:sp>
          <p:nvSpPr>
            <p:cNvPr id="9" name="Rectangle 8"/>
            <p:cNvSpPr/>
            <p:nvPr/>
          </p:nvSpPr>
          <p:spPr>
            <a:xfrm>
              <a:off x="0" y="6638926"/>
              <a:ext cx="12192000" cy="219074"/>
            </a:xfrm>
            <a:prstGeom prst="rect">
              <a:avLst/>
            </a:prstGeom>
            <a:solidFill>
              <a:srgbClr val="2575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529389"/>
              <a:ext cx="12192000" cy="109537"/>
            </a:xfrm>
            <a:prstGeom prst="rect">
              <a:avLst/>
            </a:prstGeom>
            <a:solidFill>
              <a:srgbClr val="8FB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041563" y="5188906"/>
            <a:ext cx="3298572" cy="3698918"/>
            <a:chOff x="6077866" y="3895356"/>
            <a:chExt cx="2199048" cy="2465945"/>
          </a:xfrm>
        </p:grpSpPr>
        <p:pic>
          <p:nvPicPr>
            <p:cNvPr id="1040" name="Picture 16" descr="👨🏻‍🦱 Man: Light Skin Tone, Curly Hair on JoyPixels 4.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895356"/>
              <a:ext cx="2035058" cy="203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077866" y="5930414"/>
              <a:ext cx="21990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prstClr val="black"/>
                  </a:solidFill>
                </a:rPr>
                <a:t>Con thứ nhất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951311" y="5172686"/>
            <a:ext cx="3298572" cy="3715137"/>
            <a:chOff x="8684365" y="3884543"/>
            <a:chExt cx="2199048" cy="2476758"/>
          </a:xfrm>
        </p:grpSpPr>
        <p:pic>
          <p:nvPicPr>
            <p:cNvPr id="1042" name="Picture 18" descr="Emoji 👩 🦰 Woman: red hair to copy/paste - wpRo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1297" y="3884543"/>
              <a:ext cx="2035058" cy="2035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684365" y="5930414"/>
              <a:ext cx="21990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prstClr val="black"/>
                  </a:solidFill>
                </a:rPr>
                <a:t>Con thứ hai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822780" y="610634"/>
            <a:ext cx="7427104" cy="3931941"/>
            <a:chOff x="5804953" y="923272"/>
            <a:chExt cx="4951402" cy="2621294"/>
          </a:xfrm>
        </p:grpSpPr>
        <p:pic>
          <p:nvPicPr>
            <p:cNvPr id="1036" name="Picture 12" descr="Emoji 👨 🦱 Male : curly hair to copy/paste - wpR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953" y="1345518"/>
              <a:ext cx="2199048" cy="219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Emoji 👩 🦱 Woman: curly hair to copy/paste - wpRo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7307" y="1345518"/>
              <a:ext cx="2199048" cy="219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291038" y="927586"/>
              <a:ext cx="14809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prstClr val="black"/>
                  </a:solidFill>
                </a:rPr>
                <a:t>Bố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16335" y="923272"/>
              <a:ext cx="14809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prstClr val="black"/>
                  </a:solidFill>
                </a:rPr>
                <a:t>Mẹ</a:t>
              </a:r>
            </a:p>
          </p:txBody>
        </p:sp>
        <p:sp>
          <p:nvSpPr>
            <p:cNvPr id="22" name="Plus Sign 21"/>
            <p:cNvSpPr/>
            <p:nvPr/>
          </p:nvSpPr>
          <p:spPr>
            <a:xfrm>
              <a:off x="7923446" y="2751269"/>
              <a:ext cx="600250" cy="62562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white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495613" y="1181100"/>
            <a:ext cx="7467425" cy="7709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vi-VN" sz="3600" dirty="0"/>
              <a:t>- Đặc điểm khác:</a:t>
            </a:r>
          </a:p>
          <a:p>
            <a:r>
              <a:rPr lang="vi-VN" sz="3600" dirty="0"/>
              <a:t>+ Ngoại hình: Em không hoàn toàn giống bố mẹ, em có một số nét riêng biệt như nụ cười, đôi mắt, giọng nói, v.v.</a:t>
            </a:r>
          </a:p>
          <a:p>
            <a:r>
              <a:rPr lang="vi-VN" sz="3600" dirty="0"/>
              <a:t>+ Tính cách: Em có một số tính cách khác bố mẹ như trầm tính, nhút nhát, thích suy nghĩ, v.v.</a:t>
            </a:r>
          </a:p>
          <a:p>
            <a:r>
              <a:rPr lang="vi-VN" sz="3600" dirty="0"/>
              <a:t>+ Sở thích: Em có một số sở thích khác bố mẹ như thích chơi thể thao, vẽ tranh, đi du lịch, v.v.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8800" y="-10615500"/>
            <a:ext cx="4876190" cy="48761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8800" y="-10465500"/>
            <a:ext cx="4876190" cy="48761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95300"/>
            <a:ext cx="1650319" cy="16503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3149" y="-1377604"/>
            <a:ext cx="4877481" cy="48774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9200" y="-13875711"/>
            <a:ext cx="4876190" cy="48761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95578" y="-10015500"/>
            <a:ext cx="4876190" cy="48761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89800" y="-11723063"/>
            <a:ext cx="4876190" cy="487619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53150" y="2383399"/>
            <a:ext cx="5181600" cy="585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vi-VN" sz="4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0998" y="1333500"/>
            <a:ext cx="1083346" cy="1010164"/>
            <a:chOff x="990600" y="498177"/>
            <a:chExt cx="1524000" cy="1421051"/>
          </a:xfrm>
        </p:grpSpPr>
        <p:sp>
          <p:nvSpPr>
            <p:cNvPr id="5" name="Oval Callout 13"/>
            <p:cNvSpPr/>
            <p:nvPr/>
          </p:nvSpPr>
          <p:spPr>
            <a:xfrm>
              <a:off x="990600" y="498177"/>
              <a:ext cx="1524000" cy="1421051"/>
            </a:xfrm>
            <a:prstGeom prst="wedgeEllipseCallout">
              <a:avLst>
                <a:gd name="adj1" fmla="val -1478"/>
                <a:gd name="adj2" fmla="val 62500"/>
              </a:avLst>
            </a:prstGeom>
            <a:solidFill>
              <a:schemeClr val="bg1"/>
            </a:solidFill>
            <a:ln w="171450">
              <a:gradFill flip="none" rotWithShape="1">
                <a:gsLst>
                  <a:gs pos="0">
                    <a:srgbClr val="FFFF00">
                      <a:lumMod val="98000"/>
                    </a:srgbClr>
                  </a:gs>
                  <a:gs pos="48000">
                    <a:srgbClr val="92D050"/>
                  </a:gs>
                  <a:gs pos="100000">
                    <a:srgbClr val="00A249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19" y="672134"/>
              <a:ext cx="1066762" cy="1066762"/>
            </a:xfrm>
            <a:prstGeom prst="rect">
              <a:avLst/>
            </a:prstGeom>
          </p:spPr>
        </p:pic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617935"/>
              </p:ext>
            </p:extLst>
          </p:nvPr>
        </p:nvGraphicFramePr>
        <p:xfrm>
          <a:off x="7086598" y="2019300"/>
          <a:ext cx="10588617" cy="5756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4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2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3063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Khái</a:t>
                      </a:r>
                      <a:r>
                        <a:rPr lang="en-US" sz="3600" b="1" kern="1200" baseline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kern="1200" baseline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niệm</a:t>
                      </a:r>
                      <a:endParaRPr lang="en-US" sz="36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3600" b="1" baseline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</a:t>
                      </a:r>
                      <a:endParaRPr lang="en-US" sz="3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33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US" sz="3600" b="1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</a:t>
                      </a:r>
                      <a:endParaRPr lang="en-US" sz="3600" b="1" u="sng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i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40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7346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4000" b="1" baseline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</a:t>
                      </a:r>
                      <a:endParaRPr lang="en-US" sz="40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i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400" i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Xét nghiệm ADN huyết thống có thể xác định được những mối quan hệ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087" y="1949366"/>
            <a:ext cx="9808947" cy="79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TextBox 183"/>
          <p:cNvSpPr txBox="1"/>
          <p:nvPr/>
        </p:nvSpPr>
        <p:spPr>
          <a:xfrm>
            <a:off x="504568" y="3558764"/>
            <a:ext cx="7593519" cy="537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vi-V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Di truyền: </a:t>
            </a:r>
            <a:r>
              <a:rPr lang="vi-VN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truyền đạt các đặc điểm từ thế hệ này sang thế hệ khác.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952500"/>
            <a:ext cx="973522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truyền</a:t>
            </a:r>
            <a:endParaRPr lang="vi-VN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4000" b="1" dirty="0">
              <a:solidFill>
                <a:srgbClr val="2B34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797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183"/>
          <p:cNvSpPr txBox="1"/>
          <p:nvPr/>
        </p:nvSpPr>
        <p:spPr>
          <a:xfrm>
            <a:off x="724498" y="1981165"/>
            <a:ext cx="15353702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Bố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tóc đen, mẹ tóc đen → con cũng tóc đen.</a:t>
            </a:r>
          </a:p>
          <a:p>
            <a:pPr marL="571500" indent="-571500" algn="just">
              <a:lnSpc>
                <a:spcPct val="130000"/>
              </a:lnSpc>
              <a:buFontTx/>
              <a:buChar char="-"/>
              <a:defRPr/>
            </a:pP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đều có nhóm máu A, con sinh ra có nhóm máu A; </a:t>
            </a:r>
            <a:endParaRPr lang="vi-VN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30000"/>
              </a:lnSpc>
              <a:buFontTx/>
              <a:buChar char="-"/>
              <a:defRPr/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ây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mẹ đều hoa đỏ, các cây con có hoa đỏ; </a:t>
            </a:r>
            <a:endParaRPr lang="vi-VN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30000"/>
              </a:lnSpc>
              <a:buFontTx/>
              <a:buChar char="-"/>
              <a:defRPr/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uồi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mẹ có thân xám, các con ruồi con có thân xám;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24498" y="571500"/>
            <a:ext cx="97352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11.png" descr="A drawing of a dna chain with a couple of people's faces&#10;&#10;Description automatically generated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524000" y="6094572"/>
            <a:ext cx="4495800" cy="419242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59836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0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iology Subject for Pre-K: Photosynthesis by Slidesgo">
  <a:themeElements>
    <a:clrScheme name="Simple Light">
      <a:dk1>
        <a:srgbClr val="0C343D"/>
      </a:dk1>
      <a:lt1>
        <a:srgbClr val="D1ECE5"/>
      </a:lt1>
      <a:dk2>
        <a:srgbClr val="5A3F36"/>
      </a:dk2>
      <a:lt2>
        <a:srgbClr val="E4CC71"/>
      </a:lt2>
      <a:accent1>
        <a:srgbClr val="85B5C3"/>
      </a:accent1>
      <a:accent2>
        <a:srgbClr val="296D5C"/>
      </a:accent2>
      <a:accent3>
        <a:srgbClr val="82CC78"/>
      </a:accent3>
      <a:accent4>
        <a:srgbClr val="A8B8C0"/>
      </a:accent4>
      <a:accent5>
        <a:srgbClr val="BF9000"/>
      </a:accent5>
      <a:accent6>
        <a:srgbClr val="FFFFFF"/>
      </a:accent6>
      <a:hlink>
        <a:srgbClr val="0C34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2">
    <a:dk1>
      <a:sysClr val="windowText" lastClr="000000"/>
    </a:dk1>
    <a:lt1>
      <a:sysClr val="window" lastClr="FFFFFF"/>
    </a:lt1>
    <a:dk2>
      <a:srgbClr val="454551"/>
    </a:dk2>
    <a:lt2>
      <a:srgbClr val="E3E3E5"/>
    </a:lt2>
    <a:accent1>
      <a:srgbClr val="FE09E3"/>
    </a:accent1>
    <a:accent2>
      <a:srgbClr val="00ACF5"/>
    </a:accent2>
    <a:accent3>
      <a:srgbClr val="55CB72"/>
    </a:accent3>
    <a:accent4>
      <a:srgbClr val="EFC926"/>
    </a:accent4>
    <a:accent5>
      <a:srgbClr val="969696"/>
    </a:accent5>
    <a:accent6>
      <a:srgbClr val="D54773"/>
    </a:accent6>
    <a:hlink>
      <a:srgbClr val="6B9F25"/>
    </a:hlink>
    <a:folHlink>
      <a:srgbClr val="8C8C8C"/>
    </a:folHlink>
  </a:clrScheme>
</a:themeOverride>
</file>

<file path=ppt/theme/themeOverride2.xml><?xml version="1.0" encoding="utf-8"?>
<a:themeOverride xmlns:a="http://schemas.openxmlformats.org/drawingml/2006/main">
  <a:clrScheme name="Custom 42">
    <a:dk1>
      <a:sysClr val="windowText" lastClr="000000"/>
    </a:dk1>
    <a:lt1>
      <a:sysClr val="window" lastClr="FFFFFF"/>
    </a:lt1>
    <a:dk2>
      <a:srgbClr val="454551"/>
    </a:dk2>
    <a:lt2>
      <a:srgbClr val="E3E3E5"/>
    </a:lt2>
    <a:accent1>
      <a:srgbClr val="FE09E3"/>
    </a:accent1>
    <a:accent2>
      <a:srgbClr val="00ACF5"/>
    </a:accent2>
    <a:accent3>
      <a:srgbClr val="55CB72"/>
    </a:accent3>
    <a:accent4>
      <a:srgbClr val="EFC926"/>
    </a:accent4>
    <a:accent5>
      <a:srgbClr val="969696"/>
    </a:accent5>
    <a:accent6>
      <a:srgbClr val="D54773"/>
    </a:accent6>
    <a:hlink>
      <a:srgbClr val="6B9F25"/>
    </a:hlink>
    <a:folHlink>
      <a:srgbClr val="8C8C8C"/>
    </a:folHlink>
  </a:clrScheme>
</a:themeOverride>
</file>

<file path=ppt/theme/themeOverride3.xml><?xml version="1.0" encoding="utf-8"?>
<a:themeOverride xmlns:a="http://schemas.openxmlformats.org/drawingml/2006/main">
  <a:clrScheme name="Custom 42">
    <a:dk1>
      <a:sysClr val="windowText" lastClr="000000"/>
    </a:dk1>
    <a:lt1>
      <a:sysClr val="window" lastClr="FFFFFF"/>
    </a:lt1>
    <a:dk2>
      <a:srgbClr val="454551"/>
    </a:dk2>
    <a:lt2>
      <a:srgbClr val="E3E3E5"/>
    </a:lt2>
    <a:accent1>
      <a:srgbClr val="FE09E3"/>
    </a:accent1>
    <a:accent2>
      <a:srgbClr val="00ACF5"/>
    </a:accent2>
    <a:accent3>
      <a:srgbClr val="55CB72"/>
    </a:accent3>
    <a:accent4>
      <a:srgbClr val="EFC926"/>
    </a:accent4>
    <a:accent5>
      <a:srgbClr val="969696"/>
    </a:accent5>
    <a:accent6>
      <a:srgbClr val="D54773"/>
    </a:accent6>
    <a:hlink>
      <a:srgbClr val="6B9F25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2060</Words>
  <Application>Microsoft Office PowerPoint</Application>
  <PresentationFormat>Custom</PresentationFormat>
  <Paragraphs>214</Paragraphs>
  <Slides>59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59</vt:i4>
      </vt:variant>
    </vt:vector>
  </HeadingPairs>
  <TitlesOfParts>
    <vt:vector size="78" baseType="lpstr">
      <vt:lpstr>Times New Roman</vt:lpstr>
      <vt:lpstr>Comfortaa Medium</vt:lpstr>
      <vt:lpstr>Calibri</vt:lpstr>
      <vt:lpstr>Arial</vt:lpstr>
      <vt:lpstr>#9Slide02 Noi dung dai</vt:lpstr>
      <vt:lpstr>Wingdings 2</vt:lpstr>
      <vt:lpstr>Trebuchet MS</vt:lpstr>
      <vt:lpstr>Assistant</vt:lpstr>
      <vt:lpstr>Aharoni</vt:lpstr>
      <vt:lpstr>Avenir Next LT Pro</vt:lpstr>
      <vt:lpstr>Segoe UI Black</vt:lpstr>
      <vt:lpstr>Dosis</vt:lpstr>
      <vt:lpstr>Chela One</vt:lpstr>
      <vt:lpstr>Calibri Light</vt:lpstr>
      <vt:lpstr>ShapesVTI</vt:lpstr>
      <vt:lpstr>1_Office Theme</vt:lpstr>
      <vt:lpstr>1_Biology Subject for Pre-K: Photosynthesis by Slidesgo</vt:lpstr>
      <vt:lpstr>1_SlateVTI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Ứng dụng của việc phân tích DNA?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of DNA Science Presentation in Light Blue Green Lined Style</dc:title>
  <dc:creator>OliverFang™</dc:creator>
  <cp:lastModifiedBy>Windows User</cp:lastModifiedBy>
  <cp:revision>499</cp:revision>
  <dcterms:created xsi:type="dcterms:W3CDTF">2006-08-16T00:00:00Z</dcterms:created>
  <dcterms:modified xsi:type="dcterms:W3CDTF">2025-03-09T07:41:26Z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C5E4F3EF80264514A787958B1A61B456_12</vt:lpwstr>
  </property>
  <property fmtid="{D5CDD505-2E9C-101B-9397-08002B2CF9AE}" pid="3" name="KSOProductBuildVer">
    <vt:lpwstr>1033-12.2.0.17119</vt:lpwstr>
  </property>
</Properties>
</file>