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73" r:id="rId4"/>
    <p:sldId id="290" r:id="rId5"/>
    <p:sldId id="291" r:id="rId6"/>
    <p:sldId id="286" r:id="rId7"/>
    <p:sldId id="276" r:id="rId8"/>
    <p:sldId id="275" r:id="rId9"/>
    <p:sldId id="292" r:id="rId10"/>
    <p:sldId id="293" r:id="rId11"/>
    <p:sldId id="279" r:id="rId12"/>
    <p:sldId id="280" r:id="rId13"/>
    <p:sldId id="288" r:id="rId14"/>
    <p:sldId id="289" r:id="rId15"/>
    <p:sldId id="28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98" y="7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972F36-0DDD-49DE-B836-9D3DADBC0B52}"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3FA18-31AF-46E5-9BBA-37E4F0D9E70C}" type="slidenum">
              <a:rPr lang="en-US" smtClean="0"/>
              <a:t>‹#›</a:t>
            </a:fld>
            <a:endParaRPr lang="en-US"/>
          </a:p>
        </p:txBody>
      </p:sp>
    </p:spTree>
    <p:extLst>
      <p:ext uri="{BB962C8B-B14F-4D97-AF65-F5344CB8AC3E}">
        <p14:creationId xmlns:p14="http://schemas.microsoft.com/office/powerpoint/2010/main" val="940105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972F36-0DDD-49DE-B836-9D3DADBC0B52}"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3FA18-31AF-46E5-9BBA-37E4F0D9E70C}" type="slidenum">
              <a:rPr lang="en-US" smtClean="0"/>
              <a:t>‹#›</a:t>
            </a:fld>
            <a:endParaRPr lang="en-US"/>
          </a:p>
        </p:txBody>
      </p:sp>
    </p:spTree>
    <p:extLst>
      <p:ext uri="{BB962C8B-B14F-4D97-AF65-F5344CB8AC3E}">
        <p14:creationId xmlns:p14="http://schemas.microsoft.com/office/powerpoint/2010/main" val="141423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972F36-0DDD-49DE-B836-9D3DADBC0B52}"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3FA18-31AF-46E5-9BBA-37E4F0D9E70C}" type="slidenum">
              <a:rPr lang="en-US" smtClean="0"/>
              <a:t>‹#›</a:t>
            </a:fld>
            <a:endParaRPr lang="en-US"/>
          </a:p>
        </p:txBody>
      </p:sp>
    </p:spTree>
    <p:extLst>
      <p:ext uri="{BB962C8B-B14F-4D97-AF65-F5344CB8AC3E}">
        <p14:creationId xmlns:p14="http://schemas.microsoft.com/office/powerpoint/2010/main" val="4122521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972F36-0DDD-49DE-B836-9D3DADBC0B52}"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3FA18-31AF-46E5-9BBA-37E4F0D9E70C}" type="slidenum">
              <a:rPr lang="en-US" smtClean="0"/>
              <a:t>‹#›</a:t>
            </a:fld>
            <a:endParaRPr lang="en-US"/>
          </a:p>
        </p:txBody>
      </p:sp>
    </p:spTree>
    <p:extLst>
      <p:ext uri="{BB962C8B-B14F-4D97-AF65-F5344CB8AC3E}">
        <p14:creationId xmlns:p14="http://schemas.microsoft.com/office/powerpoint/2010/main" val="1381768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972F36-0DDD-49DE-B836-9D3DADBC0B52}"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3FA18-31AF-46E5-9BBA-37E4F0D9E70C}" type="slidenum">
              <a:rPr lang="en-US" smtClean="0"/>
              <a:t>‹#›</a:t>
            </a:fld>
            <a:endParaRPr lang="en-US"/>
          </a:p>
        </p:txBody>
      </p:sp>
    </p:spTree>
    <p:extLst>
      <p:ext uri="{BB962C8B-B14F-4D97-AF65-F5344CB8AC3E}">
        <p14:creationId xmlns:p14="http://schemas.microsoft.com/office/powerpoint/2010/main" val="1228500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972F36-0DDD-49DE-B836-9D3DADBC0B52}"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3FA18-31AF-46E5-9BBA-37E4F0D9E70C}" type="slidenum">
              <a:rPr lang="en-US" smtClean="0"/>
              <a:t>‹#›</a:t>
            </a:fld>
            <a:endParaRPr lang="en-US"/>
          </a:p>
        </p:txBody>
      </p:sp>
    </p:spTree>
    <p:extLst>
      <p:ext uri="{BB962C8B-B14F-4D97-AF65-F5344CB8AC3E}">
        <p14:creationId xmlns:p14="http://schemas.microsoft.com/office/powerpoint/2010/main" val="3515094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972F36-0DDD-49DE-B836-9D3DADBC0B52}" type="datetimeFigureOut">
              <a:rPr lang="en-US" smtClean="0"/>
              <a:t>3/6/2025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03FA18-31AF-46E5-9BBA-37E4F0D9E70C}" type="slidenum">
              <a:rPr lang="en-US" smtClean="0"/>
              <a:t>‹#›</a:t>
            </a:fld>
            <a:endParaRPr lang="en-US"/>
          </a:p>
        </p:txBody>
      </p:sp>
    </p:spTree>
    <p:extLst>
      <p:ext uri="{BB962C8B-B14F-4D97-AF65-F5344CB8AC3E}">
        <p14:creationId xmlns:p14="http://schemas.microsoft.com/office/powerpoint/2010/main" val="3978324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972F36-0DDD-49DE-B836-9D3DADBC0B52}" type="datetimeFigureOut">
              <a:rPr lang="en-US" smtClean="0"/>
              <a:t>3/6/2025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03FA18-31AF-46E5-9BBA-37E4F0D9E70C}" type="slidenum">
              <a:rPr lang="en-US" smtClean="0"/>
              <a:t>‹#›</a:t>
            </a:fld>
            <a:endParaRPr lang="en-US"/>
          </a:p>
        </p:txBody>
      </p:sp>
    </p:spTree>
    <p:extLst>
      <p:ext uri="{BB962C8B-B14F-4D97-AF65-F5344CB8AC3E}">
        <p14:creationId xmlns:p14="http://schemas.microsoft.com/office/powerpoint/2010/main" val="733325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72F36-0DDD-49DE-B836-9D3DADBC0B52}" type="datetimeFigureOut">
              <a:rPr lang="en-US" smtClean="0"/>
              <a:t>3/6/2025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03FA18-31AF-46E5-9BBA-37E4F0D9E70C}" type="slidenum">
              <a:rPr lang="en-US" smtClean="0"/>
              <a:t>‹#›</a:t>
            </a:fld>
            <a:endParaRPr lang="en-US"/>
          </a:p>
        </p:txBody>
      </p:sp>
    </p:spTree>
    <p:extLst>
      <p:ext uri="{BB962C8B-B14F-4D97-AF65-F5344CB8AC3E}">
        <p14:creationId xmlns:p14="http://schemas.microsoft.com/office/powerpoint/2010/main" val="2144709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972F36-0DDD-49DE-B836-9D3DADBC0B52}"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3FA18-31AF-46E5-9BBA-37E4F0D9E70C}" type="slidenum">
              <a:rPr lang="en-US" smtClean="0"/>
              <a:t>‹#›</a:t>
            </a:fld>
            <a:endParaRPr lang="en-US"/>
          </a:p>
        </p:txBody>
      </p:sp>
    </p:spTree>
    <p:extLst>
      <p:ext uri="{BB962C8B-B14F-4D97-AF65-F5344CB8AC3E}">
        <p14:creationId xmlns:p14="http://schemas.microsoft.com/office/powerpoint/2010/main" val="2363975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972F36-0DDD-49DE-B836-9D3DADBC0B52}"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3FA18-31AF-46E5-9BBA-37E4F0D9E70C}" type="slidenum">
              <a:rPr lang="en-US" smtClean="0"/>
              <a:t>‹#›</a:t>
            </a:fld>
            <a:endParaRPr lang="en-US"/>
          </a:p>
        </p:txBody>
      </p:sp>
    </p:spTree>
    <p:extLst>
      <p:ext uri="{BB962C8B-B14F-4D97-AF65-F5344CB8AC3E}">
        <p14:creationId xmlns:p14="http://schemas.microsoft.com/office/powerpoint/2010/main" val="3523555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72F36-0DDD-49DE-B836-9D3DADBC0B52}" type="datetimeFigureOut">
              <a:rPr lang="en-US" smtClean="0"/>
              <a:t>3/6/2025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03FA18-31AF-46E5-9BBA-37E4F0D9E70C}" type="slidenum">
              <a:rPr lang="en-US" smtClean="0"/>
              <a:t>‹#›</a:t>
            </a:fld>
            <a:endParaRPr lang="en-US"/>
          </a:p>
        </p:txBody>
      </p:sp>
    </p:spTree>
    <p:extLst>
      <p:ext uri="{BB962C8B-B14F-4D97-AF65-F5344CB8AC3E}">
        <p14:creationId xmlns:p14="http://schemas.microsoft.com/office/powerpoint/2010/main" val="1780711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2438400"/>
            <a:ext cx="8686800" cy="138499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dirty="0">
                <a:solidFill>
                  <a:srgbClr val="FF0000"/>
                </a:solidFill>
                <a:latin typeface="Times New Roman" pitchFamily="18" charset="0"/>
                <a:cs typeface="Times New Roman" pitchFamily="18" charset="0"/>
              </a:rPr>
              <a:t>BÀI 32</a:t>
            </a:r>
            <a:br>
              <a:rPr lang="en-US" sz="2800" b="1" dirty="0">
                <a:solidFill>
                  <a:srgbClr val="FF0000"/>
                </a:solidFill>
                <a:latin typeface="Times New Roman" pitchFamily="18" charset="0"/>
                <a:cs typeface="Times New Roman" pitchFamily="18" charset="0"/>
              </a:rPr>
            </a:br>
            <a:r>
              <a:rPr lang="en-US" sz="2800" b="1" dirty="0" smtClean="0">
                <a:solidFill>
                  <a:srgbClr val="FF0000"/>
                </a:solidFill>
                <a:latin typeface="Times New Roman" pitchFamily="18" charset="0"/>
                <a:cs typeface="Times New Roman" pitchFamily="18" charset="0"/>
              </a:rPr>
              <a:t>NGUỒN </a:t>
            </a:r>
            <a:r>
              <a:rPr lang="en-US" sz="2800" b="1" dirty="0">
                <a:solidFill>
                  <a:srgbClr val="FF0000"/>
                </a:solidFill>
                <a:latin typeface="Times New Roman" pitchFamily="18" charset="0"/>
                <a:cs typeface="Times New Roman" pitchFamily="18" charset="0"/>
              </a:rPr>
              <a:t>CARBON. </a:t>
            </a:r>
          </a:p>
          <a:p>
            <a:pPr algn="ctr"/>
            <a:r>
              <a:rPr lang="en-US" sz="2800" b="1" dirty="0">
                <a:solidFill>
                  <a:srgbClr val="FF0000"/>
                </a:solidFill>
                <a:latin typeface="Times New Roman" pitchFamily="18" charset="0"/>
                <a:cs typeface="Times New Roman" pitchFamily="18" charset="0"/>
              </a:rPr>
              <a:t>CHU TRÌNH </a:t>
            </a:r>
            <a:r>
              <a:rPr lang="en-US" sz="2800" b="1" dirty="0" smtClean="0">
                <a:solidFill>
                  <a:srgbClr val="FF0000"/>
                </a:solidFill>
                <a:latin typeface="Times New Roman" pitchFamily="18" charset="0"/>
                <a:cs typeface="Times New Roman" pitchFamily="18" charset="0"/>
              </a:rPr>
              <a:t>CARBON. </a:t>
            </a:r>
            <a:r>
              <a:rPr lang="en-US" sz="2800" b="1" dirty="0">
                <a:solidFill>
                  <a:srgbClr val="FF0000"/>
                </a:solidFill>
                <a:latin typeface="Times New Roman" pitchFamily="18" charset="0"/>
                <a:cs typeface="Times New Roman" pitchFamily="18" charset="0"/>
              </a:rPr>
              <a:t>SỰ ẤM LÊN TOÀN CẦU.</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098617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7712" y="1676400"/>
            <a:ext cx="10896600" cy="1384995"/>
          </a:xfrm>
          <a:prstGeom prst="rect">
            <a:avLst/>
          </a:prstGeom>
          <a:noFill/>
        </p:spPr>
        <p:txBody>
          <a:bodyPr wrap="square" rtlCol="0">
            <a:spAutoFit/>
          </a:bodyPr>
          <a:lstStyle/>
          <a:p>
            <a:pPr algn="just"/>
            <a:r>
              <a:rPr lang="en-US" sz="2800" b="1" dirty="0">
                <a:solidFill>
                  <a:srgbClr val="0000CC"/>
                </a:solidFill>
                <a:latin typeface="Times New Roman" pitchFamily="18" charset="0"/>
                <a:cs typeface="Times New Roman" pitchFamily="18" charset="0"/>
              </a:rPr>
              <a:t>- </a:t>
            </a:r>
            <a:r>
              <a:rPr lang="vi-VN" sz="2800" b="1" dirty="0">
                <a:solidFill>
                  <a:srgbClr val="0000CC"/>
                </a:solidFill>
                <a:latin typeface="Times New Roman" pitchFamily="18" charset="0"/>
                <a:cs typeface="Times New Roman" pitchFamily="18" charset="0"/>
              </a:rPr>
              <a:t>Carbon </a:t>
            </a:r>
            <a:r>
              <a:rPr lang="vi-VN" sz="2800" b="1" dirty="0">
                <a:solidFill>
                  <a:srgbClr val="0000CC"/>
                </a:solidFill>
                <a:latin typeface="Times New Roman" pitchFamily="18" charset="0"/>
                <a:cs typeface="Times New Roman" pitchFamily="18" charset="0"/>
              </a:rPr>
              <a:t>dioxide và methane trong khí quyển ngăn cản sự bức xạ năng lượng nhiệt từ Trái Đất vào vũ trụ, gây nên hiệu ứng nhà kính. Từ đó dẫn đến sự ấm lên trên toàn cầu.</a:t>
            </a:r>
            <a:endParaRPr lang="en-US" sz="2800" b="1" dirty="0">
              <a:solidFill>
                <a:srgbClr val="0000CC"/>
              </a:solidFill>
              <a:latin typeface="Times New Roman" pitchFamily="18" charset="0"/>
              <a:cs typeface="Times New Roman" pitchFamily="18" charset="0"/>
            </a:endParaRPr>
          </a:p>
        </p:txBody>
      </p:sp>
      <p:sp>
        <p:nvSpPr>
          <p:cNvPr id="5" name="Rectangle 4"/>
          <p:cNvSpPr/>
          <p:nvPr/>
        </p:nvSpPr>
        <p:spPr>
          <a:xfrm>
            <a:off x="747712" y="457200"/>
            <a:ext cx="10439400" cy="954107"/>
          </a:xfrm>
          <a:prstGeom prst="rect">
            <a:avLst/>
          </a:prstGeom>
        </p:spPr>
        <p:txBody>
          <a:bodyPr wrap="square">
            <a:spAutoFit/>
          </a:bodyPr>
          <a:lstStyle/>
          <a:p>
            <a:r>
              <a:rPr lang="en-US" sz="2800" dirty="0">
                <a:latin typeface="Times New Roman" pitchFamily="18" charset="0"/>
                <a:cs typeface="Times New Roman" pitchFamily="18" charset="0"/>
              </a:rPr>
              <a:t>Đọc thông tin SGK cho biết: </a:t>
            </a:r>
            <a:r>
              <a:rPr lang="vi-VN" sz="2800" dirty="0">
                <a:latin typeface="Times New Roman" pitchFamily="18" charset="0"/>
                <a:cs typeface="Times New Roman" pitchFamily="18" charset="0"/>
              </a:rPr>
              <a:t> Nguyên nhân  của hiệu ứng nhà kính và sự ấm lên toàn cầu.</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00706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2074"/>
            <a:ext cx="8610600" cy="857933"/>
          </a:xfrm>
        </p:spPr>
        <p:txBody>
          <a:bodyPr>
            <a:normAutofit/>
          </a:bodyPr>
          <a:lstStyle/>
          <a:p>
            <a:pPr marL="0" indent="0">
              <a:buNone/>
            </a:pPr>
            <a:r>
              <a:rPr lang="en-US" sz="2800" b="1" dirty="0">
                <a:solidFill>
                  <a:srgbClr val="FF0000"/>
                </a:solidFill>
                <a:latin typeface="Times New Roman" pitchFamily="18" charset="0"/>
                <a:cs typeface="Times New Roman" pitchFamily="18" charset="0"/>
              </a:rPr>
              <a:t>2</a:t>
            </a:r>
            <a:r>
              <a:rPr lang="en-US" sz="2800" b="1" dirty="0" smtClean="0">
                <a:solidFill>
                  <a:srgbClr val="FF0000"/>
                </a:solidFill>
                <a:latin typeface="Times New Roman" pitchFamily="18" charset="0"/>
                <a:cs typeface="Times New Roman" pitchFamily="18" charset="0"/>
              </a:rPr>
              <a:t>. Hạn chế sự </a:t>
            </a:r>
            <a:r>
              <a:rPr lang="en-US" sz="2800" b="1" dirty="0">
                <a:solidFill>
                  <a:srgbClr val="FF0000"/>
                </a:solidFill>
                <a:latin typeface="Times New Roman" pitchFamily="18" charset="0"/>
                <a:cs typeface="Times New Roman" pitchFamily="18" charset="0"/>
              </a:rPr>
              <a:t>ấm lên toàn cầu</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a:p>
            <a:pPr marL="0" indent="0">
              <a:buNone/>
            </a:pPr>
            <a:endParaRPr lang="en-US" sz="2800" b="1" dirty="0">
              <a:solidFill>
                <a:srgbClr val="FF0000"/>
              </a:solidFill>
              <a:latin typeface="Times New Roman" pitchFamily="18" charset="0"/>
              <a:cs typeface="Times New Roman" pitchFamily="18" charset="0"/>
            </a:endParaRPr>
          </a:p>
          <a:p>
            <a:pPr marL="0" indent="0">
              <a:buNone/>
            </a:pPr>
            <a:endParaRPr lang="en-US" sz="2800" b="1" dirty="0">
              <a:solidFill>
                <a:srgbClr val="FF0000"/>
              </a:solidFill>
              <a:latin typeface="Times New Roman" pitchFamily="18" charset="0"/>
              <a:cs typeface="Times New Roman" pitchFamily="18" charset="0"/>
            </a:endParaRPr>
          </a:p>
        </p:txBody>
      </p:sp>
      <p:sp>
        <p:nvSpPr>
          <p:cNvPr id="5" name="TextBox 4"/>
          <p:cNvSpPr txBox="1"/>
          <p:nvPr/>
        </p:nvSpPr>
        <p:spPr>
          <a:xfrm>
            <a:off x="346364" y="1491614"/>
            <a:ext cx="7467600" cy="954107"/>
          </a:xfrm>
          <a:prstGeom prst="rect">
            <a:avLst/>
          </a:prstGeom>
          <a:noFill/>
        </p:spPr>
        <p:txBody>
          <a:bodyPr wrap="square" rtlCol="0">
            <a:spAutoFit/>
          </a:bodyPr>
          <a:lstStyle/>
          <a:p>
            <a:r>
              <a:rPr lang="vi-VN" sz="2800" b="1" dirty="0" smtClean="0">
                <a:latin typeface="+mj-lt"/>
              </a:rPr>
              <a:t> </a:t>
            </a:r>
            <a:r>
              <a:rPr lang="en-US" sz="2800" b="1" dirty="0" smtClean="0">
                <a:latin typeface="+mj-lt"/>
              </a:rPr>
              <a:t>- </a:t>
            </a:r>
            <a:r>
              <a:rPr lang="vi-VN" sz="2800" b="1" dirty="0" smtClean="0">
                <a:latin typeface="+mj-lt"/>
              </a:rPr>
              <a:t>Tác </a:t>
            </a:r>
            <a:r>
              <a:rPr lang="vi-VN" sz="2800" b="1" dirty="0">
                <a:latin typeface="+mj-lt"/>
              </a:rPr>
              <a:t>động của sự ấm lên toàn cầu</a:t>
            </a:r>
            <a:endParaRPr lang="en-US" sz="2800" dirty="0">
              <a:latin typeface="+mj-lt"/>
            </a:endParaRPr>
          </a:p>
          <a:p>
            <a:endParaRPr lang="en-US" sz="2800" dirty="0">
              <a:latin typeface="+mj-lt"/>
            </a:endParaRPr>
          </a:p>
        </p:txBody>
      </p:sp>
      <p:sp>
        <p:nvSpPr>
          <p:cNvPr id="6" name="TextBox 5"/>
          <p:cNvSpPr txBox="1"/>
          <p:nvPr/>
        </p:nvSpPr>
        <p:spPr>
          <a:xfrm>
            <a:off x="381000" y="3061840"/>
            <a:ext cx="10210800" cy="1938992"/>
          </a:xfrm>
          <a:prstGeom prst="rect">
            <a:avLst/>
          </a:prstGeom>
          <a:noFill/>
        </p:spPr>
        <p:txBody>
          <a:bodyPr wrap="square" rtlCol="0">
            <a:spAutoFit/>
          </a:bodyPr>
          <a:lstStyle/>
          <a:p>
            <a:r>
              <a:rPr lang="vi-VN" sz="2400" b="1" dirty="0">
                <a:solidFill>
                  <a:srgbClr val="0000CC"/>
                </a:solidFill>
                <a:latin typeface="+mj-lt"/>
              </a:rPr>
              <a:t>– Gây nên hiện tượng thời tiết cực đoan: nắng nóng và mưa lũ bất thường.</a:t>
            </a:r>
            <a:endParaRPr lang="en-US" sz="2400" b="1" dirty="0">
              <a:solidFill>
                <a:srgbClr val="0000CC"/>
              </a:solidFill>
              <a:latin typeface="+mj-lt"/>
            </a:endParaRPr>
          </a:p>
          <a:p>
            <a:r>
              <a:rPr lang="vi-VN" sz="2400" b="1" dirty="0">
                <a:solidFill>
                  <a:srgbClr val="0000CC"/>
                </a:solidFill>
                <a:latin typeface="+mj-lt"/>
              </a:rPr>
              <a:t>– Làm cho mực nước biển, nước sông dâng cao do sự tan nhanh của băng ở các cực Trái Đất.</a:t>
            </a:r>
            <a:endParaRPr lang="en-US" sz="2400" b="1" dirty="0">
              <a:solidFill>
                <a:srgbClr val="0000CC"/>
              </a:solidFill>
              <a:latin typeface="+mj-lt"/>
            </a:endParaRPr>
          </a:p>
          <a:p>
            <a:r>
              <a:rPr lang="vi-VN" sz="2400" b="1" dirty="0">
                <a:solidFill>
                  <a:srgbClr val="0000CC"/>
                </a:solidFill>
                <a:latin typeface="+mj-lt"/>
              </a:rPr>
              <a:t>– Làm biến đổi môi trường sống của thực vật, động vật theo hướng tiêu cực.</a:t>
            </a:r>
            <a:endParaRPr lang="en-US" sz="2400" b="1" dirty="0">
              <a:solidFill>
                <a:srgbClr val="0000CC"/>
              </a:solidFill>
              <a:latin typeface="+mj-lt"/>
            </a:endParaRPr>
          </a:p>
          <a:p>
            <a:r>
              <a:rPr lang="vi-VN" sz="2400" b="1" dirty="0">
                <a:solidFill>
                  <a:srgbClr val="0000CC"/>
                </a:solidFill>
                <a:latin typeface="+mj-lt"/>
              </a:rPr>
              <a:t>– Làm tăng chi phí bảo vệ môi trường, bảo vệ sức khoẻ của con người.</a:t>
            </a:r>
            <a:endParaRPr lang="en-US" sz="2400" b="1" dirty="0">
              <a:solidFill>
                <a:srgbClr val="0000CC"/>
              </a:solidFill>
              <a:latin typeface="+mj-lt"/>
            </a:endParaRPr>
          </a:p>
        </p:txBody>
      </p:sp>
      <p:sp>
        <p:nvSpPr>
          <p:cNvPr id="8" name="TextBox 7"/>
          <p:cNvSpPr txBox="1"/>
          <p:nvPr/>
        </p:nvSpPr>
        <p:spPr>
          <a:xfrm>
            <a:off x="381000" y="2107733"/>
            <a:ext cx="10487891" cy="954107"/>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Vì sao nhiệt độ trung bình toàn cầu tăng lại dẫn đến nước biển dâng? Hiện tượng này gây ra tác hại gì?</a:t>
            </a:r>
            <a:endParaRPr lang="en-US" sz="2800" dirty="0">
              <a:solidFill>
                <a:srgbClr val="FF0000"/>
              </a:solidFill>
              <a:latin typeface="Times New Roman" pitchFamily="18" charset="0"/>
              <a:cs typeface="Times New Roman" pitchFamily="18" charset="0"/>
            </a:endParaRPr>
          </a:p>
        </p:txBody>
      </p:sp>
      <p:sp>
        <p:nvSpPr>
          <p:cNvPr id="4" name="Rectangle 3"/>
          <p:cNvSpPr/>
          <p:nvPr/>
        </p:nvSpPr>
        <p:spPr>
          <a:xfrm>
            <a:off x="374073" y="835341"/>
            <a:ext cx="11817926" cy="52322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Nhiệt độ trung bình của Trái Đất đã tăng lên kể từ thời kì tiến công nghiệp.</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815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xit" presetSubtype="4" fill="hold" grpId="1" nodeType="withEffect">
                                  <p:stCondLst>
                                    <p:cond delay="0"/>
                                  </p:stCondLst>
                                  <p:childTnLst>
                                    <p:anim calcmode="lin" valueType="num">
                                      <p:cBhvr additive="base">
                                        <p:cTn id="16" dur="500"/>
                                        <p:tgtEl>
                                          <p:spTgt spid="8"/>
                                        </p:tgtEl>
                                        <p:attrNameLst>
                                          <p:attrName>ppt_x</p:attrName>
                                        </p:attrNameLst>
                                      </p:cBhvr>
                                      <p:tavLst>
                                        <p:tav tm="0">
                                          <p:val>
                                            <p:strVal val="ppt_x"/>
                                          </p:val>
                                        </p:tav>
                                        <p:tav tm="100000">
                                          <p:val>
                                            <p:strVal val="ppt_x"/>
                                          </p:val>
                                        </p:tav>
                                      </p:tavLst>
                                    </p:anim>
                                    <p:anim calcmode="lin" valueType="num">
                                      <p:cBhvr additive="base">
                                        <p:cTn id="17" dur="500"/>
                                        <p:tgtEl>
                                          <p:spTgt spid="8"/>
                                        </p:tgtEl>
                                        <p:attrNameLst>
                                          <p:attrName>ppt_y</p:attrName>
                                        </p:attrNameLst>
                                      </p:cBhvr>
                                      <p:tavLst>
                                        <p:tav tm="0">
                                          <p:val>
                                            <p:strVal val="ppt_y"/>
                                          </p:val>
                                        </p:tav>
                                        <p:tav tm="100000">
                                          <p:val>
                                            <p:strVal val="1+ppt_h/2"/>
                                          </p:val>
                                        </p:tav>
                                      </p:tavLst>
                                    </p:anim>
                                    <p:set>
                                      <p:cBhvr>
                                        <p:cTn id="1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81001"/>
            <a:ext cx="8229600" cy="5745163"/>
          </a:xfrm>
        </p:spPr>
        <p:txBody>
          <a:bodyPr/>
          <a:lstStyle/>
          <a:p>
            <a:pPr marL="0" indent="0">
              <a:buNone/>
            </a:pPr>
            <a:endParaRPr lang="en-US" dirty="0">
              <a:latin typeface="Times New Roman" pitchFamily="18" charset="0"/>
              <a:cs typeface="Times New Roman" pitchFamily="18" charset="0"/>
            </a:endParaRPr>
          </a:p>
        </p:txBody>
      </p:sp>
      <p:pic>
        <p:nvPicPr>
          <p:cNvPr id="4" name="Picture 3" descr="Ảnh hưởng của băng tan đến Trái Đất"/>
          <p:cNvPicPr/>
          <p:nvPr/>
        </p:nvPicPr>
        <p:blipFill>
          <a:blip r:embed="rId2" cstate="print">
            <a:extLst>
              <a:ext uri="{28A0092B-C50C-407E-A947-70E740481C1C}">
                <a14:useLocalDpi xmlns:a14="http://schemas.microsoft.com/office/drawing/2010/main" val="0"/>
              </a:ext>
            </a:extLst>
          </a:blip>
          <a:srcRect/>
          <a:stretch>
            <a:fillRect/>
          </a:stretch>
        </p:blipFill>
        <p:spPr>
          <a:xfrm>
            <a:off x="1905000" y="1143000"/>
            <a:ext cx="2667000" cy="2819400"/>
          </a:xfrm>
          <a:prstGeom prst="rect">
            <a:avLst/>
          </a:prstGeom>
          <a:noFill/>
          <a:ln>
            <a:noFill/>
          </a:ln>
        </p:spPr>
      </p:pic>
      <p:pic>
        <p:nvPicPr>
          <p:cNvPr id="5" name="Picture 4" descr="Cháy rừng ở Bắc Bán cầu khiến lượng khí thải CO2 tăng mạnh"/>
          <p:cNvPicPr/>
          <p:nvPr/>
        </p:nvPicPr>
        <p:blipFill>
          <a:blip r:embed="rId3" cstate="print">
            <a:extLst>
              <a:ext uri="{28A0092B-C50C-407E-A947-70E740481C1C}">
                <a14:useLocalDpi xmlns:a14="http://schemas.microsoft.com/office/drawing/2010/main" val="0"/>
              </a:ext>
            </a:extLst>
          </a:blip>
          <a:srcRect/>
          <a:stretch>
            <a:fillRect/>
          </a:stretch>
        </p:blipFill>
        <p:spPr>
          <a:xfrm>
            <a:off x="4572000" y="1143000"/>
            <a:ext cx="3048000" cy="2819400"/>
          </a:xfrm>
          <a:prstGeom prst="rect">
            <a:avLst/>
          </a:prstGeom>
          <a:noFill/>
          <a:ln>
            <a:noFill/>
          </a:ln>
        </p:spPr>
      </p:pic>
      <p:pic>
        <p:nvPicPr>
          <p:cNvPr id="6" name="Picture 5" descr="Siêu bão nhiệt đới mạnh nhất năm nay tiến vào Philippines"/>
          <p:cNvPicPr/>
          <p:nvPr/>
        </p:nvPicPr>
        <p:blipFill>
          <a:blip r:embed="rId4" cstate="print">
            <a:extLst>
              <a:ext uri="{28A0092B-C50C-407E-A947-70E740481C1C}">
                <a14:useLocalDpi xmlns:a14="http://schemas.microsoft.com/office/drawing/2010/main" val="0"/>
              </a:ext>
            </a:extLst>
          </a:blip>
          <a:srcRect/>
          <a:stretch>
            <a:fillRect/>
          </a:stretch>
        </p:blipFill>
        <p:spPr>
          <a:xfrm>
            <a:off x="7620000" y="1143000"/>
            <a:ext cx="2702560" cy="2819400"/>
          </a:xfrm>
          <a:prstGeom prst="rect">
            <a:avLst/>
          </a:prstGeom>
          <a:noFill/>
          <a:ln>
            <a:noFill/>
          </a:ln>
        </p:spPr>
      </p:pic>
      <p:sp>
        <p:nvSpPr>
          <p:cNvPr id="8" name="TextBox 7"/>
          <p:cNvSpPr txBox="1"/>
          <p:nvPr/>
        </p:nvSpPr>
        <p:spPr>
          <a:xfrm>
            <a:off x="1858297" y="4267200"/>
            <a:ext cx="2514600" cy="923330"/>
          </a:xfrm>
          <a:prstGeom prst="rect">
            <a:avLst/>
          </a:prstGeom>
          <a:noFill/>
        </p:spPr>
        <p:txBody>
          <a:bodyPr wrap="square" rtlCol="0">
            <a:spAutoFit/>
          </a:bodyPr>
          <a:lstStyle/>
          <a:p>
            <a:pPr algn="ctr"/>
            <a:r>
              <a:rPr lang="vi-VN">
                <a:latin typeface="+mj-lt"/>
              </a:rPr>
              <a:t>a) Hiện tượng băng tan nhanh ở cực của Trái Đất</a:t>
            </a:r>
            <a:endParaRPr lang="en-US" sz="1600">
              <a:latin typeface="+mj-lt"/>
              <a:ea typeface="Calibri"/>
              <a:cs typeface="Times New Roman"/>
            </a:endParaRPr>
          </a:p>
          <a:p>
            <a:pPr algn="ctr"/>
            <a:endParaRPr lang="en-US">
              <a:latin typeface="+mj-lt"/>
            </a:endParaRPr>
          </a:p>
        </p:txBody>
      </p:sp>
      <p:sp>
        <p:nvSpPr>
          <p:cNvPr id="10" name="TextBox 9"/>
          <p:cNvSpPr txBox="1"/>
          <p:nvPr/>
        </p:nvSpPr>
        <p:spPr>
          <a:xfrm>
            <a:off x="4572001" y="4267200"/>
            <a:ext cx="3001297" cy="923330"/>
          </a:xfrm>
          <a:prstGeom prst="rect">
            <a:avLst/>
          </a:prstGeom>
          <a:noFill/>
        </p:spPr>
        <p:txBody>
          <a:bodyPr wrap="square" rtlCol="0">
            <a:spAutoFit/>
          </a:bodyPr>
          <a:lstStyle/>
          <a:p>
            <a:pPr algn="ctr"/>
            <a:r>
              <a:rPr lang="vi-VN">
                <a:latin typeface="+mj-lt"/>
              </a:rPr>
              <a:t>b) Nắng nóng, khô hạn lâu ngày gây cháy rừng</a:t>
            </a:r>
            <a:endParaRPr lang="en-US" sz="1600">
              <a:latin typeface="+mj-lt"/>
              <a:ea typeface="Calibri"/>
              <a:cs typeface="Times New Roman"/>
            </a:endParaRPr>
          </a:p>
          <a:p>
            <a:pPr algn="ctr"/>
            <a:endParaRPr lang="en-US">
              <a:latin typeface="+mj-lt"/>
            </a:endParaRPr>
          </a:p>
        </p:txBody>
      </p:sp>
      <p:sp>
        <p:nvSpPr>
          <p:cNvPr id="11" name="TextBox 10"/>
          <p:cNvSpPr txBox="1"/>
          <p:nvPr/>
        </p:nvSpPr>
        <p:spPr>
          <a:xfrm>
            <a:off x="7801897" y="4191000"/>
            <a:ext cx="2595716" cy="923330"/>
          </a:xfrm>
          <a:prstGeom prst="rect">
            <a:avLst/>
          </a:prstGeom>
          <a:noFill/>
        </p:spPr>
        <p:txBody>
          <a:bodyPr wrap="square" rtlCol="0">
            <a:spAutoFit/>
          </a:bodyPr>
          <a:lstStyle/>
          <a:p>
            <a:pPr algn="ctr"/>
            <a:r>
              <a:rPr lang="vi-VN">
                <a:latin typeface="+mj-lt"/>
              </a:rPr>
              <a:t>c) Bão nhiệt đới xuất hiện với tần xuất nhiều hơn</a:t>
            </a:r>
            <a:endParaRPr lang="en-US" sz="1600">
              <a:latin typeface="+mj-lt"/>
              <a:ea typeface="Calibri"/>
              <a:cs typeface="Times New Roman"/>
            </a:endParaRPr>
          </a:p>
          <a:p>
            <a:pPr algn="ctr"/>
            <a:endParaRPr lang="en-US">
              <a:latin typeface="+mj-lt"/>
            </a:endParaRPr>
          </a:p>
        </p:txBody>
      </p:sp>
      <p:sp>
        <p:nvSpPr>
          <p:cNvPr id="12" name="TextBox 11"/>
          <p:cNvSpPr txBox="1"/>
          <p:nvPr/>
        </p:nvSpPr>
        <p:spPr>
          <a:xfrm>
            <a:off x="1782097" y="5257801"/>
            <a:ext cx="8610600" cy="1384995"/>
          </a:xfrm>
          <a:prstGeom prst="rect">
            <a:avLst/>
          </a:prstGeom>
          <a:noFill/>
        </p:spPr>
        <p:txBody>
          <a:bodyPr wrap="square" rtlCol="0">
            <a:spAutoFit/>
          </a:bodyPr>
          <a:lstStyle/>
          <a:p>
            <a:pPr algn="ctr"/>
            <a:r>
              <a:rPr lang="en-US" sz="2800" b="1" dirty="0"/>
              <a:t>Trình bày m</a:t>
            </a:r>
            <a:r>
              <a:rPr lang="vi-VN" sz="2800" b="1" dirty="0"/>
              <a:t>ột </a:t>
            </a:r>
            <a:r>
              <a:rPr lang="vi-VN" sz="2800" b="1" dirty="0"/>
              <a:t>số biện pháp làm giảm sự ấm lên toàn </a:t>
            </a:r>
            <a:r>
              <a:rPr lang="vi-VN" sz="2800" b="1" dirty="0"/>
              <a:t>cầu</a:t>
            </a:r>
            <a:r>
              <a:rPr lang="en-US" sz="2800" b="1" dirty="0"/>
              <a:t>?</a:t>
            </a:r>
            <a:endParaRPr lang="en-US" sz="2800" dirty="0"/>
          </a:p>
          <a:p>
            <a:pPr algn="ctr"/>
            <a:endParaRPr lang="en-US" sz="2800" dirty="0"/>
          </a:p>
        </p:txBody>
      </p:sp>
    </p:spTree>
    <p:extLst>
      <p:ext uri="{BB962C8B-B14F-4D97-AF65-F5344CB8AC3E}">
        <p14:creationId xmlns:p14="http://schemas.microsoft.com/office/powerpoint/2010/main" val="326815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81001"/>
            <a:ext cx="8229600" cy="609600"/>
          </a:xfrm>
        </p:spPr>
        <p:txBody>
          <a:bodyPr>
            <a:normAutofit/>
          </a:bodyPr>
          <a:lstStyle/>
          <a:p>
            <a:pPr marL="0" indent="0">
              <a:buNone/>
            </a:pPr>
            <a:r>
              <a:rPr lang="vi-VN" sz="2800" b="1">
                <a:solidFill>
                  <a:srgbClr val="FF0000"/>
                </a:solidFill>
                <a:latin typeface="+mj-lt"/>
              </a:rPr>
              <a:t>c. Một số biện pháp làm giảm sự ấm lên toàn cầu</a:t>
            </a:r>
            <a:endParaRPr lang="en-US" sz="2800">
              <a:solidFill>
                <a:srgbClr val="FF0000"/>
              </a:solidFill>
              <a:latin typeface="+mj-lt"/>
            </a:endParaRPr>
          </a:p>
          <a:p>
            <a:pPr marL="0" indent="0">
              <a:buNone/>
            </a:pPr>
            <a:endParaRPr lang="en-US" sz="2800">
              <a:solidFill>
                <a:srgbClr val="FF0000"/>
              </a:solidFill>
              <a:latin typeface="+mj-lt"/>
              <a:cs typeface="Times New Roman" pitchFamily="18" charset="0"/>
            </a:endParaRPr>
          </a:p>
        </p:txBody>
      </p:sp>
      <p:sp>
        <p:nvSpPr>
          <p:cNvPr id="4" name="TextBox 3"/>
          <p:cNvSpPr txBox="1"/>
          <p:nvPr/>
        </p:nvSpPr>
        <p:spPr>
          <a:xfrm>
            <a:off x="1828800" y="914401"/>
            <a:ext cx="8686800" cy="5262979"/>
          </a:xfrm>
          <a:prstGeom prst="rect">
            <a:avLst/>
          </a:prstGeom>
          <a:noFill/>
        </p:spPr>
        <p:txBody>
          <a:bodyPr wrap="square" rtlCol="0">
            <a:spAutoFit/>
          </a:bodyPr>
          <a:lstStyle/>
          <a:p>
            <a:r>
              <a:rPr lang="vi-VN" sz="2400" b="1">
                <a:latin typeface="+mj-lt"/>
              </a:rPr>
              <a:t>Về nguyên tắc, để hạn chế sự ấm lên toàn cầu cần giảm thiểu các quá trình tạo và phát thải carbon dioxide, methane. Từ đó, cần phải:</a:t>
            </a:r>
            <a:endParaRPr lang="en-US" sz="2400" b="1">
              <a:latin typeface="+mj-lt"/>
            </a:endParaRPr>
          </a:p>
          <a:p>
            <a:r>
              <a:rPr lang="vi-VN" sz="2400" b="1">
                <a:latin typeface="+mj-lt"/>
              </a:rPr>
              <a:t>– Giáo dục pháp luật bảo vệ môi trường cho mọi công dân.</a:t>
            </a:r>
            <a:endParaRPr lang="en-US" sz="2400" b="1">
              <a:latin typeface="+mj-lt"/>
            </a:endParaRPr>
          </a:p>
          <a:p>
            <a:r>
              <a:rPr lang="vi-VN" sz="2400" b="1">
                <a:latin typeface="+mj-lt"/>
              </a:rPr>
              <a:t>– Giảm sử dụng nguồn năng lượng hoá thạch bằng cách tăng cường sử dụng phương tiện giao thông công cộng, sử dụng xe điện, xe đạp, đi bộ....</a:t>
            </a:r>
            <a:endParaRPr lang="en-US" sz="2400" b="1">
              <a:latin typeface="+mj-lt"/>
            </a:endParaRPr>
          </a:p>
          <a:p>
            <a:r>
              <a:rPr lang="vi-VN" sz="2400" b="1">
                <a:latin typeface="+mj-lt"/>
              </a:rPr>
              <a:t>– Sử dụng nguồn năng lượng tái tạo như năng lượng từ gió, từ mặt trời.... để thay thế nguồn năng lượng hoá thạch.</a:t>
            </a:r>
            <a:endParaRPr lang="en-US" sz="2400" b="1">
              <a:latin typeface="+mj-lt"/>
            </a:endParaRPr>
          </a:p>
          <a:p>
            <a:r>
              <a:rPr lang="vi-VN" sz="2400" b="1">
                <a:latin typeface="+mj-lt"/>
              </a:rPr>
              <a:t>– Trồng rừng và bảo vệ rừng nhằm tăng lượng cây xanh hấp thụ carbon dioxide. </a:t>
            </a:r>
            <a:endParaRPr lang="en-US" sz="2400" b="1">
              <a:latin typeface="+mj-lt"/>
            </a:endParaRPr>
          </a:p>
          <a:p>
            <a:r>
              <a:rPr lang="vi-VN" sz="2400" b="1">
                <a:latin typeface="+mj-lt"/>
              </a:rPr>
              <a:t>– Nghiên cứu cách lưu trữ, xử lí carbon dioxide và khí methane để giảm việc phát thải chúng vào môi trường.</a:t>
            </a:r>
            <a:endParaRPr lang="en-US" sz="2400" b="1">
              <a:latin typeface="+mj-lt"/>
            </a:endParaRPr>
          </a:p>
          <a:p>
            <a:endParaRPr lang="en-US" sz="2400" b="1">
              <a:latin typeface="+mj-lt"/>
            </a:endParaRPr>
          </a:p>
        </p:txBody>
      </p:sp>
    </p:spTree>
    <p:extLst>
      <p:ext uri="{BB962C8B-B14F-4D97-AF65-F5344CB8AC3E}">
        <p14:creationId xmlns:p14="http://schemas.microsoft.com/office/powerpoint/2010/main" val="3698871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à Nội hưởng ứng chiến dịch Giờ Trái Đất, tiết kiệm điện năm 202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755987" y="1066801"/>
            <a:ext cx="2743200" cy="2426987"/>
          </a:xfrm>
          <a:prstGeom prst="rect">
            <a:avLst/>
          </a:prstGeom>
          <a:noFill/>
          <a:ln>
            <a:noFill/>
          </a:ln>
        </p:spPr>
      </p:pic>
      <p:pic>
        <p:nvPicPr>
          <p:cNvPr id="5" name="Picture 4" descr="Infographic] Kỷ nguyên mới của năng lượng"/>
          <p:cNvPicPr/>
          <p:nvPr/>
        </p:nvPicPr>
        <p:blipFill>
          <a:blip r:embed="rId3" cstate="print">
            <a:extLst>
              <a:ext uri="{28A0092B-C50C-407E-A947-70E740481C1C}">
                <a14:useLocalDpi xmlns:a14="http://schemas.microsoft.com/office/drawing/2010/main" val="0"/>
              </a:ext>
            </a:extLst>
          </a:blip>
          <a:srcRect/>
          <a:stretch>
            <a:fillRect/>
          </a:stretch>
        </p:blipFill>
        <p:spPr>
          <a:xfrm>
            <a:off x="4495801" y="1066800"/>
            <a:ext cx="2975187" cy="2438400"/>
          </a:xfrm>
          <a:prstGeom prst="rect">
            <a:avLst/>
          </a:prstGeom>
          <a:noFill/>
          <a:ln>
            <a:noFill/>
          </a:ln>
        </p:spPr>
      </p:pic>
      <p:pic>
        <p:nvPicPr>
          <p:cNvPr id="6" name="Picture 5" descr="Thủ tướng phê duyệt Đề án trồng 1 tỷ cây xanh - Đài Phát thanh và Truyền  hình Điện Biên"/>
          <p:cNvPicPr/>
          <p:nvPr/>
        </p:nvPicPr>
        <p:blipFill>
          <a:blip r:embed="rId4" cstate="print">
            <a:extLst>
              <a:ext uri="{28A0092B-C50C-407E-A947-70E740481C1C}">
                <a14:useLocalDpi xmlns:a14="http://schemas.microsoft.com/office/drawing/2010/main" val="0"/>
              </a:ext>
            </a:extLst>
          </a:blip>
          <a:srcRect l="14629" r="14474"/>
          <a:stretch>
            <a:fillRect/>
          </a:stretch>
        </p:blipFill>
        <p:spPr>
          <a:xfrm>
            <a:off x="7439661" y="1066801"/>
            <a:ext cx="2850727" cy="2427867"/>
          </a:xfrm>
          <a:prstGeom prst="rect">
            <a:avLst/>
          </a:prstGeom>
          <a:noFill/>
          <a:ln>
            <a:noFill/>
          </a:ln>
        </p:spPr>
      </p:pic>
      <p:sp>
        <p:nvSpPr>
          <p:cNvPr id="7" name="TextBox 6"/>
          <p:cNvSpPr txBox="1"/>
          <p:nvPr/>
        </p:nvSpPr>
        <p:spPr>
          <a:xfrm>
            <a:off x="1676400" y="3733801"/>
            <a:ext cx="2667000" cy="646331"/>
          </a:xfrm>
          <a:prstGeom prst="rect">
            <a:avLst/>
          </a:prstGeom>
          <a:noFill/>
        </p:spPr>
        <p:txBody>
          <a:bodyPr wrap="square" rtlCol="0">
            <a:spAutoFit/>
          </a:bodyPr>
          <a:lstStyle/>
          <a:p>
            <a:pPr algn="ctr"/>
            <a:r>
              <a:rPr lang="vi-VN">
                <a:latin typeface="+mj-lt"/>
              </a:rPr>
              <a:t>a) Hưởng ứng giờ Trái Đất</a:t>
            </a:r>
            <a:endParaRPr lang="en-US" sz="1600">
              <a:latin typeface="+mj-lt"/>
              <a:ea typeface="Calibri"/>
              <a:cs typeface="Times New Roman"/>
            </a:endParaRPr>
          </a:p>
          <a:p>
            <a:pPr algn="ctr"/>
            <a:endParaRPr lang="en-US">
              <a:latin typeface="+mj-lt"/>
            </a:endParaRPr>
          </a:p>
        </p:txBody>
      </p:sp>
      <p:sp>
        <p:nvSpPr>
          <p:cNvPr id="8" name="TextBox 7"/>
          <p:cNvSpPr txBox="1"/>
          <p:nvPr/>
        </p:nvSpPr>
        <p:spPr>
          <a:xfrm>
            <a:off x="4648200" y="3733801"/>
            <a:ext cx="2590800" cy="1200329"/>
          </a:xfrm>
          <a:prstGeom prst="rect">
            <a:avLst/>
          </a:prstGeom>
          <a:noFill/>
        </p:spPr>
        <p:txBody>
          <a:bodyPr wrap="square" rtlCol="0">
            <a:spAutoFit/>
          </a:bodyPr>
          <a:lstStyle/>
          <a:p>
            <a:pPr algn="ctr"/>
            <a:r>
              <a:rPr lang="vi-VN">
                <a:latin typeface="+mj-lt"/>
              </a:rPr>
              <a:t>b) Sử dụng năng lượng mới thân thiện với môi trường</a:t>
            </a:r>
            <a:endParaRPr lang="en-US" sz="1600">
              <a:latin typeface="+mj-lt"/>
              <a:ea typeface="Calibri"/>
              <a:cs typeface="Times New Roman"/>
            </a:endParaRPr>
          </a:p>
          <a:p>
            <a:pPr algn="ctr"/>
            <a:endParaRPr lang="en-US">
              <a:latin typeface="+mj-lt"/>
            </a:endParaRPr>
          </a:p>
        </p:txBody>
      </p:sp>
      <p:sp>
        <p:nvSpPr>
          <p:cNvPr id="9" name="TextBox 8"/>
          <p:cNvSpPr txBox="1"/>
          <p:nvPr/>
        </p:nvSpPr>
        <p:spPr>
          <a:xfrm>
            <a:off x="7924800" y="3733801"/>
            <a:ext cx="2133600" cy="646331"/>
          </a:xfrm>
          <a:prstGeom prst="rect">
            <a:avLst/>
          </a:prstGeom>
          <a:noFill/>
        </p:spPr>
        <p:txBody>
          <a:bodyPr wrap="square" rtlCol="0">
            <a:spAutoFit/>
          </a:bodyPr>
          <a:lstStyle/>
          <a:p>
            <a:pPr algn="ctr"/>
            <a:r>
              <a:rPr lang="vi-VN">
                <a:latin typeface="+mj-lt"/>
              </a:rPr>
              <a:t>c) Trồng cây xanh</a:t>
            </a:r>
            <a:endParaRPr lang="en-US" sz="1600">
              <a:latin typeface="+mj-lt"/>
              <a:ea typeface="Calibri"/>
              <a:cs typeface="Times New Roman"/>
            </a:endParaRPr>
          </a:p>
          <a:p>
            <a:pPr algn="ctr"/>
            <a:endParaRPr lang="en-US">
              <a:latin typeface="+mj-lt"/>
            </a:endParaRPr>
          </a:p>
        </p:txBody>
      </p:sp>
      <p:sp>
        <p:nvSpPr>
          <p:cNvPr id="10" name="TextBox 9"/>
          <p:cNvSpPr txBox="1"/>
          <p:nvPr/>
        </p:nvSpPr>
        <p:spPr>
          <a:xfrm>
            <a:off x="1752600" y="381001"/>
            <a:ext cx="8763000" cy="461665"/>
          </a:xfrm>
          <a:prstGeom prst="rect">
            <a:avLst/>
          </a:prstGeom>
          <a:noFill/>
        </p:spPr>
        <p:txBody>
          <a:bodyPr wrap="square" rtlCol="0">
            <a:spAutoFit/>
          </a:bodyPr>
          <a:lstStyle/>
          <a:p>
            <a:r>
              <a:rPr lang="en-US" sz="2400" b="1">
                <a:solidFill>
                  <a:srgbClr val="0000CC"/>
                </a:solidFill>
                <a:latin typeface="Times New Roman" pitchFamily="18" charset="0"/>
                <a:cs typeface="Times New Roman" pitchFamily="18" charset="0"/>
              </a:rPr>
              <a:t>Một số hành động bảo vệ môi trường, giảm sự nóng lên toàn cầu.</a:t>
            </a:r>
            <a:endParaRPr lang="en-US" sz="24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698871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untitl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47913" y="581820"/>
            <a:ext cx="7496175"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137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le of black rocks&#10;&#10;Description automatically generated"/>
          <p:cNvPicPr/>
          <p:nvPr/>
        </p:nvPicPr>
        <p:blipFill>
          <a:blip r:embed="rId2" cstate="print">
            <a:extLst>
              <a:ext uri="{28A0092B-C50C-407E-A947-70E740481C1C}">
                <a14:useLocalDpi xmlns:a14="http://schemas.microsoft.com/office/drawing/2010/main" val="0"/>
              </a:ext>
            </a:extLst>
          </a:blip>
          <a:srcRect l="12725" t="8676" r="7113" b="7796"/>
          <a:stretch>
            <a:fillRect/>
          </a:stretch>
        </p:blipFill>
        <p:spPr>
          <a:xfrm>
            <a:off x="1828800" y="2514600"/>
            <a:ext cx="2134870" cy="1676400"/>
          </a:xfrm>
          <a:prstGeom prst="rect">
            <a:avLst/>
          </a:prstGeom>
          <a:noFill/>
          <a:ln>
            <a:noFill/>
          </a:ln>
        </p:spPr>
      </p:pic>
      <p:pic>
        <p:nvPicPr>
          <p:cNvPr id="10" name="Picture 9" descr="A close up of a diamond&#10;&#10;Description automatically generated"/>
          <p:cNvPicPr/>
          <p:nvPr/>
        </p:nvPicPr>
        <p:blipFill>
          <a:blip r:embed="rId3" cstate="print">
            <a:extLst>
              <a:ext uri="{28A0092B-C50C-407E-A947-70E740481C1C}">
                <a14:useLocalDpi xmlns:a14="http://schemas.microsoft.com/office/drawing/2010/main" val="0"/>
              </a:ext>
            </a:extLst>
          </a:blip>
          <a:srcRect l="12204" t="13380" r="11321" b="16175"/>
          <a:stretch>
            <a:fillRect/>
          </a:stretch>
        </p:blipFill>
        <p:spPr>
          <a:xfrm>
            <a:off x="4572000" y="2590800"/>
            <a:ext cx="1981200" cy="1524000"/>
          </a:xfrm>
          <a:prstGeom prst="rect">
            <a:avLst/>
          </a:prstGeom>
          <a:noFill/>
          <a:ln>
            <a:noFill/>
          </a:ln>
        </p:spPr>
      </p:pic>
      <p:pic>
        <p:nvPicPr>
          <p:cNvPr id="11" name="Picture 10" descr="CÔNG NGHỆ XỬ LÍ CHẤT THẢI CÔNG NGHIỆP"/>
          <p:cNvPicPr/>
          <p:nvPr/>
        </p:nvPicPr>
        <p:blipFill>
          <a:blip r:embed="rId4" cstate="print">
            <a:extLst>
              <a:ext uri="{28A0092B-C50C-407E-A947-70E740481C1C}">
                <a14:useLocalDpi xmlns:a14="http://schemas.microsoft.com/office/drawing/2010/main" val="0"/>
              </a:ext>
            </a:extLst>
          </a:blip>
          <a:srcRect l="6514" b="8171"/>
          <a:stretch>
            <a:fillRect/>
          </a:stretch>
        </p:blipFill>
        <p:spPr>
          <a:xfrm>
            <a:off x="7162800" y="2514600"/>
            <a:ext cx="2872740" cy="1524000"/>
          </a:xfrm>
          <a:prstGeom prst="rect">
            <a:avLst/>
          </a:prstGeom>
          <a:noFill/>
          <a:ln>
            <a:noFill/>
          </a:ln>
        </p:spPr>
      </p:pic>
      <p:pic>
        <p:nvPicPr>
          <p:cNvPr id="12" name="Picture 11" descr="Calcite là gì? Những công dụng của nó có thể khiến bạn bất ngờ"/>
          <p:cNvPicPr/>
          <p:nvPr/>
        </p:nvPicPr>
        <p:blipFill>
          <a:blip r:embed="rId5" cstate="print">
            <a:extLst>
              <a:ext uri="{28A0092B-C50C-407E-A947-70E740481C1C}">
                <a14:useLocalDpi xmlns:a14="http://schemas.microsoft.com/office/drawing/2010/main" val="0"/>
              </a:ext>
            </a:extLst>
          </a:blip>
          <a:srcRect l="11630" r="10475"/>
          <a:stretch>
            <a:fillRect/>
          </a:stretch>
        </p:blipFill>
        <p:spPr>
          <a:xfrm>
            <a:off x="2438400" y="4648200"/>
            <a:ext cx="2133600" cy="1600200"/>
          </a:xfrm>
          <a:prstGeom prst="rect">
            <a:avLst/>
          </a:prstGeom>
          <a:noFill/>
          <a:ln>
            <a:noFill/>
          </a:ln>
        </p:spPr>
      </p:pic>
      <p:pic>
        <p:nvPicPr>
          <p:cNvPr id="13" name="Picture 12" descr="20+ Thực phẩm giàu protein, dễ làm, dễ ăn, tốt cho sức khỏe | TIKI"/>
          <p:cNvPicPr/>
          <p:nvPr/>
        </p:nvPicPr>
        <p:blipFill>
          <a:blip r:embed="rId6" cstate="print">
            <a:extLst>
              <a:ext uri="{28A0092B-C50C-407E-A947-70E740481C1C}">
                <a14:useLocalDpi xmlns:a14="http://schemas.microsoft.com/office/drawing/2010/main" val="0"/>
              </a:ext>
            </a:extLst>
          </a:blip>
          <a:srcRect/>
          <a:stretch>
            <a:fillRect/>
          </a:stretch>
        </p:blipFill>
        <p:spPr>
          <a:xfrm>
            <a:off x="6553200" y="4724400"/>
            <a:ext cx="2895600" cy="1524000"/>
          </a:xfrm>
          <a:prstGeom prst="rect">
            <a:avLst/>
          </a:prstGeom>
          <a:noFill/>
          <a:ln>
            <a:noFill/>
          </a:ln>
        </p:spPr>
      </p:pic>
      <p:sp>
        <p:nvSpPr>
          <p:cNvPr id="4" name="TextBox 3"/>
          <p:cNvSpPr txBox="1"/>
          <p:nvPr/>
        </p:nvSpPr>
        <p:spPr>
          <a:xfrm>
            <a:off x="2133600" y="4191000"/>
            <a:ext cx="1066800" cy="369332"/>
          </a:xfrm>
          <a:prstGeom prst="rect">
            <a:avLst/>
          </a:prstGeom>
          <a:noFill/>
        </p:spPr>
        <p:txBody>
          <a:bodyPr wrap="square" rtlCol="0">
            <a:spAutoFit/>
          </a:bodyPr>
          <a:lstStyle/>
          <a:p>
            <a:r>
              <a:rPr lang="vi-VN">
                <a:latin typeface="+mj-lt"/>
              </a:rPr>
              <a:t>a) Than</a:t>
            </a:r>
            <a:endParaRPr lang="en-US">
              <a:latin typeface="+mj-lt"/>
            </a:endParaRPr>
          </a:p>
        </p:txBody>
      </p:sp>
      <p:sp>
        <p:nvSpPr>
          <p:cNvPr id="5" name="TextBox 4"/>
          <p:cNvSpPr txBox="1"/>
          <p:nvPr/>
        </p:nvSpPr>
        <p:spPr>
          <a:xfrm>
            <a:off x="4800600" y="4191000"/>
            <a:ext cx="1524000" cy="369332"/>
          </a:xfrm>
          <a:prstGeom prst="rect">
            <a:avLst/>
          </a:prstGeom>
          <a:noFill/>
        </p:spPr>
        <p:txBody>
          <a:bodyPr wrap="square" rtlCol="0">
            <a:spAutoFit/>
          </a:bodyPr>
          <a:lstStyle/>
          <a:p>
            <a:r>
              <a:rPr lang="vi-VN">
                <a:latin typeface="+mj-lt"/>
              </a:rPr>
              <a:t>b) Kim cương</a:t>
            </a:r>
            <a:endParaRPr lang="en-US">
              <a:latin typeface="+mj-lt"/>
            </a:endParaRPr>
          </a:p>
        </p:txBody>
      </p:sp>
      <p:sp>
        <p:nvSpPr>
          <p:cNvPr id="6" name="TextBox 5"/>
          <p:cNvSpPr txBox="1"/>
          <p:nvPr/>
        </p:nvSpPr>
        <p:spPr>
          <a:xfrm>
            <a:off x="6770914" y="4038601"/>
            <a:ext cx="3886200" cy="646331"/>
          </a:xfrm>
          <a:prstGeom prst="rect">
            <a:avLst/>
          </a:prstGeom>
          <a:noFill/>
        </p:spPr>
        <p:txBody>
          <a:bodyPr wrap="square" rtlCol="0">
            <a:spAutoFit/>
          </a:bodyPr>
          <a:lstStyle/>
          <a:p>
            <a:pPr algn="ctr"/>
            <a:r>
              <a:rPr lang="vi-VN">
                <a:latin typeface="+mj-lt"/>
              </a:rPr>
              <a:t>c) Khí CO</a:t>
            </a:r>
            <a:r>
              <a:rPr lang="vi-VN" baseline="-25000">
                <a:latin typeface="+mj-lt"/>
              </a:rPr>
              <a:t>2</a:t>
            </a:r>
            <a:r>
              <a:rPr lang="vi-VN">
                <a:latin typeface="+mj-lt"/>
              </a:rPr>
              <a:t> sinh ra từ nhà máy trong công nghiệp</a:t>
            </a:r>
            <a:endParaRPr lang="en-US">
              <a:latin typeface="+mj-lt"/>
            </a:endParaRPr>
          </a:p>
        </p:txBody>
      </p:sp>
      <p:sp>
        <p:nvSpPr>
          <p:cNvPr id="7" name="TextBox 6"/>
          <p:cNvSpPr txBox="1"/>
          <p:nvPr/>
        </p:nvSpPr>
        <p:spPr>
          <a:xfrm>
            <a:off x="2057400" y="6324600"/>
            <a:ext cx="2743200" cy="369332"/>
          </a:xfrm>
          <a:prstGeom prst="rect">
            <a:avLst/>
          </a:prstGeom>
          <a:noFill/>
        </p:spPr>
        <p:txBody>
          <a:bodyPr wrap="square" rtlCol="0">
            <a:spAutoFit/>
          </a:bodyPr>
          <a:lstStyle/>
          <a:p>
            <a:r>
              <a:rPr lang="vi-VN">
                <a:latin typeface="+mj-lt"/>
              </a:rPr>
              <a:t>d) Khoáng </a:t>
            </a:r>
            <a:r>
              <a:rPr lang="vi-VN">
                <a:latin typeface="+mj-lt"/>
              </a:rPr>
              <a:t>vật </a:t>
            </a:r>
            <a:r>
              <a:rPr lang="vi-VN">
                <a:latin typeface="+mj-lt"/>
              </a:rPr>
              <a:t>chứa CaCO</a:t>
            </a:r>
            <a:r>
              <a:rPr lang="vi-VN" baseline="-25000">
                <a:latin typeface="+mj-lt"/>
              </a:rPr>
              <a:t>3</a:t>
            </a:r>
            <a:endParaRPr lang="en-US">
              <a:latin typeface="+mj-lt"/>
            </a:endParaRPr>
          </a:p>
        </p:txBody>
      </p:sp>
      <p:sp>
        <p:nvSpPr>
          <p:cNvPr id="8" name="TextBox 7"/>
          <p:cNvSpPr txBox="1"/>
          <p:nvPr/>
        </p:nvSpPr>
        <p:spPr>
          <a:xfrm>
            <a:off x="6477000" y="6324600"/>
            <a:ext cx="3352800" cy="369332"/>
          </a:xfrm>
          <a:prstGeom prst="rect">
            <a:avLst/>
          </a:prstGeom>
          <a:noFill/>
        </p:spPr>
        <p:txBody>
          <a:bodyPr wrap="square" rtlCol="0">
            <a:spAutoFit/>
          </a:bodyPr>
          <a:lstStyle/>
          <a:p>
            <a:r>
              <a:rPr lang="vi-VN">
                <a:latin typeface="+mj-lt"/>
              </a:rPr>
              <a:t>e) Thực phẩm chứa nhiều protein</a:t>
            </a:r>
            <a:endParaRPr lang="en-US">
              <a:latin typeface="+mj-lt"/>
            </a:endParaRPr>
          </a:p>
        </p:txBody>
      </p:sp>
      <p:sp>
        <p:nvSpPr>
          <p:cNvPr id="14" name="TextBox 13"/>
          <p:cNvSpPr txBox="1"/>
          <p:nvPr/>
        </p:nvSpPr>
        <p:spPr>
          <a:xfrm>
            <a:off x="1676400" y="1219201"/>
            <a:ext cx="8763000" cy="1384995"/>
          </a:xfrm>
          <a:prstGeom prst="rect">
            <a:avLst/>
          </a:prstGeom>
          <a:noFill/>
        </p:spPr>
        <p:txBody>
          <a:bodyPr wrap="square" rtlCol="0">
            <a:spAutoFit/>
          </a:bodyPr>
          <a:lstStyle/>
          <a:p>
            <a:pPr algn="just"/>
            <a:r>
              <a:rPr lang="vi-VN" sz="2800">
                <a:latin typeface="+mj-lt"/>
              </a:rPr>
              <a:t> Quan sát hình, hãy cho biết carbon tồn tại dưới những dạng nào trong tự nhiên?</a:t>
            </a:r>
            <a:endParaRPr lang="en-US" sz="2800">
              <a:latin typeface="+mj-lt"/>
            </a:endParaRPr>
          </a:p>
          <a:p>
            <a:pPr algn="just"/>
            <a:endParaRPr lang="en-US" sz="2800">
              <a:latin typeface="+mj-lt"/>
            </a:endParaRPr>
          </a:p>
        </p:txBody>
      </p:sp>
      <p:sp>
        <p:nvSpPr>
          <p:cNvPr id="2" name="Rectangle 1"/>
          <p:cNvSpPr/>
          <p:nvPr/>
        </p:nvSpPr>
        <p:spPr>
          <a:xfrm>
            <a:off x="1752600" y="152401"/>
            <a:ext cx="7239000" cy="954107"/>
          </a:xfrm>
          <a:prstGeom prst="rect">
            <a:avLst/>
          </a:prstGeom>
        </p:spPr>
        <p:txBody>
          <a:bodyPr wrap="square">
            <a:spAutoFit/>
          </a:bodyPr>
          <a:lstStyle/>
          <a:p>
            <a:r>
              <a:rPr lang="en-US" sz="3200" b="1" dirty="0" smtClean="0">
                <a:solidFill>
                  <a:srgbClr val="FF0000"/>
                </a:solidFill>
                <a:latin typeface="Times New Roman" pitchFamily="18" charset="0"/>
                <a:cs typeface="Times New Roman" pitchFamily="18" charset="0"/>
              </a:rPr>
              <a:t>I</a:t>
            </a:r>
            <a:r>
              <a:rPr lang="en-US" sz="3200" b="1" dirty="0">
                <a:solidFill>
                  <a:srgbClr val="FF0000"/>
                </a:solidFill>
                <a:latin typeface="Times New Roman" pitchFamily="18" charset="0"/>
                <a:cs typeface="Times New Roman" pitchFamily="18" charset="0"/>
              </a:rPr>
              <a:t>. C</a:t>
            </a:r>
            <a:r>
              <a:rPr lang="en-US" sz="3200" b="1" dirty="0" smtClean="0">
                <a:solidFill>
                  <a:srgbClr val="FF0000"/>
                </a:solidFill>
                <a:latin typeface="Times New Roman" pitchFamily="18" charset="0"/>
                <a:cs typeface="Times New Roman" pitchFamily="18" charset="0"/>
              </a:rPr>
              <a:t>arbon và chu trình Carbon</a:t>
            </a:r>
            <a:endParaRPr lang="en-US" sz="3200" b="1" dirty="0">
              <a:solidFill>
                <a:srgbClr val="FF0000"/>
              </a:solidFill>
              <a:latin typeface="Times New Roman" pitchFamily="18" charset="0"/>
              <a:cs typeface="Times New Roman" pitchFamily="18" charset="0"/>
            </a:endParaRPr>
          </a:p>
          <a:p>
            <a:pPr marL="514350" indent="-514350">
              <a:buAutoNum type="arabicPeriod"/>
            </a:pPr>
            <a:r>
              <a:rPr lang="en-US" sz="2400" b="1" dirty="0" smtClean="0">
                <a:solidFill>
                  <a:srgbClr val="FF0000"/>
                </a:solidFill>
                <a:latin typeface="Times New Roman" pitchFamily="18" charset="0"/>
                <a:cs typeface="Times New Roman" pitchFamily="18" charset="0"/>
              </a:rPr>
              <a:t>Dạng tồn tại của nguyên tố carbon</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0998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1"/>
            <a:ext cx="11049000" cy="2286000"/>
          </a:xfrm>
        </p:spPr>
        <p:txBody>
          <a:bodyPr>
            <a:normAutofit/>
          </a:bodyPr>
          <a:lstStyle/>
          <a:p>
            <a:pPr marL="0" indent="0">
              <a:buNone/>
            </a:pPr>
            <a:r>
              <a:rPr lang="en-US" sz="3600" b="1" dirty="0">
                <a:solidFill>
                  <a:srgbClr val="FF0000"/>
                </a:solidFill>
                <a:latin typeface="Times New Roman" pitchFamily="18" charset="0"/>
                <a:cs typeface="Times New Roman" pitchFamily="18" charset="0"/>
              </a:rPr>
              <a:t>III. Nguồn carbon trong tự nhiên</a:t>
            </a:r>
          </a:p>
          <a:p>
            <a:pPr marL="514350" indent="-514350">
              <a:buAutoNum type="arabicPeriod"/>
            </a:pPr>
            <a:r>
              <a:rPr lang="en-US" sz="2800" b="1" dirty="0">
                <a:solidFill>
                  <a:srgbClr val="FF0000"/>
                </a:solidFill>
                <a:latin typeface="Times New Roman" pitchFamily="18" charset="0"/>
                <a:cs typeface="Times New Roman" pitchFamily="18" charset="0"/>
              </a:rPr>
              <a:t>Trạng thái tự nhiên của carbon</a:t>
            </a:r>
          </a:p>
          <a:p>
            <a:pPr marL="0" indent="0" algn="just">
              <a:buNone/>
            </a:pPr>
            <a:r>
              <a:rPr lang="vi-VN" sz="2800" dirty="0">
                <a:latin typeface="+mj-lt"/>
              </a:rPr>
              <a:t>Nêu các dạng tồn tại của carbon trong tự nhiên ở dạng đơn chất, hợp chất vô cơ, hợp chất hữu cơ</a:t>
            </a:r>
            <a:r>
              <a:rPr lang="en-US" sz="2800" dirty="0" smtClean="0">
                <a:latin typeface="+mj-lt"/>
              </a:rPr>
              <a:t>?</a:t>
            </a:r>
            <a:endParaRPr lang="en-US" sz="2800" dirty="0">
              <a:latin typeface="+mj-lt"/>
            </a:endParaRPr>
          </a:p>
        </p:txBody>
      </p:sp>
      <p:sp>
        <p:nvSpPr>
          <p:cNvPr id="4" name="Rectangle 3"/>
          <p:cNvSpPr/>
          <p:nvPr/>
        </p:nvSpPr>
        <p:spPr>
          <a:xfrm>
            <a:off x="685800" y="2667000"/>
            <a:ext cx="10591800" cy="3268844"/>
          </a:xfrm>
          <a:prstGeom prst="rect">
            <a:avLst/>
          </a:prstGeom>
        </p:spPr>
        <p:txBody>
          <a:bodyPr wrap="square">
            <a:spAutoFit/>
          </a:bodyPr>
          <a:lstStyle/>
          <a:p>
            <a:pPr algn="just">
              <a:lnSpc>
                <a:spcPct val="107000"/>
              </a:lnSpc>
              <a:spcAft>
                <a:spcPts val="800"/>
              </a:spcAft>
            </a:pP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Ở dạng đơn chất, carbon tạo nên các loại than, kim cương có trong vỏ Trái Đất.</a:t>
            </a:r>
            <a:endPar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Ở dạng hợp chất, carbon tồn tại phổ biến trong:</a:t>
            </a:r>
            <a:endPar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Oxide như carbon dioxide trong bầu khí quyển và thuỷ quyển.</a:t>
            </a:r>
            <a:endPar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Các muối carbonate, hydrocarbon,... trong vỏ Trái Đất.</a:t>
            </a:r>
            <a:endPar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Chất béo, tinh bột, amino acid,... trong vật sống.</a:t>
            </a:r>
            <a:endParaRPr lang="en-US" sz="24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815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xit" presetSubtype="4" fill="hold" nodeType="withEffect">
                                  <p:stCondLst>
                                    <p:cond delay="0"/>
                                  </p:stCondLst>
                                  <p:childTnLst>
                                    <p:anim calcmode="lin" valueType="num">
                                      <p:cBhvr additive="base">
                                        <p:cTn id="10"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1" dur="500"/>
                                        <p:tgtEl>
                                          <p:spTgt spid="3">
                                            <p:txEl>
                                              <p:pRg st="2" end="2"/>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solidFill>
                  <a:srgbClr val="FF0000"/>
                </a:solidFill>
                <a:latin typeface="Times New Roman" panose="02020603050405020304" pitchFamily="18" charset="0"/>
                <a:cs typeface="Times New Roman" panose="02020603050405020304" pitchFamily="18" charset="0"/>
              </a:rPr>
              <a:t>2. Phản ứng cháy của các hợp chất chứa Carbon</a:t>
            </a:r>
            <a:endParaRPr lang="en-US" sz="28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136427312"/>
              </p:ext>
            </p:extLst>
          </p:nvPr>
        </p:nvGraphicFramePr>
        <p:xfrm>
          <a:off x="1944719" y="2727943"/>
          <a:ext cx="485775" cy="285750"/>
        </p:xfrm>
        <a:graphic>
          <a:graphicData uri="http://schemas.openxmlformats.org/presentationml/2006/ole">
            <mc:AlternateContent xmlns:mc="http://schemas.openxmlformats.org/markup-compatibility/2006">
              <mc:Choice xmlns:v="urn:schemas-microsoft-com:vml" Requires="v">
                <p:oleObj spid="_x0000_s1032" r:id="rId3" imgW="482181" imgH="266469" progId="Equation.DSMT4">
                  <p:embed/>
                </p:oleObj>
              </mc:Choice>
              <mc:Fallback>
                <p:oleObj r:id="rId3" imgW="482181" imgH="266469"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4719" y="2727943"/>
                        <a:ext cx="485775"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525122039"/>
              </p:ext>
            </p:extLst>
          </p:nvPr>
        </p:nvGraphicFramePr>
        <p:xfrm>
          <a:off x="2430494" y="3184820"/>
          <a:ext cx="829324" cy="467636"/>
        </p:xfrm>
        <a:graphic>
          <a:graphicData uri="http://schemas.openxmlformats.org/presentationml/2006/ole">
            <mc:AlternateContent xmlns:mc="http://schemas.openxmlformats.org/markup-compatibility/2006">
              <mc:Choice xmlns:v="urn:schemas-microsoft-com:vml" Requires="v">
                <p:oleObj spid="_x0000_s1033" r:id="rId5" imgW="482181" imgH="266469" progId="Equation.DSMT4">
                  <p:embed/>
                </p:oleObj>
              </mc:Choice>
              <mc:Fallback>
                <p:oleObj r:id="rId5" imgW="482181" imgH="266469"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0494" y="3184820"/>
                        <a:ext cx="829324" cy="467636"/>
                      </a:xfrm>
                      <a:prstGeom prst="rect">
                        <a:avLst/>
                      </a:prstGeom>
                      <a:noFill/>
                    </p:spPr>
                  </p:pic>
                </p:oleObj>
              </mc:Fallback>
            </mc:AlternateContent>
          </a:graphicData>
        </a:graphic>
      </p:graphicFrame>
      <p:sp>
        <p:nvSpPr>
          <p:cNvPr id="6" name="Rectangle 3"/>
          <p:cNvSpPr>
            <a:spLocks noChangeArrowheads="1"/>
          </p:cNvSpPr>
          <p:nvPr/>
        </p:nvSpPr>
        <p:spPr bwMode="auto">
          <a:xfrm>
            <a:off x="609600" y="1302465"/>
            <a:ext cx="112776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Phản ứng đốt cháy các chất chứa carbon (than, hydrocarbon,...) toả ra nhiệt lượng khá lớn. Sản phẩm của các phản ứng này thường là carbon dioxide hoặc hỗn hợp carbon dioxide và hơi nước.</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 + O</a:t>
            </a:r>
            <a:r>
              <a:rPr kumimoji="0" lang="en-US" altLang="en-US" sz="2800" b="0" i="0" u="none" strike="noStrike" cap="none" normalizeH="0" baseline="-3000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  </a:t>
            </a:r>
            <a:endParaRPr kumimoji="0" lang="en-US" altLang="en-US" sz="4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Rectangle 4"/>
          <p:cNvSpPr>
            <a:spLocks noChangeArrowheads="1"/>
          </p:cNvSpPr>
          <p:nvPr/>
        </p:nvSpPr>
        <p:spPr bwMode="auto">
          <a:xfrm>
            <a:off x="2810520" y="2667571"/>
            <a:ext cx="8066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a:t>
            </a:r>
            <a:r>
              <a:rPr kumimoji="0" lang="en-US" altLang="en-US" sz="2400" b="0" i="0" u="none" strike="noStrike" cap="none" normalizeH="0" baseline="-3000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3429000" y="3184820"/>
            <a:ext cx="22300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2CO</a:t>
            </a:r>
            <a:r>
              <a:rPr kumimoji="0" lang="en-US" altLang="en-US" sz="2800" b="0" i="0" u="none" strike="noStrike" cap="none" normalizeH="0" baseline="-3000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+ 4H</a:t>
            </a:r>
            <a:r>
              <a:rPr kumimoji="0" lang="en-US" altLang="en-US" sz="2800" b="0" i="0" u="none" strike="noStrike" cap="none" normalizeH="0" baseline="-3000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Rectangle 8"/>
          <p:cNvSpPr/>
          <p:nvPr/>
        </p:nvSpPr>
        <p:spPr>
          <a:xfrm>
            <a:off x="416069" y="3756513"/>
            <a:ext cx="11471131" cy="954107"/>
          </a:xfrm>
          <a:prstGeom prst="rect">
            <a:avLst/>
          </a:prstGeom>
        </p:spPr>
        <p:txBody>
          <a:bodyPr wrap="square">
            <a:spAutoFit/>
          </a:bodyPr>
          <a:lstStyle/>
          <a:p>
            <a:pPr lvl="0" algn="just" eaLnBrk="0" fontAlgn="base" hangingPunct="0">
              <a:spcBef>
                <a:spcPct val="0"/>
              </a:spcBef>
              <a:spcAft>
                <a:spcPct val="0"/>
              </a:spcAft>
            </a:pPr>
            <a:r>
              <a:rPr lang="en-US" altLang="en-US" sz="2800" dirty="0" smtClean="0">
                <a:latin typeface="Times New Roman" panose="02020603050405020304" pitchFamily="18" charset="0"/>
                <a:ea typeface="Calibri" panose="020F0502020204030204" pitchFamily="34" charset="0"/>
                <a:cs typeface="Times New Roman" panose="02020603050405020304" pitchFamily="18" charset="0"/>
              </a:rPr>
              <a:t>– Khi đốt cháy nhiên liệu hoá thạch trong điều kiện thiếu oxygen dễ tạo thành carbon monoxide, là một khí không màu, không mùi nhưng rất độc.</a:t>
            </a:r>
            <a:endParaRPr lang="en-US" altLang="en-US" sz="3600" dirty="0">
              <a:latin typeface="Times New Roman" panose="02020603050405020304" pitchFamily="18" charset="0"/>
              <a:cs typeface="Times New Roman" panose="02020603050405020304" pitchFamily="18" charset="0"/>
            </a:endParaRPr>
          </a:p>
        </p:txBody>
      </p:sp>
      <p:sp>
        <p:nvSpPr>
          <p:cNvPr id="10" name="Rectangle 9"/>
          <p:cNvSpPr/>
          <p:nvPr/>
        </p:nvSpPr>
        <p:spPr>
          <a:xfrm>
            <a:off x="602673" y="3184820"/>
            <a:ext cx="2013693" cy="523220"/>
          </a:xfrm>
          <a:prstGeom prst="rect">
            <a:avLst/>
          </a:prstGeom>
        </p:spPr>
        <p:txBody>
          <a:bodyPr wrap="none">
            <a:spAutoFit/>
          </a:bodyPr>
          <a:lstStyle/>
          <a:p>
            <a:pPr lvl="0" algn="just" eaLnBrk="0" fontAlgn="base" hangingPunct="0">
              <a:spcBef>
                <a:spcPct val="0"/>
              </a:spcBef>
              <a:spcAft>
                <a:spcPct val="0"/>
              </a:spcAft>
            </a:pP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2CH</a:t>
            </a:r>
            <a:r>
              <a:rPr lang="en-US" altLang="en-US" sz="2800" baseline="-30000" dirty="0">
                <a:latin typeface="Times New Roman" panose="02020603050405020304" pitchFamily="18" charset="0"/>
                <a:ea typeface="Calibri" panose="020F0502020204030204" pitchFamily="34" charset="0"/>
                <a:cs typeface="Times New Roman" panose="02020603050405020304" pitchFamily="18" charset="0"/>
              </a:rPr>
              <a:t>4</a:t>
            </a: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 + 4O</a:t>
            </a:r>
            <a:r>
              <a:rPr lang="en-US" altLang="en-US" sz="28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8810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84528"/>
            <a:ext cx="10972800" cy="523220"/>
          </a:xfrm>
          <a:prstGeom prst="rect">
            <a:avLst/>
          </a:prstGeom>
        </p:spPr>
        <p:txBody>
          <a:bodyPr wrap="square">
            <a:spAutoFit/>
          </a:bodyPr>
          <a:lstStyle/>
          <a:p>
            <a:pPr algn="l"/>
            <a:r>
              <a:rPr lang="en-US" sz="2800" b="1" dirty="0" smtClean="0">
                <a:solidFill>
                  <a:srgbClr val="FF0000"/>
                </a:solidFill>
                <a:latin typeface="Times New Roman" pitchFamily="18" charset="0"/>
                <a:cs typeface="Times New Roman" pitchFamily="18" charset="0"/>
              </a:rPr>
              <a:t>3. </a:t>
            </a:r>
            <a:r>
              <a:rPr lang="en-US" sz="2800" b="1" dirty="0">
                <a:solidFill>
                  <a:srgbClr val="FF0000"/>
                </a:solidFill>
                <a:latin typeface="Times New Roman" pitchFamily="18" charset="0"/>
                <a:cs typeface="Times New Roman" pitchFamily="18" charset="0"/>
              </a:rPr>
              <a:t>Chu trình </a:t>
            </a:r>
            <a:r>
              <a:rPr lang="en-US" sz="2800" b="1" dirty="0" smtClean="0">
                <a:solidFill>
                  <a:srgbClr val="FF0000"/>
                </a:solidFill>
                <a:latin typeface="Times New Roman" pitchFamily="18" charset="0"/>
                <a:cs typeface="Times New Roman" pitchFamily="18" charset="0"/>
              </a:rPr>
              <a:t>carbon</a:t>
            </a:r>
            <a:endParaRPr lang="en-US" sz="2800" b="1" dirty="0">
              <a:solidFill>
                <a:srgbClr val="FF0000"/>
              </a:solidFill>
              <a:latin typeface="Times New Roman" pitchFamily="18" charset="0"/>
              <a:cs typeface="Times New Roman" pitchFamily="18" charset="0"/>
            </a:endParaRPr>
          </a:p>
        </p:txBody>
      </p:sp>
      <p:sp>
        <p:nvSpPr>
          <p:cNvPr id="5" name="Rectangle 4"/>
          <p:cNvSpPr/>
          <p:nvPr/>
        </p:nvSpPr>
        <p:spPr>
          <a:xfrm>
            <a:off x="685800" y="1219200"/>
            <a:ext cx="11097491" cy="954107"/>
          </a:xfrm>
          <a:prstGeom prst="rect">
            <a:avLst/>
          </a:prstGeom>
        </p:spPr>
        <p:txBody>
          <a:bodyPr wrap="square">
            <a:spAutoFit/>
          </a:bodyPr>
          <a:lstStyle/>
          <a:p>
            <a:pPr algn="just"/>
            <a:r>
              <a:rPr lang="vi-VN" sz="2800" dirty="0">
                <a:latin typeface="Times New Roman" pitchFamily="18" charset="0"/>
                <a:cs typeface="Times New Roman" pitchFamily="18" charset="0"/>
              </a:rPr>
              <a:t>– Chu trình carbon là quá trình trao đổi nguyên tố carbon giữa sinh vật, khí quyển, thạch quyển và thuỷ quyển.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957759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4" name="Text Box 12"/>
          <p:cNvSpPr txBox="1">
            <a:spLocks noChangeArrowheads="1"/>
          </p:cNvSpPr>
          <p:nvPr/>
        </p:nvSpPr>
        <p:spPr bwMode="auto">
          <a:xfrm>
            <a:off x="1752600" y="5483892"/>
            <a:ext cx="8686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a:r>
              <a:rPr lang="vi-VN" sz="2800">
                <a:latin typeface="+mj-lt"/>
              </a:rPr>
              <a:t>Trong tự nhiên luôn có sự chuyển hoá carbon từ dạng này sang dạng khác. Chu trình của carbon có thể chia thành 2 quá trình: phát thải carbon và hấp thụ carbon.</a:t>
            </a:r>
            <a:endParaRPr lang="en-US" sz="2800">
              <a:latin typeface="+mj-lt"/>
            </a:endParaRPr>
          </a:p>
        </p:txBody>
      </p:sp>
      <p:sp>
        <p:nvSpPr>
          <p:cNvPr id="3" name="TextBox 2"/>
          <p:cNvSpPr txBox="1"/>
          <p:nvPr/>
        </p:nvSpPr>
        <p:spPr>
          <a:xfrm>
            <a:off x="1648691" y="905140"/>
            <a:ext cx="3505200" cy="2246769"/>
          </a:xfrm>
          <a:prstGeom prst="rect">
            <a:avLst/>
          </a:prstGeom>
          <a:noFill/>
        </p:spPr>
        <p:txBody>
          <a:bodyPr wrap="square" rtlCol="0">
            <a:spAutoFit/>
          </a:bodyPr>
          <a:lstStyle/>
          <a:p>
            <a:pPr algn="ctr" eaLnBrk="0" hangingPunct="0"/>
            <a:r>
              <a:rPr lang="vi-VN" sz="2800" dirty="0">
                <a:latin typeface="Times New Roman" pitchFamily="18" charset="0"/>
                <a:cs typeface="Times New Roman" pitchFamily="18" charset="0"/>
              </a:rPr>
              <a:t>Dựa vào sơ đồ bên, </a:t>
            </a:r>
          </a:p>
          <a:p>
            <a:pPr algn="ctr" eaLnBrk="0" hangingPunct="0"/>
            <a:r>
              <a:rPr lang="pt-BR" sz="2800" dirty="0">
                <a:latin typeface="Times New Roman" pitchFamily="18" charset="0"/>
                <a:cs typeface="Times New Roman" pitchFamily="18" charset="0"/>
              </a:rPr>
              <a:t>em có nhận xét gì về </a:t>
            </a:r>
          </a:p>
          <a:p>
            <a:pPr algn="ctr" eaLnBrk="0" hangingPunct="0"/>
            <a:r>
              <a:rPr lang="en-US" sz="2800" dirty="0">
                <a:latin typeface="Times New Roman" pitchFamily="18" charset="0"/>
                <a:cs typeface="Times New Roman" pitchFamily="18" charset="0"/>
              </a:rPr>
              <a:t>chu trình của carbon </a:t>
            </a:r>
          </a:p>
          <a:p>
            <a:pPr algn="ctr" eaLnBrk="0" hangingPunct="0"/>
            <a:r>
              <a:rPr lang="en-US" sz="2800" dirty="0">
                <a:latin typeface="Times New Roman" pitchFamily="18" charset="0"/>
                <a:cs typeface="Times New Roman" pitchFamily="18" charset="0"/>
              </a:rPr>
              <a:t>trong tự nhiên ?</a:t>
            </a:r>
          </a:p>
          <a:p>
            <a:pPr algn="ctr"/>
            <a:endParaRPr lang="en-US" sz="2800" dirty="0"/>
          </a:p>
        </p:txBody>
      </p:sp>
      <p:pic>
        <p:nvPicPr>
          <p:cNvPr id="7" name="Content Placeholder 3"/>
          <p:cNvPicPr>
            <a:picLocks/>
          </p:cNvPicPr>
          <p:nvPr/>
        </p:nvPicPr>
        <p:blipFill>
          <a:blip r:embed="rId2">
            <a:lum bright="6000" contrast="24000"/>
          </a:blip>
          <a:stretch>
            <a:fillRect/>
          </a:stretch>
        </p:blipFill>
        <p:spPr>
          <a:xfrm>
            <a:off x="5181600" y="685800"/>
            <a:ext cx="5334000" cy="4876800"/>
          </a:xfrm>
          <a:prstGeom prst="rect">
            <a:avLst/>
          </a:prstGeom>
          <a:noFill/>
          <a:ln>
            <a:noFill/>
          </a:ln>
        </p:spPr>
      </p:pic>
    </p:spTree>
    <p:extLst>
      <p:ext uri="{BB962C8B-B14F-4D97-AF65-F5344CB8AC3E}">
        <p14:creationId xmlns:p14="http://schemas.microsoft.com/office/powerpoint/2010/main" val="22666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8924"/>
                                        </p:tgtEl>
                                        <p:attrNameLst>
                                          <p:attrName>style.visibility</p:attrName>
                                        </p:attrNameLst>
                                      </p:cBhvr>
                                      <p:to>
                                        <p:strVal val="visible"/>
                                      </p:to>
                                    </p:set>
                                    <p:animEffect transition="in" filter="box(in)">
                                      <p:cBhvr>
                                        <p:cTn id="13" dur="500"/>
                                        <p:tgtEl>
                                          <p:spTgt spid="38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4"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52401"/>
            <a:ext cx="8229600" cy="5821363"/>
          </a:xfrm>
        </p:spPr>
        <p:txBody>
          <a:bodyPr>
            <a:noAutofit/>
          </a:bodyPr>
          <a:lstStyle/>
          <a:p>
            <a:pPr marL="0" indent="0" algn="just">
              <a:buNone/>
            </a:pPr>
            <a:r>
              <a:rPr lang="en-US" sz="4400" b="1">
                <a:solidFill>
                  <a:srgbClr val="FF0000"/>
                </a:solidFill>
                <a:latin typeface="Times New Roman" pitchFamily="18" charset="0"/>
                <a:cs typeface="Times New Roman" pitchFamily="18" charset="0"/>
              </a:rPr>
              <a:t>?</a:t>
            </a:r>
            <a:r>
              <a:rPr lang="en-US" sz="2400">
                <a:latin typeface="Times New Roman" pitchFamily="18" charset="0"/>
                <a:cs typeface="Times New Roman" pitchFamily="18" charset="0"/>
              </a:rPr>
              <a:t> </a:t>
            </a:r>
            <a:r>
              <a:rPr lang="vi-VN" sz="2400">
                <a:latin typeface="Times New Roman" pitchFamily="18" charset="0"/>
                <a:cs typeface="Times New Roman" pitchFamily="18" charset="0"/>
              </a:rPr>
              <a:t>Hãy </a:t>
            </a:r>
            <a:r>
              <a:rPr lang="vi-VN" sz="2400">
                <a:latin typeface="Times New Roman" pitchFamily="18" charset="0"/>
                <a:cs typeface="Times New Roman" pitchFamily="18" charset="0"/>
              </a:rPr>
              <a:t>liệt kê một số nguồn phát thải khí carbon dioxide vào khí quyển. Để giảm thiểu phát thải carbon dioxide vào khí quyển chúng ta cần phải làm gì?</a:t>
            </a:r>
            <a:endParaRPr lang="en-US" sz="2400">
              <a:latin typeface="Times New Roman" pitchFamily="18" charset="0"/>
              <a:cs typeface="Times New Roman" pitchFamily="18" charset="0"/>
            </a:endParaRPr>
          </a:p>
          <a:p>
            <a:pPr marL="0" indent="0">
              <a:buNone/>
            </a:pPr>
            <a:r>
              <a:rPr lang="vi-VN" sz="2400" i="1">
                <a:latin typeface="Times New Roman" pitchFamily="18" charset="0"/>
                <a:cs typeface="Times New Roman" pitchFamily="18" charset="0"/>
              </a:rPr>
              <a:t>Một số nguồn phát thải khí carbon dioxide vào khí quyển:</a:t>
            </a:r>
            <a:endParaRPr lang="en-US" sz="2400">
              <a:latin typeface="Times New Roman" pitchFamily="18" charset="0"/>
              <a:cs typeface="Times New Roman" pitchFamily="18" charset="0"/>
            </a:endParaRPr>
          </a:p>
          <a:p>
            <a:pPr marL="0" indent="0">
              <a:buNone/>
            </a:pPr>
            <a:r>
              <a:rPr lang="vi-VN" sz="2400">
                <a:latin typeface="Times New Roman" pitchFamily="18" charset="0"/>
                <a:cs typeface="Times New Roman" pitchFamily="18" charset="0"/>
              </a:rPr>
              <a:t>– Quá trình hô hấp của sinh vật.</a:t>
            </a:r>
            <a:endParaRPr lang="en-US" sz="2400">
              <a:latin typeface="Times New Roman" pitchFamily="18" charset="0"/>
              <a:cs typeface="Times New Roman" pitchFamily="18" charset="0"/>
            </a:endParaRPr>
          </a:p>
          <a:p>
            <a:pPr marL="0" indent="0">
              <a:buNone/>
            </a:pPr>
            <a:r>
              <a:rPr lang="vi-VN" sz="2400">
                <a:latin typeface="Times New Roman" pitchFamily="18" charset="0"/>
                <a:cs typeface="Times New Roman" pitchFamily="18" charset="0"/>
              </a:rPr>
              <a:t>– Quá trình đốt cháy nhiên liệu hóa thạch, cháy rừng.</a:t>
            </a:r>
            <a:endParaRPr lang="en-US" sz="2400">
              <a:latin typeface="Times New Roman" pitchFamily="18" charset="0"/>
              <a:cs typeface="Times New Roman" pitchFamily="18" charset="0"/>
            </a:endParaRPr>
          </a:p>
          <a:p>
            <a:pPr marL="0" indent="0">
              <a:buNone/>
            </a:pPr>
            <a:r>
              <a:rPr lang="vi-VN" sz="2400">
                <a:latin typeface="Times New Roman" pitchFamily="18" charset="0"/>
                <a:cs typeface="Times New Roman" pitchFamily="18" charset="0"/>
              </a:rPr>
              <a:t>– Khí thải sinh hoạt hoạt, công nghiệp, …</a:t>
            </a:r>
            <a:endParaRPr lang="en-US" sz="2400">
              <a:latin typeface="Times New Roman" pitchFamily="18" charset="0"/>
              <a:cs typeface="Times New Roman" pitchFamily="18" charset="0"/>
            </a:endParaRPr>
          </a:p>
          <a:p>
            <a:pPr marL="0" indent="0">
              <a:buNone/>
            </a:pPr>
            <a:r>
              <a:rPr lang="vi-VN" sz="2400" i="1">
                <a:latin typeface="Times New Roman" pitchFamily="18" charset="0"/>
                <a:cs typeface="Times New Roman" pitchFamily="18" charset="0"/>
              </a:rPr>
              <a:t>Để giảm thiểu phát thải carbon dioxide vào khí quyển chúng ta cần phải:</a:t>
            </a:r>
            <a:endParaRPr lang="en-US" sz="2400">
              <a:latin typeface="Times New Roman" pitchFamily="18" charset="0"/>
              <a:cs typeface="Times New Roman" pitchFamily="18" charset="0"/>
            </a:endParaRPr>
          </a:p>
          <a:p>
            <a:pPr marL="0" indent="0">
              <a:buNone/>
            </a:pPr>
            <a:r>
              <a:rPr lang="vi-VN" sz="2400">
                <a:latin typeface="Times New Roman" pitchFamily="18" charset="0"/>
                <a:cs typeface="Times New Roman" pitchFamily="18" charset="0"/>
              </a:rPr>
              <a:t>– Giảm việc sử dụng nhiên liệu hóa thạch</a:t>
            </a:r>
            <a:endParaRPr lang="en-US" sz="2400">
              <a:latin typeface="Times New Roman" pitchFamily="18" charset="0"/>
              <a:cs typeface="Times New Roman" pitchFamily="18" charset="0"/>
            </a:endParaRPr>
          </a:p>
          <a:p>
            <a:pPr marL="0" indent="0">
              <a:buNone/>
            </a:pPr>
            <a:r>
              <a:rPr lang="vi-VN" sz="2400">
                <a:latin typeface="Times New Roman" pitchFamily="18" charset="0"/>
                <a:cs typeface="Times New Roman" pitchFamily="18" charset="0"/>
              </a:rPr>
              <a:t>– Tăng cường sử dụng năng lượng tái tạo</a:t>
            </a:r>
            <a:endParaRPr lang="en-US" sz="2400">
              <a:latin typeface="Times New Roman" pitchFamily="18" charset="0"/>
              <a:cs typeface="Times New Roman" pitchFamily="18" charset="0"/>
            </a:endParaRPr>
          </a:p>
          <a:p>
            <a:pPr marL="0" indent="0">
              <a:buNone/>
            </a:pPr>
            <a:r>
              <a:rPr lang="vi-VN" sz="2400">
                <a:latin typeface="Times New Roman" pitchFamily="18" charset="0"/>
                <a:cs typeface="Times New Roman" pitchFamily="18" charset="0"/>
              </a:rPr>
              <a:t>– Áp dụng công nghệ tiên tiến trong xử lí rác thải</a:t>
            </a:r>
            <a:endParaRPr lang="en-US" sz="2400">
              <a:latin typeface="Times New Roman" pitchFamily="18" charset="0"/>
              <a:cs typeface="Times New Roman" pitchFamily="18" charset="0"/>
            </a:endParaRPr>
          </a:p>
          <a:p>
            <a:pPr marL="0" indent="0">
              <a:buNone/>
            </a:pPr>
            <a:r>
              <a:rPr lang="vi-VN" sz="2400">
                <a:latin typeface="Times New Roman" pitchFamily="18" charset="0"/>
                <a:cs typeface="Times New Roman" pitchFamily="18" charset="0"/>
              </a:rPr>
              <a:t>– Tăng cường trồng cây xanh, phủ xanh đồi trọc, cải tạo đất hoang, …</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326815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 calcmode="lin" valueType="num">
                                      <p:cBhvr additive="base">
                                        <p:cTn id="3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additive="base">
                                        <p:cTn id="3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anim calcmode="lin" valueType="num">
                                      <p:cBhvr additive="base">
                                        <p:cTn id="4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762000"/>
            <a:ext cx="11277600" cy="4267199"/>
          </a:xfrm>
        </p:spPr>
        <p:txBody>
          <a:bodyPr>
            <a:noAutofit/>
          </a:bodyPr>
          <a:lstStyle/>
          <a:p>
            <a:pPr marL="0" indent="0" algn="just" fontAlgn="base">
              <a:buNone/>
            </a:pPr>
            <a:r>
              <a:rPr lang="en-US" sz="2800" dirty="0" smtClean="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Quá </a:t>
            </a:r>
            <a:r>
              <a:rPr lang="vi-VN" sz="2800" dirty="0">
                <a:solidFill>
                  <a:srgbClr val="FF0000"/>
                </a:solidFill>
                <a:latin typeface="Times New Roman" pitchFamily="18" charset="0"/>
                <a:cs typeface="Times New Roman" pitchFamily="18" charset="0"/>
              </a:rPr>
              <a:t>trình hấp thụ </a:t>
            </a:r>
            <a:r>
              <a:rPr lang="en-US" sz="2800" dirty="0" smtClean="0">
                <a:solidFill>
                  <a:srgbClr val="FF0000"/>
                </a:solidFill>
                <a:latin typeface="Times New Roman" pitchFamily="18" charset="0"/>
                <a:cs typeface="Times New Roman" pitchFamily="18" charset="0"/>
              </a:rPr>
              <a:t>nguyên tố </a:t>
            </a:r>
            <a:r>
              <a:rPr lang="vi-VN" sz="2800" dirty="0" smtClean="0">
                <a:solidFill>
                  <a:srgbClr val="FF0000"/>
                </a:solidFill>
                <a:latin typeface="Times New Roman" pitchFamily="18" charset="0"/>
                <a:cs typeface="Times New Roman" pitchFamily="18" charset="0"/>
              </a:rPr>
              <a:t>carbon</a:t>
            </a:r>
            <a:r>
              <a:rPr lang="en-US" sz="2800" dirty="0" smtClean="0">
                <a:solidFill>
                  <a:srgbClr val="FF0000"/>
                </a:solidFill>
                <a:latin typeface="Times New Roman" pitchFamily="18" charset="0"/>
                <a:cs typeface="Times New Roman" pitchFamily="18" charset="0"/>
              </a:rPr>
              <a:t> ở dạng khí </a:t>
            </a:r>
            <a:r>
              <a:rPr lang="vi-VN" sz="2800" dirty="0" smtClean="0">
                <a:solidFill>
                  <a:srgbClr val="FF0000"/>
                </a:solidFill>
                <a:latin typeface="Times New Roman" pitchFamily="18" charset="0"/>
                <a:cs typeface="Times New Roman" pitchFamily="18" charset="0"/>
              </a:rPr>
              <a:t>CO</a:t>
            </a:r>
            <a:r>
              <a:rPr lang="vi-VN" sz="2800" baseline="-25000" dirty="0" smtClean="0">
                <a:solidFill>
                  <a:srgbClr val="FF0000"/>
                </a:solidFill>
                <a:latin typeface="Times New Roman" pitchFamily="18" charset="0"/>
                <a:cs typeface="Times New Roman" pitchFamily="18" charset="0"/>
              </a:rPr>
              <a:t>2</a:t>
            </a:r>
            <a:r>
              <a:rPr lang="vi-VN" sz="2800" dirty="0" smtClean="0">
                <a:solidFill>
                  <a:srgbClr val="FF0000"/>
                </a:solidFill>
                <a:latin typeface="Times New Roman" pitchFamily="18" charset="0"/>
                <a:cs typeface="Times New Roman" pitchFamily="18" charset="0"/>
              </a:rPr>
              <a:t>: </a:t>
            </a:r>
            <a:r>
              <a:rPr lang="vi-VN" sz="2800" dirty="0">
                <a:latin typeface="Times New Roman" pitchFamily="18" charset="0"/>
                <a:cs typeface="Times New Roman" pitchFamily="18" charset="0"/>
              </a:rPr>
              <a:t>gồm chuyển hoá và hoà tan:</a:t>
            </a:r>
            <a:endParaRPr lang="en-US" sz="2800" dirty="0">
              <a:latin typeface="Times New Roman" pitchFamily="18" charset="0"/>
              <a:cs typeface="Times New Roman" pitchFamily="18" charset="0"/>
            </a:endParaRPr>
          </a:p>
          <a:p>
            <a:pPr marL="0" indent="0" algn="just">
              <a:buNone/>
            </a:pP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Chuyển hoá</a:t>
            </a:r>
            <a:r>
              <a:rPr lang="vi-VN" sz="2800"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marL="0" indent="0" algn="just">
              <a:buNone/>
            </a:pP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CO</a:t>
            </a:r>
            <a:r>
              <a:rPr lang="vi-VN" sz="2800" baseline="-25000" dirty="0">
                <a:latin typeface="Times New Roman" pitchFamily="18" charset="0"/>
                <a:cs typeface="Times New Roman" pitchFamily="18" charset="0"/>
              </a:rPr>
              <a:t>2</a:t>
            </a:r>
            <a:r>
              <a:rPr lang="vi-VN" sz="2800" dirty="0">
                <a:latin typeface="Times New Roman" pitchFamily="18" charset="0"/>
                <a:cs typeface="Times New Roman" pitchFamily="18" charset="0"/>
              </a:rPr>
              <a:t> chuyển hoá thành chất hữu cơ trong thực vật nhờ quá trình quang hợp. + Chất hữu cơ trong thực vật chuyển hoá thành hợp chất hữu cơ trong động vật khi động vật ăn thực vật.</a:t>
            </a:r>
            <a:endParaRPr lang="en-US" sz="2800" dirty="0">
              <a:latin typeface="Times New Roman" pitchFamily="18" charset="0"/>
              <a:cs typeface="Times New Roman" pitchFamily="18" charset="0"/>
            </a:endParaRPr>
          </a:p>
          <a:p>
            <a:pPr marL="0" indent="0" algn="just">
              <a:buNone/>
            </a:pPr>
            <a:r>
              <a:rPr lang="vi-VN" sz="2800" dirty="0">
                <a:latin typeface="Times New Roman" pitchFamily="18" charset="0"/>
                <a:cs typeface="Times New Roman" pitchFamily="18" charset="0"/>
              </a:rPr>
              <a:t>+ Khi động thực vật bị vùi lấp, các hợp chất của carbon trong chúng phân huỷ thành muối carbonate, nhiên liệu hoá thạch,... </a:t>
            </a:r>
            <a:endParaRPr lang="en-US" sz="2800" dirty="0">
              <a:latin typeface="Times New Roman" pitchFamily="18" charset="0"/>
              <a:cs typeface="Times New Roman" pitchFamily="18" charset="0"/>
            </a:endParaRPr>
          </a:p>
          <a:p>
            <a:pPr marL="0" indent="0" algn="just">
              <a:buNone/>
            </a:pP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Hoà </a:t>
            </a:r>
            <a:r>
              <a:rPr lang="vi-VN" sz="2800" dirty="0">
                <a:solidFill>
                  <a:srgbClr val="FF0000"/>
                </a:solidFill>
                <a:latin typeface="Times New Roman" pitchFamily="18" charset="0"/>
                <a:cs typeface="Times New Roman" pitchFamily="18" charset="0"/>
              </a:rPr>
              <a:t>tan: </a:t>
            </a:r>
            <a:r>
              <a:rPr lang="vi-VN" sz="2800" dirty="0">
                <a:latin typeface="Times New Roman" pitchFamily="18" charset="0"/>
                <a:cs typeface="Times New Roman" pitchFamily="18" charset="0"/>
              </a:rPr>
              <a:t>CO</a:t>
            </a:r>
            <a:r>
              <a:rPr lang="vi-VN" sz="2800" baseline="-25000" dirty="0">
                <a:latin typeface="Times New Roman" pitchFamily="18" charset="0"/>
                <a:cs typeface="Times New Roman" pitchFamily="18" charset="0"/>
              </a:rPr>
              <a:t>2</a:t>
            </a:r>
            <a:r>
              <a:rPr lang="vi-VN" sz="2800" dirty="0">
                <a:latin typeface="Times New Roman" pitchFamily="18" charset="0"/>
                <a:cs typeface="Times New Roman" pitchFamily="18" charset="0"/>
              </a:rPr>
              <a:t> còn được hoà tan vào nước biển, sông, hồ</a:t>
            </a:r>
            <a:r>
              <a:rPr lang="vi-VN"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2" name="Rectangle 1"/>
          <p:cNvSpPr/>
          <p:nvPr/>
        </p:nvSpPr>
        <p:spPr>
          <a:xfrm>
            <a:off x="342900" y="5205066"/>
            <a:ext cx="11353800" cy="1384995"/>
          </a:xfrm>
          <a:prstGeom prst="rect">
            <a:avLst/>
          </a:prstGeom>
        </p:spPr>
        <p:txBody>
          <a:bodyPr wrap="square">
            <a:spAutoFit/>
          </a:bodyPr>
          <a:lstStyle/>
          <a:p>
            <a:pPr algn="just" fontAlgn="base"/>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Quá trình phát thải </a:t>
            </a:r>
            <a:r>
              <a:rPr lang="en-US" sz="2800" dirty="0">
                <a:solidFill>
                  <a:srgbClr val="FF0000"/>
                </a:solidFill>
                <a:latin typeface="Times New Roman" pitchFamily="18" charset="0"/>
                <a:cs typeface="Times New Roman" pitchFamily="18" charset="0"/>
              </a:rPr>
              <a:t>nguyên tố </a:t>
            </a:r>
            <a:r>
              <a:rPr lang="vi-VN" sz="2800" dirty="0">
                <a:solidFill>
                  <a:srgbClr val="FF0000"/>
                </a:solidFill>
                <a:latin typeface="Times New Roman" pitchFamily="18" charset="0"/>
                <a:cs typeface="Times New Roman" pitchFamily="18" charset="0"/>
              </a:rPr>
              <a:t>carbon</a:t>
            </a:r>
            <a:r>
              <a:rPr lang="en-US" sz="2800" dirty="0">
                <a:solidFill>
                  <a:srgbClr val="FF0000"/>
                </a:solidFill>
                <a:latin typeface="Times New Roman" pitchFamily="18" charset="0"/>
                <a:cs typeface="Times New Roman" pitchFamily="18" charset="0"/>
              </a:rPr>
              <a:t> ở dạng </a:t>
            </a:r>
            <a:r>
              <a:rPr lang="en-US" sz="2800" dirty="0" smtClean="0">
                <a:solidFill>
                  <a:srgbClr val="FF0000"/>
                </a:solidFill>
                <a:latin typeface="Times New Roman" pitchFamily="18" charset="0"/>
                <a:cs typeface="Times New Roman" pitchFamily="18" charset="0"/>
              </a:rPr>
              <a:t>khí</a:t>
            </a:r>
            <a:r>
              <a:rPr lang="vi-VN" sz="2800" dirty="0">
                <a:solidFill>
                  <a:srgbClr val="FF0000"/>
                </a:solidFill>
                <a:latin typeface="Times New Roman" pitchFamily="18" charset="0"/>
                <a:cs typeface="Times New Roman" pitchFamily="18" charset="0"/>
              </a:rPr>
              <a:t> CO</a:t>
            </a:r>
            <a:r>
              <a:rPr lang="vi-VN" sz="2800" baseline="-25000" dirty="0">
                <a:solidFill>
                  <a:srgbClr val="FF0000"/>
                </a:solidFill>
                <a:latin typeface="Times New Roman" pitchFamily="18" charset="0"/>
                <a:cs typeface="Times New Roman" pitchFamily="18" charset="0"/>
              </a:rPr>
              <a:t>2</a:t>
            </a:r>
            <a:r>
              <a:rPr lang="vi-VN" sz="2800" dirty="0">
                <a:solidFill>
                  <a:srgbClr val="FF0000"/>
                </a:solidFill>
                <a:latin typeface="Times New Roman" pitchFamily="18" charset="0"/>
                <a:cs typeface="Times New Roman" pitchFamily="18" charset="0"/>
              </a:rPr>
              <a:t>:</a:t>
            </a:r>
            <a:r>
              <a:rPr lang="en-US" sz="2800" dirty="0" smtClean="0">
                <a:solidFill>
                  <a:srgbClr val="FF0000"/>
                </a:solidFill>
                <a:latin typeface="Times New Roman" pitchFamily="18" charset="0"/>
                <a:cs typeface="Times New Roman" pitchFamily="18" charset="0"/>
              </a:rPr>
              <a:t> </a:t>
            </a:r>
            <a:r>
              <a:rPr lang="vi-VN" sz="2800" dirty="0" smtClean="0">
                <a:latin typeface="Times New Roman" pitchFamily="18" charset="0"/>
                <a:cs typeface="Times New Roman" pitchFamily="18" charset="0"/>
              </a:rPr>
              <a:t>CO</a:t>
            </a:r>
            <a:r>
              <a:rPr lang="vi-VN" sz="2800" baseline="-25000" dirty="0" smtClean="0">
                <a:latin typeface="Times New Roman" pitchFamily="18" charset="0"/>
                <a:cs typeface="Times New Roman" pitchFamily="18" charset="0"/>
              </a:rPr>
              <a:t>2</a:t>
            </a: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được chuyển vào khí quyển </a:t>
            </a:r>
            <a:r>
              <a:rPr lang="en-US" sz="2800" dirty="0" smtClean="0">
                <a:latin typeface="Times New Roman" pitchFamily="18" charset="0"/>
                <a:cs typeface="Times New Roman" pitchFamily="18" charset="0"/>
              </a:rPr>
              <a:t>qua </a:t>
            </a:r>
            <a:r>
              <a:rPr lang="vi-VN" sz="2800" dirty="0" smtClean="0">
                <a:latin typeface="Times New Roman" pitchFamily="18" charset="0"/>
                <a:cs typeface="Times New Roman" pitchFamily="18" charset="0"/>
              </a:rPr>
              <a:t>hô </a:t>
            </a:r>
            <a:r>
              <a:rPr lang="vi-VN" sz="2800" dirty="0">
                <a:latin typeface="Times New Roman" pitchFamily="18" charset="0"/>
                <a:cs typeface="Times New Roman" pitchFamily="18" charset="0"/>
              </a:rPr>
              <a:t>hấp của sinh vật, đốt cháy nhiên liệu hoá thạch, sản xuất xi măng, cháy rừng,...</a:t>
            </a:r>
            <a:endParaRPr lang="en-US" sz="2800" dirty="0">
              <a:latin typeface="Times New Roman" pitchFamily="18" charset="0"/>
              <a:cs typeface="Times New Roman" pitchFamily="18" charset="0"/>
            </a:endParaRPr>
          </a:p>
        </p:txBody>
      </p:sp>
      <p:sp>
        <p:nvSpPr>
          <p:cNvPr id="4" name="Rectangle 3"/>
          <p:cNvSpPr/>
          <p:nvPr/>
        </p:nvSpPr>
        <p:spPr>
          <a:xfrm>
            <a:off x="377536" y="115669"/>
            <a:ext cx="10290464" cy="523220"/>
          </a:xfrm>
          <a:prstGeom prst="rect">
            <a:avLst/>
          </a:prstGeom>
        </p:spPr>
        <p:txBody>
          <a:bodyPr wrap="square">
            <a:spAutoFit/>
          </a:bodyPr>
          <a:lstStyle/>
          <a:p>
            <a:pPr algn="just"/>
            <a:r>
              <a:rPr lang="vi-VN" sz="2800" dirty="0">
                <a:latin typeface="Times New Roman" pitchFamily="18" charset="0"/>
                <a:cs typeface="Times New Roman" pitchFamily="18" charset="0"/>
              </a:rPr>
              <a:t>– Chu trình carbon trong tự nhiên diễn ra theo các quá trình chính sau:</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268154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4288"/>
            <a:ext cx="8153400" cy="776288"/>
          </a:xfrm>
        </p:spPr>
        <p:txBody>
          <a:bodyPr>
            <a:normAutofit/>
          </a:bodyPr>
          <a:lstStyle/>
          <a:p>
            <a:r>
              <a:rPr lang="en-US" sz="3600" dirty="0" smtClean="0">
                <a:solidFill>
                  <a:srgbClr val="FF0000"/>
                </a:solidFill>
                <a:latin typeface="Times New Roman" panose="02020603050405020304" pitchFamily="18" charset="0"/>
                <a:cs typeface="Times New Roman" panose="02020603050405020304" pitchFamily="18" charset="0"/>
              </a:rPr>
              <a:t>III. Sự ấm lên toàn cầu</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1219200" y="373856"/>
            <a:ext cx="109728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FF0000"/>
                </a:solidFill>
                <a:latin typeface="Times New Roman" panose="02020603050405020304" pitchFamily="18" charset="0"/>
                <a:cs typeface="Times New Roman" panose="02020603050405020304" pitchFamily="18" charset="0"/>
              </a:rPr>
              <a:t>1. Nguồn gốc của methane trong khí quyển</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28600" y="1145381"/>
            <a:ext cx="11582400" cy="5816592"/>
          </a:xfrm>
          <a:prstGeom prst="rect">
            <a:avLst/>
          </a:prstGeom>
        </p:spPr>
        <p:txBody>
          <a:bodyPr wrap="square">
            <a:spAutoFit/>
          </a:bodyPr>
          <a:lstStyle/>
          <a:p>
            <a:pPr algn="just">
              <a:lnSpc>
                <a:spcPct val="107000"/>
              </a:lnSpc>
              <a:spcAft>
                <a:spcPts val="800"/>
              </a:spcAft>
            </a:pPr>
            <a:r>
              <a:rPr lang="en-US" sz="2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 hai nguồn gốc chính về sự có mặt của methane trong khí quyển.</a:t>
            </a:r>
          </a:p>
          <a:p>
            <a:pPr algn="just">
              <a:lnSpc>
                <a:spcPct val="107000"/>
              </a:lnSpc>
              <a:spcAft>
                <a:spcPts val="800"/>
              </a:spcAft>
            </a:pPr>
            <a:r>
              <a:rPr lang="en-US" sz="2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 Nguồn gốc tự nhiên</a:t>
            </a:r>
          </a:p>
          <a:p>
            <a:pPr algn="just">
              <a:lnSpc>
                <a:spcPct val="107000"/>
              </a:lnSpc>
              <a:spcAft>
                <a:spcPts val="800"/>
              </a:spcAft>
            </a:pPr>
            <a:r>
              <a:rPr lang="en-US" sz="2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Methane tạo thành từ sự phân huỷ tự nhiên của xác sinh vật,... trong điều kiện thiếu không khí.</a:t>
            </a:r>
          </a:p>
          <a:p>
            <a:pPr algn="just">
              <a:lnSpc>
                <a:spcPct val="107000"/>
              </a:lnSpc>
              <a:spcAft>
                <a:spcPts val="800"/>
              </a:spcAft>
            </a:pPr>
            <a:r>
              <a:rPr lang="en-US" sz="2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Methane từ lòng đất đi vào khí quyển do sự biến động của vỏ Trái Đất, như động đất.</a:t>
            </a:r>
          </a:p>
          <a:p>
            <a:pPr algn="just">
              <a:lnSpc>
                <a:spcPct val="107000"/>
              </a:lnSpc>
              <a:spcAft>
                <a:spcPts val="800"/>
              </a:spcAft>
            </a:pPr>
            <a:r>
              <a:rPr lang="en-US" sz="2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b) Nguồn gốc nhân tạo</a:t>
            </a:r>
          </a:p>
          <a:p>
            <a:pPr algn="just">
              <a:lnSpc>
                <a:spcPct val="107000"/>
              </a:lnSpc>
              <a:spcAft>
                <a:spcPts val="800"/>
              </a:spcAft>
            </a:pPr>
            <a:r>
              <a:rPr lang="en-US" sz="2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Quá trình khai thác dầu mỏ, khí mỏ dầu và khí thiên nhiên làm phát tán một lượng methane vào không khí.</a:t>
            </a:r>
          </a:p>
          <a:p>
            <a:pPr algn="just">
              <a:lnSpc>
                <a:spcPct val="107000"/>
              </a:lnSpc>
              <a:spcAft>
                <a:spcPts val="800"/>
              </a:spcAft>
            </a:pPr>
            <a:r>
              <a:rPr lang="en-US" sz="2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Quá trình con người ủ chất thải động vật và rác thải trong điều kiện thiếu không khí để sản xuất phân bón hữu cơ tạo ra một lượng methane phát tán vào không khí.</a:t>
            </a:r>
            <a:endParaRPr lang="en-US" sz="26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1897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TotalTime>
  <Words>1166</Words>
  <Application>Microsoft Office PowerPoint</Application>
  <PresentationFormat>Widescreen</PresentationFormat>
  <Paragraphs>83</Paragraphs>
  <Slides>15</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0" baseType="lpstr">
      <vt:lpstr>Arial</vt:lpstr>
      <vt:lpstr>Calibri</vt:lpstr>
      <vt:lpstr>Times New Roman</vt:lpstr>
      <vt:lpstr>Office Theme</vt:lpstr>
      <vt:lpstr>Equation.DSMT4</vt:lpstr>
      <vt:lpstr>PowerPoint Presentation</vt:lpstr>
      <vt:lpstr>PowerPoint Presentation</vt:lpstr>
      <vt:lpstr>PowerPoint Presentation</vt:lpstr>
      <vt:lpstr>2. Phản ứng cháy của các hợp chất chứa Carbon</vt:lpstr>
      <vt:lpstr>3. Chu trình carbon</vt:lpstr>
      <vt:lpstr>PowerPoint Presentation</vt:lpstr>
      <vt:lpstr>PowerPoint Presentation</vt:lpstr>
      <vt:lpstr>PowerPoint Presentation</vt:lpstr>
      <vt:lpstr>III. Sự ấm lên toàn cầu</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23</cp:revision>
  <dcterms:created xsi:type="dcterms:W3CDTF">2025-02-19T01:49:24Z</dcterms:created>
  <dcterms:modified xsi:type="dcterms:W3CDTF">2025-03-06T04:11:16Z</dcterms:modified>
</cp:coreProperties>
</file>