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304" r:id="rId4"/>
    <p:sldId id="274" r:id="rId5"/>
    <p:sldId id="257" r:id="rId6"/>
    <p:sldId id="394" r:id="rId7"/>
    <p:sldId id="321" r:id="rId8"/>
    <p:sldId id="322" r:id="rId9"/>
    <p:sldId id="303" r:id="rId10"/>
    <p:sldId id="395" r:id="rId11"/>
    <p:sldId id="421" r:id="rId12"/>
    <p:sldId id="397" r:id="rId13"/>
    <p:sldId id="424" r:id="rId14"/>
    <p:sldId id="404" r:id="rId15"/>
    <p:sldId id="260" r:id="rId16"/>
    <p:sldId id="261" r:id="rId17"/>
  </p:sldIdLst>
  <p:sldSz cx="18288000" cy="10287000"/>
  <p:notesSz cx="6858000" cy="9144000"/>
  <p:embeddedFontLst>
    <p:embeddedFont>
      <p:font typeface="等线 Light" panose="02010600030101010101" pitchFamily="2" charset="-122"/>
      <p:regular r:id="rId19"/>
    </p:embeddedFont>
    <p:embeddedFont>
      <p:font typeface="Cambria Math" panose="02040503050406030204" pitchFamily="18" charset="0"/>
      <p:regular r:id="rId20"/>
    </p:embeddedFont>
    <p:embeddedFont>
      <p:font typeface="Londrina Soli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3A3568-5D6B-4628-8E5E-F4CA02B7B6C4}">
          <p14:sldIdLst>
            <p14:sldId id="256"/>
            <p14:sldId id="304"/>
            <p14:sldId id="274"/>
            <p14:sldId id="257"/>
            <p14:sldId id="394"/>
            <p14:sldId id="321"/>
            <p14:sldId id="322"/>
            <p14:sldId id="303"/>
            <p14:sldId id="395"/>
            <p14:sldId id="421"/>
            <p14:sldId id="397"/>
            <p14:sldId id="424"/>
            <p14:sldId id="404"/>
            <p14:sldId id="260"/>
            <p14:sldId id="261"/>
          </p14:sldIdLst>
        </p14:section>
        <p14:section name="Untitled Section" id="{F60D2743-741A-44DC-97EB-1AC069DD433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54A24"/>
    <a:srgbClr val="FFCC66"/>
    <a:srgbClr val="FFFF99"/>
    <a:srgbClr val="E8734A"/>
    <a:srgbClr val="A05B3D"/>
    <a:srgbClr val="B09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31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C7F5-0044-4A1A-A605-28FD9D802D6B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42A09-C99B-4EC5-BBF0-5B4765541B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4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19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4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55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64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54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498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0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6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286000" y="5403062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16" indent="0" algn="ctr">
              <a:buNone/>
              <a:defRPr sz="3000"/>
            </a:lvl2pPr>
            <a:lvl3pPr marL="1371636" indent="0" algn="ctr">
              <a:buNone/>
              <a:defRPr sz="2700"/>
            </a:lvl3pPr>
            <a:lvl4pPr marL="2057452" indent="0" algn="ctr">
              <a:buNone/>
              <a:defRPr sz="2400"/>
            </a:lvl4pPr>
            <a:lvl5pPr marL="2743268" indent="0" algn="ctr">
              <a:buNone/>
              <a:defRPr sz="2400"/>
            </a:lvl5pPr>
            <a:lvl6pPr marL="3429088" indent="0" algn="ctr">
              <a:buNone/>
              <a:defRPr sz="2400"/>
            </a:lvl6pPr>
            <a:lvl7pPr marL="4114904" indent="0" algn="ctr">
              <a:buNone/>
              <a:defRPr sz="2400"/>
            </a:lvl7pPr>
            <a:lvl8pPr marL="4800720" indent="0" algn="ctr">
              <a:buNone/>
              <a:defRPr sz="2400"/>
            </a:lvl8pPr>
            <a:lvl9pPr marL="5486536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2025/2/27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9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2025/2/27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4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6" y="2564613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47776" y="6884201"/>
            <a:ext cx="15773400" cy="2250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1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3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8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90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7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5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2025/2/27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2025/2/27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55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91"/>
            <a:ext cx="15773400" cy="1988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59687" y="2521746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16" indent="0">
              <a:buNone/>
              <a:defRPr sz="3000" b="1"/>
            </a:lvl2pPr>
            <a:lvl3pPr marL="1371636" indent="0">
              <a:buNone/>
              <a:defRPr sz="2700" b="1"/>
            </a:lvl3pPr>
            <a:lvl4pPr marL="2057452" indent="0">
              <a:buNone/>
              <a:defRPr sz="2400" b="1"/>
            </a:lvl4pPr>
            <a:lvl5pPr marL="2743268" indent="0">
              <a:buNone/>
              <a:defRPr sz="2400" b="1"/>
            </a:lvl5pPr>
            <a:lvl6pPr marL="3429088" indent="0">
              <a:buNone/>
              <a:defRPr sz="2400" b="1"/>
            </a:lvl6pPr>
            <a:lvl7pPr marL="4114904" indent="0">
              <a:buNone/>
              <a:defRPr sz="2400" b="1"/>
            </a:lvl7pPr>
            <a:lvl8pPr marL="4800720" indent="0">
              <a:buNone/>
              <a:defRPr sz="2400" b="1"/>
            </a:lvl8pPr>
            <a:lvl9pPr marL="5486536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259687" y="3757619"/>
            <a:ext cx="77366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9258305" y="2521746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16" indent="0">
              <a:buNone/>
              <a:defRPr sz="3000" b="1"/>
            </a:lvl2pPr>
            <a:lvl3pPr marL="1371636" indent="0">
              <a:buNone/>
              <a:defRPr sz="2700" b="1"/>
            </a:lvl3pPr>
            <a:lvl4pPr marL="2057452" indent="0">
              <a:buNone/>
              <a:defRPr sz="2400" b="1"/>
            </a:lvl4pPr>
            <a:lvl5pPr marL="2743268" indent="0">
              <a:buNone/>
              <a:defRPr sz="2400" b="1"/>
            </a:lvl5pPr>
            <a:lvl6pPr marL="3429088" indent="0">
              <a:buNone/>
              <a:defRPr sz="2400" b="1"/>
            </a:lvl6pPr>
            <a:lvl7pPr marL="4114904" indent="0">
              <a:buNone/>
              <a:defRPr sz="2400" b="1"/>
            </a:lvl7pPr>
            <a:lvl8pPr marL="4800720" indent="0">
              <a:buNone/>
              <a:defRPr sz="2400" b="1"/>
            </a:lvl8pPr>
            <a:lvl9pPr marL="5486536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9258305" y="3757619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2025/2/27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65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2025/2/27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6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2025/2/27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7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8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774782" y="1481143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8" y="3086105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16" indent="0">
              <a:buNone/>
              <a:defRPr sz="2100"/>
            </a:lvl2pPr>
            <a:lvl3pPr marL="1371636" indent="0">
              <a:buNone/>
              <a:defRPr sz="1800"/>
            </a:lvl3pPr>
            <a:lvl4pPr marL="2057452" indent="0">
              <a:buNone/>
              <a:defRPr sz="1500"/>
            </a:lvl4pPr>
            <a:lvl5pPr marL="2743268" indent="0">
              <a:buNone/>
              <a:defRPr sz="1500"/>
            </a:lvl5pPr>
            <a:lvl6pPr marL="3429088" indent="0">
              <a:buNone/>
              <a:defRPr sz="1500"/>
            </a:lvl6pPr>
            <a:lvl7pPr marL="4114904" indent="0">
              <a:buNone/>
              <a:defRPr sz="1500"/>
            </a:lvl7pPr>
            <a:lvl8pPr marL="4800720" indent="0">
              <a:buNone/>
              <a:defRPr sz="1500"/>
            </a:lvl8pPr>
            <a:lvl9pPr marL="5486536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2025/2/27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1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8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43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16" indent="0">
              <a:buNone/>
              <a:defRPr sz="4200"/>
            </a:lvl2pPr>
            <a:lvl3pPr marL="1371636" indent="0">
              <a:buNone/>
              <a:defRPr sz="3600"/>
            </a:lvl3pPr>
            <a:lvl4pPr marL="2057452" indent="0">
              <a:buNone/>
              <a:defRPr sz="3000"/>
            </a:lvl4pPr>
            <a:lvl5pPr marL="2743268" indent="0">
              <a:buNone/>
              <a:defRPr sz="3000"/>
            </a:lvl5pPr>
            <a:lvl6pPr marL="3429088" indent="0">
              <a:buNone/>
              <a:defRPr sz="3000"/>
            </a:lvl6pPr>
            <a:lvl7pPr marL="4114904" indent="0">
              <a:buNone/>
              <a:defRPr sz="3000"/>
            </a:lvl7pPr>
            <a:lvl8pPr marL="4800720" indent="0">
              <a:buNone/>
              <a:defRPr sz="3000"/>
            </a:lvl8pPr>
            <a:lvl9pPr marL="5486536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8" y="3086105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16" indent="0">
              <a:buNone/>
              <a:defRPr sz="2100"/>
            </a:lvl2pPr>
            <a:lvl3pPr marL="1371636" indent="0">
              <a:buNone/>
              <a:defRPr sz="1800"/>
            </a:lvl3pPr>
            <a:lvl4pPr marL="2057452" indent="0">
              <a:buNone/>
              <a:defRPr sz="1500"/>
            </a:lvl4pPr>
            <a:lvl5pPr marL="2743268" indent="0">
              <a:buNone/>
              <a:defRPr sz="1500"/>
            </a:lvl5pPr>
            <a:lvl6pPr marL="3429088" indent="0">
              <a:buNone/>
              <a:defRPr sz="1500"/>
            </a:lvl6pPr>
            <a:lvl7pPr marL="4114904" indent="0">
              <a:buNone/>
              <a:defRPr sz="1500"/>
            </a:lvl7pPr>
            <a:lvl8pPr marL="4800720" indent="0">
              <a:buNone/>
              <a:defRPr sz="1500"/>
            </a:lvl8pPr>
            <a:lvl9pPr marL="5486536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2025/2/27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2025/2/27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9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3" y="547693"/>
            <a:ext cx="3943350" cy="87177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5" y="547693"/>
            <a:ext cx="11601450" cy="871775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2025/2/27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9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91"/>
            <a:ext cx="15773400" cy="198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8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defTabSz="1828800">
              <a:defRPr/>
            </a:pPr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defRPr/>
              </a:pPr>
              <a:t>2025/2/27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8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defTabSz="1828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8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defTabSz="1828800">
              <a:defRPr/>
            </a:pPr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92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1371636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137163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1pPr>
      <a:lvl2pPr marL="1028728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2pPr>
      <a:lvl3pPr marL="1714544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3pPr>
      <a:lvl4pPr marL="2400360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4pPr>
      <a:lvl5pPr marL="3086176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5pPr>
      <a:lvl6pPr marL="3771996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812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628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448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36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52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68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88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904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720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536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333500"/>
            <a:ext cx="16230600" cy="5791200"/>
            <a:chOff x="0" y="0"/>
            <a:chExt cx="13383902" cy="67862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83902" cy="6786204"/>
            </a:xfrm>
            <a:custGeom>
              <a:avLst/>
              <a:gdLst/>
              <a:ahLst/>
              <a:cxnLst/>
              <a:rect l="l" t="t" r="r" b="b"/>
              <a:pathLst>
                <a:path w="13383902" h="6786204">
                  <a:moveTo>
                    <a:pt x="13259442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259442" y="0"/>
                  </a:lnTo>
                  <a:cubicBezTo>
                    <a:pt x="13328022" y="0"/>
                    <a:pt x="13383902" y="55880"/>
                    <a:pt x="13383902" y="124460"/>
                  </a:cubicBezTo>
                  <a:lnTo>
                    <a:pt x="13383902" y="6661744"/>
                  </a:lnTo>
                  <a:cubicBezTo>
                    <a:pt x="13383902" y="6730324"/>
                    <a:pt x="13328022" y="6786204"/>
                    <a:pt x="13259442" y="6786204"/>
                  </a:cubicBez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33600" y="2177226"/>
            <a:ext cx="13889580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34901" y="6550122"/>
            <a:ext cx="6267300" cy="3736877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981700"/>
            <a:ext cx="7315200" cy="4082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4572000" y="2247236"/>
            <a:ext cx="9734553" cy="2810046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TÍNH</a:t>
            </a:r>
            <a:r>
              <a:rPr kumimoji="0" lang="en-US" sz="65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CHẤT</a:t>
            </a:r>
            <a:endParaRPr kumimoji="0" lang="en-US" sz="6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762001" y="8724900"/>
            <a:ext cx="20116800" cy="33874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96119" y="0"/>
            <a:ext cx="3942481" cy="1123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44" y="7200900"/>
            <a:ext cx="5084505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80638"/>
      </p:ext>
    </p:extLst>
  </p:cSld>
  <p:clrMapOvr>
    <a:masterClrMapping/>
  </p:clrMapOvr>
  <p:transition spd="med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609600" y="9562856"/>
            <a:ext cx="192786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421567"/>
                <a:ext cx="15392400" cy="334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kumimoji="0" lang="nl-NL" sz="3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HĐ 2: 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31)</a:t>
                </a:r>
                <a:endParaRPr lang="en-US" sz="3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1567"/>
                <a:ext cx="15392400" cy="3347070"/>
              </a:xfrm>
              <a:prstGeom prst="rect">
                <a:avLst/>
              </a:prstGeom>
              <a:blipFill>
                <a:blip r:embed="rId2"/>
                <a:stretch>
                  <a:fillRect l="-1347" b="-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0651" y="7520791"/>
            <a:ext cx="1436310" cy="2141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91983" y="1832540"/>
            <a:ext cx="5086012" cy="43085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05289">
            <a:off x="16998111" y="293453"/>
            <a:ext cx="959768" cy="1428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110A55-EE37-1E41-7A08-7637DEEBA569}"/>
              </a:ext>
            </a:extLst>
          </p:cNvPr>
          <p:cNvSpPr/>
          <p:nvPr/>
        </p:nvSpPr>
        <p:spPr>
          <a:xfrm>
            <a:off x="7541648" y="3802965"/>
            <a:ext cx="1295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900" b="1" i="1" u="sng" dirty="0">
                <a:solidFill>
                  <a:srgbClr val="C00000"/>
                </a:solidFill>
              </a:rPr>
              <a:t>Giải</a:t>
            </a:r>
            <a:r>
              <a:rPr lang="en-US" sz="3900" b="1" i="1" u="sng" dirty="0">
                <a:solidFill>
                  <a:srgbClr val="C0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0F75EB1-9A0B-8194-67A8-FD1D857ACBA5}"/>
                  </a:ext>
                </a:extLst>
              </p:cNvPr>
              <p:cNvSpPr/>
              <p:nvPr/>
            </p:nvSpPr>
            <p:spPr>
              <a:xfrm>
                <a:off x="990600" y="4603782"/>
                <a:ext cx="11049000" cy="492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9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a) Áp dụng định lý </a:t>
                </a:r>
                <a:r>
                  <a:rPr lang="vi-VN" sz="3900" dirty="0" err="1">
                    <a:ea typeface="Arial" panose="020B0604020202020204" pitchFamily="34" charset="0"/>
                    <a:cs typeface="Times New Roman" panose="02020603050405020304" pitchFamily="18" charset="0"/>
                  </a:rPr>
                  <a:t>Thales</a:t>
                </a:r>
                <a:r>
                  <a:rPr lang="vi-VN" sz="39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đảo vào </a:t>
                </a:r>
                <a14:m>
                  <m:oMath xmlns:m="http://schemas.openxmlformats.org/officeDocument/2006/math">
                    <m:r>
                      <a:rPr lang="vi-VN" sz="3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3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39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ta có: </a:t>
                </a:r>
                <a:endParaRPr lang="en-US" sz="39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nl-NL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den>
                    </m:f>
                    <m:r>
                      <a:rPr lang="nl-NL" sz="3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𝐴𝑁</m:t>
                        </m:r>
                      </m:num>
                      <m:den>
                        <m:r>
                          <a:rPr lang="nl-NL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𝑁𝐶</m:t>
                        </m:r>
                      </m:den>
                    </m:f>
                    <m:r>
                      <a:rPr lang="nl-NL" sz="3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39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3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vi-VN" sz="3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3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39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9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b) Theo hệ quả của định lý </a:t>
                </a:r>
                <a:r>
                  <a:rPr lang="vi-VN" sz="3900" dirty="0" err="1">
                    <a:ea typeface="Arial" panose="020B0604020202020204" pitchFamily="34" charset="0"/>
                    <a:cs typeface="Times New Roman" panose="02020603050405020304" pitchFamily="18" charset="0"/>
                  </a:rPr>
                  <a:t>Thales</a:t>
                </a:r>
                <a:r>
                  <a:rPr lang="vi-VN" sz="39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ta có:</a:t>
                </a:r>
                <a:endParaRPr lang="en-US" sz="39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num>
                      <m:den>
                        <m:r>
                          <a:rPr lang="vi-VN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vi-VN" sz="3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vi-VN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vi-VN" sz="3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3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=&gt;</m:t>
                    </m:r>
                    <m:r>
                      <a:rPr lang="vi-VN" sz="3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vi-VN" sz="3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3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39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9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0F75EB1-9A0B-8194-67A8-FD1D857AC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03782"/>
                <a:ext cx="11049000" cy="4924746"/>
              </a:xfrm>
              <a:prstGeom prst="rect">
                <a:avLst/>
              </a:prstGeom>
              <a:blipFill>
                <a:blip r:embed="rId6"/>
                <a:stretch>
                  <a:fillRect l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1833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266700"/>
            <a:ext cx="20834242" cy="1818911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248400" y="408245"/>
            <a:ext cx="57150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lang="en-US" sz="6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LÍ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798" y="617130"/>
            <a:ext cx="1073402" cy="118548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66900" y="2442057"/>
            <a:ext cx="14554200" cy="2438400"/>
            <a:chOff x="2362200" y="2628900"/>
            <a:chExt cx="9533504" cy="5943600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2362200" y="2628900"/>
              <a:ext cx="9533504" cy="5943600"/>
            </a:xfrm>
            <a:prstGeom prst="wedgeRoundRectCallout">
              <a:avLst>
                <a:gd name="adj1" fmla="val -20505"/>
                <a:gd name="adj2" fmla="val 46898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86222" y="2926841"/>
              <a:ext cx="7939867" cy="3017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4400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Đường trung bình của tam giác thì song </a:t>
              </a:r>
              <a:r>
                <a:rPr lang="vi-VN" sz="4400" dirty="0" err="1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song</a:t>
              </a:r>
              <a:r>
                <a:rPr lang="vi-VN" sz="4400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 với cạnh thứ ba và bằng nửa cạnh đó.</a:t>
              </a:r>
              <a:endParaRPr lang="en-US" sz="4400" dirty="0">
                <a:solidFill>
                  <a:schemeClr val="bg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3055" y="8444705"/>
            <a:ext cx="994945" cy="1695929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441722" y="2436041"/>
            <a:ext cx="2417463" cy="4127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A6A48-5401-E17E-E053-B87619881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636" y="5801064"/>
            <a:ext cx="4264815" cy="3843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1ECA5B6-4F38-E4D3-B91D-8E1ABD27D6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561523"/>
                  </p:ext>
                </p:extLst>
              </p:nvPr>
            </p:nvGraphicFramePr>
            <p:xfrm>
              <a:off x="1043117" y="6654370"/>
              <a:ext cx="11430000" cy="25941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4926">
                      <a:extLst>
                        <a:ext uri="{9D8B030D-6E8A-4147-A177-3AD203B41FA5}">
                          <a16:colId xmlns:a16="http://schemas.microsoft.com/office/drawing/2014/main" val="1699366354"/>
                        </a:ext>
                      </a:extLst>
                    </a:gridCol>
                    <a:gridCol w="10315074">
                      <a:extLst>
                        <a:ext uri="{9D8B030D-6E8A-4147-A177-3AD203B41FA5}">
                          <a16:colId xmlns:a16="http://schemas.microsoft.com/office/drawing/2014/main" val="1427365396"/>
                        </a:ext>
                      </a:extLst>
                    </a:gridCol>
                  </a:tblGrid>
                  <a:tr h="1361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GT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𝐴𝐵𝐶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𝑀𝐴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𝑀𝐵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𝑁𝐴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𝑁𝐶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𝐴𝐶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891602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KL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dirty="0" smtClean="0">
                                    <a:latin typeface="Cambria Math" panose="02040503050406030204" pitchFamily="18" charset="0"/>
                                  </a:rPr>
                                  <m:t>𝑀𝑁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</a:rPr>
                                  <m:t> // </m:t>
                                </m:r>
                                <m:r>
                                  <a:rPr lang="en-US" sz="4000" b="0" i="1" dirty="0" smtClean="0">
                                    <a:latin typeface="Cambria Math" panose="02040503050406030204" pitchFamily="18" charset="0"/>
                                  </a:rPr>
                                  <m:t>𝐵𝐶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𝑀𝑁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𝐵𝐶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67998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1ECA5B6-4F38-E4D3-B91D-8E1ABD27D6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561523"/>
                  </p:ext>
                </p:extLst>
              </p:nvPr>
            </p:nvGraphicFramePr>
            <p:xfrm>
              <a:off x="1043117" y="6654370"/>
              <a:ext cx="11430000" cy="25941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4926">
                      <a:extLst>
                        <a:ext uri="{9D8B030D-6E8A-4147-A177-3AD203B41FA5}">
                          <a16:colId xmlns:a16="http://schemas.microsoft.com/office/drawing/2014/main" val="1699366354"/>
                        </a:ext>
                      </a:extLst>
                    </a:gridCol>
                    <a:gridCol w="10315074">
                      <a:extLst>
                        <a:ext uri="{9D8B030D-6E8A-4147-A177-3AD203B41FA5}">
                          <a16:colId xmlns:a16="http://schemas.microsoft.com/office/drawing/2014/main" val="1427365396"/>
                        </a:ext>
                      </a:extLst>
                    </a:gridCol>
                  </a:tblGrid>
                  <a:tr h="1361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GT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809" r="-59" b="-910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916029"/>
                      </a:ext>
                    </a:extLst>
                  </a:tr>
                  <a:tr h="12327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KL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809" t="-110345" r="-59" b="-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67998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0107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6800" y="-1181100"/>
            <a:ext cx="20834242" cy="1818911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50393" y="1298505"/>
                <a:ext cx="11229563" cy="7792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nl-NL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nl-NL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nl-NL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nl-NL" sz="4000" b="1" i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nl-NL" sz="40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32</a:t>
                </a:r>
                <a:r>
                  <a:rPr lang="nl-NL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0" lang="nl-NL" sz="4000" b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𝑀𝐵</m:t>
                        </m:r>
                      </m:den>
                    </m:f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𝐴𝑁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𝑁𝐶</m:t>
                        </m:r>
                      </m:den>
                    </m:f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Thalès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Thalès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93" y="1298505"/>
                <a:ext cx="11229563" cy="7792582"/>
              </a:xfrm>
              <a:prstGeom prst="rect">
                <a:avLst/>
              </a:prstGeom>
              <a:blipFill>
                <a:blip r:embed="rId3"/>
                <a:stretch>
                  <a:fillRect l="-1954" b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50198" y="2896266"/>
            <a:ext cx="4987409" cy="44944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00" y="8811302"/>
            <a:ext cx="753983" cy="128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881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Callout 22"/>
          <p:cNvSpPr/>
          <p:nvPr/>
        </p:nvSpPr>
        <p:spPr>
          <a:xfrm>
            <a:off x="5186133" y="4020783"/>
            <a:ext cx="1600200" cy="878952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p:pic>
        <p:nvPicPr>
          <p:cNvPr id="26" name="Picture 18">
            <a:extLst>
              <a:ext uri="{FF2B5EF4-FFF2-40B4-BE49-F238E27FC236}">
                <a16:creationId xmlns:a16="http://schemas.microsoft.com/office/drawing/2014/main" id="{DD4F2F3D-F518-46CE-A579-47E14EF1E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4184" y="8724900"/>
            <a:ext cx="1447800" cy="15283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0405" y="716040"/>
            <a:ext cx="2932395" cy="971171"/>
            <a:chOff x="2860918" y="805336"/>
            <a:chExt cx="3352800" cy="1213964"/>
          </a:xfrm>
          <a:solidFill>
            <a:schemeClr val="accent5">
              <a:lumMod val="75000"/>
            </a:schemeClr>
          </a:solidFill>
        </p:grpSpPr>
        <p:sp>
          <p:nvSpPr>
            <p:cNvPr id="15" name="Flowchart: Terminator 14"/>
            <p:cNvSpPr/>
            <p:nvPr/>
          </p:nvSpPr>
          <p:spPr>
            <a:xfrm>
              <a:off x="2860918" y="805336"/>
              <a:ext cx="3352800" cy="1213964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68583" y="951151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557646">
            <a:off x="179633" y="356611"/>
            <a:ext cx="699286" cy="1028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71600" y="5143500"/>
                <a:ext cx="9796449" cy="4075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𝑀𝐴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𝑀𝐵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𝑁𝐴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𝑁𝐶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5=2,5 (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143500"/>
                <a:ext cx="9796449" cy="4075668"/>
              </a:xfrm>
              <a:prstGeom prst="rect">
                <a:avLst/>
              </a:prstGeom>
              <a:blipFill>
                <a:blip r:embed="rId5"/>
                <a:stretch>
                  <a:fillRect l="-2178" b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307" y="3717111"/>
            <a:ext cx="5677473" cy="4890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62000" y="744157"/>
                <a:ext cx="16486664" cy="276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Trong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mở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28),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744157"/>
                <a:ext cx="16486664" cy="2762936"/>
              </a:xfrm>
              <a:prstGeom prst="rect">
                <a:avLst/>
              </a:prstGeom>
              <a:blipFill>
                <a:blip r:embed="rId7"/>
                <a:stretch>
                  <a:fillRect l="-1294" r="-702" b="-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-457200" y="9258300"/>
            <a:ext cx="192786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" name="Group 2"/>
          <p:cNvGrpSpPr/>
          <p:nvPr/>
        </p:nvGrpSpPr>
        <p:grpSpPr>
          <a:xfrm>
            <a:off x="-1179379" y="-38100"/>
            <a:ext cx="20834242" cy="2157663"/>
            <a:chOff x="0" y="0"/>
            <a:chExt cx="3762534" cy="328484"/>
          </a:xfrm>
        </p:grpSpPr>
        <p:sp>
          <p:nvSpPr>
            <p:cNvPr id="31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62400" y="647700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04431" y="641168"/>
            <a:ext cx="1828800" cy="20443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3400" y="3320402"/>
            <a:ext cx="5411428" cy="4108061"/>
            <a:chOff x="924909" y="3568797"/>
            <a:chExt cx="5411428" cy="4241703"/>
          </a:xfrm>
        </p:grpSpPr>
        <p:grpSp>
          <p:nvGrpSpPr>
            <p:cNvPr id="9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1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224048" y="4679745"/>
              <a:ext cx="4796230" cy="1636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23301" y="3338861"/>
            <a:ext cx="5422223" cy="4089604"/>
            <a:chOff x="6840639" y="3553166"/>
            <a:chExt cx="5422223" cy="5001862"/>
          </a:xfrm>
        </p:grpSpPr>
        <p:grpSp>
          <p:nvGrpSpPr>
            <p:cNvPr id="14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0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7427738" y="4753346"/>
              <a:ext cx="4360209" cy="1938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241714" y="3314700"/>
            <a:ext cx="5594391" cy="4099208"/>
            <a:chOff x="12557530" y="3479846"/>
            <a:chExt cx="5594391" cy="4709752"/>
          </a:xfrm>
        </p:grpSpPr>
        <p:grpSp>
          <p:nvGrpSpPr>
            <p:cNvPr id="23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5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2557530" y="4251146"/>
              <a:ext cx="5594391" cy="3081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39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r>
                <a:rPr lang="en-US" sz="39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9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39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3: </a:t>
              </a:r>
              <a:r>
                <a:rPr lang="en-US" sz="39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Đường</a:t>
              </a:r>
              <a:r>
                <a:rPr lang="en-US" sz="39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9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trung</a:t>
              </a:r>
              <a:r>
                <a:rPr lang="en-US" sz="39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9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bình</a:t>
              </a:r>
              <a:r>
                <a:rPr lang="en-US" sz="39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9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39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tam </a:t>
              </a:r>
              <a:r>
                <a:rPr lang="en-US" sz="39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giác</a:t>
              </a:r>
              <a:r>
                <a:rPr lang="en-US" sz="39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9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tiết</a:t>
              </a:r>
              <a:r>
                <a:rPr lang="en-US" sz="39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2</a:t>
              </a:r>
              <a:endParaRPr lang="pt-BR" sz="39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414105">
            <a:off x="592992" y="8246237"/>
            <a:ext cx="1472227" cy="1645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8100"/>
            <a:ext cx="18288000" cy="1818911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Google Shape;558;p31"/>
          <p:cNvSpPr txBox="1">
            <a:spLocks/>
          </p:cNvSpPr>
          <p:nvPr/>
        </p:nvSpPr>
        <p:spPr>
          <a:xfrm>
            <a:off x="5472727" y="554356"/>
            <a:ext cx="7266345" cy="8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E8DD"/>
              </a:buClr>
              <a:buSzPts val="3500"/>
              <a:buFont typeface="Londrina Solid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Londrina Solid"/>
                <a:sym typeface="Londrina Solid"/>
              </a:rPr>
              <a:t>KHỞI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Londrina Solid"/>
                <a:sym typeface="Londrina Solid"/>
              </a:rPr>
              <a:t> ĐỘNG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Londrina Solid"/>
              <a:sym typeface="Londrina Solid"/>
            </a:endParaRPr>
          </a:p>
        </p:txBody>
      </p:sp>
      <p:sp>
        <p:nvSpPr>
          <p:cNvPr id="6" name="5-Point Star 5"/>
          <p:cNvSpPr/>
          <p:nvPr/>
        </p:nvSpPr>
        <p:spPr>
          <a:xfrm rot="20935591">
            <a:off x="457131" y="9005570"/>
            <a:ext cx="853910" cy="842272"/>
          </a:xfrm>
          <a:prstGeom prst="star5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2319047"/>
                <a:ext cx="169926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28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19047"/>
                <a:ext cx="16992600" cy="1839606"/>
              </a:xfrm>
              <a:prstGeom prst="rect">
                <a:avLst/>
              </a:prstGeom>
              <a:blipFill>
                <a:blip r:embed="rId2"/>
                <a:stretch>
                  <a:fillRect l="-125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024755"/>
            <a:ext cx="6324600" cy="544807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66800" y="5816151"/>
            <a:ext cx="8378252" cy="1865277"/>
            <a:chOff x="1064348" y="5651470"/>
            <a:chExt cx="8378252" cy="1865277"/>
          </a:xfrm>
        </p:grpSpPr>
        <p:pic>
          <p:nvPicPr>
            <p:cNvPr id="12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64348" y="5651470"/>
              <a:ext cx="890388" cy="78148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025518" y="5691824"/>
                  <a:ext cx="7417082" cy="18249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40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Hai </a:t>
                  </a:r>
                  <a:r>
                    <a:rPr lang="en-US" sz="4000" i="1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đoạn</a:t>
                  </a:r>
                  <a:r>
                    <a:rPr lang="en-US" sz="40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i="1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thẳng</a:t>
                  </a:r>
                  <a:r>
                    <a:rPr lang="en-US" sz="40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𝑀𝑁</m:t>
                      </m:r>
                    </m:oMath>
                  </a14:m>
                  <a:r>
                    <a:rPr lang="en-US" sz="40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i="1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và</a:t>
                  </a:r>
                  <a:r>
                    <a:rPr lang="en-US" sz="40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𝐵𝐶</m:t>
                      </m:r>
                    </m:oMath>
                  </a14:m>
                  <a:r>
                    <a:rPr lang="en-US" sz="40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i="1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có</a:t>
                  </a:r>
                  <a:r>
                    <a:rPr lang="en-US" sz="40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i="1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mối</a:t>
                  </a:r>
                  <a:r>
                    <a:rPr lang="en-US" sz="40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i="1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liên</a:t>
                  </a:r>
                  <a:r>
                    <a:rPr lang="en-US" sz="40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i="1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hệ</a:t>
                  </a:r>
                  <a:r>
                    <a:rPr lang="en-US" sz="40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i="1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gì</a:t>
                  </a:r>
                  <a:r>
                    <a:rPr lang="en-US" sz="40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?</a:t>
                  </a:r>
                  <a:endParaRPr lang="vi-VN" sz="4000" i="1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518" y="5691824"/>
                  <a:ext cx="7417082" cy="1824923"/>
                </a:xfrm>
                <a:prstGeom prst="rect">
                  <a:avLst/>
                </a:prstGeom>
                <a:blipFill>
                  <a:blip r:embed="rId6"/>
                  <a:stretch>
                    <a:fillRect l="-2961" r="-2878" b="-137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6753680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914400" y="597240"/>
            <a:ext cx="20574000" cy="72132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1360939" y="9791700"/>
            <a:ext cx="20834242" cy="1818911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0" y="6896100"/>
            <a:ext cx="5029200" cy="31063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24720" y="2857500"/>
            <a:ext cx="1343856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chemeClr val="accent1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7500" b="1" kern="0" dirty="0">
                <a:solidFill>
                  <a:schemeClr val="accent1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7500" b="1" kern="0" dirty="0">
                <a:solidFill>
                  <a:schemeClr val="accent1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7500" b="1" kern="0" dirty="0">
                <a:solidFill>
                  <a:schemeClr val="accent1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ĐƯỜNG TRUNG BÌNH CỦA TAM GIÁC</a:t>
            </a:r>
            <a:r>
              <a:rPr lang="vi-VN" sz="7500" b="1" kern="0" dirty="0">
                <a:solidFill>
                  <a:schemeClr val="accent1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75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82119"/>
      </p:ext>
    </p:extLst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4728244" y="419100"/>
            <a:ext cx="9144000" cy="1143000"/>
          </a:xfrm>
          <a:prstGeom prst="flowChartTerminator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1219200" y="2209800"/>
            <a:ext cx="6629400" cy="7337676"/>
            <a:chOff x="0" y="-907082"/>
            <a:chExt cx="4667364" cy="7693286"/>
          </a:xfrm>
        </p:grpSpPr>
        <p:sp>
          <p:nvSpPr>
            <p:cNvPr id="3" name="Freeform 3"/>
            <p:cNvSpPr/>
            <p:nvPr/>
          </p:nvSpPr>
          <p:spPr>
            <a:xfrm>
              <a:off x="0" y="-907082"/>
              <a:ext cx="4667364" cy="7693286"/>
            </a:xfrm>
            <a:custGeom>
              <a:avLst/>
              <a:gdLst/>
              <a:ahLst/>
              <a:cxnLst/>
              <a:rect l="l" t="t" r="r" b="b"/>
              <a:pathLst>
                <a:path w="5358564" h="6786204">
                  <a:moveTo>
                    <a:pt x="5234104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34105" y="0"/>
                  </a:lnTo>
                  <a:cubicBezTo>
                    <a:pt x="5302684" y="0"/>
                    <a:pt x="5358564" y="55880"/>
                    <a:pt x="5358564" y="124460"/>
                  </a:cubicBezTo>
                  <a:lnTo>
                    <a:pt x="5358564" y="6661744"/>
                  </a:lnTo>
                  <a:cubicBezTo>
                    <a:pt x="5358564" y="6730324"/>
                    <a:pt x="5302684" y="6786204"/>
                    <a:pt x="5234105" y="6786204"/>
                  </a:cubicBez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8613" y="5291517"/>
            <a:ext cx="6357587" cy="4804983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9310501" y="3529058"/>
            <a:ext cx="1560158" cy="119288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05448" y="3478654"/>
            <a:ext cx="401590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Định nghĩa</a:t>
            </a:r>
            <a:endParaRPr lang="en-US" sz="4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9304255" y="6638499"/>
            <a:ext cx="1560158" cy="119288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05448" y="6591300"/>
            <a:ext cx="3475006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 chất</a:t>
            </a:r>
            <a:endParaRPr lang="en-US" sz="4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4572000" y="2247236"/>
            <a:ext cx="9734553" cy="2810046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ĐỊNH NGHĨA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762001" y="8724900"/>
            <a:ext cx="20116800" cy="33874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96119" y="0"/>
            <a:ext cx="3942481" cy="1123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44" y="7200900"/>
            <a:ext cx="5084505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66901"/>
      </p:ext>
    </p:extLst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533400" y="9269254"/>
            <a:ext cx="192786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1104900"/>
                <a:ext cx="158496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nl-NL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 1: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29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mút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đặc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gì</a:t>
                </a:r>
                <a:endPara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104900"/>
                <a:ext cx="15849600" cy="1824923"/>
              </a:xfrm>
              <a:prstGeom prst="rect">
                <a:avLst/>
              </a:prstGeom>
              <a:blipFill>
                <a:blip r:embed="rId2"/>
                <a:stretch>
                  <a:fillRect l="-1231" r="-134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8741" y="3455135"/>
                <a:ext cx="7173701" cy="3994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hình vẽ ta thấy:</a:t>
                </a:r>
                <a:endParaRPr lang="en-US" sz="40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40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𝐷𝐸</m:t>
                    </m:r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741" y="3455135"/>
                <a:ext cx="7173701" cy="3994042"/>
              </a:xfrm>
              <a:prstGeom prst="rect">
                <a:avLst/>
              </a:prstGeom>
              <a:blipFill>
                <a:blip r:embed="rId3"/>
                <a:stretch>
                  <a:fillRect l="-3059" r="-2974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8801100" y="3749501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7493">
            <a:off x="976816" y="3499799"/>
            <a:ext cx="959768" cy="1428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083" y="3749501"/>
            <a:ext cx="5428391" cy="46232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FD0D2F-0D8B-9923-20A4-5003903622EA}"/>
              </a:ext>
            </a:extLst>
          </p:cNvPr>
          <p:cNvSpPr/>
          <p:nvPr/>
        </p:nvSpPr>
        <p:spPr>
          <a:xfrm>
            <a:off x="4366794" y="308082"/>
            <a:ext cx="7368006" cy="14003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en-US" sz="4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476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266700"/>
            <a:ext cx="20834242" cy="1818911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248400" y="408245"/>
            <a:ext cx="57150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6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057400" y="2705100"/>
            <a:ext cx="14097000" cy="2667000"/>
          </a:xfrm>
          <a:prstGeom prst="wedgeRoundRectCallout">
            <a:avLst>
              <a:gd name="adj1" fmla="val -20505"/>
              <a:gd name="adj2" fmla="val 4689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971800" y="6210300"/>
            <a:ext cx="2129952" cy="3636989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798" y="617130"/>
            <a:ext cx="1073402" cy="11854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36867" y="2953688"/>
            <a:ext cx="12907933" cy="217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8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Đường trung bình của tam giác </a:t>
            </a:r>
            <a:r>
              <a:rPr lang="vi-VN" sz="4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48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đọan</a:t>
            </a:r>
            <a:r>
              <a:rPr lang="vi-VN" sz="4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thẳng nối trung điểm hai cạnh của tam giác đó.</a:t>
            </a:r>
            <a:endParaRPr lang="en-US" sz="4800" dirty="0">
              <a:solidFill>
                <a:schemeClr val="bg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7800" y="8400571"/>
            <a:ext cx="994945" cy="16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01040" y="618949"/>
            <a:ext cx="3352800" cy="971171"/>
            <a:chOff x="2860918" y="805336"/>
            <a:chExt cx="3352800" cy="1213964"/>
          </a:xfrm>
          <a:solidFill>
            <a:schemeClr val="accent5">
              <a:lumMod val="75000"/>
            </a:schemeClr>
          </a:solidFill>
        </p:grpSpPr>
        <p:sp>
          <p:nvSpPr>
            <p:cNvPr id="13" name="Flowchart: Terminator 12"/>
            <p:cNvSpPr/>
            <p:nvPr/>
          </p:nvSpPr>
          <p:spPr>
            <a:xfrm>
              <a:off x="2860918" y="805336"/>
              <a:ext cx="3352800" cy="1213964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05011" y="951151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969922">
            <a:off x="501028" y="441139"/>
            <a:ext cx="699286" cy="1028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23768" y="177786"/>
                <a:ext cx="13167203" cy="1752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𝑀𝑄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𝑁𝑃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30,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768" y="177786"/>
                <a:ext cx="13167203" cy="1752211"/>
              </a:xfrm>
              <a:prstGeom prst="rect">
                <a:avLst/>
              </a:prstGeom>
              <a:blipFill>
                <a:blip r:embed="rId3"/>
                <a:stretch>
                  <a:fillRect l="-1528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93006" y="2933700"/>
                <a:ext cx="10805424" cy="5363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𝑀𝑄</m:t>
                    </m:r>
                  </m:oMath>
                </a14:m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3800" kern="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06" y="2933700"/>
                <a:ext cx="10805424" cy="5363456"/>
              </a:xfrm>
              <a:prstGeom prst="rect">
                <a:avLst/>
              </a:prstGeom>
              <a:blipFill>
                <a:blip r:embed="rId4"/>
                <a:stretch>
                  <a:fillRect l="-1862" r="-395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985">
            <a:off x="16373490" y="9071522"/>
            <a:ext cx="1754319" cy="1714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25962" y="2724316"/>
            <a:ext cx="5130999" cy="4409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9189" y="2171700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800" b="1" i="1" u="sng" dirty="0">
                <a:solidFill>
                  <a:srgbClr val="C00000"/>
                </a:solidFill>
              </a:rPr>
              <a:t>Giải</a:t>
            </a:r>
            <a:r>
              <a:rPr lang="en-US" sz="3800" b="1" i="1" u="sng" dirty="0">
                <a:solidFill>
                  <a:srgbClr val="C0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F8B04B-DF7D-5BC9-272E-B401646B3A2A}"/>
                  </a:ext>
                </a:extLst>
              </p:cNvPr>
              <p:cNvSpPr txBox="1"/>
              <p:nvPr/>
            </p:nvSpPr>
            <p:spPr>
              <a:xfrm>
                <a:off x="1193005" y="8268089"/>
                <a:ext cx="15901989" cy="1752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𝑁𝑃</m:t>
                    </m:r>
                  </m:oMath>
                </a14:m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kumimoji="0" lang="en-US" sz="3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3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kumimoji="0" lang="en-US" sz="3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3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kumimoji="0" lang="en-US" sz="3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F8B04B-DF7D-5BC9-272E-B401646B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05" y="8268089"/>
                <a:ext cx="15901989" cy="1752211"/>
              </a:xfrm>
              <a:prstGeom prst="rect">
                <a:avLst/>
              </a:prstGeom>
              <a:blipFill>
                <a:blip r:embed="rId7"/>
                <a:stretch>
                  <a:fillRect l="-1265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8698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>
            <a:off x="7048500" y="414016"/>
            <a:ext cx="4343400" cy="1224284"/>
          </a:xfrm>
          <a:prstGeom prst="homePlate">
            <a:avLst/>
          </a:prstGeom>
          <a:solidFill>
            <a:srgbClr val="FFCC66"/>
          </a:solidFill>
          <a:ln>
            <a:solidFill>
              <a:srgbClr val="E87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45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916780">
            <a:off x="-119829" y="6262407"/>
            <a:ext cx="683278" cy="1004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67743" y="1790203"/>
                <a:ext cx="13952513" cy="91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Vẽ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bình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.</a:t>
                </a:r>
                <a:endParaRPr lang="vi-VN" sz="400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743" y="1790203"/>
                <a:ext cx="13952513" cy="916276"/>
              </a:xfrm>
              <a:prstGeom prst="rect">
                <a:avLst/>
              </a:prstGeom>
              <a:blipFill>
                <a:blip r:embed="rId4"/>
                <a:stretch>
                  <a:fillRect l="-157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08066" y="5301945"/>
                <a:ext cx="10675913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𝐷𝐸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𝐸𝐹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𝐷𝐹</m:t>
                    </m:r>
                  </m:oMath>
                </a14:m>
                <a:r>
                  <a:rPr lang="vi-VN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ba đường trung bình của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en-US" sz="4000" dirty="0"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066" y="5301945"/>
                <a:ext cx="10675913" cy="901593"/>
              </a:xfrm>
              <a:prstGeom prst="rect">
                <a:avLst/>
              </a:prstGeom>
              <a:blipFill>
                <a:blip r:embed="rId5"/>
                <a:stretch>
                  <a:fillRect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6724" y="9029522"/>
            <a:ext cx="1493752" cy="1143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041" y="647522"/>
            <a:ext cx="1253517" cy="990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9600" y="4576586"/>
            <a:ext cx="5465121" cy="32539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25079" y="3873410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kumimoji="0" lang="en-US" sz="3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069404-DA3F-E898-A992-53D17C43CE4B}"/>
              </a:ext>
            </a:extLst>
          </p:cNvPr>
          <p:cNvSpPr/>
          <p:nvPr/>
        </p:nvSpPr>
        <p:spPr>
          <a:xfrm>
            <a:off x="1066799" y="8383008"/>
            <a:ext cx="312420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  <a:defRPr/>
            </a:pPr>
            <a:r>
              <a:rPr lang="en-US" sz="5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5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4CBD4D-A26C-C279-2A0B-2031DE99C013}"/>
              </a:ext>
            </a:extLst>
          </p:cNvPr>
          <p:cNvGrpSpPr/>
          <p:nvPr/>
        </p:nvGrpSpPr>
        <p:grpSpPr>
          <a:xfrm>
            <a:off x="4457700" y="8424145"/>
            <a:ext cx="9525000" cy="1176966"/>
            <a:chOff x="2438400" y="2558627"/>
            <a:chExt cx="13563600" cy="50864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5B2BA9-1207-567D-065C-074AB418DE4A}"/>
                </a:ext>
              </a:extLst>
            </p:cNvPr>
            <p:cNvSpPr/>
            <p:nvPr/>
          </p:nvSpPr>
          <p:spPr>
            <a:xfrm>
              <a:off x="2438400" y="2558627"/>
              <a:ext cx="13563600" cy="5086441"/>
            </a:xfrm>
            <a:prstGeom prst="rect">
              <a:avLst/>
            </a:prstGeom>
            <a:solidFill>
              <a:schemeClr val="bg1"/>
            </a:solidFill>
            <a:ln w="381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F6059B-B753-DAA1-878C-E3798BB6E385}"/>
                </a:ext>
              </a:extLst>
            </p:cNvPr>
            <p:cNvSpPr/>
            <p:nvPr/>
          </p:nvSpPr>
          <p:spPr>
            <a:xfrm>
              <a:off x="3009924" y="2953583"/>
              <a:ext cx="12382476" cy="91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4000" i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Mỗi tam giác có ba đường trung bình.</a:t>
              </a:r>
              <a:endParaRPr lang="en-US" sz="4000" i="1" dirty="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0439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</TotalTime>
  <Words>626</Words>
  <Application>Microsoft Office PowerPoint</Application>
  <PresentationFormat>Custom</PresentationFormat>
  <Paragraphs>65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 Light</vt:lpstr>
      <vt:lpstr>Calibri</vt:lpstr>
      <vt:lpstr>Elsie</vt:lpstr>
      <vt:lpstr>Londrina Solid</vt:lpstr>
      <vt:lpstr>Cambria Math</vt:lpstr>
      <vt:lpstr>Wingdings</vt:lpstr>
      <vt:lpstr>Arial (Body)</vt:lpstr>
      <vt:lpstr>Arial</vt:lpstr>
      <vt:lpstr>Times New Roman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Dell I5</cp:lastModifiedBy>
  <cp:revision>3</cp:revision>
  <dcterms:created xsi:type="dcterms:W3CDTF">2006-08-16T00:00:00Z</dcterms:created>
  <dcterms:modified xsi:type="dcterms:W3CDTF">2025-02-27T10:40:46Z</dcterms:modified>
  <dc:identifier>DAFKAZ1_Ljc</dc:identifier>
</cp:coreProperties>
</file>