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340" r:id="rId3"/>
    <p:sldId id="439" r:id="rId4"/>
    <p:sldId id="440" r:id="rId5"/>
    <p:sldId id="342" r:id="rId6"/>
    <p:sldId id="441" r:id="rId7"/>
    <p:sldId id="306" r:id="rId8"/>
    <p:sldId id="442" r:id="rId9"/>
    <p:sldId id="366" r:id="rId10"/>
    <p:sldId id="367" r:id="rId11"/>
    <p:sldId id="443" r:id="rId12"/>
    <p:sldId id="368" r:id="rId13"/>
    <p:sldId id="444" r:id="rId14"/>
    <p:sldId id="359" r:id="rId15"/>
    <p:sldId id="328" r:id="rId16"/>
    <p:sldId id="371" r:id="rId17"/>
    <p:sldId id="372" r:id="rId18"/>
    <p:sldId id="445" r:id="rId19"/>
    <p:sldId id="446" r:id="rId20"/>
    <p:sldId id="447" r:id="rId21"/>
    <p:sldId id="437" r:id="rId22"/>
    <p:sldId id="268" r:id="rId23"/>
    <p:sldId id="438"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7" d="100"/>
          <a:sy n="47" d="100"/>
        </p:scale>
        <p:origin x="45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CD6F6-6470-4DC7-913D-4EE0D9EB6DAD}"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CE368-7A56-4BD6-8BC9-C4BF8F1C1838}" type="slidenum">
              <a:rPr lang="en-US" smtClean="0"/>
              <a:t>‹#›</a:t>
            </a:fld>
            <a:endParaRPr lang="en-US"/>
          </a:p>
        </p:txBody>
      </p:sp>
    </p:spTree>
    <p:extLst>
      <p:ext uri="{BB962C8B-B14F-4D97-AF65-F5344CB8AC3E}">
        <p14:creationId xmlns:p14="http://schemas.microsoft.com/office/powerpoint/2010/main" val="364437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EB65-1C53-A8A3-BC0B-9C044A7013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189AA1-62B2-715F-E4D9-DE23D9A45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C8A0AD-AE5B-F0CD-C2AF-E2A74D0FF92C}"/>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5" name="Footer Placeholder 4">
            <a:extLst>
              <a:ext uri="{FF2B5EF4-FFF2-40B4-BE49-F238E27FC236}">
                <a16:creationId xmlns:a16="http://schemas.microsoft.com/office/drawing/2014/main" id="{B0307BE9-6ED3-C933-B00C-7F4BCBFB3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FC27B-C74F-88DC-4513-82C74CA1533E}"/>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419343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1103-9708-FCDB-675C-E971F4EC02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140F95-2D4C-2AEC-70AA-72B48BB997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2694B-265B-D43B-DCCE-A240F4CCD5EF}"/>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5" name="Footer Placeholder 4">
            <a:extLst>
              <a:ext uri="{FF2B5EF4-FFF2-40B4-BE49-F238E27FC236}">
                <a16:creationId xmlns:a16="http://schemas.microsoft.com/office/drawing/2014/main" id="{C7FA608F-3897-860E-6CA4-67F369B79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D5865-F2A2-77F3-8640-D886E062A74E}"/>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262793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B173E-E9C5-ADBE-0A90-A397D8A1A2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E90797-CA16-CA86-F001-C651D38ED3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5D32E-B0FD-3DCA-A37C-59F90311B829}"/>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5" name="Footer Placeholder 4">
            <a:extLst>
              <a:ext uri="{FF2B5EF4-FFF2-40B4-BE49-F238E27FC236}">
                <a16:creationId xmlns:a16="http://schemas.microsoft.com/office/drawing/2014/main" id="{72118191-3CC3-49E9-3BBE-F4E779DB6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CD30F-4E78-F31B-CD83-9EB269838AB5}"/>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87873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ABD7-9EB7-B738-DE12-2BA3DEECA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07C2C2-224E-F8C8-A192-D3F702C50A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20F3E-A225-BA96-DEC5-17007BC7901B}"/>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5" name="Footer Placeholder 4">
            <a:extLst>
              <a:ext uri="{FF2B5EF4-FFF2-40B4-BE49-F238E27FC236}">
                <a16:creationId xmlns:a16="http://schemas.microsoft.com/office/drawing/2014/main" id="{E41AB22D-DDA4-353C-3D77-2777782D4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C99A3-5307-86C6-FDB0-9A7E99939FA0}"/>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211675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4987-C03D-4551-A9A3-B6630F76D6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B99A08-4B55-D748-9FFE-4F4ECF990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5EC74F-276E-6ED6-2B60-542BF5741F5C}"/>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5" name="Footer Placeholder 4">
            <a:extLst>
              <a:ext uri="{FF2B5EF4-FFF2-40B4-BE49-F238E27FC236}">
                <a16:creationId xmlns:a16="http://schemas.microsoft.com/office/drawing/2014/main" id="{6FE02533-E056-5119-4F73-59273CB61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96D2-0CD0-A344-8B5C-39AF999B15CC}"/>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13256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C1DE-B552-5659-FADA-C4219E075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7750A-D240-F3C7-7636-2188AC843D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4EC68E-E9FF-030D-B94D-0E8AC4C77F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4C1791-86EE-1035-1F10-059447A5C801}"/>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6" name="Footer Placeholder 5">
            <a:extLst>
              <a:ext uri="{FF2B5EF4-FFF2-40B4-BE49-F238E27FC236}">
                <a16:creationId xmlns:a16="http://schemas.microsoft.com/office/drawing/2014/main" id="{0EAB5F47-AC07-512D-4C12-29980E1D8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AB47E-0655-8F52-431B-5411331119A8}"/>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67402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7145-C667-2B04-2952-5BFB3A9AC0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384787-3795-52BA-6891-C112EEF91A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0DFAA7-210F-1BB8-930B-9C54E0A1DD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74D139-A95B-9275-E867-CA859D674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59311-0B57-CCC1-9A14-249946690D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2ABEE4-9694-8B44-211A-3F28C7214F15}"/>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8" name="Footer Placeholder 7">
            <a:extLst>
              <a:ext uri="{FF2B5EF4-FFF2-40B4-BE49-F238E27FC236}">
                <a16:creationId xmlns:a16="http://schemas.microsoft.com/office/drawing/2014/main" id="{099B1B5C-FEDB-D9F1-B6D4-0D16E73C2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7457DB-BDD3-E831-8D2C-242C5A990EA7}"/>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273372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6E05F-2EE1-12E5-D49E-6424D125CE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303BA8-C380-3365-8942-C213AABA3D58}"/>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4" name="Footer Placeholder 3">
            <a:extLst>
              <a:ext uri="{FF2B5EF4-FFF2-40B4-BE49-F238E27FC236}">
                <a16:creationId xmlns:a16="http://schemas.microsoft.com/office/drawing/2014/main" id="{B70AEA84-38CA-00B8-C7A3-DD9FE90C23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47DD1C-0C33-2413-58C8-CB8FA50737E3}"/>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366322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AF7EC-EE8D-56A7-782F-D50E722CF4AD}"/>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3" name="Footer Placeholder 2">
            <a:extLst>
              <a:ext uri="{FF2B5EF4-FFF2-40B4-BE49-F238E27FC236}">
                <a16:creationId xmlns:a16="http://schemas.microsoft.com/office/drawing/2014/main" id="{8F6341DC-DFBC-7DB5-715A-A9E024B751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CB4231-9BAE-9C4A-E278-90C867C2E0F2}"/>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365320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1832-540C-5B89-36CD-D4D4C0010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400020-47B9-A07C-FC55-467C3E20D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33FE09-AAF8-10E6-C31D-B52E011AA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D1912-E0FD-FE22-D96E-3FA05D9DE346}"/>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6" name="Footer Placeholder 5">
            <a:extLst>
              <a:ext uri="{FF2B5EF4-FFF2-40B4-BE49-F238E27FC236}">
                <a16:creationId xmlns:a16="http://schemas.microsoft.com/office/drawing/2014/main" id="{22EB34DA-8484-AD0F-DE30-740FBFBDE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D4C8D-CA2A-0184-3046-9991C259E4B1}"/>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205863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84A4-DD6E-B2E9-46E6-F15EBB05A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6BEB30-23A7-56A6-60BF-99CEFE30D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3BC128-1784-7EDA-0276-74C1128DC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D3AC2E-5355-FC9F-5EA6-56098ED51F44}"/>
              </a:ext>
            </a:extLst>
          </p:cNvPr>
          <p:cNvSpPr>
            <a:spLocks noGrp="1"/>
          </p:cNvSpPr>
          <p:nvPr>
            <p:ph type="dt" sz="half" idx="10"/>
          </p:nvPr>
        </p:nvSpPr>
        <p:spPr/>
        <p:txBody>
          <a:bodyPr/>
          <a:lstStyle/>
          <a:p>
            <a:fld id="{516FB686-3DF9-4CF5-B8A4-7C2C5521923B}" type="datetimeFigureOut">
              <a:rPr lang="en-US" smtClean="0"/>
              <a:t>2/27/2025</a:t>
            </a:fld>
            <a:endParaRPr lang="en-US"/>
          </a:p>
        </p:txBody>
      </p:sp>
      <p:sp>
        <p:nvSpPr>
          <p:cNvPr id="6" name="Footer Placeholder 5">
            <a:extLst>
              <a:ext uri="{FF2B5EF4-FFF2-40B4-BE49-F238E27FC236}">
                <a16:creationId xmlns:a16="http://schemas.microsoft.com/office/drawing/2014/main" id="{38C4B0D6-6CBE-7588-CD18-B9D4AFB92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B3350-ECAB-EFF3-852D-8B7C94A34779}"/>
              </a:ext>
            </a:extLst>
          </p:cNvPr>
          <p:cNvSpPr>
            <a:spLocks noGrp="1"/>
          </p:cNvSpPr>
          <p:nvPr>
            <p:ph type="sldNum" sz="quarter" idx="12"/>
          </p:nvPr>
        </p:nvSpPr>
        <p:spPr/>
        <p:txBody>
          <a:bodyPr/>
          <a:lstStyle/>
          <a:p>
            <a:fld id="{904709F1-BF98-46D9-9511-C4D7E9F9878E}" type="slidenum">
              <a:rPr lang="en-US" smtClean="0"/>
              <a:t>‹#›</a:t>
            </a:fld>
            <a:endParaRPr lang="en-US"/>
          </a:p>
        </p:txBody>
      </p:sp>
    </p:spTree>
    <p:extLst>
      <p:ext uri="{BB962C8B-B14F-4D97-AF65-F5344CB8AC3E}">
        <p14:creationId xmlns:p14="http://schemas.microsoft.com/office/powerpoint/2010/main" val="370799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867E7-9D52-18C5-19FC-B2D501E41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E0B92-CF35-5F10-250E-F157D88951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CF61C-0AE4-2E45-A6A5-B4ECB4CCBB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B686-3DF9-4CF5-B8A4-7C2C5521923B}" type="datetimeFigureOut">
              <a:rPr lang="en-US" smtClean="0"/>
              <a:t>2/27/2025</a:t>
            </a:fld>
            <a:endParaRPr lang="en-US"/>
          </a:p>
        </p:txBody>
      </p:sp>
      <p:sp>
        <p:nvSpPr>
          <p:cNvPr id="5" name="Footer Placeholder 4">
            <a:extLst>
              <a:ext uri="{FF2B5EF4-FFF2-40B4-BE49-F238E27FC236}">
                <a16:creationId xmlns:a16="http://schemas.microsoft.com/office/drawing/2014/main" id="{AC817744-5025-34EC-F485-1DBDC608F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378FAA-B297-C855-3CBA-4BE23723E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709F1-BF98-46D9-9511-C4D7E9F9878E}" type="slidenum">
              <a:rPr lang="en-US" smtClean="0"/>
              <a:t>‹#›</a:t>
            </a:fld>
            <a:endParaRPr lang="en-US"/>
          </a:p>
        </p:txBody>
      </p:sp>
    </p:spTree>
    <p:extLst>
      <p:ext uri="{BB962C8B-B14F-4D97-AF65-F5344CB8AC3E}">
        <p14:creationId xmlns:p14="http://schemas.microsoft.com/office/powerpoint/2010/main" val="4186603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30.png"/><Relationship Id="rId7"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0.png"/><Relationship Id="rId10" Type="http://schemas.openxmlformats.org/officeDocument/2006/relationships/image" Target="../media/image30.svg"/><Relationship Id="rId4" Type="http://schemas.openxmlformats.org/officeDocument/2006/relationships/image" Target="../media/image140.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png"/><Relationship Id="rId7" Type="http://schemas.openxmlformats.org/officeDocument/2006/relationships/image" Target="../media/image28.sv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811838" y="686665"/>
            <a:ext cx="10737785" cy="36814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defTabSz="914377">
              <a:lnSpc>
                <a:spcPct val="150000"/>
              </a:lnSpc>
              <a:buClr>
                <a:srgbClr val="000000"/>
              </a:buClr>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4</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Xác suất của biến cố ngẫu nhiên trong một số trò chơi đơn giản - Tiết 3</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62AD2A4-7613-33CD-8023-4396D2E3601A}"/>
                  </a:ext>
                </a:extLst>
              </p:cNvPr>
              <p:cNvSpPr/>
              <p:nvPr/>
            </p:nvSpPr>
            <p:spPr>
              <a:xfrm>
                <a:off x="449042" y="1056540"/>
                <a:ext cx="11546521" cy="4049763"/>
              </a:xfrm>
              <a:prstGeom prst="rect">
                <a:avLst/>
              </a:prstGeom>
            </p:spPr>
            <p:txBody>
              <a:bodyPr wrap="square">
                <a:spAutoFit/>
              </a:bodyPr>
              <a:lstStyle/>
              <a:p>
                <a:pPr algn="just">
                  <a:lnSpc>
                    <a:spcPct val="150000"/>
                  </a:lnSpc>
                  <a:spcAft>
                    <a:spcPts val="333"/>
                  </a:spcAft>
                </a:pPr>
                <a:r>
                  <a:rPr lang="vi-VN" sz="2200" dirty="0">
                    <a:latin typeface="UTM Avo" panose="02040603050506020204" pitchFamily="18" charset="0"/>
                    <a:cs typeface="Arial" panose="020B0604020202020204" pitchFamily="34" charset="0"/>
                  </a:rPr>
                  <a:t>Vì đội thanh niên tình nguyện gồm 25 thành viên nên số các kết quả có thể xảy ra đối với thành viên được chọn ra từ đội thanh niên đó là 25.</a:t>
                </a:r>
              </a:p>
              <a:p>
                <a:pPr algn="just">
                  <a:lnSpc>
                    <a:spcPct val="150000"/>
                  </a:lnSpc>
                  <a:spcAft>
                    <a:spcPts val="333"/>
                  </a:spcAft>
                </a:pPr>
                <a:r>
                  <a:rPr lang="vi-VN" sz="2200" dirty="0">
                    <a:latin typeface="UTM Avo" panose="02040603050506020204" pitchFamily="18" charset="0"/>
                    <a:cs typeface="Arial" panose="020B0604020202020204" pitchFamily="34" charset="0"/>
                  </a:rPr>
                  <a:t>a) Các kết quả thuận lợi cho biến cố “Thành viên được chọn ra đến từ vùng Đồng bằng sông Hồng” là thành viên được chọn ra lần lượt đến từ các tỉnh/thành phố: Hà Nội, Hải Dương, Hải Phòng, Hà Nam, Nam Định, Ninh Bình. </a:t>
                </a:r>
                <a:endParaRPr lang="en-US" sz="2200" dirty="0">
                  <a:latin typeface="UTM Avo" panose="02040603050506020204" pitchFamily="18" charset="0"/>
                  <a:cs typeface="Arial" panose="020B0604020202020204" pitchFamily="34" charset="0"/>
                </a:endParaRPr>
              </a:p>
              <a:p>
                <a:pPr algn="just">
                  <a:lnSpc>
                    <a:spcPct val="150000"/>
                  </a:lnSpc>
                  <a:spcAft>
                    <a:spcPts val="333"/>
                  </a:spcAft>
                </a:pPr>
                <a:r>
                  <a:rPr lang="vi-VN" sz="2200" dirty="0">
                    <a:latin typeface="UTM Avo" panose="02040603050506020204" pitchFamily="18" charset="0"/>
                    <a:cs typeface="Arial" panose="020B0604020202020204" pitchFamily="34" charset="0"/>
                  </a:rPr>
                  <a:t>Do đó có 6 kết quả thuận lợi cho biến cố đó. </a:t>
                </a:r>
                <a:endParaRPr lang="en-US" sz="2200" dirty="0">
                  <a:latin typeface="UTM Avo" panose="02040603050506020204" pitchFamily="18" charset="0"/>
                  <a:cs typeface="Arial" panose="020B0604020202020204" pitchFamily="34" charset="0"/>
                </a:endParaRPr>
              </a:p>
              <a:p>
                <a:pPr algn="just">
                  <a:lnSpc>
                    <a:spcPct val="150000"/>
                  </a:lnSpc>
                  <a:spcAft>
                    <a:spcPts val="333"/>
                  </a:spcAft>
                </a:pPr>
                <a:r>
                  <a:rPr lang="vi-VN" sz="2200" dirty="0">
                    <a:latin typeface="UTM Avo" panose="02040603050506020204" pitchFamily="18" charset="0"/>
                    <a:cs typeface="Arial" panose="020B0604020202020204" pitchFamily="34" charset="0"/>
                  </a:rPr>
                  <a:t>Vì thế, xác suất của biến cố đó là</a:t>
                </a:r>
                <a:r>
                  <a:rPr lang="en-US" sz="2200" dirty="0">
                    <a:latin typeface="UTM Avo" panose="02040603050506020204" pitchFamily="18"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m:rPr>
                            <m:nor/>
                          </m:rPr>
                          <a:rPr lang="en-US" sz="2200">
                            <a:latin typeface="UTM Avo" panose="02040603050506020204" pitchFamily="18" charset="0"/>
                            <a:cs typeface="Arial" panose="020B0604020202020204" pitchFamily="34" charset="0"/>
                          </a:rPr>
                          <m:t>6</m:t>
                        </m:r>
                      </m:num>
                      <m:den>
                        <m:r>
                          <m:rPr>
                            <m:nor/>
                          </m:rPr>
                          <a:rPr lang="en-US" sz="2200">
                            <a:latin typeface="UTM Avo" panose="02040603050506020204" pitchFamily="18" charset="0"/>
                            <a:cs typeface="Arial" panose="020B0604020202020204" pitchFamily="34" charset="0"/>
                          </a:rPr>
                          <m:t>25</m:t>
                        </m:r>
                      </m:den>
                    </m:f>
                    <m:r>
                      <a:rPr lang="en-US" sz="2200" b="0">
                        <a:latin typeface="Cambria Math" panose="02040503050406030204" pitchFamily="18" charset="0"/>
                        <a:cs typeface="Arial" panose="020B0604020202020204" pitchFamily="34" charset="0"/>
                      </a:rPr>
                      <m:t>.</m:t>
                    </m:r>
                  </m:oMath>
                </a14:m>
                <a:endParaRPr lang="vi-VN" sz="2200" dirty="0">
                  <a:latin typeface="UTM Avo" panose="02040603050506020204" pitchFamily="18"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962AD2A4-7613-33CD-8023-4396D2E3601A}"/>
                  </a:ext>
                </a:extLst>
              </p:cNvPr>
              <p:cNvSpPr>
                <a:spLocks noRot="1" noChangeAspect="1" noMove="1" noResize="1" noEditPoints="1" noAdjustHandles="1" noChangeArrowheads="1" noChangeShapeType="1" noTextEdit="1"/>
              </p:cNvSpPr>
              <p:nvPr/>
            </p:nvSpPr>
            <p:spPr>
              <a:xfrm>
                <a:off x="449042" y="1056540"/>
                <a:ext cx="11546521" cy="4049763"/>
              </a:xfrm>
              <a:prstGeom prst="rect">
                <a:avLst/>
              </a:prstGeom>
              <a:blipFill>
                <a:blip r:embed="rId2"/>
                <a:stretch>
                  <a:fillRect l="-686" r="-686" b="-90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F609464-9DA4-6281-7682-7AA7E19581A1}"/>
              </a:ext>
            </a:extLst>
          </p:cNvPr>
          <p:cNvSpPr txBox="1"/>
          <p:nvPr/>
        </p:nvSpPr>
        <p:spPr>
          <a:xfrm>
            <a:off x="321223" y="342459"/>
            <a:ext cx="1414614" cy="537391"/>
          </a:xfrm>
          <a:prstGeom prst="rect">
            <a:avLst/>
          </a:prstGeom>
          <a:noFill/>
        </p:spPr>
        <p:txBody>
          <a:bodyPr wrap="square" rtlCol="0">
            <a:spAutoFit/>
          </a:bodyPr>
          <a:lstStyle/>
          <a:p>
            <a:pPr algn="just">
              <a:lnSpc>
                <a:spcPct val="15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303910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arn(inVertical)">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62AD2A4-7613-33CD-8023-4396D2E3601A}"/>
                  </a:ext>
                </a:extLst>
              </p:cNvPr>
              <p:cNvSpPr/>
              <p:nvPr/>
            </p:nvSpPr>
            <p:spPr>
              <a:xfrm>
                <a:off x="322739" y="987715"/>
                <a:ext cx="11546521" cy="3683316"/>
              </a:xfrm>
              <a:prstGeom prst="rect">
                <a:avLst/>
              </a:prstGeom>
            </p:spPr>
            <p:txBody>
              <a:bodyPr wrap="square">
                <a:spAutoFit/>
              </a:bodyPr>
              <a:lstStyle/>
              <a:p>
                <a:pPr algn="just">
                  <a:lnSpc>
                    <a:spcPct val="150000"/>
                  </a:lnSpc>
                  <a:spcBef>
                    <a:spcPts val="400"/>
                  </a:spcBef>
                  <a:spcAft>
                    <a:spcPts val="400"/>
                  </a:spcAft>
                </a:pPr>
                <a:r>
                  <a:rPr lang="en-US" sz="2200" dirty="0">
                    <a:latin typeface="UTM Avo" panose="02040603050506020204" pitchFamily="18" charset="0"/>
                    <a:cs typeface="Arial" panose="020B0604020202020204" pitchFamily="34" charset="0"/>
                  </a:rPr>
                  <a:t>b</a:t>
                </a:r>
                <a:r>
                  <a:rPr lang="vi-VN" sz="2200" dirty="0">
                    <a:latin typeface="UTM Avo" panose="02040603050506020204" pitchFamily="18" charset="0"/>
                    <a:cs typeface="Arial" panose="020B0604020202020204" pitchFamily="34" charset="0"/>
                  </a:rPr>
                  <a:t>) Các kết quả thuận lợi cho biến cố “Thành viên được chọn ra đến từ vùng Đồng bằng sông Cửu Long” là thành viên được chọn ra lần lượt đến từ các tỉnh/thành phố: Long An, Tiền Giang, Vĩnh Long, Bến Tre, Đồng Tháp, Trà Vinh, An Giang, Cần Thơ, Hậu Giang, Bạc Liêu, Sóc Trăng, Kiên Giang, Cà Mau. </a:t>
                </a:r>
                <a:endParaRPr lang="en-US" sz="2200" dirty="0">
                  <a:latin typeface="UTM Avo" panose="02040603050506020204" pitchFamily="18" charset="0"/>
                  <a:cs typeface="Arial" panose="020B0604020202020204" pitchFamily="34" charset="0"/>
                </a:endParaRPr>
              </a:p>
              <a:p>
                <a:pPr algn="just">
                  <a:lnSpc>
                    <a:spcPct val="150000"/>
                  </a:lnSpc>
                  <a:spcBef>
                    <a:spcPts val="400"/>
                  </a:spcBef>
                  <a:spcAft>
                    <a:spcPts val="400"/>
                  </a:spcAft>
                </a:pPr>
                <a:r>
                  <a:rPr lang="vi-VN" sz="2200" dirty="0">
                    <a:latin typeface="UTM Avo" panose="02040603050506020204" pitchFamily="18" charset="0"/>
                    <a:cs typeface="Arial" panose="020B0604020202020204" pitchFamily="34" charset="0"/>
                  </a:rPr>
                  <a:t>Do đó có 13 kết quả thuận lợi cho biến cố đó. </a:t>
                </a:r>
                <a:endParaRPr lang="en-US" sz="2200" dirty="0">
                  <a:latin typeface="UTM Avo" panose="02040603050506020204" pitchFamily="18" charset="0"/>
                  <a:cs typeface="Arial" panose="020B0604020202020204" pitchFamily="34" charset="0"/>
                </a:endParaRPr>
              </a:p>
              <a:p>
                <a:pPr algn="just">
                  <a:lnSpc>
                    <a:spcPct val="150000"/>
                  </a:lnSpc>
                  <a:spcBef>
                    <a:spcPts val="400"/>
                  </a:spcBef>
                  <a:spcAft>
                    <a:spcPts val="400"/>
                  </a:spcAft>
                </a:pPr>
                <a:r>
                  <a:rPr lang="vi-VN" sz="2200" dirty="0">
                    <a:latin typeface="UTM Avo" panose="02040603050506020204" pitchFamily="18" charset="0"/>
                    <a:cs typeface="Arial" panose="020B0604020202020204" pitchFamily="34" charset="0"/>
                  </a:rPr>
                  <a:t>Vì thế, xác suất của biến cố đó là</a:t>
                </a:r>
                <a:r>
                  <a:rPr lang="en-US" sz="2200" dirty="0">
                    <a:latin typeface="UTM Avo" panose="02040603050506020204" pitchFamily="18"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m:rPr>
                            <m:nor/>
                          </m:rPr>
                          <a:rPr lang="en-US" sz="2200">
                            <a:latin typeface="UTM Avo" panose="02040603050506020204" pitchFamily="18" charset="0"/>
                            <a:cs typeface="Arial" panose="020B0604020202020204" pitchFamily="34" charset="0"/>
                          </a:rPr>
                          <m:t>13</m:t>
                        </m:r>
                      </m:num>
                      <m:den>
                        <m:r>
                          <m:rPr>
                            <m:nor/>
                          </m:rPr>
                          <a:rPr lang="en-US" sz="2200">
                            <a:latin typeface="UTM Avo" panose="02040603050506020204" pitchFamily="18" charset="0"/>
                            <a:cs typeface="Arial" panose="020B0604020202020204" pitchFamily="34" charset="0"/>
                          </a:rPr>
                          <m:t>25</m:t>
                        </m:r>
                      </m:den>
                    </m:f>
                    <m:r>
                      <a:rPr lang="en-US" sz="2200" b="0">
                        <a:latin typeface="Cambria Math" panose="02040503050406030204" pitchFamily="18" charset="0"/>
                        <a:cs typeface="Arial" panose="020B0604020202020204" pitchFamily="34" charset="0"/>
                      </a:rPr>
                      <m:t>.</m:t>
                    </m:r>
                  </m:oMath>
                </a14:m>
                <a:endParaRPr lang="vi-VN" sz="2200" dirty="0">
                  <a:latin typeface="UTM Avo" panose="02040603050506020204" pitchFamily="18"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962AD2A4-7613-33CD-8023-4396D2E3601A}"/>
                  </a:ext>
                </a:extLst>
              </p:cNvPr>
              <p:cNvSpPr>
                <a:spLocks noRot="1" noChangeAspect="1" noMove="1" noResize="1" noEditPoints="1" noAdjustHandles="1" noChangeArrowheads="1" noChangeShapeType="1" noTextEdit="1"/>
              </p:cNvSpPr>
              <p:nvPr/>
            </p:nvSpPr>
            <p:spPr>
              <a:xfrm>
                <a:off x="322739" y="987715"/>
                <a:ext cx="11546521" cy="3683316"/>
              </a:xfrm>
              <a:prstGeom prst="rect">
                <a:avLst/>
              </a:prstGeom>
              <a:blipFill>
                <a:blip r:embed="rId2"/>
                <a:stretch>
                  <a:fillRect l="-686" r="-686"/>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F609464-9DA4-6281-7682-7AA7E19581A1}"/>
              </a:ext>
            </a:extLst>
          </p:cNvPr>
          <p:cNvSpPr txBox="1"/>
          <p:nvPr/>
        </p:nvSpPr>
        <p:spPr>
          <a:xfrm>
            <a:off x="321223" y="233336"/>
            <a:ext cx="1414614" cy="537391"/>
          </a:xfrm>
          <a:prstGeom prst="rect">
            <a:avLst/>
          </a:prstGeom>
          <a:noFill/>
        </p:spPr>
        <p:txBody>
          <a:bodyPr wrap="square" rtlCol="0">
            <a:spAutoFit/>
          </a:bodyPr>
          <a:lstStyle/>
          <a:p>
            <a:pPr algn="just">
              <a:lnSpc>
                <a:spcPct val="15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635191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192862" y="392591"/>
            <a:ext cx="1275148"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ysClr val="windowText" lastClr="000000"/>
                </a:solidFill>
                <a:latin typeface="Times New Roman" panose="02020603050405020304" pitchFamily="18" charset="0"/>
                <a:cs typeface="Times New Roman" panose="02020603050405020304" pitchFamily="18" charset="0"/>
              </a:rPr>
              <a:t>Ví</a:t>
            </a:r>
            <a:r>
              <a:rPr lang="en-US" sz="2200" b="1" dirty="0">
                <a:solidFill>
                  <a:sysClr val="windowText" lastClr="000000"/>
                </a:solidFill>
                <a:latin typeface="Times New Roman" panose="02020603050405020304" pitchFamily="18" charset="0"/>
                <a:cs typeface="Times New Roman" panose="02020603050405020304" pitchFamily="18" charset="0"/>
              </a:rPr>
              <a:t> </a:t>
            </a:r>
            <a:r>
              <a:rPr lang="en-US" sz="2200" b="1" dirty="0" err="1">
                <a:solidFill>
                  <a:sysClr val="windowText" lastClr="000000"/>
                </a:solidFill>
                <a:latin typeface="Times New Roman" panose="02020603050405020304" pitchFamily="18" charset="0"/>
                <a:cs typeface="Times New Roman" panose="02020603050405020304" pitchFamily="18" charset="0"/>
              </a:rPr>
              <a:t>dụ</a:t>
            </a:r>
            <a:r>
              <a:rPr lang="en-US" sz="2200" b="1" dirty="0">
                <a:solidFill>
                  <a:sysClr val="windowText" lastClr="000000"/>
                </a:solidFill>
                <a:latin typeface="Times New Roman" panose="02020603050405020304" pitchFamily="18" charset="0"/>
                <a:cs typeface="Times New Roman" panose="02020603050405020304" pitchFamily="18" charset="0"/>
              </a:rPr>
              <a:t> 4 </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880750" y="306364"/>
            <a:ext cx="9843486" cy="539378"/>
          </a:xfrm>
          <a:prstGeom prst="rect">
            <a:avLst/>
          </a:prstGeom>
          <a:noFill/>
        </p:spPr>
        <p:txBody>
          <a:bodyPr wrap="square" rtlCol="0">
            <a:spAutoFit/>
          </a:bodyPr>
          <a:lstStyle/>
          <a:p>
            <a:pPr>
              <a:lnSpc>
                <a:spcPct val="150000"/>
              </a:lnSpc>
              <a:spcAft>
                <a:spcPts val="533"/>
              </a:spcAft>
            </a:pPr>
            <a:r>
              <a:rPr lang="pt-BR" sz="2200" kern="100" dirty="0">
                <a:latin typeface="Times New Roman" panose="02020603050405020304" pitchFamily="18" charset="0"/>
                <a:ea typeface="Times New Roman" panose="02020603050405020304" pitchFamily="18" charset="0"/>
                <a:cs typeface="Times New Roman" panose="02020603050405020304" pitchFamily="18" charset="0"/>
              </a:rPr>
              <a:t>Viết ngẫu nhiên một số tự nhiên có hai chữ số.</a:t>
            </a:r>
          </a:p>
        </p:txBody>
      </p:sp>
      <p:sp>
        <p:nvSpPr>
          <p:cNvPr id="3" name="TextBox 2">
            <a:extLst>
              <a:ext uri="{FF2B5EF4-FFF2-40B4-BE49-F238E27FC236}">
                <a16:creationId xmlns:a16="http://schemas.microsoft.com/office/drawing/2014/main" id="{4FB9F4D4-B1B9-F908-3B7A-E03AA89962AB}"/>
              </a:ext>
            </a:extLst>
          </p:cNvPr>
          <p:cNvSpPr txBox="1"/>
          <p:nvPr/>
        </p:nvSpPr>
        <p:spPr>
          <a:xfrm>
            <a:off x="466136" y="2128356"/>
            <a:ext cx="1414614" cy="537391"/>
          </a:xfrm>
          <a:prstGeom prst="rect">
            <a:avLst/>
          </a:prstGeom>
          <a:noFill/>
        </p:spPr>
        <p:txBody>
          <a:bodyPr wrap="square" rtlCol="0">
            <a:spAutoFit/>
          </a:bodyPr>
          <a:lstStyle/>
          <a:p>
            <a:pPr algn="just">
              <a:lnSpc>
                <a:spcPct val="150000"/>
              </a:lnSpc>
            </a:pPr>
            <a:r>
              <a:rPr lang="en-US" sz="2200" b="1" dirty="0" err="1">
                <a:latin typeface="Times New Roman" panose="02020603050405020304" pitchFamily="18" charset="0"/>
                <a:cs typeface="Times New Roman" panose="02020603050405020304" pitchFamily="18" charset="0"/>
              </a:rPr>
              <a:t>Giải</a:t>
            </a:r>
            <a:r>
              <a:rPr lang="en-US" sz="2200"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C5CCE60-EC2C-8E07-C4BF-9DDD7CD3AD8F}"/>
                  </a:ext>
                </a:extLst>
              </p:cNvPr>
              <p:cNvSpPr/>
              <p:nvPr/>
            </p:nvSpPr>
            <p:spPr>
              <a:xfrm>
                <a:off x="192862" y="3057328"/>
                <a:ext cx="11085233" cy="1550168"/>
              </a:xfrm>
              <a:prstGeom prst="rect">
                <a:avLst/>
              </a:prstGeom>
            </p:spPr>
            <p:txBody>
              <a:bodyPr wrap="square">
                <a:spAutoFit/>
              </a:bodyPr>
              <a:lstStyle/>
              <a:p>
                <a:pPr algn="just" defTabSz="609660">
                  <a:lnSpc>
                    <a:spcPct val="150000"/>
                  </a:lnSpc>
                  <a:defRPr/>
                </a:pP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a</a:t>
                </a:r>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 Tập hợp gồm các kết quả có thể xảy ra đối với số tự nhiên được viết ra là:</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200" kern="100">
                        <a:latin typeface="Cambria Math" panose="02040503050406030204" pitchFamily="18" charset="0"/>
                        <a:ea typeface="Times New Roman" panose="02020603050405020304" pitchFamily="18" charset="0"/>
                        <a:cs typeface="Times New Roman" panose="02020603050405020304" pitchFamily="18" charset="0"/>
                      </a:rPr>
                      <m:t>𝐷</m:t>
                    </m:r>
                    <m:r>
                      <a:rPr lang="en-US" sz="2200" b="0" i="0" kern="10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200" b="0" i="0" kern="100" smtClean="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vi-VN" sz="2200" kern="100">
                        <a:latin typeface="Times New Roman" panose="02020603050405020304" pitchFamily="18" charset="0"/>
                        <a:ea typeface="Times New Roman" panose="02020603050405020304" pitchFamily="18" charset="0"/>
                        <a:cs typeface="Times New Roman" panose="02020603050405020304" pitchFamily="18" charset="0"/>
                      </a:rPr>
                      <m:t>{10; 11; 12; …; 99}.</m:t>
                    </m:r>
                  </m:oMath>
                </a14:m>
                <a:endParaRPr lang="vi-VN" sz="22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defTabSz="609660">
                  <a:lnSpc>
                    <a:spcPct val="150000"/>
                  </a:lnSpc>
                  <a:defRPr/>
                </a:pPr>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Số phần tử của tập hợp </a:t>
                </a:r>
                <a14:m>
                  <m:oMath xmlns:m="http://schemas.openxmlformats.org/officeDocument/2006/math">
                    <m:r>
                      <a:rPr lang="vi-VN" sz="2200" kern="100">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 là</a:t>
                </a:r>
                <a14:m>
                  <m:oMath xmlns:m="http://schemas.openxmlformats.org/officeDocument/2006/math">
                    <m:r>
                      <a:rPr lang="en-US" sz="2200" b="0" i="0" kern="10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sz="2200" kern="100">
                        <a:latin typeface="Times New Roman" panose="02020603050405020304" pitchFamily="18" charset="0"/>
                        <a:ea typeface="Times New Roman" panose="02020603050405020304" pitchFamily="18" charset="0"/>
                        <a:cs typeface="Times New Roman" panose="02020603050405020304" pitchFamily="18" charset="0"/>
                      </a:rPr>
                      <m:t>9</m:t>
                    </m:r>
                    <m:r>
                      <m:rPr>
                        <m:nor/>
                      </m:rPr>
                      <a:rPr lang="en-US" sz="2200" b="0" i="0" kern="100" smtClean="0">
                        <a:latin typeface="Times New Roman" panose="02020603050405020304" pitchFamily="18" charset="0"/>
                        <a:ea typeface="Times New Roman" panose="02020603050405020304" pitchFamily="18" charset="0"/>
                        <a:cs typeface="Times New Roman" panose="02020603050405020304" pitchFamily="18" charset="0"/>
                      </a:rPr>
                      <m:t>0</m:t>
                    </m:r>
                  </m:oMath>
                </a14:m>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5" name="Rectangle 4">
                <a:extLst>
                  <a:ext uri="{FF2B5EF4-FFF2-40B4-BE49-F238E27FC236}">
                    <a16:creationId xmlns:a16="http://schemas.microsoft.com/office/drawing/2014/main" id="{6C5CCE60-EC2C-8E07-C4BF-9DDD7CD3AD8F}"/>
                  </a:ext>
                </a:extLst>
              </p:cNvPr>
              <p:cNvSpPr>
                <a:spLocks noRot="1" noChangeAspect="1" noMove="1" noResize="1" noEditPoints="1" noAdjustHandles="1" noChangeArrowheads="1" noChangeShapeType="1" noTextEdit="1"/>
              </p:cNvSpPr>
              <p:nvPr/>
            </p:nvSpPr>
            <p:spPr>
              <a:xfrm>
                <a:off x="192862" y="3057328"/>
                <a:ext cx="11085233" cy="1550168"/>
              </a:xfrm>
              <a:prstGeom prst="rect">
                <a:avLst/>
              </a:prstGeom>
              <a:blipFill>
                <a:blip r:embed="rId2"/>
                <a:stretch>
                  <a:fillRect l="-715" b="-7480"/>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0BD890D-CDE0-D5E3-FB1E-9F16FAAA2E57}"/>
              </a:ext>
            </a:extLst>
          </p:cNvPr>
          <p:cNvSpPr/>
          <p:nvPr/>
        </p:nvSpPr>
        <p:spPr>
          <a:xfrm>
            <a:off x="384410" y="1214388"/>
            <a:ext cx="11636422" cy="538994"/>
          </a:xfrm>
          <a:prstGeom prst="rect">
            <a:avLst/>
          </a:prstGeom>
        </p:spPr>
        <p:txBody>
          <a:bodyPr wrap="square">
            <a:spAutoFit/>
          </a:bodyPr>
          <a:lstStyle/>
          <a:p>
            <a:pPr>
              <a:lnSpc>
                <a:spcPct val="150000"/>
              </a:lnSpc>
              <a:spcAft>
                <a:spcPts val="533"/>
              </a:spcAft>
            </a:pPr>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a) Tìm số phần tử của tập hợp 𝐷 gồm các kết quả có thể xảy ra đối với số tự nhiên được viết ra.</a:t>
            </a:r>
          </a:p>
        </p:txBody>
      </p:sp>
    </p:spTree>
    <p:extLst>
      <p:ext uri="{BB962C8B-B14F-4D97-AF65-F5344CB8AC3E}">
        <p14:creationId xmlns:p14="http://schemas.microsoft.com/office/powerpoint/2010/main" val="530678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236925" y="323765"/>
            <a:ext cx="1250749"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ysClr val="windowText" lastClr="000000"/>
                </a:solidFill>
                <a:latin typeface="Times New Roman" panose="02020603050405020304" pitchFamily="18" charset="0"/>
                <a:cs typeface="Times New Roman" panose="02020603050405020304" pitchFamily="18" charset="0"/>
              </a:rPr>
              <a:t>Ví</a:t>
            </a:r>
            <a:r>
              <a:rPr lang="en-US" sz="2200" b="1" dirty="0">
                <a:solidFill>
                  <a:sysClr val="windowText" lastClr="000000"/>
                </a:solidFill>
                <a:latin typeface="Times New Roman" panose="02020603050405020304" pitchFamily="18" charset="0"/>
                <a:cs typeface="Times New Roman" panose="02020603050405020304" pitchFamily="18" charset="0"/>
              </a:rPr>
              <a:t> </a:t>
            </a:r>
            <a:r>
              <a:rPr lang="en-US" sz="2200" b="1" dirty="0" err="1">
                <a:solidFill>
                  <a:sysClr val="windowText" lastClr="000000"/>
                </a:solidFill>
                <a:latin typeface="Times New Roman" panose="02020603050405020304" pitchFamily="18" charset="0"/>
                <a:cs typeface="Times New Roman" panose="02020603050405020304" pitchFamily="18" charset="0"/>
              </a:rPr>
              <a:t>dụ</a:t>
            </a:r>
            <a:r>
              <a:rPr lang="en-US" sz="2200" b="1" dirty="0">
                <a:solidFill>
                  <a:sysClr val="windowText" lastClr="000000"/>
                </a:solidFill>
                <a:latin typeface="Times New Roman" panose="02020603050405020304" pitchFamily="18" charset="0"/>
                <a:cs typeface="Times New Roman" panose="02020603050405020304" pitchFamily="18" charset="0"/>
              </a:rPr>
              <a:t> 4 </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887514" y="334937"/>
            <a:ext cx="9843486" cy="430887"/>
          </a:xfrm>
          <a:prstGeom prst="rect">
            <a:avLst/>
          </a:prstGeom>
          <a:noFill/>
        </p:spPr>
        <p:txBody>
          <a:bodyPr wrap="square" rtlCol="0">
            <a:spAutoFit/>
          </a:bodyPr>
          <a:lstStyle/>
          <a:p>
            <a:pPr>
              <a:spcAft>
                <a:spcPts val="533"/>
              </a:spcAft>
            </a:pPr>
            <a:r>
              <a:rPr lang="pt-BR" sz="2200" kern="100" dirty="0">
                <a:latin typeface="Times New Roman" panose="02020603050405020304" pitchFamily="18" charset="0"/>
                <a:ea typeface="Times New Roman" panose="02020603050405020304" pitchFamily="18" charset="0"/>
                <a:cs typeface="Times New Roman" panose="02020603050405020304" pitchFamily="18" charset="0"/>
              </a:rPr>
              <a:t>Viết ngẫu nhiên một số tự nhiên có hai chữ số.</a:t>
            </a:r>
          </a:p>
        </p:txBody>
      </p:sp>
      <p:sp>
        <p:nvSpPr>
          <p:cNvPr id="3" name="TextBox 2">
            <a:extLst>
              <a:ext uri="{FF2B5EF4-FFF2-40B4-BE49-F238E27FC236}">
                <a16:creationId xmlns:a16="http://schemas.microsoft.com/office/drawing/2014/main" id="{4FB9F4D4-B1B9-F908-3B7A-E03AA89962AB}"/>
              </a:ext>
            </a:extLst>
          </p:cNvPr>
          <p:cNvSpPr txBox="1"/>
          <p:nvPr/>
        </p:nvSpPr>
        <p:spPr>
          <a:xfrm>
            <a:off x="315584" y="1973796"/>
            <a:ext cx="1414614" cy="537391"/>
          </a:xfrm>
          <a:prstGeom prst="rect">
            <a:avLst/>
          </a:prstGeom>
          <a:noFill/>
        </p:spPr>
        <p:txBody>
          <a:bodyPr wrap="square" rtlCol="0">
            <a:spAutoFit/>
          </a:bodyPr>
          <a:lstStyle/>
          <a:p>
            <a:pPr algn="just">
              <a:lnSpc>
                <a:spcPct val="150000"/>
              </a:lnSpc>
            </a:pPr>
            <a:r>
              <a:rPr lang="en-US" sz="2200" b="1" dirty="0" err="1">
                <a:latin typeface="Times New Roman" panose="02020603050405020304" pitchFamily="18" charset="0"/>
                <a:cs typeface="Times New Roman" panose="02020603050405020304" pitchFamily="18" charset="0"/>
              </a:rPr>
              <a:t>Giải</a:t>
            </a:r>
            <a:r>
              <a:rPr lang="en-US" sz="2200"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C5CCE60-EC2C-8E07-C4BF-9DDD7CD3AD8F}"/>
                  </a:ext>
                </a:extLst>
              </p:cNvPr>
              <p:cNvSpPr/>
              <p:nvPr/>
            </p:nvSpPr>
            <p:spPr>
              <a:xfrm>
                <a:off x="451214" y="2665786"/>
                <a:ext cx="11085233" cy="2416302"/>
              </a:xfrm>
              <a:prstGeom prst="rect">
                <a:avLst/>
              </a:prstGeom>
            </p:spPr>
            <p:txBody>
              <a:bodyPr wrap="square">
                <a:spAutoFit/>
              </a:bodyPr>
              <a:lstStyle/>
              <a:p>
                <a:pPr algn="just">
                  <a:lnSpc>
                    <a:spcPct val="150000"/>
                  </a:lnSpc>
                </a:pPr>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b</a:t>
                </a:r>
                <a:r>
                  <a:rPr lang="vi-VN" sz="2200" dirty="0">
                    <a:latin typeface="Times New Roman" panose="02020603050405020304" pitchFamily="18" charset="0"/>
                    <a:cs typeface="Times New Roman" panose="02020603050405020304" pitchFamily="18" charset="0"/>
                  </a:rPr>
                  <a:t>) </a:t>
                </a:r>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Các kết quả thuận lợi cho biến cố “Số tự nhiên được viết ra là bội của 9” là: </a:t>
                </a:r>
                <a14:m>
                  <m:oMath xmlns:m="http://schemas.openxmlformats.org/officeDocument/2006/math">
                    <m:r>
                      <m:rPr>
                        <m:nor/>
                      </m:rPr>
                      <a:rPr lang="vi-VN" sz="2200" kern="100">
                        <a:latin typeface="Times New Roman" panose="02020603050405020304" pitchFamily="18" charset="0"/>
                        <a:ea typeface="Times New Roman" panose="02020603050405020304" pitchFamily="18" charset="0"/>
                        <a:cs typeface="Times New Roman" panose="02020603050405020304" pitchFamily="18" charset="0"/>
                      </a:rPr>
                      <m:t>18; 27; 36; 45; 54; 63; 72; 81; 90; 99</m:t>
                    </m:r>
                  </m:oMath>
                </a14:m>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Do đó, có 10 kết quả thuận lợi cho biến cố đó. </a:t>
                </a:r>
                <a:endParaRPr lang="en-US" sz="22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Vì thế,</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xác suất của biến cố đó là</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200" i="1" kern="100">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2200" i="0" kern="100">
                            <a:latin typeface="Times New Roman" panose="02020603050405020304" pitchFamily="18" charset="0"/>
                            <a:ea typeface="Times New Roman" panose="02020603050405020304" pitchFamily="18" charset="0"/>
                            <a:cs typeface="Times New Roman" panose="02020603050405020304" pitchFamily="18" charset="0"/>
                          </a:rPr>
                          <m:t>10</m:t>
                        </m:r>
                      </m:num>
                      <m:den>
                        <m:r>
                          <m:rPr>
                            <m:nor/>
                          </m:rPr>
                          <a:rPr lang="en-US" sz="2200" i="0" kern="100">
                            <a:latin typeface="Times New Roman" panose="02020603050405020304" pitchFamily="18" charset="0"/>
                            <a:ea typeface="Times New Roman" panose="02020603050405020304" pitchFamily="18" charset="0"/>
                            <a:cs typeface="Times New Roman" panose="02020603050405020304" pitchFamily="18" charset="0"/>
                          </a:rPr>
                          <m:t>90</m:t>
                        </m:r>
                      </m:den>
                    </m:f>
                    <m:r>
                      <m:rPr>
                        <m:nor/>
                      </m:rPr>
                      <a:rPr lang="en-US" sz="2200" i="0" kern="100">
                        <a:latin typeface="Times New Roman" panose="02020603050405020304" pitchFamily="18" charset="0"/>
                        <a:ea typeface="Times New Roman" panose="02020603050405020304" pitchFamily="18" charset="0"/>
                        <a:cs typeface="Times New Roman" panose="02020603050405020304" pitchFamily="18" charset="0"/>
                      </a:rPr>
                      <m:t>=</m:t>
                    </m:r>
                    <m:f>
                      <m:fPr>
                        <m:ctrlPr>
                          <a:rPr lang="en-US" sz="2200" i="1" kern="100">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2200" i="0" kern="100">
                            <a:latin typeface="Times New Roman" panose="02020603050405020304" pitchFamily="18" charset="0"/>
                            <a:ea typeface="Times New Roman" panose="02020603050405020304" pitchFamily="18" charset="0"/>
                            <a:cs typeface="Times New Roman" panose="02020603050405020304" pitchFamily="18" charset="0"/>
                          </a:rPr>
                          <m:t>1</m:t>
                        </m:r>
                      </m:num>
                      <m:den>
                        <m:r>
                          <m:rPr>
                            <m:nor/>
                          </m:rPr>
                          <a:rPr lang="en-US" sz="2200" i="0" kern="100">
                            <a:latin typeface="Times New Roman" panose="02020603050405020304" pitchFamily="18" charset="0"/>
                            <a:ea typeface="Times New Roman" panose="02020603050405020304" pitchFamily="18" charset="0"/>
                            <a:cs typeface="Times New Roman" panose="02020603050405020304" pitchFamily="18" charset="0"/>
                          </a:rPr>
                          <m:t>9</m:t>
                        </m:r>
                      </m:den>
                    </m:f>
                    <m:r>
                      <m:rPr>
                        <m:nor/>
                      </m:rPr>
                      <a:rPr lang="en-US" sz="2200" i="0" kern="100">
                        <a:latin typeface="Times New Roman" panose="02020603050405020304" pitchFamily="18" charset="0"/>
                        <a:ea typeface="Times New Roman" panose="02020603050405020304" pitchFamily="18" charset="0"/>
                        <a:cs typeface="Times New Roman" panose="02020603050405020304" pitchFamily="18" charset="0"/>
                      </a:rPr>
                      <m:t>.</m:t>
                    </m:r>
                  </m:oMath>
                </a14:m>
                <a:endParaRPr lang="vi-VN" sz="2200"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6C5CCE60-EC2C-8E07-C4BF-9DDD7CD3AD8F}"/>
                  </a:ext>
                </a:extLst>
              </p:cNvPr>
              <p:cNvSpPr>
                <a:spLocks noRot="1" noChangeAspect="1" noMove="1" noResize="1" noEditPoints="1" noAdjustHandles="1" noChangeArrowheads="1" noChangeShapeType="1" noTextEdit="1"/>
              </p:cNvSpPr>
              <p:nvPr/>
            </p:nvSpPr>
            <p:spPr>
              <a:xfrm>
                <a:off x="451214" y="2665786"/>
                <a:ext cx="11085233" cy="2416302"/>
              </a:xfrm>
              <a:prstGeom prst="rect">
                <a:avLst/>
              </a:prstGeom>
              <a:blipFill>
                <a:blip r:embed="rId2"/>
                <a:stretch>
                  <a:fillRect l="-715"/>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0BD890D-CDE0-D5E3-FB1E-9F16FAAA2E57}"/>
              </a:ext>
            </a:extLst>
          </p:cNvPr>
          <p:cNvSpPr/>
          <p:nvPr/>
        </p:nvSpPr>
        <p:spPr>
          <a:xfrm>
            <a:off x="451214" y="1257109"/>
            <a:ext cx="11279786" cy="430887"/>
          </a:xfrm>
          <a:prstGeom prst="rect">
            <a:avLst/>
          </a:prstGeom>
        </p:spPr>
        <p:txBody>
          <a:bodyPr wrap="square">
            <a:spAutoFit/>
          </a:bodyPr>
          <a:lstStyle/>
          <a:p>
            <a:pPr>
              <a:spcAft>
                <a:spcPts val="533"/>
              </a:spcAft>
            </a:pPr>
            <a:r>
              <a:rPr lang="vi-VN" sz="2200" kern="100" dirty="0">
                <a:latin typeface="Times New Roman" panose="02020603050405020304" pitchFamily="18" charset="0"/>
                <a:ea typeface="Times New Roman" panose="02020603050405020304" pitchFamily="18" charset="0"/>
                <a:cs typeface="Times New Roman" panose="02020603050405020304" pitchFamily="18" charset="0"/>
              </a:rPr>
              <a:t>b) Tính xác suất của biến cố “Số tự nhiên được viết ra là bội của 9”.</a:t>
            </a:r>
          </a:p>
        </p:txBody>
      </p:sp>
    </p:spTree>
    <p:extLst>
      <p:ext uri="{BB962C8B-B14F-4D97-AF65-F5344CB8AC3E}">
        <p14:creationId xmlns:p14="http://schemas.microsoft.com/office/powerpoint/2010/main" val="403008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307547" y="402423"/>
            <a:ext cx="1786620"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latin typeface="UTM Avo" panose="02040603050506020204" pitchFamily="18" charset="0"/>
                <a:cs typeface="Arial" panose="020B0604020202020204" pitchFamily="34" charset="0"/>
              </a:rPr>
              <a:t>Luyện</a:t>
            </a:r>
            <a:r>
              <a:rPr lang="en-US" sz="2000" b="1" dirty="0">
                <a:solidFill>
                  <a:sysClr val="windowText" lastClr="000000"/>
                </a:solidFill>
                <a:latin typeface="UTM Avo" panose="02040603050506020204" pitchFamily="18" charset="0"/>
                <a:cs typeface="Arial" panose="020B0604020202020204" pitchFamily="34" charset="0"/>
              </a:rPr>
              <a:t> </a:t>
            </a:r>
            <a:r>
              <a:rPr lang="en-US" sz="2000" b="1" dirty="0" err="1">
                <a:solidFill>
                  <a:sysClr val="windowText" lastClr="000000"/>
                </a:solidFill>
                <a:latin typeface="UTM Avo" panose="02040603050506020204" pitchFamily="18" charset="0"/>
                <a:cs typeface="Arial" panose="020B0604020202020204" pitchFamily="34" charset="0"/>
              </a:rPr>
              <a:t>tập</a:t>
            </a:r>
            <a:r>
              <a:rPr lang="en-US" sz="2000" b="1" dirty="0">
                <a:solidFill>
                  <a:sysClr val="windowText" lastClr="000000"/>
                </a:solidFill>
                <a:latin typeface="UTM Avo" panose="02040603050506020204" pitchFamily="18" charset="0"/>
                <a:cs typeface="Arial" panose="020B0604020202020204" pitchFamily="34" charset="0"/>
              </a:rPr>
              <a:t> 2</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2326152" y="402423"/>
            <a:ext cx="9756437" cy="830997"/>
          </a:xfrm>
          <a:prstGeom prst="rect">
            <a:avLst/>
          </a:prstGeom>
          <a:noFill/>
        </p:spPr>
        <p:txBody>
          <a:bodyPr wrap="square" rtlCol="0">
            <a:spAutoFit/>
          </a:bodyPr>
          <a:lstStyle/>
          <a:p>
            <a:pPr>
              <a:spcAft>
                <a:spcPts val="533"/>
              </a:spcAft>
            </a:pPr>
            <a:r>
              <a:rPr lang="vi-VN" sz="2400" b="1" kern="100" dirty="0">
                <a:latin typeface="UTM Avo" panose="02040603050506020204" pitchFamily="18" charset="0"/>
                <a:ea typeface="Times New Roman" panose="02020603050405020304" pitchFamily="18" charset="0"/>
                <a:cs typeface="Times New Roman" panose="02020603050405020304" pitchFamily="18" charset="0"/>
              </a:rPr>
              <a:t>Viết ngẫu nhiên một số tự nhiên có hai chữ số. Tính xác suất của biến cố “Số tự nhiên được viết ra là số chia cho 9 dư 1”.</a:t>
            </a:r>
          </a:p>
        </p:txBody>
      </p:sp>
      <p:sp>
        <p:nvSpPr>
          <p:cNvPr id="6" name="TextBox 5">
            <a:extLst>
              <a:ext uri="{FF2B5EF4-FFF2-40B4-BE49-F238E27FC236}">
                <a16:creationId xmlns:a16="http://schemas.microsoft.com/office/drawing/2014/main" id="{AEA91AFA-7384-2158-688E-5F17BF2BBCAD}"/>
              </a:ext>
            </a:extLst>
          </p:cNvPr>
          <p:cNvSpPr txBox="1"/>
          <p:nvPr/>
        </p:nvSpPr>
        <p:spPr>
          <a:xfrm>
            <a:off x="493550" y="1367473"/>
            <a:ext cx="1414614" cy="574388"/>
          </a:xfrm>
          <a:prstGeom prst="rect">
            <a:avLst/>
          </a:prstGeom>
          <a:noFill/>
        </p:spPr>
        <p:txBody>
          <a:bodyPr wrap="square" rtlCol="0">
            <a:spAutoFit/>
          </a:bodyPr>
          <a:lstStyle/>
          <a:p>
            <a:pPr algn="just">
              <a:lnSpc>
                <a:spcPct val="150000"/>
              </a:lnSpc>
            </a:pPr>
            <a:r>
              <a:rPr lang="en-US" sz="2400" b="1" dirty="0" err="1">
                <a:latin typeface="UTM Avo" panose="02040603050506020204" pitchFamily="18" charset="0"/>
                <a:cs typeface="Arial" panose="020B0604020202020204" pitchFamily="34" charset="0"/>
              </a:rPr>
              <a:t>Giải</a:t>
            </a:r>
            <a:r>
              <a:rPr lang="en-US" sz="24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42F854C-F4F3-C2D2-73A2-284AF0BF6070}"/>
                  </a:ext>
                </a:extLst>
              </p:cNvPr>
              <p:cNvSpPr/>
              <p:nvPr/>
            </p:nvSpPr>
            <p:spPr>
              <a:xfrm>
                <a:off x="409608" y="2088418"/>
                <a:ext cx="11880715" cy="2527038"/>
              </a:xfrm>
              <a:prstGeom prst="rect">
                <a:avLst/>
              </a:prstGeom>
            </p:spPr>
            <p:txBody>
              <a:bodyPr wrap="square">
                <a:spAutoFit/>
              </a:bodyPr>
              <a:lstStyle/>
              <a:p>
                <a:pPr algn="just">
                  <a:lnSpc>
                    <a:spcPct val="150000"/>
                  </a:lnSpc>
                  <a:spcBef>
                    <a:spcPts val="133"/>
                  </a:spcBef>
                  <a:spcAft>
                    <a:spcPts val="133"/>
                  </a:spcAft>
                </a:pPr>
                <a:r>
                  <a:rPr lang="fr-FR" sz="2400" dirty="0">
                    <a:latin typeface="UTM Avo" panose="02040603050506020204" pitchFamily="18" charset="0"/>
                    <a:ea typeface="Arial" panose="020B0604020202020204" pitchFamily="34" charset="0"/>
                    <a:cs typeface="Arial" panose="020B0604020202020204" pitchFamily="34" charset="0"/>
                  </a:rPr>
                  <a:t>Tập </a:t>
                </a:r>
                <a:r>
                  <a:rPr lang="fr-FR" sz="2400" dirty="0" err="1">
                    <a:latin typeface="UTM Avo" panose="02040603050506020204" pitchFamily="18" charset="0"/>
                    <a:ea typeface="Arial" panose="020B0604020202020204" pitchFamily="34" charset="0"/>
                    <a:cs typeface="Arial" panose="020B0604020202020204" pitchFamily="34" charset="0"/>
                  </a:rPr>
                  <a:t>hợp</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gồm</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các</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kết</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quả</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có</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thể</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xảy</a:t>
                </a:r>
                <a:r>
                  <a:rPr lang="fr-FR" sz="2400" dirty="0">
                    <a:latin typeface="UTM Avo" panose="02040603050506020204" pitchFamily="18" charset="0"/>
                    <a:ea typeface="Arial" panose="020B0604020202020204" pitchFamily="34" charset="0"/>
                    <a:cs typeface="Arial" panose="020B0604020202020204" pitchFamily="34" charset="0"/>
                  </a:rPr>
                  <a:t> ra là: </a:t>
                </a: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𝑀</m:t>
                    </m:r>
                    <m:r>
                      <a:rPr lang="fr-FR" sz="2400" i="1">
                        <a:latin typeface="Cambria Math" panose="02040503050406030204" pitchFamily="18" charset="0"/>
                        <a:ea typeface="Arial" panose="020B0604020202020204" pitchFamily="34" charset="0"/>
                        <a:cs typeface="Times New Roman" panose="02020603050405020304" pitchFamily="18" charset="0"/>
                      </a:rPr>
                      <m:t>={10;11;12;13;…;99}.</m:t>
                    </m:r>
                  </m:oMath>
                </a14:m>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Có</a:t>
                </a:r>
                <a:r>
                  <a:rPr lang="fr-FR" sz="2400" dirty="0">
                    <a:latin typeface="UTM Avo" panose="02040603050506020204" pitchFamily="18" charset="0"/>
                    <a:ea typeface="Arial" panose="020B0604020202020204" pitchFamily="34" charset="0"/>
                    <a:cs typeface="Arial" panose="020B0604020202020204" pitchFamily="34" charset="0"/>
                  </a:rPr>
                  <a:t> 90 </a:t>
                </a:r>
                <a:r>
                  <a:rPr lang="fr-FR" sz="2400" dirty="0" err="1">
                    <a:latin typeface="UTM Avo" panose="02040603050506020204" pitchFamily="18" charset="0"/>
                    <a:ea typeface="Arial" panose="020B0604020202020204" pitchFamily="34" charset="0"/>
                    <a:cs typeface="Arial" panose="020B0604020202020204" pitchFamily="34" charset="0"/>
                  </a:rPr>
                  <a:t>số</a:t>
                </a:r>
                <a:r>
                  <a:rPr lang="fr-FR" sz="2400" dirty="0">
                    <a:latin typeface="UTM Avo" panose="02040603050506020204" pitchFamily="18" charset="0"/>
                    <a:ea typeface="Arial" panose="020B0604020202020204" pitchFamily="34" charset="0"/>
                    <a:cs typeface="Arial" panose="020B0604020202020204" pitchFamily="34" charset="0"/>
                  </a:rPr>
                  <a:t>.</a:t>
                </a:r>
                <a:endParaRPr lang="en-US" sz="2400" dirty="0">
                  <a:latin typeface="UTM Avo" panose="02040603050506020204" pitchFamily="18" charset="0"/>
                  <a:ea typeface="Arial" panose="020B0604020202020204" pitchFamily="34" charset="0"/>
                  <a:cs typeface="Arial" panose="020B0604020202020204" pitchFamily="34" charset="0"/>
                </a:endParaRPr>
              </a:p>
              <a:p>
                <a:pPr algn="just">
                  <a:lnSpc>
                    <a:spcPct val="150000"/>
                  </a:lnSpc>
                  <a:spcBef>
                    <a:spcPts val="133"/>
                  </a:spcBef>
                  <a:spcAft>
                    <a:spcPts val="133"/>
                  </a:spcAft>
                </a:pPr>
                <a:r>
                  <a:rPr lang="fr-FR" sz="2400" dirty="0" err="1">
                    <a:latin typeface="UTM Avo" panose="02040603050506020204" pitchFamily="18" charset="0"/>
                    <a:ea typeface="Arial" panose="020B0604020202020204" pitchFamily="34" charset="0"/>
                    <a:cs typeface="Arial" panose="020B0604020202020204" pitchFamily="34" charset="0"/>
                  </a:rPr>
                  <a:t>Có</a:t>
                </a:r>
                <a:r>
                  <a:rPr lang="fr-FR" sz="2400" dirty="0">
                    <a:latin typeface="UTM Avo" panose="02040603050506020204" pitchFamily="18" charset="0"/>
                    <a:ea typeface="Arial" panose="020B0604020202020204" pitchFamily="34" charset="0"/>
                    <a:cs typeface="Arial" panose="020B0604020202020204" pitchFamily="34" charset="0"/>
                  </a:rPr>
                  <a:t> 10 </a:t>
                </a:r>
                <a:r>
                  <a:rPr lang="fr-FR" sz="2400" dirty="0" err="1">
                    <a:latin typeface="UTM Avo" panose="02040603050506020204" pitchFamily="18" charset="0"/>
                    <a:ea typeface="Arial" panose="020B0604020202020204" pitchFamily="34" charset="0"/>
                    <a:cs typeface="Arial" panose="020B0604020202020204" pitchFamily="34" charset="0"/>
                  </a:rPr>
                  <a:t>kết</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quả</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thuận</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lợi</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cho</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biến</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cố</a:t>
                </a:r>
                <a:r>
                  <a:rPr lang="fr-FR" sz="2400" dirty="0">
                    <a:latin typeface="UTM Avo" panose="02040603050506020204" pitchFamily="18" charset="0"/>
                    <a:ea typeface="Arial" panose="020B0604020202020204" pitchFamily="34" charset="0"/>
                    <a:cs typeface="Arial" panose="020B0604020202020204" pitchFamily="34" charset="0"/>
                  </a:rPr>
                  <a:t> “Số </a:t>
                </a:r>
                <a:r>
                  <a:rPr lang="fr-FR" sz="2400" dirty="0" err="1">
                    <a:latin typeface="UTM Avo" panose="02040603050506020204" pitchFamily="18" charset="0"/>
                    <a:ea typeface="Arial" panose="020B0604020202020204" pitchFamily="34" charset="0"/>
                    <a:cs typeface="Arial" panose="020B0604020202020204" pitchFamily="34" charset="0"/>
                  </a:rPr>
                  <a:t>tự</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nhiên</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được</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viết</a:t>
                </a:r>
                <a:r>
                  <a:rPr lang="fr-FR" sz="2400" dirty="0">
                    <a:latin typeface="UTM Avo" panose="02040603050506020204" pitchFamily="18" charset="0"/>
                    <a:ea typeface="Arial" panose="020B0604020202020204" pitchFamily="34" charset="0"/>
                    <a:cs typeface="Arial" panose="020B0604020202020204" pitchFamily="34" charset="0"/>
                  </a:rPr>
                  <a:t> ra là </a:t>
                </a:r>
                <a:r>
                  <a:rPr lang="fr-FR" sz="2400" dirty="0" err="1">
                    <a:latin typeface="UTM Avo" panose="02040603050506020204" pitchFamily="18" charset="0"/>
                    <a:ea typeface="Arial" panose="020B0604020202020204" pitchFamily="34" charset="0"/>
                    <a:cs typeface="Arial" panose="020B0604020202020204" pitchFamily="34" charset="0"/>
                  </a:rPr>
                  <a:t>một</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số</a:t>
                </a:r>
                <a:r>
                  <a:rPr lang="fr-FR" sz="2400" dirty="0">
                    <a:latin typeface="UTM Avo" panose="02040603050506020204" pitchFamily="18" charset="0"/>
                    <a:ea typeface="Arial" panose="020B0604020202020204" pitchFamily="34" charset="0"/>
                    <a:cs typeface="Arial" panose="020B0604020202020204" pitchFamily="34" charset="0"/>
                  </a:rPr>
                  <a:t> chia </a:t>
                </a:r>
                <a:r>
                  <a:rPr lang="fr-FR" sz="2400" dirty="0" err="1">
                    <a:latin typeface="UTM Avo" panose="02040603050506020204" pitchFamily="18" charset="0"/>
                    <a:ea typeface="Arial" panose="020B0604020202020204" pitchFamily="34" charset="0"/>
                    <a:cs typeface="Arial" panose="020B0604020202020204" pitchFamily="34" charset="0"/>
                  </a:rPr>
                  <a:t>hết</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cho</a:t>
                </a:r>
                <a:r>
                  <a:rPr lang="fr-FR" sz="2400" dirty="0">
                    <a:latin typeface="UTM Avo" panose="02040603050506020204" pitchFamily="18" charset="0"/>
                    <a:ea typeface="Arial" panose="020B0604020202020204" pitchFamily="34" charset="0"/>
                    <a:cs typeface="Arial" panose="020B0604020202020204" pitchFamily="34" charset="0"/>
                  </a:rPr>
                  <a:t> 9 </a:t>
                </a:r>
                <a:r>
                  <a:rPr lang="fr-FR" sz="2400" dirty="0" err="1">
                    <a:latin typeface="UTM Avo" panose="02040603050506020204" pitchFamily="18" charset="0"/>
                    <a:ea typeface="Arial" panose="020B0604020202020204" pitchFamily="34" charset="0"/>
                    <a:cs typeface="Arial" panose="020B0604020202020204" pitchFamily="34" charset="0"/>
                  </a:rPr>
                  <a:t>dư</a:t>
                </a:r>
                <a:r>
                  <a:rPr lang="fr-FR" sz="2400" dirty="0">
                    <a:latin typeface="UTM Avo" panose="02040603050506020204" pitchFamily="18" charset="0"/>
                    <a:ea typeface="Arial" panose="020B0604020202020204" pitchFamily="34" charset="0"/>
                    <a:cs typeface="Arial" panose="020B0604020202020204" pitchFamily="34" charset="0"/>
                  </a:rPr>
                  <a:t> 1” là: </a:t>
                </a: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10, 19, 28, 38, 46, 55, 64, 73, 82, 91</m:t>
                    </m:r>
                  </m:oMath>
                </a14:m>
                <a:endParaRPr lang="en-US" sz="2400" dirty="0">
                  <a:latin typeface="UTM Avo" panose="02040603050506020204" pitchFamily="18" charset="0"/>
                  <a:ea typeface="Arial" panose="020B0604020202020204" pitchFamily="34" charset="0"/>
                  <a:cs typeface="Arial" panose="020B0604020202020204" pitchFamily="34" charset="0"/>
                </a:endParaRPr>
              </a:p>
              <a:p>
                <a:pPr>
                  <a:lnSpc>
                    <a:spcPct val="150000"/>
                  </a:lnSpc>
                  <a:spcBef>
                    <a:spcPts val="133"/>
                  </a:spcBef>
                  <a:spcAft>
                    <a:spcPts val="133"/>
                  </a:spcAft>
                </a:pPr>
                <a:r>
                  <a:rPr lang="fr-FR" sz="2400" dirty="0" err="1">
                    <a:latin typeface="UTM Avo" panose="02040603050506020204" pitchFamily="18" charset="0"/>
                    <a:ea typeface="Arial" panose="020B0604020202020204" pitchFamily="34" charset="0"/>
                    <a:cs typeface="Arial" panose="020B0604020202020204" pitchFamily="34" charset="0"/>
                  </a:rPr>
                  <a:t>Vì</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thế</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xác</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suất</a:t>
                </a:r>
                <a:r>
                  <a:rPr lang="fr-FR" sz="2400" dirty="0">
                    <a:latin typeface="UTM Avo" panose="02040603050506020204" pitchFamily="18" charset="0"/>
                    <a:ea typeface="Arial" panose="020B0604020202020204" pitchFamily="34" charset="0"/>
                    <a:cs typeface="Arial" panose="020B0604020202020204" pitchFamily="34" charset="0"/>
                  </a:rPr>
                  <a:t> của </a:t>
                </a:r>
                <a:r>
                  <a:rPr lang="fr-FR" sz="2400" dirty="0" err="1">
                    <a:latin typeface="UTM Avo" panose="02040603050506020204" pitchFamily="18" charset="0"/>
                    <a:ea typeface="Arial" panose="020B0604020202020204" pitchFamily="34" charset="0"/>
                    <a:cs typeface="Arial" panose="020B0604020202020204" pitchFamily="34" charset="0"/>
                  </a:rPr>
                  <a:t>biến</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cố</a:t>
                </a:r>
                <a:r>
                  <a:rPr lang="fr-FR" sz="2400" dirty="0">
                    <a:latin typeface="UTM Avo" panose="02040603050506020204" pitchFamily="18" charset="0"/>
                    <a:ea typeface="Arial" panose="020B0604020202020204" pitchFamily="34" charset="0"/>
                    <a:cs typeface="Arial" panose="020B0604020202020204" pitchFamily="34" charset="0"/>
                  </a:rPr>
                  <a:t> </a:t>
                </a:r>
                <a:r>
                  <a:rPr lang="fr-FR" sz="2400" dirty="0" err="1">
                    <a:latin typeface="UTM Avo" panose="02040603050506020204" pitchFamily="18" charset="0"/>
                    <a:ea typeface="Arial" panose="020B0604020202020204" pitchFamily="34" charset="0"/>
                    <a:cs typeface="Arial" panose="020B0604020202020204" pitchFamily="34" charset="0"/>
                  </a:rPr>
                  <a:t>trên</a:t>
                </a:r>
                <a:r>
                  <a:rPr lang="fr-FR" sz="2400" dirty="0">
                    <a:latin typeface="UTM Avo" panose="02040603050506020204" pitchFamily="18" charset="0"/>
                    <a:ea typeface="Arial" panose="020B0604020202020204" pitchFamily="34" charset="0"/>
                    <a:cs typeface="Arial" panose="020B0604020202020204" pitchFamily="34" charset="0"/>
                  </a:rPr>
                  <a:t> là: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Arial" panose="020B0604020202020204" pitchFamily="34" charset="0"/>
                            <a:cs typeface="Times New Roman" panose="02020603050405020304" pitchFamily="18" charset="0"/>
                          </a:rPr>
                          <m:t>10</m:t>
                        </m:r>
                      </m:num>
                      <m:den>
                        <m:r>
                          <a:rPr lang="fr-FR" sz="2400" i="1">
                            <a:latin typeface="Cambria Math" panose="02040503050406030204" pitchFamily="18" charset="0"/>
                            <a:ea typeface="Arial" panose="020B0604020202020204" pitchFamily="34" charset="0"/>
                            <a:cs typeface="Times New Roman" panose="02020603050405020304" pitchFamily="18" charset="0"/>
                          </a:rPr>
                          <m:t>90</m:t>
                        </m:r>
                      </m:den>
                    </m:f>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Arial" panose="020B0604020202020204" pitchFamily="34" charset="0"/>
                            <a:cs typeface="Times New Roman" panose="02020603050405020304" pitchFamily="18" charset="0"/>
                          </a:rPr>
                          <m:t>1</m:t>
                        </m:r>
                      </m:num>
                      <m:den>
                        <m:r>
                          <a:rPr lang="fr-FR" sz="2400" i="1">
                            <a:latin typeface="Cambria Math" panose="02040503050406030204" pitchFamily="18" charset="0"/>
                            <a:ea typeface="Arial" panose="020B0604020202020204" pitchFamily="34" charset="0"/>
                            <a:cs typeface="Times New Roman" panose="02020603050405020304" pitchFamily="18" charset="0"/>
                          </a:rPr>
                          <m:t>9</m:t>
                        </m:r>
                      </m:den>
                    </m:f>
                  </m:oMath>
                </a14:m>
                <a:endParaRPr lang="en-US" sz="2400" dirty="0">
                  <a:latin typeface="UTM Avo" panose="02040603050506020204" pitchFamily="18" charset="0"/>
                  <a:cs typeface="Arial" panose="020B0604020202020204" pitchFamily="34" charset="0"/>
                </a:endParaRPr>
              </a:p>
            </p:txBody>
          </p:sp>
        </mc:Choice>
        <mc:Fallback xmlns="">
          <p:sp>
            <p:nvSpPr>
              <p:cNvPr id="9" name="Rectangle 8">
                <a:extLst>
                  <a:ext uri="{FF2B5EF4-FFF2-40B4-BE49-F238E27FC236}">
                    <a16:creationId xmlns:a16="http://schemas.microsoft.com/office/drawing/2014/main" id="{342F854C-F4F3-C2D2-73A2-284AF0BF6070}"/>
                  </a:ext>
                </a:extLst>
              </p:cNvPr>
              <p:cNvSpPr>
                <a:spLocks noRot="1" noChangeAspect="1" noMove="1" noResize="1" noEditPoints="1" noAdjustHandles="1" noChangeArrowheads="1" noChangeShapeType="1" noTextEdit="1"/>
              </p:cNvSpPr>
              <p:nvPr/>
            </p:nvSpPr>
            <p:spPr>
              <a:xfrm>
                <a:off x="409608" y="2088418"/>
                <a:ext cx="11880715" cy="2527038"/>
              </a:xfrm>
              <a:prstGeom prst="rect">
                <a:avLst/>
              </a:prstGeom>
              <a:blipFill>
                <a:blip r:embed="rId2"/>
                <a:stretch>
                  <a:fillRect l="-770" r="-821" b="-169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AFD0D2F-0D8B-9923-20A4-5003903622EA}"/>
              </a:ext>
            </a:extLst>
          </p:cNvPr>
          <p:cNvSpPr/>
          <p:nvPr/>
        </p:nvSpPr>
        <p:spPr>
          <a:xfrm>
            <a:off x="5212498" y="1367473"/>
            <a:ext cx="5391947" cy="11387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sz="40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795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uiExpan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2EC7B-B2F5-6333-C706-1B8DAA6071A6}"/>
              </a:ext>
            </a:extLst>
          </p:cNvPr>
          <p:cNvSpPr/>
          <p:nvPr/>
        </p:nvSpPr>
        <p:spPr>
          <a:xfrm>
            <a:off x="333349" y="371192"/>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3</a:t>
            </a:r>
            <a:endParaRPr lang="en-US" sz="2400" b="1" dirty="0">
              <a:solidFill>
                <a:schemeClr val="tx1"/>
              </a:solidFill>
              <a:latin typeface="UTM Avo" panose="02040603050506020204" pitchFamily="18" charset="0"/>
            </a:endParaRPr>
          </a:p>
        </p:txBody>
      </p:sp>
      <p:sp>
        <p:nvSpPr>
          <p:cNvPr id="9" name="TextBox 8">
            <a:extLst>
              <a:ext uri="{FF2B5EF4-FFF2-40B4-BE49-F238E27FC236}">
                <a16:creationId xmlns:a16="http://schemas.microsoft.com/office/drawing/2014/main" id="{57DF5513-2DAA-47A9-E640-7D61DDF951A2}"/>
              </a:ext>
            </a:extLst>
          </p:cNvPr>
          <p:cNvSpPr txBox="1"/>
          <p:nvPr/>
        </p:nvSpPr>
        <p:spPr>
          <a:xfrm>
            <a:off x="978118" y="910319"/>
            <a:ext cx="6612361" cy="5336333"/>
          </a:xfrm>
          <a:prstGeom prst="rect">
            <a:avLst/>
          </a:prstGeom>
          <a:noFill/>
        </p:spPr>
        <p:txBody>
          <a:bodyPr wrap="square">
            <a:spAutoFit/>
          </a:bodyPr>
          <a:lstStyle/>
          <a:p>
            <a:pPr algn="just">
              <a:lnSpc>
                <a:spcPct val="130000"/>
              </a:lnSpc>
              <a:spcAft>
                <a:spcPts val="533"/>
              </a:spcAft>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Sau khi tìm hiểu các tài liệu, bạn Trung lựa chọn 10 biển đẹp của các châu lục trên thế giới: Hạ Long (thuộc nước Việt Nam); Phuket (thuộc nước Thái Lan); Marasusa Tropea (thuộc nước Italia); Cala Macarella (thuộc nước</a:t>
            </a:r>
            <a:r>
              <a:rPr lang="en-US" sz="22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200" kern="100" dirty="0">
                <a:latin typeface="UTM Avo" panose="02040603050506020204" pitchFamily="18" charset="0"/>
                <a:ea typeface="Times New Roman" panose="02020603050405020304" pitchFamily="18" charset="0"/>
                <a:cs typeface="Times New Roman" panose="02020603050405020304" pitchFamily="18" charset="0"/>
              </a:rPr>
              <a:t>Tây Ban Nha); Ifaty (thuộc nước</a:t>
            </a:r>
            <a:r>
              <a:rPr lang="en-US" sz="22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200" kern="100" dirty="0">
                <a:latin typeface="UTM Avo" panose="02040603050506020204" pitchFamily="18" charset="0"/>
                <a:ea typeface="Times New Roman" panose="02020603050405020304" pitchFamily="18" charset="0"/>
                <a:cs typeface="Times New Roman" panose="02020603050405020304" pitchFamily="18" charset="0"/>
              </a:rPr>
              <a:t>Madagascar); Lamu (thuộc nước Kenya); Ipanema (thuộc nước</a:t>
            </a:r>
            <a:r>
              <a:rPr lang="en-US" sz="22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200" kern="100" dirty="0">
                <a:latin typeface="UTM Avo" panose="02040603050506020204" pitchFamily="18" charset="0"/>
                <a:ea typeface="Times New Roman" panose="02020603050405020304" pitchFamily="18" charset="0"/>
                <a:cs typeface="Times New Roman" panose="02020603050405020304" pitchFamily="18" charset="0"/>
              </a:rPr>
              <a:t>Brazil); Cancun (thuộc nước Mexico); Bondi (thuộc nước Australia); Scotia (thuộc châu Nam cực). Chọn ngẫu nhiên một biển trong 10    biển đó.</a:t>
            </a:r>
          </a:p>
          <a:p>
            <a:pPr algn="just">
              <a:spcAft>
                <a:spcPts val="533"/>
              </a:spcAft>
            </a:pPr>
            <a:endParaRPr lang="en-US" sz="22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27CC5CC-9D7F-CA1C-0A87-E93E7C978FB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Lst>
          </a:blip>
          <a:stretch>
            <a:fillRect/>
          </a:stretch>
        </p:blipFill>
        <p:spPr>
          <a:xfrm>
            <a:off x="7828756" y="1205610"/>
            <a:ext cx="4231920" cy="2827649"/>
          </a:xfrm>
          <a:prstGeom prst="rect">
            <a:avLst/>
          </a:prstGeom>
        </p:spPr>
      </p:pic>
    </p:spTree>
    <p:extLst>
      <p:ext uri="{BB962C8B-B14F-4D97-AF65-F5344CB8AC3E}">
        <p14:creationId xmlns:p14="http://schemas.microsoft.com/office/powerpoint/2010/main" val="433441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2EC7B-B2F5-6333-C706-1B8DAA6071A6}"/>
              </a:ext>
            </a:extLst>
          </p:cNvPr>
          <p:cNvSpPr/>
          <p:nvPr/>
        </p:nvSpPr>
        <p:spPr>
          <a:xfrm>
            <a:off x="330741" y="381816"/>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3</a:t>
            </a:r>
            <a:endParaRPr lang="en-US" sz="2400" b="1" dirty="0">
              <a:solidFill>
                <a:schemeClr val="tx1"/>
              </a:solidFill>
              <a:latin typeface="UTM Avo" panose="020406030505060202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52E1A3-729A-0FF1-D0DD-E765F0A1252B}"/>
                  </a:ext>
                </a:extLst>
              </p:cNvPr>
              <p:cNvSpPr/>
              <p:nvPr/>
            </p:nvSpPr>
            <p:spPr>
              <a:xfrm>
                <a:off x="510035" y="1102524"/>
                <a:ext cx="7710600" cy="3998467"/>
              </a:xfrm>
              <a:prstGeom prst="rect">
                <a:avLst/>
              </a:prstGeom>
            </p:spPr>
            <p:txBody>
              <a:bodyPr wrap="square">
                <a:spAutoFit/>
              </a:bodyPr>
              <a:lstStyle/>
              <a:p>
                <a:pPr lvl="0" algn="just">
                  <a:lnSpc>
                    <a:spcPct val="130000"/>
                  </a:lnSpc>
                </a:pPr>
                <a:r>
                  <a:rPr lang="en-US" sz="2200" kern="100" dirty="0">
                    <a:latin typeface="UTM Avo" panose="02040603050506020204" pitchFamily="18" charset="0"/>
                    <a:ea typeface="Times New Roman" panose="02020603050405020304" pitchFamily="18" charset="0"/>
                    <a:cs typeface="Times New Roman" panose="02020603050405020304" pitchFamily="18" charset="0"/>
                  </a:rPr>
                  <a:t>a</a:t>
                </a:r>
                <a:r>
                  <a:rPr lang="vi-VN" sz="2200" kern="100" dirty="0">
                    <a:latin typeface="UTM Avo" panose="02040603050506020204" pitchFamily="18" charset="0"/>
                    <a:ea typeface="Times New Roman" panose="02020603050405020304" pitchFamily="18" charset="0"/>
                    <a:cs typeface="Times New Roman" panose="02020603050405020304" pitchFamily="18" charset="0"/>
                  </a:rPr>
                  <a:t>) Gọi </a:t>
                </a:r>
                <a14:m>
                  <m:oMath xmlns:m="http://schemas.openxmlformats.org/officeDocument/2006/math">
                    <m:r>
                      <a:rPr lang="vi-VN" sz="2200" kern="100">
                        <a:latin typeface="Cambria Math" panose="02040503050406030204" pitchFamily="18" charset="0"/>
                        <a:ea typeface="Times New Roman" panose="02020603050405020304" pitchFamily="18" charset="0"/>
                        <a:cs typeface="Times New Roman" panose="02020603050405020304" pitchFamily="18" charset="0"/>
                      </a:rPr>
                      <m:t>𝐸</m:t>
                    </m:r>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 là tập hợp gồm các kết quả có thể xảy ra đối với biển được chọn.</a:t>
                </a:r>
                <a:r>
                  <a:rPr lang="en-US" sz="2200" kern="100" dirty="0">
                    <a:latin typeface="UTM Avo" panose="02040603050506020204" pitchFamily="18" charset="0"/>
                    <a:ea typeface="Times New Roman" panose="02020603050405020304" pitchFamily="18" charset="0"/>
                    <a:cs typeface="Times New Roman" panose="02020603050405020304" pitchFamily="18" charset="0"/>
                  </a:rPr>
                  <a:t> </a:t>
                </a:r>
                <a:r>
                  <a:rPr lang="vi-VN" sz="2200" kern="100" dirty="0">
                    <a:latin typeface="UTM Avo" panose="02040603050506020204" pitchFamily="18" charset="0"/>
                    <a:ea typeface="Times New Roman" panose="02020603050405020304" pitchFamily="18" charset="0"/>
                    <a:cs typeface="Times New Roman" panose="02020603050405020304" pitchFamily="18" charset="0"/>
                  </a:rPr>
                  <a:t>Tính số phần tử của tập hợp </a:t>
                </a:r>
                <a14:m>
                  <m:oMath xmlns:m="http://schemas.openxmlformats.org/officeDocument/2006/math">
                    <m:r>
                      <a:rPr lang="vi-VN" sz="2200" kern="100">
                        <a:latin typeface="Cambria Math" panose="02040503050406030204" pitchFamily="18" charset="0"/>
                        <a:ea typeface="Times New Roman" panose="02020603050405020304" pitchFamily="18" charset="0"/>
                        <a:cs typeface="Times New Roman" panose="02020603050405020304" pitchFamily="18" charset="0"/>
                      </a:rPr>
                      <m:t>𝐸</m:t>
                    </m:r>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a:t>
                </a:r>
              </a:p>
              <a:p>
                <a:pPr lvl="0" algn="just">
                  <a:lnSpc>
                    <a:spcPct val="130000"/>
                  </a:lnSpc>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b) Tính xác suất của mỗi biến cố sau:</a:t>
                </a:r>
              </a:p>
              <a:p>
                <a:pPr marL="381038" indent="-381038" algn="just">
                  <a:lnSpc>
                    <a:spcPct val="130000"/>
                  </a:lnSpc>
                  <a:buFontTx/>
                  <a:buChar char="-"/>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“Biển được chọn thuộc châu Âu”;</a:t>
                </a:r>
                <a:endParaRPr lang="en-US" sz="2200" kern="100" dirty="0">
                  <a:latin typeface="UTM Avo" panose="02040603050506020204" pitchFamily="18" charset="0"/>
                  <a:ea typeface="Times New Roman" panose="02020603050405020304" pitchFamily="18" charset="0"/>
                  <a:cs typeface="Times New Roman" panose="02020603050405020304" pitchFamily="18" charset="0"/>
                </a:endParaRPr>
              </a:p>
              <a:p>
                <a:pPr marL="381038" indent="-381038" algn="just">
                  <a:lnSpc>
                    <a:spcPct val="130000"/>
                  </a:lnSpc>
                  <a:buFontTx/>
                  <a:buChar char="-"/>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“Biển được chọn thuộc châu Á”;</a:t>
                </a:r>
                <a:endParaRPr lang="en-US" sz="2200" kern="100" dirty="0">
                  <a:latin typeface="UTM Avo" panose="02040603050506020204" pitchFamily="18" charset="0"/>
                  <a:ea typeface="Times New Roman" panose="02020603050405020304" pitchFamily="18" charset="0"/>
                  <a:cs typeface="Times New Roman" panose="02020603050405020304" pitchFamily="18" charset="0"/>
                </a:endParaRPr>
              </a:p>
              <a:p>
                <a:pPr marL="381038" indent="-381038" algn="just">
                  <a:lnSpc>
                    <a:spcPct val="130000"/>
                  </a:lnSpc>
                  <a:buFontTx/>
                  <a:buChar char="-"/>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“Biển được chọn thuộc châu Phi”;</a:t>
                </a:r>
                <a:endParaRPr lang="en-US" sz="2200" kern="100" dirty="0">
                  <a:latin typeface="UTM Avo" panose="02040603050506020204" pitchFamily="18" charset="0"/>
                  <a:ea typeface="Times New Roman" panose="02020603050405020304" pitchFamily="18" charset="0"/>
                  <a:cs typeface="Times New Roman" panose="02020603050405020304" pitchFamily="18" charset="0"/>
                </a:endParaRPr>
              </a:p>
              <a:p>
                <a:pPr marL="381038" indent="-381038" algn="just">
                  <a:lnSpc>
                    <a:spcPct val="130000"/>
                  </a:lnSpc>
                  <a:buFontTx/>
                  <a:buChar char="-"/>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“Biển được chọn thuộc châu Úc”;</a:t>
                </a:r>
                <a:endParaRPr lang="en-US" sz="2200" kern="100" dirty="0">
                  <a:latin typeface="UTM Avo" panose="02040603050506020204" pitchFamily="18" charset="0"/>
                  <a:ea typeface="Times New Roman" panose="02020603050405020304" pitchFamily="18" charset="0"/>
                  <a:cs typeface="Times New Roman" panose="02020603050405020304" pitchFamily="18" charset="0"/>
                </a:endParaRPr>
              </a:p>
              <a:p>
                <a:pPr marL="381038" indent="-381038" algn="just">
                  <a:lnSpc>
                    <a:spcPct val="130000"/>
                  </a:lnSpc>
                  <a:buFontTx/>
                  <a:buChar char="-"/>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“Biển được chọn thuộc châu Nam cực”;</a:t>
                </a:r>
              </a:p>
              <a:p>
                <a:pPr marL="381038" indent="-381038" algn="just">
                  <a:lnSpc>
                    <a:spcPct val="130000"/>
                  </a:lnSpc>
                  <a:buFontTx/>
                  <a:buChar char="-"/>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“Biển được chọn thuộc châu Mỹ”.</a:t>
                </a:r>
              </a:p>
            </p:txBody>
          </p:sp>
        </mc:Choice>
        <mc:Fallback xmlns="">
          <p:sp>
            <p:nvSpPr>
              <p:cNvPr id="3" name="Rectangle 2">
                <a:extLst>
                  <a:ext uri="{FF2B5EF4-FFF2-40B4-BE49-F238E27FC236}">
                    <a16:creationId xmlns:a16="http://schemas.microsoft.com/office/drawing/2014/main" id="{8152E1A3-729A-0FF1-D0DD-E765F0A1252B}"/>
                  </a:ext>
                </a:extLst>
              </p:cNvPr>
              <p:cNvSpPr>
                <a:spLocks noRot="1" noChangeAspect="1" noMove="1" noResize="1" noEditPoints="1" noAdjustHandles="1" noChangeArrowheads="1" noChangeShapeType="1" noTextEdit="1"/>
              </p:cNvSpPr>
              <p:nvPr/>
            </p:nvSpPr>
            <p:spPr>
              <a:xfrm>
                <a:off x="510035" y="1102524"/>
                <a:ext cx="7710600" cy="3998467"/>
              </a:xfrm>
              <a:prstGeom prst="rect">
                <a:avLst/>
              </a:prstGeom>
              <a:blipFill>
                <a:blip r:embed="rId2"/>
                <a:stretch>
                  <a:fillRect l="-1107" r="-1028" b="-274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FFBC187-C551-828D-F840-CF4F375D4A2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7450045" y="2015175"/>
            <a:ext cx="4231920" cy="2827649"/>
          </a:xfrm>
          <a:prstGeom prst="rect">
            <a:avLst/>
          </a:prstGeom>
        </p:spPr>
      </p:pic>
    </p:spTree>
    <p:extLst>
      <p:ext uri="{BB962C8B-B14F-4D97-AF65-F5344CB8AC3E}">
        <p14:creationId xmlns:p14="http://schemas.microsoft.com/office/powerpoint/2010/main" val="710178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2EC7B-B2F5-6333-C706-1B8DAA6071A6}"/>
              </a:ext>
            </a:extLst>
          </p:cNvPr>
          <p:cNvSpPr/>
          <p:nvPr/>
        </p:nvSpPr>
        <p:spPr>
          <a:xfrm>
            <a:off x="492747" y="282702"/>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3</a:t>
            </a:r>
            <a:endParaRPr lang="en-US" sz="2400" b="1" dirty="0">
              <a:solidFill>
                <a:schemeClr val="tx1"/>
              </a:solidFill>
              <a:latin typeface="UTM Avo" panose="02040603050506020204" pitchFamily="18" charset="0"/>
            </a:endParaRPr>
          </a:p>
        </p:txBody>
      </p:sp>
      <p:sp>
        <p:nvSpPr>
          <p:cNvPr id="2" name="TextBox 1">
            <a:extLst>
              <a:ext uri="{FF2B5EF4-FFF2-40B4-BE49-F238E27FC236}">
                <a16:creationId xmlns:a16="http://schemas.microsoft.com/office/drawing/2014/main" id="{76C77C22-F9AA-F487-3A7B-993C115DD93D}"/>
              </a:ext>
            </a:extLst>
          </p:cNvPr>
          <p:cNvSpPr txBox="1"/>
          <p:nvPr/>
        </p:nvSpPr>
        <p:spPr>
          <a:xfrm>
            <a:off x="492747" y="1122406"/>
            <a:ext cx="1414614" cy="574388"/>
          </a:xfrm>
          <a:prstGeom prst="rect">
            <a:avLst/>
          </a:prstGeom>
          <a:noFill/>
        </p:spPr>
        <p:txBody>
          <a:bodyPr wrap="square" rtlCol="0">
            <a:spAutoFit/>
          </a:bodyPr>
          <a:lstStyle/>
          <a:p>
            <a:pPr algn="just">
              <a:lnSpc>
                <a:spcPct val="150000"/>
              </a:lnSpc>
            </a:pPr>
            <a:r>
              <a:rPr lang="en-US" sz="2400" b="1" dirty="0" err="1">
                <a:latin typeface="UTM Avo" panose="02040603050506020204" pitchFamily="18" charset="0"/>
                <a:cs typeface="Arial" panose="020B0604020202020204" pitchFamily="34" charset="0"/>
              </a:rPr>
              <a:t>Giải</a:t>
            </a:r>
            <a:r>
              <a:rPr lang="en-US" sz="24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52E1A3-729A-0FF1-D0DD-E765F0A1252B}"/>
                  </a:ext>
                </a:extLst>
              </p:cNvPr>
              <p:cNvSpPr/>
              <p:nvPr/>
            </p:nvSpPr>
            <p:spPr>
              <a:xfrm>
                <a:off x="403574" y="1786180"/>
                <a:ext cx="11540082" cy="2237920"/>
              </a:xfrm>
              <a:prstGeom prst="rect">
                <a:avLst/>
              </a:prstGeom>
            </p:spPr>
            <p:txBody>
              <a:bodyPr wrap="square">
                <a:spAutoFit/>
              </a:bodyPr>
              <a:lstStyle/>
              <a:p>
                <a:pPr algn="just">
                  <a:lnSpc>
                    <a:spcPct val="150000"/>
                  </a:lnSpc>
                </a:pPr>
                <a:r>
                  <a:rPr lang="fr-FR" sz="2400" dirty="0">
                    <a:latin typeface="UTM Avo" panose="02040603050506020204" pitchFamily="18" charset="0"/>
                    <a:ea typeface="Calibri" panose="020F0502020204030204" pitchFamily="34" charset="0"/>
                    <a:cs typeface="Arial" panose="020B0604020202020204" pitchFamily="34" charset="0"/>
                  </a:rPr>
                  <a:t>a) </a:t>
                </a:r>
                <a:r>
                  <a:rPr lang="fr-FR" sz="2400" dirty="0" err="1">
                    <a:latin typeface="UTM Avo" panose="02040603050506020204" pitchFamily="18" charset="0"/>
                    <a:ea typeface="Calibri" panose="020F0502020204030204" pitchFamily="34" charset="0"/>
                    <a:cs typeface="Arial" panose="020B0604020202020204" pitchFamily="34" charset="0"/>
                  </a:rPr>
                  <a:t>Tập</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hợp</a:t>
                </a:r>
                <a:r>
                  <a:rPr lang="fr-FR" sz="2400" i="1"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a:rPr lang="fr-FR" sz="2400" i="1">
                        <a:latin typeface="Cambria Math" panose="02040503050406030204" pitchFamily="18" charset="0"/>
                        <a:ea typeface="Calibri" panose="020F0502020204030204" pitchFamily="34" charset="0"/>
                        <a:cs typeface="Times New Roman" panose="02020603050405020304" pitchFamily="18" charset="0"/>
                      </a:rPr>
                      <m:t>𝐸</m:t>
                    </m:r>
                  </m:oMath>
                </a14:m>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gồm</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các</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kết</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quả</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có</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thể</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xảy</a:t>
                </a:r>
                <a:r>
                  <a:rPr lang="fr-FR" sz="2400" dirty="0">
                    <a:latin typeface="UTM Avo" panose="02040603050506020204" pitchFamily="18" charset="0"/>
                    <a:ea typeface="Calibri" panose="020F0502020204030204" pitchFamily="34" charset="0"/>
                    <a:cs typeface="Arial" panose="020B0604020202020204" pitchFamily="34" charset="0"/>
                  </a:rPr>
                  <a:t> ra là:</a:t>
                </a:r>
                <a:r>
                  <a:rPr lang="en-US" sz="2400" dirty="0">
                    <a:latin typeface="UTM Avo" panose="02040603050506020204" pitchFamily="18" charset="0"/>
                    <a:ea typeface="Calibri" panose="020F0502020204030204" pitchFamily="34" charset="0"/>
                    <a:cs typeface="Arial" panose="020B0604020202020204" pitchFamily="34" charset="0"/>
                  </a:rPr>
                  <a:t> </a:t>
                </a:r>
                <a:endParaRPr lang="en-US" sz="2400" i="1" dirty="0">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𝐸</m:t>
                    </m:r>
                    <m:r>
                      <a:rPr lang="en-US" sz="2400" i="1">
                        <a:latin typeface="Cambria Math" panose="02040503050406030204" pitchFamily="18" charset="0"/>
                        <a:ea typeface="Calibri" panose="020F0502020204030204" pitchFamily="34" charset="0"/>
                        <a:cs typeface="Times New Roman" panose="02020603050405020304" pitchFamily="18" charset="0"/>
                      </a:rPr>
                      <m:t> = </m:t>
                    </m:r>
                  </m:oMath>
                </a14:m>
                <a:r>
                  <a:rPr lang="en-US" sz="2400" dirty="0">
                    <a:latin typeface="UTM Avo" panose="02040603050506020204" pitchFamily="18" charset="0"/>
                    <a:ea typeface="Calibri" panose="020F0502020204030204" pitchFamily="34" charset="0"/>
                    <a:cs typeface="Arial" panose="020B0604020202020204" pitchFamily="34" charset="0"/>
                  </a:rPr>
                  <a:t>{</a:t>
                </a:r>
                <a:r>
                  <a:rPr lang="en-US" sz="2400" dirty="0" err="1">
                    <a:latin typeface="UTM Avo" panose="02040603050506020204" pitchFamily="18" charset="0"/>
                    <a:ea typeface="Calibri" panose="020F0502020204030204" pitchFamily="34" charset="0"/>
                    <a:cs typeface="Arial" panose="020B0604020202020204" pitchFamily="34" charset="0"/>
                  </a:rPr>
                  <a:t>Hạ</a:t>
                </a:r>
                <a:r>
                  <a:rPr lang="en-US" sz="2400" dirty="0">
                    <a:latin typeface="UTM Avo" panose="02040603050506020204" pitchFamily="18" charset="0"/>
                    <a:ea typeface="Calibri" panose="020F0502020204030204" pitchFamily="34" charset="0"/>
                    <a:cs typeface="Arial" panose="020B0604020202020204" pitchFamily="34" charset="0"/>
                  </a:rPr>
                  <a:t> long, Phuket, </a:t>
                </a:r>
                <a:r>
                  <a:rPr lang="en-US" sz="2400" dirty="0" err="1">
                    <a:latin typeface="UTM Avo" panose="02040603050506020204" pitchFamily="18" charset="0"/>
                    <a:ea typeface="Calibri" panose="020F0502020204030204" pitchFamily="34" charset="0"/>
                    <a:cs typeface="Arial" panose="020B0604020202020204" pitchFamily="34" charset="0"/>
                  </a:rPr>
                  <a:t>Marasusa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Tropea</a:t>
                </a:r>
                <a:r>
                  <a:rPr lang="en-US" sz="2400" dirty="0">
                    <a:latin typeface="UTM Avo" panose="02040603050506020204" pitchFamily="18" charset="0"/>
                    <a:ea typeface="Calibri" panose="020F0502020204030204" pitchFamily="34" charset="0"/>
                    <a:cs typeface="Arial" panose="020B0604020202020204" pitchFamily="34" charset="0"/>
                  </a:rPr>
                  <a:t>, Cala </a:t>
                </a:r>
                <a:r>
                  <a:rPr lang="en-US" sz="2400" dirty="0" err="1">
                    <a:latin typeface="UTM Avo" panose="02040603050506020204" pitchFamily="18" charset="0"/>
                    <a:ea typeface="Calibri" panose="020F0502020204030204" pitchFamily="34" charset="0"/>
                    <a:cs typeface="Arial" panose="020B0604020202020204" pitchFamily="34" charset="0"/>
                  </a:rPr>
                  <a:t>Macarella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Ifty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Lamu</a:t>
                </a:r>
                <a:r>
                  <a:rPr lang="en-US" sz="2400" dirty="0">
                    <a:latin typeface="UTM Avo" panose="02040603050506020204" pitchFamily="18" charset="0"/>
                    <a:ea typeface="Calibri" panose="020F0502020204030204" pitchFamily="34" charset="0"/>
                    <a:cs typeface="Arial" panose="020B0604020202020204" pitchFamily="34" charset="0"/>
                  </a:rPr>
                  <a:t>, Ipanema, Cancun, Bondi, Scotia} </a:t>
                </a:r>
              </a:p>
              <a:p>
                <a:pPr algn="just">
                  <a:lnSpc>
                    <a:spcPct val="150000"/>
                  </a:lnSpc>
                </a:pPr>
                <a:r>
                  <a:rPr lang="en-US" sz="2400" dirty="0">
                    <a:latin typeface="UTM Avo" panose="02040603050506020204" pitchFamily="18" charset="0"/>
                    <a:ea typeface="Calibri" panose="020F0502020204030204" pitchFamily="34" charset="0"/>
                    <a:cs typeface="Arial" panose="020B0604020202020204" pitchFamily="34" charset="0"/>
                  </a:rPr>
                  <a:t>Số </a:t>
                </a:r>
                <a:r>
                  <a:rPr lang="en-US" sz="2400" dirty="0" err="1">
                    <a:latin typeface="UTM Avo" panose="02040603050506020204" pitchFamily="18" charset="0"/>
                    <a:ea typeface="Calibri" panose="020F0502020204030204" pitchFamily="34" charset="0"/>
                    <a:cs typeface="Arial" panose="020B0604020202020204" pitchFamily="34" charset="0"/>
                  </a:rPr>
                  <a:t>phần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của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𝐸</m:t>
                    </m:r>
                  </m:oMath>
                </a14:m>
                <a:r>
                  <a:rPr lang="en-US" sz="2400" i="1"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Times New Roman" panose="02020603050405020304" pitchFamily="18" charset="0"/>
                      </a:rPr>
                      <m:t>10</m:t>
                    </m:r>
                  </m:oMath>
                </a14:m>
                <a:r>
                  <a:rPr lang="en-US" sz="2400" dirty="0">
                    <a:latin typeface="UTM Avo" panose="02040603050506020204" pitchFamily="18" charset="0"/>
                    <a:ea typeface="Arial" panose="020B0604020202020204" pitchFamily="34" charset="0"/>
                    <a:cs typeface="Arial" panose="020B0604020202020204" pitchFamily="34" charset="0"/>
                  </a:rPr>
                  <a:t>.</a:t>
                </a:r>
              </a:p>
            </p:txBody>
          </p:sp>
        </mc:Choice>
        <mc:Fallback xmlns="">
          <p:sp>
            <p:nvSpPr>
              <p:cNvPr id="3" name="Rectangle 2">
                <a:extLst>
                  <a:ext uri="{FF2B5EF4-FFF2-40B4-BE49-F238E27FC236}">
                    <a16:creationId xmlns:a16="http://schemas.microsoft.com/office/drawing/2014/main" id="{8152E1A3-729A-0FF1-D0DD-E765F0A1252B}"/>
                  </a:ext>
                </a:extLst>
              </p:cNvPr>
              <p:cNvSpPr>
                <a:spLocks noRot="1" noChangeAspect="1" noMove="1" noResize="1" noEditPoints="1" noAdjustHandles="1" noChangeArrowheads="1" noChangeShapeType="1" noTextEdit="1"/>
              </p:cNvSpPr>
              <p:nvPr/>
            </p:nvSpPr>
            <p:spPr>
              <a:xfrm>
                <a:off x="403574" y="1786180"/>
                <a:ext cx="11540082" cy="2237920"/>
              </a:xfrm>
              <a:prstGeom prst="rect">
                <a:avLst/>
              </a:prstGeom>
              <a:blipFill>
                <a:blip r:embed="rId2"/>
                <a:stretch>
                  <a:fillRect l="-792" r="-845" b="-5995"/>
                </a:stretch>
              </a:blipFill>
            </p:spPr>
            <p:txBody>
              <a:bodyPr/>
              <a:lstStyle/>
              <a:p>
                <a:r>
                  <a:rPr lang="en-US">
                    <a:noFill/>
                  </a:rPr>
                  <a:t> </a:t>
                </a:r>
              </a:p>
            </p:txBody>
          </p:sp>
        </mc:Fallback>
      </mc:AlternateContent>
    </p:spTree>
    <p:extLst>
      <p:ext uri="{BB962C8B-B14F-4D97-AF65-F5344CB8AC3E}">
        <p14:creationId xmlns:p14="http://schemas.microsoft.com/office/powerpoint/2010/main" val="1574395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2EC7B-B2F5-6333-C706-1B8DAA6071A6}"/>
              </a:ext>
            </a:extLst>
          </p:cNvPr>
          <p:cNvSpPr/>
          <p:nvPr/>
        </p:nvSpPr>
        <p:spPr>
          <a:xfrm>
            <a:off x="414089" y="420354"/>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3</a:t>
            </a:r>
            <a:endParaRPr lang="en-US" sz="2400" b="1" dirty="0">
              <a:solidFill>
                <a:schemeClr val="tx1"/>
              </a:solidFill>
              <a:latin typeface="UTM Avo" panose="02040603050506020204" pitchFamily="18" charset="0"/>
            </a:endParaRPr>
          </a:p>
        </p:txBody>
      </p:sp>
      <p:sp>
        <p:nvSpPr>
          <p:cNvPr id="2" name="TextBox 1">
            <a:extLst>
              <a:ext uri="{FF2B5EF4-FFF2-40B4-BE49-F238E27FC236}">
                <a16:creationId xmlns:a16="http://schemas.microsoft.com/office/drawing/2014/main" id="{76C77C22-F9AA-F487-3A7B-993C115DD93D}"/>
              </a:ext>
            </a:extLst>
          </p:cNvPr>
          <p:cNvSpPr txBox="1"/>
          <p:nvPr/>
        </p:nvSpPr>
        <p:spPr>
          <a:xfrm>
            <a:off x="1271736" y="830661"/>
            <a:ext cx="1414614" cy="574388"/>
          </a:xfrm>
          <a:prstGeom prst="rect">
            <a:avLst/>
          </a:prstGeom>
          <a:noFill/>
        </p:spPr>
        <p:txBody>
          <a:bodyPr wrap="square" rtlCol="0">
            <a:spAutoFit/>
          </a:bodyPr>
          <a:lstStyle/>
          <a:p>
            <a:pPr algn="just">
              <a:lnSpc>
                <a:spcPct val="150000"/>
              </a:lnSpc>
            </a:pPr>
            <a:r>
              <a:rPr lang="en-US" sz="2400" b="1" dirty="0" err="1">
                <a:latin typeface="UTM Avo" panose="02040603050506020204" pitchFamily="18" charset="0"/>
                <a:cs typeface="Arial" panose="020B0604020202020204" pitchFamily="34" charset="0"/>
              </a:rPr>
              <a:t>Giải</a:t>
            </a:r>
            <a:r>
              <a:rPr lang="en-US" sz="24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52E1A3-729A-0FF1-D0DD-E765F0A1252B}"/>
                  </a:ext>
                </a:extLst>
              </p:cNvPr>
              <p:cNvSpPr/>
              <p:nvPr/>
            </p:nvSpPr>
            <p:spPr>
              <a:xfrm>
                <a:off x="392679" y="1405049"/>
                <a:ext cx="11406641" cy="4305218"/>
              </a:xfrm>
              <a:prstGeom prst="rect">
                <a:avLst/>
              </a:prstGeom>
            </p:spPr>
            <p:txBody>
              <a:bodyPr wrap="square">
                <a:spAutoFit/>
              </a:bodyPr>
              <a:lstStyle/>
              <a:p>
                <a:pPr algn="just">
                  <a:lnSpc>
                    <a:spcPct val="150000"/>
                  </a:lnSpc>
                </a:pPr>
                <a:r>
                  <a:rPr lang="en-US" sz="2200" dirty="0">
                    <a:latin typeface="UTM Avo" panose="02040603050506020204" pitchFamily="18" charset="0"/>
                    <a:ea typeface="Calibri" panose="020F0502020204030204" pitchFamily="34" charset="0"/>
                    <a:cs typeface="Arial" panose="020B0604020202020204" pitchFamily="34" charset="0"/>
                  </a:rPr>
                  <a:t>b) </a:t>
                </a:r>
              </a:p>
              <a:p>
                <a:pPr marL="381038" indent="-381038" algn="just">
                  <a:lnSpc>
                    <a:spcPct val="150000"/>
                  </a:lnSpc>
                  <a:buFont typeface="Arial" panose="020B0604020202020204" pitchFamily="34" charset="0"/>
                  <a:buChar char="•"/>
                </a:pPr>
                <a:r>
                  <a:rPr lang="en-US" sz="2200" dirty="0">
                    <a:latin typeface="UTM Avo" panose="02040603050506020204" pitchFamily="18" charset="0"/>
                    <a:ea typeface="Calibri" panose="020F0502020204030204" pitchFamily="34" charset="0"/>
                    <a:cs typeface="Arial" panose="020B0604020202020204" pitchFamily="34" charset="0"/>
                  </a:rPr>
                  <a:t>Các </a:t>
                </a:r>
                <a:r>
                  <a:rPr lang="en-US" sz="2200" dirty="0" err="1">
                    <a:latin typeface="UTM Avo" panose="02040603050506020204" pitchFamily="18" charset="0"/>
                    <a:ea typeface="Calibri" panose="020F0502020204030204" pitchFamily="34" charset="0"/>
                    <a:cs typeface="Arial" panose="020B0604020202020204" pitchFamily="34" charset="0"/>
                  </a:rPr>
                  <a:t>kết</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quả</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thuận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lợi</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cho</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biến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cố</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Biển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được</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chọn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thuộc</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châu</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Âu</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là</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Marasusa</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Tropea</a:t>
                </a:r>
                <a:r>
                  <a:rPr lang="en-US" sz="2200" dirty="0">
                    <a:latin typeface="UTM Avo" panose="02040603050506020204" pitchFamily="18" charset="0"/>
                    <a:ea typeface="Calibri" panose="020F0502020204030204" pitchFamily="34" charset="0"/>
                    <a:cs typeface="Arial" panose="020B0604020202020204" pitchFamily="34" charset="0"/>
                  </a:rPr>
                  <a:t>; Cala </a:t>
                </a:r>
                <a:r>
                  <a:rPr lang="en-US" sz="2200" dirty="0" err="1">
                    <a:latin typeface="UTM Avo" panose="02040603050506020204" pitchFamily="18" charset="0"/>
                    <a:ea typeface="Calibri" panose="020F0502020204030204" pitchFamily="34" charset="0"/>
                    <a:cs typeface="Arial" panose="020B0604020202020204" pitchFamily="34" charset="0"/>
                  </a:rPr>
                  <a:t>Macarella</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Có</a:t>
                </a:r>
                <a:r>
                  <a:rPr lang="en-US" sz="2200" dirty="0">
                    <a:latin typeface="UTM Avo" panose="02040603050506020204" pitchFamily="18" charset="0"/>
                    <a:ea typeface="Calibri" panose="020F0502020204030204" pitchFamily="34" charset="0"/>
                    <a:cs typeface="Arial" panose="020B0604020202020204" pitchFamily="34" charset="0"/>
                  </a:rPr>
                  <a:t> 2 </a:t>
                </a:r>
                <a:r>
                  <a:rPr lang="en-US" sz="2200" dirty="0" err="1">
                    <a:latin typeface="UTM Avo" panose="02040603050506020204" pitchFamily="18" charset="0"/>
                    <a:ea typeface="Calibri" panose="020F0502020204030204" pitchFamily="34" charset="0"/>
                    <a:cs typeface="Arial" panose="020B0604020202020204" pitchFamily="34" charset="0"/>
                  </a:rPr>
                  <a:t>kết</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quả</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thuận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lợi</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cho</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biến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cố</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đó</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Vậy</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xác</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suất</a:t>
                </a:r>
                <a:r>
                  <a:rPr lang="en-US" sz="2200" dirty="0">
                    <a:latin typeface="UTM Avo" panose="02040603050506020204" pitchFamily="18" charset="0"/>
                    <a:ea typeface="Calibri" panose="020F0502020204030204" pitchFamily="34" charset="0"/>
                    <a:cs typeface="Arial" panose="020B0604020202020204" pitchFamily="34" charset="0"/>
                  </a:rPr>
                  <a:t> của </a:t>
                </a:r>
                <a:r>
                  <a:rPr lang="en-US" sz="2200" dirty="0" err="1">
                    <a:latin typeface="UTM Avo" panose="02040603050506020204" pitchFamily="18" charset="0"/>
                    <a:ea typeface="Calibri" panose="020F0502020204030204" pitchFamily="34" charset="0"/>
                    <a:cs typeface="Arial" panose="020B0604020202020204" pitchFamily="34" charset="0"/>
                  </a:rPr>
                  <a:t>biến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cố</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đó</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là</a:t>
                </a:r>
                <a:r>
                  <a:rPr lang="en-US" sz="22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latin typeface="UTM Avo" panose="02040603050506020204" pitchFamily="18" charset="0"/>
                            <a:ea typeface="Calibri" panose="020F0502020204030204" pitchFamily="34" charset="0"/>
                            <a:cs typeface="Times New Roman" panose="02020603050405020304" pitchFamily="18" charset="0"/>
                          </a:rPr>
                          <m:t>2</m:t>
                        </m:r>
                      </m:num>
                      <m:den>
                        <m:r>
                          <m:rPr>
                            <m:nor/>
                          </m:rPr>
                          <a:rPr lang="en-US" sz="2200" i="0">
                            <a:latin typeface="UTM Avo" panose="02040603050506020204" pitchFamily="18" charset="0"/>
                            <a:ea typeface="Calibri" panose="020F0502020204030204" pitchFamily="34" charset="0"/>
                            <a:cs typeface="Times New Roman" panose="02020603050405020304" pitchFamily="18" charset="0"/>
                          </a:rPr>
                          <m:t>10</m:t>
                        </m:r>
                      </m:den>
                    </m:f>
                    <m:r>
                      <m:rPr>
                        <m:nor/>
                      </m:rPr>
                      <a:rPr lang="en-US" sz="2200" b="0" i="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2200" i="0">
                        <a:latin typeface="UTM Avo" panose="02040603050506020204" pitchFamily="18" charset="0"/>
                        <a:ea typeface="Calibri" panose="020F0502020204030204" pitchFamily="34" charset="0"/>
                        <a:cs typeface="Times New Roman" panose="02020603050405020304" pitchFamily="18" charset="0"/>
                      </a:rPr>
                      <m:t>=</m:t>
                    </m:r>
                    <m:r>
                      <m:rPr>
                        <m:nor/>
                      </m:rPr>
                      <a:rPr lang="en-US" sz="2200" b="0" i="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latin typeface="UTM Avo" panose="02040603050506020204" pitchFamily="18" charset="0"/>
                            <a:ea typeface="Calibri" panose="020F0502020204030204" pitchFamily="34" charset="0"/>
                            <a:cs typeface="Times New Roman" panose="02020603050405020304" pitchFamily="18" charset="0"/>
                          </a:rPr>
                          <m:t>1</m:t>
                        </m:r>
                      </m:num>
                      <m:den>
                        <m:r>
                          <m:rPr>
                            <m:nor/>
                          </m:rPr>
                          <a:rPr lang="en-US" sz="2200" i="0">
                            <a:latin typeface="UTM Avo" panose="02040603050506020204" pitchFamily="18" charset="0"/>
                            <a:ea typeface="Calibri" panose="020F0502020204030204" pitchFamily="34" charset="0"/>
                            <a:cs typeface="Times New Roman" panose="02020603050405020304" pitchFamily="18" charset="0"/>
                          </a:rPr>
                          <m:t>5</m:t>
                        </m:r>
                      </m:den>
                    </m:f>
                    <m:r>
                      <m:rPr>
                        <m:nor/>
                      </m:rPr>
                      <a:rPr lang="en-US" sz="2200" i="0">
                        <a:latin typeface="UTM Avo" panose="02040603050506020204" pitchFamily="18" charset="0"/>
                        <a:ea typeface="Calibri" panose="020F0502020204030204" pitchFamily="34" charset="0"/>
                        <a:cs typeface="Times New Roman" panose="02020603050405020304" pitchFamily="18" charset="0"/>
                      </a:rPr>
                      <m:t>.</m:t>
                    </m:r>
                  </m:oMath>
                </a14:m>
                <a:endParaRPr lang="en-US" sz="2200" dirty="0">
                  <a:latin typeface="UTM Avo" panose="02040603050506020204" pitchFamily="18" charset="0"/>
                  <a:ea typeface="Calibri" panose="020F0502020204030204" pitchFamily="34" charset="0"/>
                  <a:cs typeface="Arial" panose="020B0604020202020204" pitchFamily="34" charset="0"/>
                </a:endParaRPr>
              </a:p>
              <a:p>
                <a:pPr marL="381038" indent="-381038" algn="just">
                  <a:lnSpc>
                    <a:spcPct val="150000"/>
                  </a:lnSpc>
                  <a:buFont typeface="Arial" panose="020B0604020202020204" pitchFamily="34" charset="0"/>
                  <a:buChar char="•"/>
                </a:pPr>
                <a:r>
                  <a:rPr lang="en-US" sz="2200" dirty="0">
                    <a:latin typeface="UTM Avo" panose="02040603050506020204" pitchFamily="18" charset="0"/>
                    <a:ea typeface="Calibri" panose="020F0502020204030204" pitchFamily="34" charset="0"/>
                    <a:cs typeface="Arial" panose="020B0604020202020204" pitchFamily="34" charset="0"/>
                  </a:rPr>
                  <a:t>Các </a:t>
                </a:r>
                <a:r>
                  <a:rPr lang="en-US" sz="2200" dirty="0" err="1">
                    <a:latin typeface="UTM Avo" panose="02040603050506020204" pitchFamily="18" charset="0"/>
                    <a:ea typeface="Calibri" panose="020F0502020204030204" pitchFamily="34" charset="0"/>
                    <a:cs typeface="Arial" panose="020B0604020202020204" pitchFamily="34" charset="0"/>
                  </a:rPr>
                  <a:t>kết</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quả</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thuận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lợi</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cho</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biến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cố</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Biển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được</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chọn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thuộc</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châu</a:t>
                </a:r>
                <a:r>
                  <a:rPr lang="en-US" sz="2200" dirty="0">
                    <a:latin typeface="UTM Avo" panose="02040603050506020204" pitchFamily="18" charset="0"/>
                    <a:ea typeface="Calibri" panose="020F0502020204030204" pitchFamily="34" charset="0"/>
                    <a:cs typeface="Arial" panose="020B0604020202020204" pitchFamily="34" charset="0"/>
                  </a:rPr>
                  <a:t> Á" </a:t>
                </a:r>
                <a:r>
                  <a:rPr lang="en-US" sz="2200" dirty="0" err="1">
                    <a:latin typeface="UTM Avo" panose="02040603050506020204" pitchFamily="18" charset="0"/>
                    <a:ea typeface="Calibri" panose="020F0502020204030204" pitchFamily="34" charset="0"/>
                    <a:cs typeface="Arial" panose="020B0604020202020204" pitchFamily="34" charset="0"/>
                  </a:rPr>
                  <a:t>là</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Hạ</a:t>
                </a:r>
                <a:r>
                  <a:rPr lang="en-US" sz="2200" dirty="0">
                    <a:latin typeface="UTM Avo" panose="02040603050506020204" pitchFamily="18" charset="0"/>
                    <a:ea typeface="Calibri" panose="020F0502020204030204" pitchFamily="34" charset="0"/>
                    <a:cs typeface="Arial" panose="020B0604020202020204" pitchFamily="34" charset="0"/>
                  </a:rPr>
                  <a:t> Long; Phuket. </a:t>
                </a:r>
                <a:r>
                  <a:rPr lang="en-US" sz="2200" dirty="0" err="1">
                    <a:latin typeface="UTM Avo" panose="02040603050506020204" pitchFamily="18" charset="0"/>
                    <a:ea typeface="Calibri" panose="020F0502020204030204" pitchFamily="34" charset="0"/>
                    <a:cs typeface="Arial" panose="020B0604020202020204" pitchFamily="34" charset="0"/>
                  </a:rPr>
                  <a:t>Có</a:t>
                </a:r>
                <a:r>
                  <a:rPr lang="en-US" sz="2200" dirty="0">
                    <a:latin typeface="UTM Avo" panose="02040603050506020204" pitchFamily="18" charset="0"/>
                    <a:ea typeface="Calibri" panose="020F0502020204030204" pitchFamily="34" charset="0"/>
                    <a:cs typeface="Arial" panose="020B0604020202020204" pitchFamily="34" charset="0"/>
                  </a:rPr>
                  <a:t> 2 </a:t>
                </a:r>
                <a:r>
                  <a:rPr lang="en-US" sz="2200" dirty="0" err="1">
                    <a:latin typeface="UTM Avo" panose="02040603050506020204" pitchFamily="18" charset="0"/>
                    <a:ea typeface="Calibri" panose="020F0502020204030204" pitchFamily="34" charset="0"/>
                    <a:cs typeface="Arial" panose="020B0604020202020204" pitchFamily="34" charset="0"/>
                  </a:rPr>
                  <a:t>kết</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quả</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thuận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lợi</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cho</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biến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cố</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đó</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Vậy</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xác</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suất</a:t>
                </a:r>
                <a:r>
                  <a:rPr lang="en-US" sz="2200" dirty="0">
                    <a:latin typeface="UTM Avo" panose="02040603050506020204" pitchFamily="18" charset="0"/>
                    <a:ea typeface="Calibri" panose="020F0502020204030204" pitchFamily="34" charset="0"/>
                    <a:cs typeface="Arial" panose="020B0604020202020204" pitchFamily="34" charset="0"/>
                  </a:rPr>
                  <a:t> của </a:t>
                </a:r>
                <a:r>
                  <a:rPr lang="en-US" sz="2200" dirty="0" err="1">
                    <a:latin typeface="UTM Avo" panose="02040603050506020204" pitchFamily="18" charset="0"/>
                    <a:ea typeface="Calibri" panose="020F0502020204030204" pitchFamily="34" charset="0"/>
                    <a:cs typeface="Arial" panose="020B0604020202020204" pitchFamily="34" charset="0"/>
                  </a:rPr>
                  <a:t>biến</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cố</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đó</a:t>
                </a:r>
                <a:r>
                  <a:rPr lang="en-US" sz="2200" dirty="0">
                    <a:latin typeface="UTM Avo" panose="02040603050506020204" pitchFamily="18" charset="0"/>
                    <a:ea typeface="Calibri" panose="020F0502020204030204" pitchFamily="34" charset="0"/>
                    <a:cs typeface="Arial" panose="020B0604020202020204" pitchFamily="34" charset="0"/>
                  </a:rPr>
                  <a:t> </a:t>
                </a:r>
                <a:r>
                  <a:rPr lang="en-US" sz="2200" dirty="0" err="1">
                    <a:latin typeface="UTM Avo" panose="02040603050506020204" pitchFamily="18" charset="0"/>
                    <a:ea typeface="Calibri" panose="020F0502020204030204" pitchFamily="34" charset="0"/>
                    <a:cs typeface="Arial" panose="020B0604020202020204" pitchFamily="34" charset="0"/>
                  </a:rPr>
                  <a:t>là</a:t>
                </a:r>
                <a:r>
                  <a:rPr lang="en-US" sz="22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latin typeface="UTM Avo" panose="02040603050506020204" pitchFamily="18" charset="0"/>
                            <a:ea typeface="Calibri" panose="020F0502020204030204" pitchFamily="34" charset="0"/>
                            <a:cs typeface="Times New Roman" panose="02020603050405020304" pitchFamily="18" charset="0"/>
                          </a:rPr>
                          <m:t>2</m:t>
                        </m:r>
                      </m:num>
                      <m:den>
                        <m:r>
                          <m:rPr>
                            <m:nor/>
                          </m:rPr>
                          <a:rPr lang="en-US" sz="2200" i="0">
                            <a:latin typeface="UTM Avo" panose="02040603050506020204" pitchFamily="18" charset="0"/>
                            <a:ea typeface="Calibri" panose="020F0502020204030204" pitchFamily="34" charset="0"/>
                            <a:cs typeface="Times New Roman" panose="02020603050405020304" pitchFamily="18" charset="0"/>
                          </a:rPr>
                          <m:t>10</m:t>
                        </m:r>
                      </m:den>
                    </m:f>
                    <m:r>
                      <m:rPr>
                        <m:nor/>
                      </m:rPr>
                      <a:rPr lang="en-US" sz="2200" b="0" i="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2200" i="0">
                        <a:latin typeface="UTM Avo" panose="02040603050506020204" pitchFamily="18" charset="0"/>
                        <a:ea typeface="Calibri" panose="020F0502020204030204" pitchFamily="34" charset="0"/>
                        <a:cs typeface="Times New Roman" panose="02020603050405020304" pitchFamily="18" charset="0"/>
                      </a:rPr>
                      <m:t>=</m:t>
                    </m:r>
                    <m:r>
                      <m:rPr>
                        <m:nor/>
                      </m:rPr>
                      <a:rPr lang="en-US" sz="2200" b="0" i="0" smtClean="0">
                        <a:latin typeface="UTM Avo" panose="02040603050506020204" pitchFamily="18" charset="0"/>
                        <a:ea typeface="Calibri" panose="020F0502020204030204" pitchFamily="34" charset="0"/>
                        <a:cs typeface="Times New Roman" panose="02020603050405020304" pitchFamily="18" charset="0"/>
                      </a:rPr>
                      <m:t> </m:t>
                    </m:r>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latin typeface="UTM Avo" panose="02040603050506020204" pitchFamily="18" charset="0"/>
                            <a:ea typeface="Calibri" panose="020F0502020204030204" pitchFamily="34" charset="0"/>
                            <a:cs typeface="Times New Roman" panose="02020603050405020304" pitchFamily="18" charset="0"/>
                          </a:rPr>
                          <m:t>1</m:t>
                        </m:r>
                      </m:num>
                      <m:den>
                        <m:r>
                          <m:rPr>
                            <m:nor/>
                          </m:rPr>
                          <a:rPr lang="en-US" sz="2200" i="0">
                            <a:latin typeface="UTM Avo" panose="02040603050506020204" pitchFamily="18" charset="0"/>
                            <a:ea typeface="Calibri" panose="020F0502020204030204" pitchFamily="34" charset="0"/>
                            <a:cs typeface="Times New Roman" panose="02020603050405020304" pitchFamily="18" charset="0"/>
                          </a:rPr>
                          <m:t>5</m:t>
                        </m:r>
                      </m:den>
                    </m:f>
                    <m:r>
                      <m:rPr>
                        <m:nor/>
                      </m:rPr>
                      <a:rPr lang="en-US" sz="2200" i="0">
                        <a:latin typeface="UTM Avo" panose="02040603050506020204" pitchFamily="18" charset="0"/>
                        <a:ea typeface="Calibri" panose="020F0502020204030204" pitchFamily="34" charset="0"/>
                        <a:cs typeface="Times New Roman" panose="02020603050405020304" pitchFamily="18" charset="0"/>
                      </a:rPr>
                      <m:t>.</m:t>
                    </m:r>
                  </m:oMath>
                </a14:m>
                <a:endParaRPr lang="en-US" sz="2200" dirty="0">
                  <a:latin typeface="UTM Avo" panose="02040603050506020204" pitchFamily="18"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8152E1A3-729A-0FF1-D0DD-E765F0A1252B}"/>
                  </a:ext>
                </a:extLst>
              </p:cNvPr>
              <p:cNvSpPr>
                <a:spLocks noRot="1" noChangeAspect="1" noMove="1" noResize="1" noEditPoints="1" noAdjustHandles="1" noChangeArrowheads="1" noChangeShapeType="1" noTextEdit="1"/>
              </p:cNvSpPr>
              <p:nvPr/>
            </p:nvSpPr>
            <p:spPr>
              <a:xfrm>
                <a:off x="392679" y="1405049"/>
                <a:ext cx="11406641" cy="4305218"/>
              </a:xfrm>
              <a:prstGeom prst="rect">
                <a:avLst/>
              </a:prstGeom>
              <a:blipFill>
                <a:blip r:embed="rId2"/>
                <a:stretch>
                  <a:fillRect l="-694" r="-641"/>
                </a:stretch>
              </a:blipFill>
            </p:spPr>
            <p:txBody>
              <a:bodyPr/>
              <a:lstStyle/>
              <a:p>
                <a:r>
                  <a:rPr lang="en-US">
                    <a:noFill/>
                  </a:rPr>
                  <a:t> </a:t>
                </a:r>
              </a:p>
            </p:txBody>
          </p:sp>
        </mc:Fallback>
      </mc:AlternateContent>
    </p:spTree>
    <p:extLst>
      <p:ext uri="{BB962C8B-B14F-4D97-AF65-F5344CB8AC3E}">
        <p14:creationId xmlns:p14="http://schemas.microsoft.com/office/powerpoint/2010/main" val="1621319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2EC7B-B2F5-6333-C706-1B8DAA6071A6}"/>
              </a:ext>
            </a:extLst>
          </p:cNvPr>
          <p:cNvSpPr/>
          <p:nvPr/>
        </p:nvSpPr>
        <p:spPr>
          <a:xfrm>
            <a:off x="518812" y="410522"/>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3</a:t>
            </a:r>
            <a:endParaRPr lang="en-US" sz="2400" b="1" dirty="0">
              <a:solidFill>
                <a:schemeClr val="tx1"/>
              </a:solidFill>
              <a:latin typeface="UTM Avo" panose="02040603050506020204" pitchFamily="18" charset="0"/>
            </a:endParaRPr>
          </a:p>
        </p:txBody>
      </p:sp>
      <p:sp>
        <p:nvSpPr>
          <p:cNvPr id="2" name="TextBox 1">
            <a:extLst>
              <a:ext uri="{FF2B5EF4-FFF2-40B4-BE49-F238E27FC236}">
                <a16:creationId xmlns:a16="http://schemas.microsoft.com/office/drawing/2014/main" id="{76C77C22-F9AA-F487-3A7B-993C115DD93D}"/>
              </a:ext>
            </a:extLst>
          </p:cNvPr>
          <p:cNvSpPr txBox="1"/>
          <p:nvPr/>
        </p:nvSpPr>
        <p:spPr>
          <a:xfrm>
            <a:off x="1163581" y="820829"/>
            <a:ext cx="1414614" cy="574388"/>
          </a:xfrm>
          <a:prstGeom prst="rect">
            <a:avLst/>
          </a:prstGeom>
          <a:noFill/>
        </p:spPr>
        <p:txBody>
          <a:bodyPr wrap="square" rtlCol="0">
            <a:spAutoFit/>
          </a:bodyPr>
          <a:lstStyle/>
          <a:p>
            <a:pPr algn="just">
              <a:lnSpc>
                <a:spcPct val="150000"/>
              </a:lnSpc>
            </a:pPr>
            <a:r>
              <a:rPr lang="en-US" sz="2400" b="1" dirty="0" err="1">
                <a:latin typeface="UTM Avo" panose="02040603050506020204" pitchFamily="18" charset="0"/>
                <a:cs typeface="Arial" panose="020B0604020202020204" pitchFamily="34" charset="0"/>
              </a:rPr>
              <a:t>Giải</a:t>
            </a:r>
            <a:r>
              <a:rPr lang="en-US" sz="24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52E1A3-729A-0FF1-D0DD-E765F0A1252B}"/>
                  </a:ext>
                </a:extLst>
              </p:cNvPr>
              <p:cNvSpPr/>
              <p:nvPr/>
            </p:nvSpPr>
            <p:spPr>
              <a:xfrm>
                <a:off x="265922" y="1593927"/>
                <a:ext cx="11406641" cy="3284617"/>
              </a:xfrm>
              <a:prstGeom prst="rect">
                <a:avLst/>
              </a:prstGeom>
            </p:spPr>
            <p:txBody>
              <a:bodyPr wrap="square">
                <a:spAutoFit/>
              </a:bodyPr>
              <a:lstStyle/>
              <a:p>
                <a:pPr marL="381038" indent="-381038" algn="just">
                  <a:lnSpc>
                    <a:spcPct val="150000"/>
                  </a:lnSpc>
                  <a:buFont typeface="Arial" panose="020B0604020202020204" pitchFamily="34" charset="0"/>
                  <a:buChar char="•"/>
                  <a:defRPr/>
                </a:pP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Các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thuận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lợi</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cho</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Biển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được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chọn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thuộc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châu</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Phi"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Ifaty</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Lamu</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2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thuận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lợi</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cho</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Vậy</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xác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suất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của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2</m:t>
                        </m:r>
                      </m:num>
                      <m:den>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10</m:t>
                        </m:r>
                      </m:den>
                    </m:f>
                    <m:r>
                      <m:rPr>
                        <m:nor/>
                      </m:rPr>
                      <a:rPr lang="en-US" sz="22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m:t>
                    </m:r>
                    <m:r>
                      <m:rPr>
                        <m:nor/>
                      </m:rPr>
                      <a:rPr lang="en-US" sz="2200" b="0" i="0" smtClean="0">
                        <a:solidFill>
                          <a:prstClr val="black"/>
                        </a:solidFill>
                        <a:latin typeface="UTM Avo" panose="02040603050506020204" pitchFamily="18" charset="0"/>
                        <a:ea typeface="Calibri" panose="020F0502020204030204" pitchFamily="34" charset="0"/>
                        <a:cs typeface="Times New Roman" panose="02020603050405020304" pitchFamily="18" charset="0"/>
                      </a:rPr>
                      <m:t> </m:t>
                    </m:r>
                    <m:f>
                      <m:fPr>
                        <m:ctrlPr>
                          <a:rPr lang="en-US" sz="2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1</m:t>
                        </m:r>
                      </m:num>
                      <m:den>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5</m:t>
                        </m:r>
                      </m:den>
                    </m:f>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m:t>
                    </m:r>
                  </m:oMath>
                </a14:m>
                <a:endParaRPr lang="en-US" sz="2200" dirty="0">
                  <a:solidFill>
                    <a:prstClr val="black"/>
                  </a:solidFill>
                  <a:latin typeface="UTM Avo" panose="02040603050506020204" pitchFamily="18" charset="0"/>
                  <a:ea typeface="Arial" panose="020B0604020202020204" pitchFamily="34" charset="0"/>
                  <a:cs typeface="Arial" panose="020B0604020202020204" pitchFamily="34" charset="0"/>
                </a:endParaRPr>
              </a:p>
              <a:p>
                <a:pPr marL="381038" indent="-381038" algn="just">
                  <a:lnSpc>
                    <a:spcPct val="150000"/>
                  </a:lnSpc>
                  <a:buFont typeface="Arial" panose="020B0604020202020204" pitchFamily="34" charset="0"/>
                  <a:buChar char="•"/>
                  <a:defRPr/>
                </a:pP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Các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thuận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lợi</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cho</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Biển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được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chọn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thuộc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châu</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Úc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Bondi.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1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thuận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lợi</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cho</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Vậy</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xác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suất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của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1</m:t>
                        </m:r>
                      </m:num>
                      <m:den>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10</m:t>
                        </m:r>
                      </m:den>
                    </m:f>
                  </m:oMath>
                </a14:m>
                <a:r>
                  <a:rPr lang="en-US" sz="2200" dirty="0">
                    <a:solidFill>
                      <a:prstClr val="black"/>
                    </a:solidFill>
                    <a:latin typeface="UTM Avo" panose="02040603050506020204" pitchFamily="18" charset="0"/>
                    <a:ea typeface="Arial" panose="020B0604020202020204" pitchFamily="34" charset="0"/>
                    <a:cs typeface="Arial" panose="020B0604020202020204" pitchFamily="34" charset="0"/>
                  </a:rPr>
                  <a:t>.</a:t>
                </a:r>
              </a:p>
            </p:txBody>
          </p:sp>
        </mc:Choice>
        <mc:Fallback xmlns="">
          <p:sp>
            <p:nvSpPr>
              <p:cNvPr id="3" name="Rectangle 2">
                <a:extLst>
                  <a:ext uri="{FF2B5EF4-FFF2-40B4-BE49-F238E27FC236}">
                    <a16:creationId xmlns:a16="http://schemas.microsoft.com/office/drawing/2014/main" id="{8152E1A3-729A-0FF1-D0DD-E765F0A1252B}"/>
                  </a:ext>
                </a:extLst>
              </p:cNvPr>
              <p:cNvSpPr>
                <a:spLocks noRot="1" noChangeAspect="1" noMove="1" noResize="1" noEditPoints="1" noAdjustHandles="1" noChangeArrowheads="1" noChangeShapeType="1" noTextEdit="1"/>
              </p:cNvSpPr>
              <p:nvPr/>
            </p:nvSpPr>
            <p:spPr>
              <a:xfrm>
                <a:off x="265922" y="1593927"/>
                <a:ext cx="11406641" cy="3284617"/>
              </a:xfrm>
              <a:prstGeom prst="rect">
                <a:avLst/>
              </a:prstGeom>
              <a:blipFill>
                <a:blip r:embed="rId2"/>
                <a:stretch>
                  <a:fillRect l="-641" r="-695"/>
                </a:stretch>
              </a:blipFill>
            </p:spPr>
            <p:txBody>
              <a:bodyPr/>
              <a:lstStyle/>
              <a:p>
                <a:r>
                  <a:rPr lang="en-US">
                    <a:noFill/>
                  </a:rPr>
                  <a:t> </a:t>
                </a:r>
              </a:p>
            </p:txBody>
          </p:sp>
        </mc:Fallback>
      </mc:AlternateContent>
    </p:spTree>
    <p:extLst>
      <p:ext uri="{BB962C8B-B14F-4D97-AF65-F5344CB8AC3E}">
        <p14:creationId xmlns:p14="http://schemas.microsoft.com/office/powerpoint/2010/main" val="1637919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358087" y="1210844"/>
            <a:ext cx="883447"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a:solidFill>
                  <a:sysClr val="windowText" lastClr="000000"/>
                </a:solidFill>
                <a:latin typeface="UTM Avo" panose="02040603050506020204" pitchFamily="18" charset="0"/>
                <a:cs typeface="Arial" panose="020B0604020202020204" pitchFamily="34" charset="0"/>
              </a:rPr>
              <a:t>HĐ2</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389175" y="1073966"/>
            <a:ext cx="10409692" cy="2077172"/>
          </a:xfrm>
          <a:prstGeom prst="rect">
            <a:avLst/>
          </a:prstGeom>
          <a:noFill/>
        </p:spPr>
        <p:txBody>
          <a:bodyPr wrap="square" rtlCol="0">
            <a:spAutoFit/>
          </a:bodyPr>
          <a:lstStyle/>
          <a:p>
            <a:pPr algn="just">
              <a:lnSpc>
                <a:spcPct val="120000"/>
              </a:lnSpc>
            </a:pPr>
            <a:r>
              <a:rPr lang="vi-VN" sz="2200" dirty="0">
                <a:latin typeface="UTM Avo" panose="02040603050506020204" pitchFamily="18" charset="0"/>
                <a:cs typeface="Arial" panose="020B0604020202020204" pitchFamily="34" charset="0"/>
              </a:rPr>
              <a:t>Một hộp có 10 viên bi với kích thước và khối lượng như nhau. Bạn Ngân viết lên các viên bi đó tên 4 loài thực vật là: Lúa, Ngô, Hoa hồng, Hoa hướng dương và tên 6 loài động vật là: Trâu, Bò, Voi, Hổ, Báo, Sư tử; hai viên bi khác nhau thì viết hai tên khác nhau.</a:t>
            </a:r>
          </a:p>
          <a:p>
            <a:pPr algn="just">
              <a:lnSpc>
                <a:spcPct val="120000"/>
              </a:lnSpc>
            </a:pPr>
            <a:r>
              <a:rPr lang="vi-VN" sz="2200" dirty="0">
                <a:latin typeface="UTM Avo" panose="02040603050506020204" pitchFamily="18" charset="0"/>
                <a:cs typeface="Arial" panose="020B0604020202020204" pitchFamily="34" charset="0"/>
              </a:rPr>
              <a:t>Lấy ngẫu nhiên một viên bi trong hộp.</a:t>
            </a:r>
          </a:p>
        </p:txBody>
      </p:sp>
      <p:sp>
        <p:nvSpPr>
          <p:cNvPr id="10" name="TextBox 9">
            <a:extLst>
              <a:ext uri="{FF2B5EF4-FFF2-40B4-BE49-F238E27FC236}">
                <a16:creationId xmlns:a16="http://schemas.microsoft.com/office/drawing/2014/main" id="{54194FA3-3CD2-FF58-2E31-9BDE2658E15D}"/>
              </a:ext>
            </a:extLst>
          </p:cNvPr>
          <p:cNvSpPr txBox="1"/>
          <p:nvPr/>
        </p:nvSpPr>
        <p:spPr>
          <a:xfrm>
            <a:off x="393133" y="3541809"/>
            <a:ext cx="1414614" cy="458074"/>
          </a:xfrm>
          <a:prstGeom prst="rect">
            <a:avLst/>
          </a:prstGeom>
          <a:noFill/>
        </p:spPr>
        <p:txBody>
          <a:bodyPr wrap="square" rtlCol="0">
            <a:spAutoFit/>
          </a:bodyPr>
          <a:lstStyle/>
          <a:p>
            <a:pPr algn="just">
              <a:lnSpc>
                <a:spcPct val="12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51A5F61-8742-5348-B0AB-0DE2AE7C6C15}"/>
                  </a:ext>
                </a:extLst>
              </p:cNvPr>
              <p:cNvSpPr/>
              <p:nvPr/>
            </p:nvSpPr>
            <p:spPr>
              <a:xfrm>
                <a:off x="284031" y="4351402"/>
                <a:ext cx="11514836" cy="1070101"/>
              </a:xfrm>
              <a:prstGeom prst="rect">
                <a:avLst/>
              </a:prstGeom>
            </p:spPr>
            <p:txBody>
              <a:bodyPr wrap="square">
                <a:spAutoFit/>
              </a:bodyPr>
              <a:lstStyle/>
              <a:p>
                <a:pPr algn="just">
                  <a:lnSpc>
                    <a:spcPct val="120000"/>
                  </a:lnSpc>
                  <a:spcBef>
                    <a:spcPts val="800"/>
                  </a:spcBef>
                  <a:spcAft>
                    <a:spcPts val="800"/>
                  </a:spcAft>
                </a:pPr>
                <a:r>
                  <a:rPr lang="fr-FR" sz="2200" dirty="0">
                    <a:latin typeface="UTM Avo" panose="02040603050506020204" pitchFamily="18" charset="0"/>
                    <a:ea typeface="Arial" panose="020B0604020202020204" pitchFamily="34" charset="0"/>
                    <a:cs typeface="Arial" panose="020B0604020202020204" pitchFamily="34" charset="0"/>
                  </a:rPr>
                  <a:t>a) </a:t>
                </a:r>
                <a:r>
                  <a:rPr lang="fr-FR" sz="2200" dirty="0" err="1">
                    <a:latin typeface="UTM Avo" panose="02040603050506020204" pitchFamily="18" charset="0"/>
                    <a:ea typeface="Arial" panose="020B0604020202020204" pitchFamily="34" charset="0"/>
                    <a:cs typeface="Arial" panose="020B0604020202020204" pitchFamily="34" charset="0"/>
                  </a:rPr>
                  <a:t>Tập</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hợp</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các</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kết</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quả</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có</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thể</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xảy</a:t>
                </a:r>
                <a:r>
                  <a:rPr lang="fr-FR" sz="2200" dirty="0">
                    <a:latin typeface="UTM Avo" panose="02040603050506020204" pitchFamily="18" charset="0"/>
                    <a:ea typeface="Arial" panose="020B0604020202020204" pitchFamily="34" charset="0"/>
                    <a:cs typeface="Arial" panose="020B0604020202020204" pitchFamily="34" charset="0"/>
                  </a:rPr>
                  <a:t> ra </a:t>
                </a:r>
                <a:r>
                  <a:rPr lang="fr-FR" sz="2200" dirty="0" err="1">
                    <a:latin typeface="UTM Avo" panose="02040603050506020204" pitchFamily="18" charset="0"/>
                    <a:ea typeface="Arial" panose="020B0604020202020204" pitchFamily="34" charset="0"/>
                    <a:cs typeface="Arial" panose="020B0604020202020204" pitchFamily="34" charset="0"/>
                  </a:rPr>
                  <a:t>đối</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với</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số</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xuất</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hiện</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ghi</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trên</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viên</a:t>
                </a:r>
                <a:r>
                  <a:rPr lang="fr-FR" sz="2200" dirty="0">
                    <a:latin typeface="UTM Avo" panose="02040603050506020204" pitchFamily="18" charset="0"/>
                    <a:ea typeface="Arial" panose="020B0604020202020204" pitchFamily="34" charset="0"/>
                    <a:cs typeface="Arial" panose="020B0604020202020204" pitchFamily="34" charset="0"/>
                  </a:rPr>
                  <a:t> bi là :</a:t>
                </a:r>
                <a:endParaRPr lang="en-US" sz="2200" dirty="0">
                  <a:latin typeface="UTM Avo" panose="02040603050506020204" pitchFamily="18" charset="0"/>
                  <a:ea typeface="Arial" panose="020B0604020202020204" pitchFamily="34" charset="0"/>
                  <a:cs typeface="Arial" panose="020B0604020202020204" pitchFamily="34" charset="0"/>
                </a:endParaRPr>
              </a:p>
              <a:p>
                <a:pPr algn="just">
                  <a:lnSpc>
                    <a:spcPct val="120000"/>
                  </a:lnSpc>
                  <a:spcBef>
                    <a:spcPts val="800"/>
                  </a:spcBef>
                  <a:spcAft>
                    <a:spcPts val="800"/>
                  </a:spcAft>
                </a:pPr>
                <a14:m>
                  <m:oMath xmlns:m="http://schemas.openxmlformats.org/officeDocument/2006/math">
                    <m:r>
                      <a:rPr lang="fr-FR" sz="2200" i="1">
                        <a:latin typeface="Cambria Math" panose="02040503050406030204" pitchFamily="18" charset="0"/>
                        <a:ea typeface="Arial" panose="020B0604020202020204" pitchFamily="34" charset="0"/>
                        <a:cs typeface="Times New Roman" panose="02020603050405020304" pitchFamily="18" charset="0"/>
                      </a:rPr>
                      <m:t>𝐸</m:t>
                    </m:r>
                    <m:r>
                      <a:rPr lang="fr-FR" sz="2200" i="1">
                        <a:latin typeface="Cambria Math" panose="02040503050406030204" pitchFamily="18" charset="0"/>
                        <a:ea typeface="Arial" panose="020B0604020202020204" pitchFamily="34" charset="0"/>
                        <a:cs typeface="Times New Roman" panose="02020603050405020304" pitchFamily="18" charset="0"/>
                      </a:rPr>
                      <m:t> =</m:t>
                    </m:r>
                  </m:oMath>
                </a14:m>
                <a:r>
                  <a:rPr lang="fr-FR" sz="2200" dirty="0">
                    <a:latin typeface="UTM Avo" panose="02040603050506020204" pitchFamily="18" charset="0"/>
                    <a:ea typeface="Arial" panose="020B0604020202020204" pitchFamily="34" charset="0"/>
                    <a:cs typeface="Arial" panose="020B0604020202020204" pitchFamily="34" charset="0"/>
                  </a:rPr>
                  <a:t> </a:t>
                </a:r>
                <a14:m>
                  <m:oMath xmlns:m="http://schemas.openxmlformats.org/officeDocument/2006/math">
                    <m:r>
                      <a:rPr lang="fr-FR" sz="2200" i="1">
                        <a:latin typeface="Cambria Math" panose="02040503050406030204" pitchFamily="18" charset="0"/>
                        <a:ea typeface="Arial" panose="020B0604020202020204" pitchFamily="34" charset="0"/>
                        <a:cs typeface="Times New Roman" panose="02020603050405020304" pitchFamily="18" charset="0"/>
                      </a:rPr>
                      <m:t>{</m:t>
                    </m:r>
                  </m:oMath>
                </a14:m>
                <a:r>
                  <a:rPr lang="fr-FR" sz="2200" dirty="0" err="1">
                    <a:latin typeface="UTM Avo" panose="02040603050506020204" pitchFamily="18" charset="0"/>
                    <a:ea typeface="Arial" panose="020B0604020202020204" pitchFamily="34" charset="0"/>
                    <a:cs typeface="Arial" panose="020B0604020202020204" pitchFamily="34" charset="0"/>
                  </a:rPr>
                  <a:t>Lúa</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Ngô</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Hoa</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Hồng</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Hoa</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Hướng</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Dương</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Trâu</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Bò</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Voi</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Hổ</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Báo</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Sư</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tử</a:t>
                </a:r>
                <a14:m>
                  <m:oMath xmlns:m="http://schemas.openxmlformats.org/officeDocument/2006/math">
                    <m:r>
                      <a:rPr lang="fr-FR" sz="2200" i="1">
                        <a:latin typeface="Cambria Math" panose="02040503050406030204" pitchFamily="18" charset="0"/>
                        <a:ea typeface="Arial" panose="020B0604020202020204" pitchFamily="34" charset="0"/>
                        <a:cs typeface="Times New Roman" panose="02020603050405020304" pitchFamily="18" charset="0"/>
                      </a:rPr>
                      <m:t>}</m:t>
                    </m:r>
                  </m:oMath>
                </a14:m>
                <a:r>
                  <a:rPr lang="fr-FR" sz="2200" dirty="0">
                    <a:latin typeface="UTM Avo" panose="02040603050506020204" pitchFamily="18" charset="0"/>
                    <a:ea typeface="Arial" panose="020B0604020202020204" pitchFamily="34" charset="0"/>
                    <a:cs typeface="Arial" panose="020B0604020202020204" pitchFamily="34" charset="0"/>
                  </a:rPr>
                  <a:t>.</a:t>
                </a:r>
                <a:endParaRPr lang="en-US" sz="2200" dirty="0">
                  <a:latin typeface="UTM Avo" panose="02040603050506020204" pitchFamily="18" charset="0"/>
                  <a:ea typeface="Arial" panose="020B0604020202020204" pitchFamily="34" charset="0"/>
                  <a:cs typeface="Arial" panose="020B0604020202020204" pitchFamily="34" charset="0"/>
                </a:endParaRPr>
              </a:p>
            </p:txBody>
          </p:sp>
        </mc:Choice>
        <mc:Fallback xmlns="">
          <p:sp>
            <p:nvSpPr>
              <p:cNvPr id="12" name="Rectangle 11">
                <a:extLst>
                  <a:ext uri="{FF2B5EF4-FFF2-40B4-BE49-F238E27FC236}">
                    <a16:creationId xmlns:a16="http://schemas.microsoft.com/office/drawing/2014/main" id="{151A5F61-8742-5348-B0AB-0DE2AE7C6C15}"/>
                  </a:ext>
                </a:extLst>
              </p:cNvPr>
              <p:cNvSpPr>
                <a:spLocks noRot="1" noChangeAspect="1" noMove="1" noResize="1" noEditPoints="1" noAdjustHandles="1" noChangeArrowheads="1" noChangeShapeType="1" noTextEdit="1"/>
              </p:cNvSpPr>
              <p:nvPr/>
            </p:nvSpPr>
            <p:spPr>
              <a:xfrm>
                <a:off x="284031" y="4351402"/>
                <a:ext cx="11514836" cy="1070101"/>
              </a:xfrm>
              <a:prstGeom prst="rect">
                <a:avLst/>
              </a:prstGeom>
              <a:blipFill>
                <a:blip r:embed="rId2"/>
                <a:stretch>
                  <a:fillRect l="-688" b="-12000"/>
                </a:stretch>
              </a:blipFill>
            </p:spPr>
            <p:txBody>
              <a:bodyPr/>
              <a:lstStyle/>
              <a:p>
                <a:r>
                  <a:rPr lang="en-US">
                    <a:noFill/>
                  </a:rPr>
                  <a:t> </a:t>
                </a:r>
              </a:p>
            </p:txBody>
          </p:sp>
        </mc:Fallback>
      </mc:AlternateContent>
      <p:sp>
        <p:nvSpPr>
          <p:cNvPr id="5" name="Hộp Văn bản 18">
            <a:extLst>
              <a:ext uri="{FF2B5EF4-FFF2-40B4-BE49-F238E27FC236}">
                <a16:creationId xmlns:a16="http://schemas.microsoft.com/office/drawing/2014/main" id="{69C1ABF1-BBD5-B9F3-9508-C9F42310A628}"/>
              </a:ext>
            </a:extLst>
          </p:cNvPr>
          <p:cNvSpPr txBox="1"/>
          <p:nvPr/>
        </p:nvSpPr>
        <p:spPr>
          <a:xfrm>
            <a:off x="393133" y="160121"/>
            <a:ext cx="11405734" cy="864339"/>
          </a:xfrm>
          <a:prstGeom prst="rect">
            <a:avLst/>
          </a:prstGeom>
          <a:noFill/>
        </p:spPr>
        <p:txBody>
          <a:bodyPr wrap="square" rtlCol="0">
            <a:spAutoFit/>
          </a:bodyPr>
          <a:lstStyle/>
          <a:p>
            <a:pPr algn="just">
              <a:lnSpc>
                <a:spcPct val="120000"/>
              </a:lnSpc>
            </a:pPr>
            <a:r>
              <a:rPr lang="vi-VN" sz="2200" b="1" dirty="0">
                <a:latin typeface="UTM Avo" panose="02040603050506020204" pitchFamily="18" charset="0"/>
                <a:cs typeface="Arial" panose="020B0604020202020204" pitchFamily="34" charset="0"/>
              </a:rPr>
              <a:t>III. Xác suất của biến cố trong trò chơi chọn ngẫu nhiên một đối tượng từ một nhóm đối tượng</a:t>
            </a:r>
          </a:p>
        </p:txBody>
      </p:sp>
      <p:sp>
        <p:nvSpPr>
          <p:cNvPr id="8" name="TextBox 7">
            <a:extLst>
              <a:ext uri="{FF2B5EF4-FFF2-40B4-BE49-F238E27FC236}">
                <a16:creationId xmlns:a16="http://schemas.microsoft.com/office/drawing/2014/main" id="{05D4559B-C164-4C31-08F7-9777FF409D13}"/>
              </a:ext>
            </a:extLst>
          </p:cNvPr>
          <p:cNvSpPr txBox="1"/>
          <p:nvPr/>
        </p:nvSpPr>
        <p:spPr>
          <a:xfrm>
            <a:off x="335951" y="3102354"/>
            <a:ext cx="11371635" cy="858377"/>
          </a:xfrm>
          <a:prstGeom prst="rect">
            <a:avLst/>
          </a:prstGeom>
          <a:noFill/>
        </p:spPr>
        <p:txBody>
          <a:bodyPr wrap="square">
            <a:spAutoFit/>
          </a:bodyPr>
          <a:lstStyle/>
          <a:p>
            <a:pPr algn="just">
              <a:lnSpc>
                <a:spcPct val="120000"/>
              </a:lnSpc>
            </a:pPr>
            <a:r>
              <a:rPr lang="vi-VN" sz="2200" dirty="0">
                <a:latin typeface="UTM Avo" panose="02040603050506020204" pitchFamily="18" charset="0"/>
                <a:cs typeface="Arial" panose="020B0604020202020204" pitchFamily="34" charset="0"/>
              </a:rPr>
              <a:t>a) Viết tập hợp 𝐸 gồm các kết quả có thể xảy ra đối với tên sinh vật được viết trên viên bi lấy ra.</a:t>
            </a:r>
          </a:p>
        </p:txBody>
      </p:sp>
    </p:spTree>
    <p:extLst>
      <p:ext uri="{BB962C8B-B14F-4D97-AF65-F5344CB8AC3E}">
        <p14:creationId xmlns:p14="http://schemas.microsoft.com/office/powerpoint/2010/main" val="2596980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fade">
                                      <p:cBhvr>
                                        <p:cTn id="3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uiExpand="1" build="p"/>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2EC7B-B2F5-6333-C706-1B8DAA6071A6}"/>
              </a:ext>
            </a:extLst>
          </p:cNvPr>
          <p:cNvSpPr/>
          <p:nvPr/>
        </p:nvSpPr>
        <p:spPr>
          <a:xfrm>
            <a:off x="527776" y="272870"/>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UTM Avo" panose="02040603050506020204" pitchFamily="18" charset="0"/>
                <a:cs typeface="Arial" panose="020B0604020202020204" pitchFamily="34" charset="0"/>
              </a:rPr>
              <a:t>0</a:t>
            </a:r>
            <a:r>
              <a:rPr lang="en-US" sz="2200" b="1" dirty="0">
                <a:solidFill>
                  <a:schemeClr val="tx1"/>
                </a:solidFill>
                <a:latin typeface="UTM Avo" panose="02040603050506020204" pitchFamily="18" charset="0"/>
                <a:cs typeface="Arial" panose="020B0604020202020204" pitchFamily="34" charset="0"/>
              </a:rPr>
              <a:t>3</a:t>
            </a:r>
            <a:endParaRPr lang="en-US" sz="2200" b="1" dirty="0">
              <a:solidFill>
                <a:schemeClr val="tx1"/>
              </a:solidFill>
              <a:latin typeface="UTM Avo" panose="02040603050506020204" pitchFamily="18" charset="0"/>
            </a:endParaRPr>
          </a:p>
        </p:txBody>
      </p:sp>
      <p:sp>
        <p:nvSpPr>
          <p:cNvPr id="2" name="TextBox 1">
            <a:extLst>
              <a:ext uri="{FF2B5EF4-FFF2-40B4-BE49-F238E27FC236}">
                <a16:creationId xmlns:a16="http://schemas.microsoft.com/office/drawing/2014/main" id="{76C77C22-F9AA-F487-3A7B-993C115DD93D}"/>
              </a:ext>
            </a:extLst>
          </p:cNvPr>
          <p:cNvSpPr txBox="1"/>
          <p:nvPr/>
        </p:nvSpPr>
        <p:spPr>
          <a:xfrm>
            <a:off x="1379022" y="683177"/>
            <a:ext cx="1414614" cy="534249"/>
          </a:xfrm>
          <a:prstGeom prst="rect">
            <a:avLst/>
          </a:prstGeom>
          <a:noFill/>
        </p:spPr>
        <p:txBody>
          <a:bodyPr wrap="square" rtlCol="0">
            <a:spAutoFit/>
          </a:bodyPr>
          <a:lstStyle/>
          <a:p>
            <a:pPr algn="just">
              <a:lnSpc>
                <a:spcPct val="15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52E1A3-729A-0FF1-D0DD-E765F0A1252B}"/>
                  </a:ext>
                </a:extLst>
              </p:cNvPr>
              <p:cNvSpPr/>
              <p:nvPr/>
            </p:nvSpPr>
            <p:spPr>
              <a:xfrm>
                <a:off x="315085" y="1407115"/>
                <a:ext cx="10907860" cy="3792000"/>
              </a:xfrm>
              <a:prstGeom prst="rect">
                <a:avLst/>
              </a:prstGeom>
            </p:spPr>
            <p:txBody>
              <a:bodyPr wrap="square">
                <a:spAutoFit/>
              </a:bodyPr>
              <a:lstStyle/>
              <a:p>
                <a:pPr marL="381038" indent="-381038" algn="just">
                  <a:lnSpc>
                    <a:spcPct val="150000"/>
                  </a:lnSpc>
                  <a:buFont typeface="Arial" panose="020B0604020202020204" pitchFamily="34" charset="0"/>
                  <a:buChar char="•"/>
                  <a:defRPr/>
                </a:pP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Các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thuận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lợi</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cho</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Biển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được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chọn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thuộc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châu</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Nam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Cực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Scotia.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1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thuận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lợi</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cho</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Vậy</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xác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suất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của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1</m:t>
                        </m:r>
                      </m:num>
                      <m:den>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10</m:t>
                        </m:r>
                      </m:den>
                    </m:f>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m:t>
                    </m:r>
                  </m:oMath>
                </a14:m>
                <a:endParaRPr lang="en-US" sz="2200" dirty="0">
                  <a:solidFill>
                    <a:prstClr val="black"/>
                  </a:solidFill>
                  <a:latin typeface="UTM Avo" panose="02040603050506020204" pitchFamily="18" charset="0"/>
                  <a:ea typeface="Arial" panose="020B0604020202020204" pitchFamily="34" charset="0"/>
                  <a:cs typeface="Arial" panose="020B0604020202020204" pitchFamily="34" charset="0"/>
                </a:endParaRPr>
              </a:p>
              <a:p>
                <a:pPr marL="381038" indent="-381038" algn="just">
                  <a:lnSpc>
                    <a:spcPct val="150000"/>
                  </a:lnSpc>
                  <a:buFont typeface="Arial" panose="020B0604020202020204" pitchFamily="34" charset="0"/>
                  <a:buChar char="•"/>
                  <a:defRPr/>
                </a:pP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Các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thuận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lợi</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cho</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Biển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được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chọn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thuộc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châu</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Mỹ</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Ipanema; Cancun.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2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thuận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lợi</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cho</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Vậy</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xác</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suất</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của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biến</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cố</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đó</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2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2</m:t>
                        </m:r>
                      </m:num>
                      <m:den>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10</m:t>
                        </m:r>
                      </m:den>
                    </m:f>
                    <m:r>
                      <m:rPr>
                        <m:nor/>
                      </m:rPr>
                      <a:rPr lang="en-US" sz="22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m:t>
                    </m:r>
                    <m:r>
                      <m:rPr>
                        <m:nor/>
                      </m:rPr>
                      <a:rPr lang="en-US" sz="2200" b="0" i="0" smtClean="0">
                        <a:solidFill>
                          <a:prstClr val="black"/>
                        </a:solidFill>
                        <a:latin typeface="UTM Avo" panose="02040603050506020204" pitchFamily="18" charset="0"/>
                        <a:ea typeface="Calibri" panose="020F0502020204030204" pitchFamily="34" charset="0"/>
                        <a:cs typeface="Times New Roman" panose="02020603050405020304" pitchFamily="18" charset="0"/>
                      </a:rPr>
                      <m:t> </m:t>
                    </m:r>
                    <m:f>
                      <m:fPr>
                        <m:ctrlPr>
                          <a:rPr lang="en-US" sz="2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1</m:t>
                        </m:r>
                      </m:num>
                      <m:den>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5</m:t>
                        </m:r>
                      </m:den>
                    </m:f>
                    <m:r>
                      <m:rPr>
                        <m:nor/>
                      </m:rPr>
                      <a:rPr lang="en-US" sz="2200" i="0">
                        <a:solidFill>
                          <a:prstClr val="black"/>
                        </a:solidFill>
                        <a:latin typeface="UTM Avo" panose="02040603050506020204" pitchFamily="18" charset="0"/>
                        <a:ea typeface="Calibri" panose="020F0502020204030204" pitchFamily="34" charset="0"/>
                        <a:cs typeface="Times New Roman" panose="02020603050405020304" pitchFamily="18" charset="0"/>
                      </a:rPr>
                      <m:t>.</m:t>
                    </m:r>
                  </m:oMath>
                </a14:m>
                <a:endParaRPr lang="en-US" sz="2200" dirty="0">
                  <a:solidFill>
                    <a:prstClr val="black"/>
                  </a:solidFill>
                  <a:latin typeface="UTM Avo" panose="02040603050506020204" pitchFamily="18" charset="0"/>
                  <a:ea typeface="Arial" panose="020B060402020202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8152E1A3-729A-0FF1-D0DD-E765F0A1252B}"/>
                  </a:ext>
                </a:extLst>
              </p:cNvPr>
              <p:cNvSpPr>
                <a:spLocks noRot="1" noChangeAspect="1" noMove="1" noResize="1" noEditPoints="1" noAdjustHandles="1" noChangeArrowheads="1" noChangeShapeType="1" noTextEdit="1"/>
              </p:cNvSpPr>
              <p:nvPr/>
            </p:nvSpPr>
            <p:spPr>
              <a:xfrm>
                <a:off x="315085" y="1407115"/>
                <a:ext cx="10907860" cy="3792000"/>
              </a:xfrm>
              <a:prstGeom prst="rect">
                <a:avLst/>
              </a:prstGeom>
              <a:blipFill>
                <a:blip r:embed="rId2"/>
                <a:stretch>
                  <a:fillRect l="-671" r="-727"/>
                </a:stretch>
              </a:blipFill>
            </p:spPr>
            <p:txBody>
              <a:bodyPr/>
              <a:lstStyle/>
              <a:p>
                <a:r>
                  <a:rPr lang="en-US">
                    <a:noFill/>
                  </a:rPr>
                  <a:t> </a:t>
                </a:r>
              </a:p>
            </p:txBody>
          </p:sp>
        </mc:Fallback>
      </mc:AlternateContent>
    </p:spTree>
    <p:extLst>
      <p:ext uri="{BB962C8B-B14F-4D97-AF65-F5344CB8AC3E}">
        <p14:creationId xmlns:p14="http://schemas.microsoft.com/office/powerpoint/2010/main" val="3409174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5B3512-A2F3-1F24-BE4B-701458D9697E}"/>
              </a:ext>
            </a:extLst>
          </p:cNvPr>
          <p:cNvSpPr/>
          <p:nvPr/>
        </p:nvSpPr>
        <p:spPr>
          <a:xfrm>
            <a:off x="421285" y="222080"/>
            <a:ext cx="11349429" cy="1177374"/>
          </a:xfrm>
          <a:prstGeom prst="rect">
            <a:avLst/>
          </a:prstGeom>
        </p:spPr>
        <p:txBody>
          <a:bodyPr wrap="square">
            <a:spAutoFit/>
          </a:bodyPr>
          <a:lstStyle/>
          <a:p>
            <a:pPr marL="0" marR="0" lvl="0" indent="0" algn="just" defTabSz="914400" rtl="0" eaLnBrk="1" fontAlgn="auto" latinLnBrk="0" hangingPunct="1">
              <a:lnSpc>
                <a:spcPct val="150000"/>
              </a:lnSpc>
              <a:spcBef>
                <a:spcPts val="400"/>
              </a:spcBef>
              <a:spcAft>
                <a:spcPts val="400"/>
              </a:spcAft>
              <a:buClrTx/>
              <a:buSzTx/>
              <a:buFontTx/>
              <a:buNone/>
              <a:tabLst/>
              <a:defRPr/>
            </a:pPr>
            <a:r>
              <a:rPr kumimoji="0" lang="en-US" sz="2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2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Gieo</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ngẫu</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xắc</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cân</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suất</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lẻ</a:t>
            </a:r>
            <a:r>
              <a:rPr kumimoji="0" lang="fr-FR"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a:t>
            </a: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Plaque 16">
                <a:extLst>
                  <a:ext uri="{FF2B5EF4-FFF2-40B4-BE49-F238E27FC236}">
                    <a16:creationId xmlns:a16="http://schemas.microsoft.com/office/drawing/2014/main" id="{CAD4CC51-C44E-93B3-9C94-D7428FE8CEE3}"/>
                  </a:ext>
                </a:extLst>
              </p:cNvPr>
              <p:cNvSpPr/>
              <p:nvPr/>
            </p:nvSpPr>
            <p:spPr>
              <a:xfrm>
                <a:off x="7084873" y="3776542"/>
                <a:ext cx="3882131" cy="1130977"/>
              </a:xfrm>
              <a:prstGeom prst="plaqu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20321" lvl="0" indent="0" algn="just" defTabSz="914400" rtl="0" eaLnBrk="1" fontAlgn="auto" latinLnBrk="0" hangingPunct="1">
                  <a:lnSpc>
                    <a:spcPct val="150000"/>
                  </a:lnSpc>
                  <a:spcBef>
                    <a:spcPts val="400"/>
                  </a:spcBef>
                  <a:spcAft>
                    <a:spcPts val="40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D</m:t>
                      </m:r>
                      <m:r>
                        <m:rPr>
                          <m:nor/>
                        </m:rPr>
                        <a:rPr kumimoji="0" lang="en-US" sz="25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m:t>
                      </m:r>
                      <m:r>
                        <a:rPr kumimoji="0" lang="en-US" sz="25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25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kumimoji="0" lang="fr-FR" sz="2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1</m:t>
                          </m:r>
                        </m:num>
                        <m:den>
                          <m:r>
                            <m:rPr>
                              <m:nor/>
                            </m:rPr>
                            <a:rPr kumimoji="0" lang="fr-FR" sz="25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3</m:t>
                          </m:r>
                        </m:den>
                      </m:f>
                    </m:oMath>
                  </m:oMathPara>
                </a14:m>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 name="Plaque 16">
                <a:extLst>
                  <a:ext uri="{FF2B5EF4-FFF2-40B4-BE49-F238E27FC236}">
                    <a16:creationId xmlns:a16="http://schemas.microsoft.com/office/drawing/2014/main" id="{CAD4CC51-C44E-93B3-9C94-D7428FE8CEE3}"/>
                  </a:ext>
                </a:extLst>
              </p:cNvPr>
              <p:cNvSpPr>
                <a:spLocks noRot="1" noChangeAspect="1" noMove="1" noResize="1" noEditPoints="1" noAdjustHandles="1" noChangeArrowheads="1" noChangeShapeType="1" noTextEdit="1"/>
              </p:cNvSpPr>
              <p:nvPr/>
            </p:nvSpPr>
            <p:spPr>
              <a:xfrm>
                <a:off x="7084873" y="3776542"/>
                <a:ext cx="3882131" cy="1130977"/>
              </a:xfrm>
              <a:prstGeom prst="plaqu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Plaque 17">
                <a:extLst>
                  <a:ext uri="{FF2B5EF4-FFF2-40B4-BE49-F238E27FC236}">
                    <a16:creationId xmlns:a16="http://schemas.microsoft.com/office/drawing/2014/main" id="{E08AEB0D-2660-EB6A-1C22-9A93A5EA10CD}"/>
                  </a:ext>
                </a:extLst>
              </p:cNvPr>
              <p:cNvSpPr/>
              <p:nvPr/>
            </p:nvSpPr>
            <p:spPr>
              <a:xfrm>
                <a:off x="7084874" y="1900512"/>
                <a:ext cx="3882131" cy="1130977"/>
              </a:xfrm>
              <a:prstGeom prst="plaqu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m:t>B</m:t>
                      </m:r>
                      <m:r>
                        <m:rPr>
                          <m:nor/>
                        </m:rPr>
                        <a:rPr kumimoji="0" lang="en-US" sz="25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m:t>.</m:t>
                      </m:r>
                      <m:r>
                        <a:rPr kumimoji="0" lang="en-US" sz="25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  </m:t>
                      </m:r>
                      <m:f>
                        <m:fPr>
                          <m:ctrlPr>
                            <a:rPr kumimoji="0" lang="en-US" sz="25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m:rPr>
                              <m:nor/>
                            </m:rPr>
                            <a:rPr kumimoji="0" lang="fr-FR" sz="25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m:t>1</m:t>
                          </m:r>
                        </m:num>
                        <m:den>
                          <m:r>
                            <m:rPr>
                              <m:nor/>
                            </m:rPr>
                            <a:rPr kumimoji="0" lang="fr-FR" sz="25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m:t>4</m:t>
                          </m:r>
                        </m:den>
                      </m:f>
                    </m:oMath>
                  </m:oMathPara>
                </a14:m>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8" name="Plaque 17">
                <a:extLst>
                  <a:ext uri="{FF2B5EF4-FFF2-40B4-BE49-F238E27FC236}">
                    <a16:creationId xmlns:a16="http://schemas.microsoft.com/office/drawing/2014/main" id="{E08AEB0D-2660-EB6A-1C22-9A93A5EA10CD}"/>
                  </a:ext>
                </a:extLst>
              </p:cNvPr>
              <p:cNvSpPr>
                <a:spLocks noRot="1" noChangeAspect="1" noMove="1" noResize="1" noEditPoints="1" noAdjustHandles="1" noChangeArrowheads="1" noChangeShapeType="1" noTextEdit="1"/>
              </p:cNvSpPr>
              <p:nvPr/>
            </p:nvSpPr>
            <p:spPr>
              <a:xfrm>
                <a:off x="7084874" y="1900512"/>
                <a:ext cx="3882131" cy="1130977"/>
              </a:xfrm>
              <a:prstGeom prst="plaqu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Plaque 18">
                <a:extLst>
                  <a:ext uri="{FF2B5EF4-FFF2-40B4-BE49-F238E27FC236}">
                    <a16:creationId xmlns:a16="http://schemas.microsoft.com/office/drawing/2014/main" id="{85D37E90-6F31-CF67-19C1-C6D269AB95AE}"/>
                  </a:ext>
                </a:extLst>
              </p:cNvPr>
              <p:cNvSpPr/>
              <p:nvPr/>
            </p:nvSpPr>
            <p:spPr>
              <a:xfrm>
                <a:off x="1331626" y="4026894"/>
                <a:ext cx="3882131" cy="1130977"/>
              </a:xfrm>
              <a:prstGeom prst="plaqu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19809" algn="ctr" defTabSz="914400" rtl="0" eaLnBrk="1" fontAlgn="auto" latinLnBrk="0" hangingPunct="1">
                  <a:lnSpc>
                    <a:spcPct val="100000"/>
                  </a:lnSpc>
                  <a:spcBef>
                    <a:spcPts val="0"/>
                  </a:spcBef>
                  <a:spcAft>
                    <a:spcPts val="533"/>
                  </a:spcAft>
                  <a:buClrTx/>
                  <a:buSzTx/>
                  <a:buFontTx/>
                  <a:buNone/>
                  <a:tabLst>
                    <a:tab pos="1146444" algn="l"/>
                    <a:tab pos="2175195" algn="l"/>
                    <a:tab pos="3204370" algn="l"/>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m:t>C</m:t>
                      </m:r>
                      <m:r>
                        <m:rPr>
                          <m:nor/>
                        </m:rPr>
                        <a:rPr kumimoji="0" lang="en-US" sz="25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m:t>.</m:t>
                      </m:r>
                      <m:r>
                        <a:rPr kumimoji="0" lang="en-US" sz="25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  </m:t>
                      </m:r>
                      <m:f>
                        <m:fPr>
                          <m:ctrlPr>
                            <a:rPr kumimoji="0" lang="en-US" sz="25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m:rPr>
                              <m:nor/>
                            </m:rPr>
                            <a:rPr kumimoji="0" lang="fr-FR" sz="25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m:t>1</m:t>
                          </m:r>
                        </m:num>
                        <m:den>
                          <m:r>
                            <m:rPr>
                              <m:nor/>
                            </m:rPr>
                            <a:rPr kumimoji="0" lang="fr-FR" sz="25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m:t>6</m:t>
                          </m:r>
                        </m:den>
                      </m:f>
                    </m:oMath>
                  </m:oMathPara>
                </a14:m>
                <a:endParaRPr kumimoji="0" lang="en-US" sz="25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Plaque 18">
                <a:extLst>
                  <a:ext uri="{FF2B5EF4-FFF2-40B4-BE49-F238E27FC236}">
                    <a16:creationId xmlns:a16="http://schemas.microsoft.com/office/drawing/2014/main" id="{85D37E90-6F31-CF67-19C1-C6D269AB95AE}"/>
                  </a:ext>
                </a:extLst>
              </p:cNvPr>
              <p:cNvSpPr>
                <a:spLocks noRot="1" noChangeAspect="1" noMove="1" noResize="1" noEditPoints="1" noAdjustHandles="1" noChangeArrowheads="1" noChangeShapeType="1" noTextEdit="1"/>
              </p:cNvSpPr>
              <p:nvPr/>
            </p:nvSpPr>
            <p:spPr>
              <a:xfrm>
                <a:off x="1331626" y="4026894"/>
                <a:ext cx="3882131" cy="1130977"/>
              </a:xfrm>
              <a:prstGeom prst="plaqu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laque 19">
                <a:extLst>
                  <a:ext uri="{FF2B5EF4-FFF2-40B4-BE49-F238E27FC236}">
                    <a16:creationId xmlns:a16="http://schemas.microsoft.com/office/drawing/2014/main" id="{49BAE9BB-59C4-0AB1-F099-745B55486797}"/>
                  </a:ext>
                </a:extLst>
              </p:cNvPr>
              <p:cNvSpPr/>
              <p:nvPr/>
            </p:nvSpPr>
            <p:spPr>
              <a:xfrm>
                <a:off x="1224995" y="1889098"/>
                <a:ext cx="3882131" cy="1130977"/>
              </a:xfrm>
              <a:prstGeom prst="plaqu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m:t>A</m:t>
                      </m:r>
                      <m:r>
                        <m:rPr>
                          <m:nor/>
                        </m:rPr>
                        <a:rPr kumimoji="0" lang="en-US" sz="25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m:t>.</m:t>
                      </m:r>
                      <m:r>
                        <a:rPr kumimoji="0" lang="en-US" sz="25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  </m:t>
                      </m:r>
                      <m:f>
                        <m:fPr>
                          <m:ctrlPr>
                            <a:rPr kumimoji="0" lang="en-US" sz="25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m:rPr>
                              <m:nor/>
                            </m:rPr>
                            <a:rPr kumimoji="0" lang="fr-FR" sz="25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m:t>1</m:t>
                          </m:r>
                        </m:num>
                        <m:den>
                          <m:r>
                            <m:rPr>
                              <m:nor/>
                            </m:rPr>
                            <a:rPr kumimoji="0" lang="fr-FR" sz="25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m:t>2</m:t>
                          </m:r>
                        </m:den>
                      </m:f>
                    </m:oMath>
                  </m:oMathPara>
                </a14:m>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0" name="Plaque 19">
                <a:extLst>
                  <a:ext uri="{FF2B5EF4-FFF2-40B4-BE49-F238E27FC236}">
                    <a16:creationId xmlns:a16="http://schemas.microsoft.com/office/drawing/2014/main" id="{49BAE9BB-59C4-0AB1-F099-745B55486797}"/>
                  </a:ext>
                </a:extLst>
              </p:cNvPr>
              <p:cNvSpPr>
                <a:spLocks noRot="1" noChangeAspect="1" noMove="1" noResize="1" noEditPoints="1" noAdjustHandles="1" noChangeArrowheads="1" noChangeShapeType="1" noTextEdit="1"/>
              </p:cNvSpPr>
              <p:nvPr/>
            </p:nvSpPr>
            <p:spPr>
              <a:xfrm>
                <a:off x="1224995" y="1889098"/>
                <a:ext cx="3882131" cy="1130977"/>
              </a:xfrm>
              <a:prstGeom prst="plaque">
                <a:avLst/>
              </a:prstGeom>
              <a:blipFill>
                <a:blip r:embed="rId5"/>
                <a:stretch>
                  <a:fillRect/>
                </a:stretch>
              </a:blipFill>
            </p:spPr>
            <p:txBody>
              <a:bodyPr/>
              <a:lstStyle/>
              <a:p>
                <a:r>
                  <a:rPr lang="en-US">
                    <a:noFill/>
                  </a:rPr>
                  <a:t> </a:t>
                </a:r>
              </a:p>
            </p:txBody>
          </p:sp>
        </mc:Fallback>
      </mc:AlternateContent>
      <p:pic>
        <p:nvPicPr>
          <p:cNvPr id="21" name="Picture 5">
            <a:extLst>
              <a:ext uri="{FF2B5EF4-FFF2-40B4-BE49-F238E27FC236}">
                <a16:creationId xmlns:a16="http://schemas.microsoft.com/office/drawing/2014/main" id="{54490FCD-430E-8B3D-1105-27D3FCA9366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55629" y="2176482"/>
            <a:ext cx="845021" cy="735509"/>
          </a:xfrm>
          <a:prstGeom prst="rect">
            <a:avLst/>
          </a:prstGeom>
        </p:spPr>
      </p:pic>
      <p:pic>
        <p:nvPicPr>
          <p:cNvPr id="22" name="Picture 10">
            <a:extLst>
              <a:ext uri="{FF2B5EF4-FFF2-40B4-BE49-F238E27FC236}">
                <a16:creationId xmlns:a16="http://schemas.microsoft.com/office/drawing/2014/main" id="{4995AB5B-7205-5429-CC57-F3AF57FBF3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18250" y="2161736"/>
            <a:ext cx="842124" cy="750255"/>
          </a:xfrm>
          <a:prstGeom prst="rect">
            <a:avLst/>
          </a:prstGeom>
        </p:spPr>
      </p:pic>
      <p:pic>
        <p:nvPicPr>
          <p:cNvPr id="23" name="Picture 10">
            <a:extLst>
              <a:ext uri="{FF2B5EF4-FFF2-40B4-BE49-F238E27FC236}">
                <a16:creationId xmlns:a16="http://schemas.microsoft.com/office/drawing/2014/main" id="{6F0AEE1B-D513-8D60-E21C-45BE4CF577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371633" y="4407616"/>
            <a:ext cx="842124" cy="750255"/>
          </a:xfrm>
          <a:prstGeom prst="rect">
            <a:avLst/>
          </a:prstGeom>
        </p:spPr>
      </p:pic>
      <p:pic>
        <p:nvPicPr>
          <p:cNvPr id="24" name="Picture 10">
            <a:extLst>
              <a:ext uri="{FF2B5EF4-FFF2-40B4-BE49-F238E27FC236}">
                <a16:creationId xmlns:a16="http://schemas.microsoft.com/office/drawing/2014/main" id="{23F5A8B7-0F56-D0F7-30C8-94407E8BF1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18250" y="3966902"/>
            <a:ext cx="842124" cy="750255"/>
          </a:xfrm>
          <a:prstGeom prst="rect">
            <a:avLst/>
          </a:prstGeom>
        </p:spPr>
      </p:pic>
    </p:spTree>
    <p:extLst>
      <p:ext uri="{BB962C8B-B14F-4D97-AF65-F5344CB8AC3E}">
        <p14:creationId xmlns:p14="http://schemas.microsoft.com/office/powerpoint/2010/main" val="247203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26" presetClass="emph" presetSubtype="0" repeatCount="4000" fill="hold" grpId="0" nodeType="withEffect">
                                  <p:stCondLst>
                                    <p:cond delay="0"/>
                                  </p:stCondLst>
                                  <p:iterate type="lt">
                                    <p:tmPct val="0"/>
                                  </p:iterate>
                                  <p:childTnLst>
                                    <p:animEffect transition="out" filter="fade">
                                      <p:cBhvr>
                                        <p:cTn id="8" dur="500" tmFilter="0, 0; .2, .5; .8, .5; 1, 0"/>
                                        <p:tgtEl>
                                          <p:spTgt spid="17"/>
                                        </p:tgtEl>
                                      </p:cBhvr>
                                    </p:animEffect>
                                    <p:animScale>
                                      <p:cBhvr>
                                        <p:cTn id="9" dur="250" autoRev="1" fill="hold"/>
                                        <p:tgtEl>
                                          <p:spTgt spid="17"/>
                                        </p:tgtEl>
                                      </p:cBhvr>
                                      <p:by x="105000" y="105000"/>
                                    </p:animScale>
                                  </p:childTnLst>
                                </p:cTn>
                              </p:par>
                              <p:par>
                                <p:cTn id="10" presetID="1" presetClass="emph" presetSubtype="2" fill="hold" grpId="1" nodeType="withEffect">
                                  <p:stCondLst>
                                    <p:cond delay="0"/>
                                  </p:stCondLst>
                                  <p:childTnLst>
                                    <p:animClr clrSpc="rgb" dir="cw">
                                      <p:cBhvr>
                                        <p:cTn id="11" dur="500" fill="hold"/>
                                        <p:tgtEl>
                                          <p:spTgt spid="17"/>
                                        </p:tgtEl>
                                        <p:attrNameLst>
                                          <p:attrName>fillcolor</p:attrName>
                                        </p:attrNameLst>
                                      </p:cBhvr>
                                      <p:to>
                                        <a:srgbClr val="E5B9B7"/>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26" presetClass="emph" presetSubtype="0" repeatCount="4000" fill="hold" grpId="0" nodeType="withEffect">
                                  <p:stCondLst>
                                    <p:cond delay="0"/>
                                  </p:stCondLst>
                                  <p:iterate type="lt">
                                    <p:tmPct val="0"/>
                                  </p:iterate>
                                  <p:childTnLst>
                                    <p:animEffect transition="out" filter="fade">
                                      <p:cBhvr>
                                        <p:cTn id="20" dur="500" tmFilter="0, 0; .2, .5; .8, .5; 1, 0"/>
                                        <p:tgtEl>
                                          <p:spTgt spid="19"/>
                                        </p:tgtEl>
                                      </p:cBhvr>
                                    </p:animEffect>
                                    <p:animScale>
                                      <p:cBhvr>
                                        <p:cTn id="21" dur="250" autoRev="1" fill="hold"/>
                                        <p:tgtEl>
                                          <p:spTgt spid="19"/>
                                        </p:tgtEl>
                                      </p:cBhvr>
                                      <p:by x="105000" y="105000"/>
                                    </p:animScale>
                                  </p:childTnLst>
                                </p:cTn>
                              </p:par>
                              <p:par>
                                <p:cTn id="22" presetID="1" presetClass="emph" presetSubtype="2" fill="hold" grpId="1" nodeType="withEffect">
                                  <p:stCondLst>
                                    <p:cond delay="0"/>
                                  </p:stCondLst>
                                  <p:childTnLst>
                                    <p:animClr clrSpc="rgb" dir="cw">
                                      <p:cBhvr>
                                        <p:cTn id="23" dur="500" fill="hold"/>
                                        <p:tgtEl>
                                          <p:spTgt spid="19"/>
                                        </p:tgtEl>
                                        <p:attrNameLst>
                                          <p:attrName>fillcolor</p:attrName>
                                        </p:attrNameLst>
                                      </p:cBhvr>
                                      <p:to>
                                        <a:srgbClr val="E5B9B7"/>
                                      </p:to>
                                    </p:animClr>
                                    <p:set>
                                      <p:cBhvr>
                                        <p:cTn id="24" dur="500" fill="hold"/>
                                        <p:tgtEl>
                                          <p:spTgt spid="19"/>
                                        </p:tgtEl>
                                        <p:attrNameLst>
                                          <p:attrName>fill.type</p:attrName>
                                        </p:attrNameLst>
                                      </p:cBhvr>
                                      <p:to>
                                        <p:strVal val="solid"/>
                                      </p:to>
                                    </p:set>
                                    <p:set>
                                      <p:cBhvr>
                                        <p:cTn id="25"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26" presetClass="emph" presetSubtype="0" repeatCount="4000" fill="hold" grpId="0" nodeType="withEffect">
                                  <p:stCondLst>
                                    <p:cond delay="0"/>
                                  </p:stCondLst>
                                  <p:iterate type="lt">
                                    <p:tmPct val="0"/>
                                  </p:iterate>
                                  <p:childTnLst>
                                    <p:animEffect transition="out" filter="fade">
                                      <p:cBhvr>
                                        <p:cTn id="32" dur="500" tmFilter="0, 0; .2, .5; .8, .5; 1, 0"/>
                                        <p:tgtEl>
                                          <p:spTgt spid="20"/>
                                        </p:tgtEl>
                                      </p:cBhvr>
                                    </p:animEffect>
                                    <p:animScale>
                                      <p:cBhvr>
                                        <p:cTn id="33" dur="250" autoRev="1" fill="hold"/>
                                        <p:tgtEl>
                                          <p:spTgt spid="20"/>
                                        </p:tgtEl>
                                      </p:cBhvr>
                                      <p:by x="105000" y="105000"/>
                                    </p:animScale>
                                  </p:childTnLst>
                                </p:cTn>
                              </p:par>
                              <p:par>
                                <p:cTn id="34" presetID="1" presetClass="emph" presetSubtype="2" fill="hold" grpId="1" nodeType="withEffect">
                                  <p:stCondLst>
                                    <p:cond delay="0"/>
                                  </p:stCondLst>
                                  <p:childTnLst>
                                    <p:animClr clrSpc="rgb" dir="cw">
                                      <p:cBhvr>
                                        <p:cTn id="35" dur="500" fill="hold"/>
                                        <p:tgtEl>
                                          <p:spTgt spid="20"/>
                                        </p:tgtEl>
                                        <p:attrNameLst>
                                          <p:attrName>fillcolor</p:attrName>
                                        </p:attrNameLst>
                                      </p:cBhvr>
                                      <p:to>
                                        <a:srgbClr val="C3D69B"/>
                                      </p:to>
                                    </p:animClr>
                                    <p:set>
                                      <p:cBhvr>
                                        <p:cTn id="36" dur="500" fill="hold"/>
                                        <p:tgtEl>
                                          <p:spTgt spid="20"/>
                                        </p:tgtEl>
                                        <p:attrNameLst>
                                          <p:attrName>fill.type</p:attrName>
                                        </p:attrNameLst>
                                      </p:cBhvr>
                                      <p:to>
                                        <p:strVal val="solid"/>
                                      </p:to>
                                    </p:set>
                                    <p:set>
                                      <p:cBhvr>
                                        <p:cTn id="37"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26" presetClass="emph" presetSubtype="0" repeatCount="4000" fill="hold" grpId="0" nodeType="withEffect">
                                  <p:stCondLst>
                                    <p:cond delay="0"/>
                                  </p:stCondLst>
                                  <p:iterate type="lt">
                                    <p:tmPct val="0"/>
                                  </p:iterate>
                                  <p:childTnLst>
                                    <p:animEffect transition="out" filter="fade">
                                      <p:cBhvr>
                                        <p:cTn id="44" dur="500" tmFilter="0, 0; .2, .5; .8, .5; 1, 0"/>
                                        <p:tgtEl>
                                          <p:spTgt spid="18"/>
                                        </p:tgtEl>
                                      </p:cBhvr>
                                    </p:animEffect>
                                    <p:animScale>
                                      <p:cBhvr>
                                        <p:cTn id="45" dur="250" autoRev="1" fill="hold"/>
                                        <p:tgtEl>
                                          <p:spTgt spid="18"/>
                                        </p:tgtEl>
                                      </p:cBhvr>
                                      <p:by x="105000" y="105000"/>
                                    </p:animScale>
                                  </p:childTnLst>
                                </p:cTn>
                              </p:par>
                              <p:par>
                                <p:cTn id="46" presetID="1" presetClass="emph" presetSubtype="2" fill="hold" grpId="1" nodeType="withEffect">
                                  <p:stCondLst>
                                    <p:cond delay="0"/>
                                  </p:stCondLst>
                                  <p:childTnLst>
                                    <p:animClr clrSpc="rgb" dir="cw">
                                      <p:cBhvr>
                                        <p:cTn id="47" dur="500" fill="hold"/>
                                        <p:tgtEl>
                                          <p:spTgt spid="18"/>
                                        </p:tgtEl>
                                        <p:attrNameLst>
                                          <p:attrName>fillcolor</p:attrName>
                                        </p:attrNameLst>
                                      </p:cBhvr>
                                      <p:to>
                                        <a:srgbClr val="E5B9B7"/>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F5CB81A-5C08-FB80-D029-1FAF2ADD64CE}"/>
              </a:ext>
            </a:extLst>
          </p:cNvPr>
          <p:cNvSpPr/>
          <p:nvPr/>
        </p:nvSpPr>
        <p:spPr>
          <a:xfrm>
            <a:off x="346808" y="1614647"/>
            <a:ext cx="11455449" cy="1741887"/>
          </a:xfrm>
          <a:prstGeom prst="rect">
            <a:avLst/>
          </a:prstGeom>
        </p:spPr>
        <p:txBody>
          <a:bodyPr wrap="square">
            <a:spAutoFit/>
          </a:bodyPr>
          <a:lstStyle/>
          <a:p>
            <a:pPr marL="0" marR="20322" lvl="0" indent="0" algn="just" defTabSz="609478" rtl="0" eaLnBrk="1" fontAlgn="auto" latinLnBrk="0" hangingPunct="1">
              <a:lnSpc>
                <a:spcPct val="150000"/>
              </a:lnSpc>
              <a:spcBef>
                <a:spcPts val="400"/>
              </a:spcBef>
              <a:spcAft>
                <a:spcPts val="400"/>
              </a:spcAft>
              <a:buClrTx/>
              <a:buSzTx/>
              <a:buFontTx/>
              <a:buNone/>
              <a:tabLst/>
              <a:defRPr/>
            </a:pPr>
            <a:r>
              <a:rPr kumimoji="0" lang="en-US" sz="2500" b="1" i="0" u="none" strike="noStrike" kern="1200" cap="none" spc="0" normalizeH="0" baseline="0" noProof="0" dirty="0" err="1">
                <a:ln>
                  <a:noFill/>
                </a:ln>
                <a:solidFill>
                  <a:srgbClr val="C00000"/>
                </a:solidFill>
                <a:effectLst/>
                <a:uLnTx/>
                <a:uFillTx/>
                <a:latin typeface="UTM Avo" panose="02040603050506020204" pitchFamily="18" charset="0"/>
                <a:ea typeface="+mn-ea"/>
                <a:cs typeface="Arial" panose="020B0604020202020204" pitchFamily="34" charset="0"/>
              </a:rPr>
              <a:t>Câu</a:t>
            </a:r>
            <a:r>
              <a:rPr kumimoji="0" lang="en-US" sz="2500" b="1" i="0" u="none" strike="noStrike" kern="1200" cap="none" spc="0" normalizeH="0" baseline="0" noProof="0" dirty="0">
                <a:ln>
                  <a:noFill/>
                </a:ln>
                <a:solidFill>
                  <a:srgbClr val="C00000"/>
                </a:solidFill>
                <a:effectLst/>
                <a:uLnTx/>
                <a:uFillTx/>
                <a:latin typeface="UTM Avo" panose="02040603050506020204" pitchFamily="18" charset="0"/>
                <a:ea typeface="+mn-ea"/>
                <a:cs typeface="Arial" panose="020B0604020202020204" pitchFamily="34" charset="0"/>
              </a:rPr>
              <a:t> 2</a:t>
            </a:r>
            <a:r>
              <a:rPr kumimoji="0" lang="en-US" sz="25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Một</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hộp</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có</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10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lá</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thăm</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có</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kích</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thước</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giống</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nhau</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và</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được</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đánh</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số</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từ</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1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đến</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10.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Lấy</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ngẫu</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nhiên</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1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lá</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thăm</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từ</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hộp</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Tính</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xác</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suất</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của</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biến</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cố</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Lấy</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được</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là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thăm</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ghi</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a:t>
            </a:r>
            <a:r>
              <a:rPr kumimoji="0" lang="fr-FR" sz="25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số</a:t>
            </a:r>
            <a:r>
              <a:rPr kumimoji="0" lang="fr-FR"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rPr>
              <a:t> 9”.</a:t>
            </a:r>
            <a:endParaRPr kumimoji="0" lang="en-US" sz="2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Plaque 36">
                <a:extLst>
                  <a:ext uri="{FF2B5EF4-FFF2-40B4-BE49-F238E27FC236}">
                    <a16:creationId xmlns:a16="http://schemas.microsoft.com/office/drawing/2014/main" id="{5E56B647-652B-BB48-E34F-6C6705F0BCDA}"/>
                  </a:ext>
                </a:extLst>
              </p:cNvPr>
              <p:cNvSpPr/>
              <p:nvPr/>
            </p:nvSpPr>
            <p:spPr>
              <a:xfrm>
                <a:off x="6466125" y="5359401"/>
                <a:ext cx="5020548" cy="1137155"/>
              </a:xfrm>
              <a:prstGeom prst="plaque">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marL="0" marR="20322" lvl="0" indent="0" algn="just" defTabSz="609478" rtl="0" eaLnBrk="1" fontAlgn="auto" latinLnBrk="0" hangingPunct="1">
                  <a:lnSpc>
                    <a:spcPct val="150000"/>
                  </a:lnSpc>
                  <a:spcBef>
                    <a:spcPts val="400"/>
                  </a:spcBef>
                  <a:spcAft>
                    <a:spcPts val="40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0" cap="none" spc="0" normalizeH="0" baseline="0" noProof="0" smtClean="0">
                          <a:ln>
                            <a:noFill/>
                          </a:ln>
                          <a:solidFill>
                            <a:prstClr val="black"/>
                          </a:solidFill>
                          <a:effectLst/>
                          <a:uLnTx/>
                          <a:uFillTx/>
                          <a:latin typeface="UTM Avo" panose="02040603050506020204" pitchFamily="18" charset="0"/>
                          <a:ea typeface="Times New Roman" panose="02020603050405020304" pitchFamily="18" charset="0"/>
                          <a:cs typeface="Times New Roman" panose="02020603050405020304" pitchFamily="18" charset="0"/>
                        </a:rPr>
                        <m:t>D</m:t>
                      </m:r>
                      <m:r>
                        <m:rPr>
                          <m:nor/>
                        </m:rPr>
                        <a:rPr kumimoji="0" lang="en-US" sz="2500" b="0" i="0" u="none" strike="noStrike" kern="0" cap="none" spc="0" normalizeH="0" baseline="0" noProof="0" smtClean="0">
                          <a:ln>
                            <a:noFill/>
                          </a:ln>
                          <a:solidFill>
                            <a:prstClr val="black"/>
                          </a:solidFill>
                          <a:effectLst/>
                          <a:uLnTx/>
                          <a:uFillTx/>
                          <a:latin typeface="UTM Avo" panose="02040603050506020204" pitchFamily="18" charset="0"/>
                          <a:ea typeface="Times New Roman" panose="02020603050405020304" pitchFamily="18" charset="0"/>
                          <a:cs typeface="Times New Roman" panose="02020603050405020304" pitchFamily="18" charset="0"/>
                        </a:rPr>
                        <m:t>.  1</m:t>
                      </m:r>
                    </m:oMath>
                  </m:oMathPara>
                </a14:m>
                <a:endParaRPr kumimoji="0" lang="en-US" sz="2500" b="0" i="0" u="none" strike="noStrike" kern="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Arial" panose="020B0604020202020204" pitchFamily="34" charset="0"/>
                </a:endParaRPr>
              </a:p>
            </p:txBody>
          </p:sp>
        </mc:Choice>
        <mc:Fallback xmlns="">
          <p:sp>
            <p:nvSpPr>
              <p:cNvPr id="37" name="Plaque 36">
                <a:extLst>
                  <a:ext uri="{FF2B5EF4-FFF2-40B4-BE49-F238E27FC236}">
                    <a16:creationId xmlns:a16="http://schemas.microsoft.com/office/drawing/2014/main" id="{5E56B647-652B-BB48-E34F-6C6705F0BCDA}"/>
                  </a:ext>
                </a:extLst>
              </p:cNvPr>
              <p:cNvSpPr>
                <a:spLocks noRot="1" noChangeAspect="1" noMove="1" noResize="1" noEditPoints="1" noAdjustHandles="1" noChangeArrowheads="1" noChangeShapeType="1" noTextEdit="1"/>
              </p:cNvSpPr>
              <p:nvPr/>
            </p:nvSpPr>
            <p:spPr>
              <a:xfrm>
                <a:off x="6466125" y="5359401"/>
                <a:ext cx="5020548" cy="1137155"/>
              </a:xfrm>
              <a:prstGeom prst="plaque">
                <a:avLst/>
              </a:prstGeom>
              <a:blipFill>
                <a:blip r:embed="rId3"/>
                <a:stretch>
                  <a:fillRect/>
                </a:stretch>
              </a:blipFill>
              <a:ln w="25400" cap="flat" cmpd="sng" algn="ctr">
                <a:solidFill>
                  <a:srgbClr val="4F81BD">
                    <a:shade val="50000"/>
                  </a:srgbClr>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Plaque 37">
                <a:extLst>
                  <a:ext uri="{FF2B5EF4-FFF2-40B4-BE49-F238E27FC236}">
                    <a16:creationId xmlns:a16="http://schemas.microsoft.com/office/drawing/2014/main" id="{0BFBA9CE-B7A9-DCCC-F138-F5E18F9CDE2C}"/>
                  </a:ext>
                </a:extLst>
              </p:cNvPr>
              <p:cNvSpPr/>
              <p:nvPr/>
            </p:nvSpPr>
            <p:spPr>
              <a:xfrm>
                <a:off x="6466125" y="3835401"/>
                <a:ext cx="5020548" cy="1137155"/>
              </a:xfrm>
              <a:prstGeom prst="plaque">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marL="0" marR="0" lvl="0" indent="0" algn="just" defTabSz="609478" rtl="0" eaLnBrk="1" fontAlgn="auto" latinLnBrk="0" hangingPunct="1">
                  <a:lnSpc>
                    <a:spcPct val="150000"/>
                  </a:lnSpc>
                  <a:spcBef>
                    <a:spcPts val="400"/>
                  </a:spcBef>
                  <a:spcAft>
                    <a:spcPts val="40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0" cap="none" spc="0" normalizeH="0" baseline="0" noProof="0" smtClean="0">
                          <a:ln>
                            <a:noFill/>
                          </a:ln>
                          <a:solidFill>
                            <a:prstClr val="black"/>
                          </a:solidFill>
                          <a:effectLst/>
                          <a:uLnTx/>
                          <a:uFillTx/>
                          <a:latin typeface="UTM Avo" panose="02040603050506020204" pitchFamily="18" charset="0"/>
                          <a:ea typeface="+mn-ea"/>
                          <a:cs typeface="Times New Roman" panose="02020603050405020304" pitchFamily="18" charset="0"/>
                        </a:rPr>
                        <m:t>B</m:t>
                      </m:r>
                      <m:r>
                        <m:rPr>
                          <m:nor/>
                        </m:rPr>
                        <a:rPr kumimoji="0" lang="en-US" sz="2500" b="0" i="0" u="none" strike="noStrike" kern="0" cap="none" spc="0" normalizeH="0" baseline="0" noProof="0" smtClean="0">
                          <a:ln>
                            <a:noFill/>
                          </a:ln>
                          <a:solidFill>
                            <a:prstClr val="black"/>
                          </a:solidFill>
                          <a:effectLst/>
                          <a:uLnTx/>
                          <a:uFillTx/>
                          <a:latin typeface="UTM Avo" panose="02040603050506020204" pitchFamily="18" charset="0"/>
                          <a:ea typeface="+mn-ea"/>
                          <a:cs typeface="Times New Roman" panose="02020603050405020304" pitchFamily="18" charset="0"/>
                        </a:rPr>
                        <m:t>.  </m:t>
                      </m:r>
                      <m:f>
                        <m:fPr>
                          <m:ctrlPr>
                            <a:rPr kumimoji="0" lang="en-US" sz="25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m:rPr>
                              <m:nor/>
                            </m:rPr>
                            <a:rPr kumimoji="0" lang="fr-FR" sz="2500" b="0" i="0" u="none" strike="noStrike" kern="0" cap="none" spc="0" normalizeH="0" baseline="0" noProof="0" smtClean="0">
                              <a:ln>
                                <a:noFill/>
                              </a:ln>
                              <a:solidFill>
                                <a:prstClr val="black"/>
                              </a:solidFill>
                              <a:effectLst/>
                              <a:uLnTx/>
                              <a:uFillTx/>
                              <a:latin typeface="UTM Avo" panose="02040603050506020204" pitchFamily="18" charset="0"/>
                              <a:ea typeface="Arial" panose="020B0604020202020204" pitchFamily="34" charset="0"/>
                              <a:cs typeface="Times New Roman" panose="02020603050405020304" pitchFamily="18" charset="0"/>
                            </a:rPr>
                            <m:t>9</m:t>
                          </m:r>
                        </m:num>
                        <m:den>
                          <m:r>
                            <m:rPr>
                              <m:nor/>
                            </m:rPr>
                            <a:rPr kumimoji="0" lang="fr-FR" sz="2500" b="0" i="0" u="none" strike="noStrike" kern="0" cap="none" spc="0" normalizeH="0" baseline="0" noProof="0" smtClean="0">
                              <a:ln>
                                <a:noFill/>
                              </a:ln>
                              <a:solidFill>
                                <a:prstClr val="black"/>
                              </a:solidFill>
                              <a:effectLst/>
                              <a:uLnTx/>
                              <a:uFillTx/>
                              <a:latin typeface="UTM Avo" panose="02040603050506020204" pitchFamily="18" charset="0"/>
                              <a:ea typeface="Arial" panose="020B0604020202020204" pitchFamily="34" charset="0"/>
                              <a:cs typeface="Times New Roman" panose="02020603050405020304" pitchFamily="18" charset="0"/>
                            </a:rPr>
                            <m:t>10</m:t>
                          </m:r>
                        </m:den>
                      </m:f>
                    </m:oMath>
                  </m:oMathPara>
                </a14:m>
                <a:endParaRPr kumimoji="0" lang="en-US" sz="2500" b="0" i="0" u="none" strike="noStrike" kern="0" cap="none" spc="0" normalizeH="0" baseline="0" noProof="0" dirty="0">
                  <a:ln>
                    <a:noFill/>
                  </a:ln>
                  <a:solidFill>
                    <a:prstClr val="black"/>
                  </a:solidFill>
                  <a:effectLst/>
                  <a:uLnTx/>
                  <a:uFillTx/>
                  <a:latin typeface="UTM Avo" panose="02040603050506020204" pitchFamily="18" charset="0"/>
                  <a:ea typeface="Arial" panose="020B0604020202020204" pitchFamily="34" charset="0"/>
                  <a:cs typeface="Arial" panose="020B0604020202020204" pitchFamily="34" charset="0"/>
                </a:endParaRPr>
              </a:p>
            </p:txBody>
          </p:sp>
        </mc:Choice>
        <mc:Fallback xmlns="">
          <p:sp>
            <p:nvSpPr>
              <p:cNvPr id="38" name="Plaque 37">
                <a:extLst>
                  <a:ext uri="{FF2B5EF4-FFF2-40B4-BE49-F238E27FC236}">
                    <a16:creationId xmlns:a16="http://schemas.microsoft.com/office/drawing/2014/main" id="{0BFBA9CE-B7A9-DCCC-F138-F5E18F9CDE2C}"/>
                  </a:ext>
                </a:extLst>
              </p:cNvPr>
              <p:cNvSpPr>
                <a:spLocks noRot="1" noChangeAspect="1" noMove="1" noResize="1" noEditPoints="1" noAdjustHandles="1" noChangeArrowheads="1" noChangeShapeType="1" noTextEdit="1"/>
              </p:cNvSpPr>
              <p:nvPr/>
            </p:nvSpPr>
            <p:spPr>
              <a:xfrm>
                <a:off x="6466125" y="3835401"/>
                <a:ext cx="5020548" cy="1137155"/>
              </a:xfrm>
              <a:prstGeom prst="plaque">
                <a:avLst/>
              </a:prstGeom>
              <a:blipFill>
                <a:blip r:embed="rId4"/>
                <a:stretch>
                  <a:fillRect/>
                </a:stretch>
              </a:blipFill>
              <a:ln w="25400" cap="flat" cmpd="sng" algn="ctr">
                <a:solidFill>
                  <a:srgbClr val="4F81BD">
                    <a:shade val="50000"/>
                  </a:srgbClr>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Plaque 38">
                <a:extLst>
                  <a:ext uri="{FF2B5EF4-FFF2-40B4-BE49-F238E27FC236}">
                    <a16:creationId xmlns:a16="http://schemas.microsoft.com/office/drawing/2014/main" id="{7B913700-CDD9-A43C-294F-EDBBD1E066E4}"/>
                  </a:ext>
                </a:extLst>
              </p:cNvPr>
              <p:cNvSpPr/>
              <p:nvPr/>
            </p:nvSpPr>
            <p:spPr>
              <a:xfrm>
                <a:off x="645585" y="3835401"/>
                <a:ext cx="5020548" cy="1137155"/>
              </a:xfrm>
              <a:prstGeom prst="plaque">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609478" rtl="0" eaLnBrk="1" fontAlgn="auto" latinLnBrk="0" hangingPunct="1">
                  <a:lnSpc>
                    <a:spcPct val="150000"/>
                  </a:lnSpc>
                  <a:spcBef>
                    <a:spcPts val="400"/>
                  </a:spcBef>
                  <a:spcAft>
                    <a:spcPts val="400"/>
                  </a:spcAft>
                  <a:buClrTx/>
                  <a:buSzTx/>
                  <a:buFontTx/>
                  <a:buNone/>
                  <a:tabLst/>
                  <a:defRPr/>
                </a:pPr>
                <a14:m>
                  <m:oMath xmlns:m="http://schemas.openxmlformats.org/officeDocument/2006/math">
                    <m:r>
                      <m:rPr>
                        <m:nor/>
                      </m:rPr>
                      <a:rPr kumimoji="0" lang="en-US" sz="2500" b="0" i="0" u="none" strike="noStrike" kern="0" cap="none" spc="0" normalizeH="0" baseline="0" noProof="0" smtClean="0">
                        <a:ln>
                          <a:noFill/>
                        </a:ln>
                        <a:solidFill>
                          <a:prstClr val="black"/>
                        </a:solidFill>
                        <a:effectLst/>
                        <a:uLnTx/>
                        <a:uFillTx/>
                        <a:latin typeface="UTM Avo" panose="02040603050506020204" pitchFamily="18" charset="0"/>
                        <a:ea typeface="Arial" panose="020B0604020202020204" pitchFamily="34" charset="0"/>
                        <a:cs typeface="Times New Roman" panose="02020603050405020304" pitchFamily="18" charset="0"/>
                      </a:rPr>
                      <m:t>A</m:t>
                    </m:r>
                    <m:r>
                      <m:rPr>
                        <m:nor/>
                      </m:rPr>
                      <a:rPr kumimoji="0" lang="en-US" sz="2500" b="0" i="0" u="none" strike="noStrike" kern="0" cap="none" spc="0" normalizeH="0" baseline="0" noProof="0" smtClean="0">
                        <a:ln>
                          <a:noFill/>
                        </a:ln>
                        <a:solidFill>
                          <a:prstClr val="black"/>
                        </a:solidFill>
                        <a:effectLst/>
                        <a:uLnTx/>
                        <a:uFillTx/>
                        <a:latin typeface="UTM Avo" panose="02040603050506020204" pitchFamily="18" charset="0"/>
                        <a:ea typeface="Arial" panose="020B0604020202020204" pitchFamily="34" charset="0"/>
                        <a:cs typeface="Times New Roman" panose="02020603050405020304" pitchFamily="18" charset="0"/>
                      </a:rPr>
                      <m:t>. 0</m:t>
                    </m:r>
                  </m:oMath>
                </a14:m>
                <a:r>
                  <a:rPr kumimoji="0" lang="fr-FR" sz="2500" b="0" i="1" u="none" strike="noStrike" kern="0" cap="none" spc="0" normalizeH="0" baseline="0" noProof="0" dirty="0">
                    <a:ln>
                      <a:noFill/>
                    </a:ln>
                    <a:solidFill>
                      <a:prstClr val="black"/>
                    </a:solidFill>
                    <a:effectLst/>
                    <a:uLnTx/>
                    <a:uFillTx/>
                    <a:latin typeface="UTM Avo" panose="02040603050506020204" pitchFamily="18" charset="0"/>
                    <a:ea typeface="Arial" panose="020B0604020202020204" pitchFamily="34" charset="0"/>
                    <a:cs typeface="Arial" panose="020B0604020202020204" pitchFamily="34" charset="0"/>
                  </a:rPr>
                  <a:t>	</a:t>
                </a:r>
                <a:endParaRPr kumimoji="0" lang="en-US" sz="2500" b="0" i="1" u="none" strike="noStrike" kern="0" cap="none" spc="0" normalizeH="0" baseline="0" noProof="0" dirty="0">
                  <a:ln>
                    <a:noFill/>
                  </a:ln>
                  <a:solidFill>
                    <a:prstClr val="black"/>
                  </a:solidFill>
                  <a:effectLst/>
                  <a:uLnTx/>
                  <a:uFillTx/>
                  <a:latin typeface="UTM Avo" panose="02040603050506020204" pitchFamily="18" charset="0"/>
                  <a:ea typeface="Arial" panose="020B0604020202020204" pitchFamily="34" charset="0"/>
                  <a:cs typeface="Arial" panose="020B0604020202020204" pitchFamily="34" charset="0"/>
                </a:endParaRPr>
              </a:p>
            </p:txBody>
          </p:sp>
        </mc:Choice>
        <mc:Fallback xmlns="">
          <p:sp>
            <p:nvSpPr>
              <p:cNvPr id="39" name="Plaque 38">
                <a:extLst>
                  <a:ext uri="{FF2B5EF4-FFF2-40B4-BE49-F238E27FC236}">
                    <a16:creationId xmlns:a16="http://schemas.microsoft.com/office/drawing/2014/main" id="{7B913700-CDD9-A43C-294F-EDBBD1E066E4}"/>
                  </a:ext>
                </a:extLst>
              </p:cNvPr>
              <p:cNvSpPr>
                <a:spLocks noRot="1" noChangeAspect="1" noMove="1" noResize="1" noEditPoints="1" noAdjustHandles="1" noChangeArrowheads="1" noChangeShapeType="1" noTextEdit="1"/>
              </p:cNvSpPr>
              <p:nvPr/>
            </p:nvSpPr>
            <p:spPr>
              <a:xfrm>
                <a:off x="645585" y="3835401"/>
                <a:ext cx="5020548" cy="1137155"/>
              </a:xfrm>
              <a:prstGeom prst="plaque">
                <a:avLst/>
              </a:prstGeom>
              <a:blipFill>
                <a:blip r:embed="rId5"/>
                <a:stretch>
                  <a:fillRect/>
                </a:stretch>
              </a:blipFill>
              <a:ln w="25400" cap="flat" cmpd="sng" algn="ctr">
                <a:solidFill>
                  <a:srgbClr val="4F81BD">
                    <a:shade val="50000"/>
                  </a:srgbClr>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Plaque 39">
                <a:extLst>
                  <a:ext uri="{FF2B5EF4-FFF2-40B4-BE49-F238E27FC236}">
                    <a16:creationId xmlns:a16="http://schemas.microsoft.com/office/drawing/2014/main" id="{479A40C0-4B2F-B763-1D94-075EA46DCE43}"/>
                  </a:ext>
                </a:extLst>
              </p:cNvPr>
              <p:cNvSpPr/>
              <p:nvPr/>
            </p:nvSpPr>
            <p:spPr>
              <a:xfrm>
                <a:off x="645585" y="5344487"/>
                <a:ext cx="5020548" cy="1137155"/>
              </a:xfrm>
              <a:prstGeom prst="plaque">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marL="0" marR="0" lvl="0" indent="0" algn="just" defTabSz="609478" rtl="0" eaLnBrk="1" fontAlgn="auto" latinLnBrk="0" hangingPunct="1">
                  <a:lnSpc>
                    <a:spcPct val="150000"/>
                  </a:lnSpc>
                  <a:spcBef>
                    <a:spcPts val="400"/>
                  </a:spcBef>
                  <a:spcAft>
                    <a:spcPts val="40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0" cap="none" spc="0" normalizeH="0" baseline="0" noProof="0" smtClean="0">
                          <a:ln>
                            <a:noFill/>
                          </a:ln>
                          <a:solidFill>
                            <a:prstClr val="black"/>
                          </a:solidFill>
                          <a:effectLst/>
                          <a:uLnTx/>
                          <a:uFillTx/>
                          <a:latin typeface="UTM Avo" panose="02040603050506020204" pitchFamily="18" charset="0"/>
                          <a:ea typeface="+mn-ea"/>
                          <a:cs typeface="Times New Roman" panose="02020603050405020304" pitchFamily="18" charset="0"/>
                        </a:rPr>
                        <m:t>C</m:t>
                      </m:r>
                      <m:r>
                        <m:rPr>
                          <m:nor/>
                        </m:rPr>
                        <a:rPr kumimoji="0" lang="en-US" sz="2500" b="0" i="0" u="none" strike="noStrike" kern="0" cap="none" spc="0" normalizeH="0" baseline="0" noProof="0" smtClean="0">
                          <a:ln>
                            <a:noFill/>
                          </a:ln>
                          <a:solidFill>
                            <a:prstClr val="black"/>
                          </a:solidFill>
                          <a:effectLst/>
                          <a:uLnTx/>
                          <a:uFillTx/>
                          <a:latin typeface="UTM Avo" panose="02040603050506020204" pitchFamily="18" charset="0"/>
                          <a:ea typeface="+mn-ea"/>
                          <a:cs typeface="Times New Roman" panose="02020603050405020304" pitchFamily="18" charset="0"/>
                        </a:rPr>
                        <m:t>.  </m:t>
                      </m:r>
                      <m:f>
                        <m:fPr>
                          <m:ctrlPr>
                            <a:rPr kumimoji="0" lang="en-US" sz="25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m:rPr>
                              <m:nor/>
                            </m:rPr>
                            <a:rPr kumimoji="0" lang="fr-FR" sz="2500" b="0" i="0" u="none" strike="noStrike" kern="0" cap="none" spc="0" normalizeH="0" baseline="0" noProof="0" smtClean="0">
                              <a:ln>
                                <a:noFill/>
                              </a:ln>
                              <a:solidFill>
                                <a:prstClr val="black"/>
                              </a:solidFill>
                              <a:effectLst/>
                              <a:uLnTx/>
                              <a:uFillTx/>
                              <a:latin typeface="UTM Avo" panose="02040603050506020204" pitchFamily="18" charset="0"/>
                              <a:ea typeface="Arial" panose="020B0604020202020204" pitchFamily="34" charset="0"/>
                              <a:cs typeface="Times New Roman" panose="02020603050405020304" pitchFamily="18" charset="0"/>
                            </a:rPr>
                            <m:t>1</m:t>
                          </m:r>
                        </m:num>
                        <m:den>
                          <m:r>
                            <m:rPr>
                              <m:nor/>
                            </m:rPr>
                            <a:rPr kumimoji="0" lang="fr-FR" sz="2500" b="0" i="0" u="none" strike="noStrike" kern="0" cap="none" spc="0" normalizeH="0" baseline="0" noProof="0" smtClean="0">
                              <a:ln>
                                <a:noFill/>
                              </a:ln>
                              <a:solidFill>
                                <a:prstClr val="black"/>
                              </a:solidFill>
                              <a:effectLst/>
                              <a:uLnTx/>
                              <a:uFillTx/>
                              <a:latin typeface="UTM Avo" panose="02040603050506020204" pitchFamily="18" charset="0"/>
                              <a:ea typeface="Arial" panose="020B0604020202020204" pitchFamily="34" charset="0"/>
                              <a:cs typeface="Times New Roman" panose="02020603050405020304" pitchFamily="18" charset="0"/>
                            </a:rPr>
                            <m:t>10</m:t>
                          </m:r>
                        </m:den>
                      </m:f>
                    </m:oMath>
                  </m:oMathPara>
                </a14:m>
                <a:endParaRPr kumimoji="0" lang="en-US" sz="2500" b="0" i="0" u="none" strike="noStrike" kern="0" cap="none" spc="0" normalizeH="0" baseline="0" noProof="0" dirty="0">
                  <a:ln>
                    <a:noFill/>
                  </a:ln>
                  <a:solidFill>
                    <a:prstClr val="black"/>
                  </a:solidFill>
                  <a:effectLst/>
                  <a:uLnTx/>
                  <a:uFillTx/>
                  <a:latin typeface="UTM Avo" panose="02040603050506020204" pitchFamily="18" charset="0"/>
                  <a:ea typeface="Arial" panose="020B0604020202020204" pitchFamily="34" charset="0"/>
                  <a:cs typeface="Arial" panose="020B0604020202020204" pitchFamily="34" charset="0"/>
                </a:endParaRPr>
              </a:p>
            </p:txBody>
          </p:sp>
        </mc:Choice>
        <mc:Fallback xmlns="">
          <p:sp>
            <p:nvSpPr>
              <p:cNvPr id="40" name="Plaque 39">
                <a:extLst>
                  <a:ext uri="{FF2B5EF4-FFF2-40B4-BE49-F238E27FC236}">
                    <a16:creationId xmlns:a16="http://schemas.microsoft.com/office/drawing/2014/main" id="{479A40C0-4B2F-B763-1D94-075EA46DCE43}"/>
                  </a:ext>
                </a:extLst>
              </p:cNvPr>
              <p:cNvSpPr>
                <a:spLocks noRot="1" noChangeAspect="1" noMove="1" noResize="1" noEditPoints="1" noAdjustHandles="1" noChangeArrowheads="1" noChangeShapeType="1" noTextEdit="1"/>
              </p:cNvSpPr>
              <p:nvPr/>
            </p:nvSpPr>
            <p:spPr>
              <a:xfrm>
                <a:off x="645585" y="5344487"/>
                <a:ext cx="5020548" cy="1137155"/>
              </a:xfrm>
              <a:prstGeom prst="plaque">
                <a:avLst/>
              </a:prstGeom>
              <a:blipFill>
                <a:blip r:embed="rId6"/>
                <a:stretch>
                  <a:fillRect/>
                </a:stretch>
              </a:blipFill>
              <a:ln w="25400" cap="flat" cmpd="sng" algn="ctr">
                <a:solidFill>
                  <a:srgbClr val="4F81BD">
                    <a:shade val="50000"/>
                  </a:srgbClr>
                </a:solidFill>
                <a:prstDash val="solid"/>
              </a:ln>
              <a:effectLst/>
            </p:spPr>
            <p:txBody>
              <a:bodyPr/>
              <a:lstStyle/>
              <a:p>
                <a:r>
                  <a:rPr lang="en-US">
                    <a:noFill/>
                  </a:rPr>
                  <a:t> </a:t>
                </a:r>
              </a:p>
            </p:txBody>
          </p:sp>
        </mc:Fallback>
      </mc:AlternateContent>
      <p:pic>
        <p:nvPicPr>
          <p:cNvPr id="41" name="Picture 5">
            <a:extLst>
              <a:ext uri="{FF2B5EF4-FFF2-40B4-BE49-F238E27FC236}">
                <a16:creationId xmlns:a16="http://schemas.microsoft.com/office/drawing/2014/main" id="{03F5ECDE-4B33-E51D-CD83-D6035E4C8AA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99732" y="5573095"/>
            <a:ext cx="845021" cy="735509"/>
          </a:xfrm>
          <a:prstGeom prst="rect">
            <a:avLst/>
          </a:prstGeom>
        </p:spPr>
      </p:pic>
      <p:pic>
        <p:nvPicPr>
          <p:cNvPr id="42" name="Picture 10">
            <a:extLst>
              <a:ext uri="{FF2B5EF4-FFF2-40B4-BE49-F238E27FC236}">
                <a16:creationId xmlns:a16="http://schemas.microsoft.com/office/drawing/2014/main" id="{A63D2275-EE3A-1C0C-27D0-2C636240AC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40987" y="4016704"/>
            <a:ext cx="842124" cy="750255"/>
          </a:xfrm>
          <a:prstGeom prst="rect">
            <a:avLst/>
          </a:prstGeom>
        </p:spPr>
      </p:pic>
      <p:pic>
        <p:nvPicPr>
          <p:cNvPr id="43" name="Picture 10">
            <a:extLst>
              <a:ext uri="{FF2B5EF4-FFF2-40B4-BE49-F238E27FC236}">
                <a16:creationId xmlns:a16="http://schemas.microsoft.com/office/drawing/2014/main" id="{493527A0-0B5A-5510-FB4E-A2C8535B75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623315" y="4024244"/>
            <a:ext cx="842124" cy="750255"/>
          </a:xfrm>
          <a:prstGeom prst="rect">
            <a:avLst/>
          </a:prstGeom>
        </p:spPr>
      </p:pic>
      <p:pic>
        <p:nvPicPr>
          <p:cNvPr id="44" name="Picture 10">
            <a:extLst>
              <a:ext uri="{FF2B5EF4-FFF2-40B4-BE49-F238E27FC236}">
                <a16:creationId xmlns:a16="http://schemas.microsoft.com/office/drawing/2014/main" id="{74B3B0A9-94BE-3DBC-C3D8-AE1CE7D6B9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40987" y="5565000"/>
            <a:ext cx="842124" cy="750255"/>
          </a:xfrm>
          <a:prstGeom prst="rect">
            <a:avLst/>
          </a:prstGeom>
        </p:spPr>
      </p:pic>
    </p:spTree>
    <p:extLst>
      <p:ext uri="{BB962C8B-B14F-4D97-AF65-F5344CB8AC3E}">
        <p14:creationId xmlns:p14="http://schemas.microsoft.com/office/powerpoint/2010/main" val="4564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26" presetClass="emph" presetSubtype="0" repeatCount="4000" fill="hold" grpId="0" nodeType="withEffect">
                                  <p:stCondLst>
                                    <p:cond delay="0"/>
                                  </p:stCondLst>
                                  <p:iterate type="lt">
                                    <p:tmPct val="0"/>
                                  </p:iterate>
                                  <p:childTnLst>
                                    <p:animEffect transition="out" filter="fade">
                                      <p:cBhvr>
                                        <p:cTn id="8" dur="500" tmFilter="0, 0; .2, .5; .8, .5; 1, 0"/>
                                        <p:tgtEl>
                                          <p:spTgt spid="37"/>
                                        </p:tgtEl>
                                      </p:cBhvr>
                                    </p:animEffect>
                                    <p:animScale>
                                      <p:cBhvr>
                                        <p:cTn id="9" dur="250" autoRev="1" fill="hold"/>
                                        <p:tgtEl>
                                          <p:spTgt spid="37"/>
                                        </p:tgtEl>
                                      </p:cBhvr>
                                      <p:by x="105000" y="105000"/>
                                    </p:animScale>
                                  </p:childTnLst>
                                </p:cTn>
                              </p:par>
                              <p:par>
                                <p:cTn id="10" presetID="1" presetClass="emph" presetSubtype="2" fill="hold" grpId="1" nodeType="withEffect">
                                  <p:stCondLst>
                                    <p:cond delay="0"/>
                                  </p:stCondLst>
                                  <p:childTnLst>
                                    <p:animClr clrSpc="rgb" dir="cw">
                                      <p:cBhvr>
                                        <p:cTn id="11" dur="500" fill="hold"/>
                                        <p:tgtEl>
                                          <p:spTgt spid="37"/>
                                        </p:tgtEl>
                                        <p:attrNameLst>
                                          <p:attrName>fillcolor</p:attrName>
                                        </p:attrNameLst>
                                      </p:cBhvr>
                                      <p:to>
                                        <a:srgbClr val="E5B9B7"/>
                                      </p:to>
                                    </p:animClr>
                                    <p:set>
                                      <p:cBhvr>
                                        <p:cTn id="12" dur="500" fill="hold"/>
                                        <p:tgtEl>
                                          <p:spTgt spid="37"/>
                                        </p:tgtEl>
                                        <p:attrNameLst>
                                          <p:attrName>fill.type</p:attrName>
                                        </p:attrNameLst>
                                      </p:cBhvr>
                                      <p:to>
                                        <p:strVal val="solid"/>
                                      </p:to>
                                    </p:set>
                                    <p:set>
                                      <p:cBhvr>
                                        <p:cTn id="13"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14" restart="whenNotActive" fill="hold" evtFilter="cancelBubble" nodeType="interactiveSeq">
                <p:stCondLst>
                  <p:cond evt="onClick" delay="0">
                    <p:tgtEl>
                      <p:spTgt spid="3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26" presetClass="emph" presetSubtype="0" repeatCount="4000" fill="hold" grpId="0" nodeType="withEffect">
                                  <p:stCondLst>
                                    <p:cond delay="0"/>
                                  </p:stCondLst>
                                  <p:iterate type="lt">
                                    <p:tmPct val="0"/>
                                  </p:iterate>
                                  <p:childTnLst>
                                    <p:animEffect transition="out" filter="fade">
                                      <p:cBhvr>
                                        <p:cTn id="20" dur="500" tmFilter="0, 0; .2, .5; .8, .5; 1, 0"/>
                                        <p:tgtEl>
                                          <p:spTgt spid="39"/>
                                        </p:tgtEl>
                                      </p:cBhvr>
                                    </p:animEffect>
                                    <p:animScale>
                                      <p:cBhvr>
                                        <p:cTn id="21" dur="250" autoRev="1" fill="hold"/>
                                        <p:tgtEl>
                                          <p:spTgt spid="39"/>
                                        </p:tgtEl>
                                      </p:cBhvr>
                                      <p:by x="105000" y="105000"/>
                                    </p:animScale>
                                  </p:childTnLst>
                                </p:cTn>
                              </p:par>
                              <p:par>
                                <p:cTn id="22" presetID="1" presetClass="emph" presetSubtype="2" fill="hold" grpId="1" nodeType="withEffect">
                                  <p:stCondLst>
                                    <p:cond delay="0"/>
                                  </p:stCondLst>
                                  <p:childTnLst>
                                    <p:animClr clrSpc="rgb" dir="cw">
                                      <p:cBhvr>
                                        <p:cTn id="23" dur="500" fill="hold"/>
                                        <p:tgtEl>
                                          <p:spTgt spid="39"/>
                                        </p:tgtEl>
                                        <p:attrNameLst>
                                          <p:attrName>fillcolor</p:attrName>
                                        </p:attrNameLst>
                                      </p:cBhvr>
                                      <p:to>
                                        <a:srgbClr val="E5B9B7"/>
                                      </p:to>
                                    </p:animClr>
                                    <p:set>
                                      <p:cBhvr>
                                        <p:cTn id="24" dur="500" fill="hold"/>
                                        <p:tgtEl>
                                          <p:spTgt spid="39"/>
                                        </p:tgtEl>
                                        <p:attrNameLst>
                                          <p:attrName>fill.type</p:attrName>
                                        </p:attrNameLst>
                                      </p:cBhvr>
                                      <p:to>
                                        <p:strVal val="solid"/>
                                      </p:to>
                                    </p:set>
                                    <p:set>
                                      <p:cBhvr>
                                        <p:cTn id="25"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26" restart="whenNotActive" fill="hold" evtFilter="cancelBubble" nodeType="interactiveSeq">
                <p:stCondLst>
                  <p:cond evt="onClick" delay="0">
                    <p:tgtEl>
                      <p:spTgt spid="40"/>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26" presetClass="emph" presetSubtype="0" repeatCount="4000" fill="hold" grpId="0" nodeType="withEffect">
                                  <p:stCondLst>
                                    <p:cond delay="0"/>
                                  </p:stCondLst>
                                  <p:iterate type="lt">
                                    <p:tmPct val="0"/>
                                  </p:iterate>
                                  <p:childTnLst>
                                    <p:animEffect transition="out" filter="fade">
                                      <p:cBhvr>
                                        <p:cTn id="32" dur="500" tmFilter="0, 0; .2, .5; .8, .5; 1, 0"/>
                                        <p:tgtEl>
                                          <p:spTgt spid="40"/>
                                        </p:tgtEl>
                                      </p:cBhvr>
                                    </p:animEffect>
                                    <p:animScale>
                                      <p:cBhvr>
                                        <p:cTn id="33" dur="250" autoRev="1" fill="hold"/>
                                        <p:tgtEl>
                                          <p:spTgt spid="40"/>
                                        </p:tgtEl>
                                      </p:cBhvr>
                                      <p:by x="105000" y="105000"/>
                                    </p:animScale>
                                  </p:childTnLst>
                                </p:cTn>
                              </p:par>
                              <p:par>
                                <p:cTn id="34" presetID="1" presetClass="emph" presetSubtype="2" fill="hold" grpId="1" nodeType="withEffect">
                                  <p:stCondLst>
                                    <p:cond delay="0"/>
                                  </p:stCondLst>
                                  <p:childTnLst>
                                    <p:animClr clrSpc="rgb" dir="cw">
                                      <p:cBhvr>
                                        <p:cTn id="35" dur="500" fill="hold"/>
                                        <p:tgtEl>
                                          <p:spTgt spid="40"/>
                                        </p:tgtEl>
                                        <p:attrNameLst>
                                          <p:attrName>fillcolor</p:attrName>
                                        </p:attrNameLst>
                                      </p:cBhvr>
                                      <p:to>
                                        <a:srgbClr val="C3D69B"/>
                                      </p:to>
                                    </p:animClr>
                                    <p:set>
                                      <p:cBhvr>
                                        <p:cTn id="36" dur="500" fill="hold"/>
                                        <p:tgtEl>
                                          <p:spTgt spid="40"/>
                                        </p:tgtEl>
                                        <p:attrNameLst>
                                          <p:attrName>fill.type</p:attrName>
                                        </p:attrNameLst>
                                      </p:cBhvr>
                                      <p:to>
                                        <p:strVal val="solid"/>
                                      </p:to>
                                    </p:set>
                                    <p:set>
                                      <p:cBhvr>
                                        <p:cTn id="37"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38" restart="whenNotActive" fill="hold" evtFilter="cancelBubble" nodeType="interactiveSeq">
                <p:stCondLst>
                  <p:cond evt="onClick" delay="0">
                    <p:tgtEl>
                      <p:spTgt spid="38"/>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26" presetClass="emph" presetSubtype="0" repeatCount="4000" fill="hold" grpId="0" nodeType="withEffect">
                                  <p:stCondLst>
                                    <p:cond delay="0"/>
                                  </p:stCondLst>
                                  <p:iterate type="lt">
                                    <p:tmPct val="0"/>
                                  </p:iterate>
                                  <p:childTnLst>
                                    <p:animEffect transition="out" filter="fade">
                                      <p:cBhvr>
                                        <p:cTn id="44" dur="500" tmFilter="0, 0; .2, .5; .8, .5; 1, 0"/>
                                        <p:tgtEl>
                                          <p:spTgt spid="38"/>
                                        </p:tgtEl>
                                      </p:cBhvr>
                                    </p:animEffect>
                                    <p:animScale>
                                      <p:cBhvr>
                                        <p:cTn id="45" dur="250" autoRev="1" fill="hold"/>
                                        <p:tgtEl>
                                          <p:spTgt spid="38"/>
                                        </p:tgtEl>
                                      </p:cBhvr>
                                      <p:by x="105000" y="105000"/>
                                    </p:animScale>
                                  </p:childTnLst>
                                </p:cTn>
                              </p:par>
                              <p:par>
                                <p:cTn id="46" presetID="1" presetClass="emph" presetSubtype="2" fill="hold" grpId="1" nodeType="withEffect">
                                  <p:stCondLst>
                                    <p:cond delay="0"/>
                                  </p:stCondLst>
                                  <p:childTnLst>
                                    <p:animClr clrSpc="rgb" dir="cw">
                                      <p:cBhvr>
                                        <p:cTn id="47" dur="500" fill="hold"/>
                                        <p:tgtEl>
                                          <p:spTgt spid="38"/>
                                        </p:tgtEl>
                                        <p:attrNameLst>
                                          <p:attrName>fillcolor</p:attrName>
                                        </p:attrNameLst>
                                      </p:cBhvr>
                                      <p:to>
                                        <a:srgbClr val="E5B9B7"/>
                                      </p:to>
                                    </p:animClr>
                                    <p:set>
                                      <p:cBhvr>
                                        <p:cTn id="48" dur="500" fill="hold"/>
                                        <p:tgtEl>
                                          <p:spTgt spid="38"/>
                                        </p:tgtEl>
                                        <p:attrNameLst>
                                          <p:attrName>fill.type</p:attrName>
                                        </p:attrNameLst>
                                      </p:cBhvr>
                                      <p:to>
                                        <p:strVal val="solid"/>
                                      </p:to>
                                    </p:set>
                                    <p:set>
                                      <p:cBhvr>
                                        <p:cTn id="49"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B96EE8-783D-3089-8483-74537DCF12D8}"/>
              </a:ext>
            </a:extLst>
          </p:cNvPr>
          <p:cNvSpPr/>
          <p:nvPr/>
        </p:nvSpPr>
        <p:spPr>
          <a:xfrm>
            <a:off x="500721" y="544512"/>
            <a:ext cx="11349429" cy="1177374"/>
          </a:xfrm>
          <a:prstGeom prst="rect">
            <a:avLst/>
          </a:prstGeom>
        </p:spPr>
        <p:txBody>
          <a:bodyPr wrap="square">
            <a:spAutoFit/>
          </a:bodyPr>
          <a:lstStyle/>
          <a:p>
            <a:pPr marL="0" marR="0" lvl="0" indent="0" algn="just" defTabSz="609478" rtl="0" eaLnBrk="1" fontAlgn="auto" latinLnBrk="0" hangingPunct="1">
              <a:lnSpc>
                <a:spcPct val="150000"/>
              </a:lnSpc>
              <a:spcBef>
                <a:spcPts val="400"/>
              </a:spcBef>
              <a:spcAft>
                <a:spcPts val="400"/>
              </a:spcAft>
              <a:buClrTx/>
              <a:buSzTx/>
              <a:buFontTx/>
              <a:buNone/>
              <a:tabLst/>
              <a:defRPr/>
            </a:pPr>
            <a:r>
              <a:rPr kumimoji="0" lang="en-US" sz="2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2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3</a:t>
            </a:r>
            <a:r>
              <a:rPr kumimoji="0" lang="vi-VN" sz="2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en-US" sz="2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Gieo một con xúc xắc 6 mặt cân đối. Tính xác suất của biến cố “Gieo được mặt có số chấm nhiều hơn 6”.</a:t>
            </a: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Plaque 3">
                <a:extLst>
                  <a:ext uri="{FF2B5EF4-FFF2-40B4-BE49-F238E27FC236}">
                    <a16:creationId xmlns:a16="http://schemas.microsoft.com/office/drawing/2014/main" id="{790EA60C-6636-9AC3-B89D-E3DEBE25B49F}"/>
                  </a:ext>
                </a:extLst>
              </p:cNvPr>
              <p:cNvSpPr/>
              <p:nvPr/>
            </p:nvSpPr>
            <p:spPr>
              <a:xfrm>
                <a:off x="6978243" y="3818341"/>
                <a:ext cx="3882131" cy="1130977"/>
              </a:xfrm>
              <a:prstGeom prst="plaque">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marL="0" marR="20322" lvl="0" indent="0" algn="just" defTabSz="609660" rtl="0" eaLnBrk="1" fontAlgn="auto" latinLnBrk="0" hangingPunct="1">
                  <a:lnSpc>
                    <a:spcPct val="150000"/>
                  </a:lnSpc>
                  <a:spcBef>
                    <a:spcPts val="400"/>
                  </a:spcBef>
                  <a:spcAft>
                    <a:spcPts val="40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D</m:t>
                      </m:r>
                      <m:r>
                        <m:rPr>
                          <m:nor/>
                        </m:rPr>
                        <a:rPr kumimoji="0" lang="en-US" sz="25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1</m:t>
                      </m:r>
                    </m:oMath>
                  </m:oMathPara>
                </a14:m>
                <a:endParaRPr kumimoji="0" lang="en-US" sz="25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Plaque 3">
                <a:extLst>
                  <a:ext uri="{FF2B5EF4-FFF2-40B4-BE49-F238E27FC236}">
                    <a16:creationId xmlns:a16="http://schemas.microsoft.com/office/drawing/2014/main" id="{790EA60C-6636-9AC3-B89D-E3DEBE25B49F}"/>
                  </a:ext>
                </a:extLst>
              </p:cNvPr>
              <p:cNvSpPr>
                <a:spLocks noRot="1" noChangeAspect="1" noMove="1" noResize="1" noEditPoints="1" noAdjustHandles="1" noChangeArrowheads="1" noChangeShapeType="1" noTextEdit="1"/>
              </p:cNvSpPr>
              <p:nvPr/>
            </p:nvSpPr>
            <p:spPr>
              <a:xfrm>
                <a:off x="6978243" y="3818341"/>
                <a:ext cx="3882131" cy="1130977"/>
              </a:xfrm>
              <a:prstGeom prst="plaque">
                <a:avLst/>
              </a:prstGeom>
              <a:blipFill>
                <a:blip r:embed="rId2"/>
                <a:stretch>
                  <a:fillRect/>
                </a:stretch>
              </a:blipFill>
              <a:ln w="25400" cap="flat" cmpd="sng" algn="ctr">
                <a:solidFill>
                  <a:srgbClr val="4F81BD">
                    <a:shade val="50000"/>
                  </a:srgbClr>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Plaque 4">
                <a:extLst>
                  <a:ext uri="{FF2B5EF4-FFF2-40B4-BE49-F238E27FC236}">
                    <a16:creationId xmlns:a16="http://schemas.microsoft.com/office/drawing/2014/main" id="{531B8115-9BAC-57F6-8E79-ED946AB9C19A}"/>
                  </a:ext>
                </a:extLst>
              </p:cNvPr>
              <p:cNvSpPr/>
              <p:nvPr/>
            </p:nvSpPr>
            <p:spPr>
              <a:xfrm>
                <a:off x="6684270" y="2205835"/>
                <a:ext cx="3882131" cy="1130977"/>
              </a:xfrm>
              <a:prstGeom prst="plaque">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60966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m:t>B</m:t>
                      </m:r>
                      <m:r>
                        <m:rPr>
                          <m:nor/>
                        </m:rPr>
                        <a:rPr kumimoji="0" lang="en-US" sz="25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m:t>. 0,2</m:t>
                      </m:r>
                    </m:oMath>
                  </m:oMathPara>
                </a14:m>
                <a:endParaRPr kumimoji="0" lang="en-US" sz="25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5" name="Plaque 4">
                <a:extLst>
                  <a:ext uri="{FF2B5EF4-FFF2-40B4-BE49-F238E27FC236}">
                    <a16:creationId xmlns:a16="http://schemas.microsoft.com/office/drawing/2014/main" id="{531B8115-9BAC-57F6-8E79-ED946AB9C19A}"/>
                  </a:ext>
                </a:extLst>
              </p:cNvPr>
              <p:cNvSpPr>
                <a:spLocks noRot="1" noChangeAspect="1" noMove="1" noResize="1" noEditPoints="1" noAdjustHandles="1" noChangeArrowheads="1" noChangeShapeType="1" noTextEdit="1"/>
              </p:cNvSpPr>
              <p:nvPr/>
            </p:nvSpPr>
            <p:spPr>
              <a:xfrm>
                <a:off x="6684270" y="2205835"/>
                <a:ext cx="3882131" cy="1130977"/>
              </a:xfrm>
              <a:prstGeom prst="plaque">
                <a:avLst/>
              </a:prstGeom>
              <a:blipFill>
                <a:blip r:embed="rId3"/>
                <a:stretch>
                  <a:fillRect/>
                </a:stretch>
              </a:blipFill>
              <a:ln w="25400" cap="flat" cmpd="sng" algn="ctr">
                <a:solidFill>
                  <a:srgbClr val="4F81BD">
                    <a:shade val="50000"/>
                  </a:srgbClr>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Plaque 5">
                <a:extLst>
                  <a:ext uri="{FF2B5EF4-FFF2-40B4-BE49-F238E27FC236}">
                    <a16:creationId xmlns:a16="http://schemas.microsoft.com/office/drawing/2014/main" id="{408BC743-B730-5B8C-02E2-F0F83AA773F5}"/>
                  </a:ext>
                </a:extLst>
              </p:cNvPr>
              <p:cNvSpPr/>
              <p:nvPr/>
            </p:nvSpPr>
            <p:spPr>
              <a:xfrm>
                <a:off x="1331626" y="3820762"/>
                <a:ext cx="3882131" cy="1130977"/>
              </a:xfrm>
              <a:prstGeom prst="plaque">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marL="0" marR="0" lvl="0" indent="119815" algn="ctr" defTabSz="609660" rtl="0" eaLnBrk="1" fontAlgn="auto" latinLnBrk="0" hangingPunct="1">
                  <a:lnSpc>
                    <a:spcPct val="100000"/>
                  </a:lnSpc>
                  <a:spcBef>
                    <a:spcPts val="0"/>
                  </a:spcBef>
                  <a:spcAft>
                    <a:spcPts val="533"/>
                  </a:spcAft>
                  <a:buClrTx/>
                  <a:buSzTx/>
                  <a:buFontTx/>
                  <a:buNone/>
                  <a:tabLst>
                    <a:tab pos="1146501" algn="l"/>
                    <a:tab pos="2175304" algn="l"/>
                    <a:tab pos="3204530" algn="l"/>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m:t>C</m:t>
                      </m:r>
                      <m:r>
                        <m:rPr>
                          <m:nor/>
                        </m:rPr>
                        <a:rPr kumimoji="0" lang="en-US" sz="25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m:t>.  0,4</m:t>
                      </m:r>
                    </m:oMath>
                  </m:oMathPara>
                </a14:m>
                <a:endParaRPr kumimoji="0" lang="en-US" sz="25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Plaque 5">
                <a:extLst>
                  <a:ext uri="{FF2B5EF4-FFF2-40B4-BE49-F238E27FC236}">
                    <a16:creationId xmlns:a16="http://schemas.microsoft.com/office/drawing/2014/main" id="{408BC743-B730-5B8C-02E2-F0F83AA773F5}"/>
                  </a:ext>
                </a:extLst>
              </p:cNvPr>
              <p:cNvSpPr>
                <a:spLocks noRot="1" noChangeAspect="1" noMove="1" noResize="1" noEditPoints="1" noAdjustHandles="1" noChangeArrowheads="1" noChangeShapeType="1" noTextEdit="1"/>
              </p:cNvSpPr>
              <p:nvPr/>
            </p:nvSpPr>
            <p:spPr>
              <a:xfrm>
                <a:off x="1331626" y="3820762"/>
                <a:ext cx="3882131" cy="1130977"/>
              </a:xfrm>
              <a:prstGeom prst="plaque">
                <a:avLst/>
              </a:prstGeom>
              <a:blipFill>
                <a:blip r:embed="rId4"/>
                <a:stretch>
                  <a:fillRect/>
                </a:stretch>
              </a:blipFill>
              <a:ln w="25400" cap="flat" cmpd="sng" algn="ctr">
                <a:solidFill>
                  <a:srgbClr val="4F81BD">
                    <a:shade val="50000"/>
                  </a:srgbClr>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laque 6">
                <a:extLst>
                  <a:ext uri="{FF2B5EF4-FFF2-40B4-BE49-F238E27FC236}">
                    <a16:creationId xmlns:a16="http://schemas.microsoft.com/office/drawing/2014/main" id="{438909A5-C4BB-4B6C-7413-1F7082CD1CAE}"/>
                  </a:ext>
                </a:extLst>
              </p:cNvPr>
              <p:cNvSpPr/>
              <p:nvPr/>
            </p:nvSpPr>
            <p:spPr>
              <a:xfrm>
                <a:off x="1224995" y="2155268"/>
                <a:ext cx="3882131" cy="1130977"/>
              </a:xfrm>
              <a:prstGeom prst="plaque">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60966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5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m:t>A</m:t>
                      </m:r>
                      <m:r>
                        <m:rPr>
                          <m:nor/>
                        </m:rPr>
                        <a:rPr kumimoji="0" lang="en-US" sz="25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m:t>. 0</m:t>
                      </m:r>
                    </m:oMath>
                  </m:oMathPara>
                </a14:m>
                <a:endParaRPr kumimoji="0" lang="en-US" sz="25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7" name="Plaque 6">
                <a:extLst>
                  <a:ext uri="{FF2B5EF4-FFF2-40B4-BE49-F238E27FC236}">
                    <a16:creationId xmlns:a16="http://schemas.microsoft.com/office/drawing/2014/main" id="{438909A5-C4BB-4B6C-7413-1F7082CD1CAE}"/>
                  </a:ext>
                </a:extLst>
              </p:cNvPr>
              <p:cNvSpPr>
                <a:spLocks noRot="1" noChangeAspect="1" noMove="1" noResize="1" noEditPoints="1" noAdjustHandles="1" noChangeArrowheads="1" noChangeShapeType="1" noTextEdit="1"/>
              </p:cNvSpPr>
              <p:nvPr/>
            </p:nvSpPr>
            <p:spPr>
              <a:xfrm>
                <a:off x="1224995" y="2155268"/>
                <a:ext cx="3882131" cy="1130977"/>
              </a:xfrm>
              <a:prstGeom prst="plaque">
                <a:avLst/>
              </a:prstGeom>
              <a:blipFill>
                <a:blip r:embed="rId5"/>
                <a:stretch>
                  <a:fillRect/>
                </a:stretch>
              </a:blipFill>
              <a:ln w="25400" cap="flat" cmpd="sng" algn="ctr">
                <a:solidFill>
                  <a:srgbClr val="4F81BD">
                    <a:shade val="50000"/>
                  </a:srgbClr>
                </a:solidFill>
                <a:prstDash val="solid"/>
              </a:ln>
              <a:effectLst/>
            </p:spPr>
            <p:txBody>
              <a:bodyPr/>
              <a:lstStyle/>
              <a:p>
                <a:r>
                  <a:rPr lang="en-US">
                    <a:noFill/>
                  </a:rPr>
                  <a:t> </a:t>
                </a:r>
              </a:p>
            </p:txBody>
          </p:sp>
        </mc:Fallback>
      </mc:AlternateContent>
      <p:pic>
        <p:nvPicPr>
          <p:cNvPr id="8" name="Picture 5">
            <a:extLst>
              <a:ext uri="{FF2B5EF4-FFF2-40B4-BE49-F238E27FC236}">
                <a16:creationId xmlns:a16="http://schemas.microsoft.com/office/drawing/2014/main" id="{319494AC-07F4-5F1E-3A52-EA8867CD21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02387" y="2301730"/>
            <a:ext cx="845021" cy="735509"/>
          </a:xfrm>
          <a:prstGeom prst="rect">
            <a:avLst/>
          </a:prstGeom>
        </p:spPr>
      </p:pic>
      <p:pic>
        <p:nvPicPr>
          <p:cNvPr id="9" name="Picture 10">
            <a:extLst>
              <a:ext uri="{FF2B5EF4-FFF2-40B4-BE49-F238E27FC236}">
                <a16:creationId xmlns:a16="http://schemas.microsoft.com/office/drawing/2014/main" id="{94061115-D998-0EF4-2CF5-3DFDE894EC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24277" y="2434971"/>
            <a:ext cx="842124" cy="750255"/>
          </a:xfrm>
          <a:prstGeom prst="rect">
            <a:avLst/>
          </a:prstGeom>
        </p:spPr>
      </p:pic>
      <p:pic>
        <p:nvPicPr>
          <p:cNvPr id="10" name="Picture 10">
            <a:extLst>
              <a:ext uri="{FF2B5EF4-FFF2-40B4-BE49-F238E27FC236}">
                <a16:creationId xmlns:a16="http://schemas.microsoft.com/office/drawing/2014/main" id="{E1AA7CBE-EB28-44A3-F2F5-2E020EF541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65002" y="4069768"/>
            <a:ext cx="842124" cy="750255"/>
          </a:xfrm>
          <a:prstGeom prst="rect">
            <a:avLst/>
          </a:prstGeom>
        </p:spPr>
      </p:pic>
      <p:pic>
        <p:nvPicPr>
          <p:cNvPr id="11" name="Picture 10">
            <a:extLst>
              <a:ext uri="{FF2B5EF4-FFF2-40B4-BE49-F238E27FC236}">
                <a16:creationId xmlns:a16="http://schemas.microsoft.com/office/drawing/2014/main" id="{684993A6-75C5-9A81-BE5B-1CC8D4CCCF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70766" y="4069768"/>
            <a:ext cx="842124" cy="750255"/>
          </a:xfrm>
          <a:prstGeom prst="rect">
            <a:avLst/>
          </a:prstGeom>
        </p:spPr>
      </p:pic>
    </p:spTree>
    <p:extLst>
      <p:ext uri="{BB962C8B-B14F-4D97-AF65-F5344CB8AC3E}">
        <p14:creationId xmlns:p14="http://schemas.microsoft.com/office/powerpoint/2010/main" val="2669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6" presetClass="emph" presetSubtype="0" repeatCount="4000" fill="hold" grpId="0" nodeType="withEffect">
                                  <p:stCondLst>
                                    <p:cond delay="0"/>
                                  </p:stCondLst>
                                  <p:iterate type="lt">
                                    <p:tmPct val="0"/>
                                  </p:iterate>
                                  <p:childTnLst>
                                    <p:animEffect transition="out" filter="fade">
                                      <p:cBhvr>
                                        <p:cTn id="8" dur="500" tmFilter="0, 0; .2, .5; .8, .5; 1, 0"/>
                                        <p:tgtEl>
                                          <p:spTgt spid="4"/>
                                        </p:tgtEl>
                                      </p:cBhvr>
                                    </p:animEffect>
                                    <p:animScale>
                                      <p:cBhvr>
                                        <p:cTn id="9" dur="250" autoRev="1" fill="hold"/>
                                        <p:tgtEl>
                                          <p:spTgt spid="4"/>
                                        </p:tgtEl>
                                      </p:cBhvr>
                                      <p:by x="105000" y="105000"/>
                                    </p:animScale>
                                  </p:childTnLst>
                                </p:cTn>
                              </p:par>
                              <p:par>
                                <p:cTn id="10" presetID="1" presetClass="emph" presetSubtype="2" fill="hold" grpId="1" nodeType="withEffect">
                                  <p:stCondLst>
                                    <p:cond delay="0"/>
                                  </p:stCondLst>
                                  <p:childTnLst>
                                    <p:animClr clrSpc="rgb" dir="cw">
                                      <p:cBhvr>
                                        <p:cTn id="11" dur="500" fill="hold"/>
                                        <p:tgtEl>
                                          <p:spTgt spid="4"/>
                                        </p:tgtEl>
                                        <p:attrNameLst>
                                          <p:attrName>fillcolor</p:attrName>
                                        </p:attrNameLst>
                                      </p:cBhvr>
                                      <p:to>
                                        <a:srgbClr val="E5B9B7"/>
                                      </p:to>
                                    </p:animClr>
                                    <p:set>
                                      <p:cBhvr>
                                        <p:cTn id="12" dur="500" fill="hold"/>
                                        <p:tgtEl>
                                          <p:spTgt spid="4"/>
                                        </p:tgtEl>
                                        <p:attrNameLst>
                                          <p:attrName>fill.type</p:attrName>
                                        </p:attrNameLst>
                                      </p:cBhvr>
                                      <p:to>
                                        <p:strVal val="solid"/>
                                      </p:to>
                                    </p:set>
                                    <p:set>
                                      <p:cBhvr>
                                        <p:cTn id="13"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26" presetClass="emph" presetSubtype="0" repeatCount="4000" fill="hold" grpId="0" nodeType="withEffect">
                                  <p:stCondLst>
                                    <p:cond delay="0"/>
                                  </p:stCondLst>
                                  <p:iterate type="lt">
                                    <p:tmPct val="0"/>
                                  </p:iterate>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par>
                                <p:cTn id="22" presetID="1" presetClass="emph" presetSubtype="2" fill="hold" grpId="1" nodeType="withEffect">
                                  <p:stCondLst>
                                    <p:cond delay="0"/>
                                  </p:stCondLst>
                                  <p:childTnLst>
                                    <p:animClr clrSpc="rgb" dir="cw">
                                      <p:cBhvr>
                                        <p:cTn id="23" dur="500" fill="hold"/>
                                        <p:tgtEl>
                                          <p:spTgt spid="6"/>
                                        </p:tgtEl>
                                        <p:attrNameLst>
                                          <p:attrName>fillcolor</p:attrName>
                                        </p:attrNameLst>
                                      </p:cBhvr>
                                      <p:to>
                                        <a:srgbClr val="E5B9B7"/>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26" presetClass="emph" presetSubtype="0" repeatCount="4000" fill="hold" grpId="0" nodeType="withEffect">
                                  <p:stCondLst>
                                    <p:cond delay="0"/>
                                  </p:stCondLst>
                                  <p:iterate type="lt">
                                    <p:tmPct val="0"/>
                                  </p:iterate>
                                  <p:childTnLst>
                                    <p:animEffect transition="out" filter="fade">
                                      <p:cBhvr>
                                        <p:cTn id="32" dur="500" tmFilter="0, 0; .2, .5; .8, .5; 1, 0"/>
                                        <p:tgtEl>
                                          <p:spTgt spid="7"/>
                                        </p:tgtEl>
                                      </p:cBhvr>
                                    </p:animEffect>
                                    <p:animScale>
                                      <p:cBhvr>
                                        <p:cTn id="33" dur="250" autoRev="1" fill="hold"/>
                                        <p:tgtEl>
                                          <p:spTgt spid="7"/>
                                        </p:tgtEl>
                                      </p:cBhvr>
                                      <p:by x="105000" y="105000"/>
                                    </p:animScale>
                                  </p:childTnLst>
                                </p:cTn>
                              </p:par>
                              <p:par>
                                <p:cTn id="34" presetID="1" presetClass="emph" presetSubtype="2" fill="hold" grpId="1" nodeType="withEffect">
                                  <p:stCondLst>
                                    <p:cond delay="0"/>
                                  </p:stCondLst>
                                  <p:childTnLst>
                                    <p:animClr clrSpc="rgb" dir="cw">
                                      <p:cBhvr>
                                        <p:cTn id="35" dur="500" fill="hold"/>
                                        <p:tgtEl>
                                          <p:spTgt spid="7"/>
                                        </p:tgtEl>
                                        <p:attrNameLst>
                                          <p:attrName>fillcolor</p:attrName>
                                        </p:attrNameLst>
                                      </p:cBhvr>
                                      <p:to>
                                        <a:srgbClr val="C3D69B"/>
                                      </p:to>
                                    </p:animClr>
                                    <p:set>
                                      <p:cBhvr>
                                        <p:cTn id="36" dur="500" fill="hold"/>
                                        <p:tgtEl>
                                          <p:spTgt spid="7"/>
                                        </p:tgtEl>
                                        <p:attrNameLst>
                                          <p:attrName>fill.type</p:attrName>
                                        </p:attrNameLst>
                                      </p:cBhvr>
                                      <p:to>
                                        <p:strVal val="solid"/>
                                      </p:to>
                                    </p:set>
                                    <p:set>
                                      <p:cBhvr>
                                        <p:cTn id="37" dur="5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26" presetClass="emph" presetSubtype="0" repeatCount="4000" fill="hold" grpId="0" nodeType="withEffect">
                                  <p:stCondLst>
                                    <p:cond delay="0"/>
                                  </p:stCondLst>
                                  <p:iterate type="lt">
                                    <p:tmPct val="0"/>
                                  </p:iterate>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par>
                                <p:cTn id="46" presetID="1" presetClass="emph" presetSubtype="2" fill="hold" grpId="1" nodeType="withEffect">
                                  <p:stCondLst>
                                    <p:cond delay="0"/>
                                  </p:stCondLst>
                                  <p:childTnLst>
                                    <p:animClr clrSpc="rgb" dir="cw">
                                      <p:cBhvr>
                                        <p:cTn id="47" dur="500" fill="hold"/>
                                        <p:tgtEl>
                                          <p:spTgt spid="5"/>
                                        </p:tgtEl>
                                        <p:attrNameLst>
                                          <p:attrName>fillcolor</p:attrName>
                                        </p:attrNameLst>
                                      </p:cBhvr>
                                      <p:to>
                                        <a:srgbClr val="E5B9B7"/>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7">
            <a:extLst>
              <a:ext uri="{FF2B5EF4-FFF2-40B4-BE49-F238E27FC236}">
                <a16:creationId xmlns:a16="http://schemas.microsoft.com/office/drawing/2014/main" id="{8824690F-D5E3-4C55-9D9A-7CCEC3DAC7C5}"/>
              </a:ext>
            </a:extLst>
          </p:cNvPr>
          <p:cNvSpPr txBox="1"/>
          <p:nvPr/>
        </p:nvSpPr>
        <p:spPr>
          <a:xfrm>
            <a:off x="731978" y="3721642"/>
            <a:ext cx="2633794" cy="112184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Ghi nhớ kiến thức trong bài</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endParaRPr>
          </a:p>
        </p:txBody>
      </p:sp>
      <p:sp>
        <p:nvSpPr>
          <p:cNvPr id="3" name="Hộp Văn bản 12">
            <a:extLst>
              <a:ext uri="{FF2B5EF4-FFF2-40B4-BE49-F238E27FC236}">
                <a16:creationId xmlns:a16="http://schemas.microsoft.com/office/drawing/2014/main" id="{7D91DFB1-338A-4D56-9FD3-CD0C38C7B7C9}"/>
              </a:ext>
            </a:extLst>
          </p:cNvPr>
          <p:cNvSpPr txBox="1"/>
          <p:nvPr/>
        </p:nvSpPr>
        <p:spPr>
          <a:xfrm>
            <a:off x="3536991" y="3721641"/>
            <a:ext cx="2994819" cy="11430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Hoàn thành bài tập17,18,19 trong SBT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endParaRPr>
          </a:p>
        </p:txBody>
      </p:sp>
      <p:sp>
        <p:nvSpPr>
          <p:cNvPr id="4" name="Hộp Văn bản 17">
            <a:extLst>
              <a:ext uri="{FF2B5EF4-FFF2-40B4-BE49-F238E27FC236}">
                <a16:creationId xmlns:a16="http://schemas.microsoft.com/office/drawing/2014/main" id="{50810A03-B501-42AF-B1BE-4D522AB34BF9}"/>
              </a:ext>
            </a:extLst>
          </p:cNvPr>
          <p:cNvSpPr txBox="1"/>
          <p:nvPr/>
        </p:nvSpPr>
        <p:spPr>
          <a:xfrm>
            <a:off x="6652618" y="3726539"/>
            <a:ext cx="4864930" cy="22363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Chuẩn bị bài mới </a:t>
            </a:r>
          </a:p>
          <a:p>
            <a:pPr lvl="0" algn="ctr">
              <a:lnSpc>
                <a:spcPct val="150000"/>
              </a:lnSpc>
            </a:pPr>
            <a:r>
              <a:rPr lang="vi-VN" sz="2400" b="1" kern="0" dirty="0">
                <a:latin typeface="UTM Avo" panose="02040603050506020204" pitchFamily="18" charset="0"/>
                <a:ea typeface="Calibri" panose="020F0502020204030204" pitchFamily="34" charset="0"/>
                <a:cs typeface="Times New Roman" panose="02020603050405020304" pitchFamily="18" charset="0"/>
                <a:sym typeface="Arial"/>
              </a:rPr>
              <a:t>Bài 5: Xác suất thực nghiệm của một biến cố trong một số trò chơi đơn giản</a:t>
            </a:r>
            <a:endParaRPr kumimoji="0" lang="pt-BR" sz="2400" b="1"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p:txBody>
      </p:sp>
      <p:pic>
        <p:nvPicPr>
          <p:cNvPr id="5" name="Đồ họa 19" descr="Backpack outline">
            <a:extLst>
              <a:ext uri="{FF2B5EF4-FFF2-40B4-BE49-F238E27FC236}">
                <a16:creationId xmlns:a16="http://schemas.microsoft.com/office/drawing/2014/main" id="{502A3A19-F558-47DE-8C0A-997FCF4115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087" y="2165891"/>
            <a:ext cx="1574800" cy="1574800"/>
          </a:xfrm>
          <a:prstGeom prst="rect">
            <a:avLst/>
          </a:prstGeom>
        </p:spPr>
      </p:pic>
      <p:pic>
        <p:nvPicPr>
          <p:cNvPr id="6" name="Đồ họa 20" descr="Backpack outline">
            <a:extLst>
              <a:ext uri="{FF2B5EF4-FFF2-40B4-BE49-F238E27FC236}">
                <a16:creationId xmlns:a16="http://schemas.microsoft.com/office/drawing/2014/main" id="{438A96F8-3E21-4CFB-A70A-3355B8DFDC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1653" y="2208425"/>
            <a:ext cx="1574800" cy="1574800"/>
          </a:xfrm>
          <a:prstGeom prst="rect">
            <a:avLst/>
          </a:prstGeom>
        </p:spPr>
      </p:pic>
      <p:pic>
        <p:nvPicPr>
          <p:cNvPr id="7" name="Đồ họa 21" descr="Backpack outline">
            <a:extLst>
              <a:ext uri="{FF2B5EF4-FFF2-40B4-BE49-F238E27FC236}">
                <a16:creationId xmlns:a16="http://schemas.microsoft.com/office/drawing/2014/main" id="{D5E17234-BECE-4242-80AF-9C8021AC9A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6336" y="2146841"/>
            <a:ext cx="1574800" cy="1574800"/>
          </a:xfrm>
          <a:prstGeom prst="rect">
            <a:avLst/>
          </a:prstGeom>
        </p:spPr>
      </p:pic>
    </p:spTree>
    <p:extLst>
      <p:ext uri="{BB962C8B-B14F-4D97-AF65-F5344CB8AC3E}">
        <p14:creationId xmlns:p14="http://schemas.microsoft.com/office/powerpoint/2010/main" val="3479250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318820" y="1449843"/>
            <a:ext cx="883447"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a:solidFill>
                  <a:sysClr val="windowText" lastClr="000000"/>
                </a:solidFill>
                <a:latin typeface="UTM Avo" panose="02040603050506020204" pitchFamily="18" charset="0"/>
                <a:cs typeface="Arial" panose="020B0604020202020204" pitchFamily="34" charset="0"/>
              </a:rPr>
              <a:t>HĐ2</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463488" y="1393442"/>
            <a:ext cx="10409692" cy="2077172"/>
          </a:xfrm>
          <a:prstGeom prst="rect">
            <a:avLst/>
          </a:prstGeom>
          <a:noFill/>
        </p:spPr>
        <p:txBody>
          <a:bodyPr wrap="square" rtlCol="0">
            <a:spAutoFit/>
          </a:bodyPr>
          <a:lstStyle/>
          <a:p>
            <a:pPr algn="just">
              <a:lnSpc>
                <a:spcPct val="120000"/>
              </a:lnSpc>
            </a:pPr>
            <a:r>
              <a:rPr lang="vi-VN" sz="2200" dirty="0">
                <a:latin typeface="UTM Avo" panose="02040603050506020204" pitchFamily="18" charset="0"/>
                <a:cs typeface="Arial" panose="020B0604020202020204" pitchFamily="34" charset="0"/>
              </a:rPr>
              <a:t>Một hộp có 10 viên bi với kích thước và khối lượng như nhau. Bạn Ngân viết lên các viên bi đó tên 4 loài thực vật là: Lúa, Ngô, Hoa hồng, Hoa hướng dương và tên 6 loài động vật là: Trâu, Bò, Voi, Hổ, Báo, Sư tử; hai viên bi khác nhau thì viết hai tên khác nhau.</a:t>
            </a:r>
          </a:p>
          <a:p>
            <a:pPr algn="just">
              <a:lnSpc>
                <a:spcPct val="120000"/>
              </a:lnSpc>
            </a:pPr>
            <a:r>
              <a:rPr lang="vi-VN" sz="2200" dirty="0">
                <a:latin typeface="UTM Avo" panose="02040603050506020204" pitchFamily="18" charset="0"/>
                <a:cs typeface="Arial" panose="020B0604020202020204" pitchFamily="34" charset="0"/>
              </a:rPr>
              <a:t>Lấy ngẫu nhiên một viên bi trong hộp.</a:t>
            </a:r>
          </a:p>
        </p:txBody>
      </p:sp>
      <p:sp>
        <p:nvSpPr>
          <p:cNvPr id="10" name="TextBox 9">
            <a:extLst>
              <a:ext uri="{FF2B5EF4-FFF2-40B4-BE49-F238E27FC236}">
                <a16:creationId xmlns:a16="http://schemas.microsoft.com/office/drawing/2014/main" id="{54194FA3-3CD2-FF58-2E31-9BDE2658E15D}"/>
              </a:ext>
            </a:extLst>
          </p:cNvPr>
          <p:cNvSpPr txBox="1"/>
          <p:nvPr/>
        </p:nvSpPr>
        <p:spPr>
          <a:xfrm>
            <a:off x="368825" y="4705093"/>
            <a:ext cx="1414614" cy="458074"/>
          </a:xfrm>
          <a:prstGeom prst="rect">
            <a:avLst/>
          </a:prstGeom>
          <a:noFill/>
        </p:spPr>
        <p:txBody>
          <a:bodyPr wrap="square" rtlCol="0">
            <a:spAutoFit/>
          </a:bodyPr>
          <a:lstStyle/>
          <a:p>
            <a:pPr algn="just">
              <a:lnSpc>
                <a:spcPct val="12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51A5F61-8742-5348-B0AB-0DE2AE7C6C15}"/>
                  </a:ext>
                </a:extLst>
              </p:cNvPr>
              <p:cNvSpPr/>
              <p:nvPr/>
            </p:nvSpPr>
            <p:spPr>
              <a:xfrm>
                <a:off x="485680" y="5180634"/>
                <a:ext cx="11514836" cy="458331"/>
              </a:xfrm>
              <a:prstGeom prst="rect">
                <a:avLst/>
              </a:prstGeom>
            </p:spPr>
            <p:txBody>
              <a:bodyPr wrap="square">
                <a:spAutoFit/>
              </a:bodyPr>
              <a:lstStyle/>
              <a:p>
                <a:pPr algn="just">
                  <a:lnSpc>
                    <a:spcPct val="120000"/>
                  </a:lnSpc>
                  <a:spcBef>
                    <a:spcPts val="800"/>
                  </a:spcBef>
                  <a:spcAft>
                    <a:spcPts val="800"/>
                  </a:spcAft>
                </a:pPr>
                <a:r>
                  <a:rPr lang="fr-FR" sz="2200" dirty="0">
                    <a:latin typeface="UTM Avo" panose="02040603050506020204" pitchFamily="18" charset="0"/>
                    <a:ea typeface="Arial" panose="020B0604020202020204" pitchFamily="34" charset="0"/>
                    <a:cs typeface="Arial" panose="020B0604020202020204" pitchFamily="34" charset="0"/>
                  </a:rPr>
                  <a:t>b) </a:t>
                </a:r>
                <a14:m>
                  <m:oMath xmlns:m="http://schemas.openxmlformats.org/officeDocument/2006/math">
                    <m:r>
                      <a:rPr lang="fr-FR" sz="2200" i="1">
                        <a:latin typeface="Cambria Math" panose="02040503050406030204" pitchFamily="18" charset="0"/>
                        <a:ea typeface="Arial" panose="020B0604020202020204" pitchFamily="34" charset="0"/>
                        <a:cs typeface="Times New Roman" panose="02020603050405020304" pitchFamily="18" charset="0"/>
                      </a:rPr>
                      <m:t>𝐺</m:t>
                    </m:r>
                  </m:oMath>
                </a14:m>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có</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sáu</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kết</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quả</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thuận</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lợi</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cho</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biến</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cố</a:t>
                </a:r>
                <a:r>
                  <a:rPr lang="fr-FR" sz="2200" dirty="0">
                    <a:latin typeface="UTM Avo" panose="02040603050506020204" pitchFamily="18" charset="0"/>
                    <a:ea typeface="Arial" panose="020B0604020202020204" pitchFamily="34" charset="0"/>
                    <a:cs typeface="Arial" panose="020B0604020202020204" pitchFamily="34" charset="0"/>
                  </a:rPr>
                  <a:t> là: </a:t>
                </a:r>
                <a14:m>
                  <m:oMath xmlns:m="http://schemas.openxmlformats.org/officeDocument/2006/math">
                    <m:r>
                      <a:rPr lang="fr-FR" sz="2200" i="1">
                        <a:latin typeface="Cambria Math" panose="02040503050406030204" pitchFamily="18" charset="0"/>
                        <a:ea typeface="Arial" panose="020B0604020202020204" pitchFamily="34" charset="0"/>
                        <a:cs typeface="Times New Roman" panose="02020603050405020304" pitchFamily="18" charset="0"/>
                      </a:rPr>
                      <m:t>𝐺</m:t>
                    </m:r>
                  </m:oMath>
                </a14:m>
                <a:r>
                  <a:rPr lang="fr-FR" sz="2200" dirty="0">
                    <a:latin typeface="UTM Avo" panose="02040603050506020204" pitchFamily="18" charset="0"/>
                    <a:ea typeface="Arial" panose="020B0604020202020204" pitchFamily="34" charset="0"/>
                    <a:cs typeface="Arial" panose="020B0604020202020204" pitchFamily="34" charset="0"/>
                  </a:rPr>
                  <a:t> = {</a:t>
                </a:r>
                <a:r>
                  <a:rPr lang="fr-FR" sz="2200" dirty="0" err="1">
                    <a:latin typeface="UTM Avo" panose="02040603050506020204" pitchFamily="18" charset="0"/>
                    <a:ea typeface="Arial" panose="020B0604020202020204" pitchFamily="34" charset="0"/>
                    <a:cs typeface="Arial" panose="020B0604020202020204" pitchFamily="34" charset="0"/>
                  </a:rPr>
                  <a:t>Trâu</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Bò</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Voi</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Hổ</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Báo</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Sư</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tử</a:t>
                </a:r>
                <a:r>
                  <a:rPr lang="fr-FR" sz="2200" dirty="0">
                    <a:latin typeface="UTM Avo" panose="02040603050506020204" pitchFamily="18" charset="0"/>
                    <a:ea typeface="Arial" panose="020B0604020202020204" pitchFamily="34" charset="0"/>
                    <a:cs typeface="Arial" panose="020B0604020202020204" pitchFamily="34" charset="0"/>
                  </a:rPr>
                  <a:t>}.</a:t>
                </a:r>
                <a:endParaRPr lang="en-US" sz="2200" dirty="0">
                  <a:latin typeface="UTM Avo" panose="02040603050506020204" pitchFamily="18" charset="0"/>
                  <a:ea typeface="Arial" panose="020B0604020202020204" pitchFamily="34" charset="0"/>
                  <a:cs typeface="Arial" panose="020B0604020202020204" pitchFamily="34" charset="0"/>
                </a:endParaRPr>
              </a:p>
            </p:txBody>
          </p:sp>
        </mc:Choice>
        <mc:Fallback xmlns="">
          <p:sp>
            <p:nvSpPr>
              <p:cNvPr id="12" name="Rectangle 11">
                <a:extLst>
                  <a:ext uri="{FF2B5EF4-FFF2-40B4-BE49-F238E27FC236}">
                    <a16:creationId xmlns:a16="http://schemas.microsoft.com/office/drawing/2014/main" id="{151A5F61-8742-5348-B0AB-0DE2AE7C6C15}"/>
                  </a:ext>
                </a:extLst>
              </p:cNvPr>
              <p:cNvSpPr>
                <a:spLocks noRot="1" noChangeAspect="1" noMove="1" noResize="1" noEditPoints="1" noAdjustHandles="1" noChangeArrowheads="1" noChangeShapeType="1" noTextEdit="1"/>
              </p:cNvSpPr>
              <p:nvPr/>
            </p:nvSpPr>
            <p:spPr>
              <a:xfrm>
                <a:off x="485680" y="5180634"/>
                <a:ext cx="11514836" cy="458331"/>
              </a:xfrm>
              <a:prstGeom prst="rect">
                <a:avLst/>
              </a:prstGeom>
              <a:blipFill>
                <a:blip r:embed="rId2"/>
                <a:stretch>
                  <a:fillRect l="-688" b="-29333"/>
                </a:stretch>
              </a:blipFill>
            </p:spPr>
            <p:txBody>
              <a:bodyPr/>
              <a:lstStyle/>
              <a:p>
                <a:r>
                  <a:rPr lang="en-US">
                    <a:noFill/>
                  </a:rPr>
                  <a:t> </a:t>
                </a:r>
              </a:p>
            </p:txBody>
          </p:sp>
        </mc:Fallback>
      </mc:AlternateContent>
      <p:sp>
        <p:nvSpPr>
          <p:cNvPr id="5" name="Hộp Văn bản 18">
            <a:extLst>
              <a:ext uri="{FF2B5EF4-FFF2-40B4-BE49-F238E27FC236}">
                <a16:creationId xmlns:a16="http://schemas.microsoft.com/office/drawing/2014/main" id="{69C1ABF1-BBD5-B9F3-9508-C9F42310A628}"/>
              </a:ext>
            </a:extLst>
          </p:cNvPr>
          <p:cNvSpPr txBox="1"/>
          <p:nvPr/>
        </p:nvSpPr>
        <p:spPr>
          <a:xfrm>
            <a:off x="318820" y="414906"/>
            <a:ext cx="11405734" cy="864339"/>
          </a:xfrm>
          <a:prstGeom prst="rect">
            <a:avLst/>
          </a:prstGeom>
          <a:noFill/>
        </p:spPr>
        <p:txBody>
          <a:bodyPr wrap="square" rtlCol="0">
            <a:spAutoFit/>
          </a:bodyPr>
          <a:lstStyle/>
          <a:p>
            <a:pPr algn="just">
              <a:lnSpc>
                <a:spcPct val="120000"/>
              </a:lnSpc>
            </a:pPr>
            <a:r>
              <a:rPr lang="vi-VN" sz="2200" b="1" dirty="0">
                <a:latin typeface="UTM Avo" panose="02040603050506020204" pitchFamily="18" charset="0"/>
                <a:cs typeface="Arial" panose="020B0604020202020204" pitchFamily="34" charset="0"/>
              </a:rPr>
              <a:t>III. Xác suất của biến cố trong trò chơi chọn ngẫu nhiên một đối tượng từ một nhóm đối tượng</a:t>
            </a:r>
          </a:p>
        </p:txBody>
      </p:sp>
      <p:sp>
        <p:nvSpPr>
          <p:cNvPr id="8" name="TextBox 7">
            <a:extLst>
              <a:ext uri="{FF2B5EF4-FFF2-40B4-BE49-F238E27FC236}">
                <a16:creationId xmlns:a16="http://schemas.microsoft.com/office/drawing/2014/main" id="{05D4559B-C164-4C31-08F7-9777FF409D13}"/>
              </a:ext>
            </a:extLst>
          </p:cNvPr>
          <p:cNvSpPr txBox="1"/>
          <p:nvPr/>
        </p:nvSpPr>
        <p:spPr>
          <a:xfrm>
            <a:off x="335869" y="3447596"/>
            <a:ext cx="11371635" cy="1272080"/>
          </a:xfrm>
          <a:prstGeom prst="rect">
            <a:avLst/>
          </a:prstGeom>
          <a:noFill/>
        </p:spPr>
        <p:txBody>
          <a:bodyPr wrap="square">
            <a:spAutoFit/>
          </a:bodyPr>
          <a:lstStyle/>
          <a:p>
            <a:pPr algn="just">
              <a:lnSpc>
                <a:spcPct val="120000"/>
              </a:lnSpc>
            </a:pPr>
            <a:r>
              <a:rPr lang="vi-VN" sz="2200" dirty="0">
                <a:latin typeface="UTM Avo" panose="02040603050506020204" pitchFamily="18" charset="0"/>
                <a:cs typeface="Arial" panose="020B0604020202020204" pitchFamily="34" charset="0"/>
              </a:rPr>
              <a:t>b) Viết tập hợp gồm các kết quả có thể xảy ra đối với biến cố 𝐺: “Trên viên bi lấy ra viết tên một loài động vật”. Mỗi phần tử của tập hợp đó gọi là một kết quả thuận lợi cho biến cố 𝐺.</a:t>
            </a:r>
          </a:p>
        </p:txBody>
      </p:sp>
    </p:spTree>
    <p:extLst>
      <p:ext uri="{BB962C8B-B14F-4D97-AF65-F5344CB8AC3E}">
        <p14:creationId xmlns:p14="http://schemas.microsoft.com/office/powerpoint/2010/main" val="1353141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414447" y="1181330"/>
            <a:ext cx="883447"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200" b="1" dirty="0">
                <a:solidFill>
                  <a:sysClr val="windowText" lastClr="000000"/>
                </a:solidFill>
                <a:latin typeface="UTM Avo" panose="02040603050506020204" pitchFamily="18" charset="0"/>
                <a:cs typeface="Arial" panose="020B0604020202020204" pitchFamily="34" charset="0"/>
              </a:rPr>
              <a:t>HĐ2</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563365" y="1136776"/>
            <a:ext cx="10409692" cy="2237985"/>
          </a:xfrm>
          <a:prstGeom prst="rect">
            <a:avLst/>
          </a:prstGeom>
          <a:noFill/>
        </p:spPr>
        <p:txBody>
          <a:bodyPr wrap="square" rtlCol="0">
            <a:spAutoFit/>
          </a:bodyPr>
          <a:lstStyle/>
          <a:p>
            <a:pPr algn="just">
              <a:lnSpc>
                <a:spcPct val="130000"/>
              </a:lnSpc>
            </a:pPr>
            <a:r>
              <a:rPr lang="vi-VN" sz="2200" dirty="0">
                <a:latin typeface="UTM Avo" panose="02040603050506020204" pitchFamily="18" charset="0"/>
                <a:cs typeface="Arial" panose="020B0604020202020204" pitchFamily="34" charset="0"/>
              </a:rPr>
              <a:t>Một hộp có 10 viên bi với kích thước và khối lượng như nhau. Bạn Ngân viết lên các viên bi đó tên 4 loài thực vật là: Lúa, Ngô, Hoa hồng, Hoa hướng dương và tên 6 loài động vật là: Trâu, Bò, Voi, Hổ, Báo, Sư tử; hai viên bi khác nhau thì viết hai tên khác nhau.</a:t>
            </a:r>
          </a:p>
          <a:p>
            <a:pPr algn="just">
              <a:lnSpc>
                <a:spcPct val="130000"/>
              </a:lnSpc>
            </a:pPr>
            <a:r>
              <a:rPr lang="vi-VN" sz="2200" dirty="0">
                <a:latin typeface="UTM Avo" panose="02040603050506020204" pitchFamily="18" charset="0"/>
                <a:cs typeface="Arial" panose="020B0604020202020204" pitchFamily="34" charset="0"/>
              </a:rPr>
              <a:t>Lấy ngẫu nhiên một viên bi trong hộp.</a:t>
            </a:r>
          </a:p>
        </p:txBody>
      </p:sp>
      <p:sp>
        <p:nvSpPr>
          <p:cNvPr id="10" name="TextBox 9">
            <a:extLst>
              <a:ext uri="{FF2B5EF4-FFF2-40B4-BE49-F238E27FC236}">
                <a16:creationId xmlns:a16="http://schemas.microsoft.com/office/drawing/2014/main" id="{54194FA3-3CD2-FF58-2E31-9BDE2658E15D}"/>
              </a:ext>
            </a:extLst>
          </p:cNvPr>
          <p:cNvSpPr txBox="1"/>
          <p:nvPr/>
        </p:nvSpPr>
        <p:spPr>
          <a:xfrm>
            <a:off x="590587" y="3909696"/>
            <a:ext cx="1414614" cy="483466"/>
          </a:xfrm>
          <a:prstGeom prst="rect">
            <a:avLst/>
          </a:prstGeom>
          <a:noFill/>
        </p:spPr>
        <p:txBody>
          <a:bodyPr wrap="square" rtlCol="0">
            <a:spAutoFit/>
          </a:bodyPr>
          <a:lstStyle/>
          <a:p>
            <a:pPr algn="just">
              <a:lnSpc>
                <a:spcPct val="13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51A5F61-8742-5348-B0AB-0DE2AE7C6C15}"/>
                  </a:ext>
                </a:extLst>
              </p:cNvPr>
              <p:cNvSpPr/>
              <p:nvPr/>
            </p:nvSpPr>
            <p:spPr>
              <a:xfrm>
                <a:off x="540103" y="4475627"/>
                <a:ext cx="11586309" cy="1245597"/>
              </a:xfrm>
              <a:prstGeom prst="rect">
                <a:avLst/>
              </a:prstGeom>
            </p:spPr>
            <p:txBody>
              <a:bodyPr wrap="square">
                <a:spAutoFit/>
              </a:bodyPr>
              <a:lstStyle/>
              <a:p>
                <a:pPr algn="just">
                  <a:lnSpc>
                    <a:spcPct val="130000"/>
                  </a:lnSpc>
                  <a:spcBef>
                    <a:spcPts val="800"/>
                  </a:spcBef>
                  <a:spcAft>
                    <a:spcPts val="800"/>
                  </a:spcAft>
                </a:pPr>
                <a:r>
                  <a:rPr lang="fr-FR" sz="2200" dirty="0">
                    <a:latin typeface="UTM Avo" panose="02040603050506020204" pitchFamily="18" charset="0"/>
                    <a:ea typeface="Arial" panose="020B0604020202020204" pitchFamily="34" charset="0"/>
                    <a:cs typeface="Arial" panose="020B0604020202020204" pitchFamily="34" charset="0"/>
                  </a:rPr>
                  <a:t>c) </a:t>
                </a:r>
                <a:r>
                  <a:rPr lang="fr-FR" sz="2200" dirty="0" err="1">
                    <a:latin typeface="UTM Avo" panose="02040603050506020204" pitchFamily="18" charset="0"/>
                    <a:ea typeface="Arial" panose="020B0604020202020204" pitchFamily="34" charset="0"/>
                    <a:cs typeface="Arial" panose="020B0604020202020204" pitchFamily="34" charset="0"/>
                  </a:rPr>
                  <a:t>Tỉ</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số</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cần</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của</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số</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các</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kết</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quả</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thuận</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lợi</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cho</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biến</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cố</a:t>
                </a:r>
                <a:r>
                  <a:rPr lang="fr-FR" sz="2200" dirty="0">
                    <a:latin typeface="UTM Avo" panose="02040603050506020204" pitchFamily="18" charset="0"/>
                    <a:ea typeface="Arial" panose="020B0604020202020204" pitchFamily="34" charset="0"/>
                    <a:cs typeface="Arial" panose="020B0604020202020204" pitchFamily="34" charset="0"/>
                  </a:rPr>
                  <a:t> </a:t>
                </a:r>
                <a14:m>
                  <m:oMath xmlns:m="http://schemas.openxmlformats.org/officeDocument/2006/math">
                    <m:r>
                      <a:rPr lang="fr-FR" sz="2200" i="1">
                        <a:latin typeface="Cambria Math" panose="02040503050406030204" pitchFamily="18" charset="0"/>
                        <a:ea typeface="Arial" panose="020B0604020202020204" pitchFamily="34" charset="0"/>
                        <a:cs typeface="Times New Roman" panose="02020603050405020304" pitchFamily="18" charset="0"/>
                      </a:rPr>
                      <m:t>𝐺</m:t>
                    </m:r>
                  </m:oMath>
                </a14:m>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và</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số</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phần</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tử</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của</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tập</a:t>
                </a:r>
                <a:r>
                  <a:rPr lang="fr-FR" sz="2200" dirty="0">
                    <a:latin typeface="UTM Avo" panose="02040603050506020204" pitchFamily="18" charset="0"/>
                    <a:ea typeface="Arial" panose="020B0604020202020204" pitchFamily="34" charset="0"/>
                    <a:cs typeface="Arial" panose="020B0604020202020204" pitchFamily="34" charset="0"/>
                  </a:rPr>
                  <a:t> </a:t>
                </a:r>
                <a:r>
                  <a:rPr lang="fr-FR" sz="2200" dirty="0" err="1">
                    <a:latin typeface="UTM Avo" panose="02040603050506020204" pitchFamily="18" charset="0"/>
                    <a:ea typeface="Arial" panose="020B0604020202020204" pitchFamily="34" charset="0"/>
                    <a:cs typeface="Arial" panose="020B0604020202020204" pitchFamily="34" charset="0"/>
                  </a:rPr>
                  <a:t>hợp</a:t>
                </a:r>
                <a:r>
                  <a:rPr lang="fr-FR" sz="2200" dirty="0">
                    <a:latin typeface="UTM Avo" panose="02040603050506020204" pitchFamily="18" charset="0"/>
                    <a:ea typeface="Arial" panose="020B0604020202020204" pitchFamily="34" charset="0"/>
                    <a:cs typeface="Arial" panose="020B0604020202020204" pitchFamily="34" charset="0"/>
                  </a:rPr>
                  <a:t> </a:t>
                </a:r>
                <a14:m>
                  <m:oMath xmlns:m="http://schemas.openxmlformats.org/officeDocument/2006/math">
                    <m:r>
                      <a:rPr lang="fr-FR" sz="2200" i="1">
                        <a:latin typeface="Cambria Math" panose="02040503050406030204" pitchFamily="18" charset="0"/>
                        <a:ea typeface="Arial" panose="020B0604020202020204" pitchFamily="34" charset="0"/>
                        <a:cs typeface="Times New Roman" panose="02020603050405020304" pitchFamily="18" charset="0"/>
                      </a:rPr>
                      <m:t>𝐸</m:t>
                    </m:r>
                    <m:r>
                      <a:rPr lang="fr-FR" sz="2200" i="1">
                        <a:latin typeface="Cambria Math" panose="02040503050406030204" pitchFamily="18" charset="0"/>
                        <a:ea typeface="Arial" panose="020B0604020202020204" pitchFamily="34" charset="0"/>
                        <a:cs typeface="Times New Roman" panose="02020603050405020304" pitchFamily="18" charset="0"/>
                      </a:rPr>
                      <m:t> </m:t>
                    </m:r>
                  </m:oMath>
                </a14:m>
                <a:r>
                  <a:rPr lang="fr-FR" sz="2200" dirty="0">
                    <a:latin typeface="UTM Avo" panose="02040603050506020204" pitchFamily="18" charset="0"/>
                    <a:ea typeface="Arial" panose="020B0604020202020204" pitchFamily="34" charset="0"/>
                    <a:cs typeface="Arial" panose="020B0604020202020204" pitchFamily="34" charset="0"/>
                  </a:rPr>
                  <a:t>là: </a:t>
                </a:r>
                <a14:m>
                  <m:oMath xmlns:m="http://schemas.openxmlformats.org/officeDocument/2006/math">
                    <m:f>
                      <m:fPr>
                        <m:ctrlPr>
                          <a:rPr lang="en-US" sz="2200" i="1">
                            <a:latin typeface="Cambria Math" panose="02040503050406030204" pitchFamily="18" charset="0"/>
                            <a:ea typeface="Arial" panose="020B0604020202020204" pitchFamily="34" charset="0"/>
                            <a:cs typeface="Times New Roman" panose="02020603050405020304" pitchFamily="18" charset="0"/>
                          </a:rPr>
                        </m:ctrlPr>
                      </m:fPr>
                      <m:num>
                        <m:r>
                          <m:rPr>
                            <m:nor/>
                          </m:rPr>
                          <a:rPr lang="fr-FR" sz="2200" i="0">
                            <a:latin typeface="UTM Avo" panose="02040603050506020204" pitchFamily="18" charset="0"/>
                            <a:ea typeface="Arial" panose="020B0604020202020204" pitchFamily="34" charset="0"/>
                            <a:cs typeface="Times New Roman" panose="02020603050405020304" pitchFamily="18" charset="0"/>
                          </a:rPr>
                          <m:t>6</m:t>
                        </m:r>
                      </m:num>
                      <m:den>
                        <m:r>
                          <m:rPr>
                            <m:nor/>
                          </m:rPr>
                          <a:rPr lang="fr-FR" sz="2200" i="0">
                            <a:latin typeface="UTM Avo" panose="02040603050506020204" pitchFamily="18" charset="0"/>
                            <a:ea typeface="Arial" panose="020B0604020202020204" pitchFamily="34" charset="0"/>
                            <a:cs typeface="Times New Roman" panose="02020603050405020304" pitchFamily="18" charset="0"/>
                          </a:rPr>
                          <m:t>10</m:t>
                        </m:r>
                      </m:den>
                    </m:f>
                    <m:r>
                      <m:rPr>
                        <m:nor/>
                      </m:rPr>
                      <a:rPr lang="en-US" sz="2200" b="0" i="0" smtClean="0">
                        <a:latin typeface="Cambria Math" panose="02040503050406030204" pitchFamily="18" charset="0"/>
                        <a:ea typeface="Arial" panose="020B0604020202020204" pitchFamily="34" charset="0"/>
                        <a:cs typeface="Times New Roman" panose="02020603050405020304" pitchFamily="18" charset="0"/>
                      </a:rPr>
                      <m:t> </m:t>
                    </m:r>
                    <m:r>
                      <m:rPr>
                        <m:nor/>
                      </m:rPr>
                      <a:rPr lang="fr-FR" sz="2200" i="0">
                        <a:latin typeface="UTM Avo" panose="02040603050506020204" pitchFamily="18" charset="0"/>
                        <a:ea typeface="Arial" panose="020B0604020202020204" pitchFamily="34" charset="0"/>
                        <a:cs typeface="Times New Roman" panose="02020603050405020304" pitchFamily="18" charset="0"/>
                      </a:rPr>
                      <m:t>=</m:t>
                    </m:r>
                    <m:r>
                      <m:rPr>
                        <m:nor/>
                      </m:rPr>
                      <a:rPr lang="en-US" sz="2200" b="0" i="0" smtClean="0">
                        <a:latin typeface="UTM Avo" panose="02040603050506020204" pitchFamily="18" charset="0"/>
                        <a:ea typeface="Arial" panose="020B0604020202020204" pitchFamily="34" charset="0"/>
                        <a:cs typeface="Times New Roman" panose="02020603050405020304" pitchFamily="18" charset="0"/>
                      </a:rPr>
                      <m:t> </m:t>
                    </m:r>
                    <m:f>
                      <m:fPr>
                        <m:ctrlPr>
                          <a:rPr lang="en-US" sz="2200" i="1">
                            <a:latin typeface="Cambria Math" panose="02040503050406030204" pitchFamily="18" charset="0"/>
                            <a:ea typeface="Arial" panose="020B0604020202020204" pitchFamily="34" charset="0"/>
                            <a:cs typeface="Times New Roman" panose="02020603050405020304" pitchFamily="18" charset="0"/>
                          </a:rPr>
                        </m:ctrlPr>
                      </m:fPr>
                      <m:num>
                        <m:r>
                          <m:rPr>
                            <m:nor/>
                          </m:rPr>
                          <a:rPr lang="fr-FR" sz="2200" i="0">
                            <a:latin typeface="UTM Avo" panose="02040603050506020204" pitchFamily="18" charset="0"/>
                            <a:ea typeface="Arial" panose="020B0604020202020204" pitchFamily="34" charset="0"/>
                            <a:cs typeface="Times New Roman" panose="02020603050405020304" pitchFamily="18" charset="0"/>
                          </a:rPr>
                          <m:t>3</m:t>
                        </m:r>
                      </m:num>
                      <m:den>
                        <m:r>
                          <m:rPr>
                            <m:nor/>
                          </m:rPr>
                          <a:rPr lang="fr-FR" sz="2200" i="0">
                            <a:latin typeface="UTM Avo" panose="02040603050506020204" pitchFamily="18" charset="0"/>
                            <a:ea typeface="Arial" panose="020B0604020202020204" pitchFamily="34" charset="0"/>
                            <a:cs typeface="Times New Roman" panose="02020603050405020304" pitchFamily="18" charset="0"/>
                          </a:rPr>
                          <m:t>5</m:t>
                        </m:r>
                      </m:den>
                    </m:f>
                    <m:r>
                      <m:rPr>
                        <m:nor/>
                      </m:rPr>
                      <a:rPr lang="en-US" sz="2200" b="0" i="0" smtClean="0">
                        <a:latin typeface="Cambria Math" panose="02040503050406030204" pitchFamily="18" charset="0"/>
                        <a:ea typeface="Arial" panose="020B0604020202020204" pitchFamily="34" charset="0"/>
                        <a:cs typeface="Times New Roman" panose="02020603050405020304" pitchFamily="18" charset="0"/>
                      </a:rPr>
                      <m:t> </m:t>
                    </m:r>
                    <m:r>
                      <m:rPr>
                        <m:nor/>
                      </m:rPr>
                      <a:rPr lang="fr-FR" sz="2200" i="0">
                        <a:latin typeface="UTM Avo" panose="02040603050506020204" pitchFamily="18" charset="0"/>
                        <a:ea typeface="Arial" panose="020B0604020202020204" pitchFamily="34" charset="0"/>
                        <a:cs typeface="Times New Roman" panose="02020603050405020304" pitchFamily="18" charset="0"/>
                      </a:rPr>
                      <m:t>=</m:t>
                    </m:r>
                    <m:r>
                      <m:rPr>
                        <m:nor/>
                      </m:rPr>
                      <a:rPr lang="en-US" sz="2200" b="0" i="0" smtClean="0">
                        <a:latin typeface="UTM Avo" panose="02040603050506020204" pitchFamily="18" charset="0"/>
                        <a:ea typeface="Arial" panose="020B0604020202020204" pitchFamily="34" charset="0"/>
                        <a:cs typeface="Times New Roman" panose="02020603050405020304" pitchFamily="18" charset="0"/>
                      </a:rPr>
                      <m:t> </m:t>
                    </m:r>
                    <m:r>
                      <m:rPr>
                        <m:nor/>
                      </m:rPr>
                      <a:rPr lang="fr-FR" sz="2200" i="0">
                        <a:latin typeface="UTM Avo" panose="02040603050506020204" pitchFamily="18" charset="0"/>
                        <a:ea typeface="Arial" panose="020B0604020202020204" pitchFamily="34" charset="0"/>
                        <a:cs typeface="Times New Roman" panose="02020603050405020304" pitchFamily="18" charset="0"/>
                      </a:rPr>
                      <m:t>0,6</m:t>
                    </m:r>
                  </m:oMath>
                </a14:m>
                <a:r>
                  <a:rPr lang="en-US" sz="2200" dirty="0">
                    <a:latin typeface="UTM Avo" panose="02040603050506020204" pitchFamily="18" charset="0"/>
                    <a:ea typeface="Arial" panose="020B0604020202020204" pitchFamily="34" charset="0"/>
                    <a:cs typeface="Arial" panose="020B0604020202020204" pitchFamily="34" charset="0"/>
                  </a:rPr>
                  <a:t>.</a:t>
                </a:r>
              </a:p>
            </p:txBody>
          </p:sp>
        </mc:Choice>
        <mc:Fallback xmlns="">
          <p:sp>
            <p:nvSpPr>
              <p:cNvPr id="12" name="Rectangle 11">
                <a:extLst>
                  <a:ext uri="{FF2B5EF4-FFF2-40B4-BE49-F238E27FC236}">
                    <a16:creationId xmlns:a16="http://schemas.microsoft.com/office/drawing/2014/main" id="{151A5F61-8742-5348-B0AB-0DE2AE7C6C15}"/>
                  </a:ext>
                </a:extLst>
              </p:cNvPr>
              <p:cNvSpPr>
                <a:spLocks noRot="1" noChangeAspect="1" noMove="1" noResize="1" noEditPoints="1" noAdjustHandles="1" noChangeArrowheads="1" noChangeShapeType="1" noTextEdit="1"/>
              </p:cNvSpPr>
              <p:nvPr/>
            </p:nvSpPr>
            <p:spPr>
              <a:xfrm>
                <a:off x="540103" y="4475627"/>
                <a:ext cx="11586309" cy="1245597"/>
              </a:xfrm>
              <a:prstGeom prst="rect">
                <a:avLst/>
              </a:prstGeom>
              <a:blipFill>
                <a:blip r:embed="rId2"/>
                <a:stretch>
                  <a:fillRect l="-684" b="-13659"/>
                </a:stretch>
              </a:blipFill>
            </p:spPr>
            <p:txBody>
              <a:bodyPr/>
              <a:lstStyle/>
              <a:p>
                <a:r>
                  <a:rPr lang="en-US">
                    <a:noFill/>
                  </a:rPr>
                  <a:t> </a:t>
                </a:r>
              </a:p>
            </p:txBody>
          </p:sp>
        </mc:Fallback>
      </mc:AlternateContent>
      <p:sp>
        <p:nvSpPr>
          <p:cNvPr id="5" name="Hộp Văn bản 18">
            <a:extLst>
              <a:ext uri="{FF2B5EF4-FFF2-40B4-BE49-F238E27FC236}">
                <a16:creationId xmlns:a16="http://schemas.microsoft.com/office/drawing/2014/main" id="{69C1ABF1-BBD5-B9F3-9508-C9F42310A628}"/>
              </a:ext>
            </a:extLst>
          </p:cNvPr>
          <p:cNvSpPr txBox="1"/>
          <p:nvPr/>
        </p:nvSpPr>
        <p:spPr>
          <a:xfrm>
            <a:off x="301852" y="260635"/>
            <a:ext cx="11405734" cy="923586"/>
          </a:xfrm>
          <a:prstGeom prst="rect">
            <a:avLst/>
          </a:prstGeom>
          <a:noFill/>
        </p:spPr>
        <p:txBody>
          <a:bodyPr wrap="square" rtlCol="0">
            <a:spAutoFit/>
          </a:bodyPr>
          <a:lstStyle/>
          <a:p>
            <a:pPr algn="just">
              <a:lnSpc>
                <a:spcPct val="130000"/>
              </a:lnSpc>
            </a:pPr>
            <a:r>
              <a:rPr lang="vi-VN" sz="2200" b="1" dirty="0">
                <a:latin typeface="UTM Avo" panose="02040603050506020204" pitchFamily="18" charset="0"/>
                <a:cs typeface="Arial" panose="020B0604020202020204" pitchFamily="34" charset="0"/>
              </a:rPr>
              <a:t>III. Xác suất của biến cố trong trò chơi chọn ngẫu nhiên một đối tượng từ một nhóm đối tượng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5D4559B-C164-4C31-08F7-9777FF409D13}"/>
                  </a:ext>
                </a:extLst>
              </p:cNvPr>
              <p:cNvSpPr txBox="1"/>
              <p:nvPr/>
            </p:nvSpPr>
            <p:spPr>
              <a:xfrm>
                <a:off x="474517" y="3241379"/>
                <a:ext cx="11717483" cy="483722"/>
              </a:xfrm>
              <a:prstGeom prst="rect">
                <a:avLst/>
              </a:prstGeom>
              <a:noFill/>
            </p:spPr>
            <p:txBody>
              <a:bodyPr wrap="square">
                <a:spAutoFit/>
              </a:bodyPr>
              <a:lstStyle/>
              <a:p>
                <a:pPr algn="just">
                  <a:lnSpc>
                    <a:spcPct val="130000"/>
                  </a:lnSpc>
                </a:pPr>
                <a:r>
                  <a:rPr lang="en-US" sz="2200" dirty="0">
                    <a:latin typeface="UTM Avo" panose="02040603050506020204" pitchFamily="18" charset="0"/>
                    <a:cs typeface="Arial" panose="020B0604020202020204" pitchFamily="34" charset="0"/>
                  </a:rPr>
                  <a:t>c) </a:t>
                </a:r>
                <a:r>
                  <a:rPr lang="en-US" sz="2200" dirty="0" err="1">
                    <a:latin typeface="UTM Avo" panose="02040603050506020204" pitchFamily="18" charset="0"/>
                    <a:cs typeface="Arial" panose="020B0604020202020204" pitchFamily="34" charset="0"/>
                  </a:rPr>
                  <a:t>Tìm</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tỉ</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số</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của</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số</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các</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kết</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quả</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thuận</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lợi</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cho</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biến</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cố</a:t>
                </a:r>
                <a:r>
                  <a:rPr lang="en-US" sz="2200" dirty="0">
                    <a:latin typeface="UTM Avo" panose="02040603050506020204" pitchFamily="18" charset="0"/>
                    <a:cs typeface="Arial" panose="020B0604020202020204" pitchFamily="34" charset="0"/>
                  </a:rPr>
                  <a:t> </a:t>
                </a:r>
                <a14:m>
                  <m:oMath xmlns:m="http://schemas.openxmlformats.org/officeDocument/2006/math">
                    <m:r>
                      <a:rPr lang="fr-FR" sz="2200" i="1">
                        <a:latin typeface="Cambria Math" panose="02040503050406030204" pitchFamily="18" charset="0"/>
                        <a:ea typeface="Arial" panose="020B0604020202020204" pitchFamily="34" charset="0"/>
                        <a:cs typeface="Times New Roman" panose="02020603050405020304" pitchFamily="18" charset="0"/>
                      </a:rPr>
                      <m:t>𝐺</m:t>
                    </m:r>
                  </m:oMath>
                </a14:m>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và</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số</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phần</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tử</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của</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tập</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hợp</a:t>
                </a:r>
                <a:r>
                  <a:rPr lang="en-US" sz="2200" dirty="0">
                    <a:latin typeface="UTM Avo" panose="02040603050506020204" pitchFamily="18" charset="0"/>
                    <a:cs typeface="Arial" panose="020B0604020202020204" pitchFamily="34" charset="0"/>
                  </a:rPr>
                  <a:t> </a:t>
                </a:r>
                <a14:m>
                  <m:oMath xmlns:m="http://schemas.openxmlformats.org/officeDocument/2006/math">
                    <m:r>
                      <a:rPr lang="fr-FR" sz="2200" i="1">
                        <a:latin typeface="Cambria Math" panose="02040503050406030204" pitchFamily="18" charset="0"/>
                        <a:ea typeface="Arial" panose="020B0604020202020204" pitchFamily="34" charset="0"/>
                        <a:cs typeface="Times New Roman" panose="02020603050405020304" pitchFamily="18" charset="0"/>
                      </a:rPr>
                      <m:t>𝐸</m:t>
                    </m:r>
                  </m:oMath>
                </a14:m>
                <a:r>
                  <a:rPr lang="en-US" sz="2200" dirty="0">
                    <a:latin typeface="UTM Avo" panose="02040603050506020204" pitchFamily="18" charset="0"/>
                    <a:cs typeface="Arial" panose="020B0604020202020204" pitchFamily="34" charset="0"/>
                  </a:rPr>
                  <a:t>.</a:t>
                </a:r>
              </a:p>
            </p:txBody>
          </p:sp>
        </mc:Choice>
        <mc:Fallback xmlns="">
          <p:sp>
            <p:nvSpPr>
              <p:cNvPr id="8" name="TextBox 7">
                <a:extLst>
                  <a:ext uri="{FF2B5EF4-FFF2-40B4-BE49-F238E27FC236}">
                    <a16:creationId xmlns:a16="http://schemas.microsoft.com/office/drawing/2014/main" id="{05D4559B-C164-4C31-08F7-9777FF409D13}"/>
                  </a:ext>
                </a:extLst>
              </p:cNvPr>
              <p:cNvSpPr txBox="1">
                <a:spLocks noRot="1" noChangeAspect="1" noMove="1" noResize="1" noEditPoints="1" noAdjustHandles="1" noChangeArrowheads="1" noChangeShapeType="1" noTextEdit="1"/>
              </p:cNvSpPr>
              <p:nvPr/>
            </p:nvSpPr>
            <p:spPr>
              <a:xfrm>
                <a:off x="474517" y="3241379"/>
                <a:ext cx="11717483" cy="483722"/>
              </a:xfrm>
              <a:prstGeom prst="rect">
                <a:avLst/>
              </a:prstGeom>
              <a:blipFill>
                <a:blip r:embed="rId3"/>
                <a:stretch>
                  <a:fillRect l="-676" b="-27848"/>
                </a:stretch>
              </a:blipFill>
            </p:spPr>
            <p:txBody>
              <a:bodyPr/>
              <a:lstStyle/>
              <a:p>
                <a:r>
                  <a:rPr lang="en-US">
                    <a:noFill/>
                  </a:rPr>
                  <a:t> </a:t>
                </a:r>
              </a:p>
            </p:txBody>
          </p:sp>
        </mc:Fallback>
      </mc:AlternateContent>
    </p:spTree>
    <p:extLst>
      <p:ext uri="{BB962C8B-B14F-4D97-AF65-F5344CB8AC3E}">
        <p14:creationId xmlns:p14="http://schemas.microsoft.com/office/powerpoint/2010/main" val="745885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3263F9B-0349-A268-C0A8-E5371C5AD731}"/>
              </a:ext>
            </a:extLst>
          </p:cNvPr>
          <p:cNvGrpSpPr/>
          <p:nvPr/>
        </p:nvGrpSpPr>
        <p:grpSpPr>
          <a:xfrm>
            <a:off x="4410795" y="1041401"/>
            <a:ext cx="7317108" cy="5284585"/>
            <a:chOff x="0" y="0"/>
            <a:chExt cx="15147194" cy="8647954"/>
          </a:xfrm>
        </p:grpSpPr>
        <p:grpSp>
          <p:nvGrpSpPr>
            <p:cNvPr id="9" name="Group 8">
              <a:extLst>
                <a:ext uri="{FF2B5EF4-FFF2-40B4-BE49-F238E27FC236}">
                  <a16:creationId xmlns:a16="http://schemas.microsoft.com/office/drawing/2014/main" id="{00A75B7F-4841-9601-C219-75547FBBDD32}"/>
                </a:ext>
              </a:extLst>
            </p:cNvPr>
            <p:cNvGrpSpPr/>
            <p:nvPr/>
          </p:nvGrpSpPr>
          <p:grpSpPr>
            <a:xfrm rot="-208414">
              <a:off x="217650" y="433429"/>
              <a:ext cx="14538600" cy="7625416"/>
              <a:chOff x="0" y="0"/>
              <a:chExt cx="3077638" cy="1614204"/>
            </a:xfrm>
          </p:grpSpPr>
          <p:sp>
            <p:nvSpPr>
              <p:cNvPr id="19" name="Freeform 9">
                <a:extLst>
                  <a:ext uri="{FF2B5EF4-FFF2-40B4-BE49-F238E27FC236}">
                    <a16:creationId xmlns:a16="http://schemas.microsoft.com/office/drawing/2014/main" id="{406D1036-7AD2-9D58-FBBD-81AE3B16F173}"/>
                  </a:ext>
                </a:extLst>
              </p:cNvPr>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20" name="TextBox 10">
                <a:extLst>
                  <a:ext uri="{FF2B5EF4-FFF2-40B4-BE49-F238E27FC236}">
                    <a16:creationId xmlns:a16="http://schemas.microsoft.com/office/drawing/2014/main" id="{06A1E022-9B79-89C8-C89A-BC051D6C05F1}"/>
                  </a:ext>
                </a:extLst>
              </p:cNvPr>
              <p:cNvSpPr txBox="1"/>
              <p:nvPr/>
            </p:nvSpPr>
            <p:spPr>
              <a:xfrm>
                <a:off x="0" y="-28575"/>
                <a:ext cx="812800" cy="841375"/>
              </a:xfrm>
              <a:prstGeom prst="rect">
                <a:avLst/>
              </a:prstGeom>
            </p:spPr>
            <p:txBody>
              <a:bodyPr lIns="33867" tIns="33867" rIns="33867" bIns="33867" rtlCol="0" anchor="ctr"/>
              <a:lstStyle/>
              <a:p>
                <a:pPr algn="ctr" defTabSz="609660">
                  <a:lnSpc>
                    <a:spcPts val="1773"/>
                  </a:lnSpc>
                  <a:defRPr/>
                </a:pPr>
                <a:endParaRPr sz="1800">
                  <a:solidFill>
                    <a:prstClr val="black"/>
                  </a:solidFill>
                  <a:latin typeface="Calibri"/>
                </a:endParaRPr>
              </a:p>
            </p:txBody>
          </p:sp>
        </p:grpSp>
        <p:grpSp>
          <p:nvGrpSpPr>
            <p:cNvPr id="10" name="Group 11">
              <a:extLst>
                <a:ext uri="{FF2B5EF4-FFF2-40B4-BE49-F238E27FC236}">
                  <a16:creationId xmlns:a16="http://schemas.microsoft.com/office/drawing/2014/main" id="{D0FD849E-9FB6-1093-FA2B-C730525DC094}"/>
                </a:ext>
              </a:extLst>
            </p:cNvPr>
            <p:cNvGrpSpPr/>
            <p:nvPr/>
          </p:nvGrpSpPr>
          <p:grpSpPr>
            <a:xfrm rot="191834">
              <a:off x="407261" y="623040"/>
              <a:ext cx="14538600" cy="7625416"/>
              <a:chOff x="0" y="0"/>
              <a:chExt cx="3077638" cy="1614204"/>
            </a:xfrm>
          </p:grpSpPr>
          <p:sp>
            <p:nvSpPr>
              <p:cNvPr id="17" name="Freeform 12">
                <a:extLst>
                  <a:ext uri="{FF2B5EF4-FFF2-40B4-BE49-F238E27FC236}">
                    <a16:creationId xmlns:a16="http://schemas.microsoft.com/office/drawing/2014/main" id="{3258A7CB-D099-4305-7D13-AF83B6B08F7D}"/>
                  </a:ext>
                </a:extLst>
              </p:cNvPr>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8" name="TextBox 13">
                <a:extLst>
                  <a:ext uri="{FF2B5EF4-FFF2-40B4-BE49-F238E27FC236}">
                    <a16:creationId xmlns:a16="http://schemas.microsoft.com/office/drawing/2014/main" id="{860200C1-2C17-59CC-DD26-CE4B7EE9E4C2}"/>
                  </a:ext>
                </a:extLst>
              </p:cNvPr>
              <p:cNvSpPr txBox="1"/>
              <p:nvPr/>
            </p:nvSpPr>
            <p:spPr>
              <a:xfrm>
                <a:off x="0" y="-28575"/>
                <a:ext cx="812800" cy="841375"/>
              </a:xfrm>
              <a:prstGeom prst="rect">
                <a:avLst/>
              </a:prstGeom>
            </p:spPr>
            <p:txBody>
              <a:bodyPr lIns="33867" tIns="33867" rIns="33867" bIns="33867" rtlCol="0" anchor="ctr"/>
              <a:lstStyle/>
              <a:p>
                <a:pPr algn="ctr" defTabSz="609660">
                  <a:lnSpc>
                    <a:spcPts val="1773"/>
                  </a:lnSpc>
                  <a:defRPr/>
                </a:pPr>
                <a:endParaRPr sz="1800">
                  <a:solidFill>
                    <a:prstClr val="black"/>
                  </a:solidFill>
                  <a:latin typeface="Calibri"/>
                </a:endParaRPr>
              </a:p>
            </p:txBody>
          </p:sp>
        </p:grpSp>
        <p:grpSp>
          <p:nvGrpSpPr>
            <p:cNvPr id="11" name="Group 14">
              <a:extLst>
                <a:ext uri="{FF2B5EF4-FFF2-40B4-BE49-F238E27FC236}">
                  <a16:creationId xmlns:a16="http://schemas.microsoft.com/office/drawing/2014/main" id="{9143BC1D-7C70-84C5-E901-965E0C9EACCF}"/>
                </a:ext>
              </a:extLst>
            </p:cNvPr>
            <p:cNvGrpSpPr/>
            <p:nvPr/>
          </p:nvGrpSpPr>
          <p:grpSpPr>
            <a:xfrm rot="-66823">
              <a:off x="407261" y="623040"/>
              <a:ext cx="14538600" cy="7625416"/>
              <a:chOff x="0" y="0"/>
              <a:chExt cx="3077638" cy="1614204"/>
            </a:xfrm>
          </p:grpSpPr>
          <p:sp>
            <p:nvSpPr>
              <p:cNvPr id="15" name="Freeform 15">
                <a:extLst>
                  <a:ext uri="{FF2B5EF4-FFF2-40B4-BE49-F238E27FC236}">
                    <a16:creationId xmlns:a16="http://schemas.microsoft.com/office/drawing/2014/main" id="{DE5C59A5-BE77-5740-7906-B9372B4F5C09}"/>
                  </a:ext>
                </a:extLst>
              </p:cNvPr>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6" name="TextBox 16">
                <a:extLst>
                  <a:ext uri="{FF2B5EF4-FFF2-40B4-BE49-F238E27FC236}">
                    <a16:creationId xmlns:a16="http://schemas.microsoft.com/office/drawing/2014/main" id="{75F73668-6E5E-F048-24E9-0CBF9C4F20C8}"/>
                  </a:ext>
                </a:extLst>
              </p:cNvPr>
              <p:cNvSpPr txBox="1"/>
              <p:nvPr/>
            </p:nvSpPr>
            <p:spPr>
              <a:xfrm>
                <a:off x="0" y="-28575"/>
                <a:ext cx="812800" cy="841375"/>
              </a:xfrm>
              <a:prstGeom prst="rect">
                <a:avLst/>
              </a:prstGeom>
            </p:spPr>
            <p:txBody>
              <a:bodyPr lIns="33867" tIns="33867" rIns="33867" bIns="33867" rtlCol="0" anchor="ctr"/>
              <a:lstStyle/>
              <a:p>
                <a:pPr algn="ctr" defTabSz="609660">
                  <a:lnSpc>
                    <a:spcPts val="1773"/>
                  </a:lnSpc>
                  <a:defRPr/>
                </a:pPr>
                <a:endParaRPr sz="1800">
                  <a:solidFill>
                    <a:prstClr val="black"/>
                  </a:solidFill>
                  <a:latin typeface="Calibri"/>
                </a:endParaRPr>
              </a:p>
            </p:txBody>
          </p:sp>
        </p:grpSp>
        <p:grpSp>
          <p:nvGrpSpPr>
            <p:cNvPr id="12" name="Group 17">
              <a:extLst>
                <a:ext uri="{FF2B5EF4-FFF2-40B4-BE49-F238E27FC236}">
                  <a16:creationId xmlns:a16="http://schemas.microsoft.com/office/drawing/2014/main" id="{2099B94B-6CD5-4A67-E8BC-A224E97D10BB}"/>
                </a:ext>
              </a:extLst>
            </p:cNvPr>
            <p:cNvGrpSpPr/>
            <p:nvPr/>
          </p:nvGrpSpPr>
          <p:grpSpPr>
            <a:xfrm>
              <a:off x="407261" y="623040"/>
              <a:ext cx="14538600" cy="7625416"/>
              <a:chOff x="0" y="0"/>
              <a:chExt cx="3077638" cy="1614204"/>
            </a:xfrm>
          </p:grpSpPr>
          <p:sp>
            <p:nvSpPr>
              <p:cNvPr id="13" name="Freeform 18">
                <a:extLst>
                  <a:ext uri="{FF2B5EF4-FFF2-40B4-BE49-F238E27FC236}">
                    <a16:creationId xmlns:a16="http://schemas.microsoft.com/office/drawing/2014/main" id="{0ED099BB-80E9-8E15-032E-7E5B2C61F34D}"/>
                  </a:ext>
                </a:extLst>
              </p:cNvPr>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a:solidFill>
                  <a:srgbClr val="3D4984"/>
                </a:solidFill>
              </a:ln>
            </p:spPr>
          </p:sp>
          <p:sp>
            <p:nvSpPr>
              <p:cNvPr id="14" name="TextBox 19">
                <a:extLst>
                  <a:ext uri="{FF2B5EF4-FFF2-40B4-BE49-F238E27FC236}">
                    <a16:creationId xmlns:a16="http://schemas.microsoft.com/office/drawing/2014/main" id="{38022A06-4598-8263-245C-31F2DC28B4AD}"/>
                  </a:ext>
                </a:extLst>
              </p:cNvPr>
              <p:cNvSpPr txBox="1"/>
              <p:nvPr/>
            </p:nvSpPr>
            <p:spPr>
              <a:xfrm>
                <a:off x="0" y="-28575"/>
                <a:ext cx="812800" cy="841375"/>
              </a:xfrm>
              <a:prstGeom prst="rect">
                <a:avLst/>
              </a:prstGeom>
            </p:spPr>
            <p:txBody>
              <a:bodyPr lIns="33867" tIns="33867" rIns="33867" bIns="33867" rtlCol="0" anchor="ctr"/>
              <a:lstStyle/>
              <a:p>
                <a:pPr algn="ctr" defTabSz="609660">
                  <a:lnSpc>
                    <a:spcPts val="1773"/>
                  </a:lnSpc>
                  <a:defRPr/>
                </a:pPr>
                <a:endParaRPr sz="1800">
                  <a:solidFill>
                    <a:prstClr val="black"/>
                  </a:solidFill>
                  <a:latin typeface="Calibri"/>
                </a:endParaRPr>
              </a:p>
            </p:txBody>
          </p:sp>
        </p:grpSp>
      </p:grpSp>
      <p:sp>
        <p:nvSpPr>
          <p:cNvPr id="21" name="Freeform 20">
            <a:extLst>
              <a:ext uri="{FF2B5EF4-FFF2-40B4-BE49-F238E27FC236}">
                <a16:creationId xmlns:a16="http://schemas.microsoft.com/office/drawing/2014/main" id="{C306A460-472E-9B0C-811B-3CC62FBC7B94}"/>
              </a:ext>
            </a:extLst>
          </p:cNvPr>
          <p:cNvSpPr/>
          <p:nvPr/>
        </p:nvSpPr>
        <p:spPr>
          <a:xfrm>
            <a:off x="508001" y="1759048"/>
            <a:ext cx="3445629" cy="2946400"/>
          </a:xfrm>
          <a:custGeom>
            <a:avLst/>
            <a:gdLst/>
            <a:ahLst/>
            <a:cxnLst/>
            <a:rect l="l" t="t" r="r" b="b"/>
            <a:pathLst>
              <a:path w="4905573" h="5218695">
                <a:moveTo>
                  <a:pt x="0" y="0"/>
                </a:moveTo>
                <a:lnTo>
                  <a:pt x="4905573" y="0"/>
                </a:lnTo>
                <a:lnTo>
                  <a:pt x="4905573" y="5218694"/>
                </a:lnTo>
                <a:lnTo>
                  <a:pt x="0" y="5218694"/>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38100" dir="18900000" algn="bl" rotWithShape="0">
              <a:prstClr val="black">
                <a:alpha val="40000"/>
              </a:prstClr>
            </a:outerShdw>
          </a:effectLst>
        </p:spPr>
      </p:sp>
      <p:pic>
        <p:nvPicPr>
          <p:cNvPr id="22" name="Picture 21">
            <a:extLst>
              <a:ext uri="{FF2B5EF4-FFF2-40B4-BE49-F238E27FC236}">
                <a16:creationId xmlns:a16="http://schemas.microsoft.com/office/drawing/2014/main" id="{23B2D4EE-26AB-CD75-B3F3-140230488890}"/>
              </a:ext>
            </a:extLst>
          </p:cNvPr>
          <p:cNvPicPr>
            <a:picLocks noChangeAspect="1"/>
          </p:cNvPicPr>
          <p:nvPr/>
        </p:nvPicPr>
        <p:blipFill>
          <a:blip r:embed="rId4"/>
          <a:stretch>
            <a:fillRect/>
          </a:stretch>
        </p:blipFill>
        <p:spPr>
          <a:xfrm>
            <a:off x="1894896" y="3817488"/>
            <a:ext cx="2093446" cy="2432145"/>
          </a:xfrm>
          <a:prstGeom prst="rect">
            <a:avLst/>
          </a:prstGeom>
        </p:spPr>
      </p:pic>
      <p:sp>
        <p:nvSpPr>
          <p:cNvPr id="23" name="TextBox 22">
            <a:extLst>
              <a:ext uri="{FF2B5EF4-FFF2-40B4-BE49-F238E27FC236}">
                <a16:creationId xmlns:a16="http://schemas.microsoft.com/office/drawing/2014/main" id="{BF1B201F-BCB2-BB00-3CDD-40DB7867C5C8}"/>
              </a:ext>
            </a:extLst>
          </p:cNvPr>
          <p:cNvSpPr txBox="1"/>
          <p:nvPr/>
        </p:nvSpPr>
        <p:spPr>
          <a:xfrm>
            <a:off x="1021129" y="2474937"/>
            <a:ext cx="3001575" cy="895758"/>
          </a:xfrm>
          <a:prstGeom prst="rect">
            <a:avLst/>
          </a:prstGeom>
          <a:noFill/>
        </p:spPr>
        <p:txBody>
          <a:bodyPr wrap="square" rtlCol="0">
            <a:spAutoFit/>
          </a:bodyPr>
          <a:lstStyle/>
          <a:p>
            <a:pPr algn="ctr" defTabSz="609660">
              <a:lnSpc>
                <a:spcPct val="150000"/>
              </a:lnSpc>
              <a:defRPr/>
            </a:pPr>
            <a:r>
              <a:rPr lang="en-US" sz="4000" b="1" dirty="0" err="1">
                <a:solidFill>
                  <a:srgbClr val="C00000"/>
                </a:solidFill>
                <a:latin typeface="UTM Avo" panose="02040603050506020204" pitchFamily="18" charset="0"/>
                <a:cs typeface="Arial" panose="020B0604020202020204" pitchFamily="34" charset="0"/>
              </a:rPr>
              <a:t>Lưu</a:t>
            </a:r>
            <a:r>
              <a:rPr lang="en-US" sz="4000" b="1" dirty="0">
                <a:solidFill>
                  <a:srgbClr val="C00000"/>
                </a:solidFill>
                <a:latin typeface="UTM Avo" panose="02040603050506020204" pitchFamily="18" charset="0"/>
                <a:cs typeface="Arial" panose="020B0604020202020204" pitchFamily="34" charset="0"/>
              </a:rPr>
              <a:t> ý</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871CB95-1919-9C7E-33C0-1635DDDD5ABE}"/>
                  </a:ext>
                </a:extLst>
              </p:cNvPr>
              <p:cNvSpPr/>
              <p:nvPr/>
            </p:nvSpPr>
            <p:spPr>
              <a:xfrm>
                <a:off x="4904803" y="1461785"/>
                <a:ext cx="6428568" cy="4633384"/>
              </a:xfrm>
              <a:prstGeom prst="rect">
                <a:avLst/>
              </a:prstGeom>
            </p:spPr>
            <p:txBody>
              <a:bodyPr wrap="square">
                <a:spAutoFit/>
              </a:bodyPr>
              <a:lstStyle/>
              <a:p>
                <a:pPr algn="just">
                  <a:lnSpc>
                    <a:spcPct val="150000"/>
                  </a:lnSpc>
                  <a:spcBef>
                    <a:spcPts val="400"/>
                  </a:spcBef>
                  <a:spcAft>
                    <a:spcPts val="400"/>
                  </a:spcAft>
                </a:pPr>
                <a:r>
                  <a:rPr lang="fr-FR" sz="2600" dirty="0" err="1">
                    <a:latin typeface="UTM Avo" panose="02040603050506020204" pitchFamily="18" charset="0"/>
                    <a:ea typeface="Arial" panose="020B0604020202020204" pitchFamily="34" charset="0"/>
                    <a:cs typeface="Arial" panose="020B0604020202020204" pitchFamily="34" charset="0"/>
                  </a:rPr>
                  <a:t>Trong</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trò</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chơi</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lấy</a:t>
                </a:r>
                <a:r>
                  <a:rPr lang="fr-FR" sz="2600" dirty="0">
                    <a:latin typeface="UTM Avo" panose="02040603050506020204" pitchFamily="18" charset="0"/>
                    <a:ea typeface="Arial" panose="020B0604020202020204" pitchFamily="34" charset="0"/>
                    <a:cs typeface="Arial" panose="020B0604020202020204" pitchFamily="34" charset="0"/>
                  </a:rPr>
                  <a:t> bi </a:t>
                </a:r>
                <a:r>
                  <a:rPr lang="fr-FR" sz="2600" dirty="0" err="1">
                    <a:latin typeface="UTM Avo" panose="02040603050506020204" pitchFamily="18" charset="0"/>
                    <a:ea typeface="Arial" panose="020B0604020202020204" pitchFamily="34" charset="0"/>
                    <a:cs typeface="Arial" panose="020B0604020202020204" pitchFamily="34" charset="0"/>
                  </a:rPr>
                  <a:t>từ</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trong</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hộp</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đã</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nêu</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tỉ</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số</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giữa</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số</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các</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kết</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quả</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thuận</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lợi</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cho</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biến</a:t>
                </a:r>
                <a:r>
                  <a:rPr lang="fr-FR" sz="2600" dirty="0">
                    <a:latin typeface="UTM Avo" panose="02040603050506020204" pitchFamily="18" charset="0"/>
                    <a:ea typeface="Arial" panose="020B0604020202020204" pitchFamily="34" charset="0"/>
                    <a:cs typeface="Arial" panose="020B0604020202020204" pitchFamily="34" charset="0"/>
                  </a:rPr>
                  <a:t> </a:t>
                </a:r>
                <a:r>
                  <a:rPr lang="fr-FR" sz="2600" dirty="0" err="1">
                    <a:latin typeface="UTM Avo" panose="02040603050506020204" pitchFamily="18" charset="0"/>
                    <a:ea typeface="Arial" panose="020B0604020202020204" pitchFamily="34" charset="0"/>
                    <a:cs typeface="Arial" panose="020B0604020202020204" pitchFamily="34" charset="0"/>
                  </a:rPr>
                  <a:t>cố</a:t>
                </a:r>
                <a:r>
                  <a:rPr lang="fr-FR" sz="2600" dirty="0">
                    <a:latin typeface="UTM Avo" panose="02040603050506020204" pitchFamily="18" charset="0"/>
                    <a:ea typeface="Arial" panose="020B0604020202020204" pitchFamily="34" charset="0"/>
                    <a:cs typeface="Arial" panose="020B0604020202020204" pitchFamily="34" charset="0"/>
                  </a:rPr>
                  <a:t> </a:t>
                </a:r>
                <a14:m>
                  <m:oMath xmlns:m="http://schemas.openxmlformats.org/officeDocument/2006/math">
                    <m:r>
                      <a:rPr lang="fr-FR" sz="2600" i="1">
                        <a:latin typeface="Cambria Math" panose="02040503050406030204" pitchFamily="18" charset="0"/>
                        <a:ea typeface="Arial" panose="020B0604020202020204" pitchFamily="34" charset="0"/>
                        <a:cs typeface="Times New Roman" panose="02020603050405020304" pitchFamily="18" charset="0"/>
                      </a:rPr>
                      <m:t>"</m:t>
                    </m:r>
                  </m:oMath>
                </a14:m>
                <a:r>
                  <a:rPr lang="fr-FR" sz="2600" dirty="0" err="1">
                    <a:latin typeface="UTM Avo" panose="02040603050506020204" pitchFamily="18" charset="0"/>
                    <a:ea typeface="Dotum" panose="020B0600000101010101" pitchFamily="34" charset="-127"/>
                    <a:cs typeface="Arial" panose="020B0604020202020204" pitchFamily="34" charset="0"/>
                  </a:rPr>
                  <a:t>Trên</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viên</a:t>
                </a:r>
                <a:r>
                  <a:rPr lang="fr-FR" sz="2600" dirty="0">
                    <a:latin typeface="UTM Avo" panose="02040603050506020204" pitchFamily="18" charset="0"/>
                    <a:ea typeface="Dotum" panose="020B0600000101010101" pitchFamily="34" charset="-127"/>
                    <a:cs typeface="Arial" panose="020B0604020202020204" pitchFamily="34" charset="0"/>
                  </a:rPr>
                  <a:t> bi </a:t>
                </a:r>
                <a:r>
                  <a:rPr lang="fr-FR" sz="2600" dirty="0" err="1">
                    <a:latin typeface="UTM Avo" panose="02040603050506020204" pitchFamily="18" charset="0"/>
                    <a:ea typeface="Dotum" panose="020B0600000101010101" pitchFamily="34" charset="-127"/>
                    <a:cs typeface="Arial" panose="020B0604020202020204" pitchFamily="34" charset="0"/>
                  </a:rPr>
                  <a:t>lấy</a:t>
                </a:r>
                <a:r>
                  <a:rPr lang="fr-FR" sz="2600" dirty="0">
                    <a:latin typeface="UTM Avo" panose="02040603050506020204" pitchFamily="18" charset="0"/>
                    <a:ea typeface="Dotum" panose="020B0600000101010101" pitchFamily="34" charset="-127"/>
                    <a:cs typeface="Arial" panose="020B0604020202020204" pitchFamily="34" charset="0"/>
                  </a:rPr>
                  <a:t> ra </a:t>
                </a:r>
                <a:r>
                  <a:rPr lang="fr-FR" sz="2600" dirty="0" err="1">
                    <a:latin typeface="UTM Avo" panose="02040603050506020204" pitchFamily="18" charset="0"/>
                    <a:ea typeface="Dotum" panose="020B0600000101010101" pitchFamily="34" charset="-127"/>
                    <a:cs typeface="Arial" panose="020B0604020202020204" pitchFamily="34" charset="0"/>
                  </a:rPr>
                  <a:t>viết</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tên</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một</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loài</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động</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vật</a:t>
                </a:r>
                <a14:m>
                  <m:oMath xmlns:m="http://schemas.openxmlformats.org/officeDocument/2006/math">
                    <m:r>
                      <a:rPr lang="fr-FR" sz="2600" i="1">
                        <a:latin typeface="Cambria Math" panose="02040503050406030204" pitchFamily="18" charset="0"/>
                        <a:ea typeface="Dotum" panose="020B0600000101010101" pitchFamily="34" charset="-127"/>
                        <a:cs typeface="Times New Roman" panose="02020603050405020304" pitchFamily="18" charset="0"/>
                      </a:rPr>
                      <m:t>"</m:t>
                    </m:r>
                  </m:oMath>
                </a14:m>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và</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số</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các</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kết</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quả</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có</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thể</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xảy</a:t>
                </a:r>
                <a:r>
                  <a:rPr lang="fr-FR" sz="2600" dirty="0">
                    <a:latin typeface="UTM Avo" panose="02040603050506020204" pitchFamily="18" charset="0"/>
                    <a:ea typeface="Dotum" panose="020B0600000101010101" pitchFamily="34" charset="-127"/>
                    <a:cs typeface="Arial" panose="020B0604020202020204" pitchFamily="34" charset="0"/>
                  </a:rPr>
                  <a:t> ra </a:t>
                </a:r>
                <a:r>
                  <a:rPr lang="fr-FR" sz="2600" dirty="0" err="1">
                    <a:latin typeface="UTM Avo" panose="02040603050506020204" pitchFamily="18" charset="0"/>
                    <a:ea typeface="Dotum" panose="020B0600000101010101" pitchFamily="34" charset="-127"/>
                    <a:cs typeface="Arial" panose="020B0604020202020204" pitchFamily="34" charset="0"/>
                  </a:rPr>
                  <a:t>đối</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với</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tên</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sinh</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vật</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được</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viết</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trên</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viên</a:t>
                </a:r>
                <a:r>
                  <a:rPr lang="fr-FR" sz="2600" dirty="0">
                    <a:latin typeface="UTM Avo" panose="02040603050506020204" pitchFamily="18" charset="0"/>
                    <a:ea typeface="Dotum" panose="020B0600000101010101" pitchFamily="34" charset="-127"/>
                    <a:cs typeface="Arial" panose="020B0604020202020204" pitchFamily="34" charset="0"/>
                  </a:rPr>
                  <a:t> bi là </a:t>
                </a:r>
                <a14:m>
                  <m:oMath xmlns:m="http://schemas.openxmlformats.org/officeDocument/2006/math">
                    <m:f>
                      <m:fPr>
                        <m:ctrlPr>
                          <a:rPr lang="en-US" sz="26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fr-FR" sz="2600">
                            <a:latin typeface="UTM Avo" panose="02040603050506020204" pitchFamily="18" charset="0"/>
                            <a:ea typeface="Dotum" panose="020B0600000101010101" pitchFamily="34" charset="-127"/>
                            <a:cs typeface="Times New Roman" panose="02020603050405020304" pitchFamily="18" charset="0"/>
                          </a:rPr>
                          <m:t>6</m:t>
                        </m:r>
                      </m:num>
                      <m:den>
                        <m:r>
                          <m:rPr>
                            <m:nor/>
                          </m:rPr>
                          <a:rPr lang="fr-FR" sz="2600">
                            <a:latin typeface="UTM Avo" panose="02040603050506020204" pitchFamily="18" charset="0"/>
                            <a:ea typeface="Dotum" panose="020B0600000101010101" pitchFamily="34" charset="-127"/>
                            <a:cs typeface="Times New Roman" panose="02020603050405020304" pitchFamily="18" charset="0"/>
                          </a:rPr>
                          <m:t>10</m:t>
                        </m:r>
                      </m:den>
                    </m:f>
                    <m:r>
                      <m:rPr>
                        <m:nor/>
                      </m:rPr>
                      <a:rPr lang="en-US" sz="2600">
                        <a:latin typeface="Cambria Math" panose="02040503050406030204" pitchFamily="18" charset="0"/>
                        <a:ea typeface="Dotum" panose="020B0600000101010101" pitchFamily="34" charset="-127"/>
                        <a:cs typeface="Times New Roman" panose="02020603050405020304" pitchFamily="18" charset="0"/>
                      </a:rPr>
                      <m:t> </m:t>
                    </m:r>
                    <m:r>
                      <m:rPr>
                        <m:nor/>
                      </m:rPr>
                      <a:rPr lang="fr-FR" sz="2600">
                        <a:latin typeface="UTM Avo" panose="02040603050506020204" pitchFamily="18" charset="0"/>
                        <a:ea typeface="Dotum" panose="020B0600000101010101" pitchFamily="34" charset="-127"/>
                        <a:cs typeface="Times New Roman" panose="02020603050405020304" pitchFamily="18" charset="0"/>
                      </a:rPr>
                      <m:t>=</m:t>
                    </m:r>
                    <m:r>
                      <m:rPr>
                        <m:nor/>
                      </m:rPr>
                      <a:rPr lang="en-US" sz="2600">
                        <a:latin typeface="UTM Avo" panose="02040603050506020204" pitchFamily="18" charset="0"/>
                        <a:ea typeface="Dotum" panose="020B0600000101010101" pitchFamily="34" charset="-127"/>
                        <a:cs typeface="Times New Roman" panose="02020603050405020304" pitchFamily="18" charset="0"/>
                      </a:rPr>
                      <m:t> </m:t>
                    </m:r>
                    <m:r>
                      <m:rPr>
                        <m:nor/>
                      </m:rPr>
                      <a:rPr lang="fr-FR" sz="2600">
                        <a:latin typeface="UTM Avo" panose="02040603050506020204" pitchFamily="18" charset="0"/>
                        <a:ea typeface="Dotum" panose="020B0600000101010101" pitchFamily="34" charset="-127"/>
                        <a:cs typeface="Times New Roman" panose="02020603050405020304" pitchFamily="18" charset="0"/>
                      </a:rPr>
                      <m:t>0,6</m:t>
                    </m:r>
                  </m:oMath>
                </a14:m>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Tỉ</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số</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này</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gọi</a:t>
                </a:r>
                <a:r>
                  <a:rPr lang="fr-FR" sz="2600" dirty="0">
                    <a:latin typeface="UTM Avo" panose="02040603050506020204" pitchFamily="18" charset="0"/>
                    <a:ea typeface="Dotum" panose="020B0600000101010101" pitchFamily="34" charset="-127"/>
                    <a:cs typeface="Arial" panose="020B0604020202020204" pitchFamily="34" charset="0"/>
                  </a:rPr>
                  <a:t> là </a:t>
                </a:r>
                <a:r>
                  <a:rPr lang="fr-FR" sz="2600" i="1" dirty="0" err="1">
                    <a:latin typeface="UTM Avo" panose="02040603050506020204" pitchFamily="18" charset="0"/>
                    <a:ea typeface="Dotum" panose="020B0600000101010101" pitchFamily="34" charset="-127"/>
                    <a:cs typeface="Arial" panose="020B0604020202020204" pitchFamily="34" charset="0"/>
                  </a:rPr>
                  <a:t>xác</a:t>
                </a:r>
                <a:r>
                  <a:rPr lang="fr-FR" sz="2600" i="1" dirty="0">
                    <a:latin typeface="UTM Avo" panose="02040603050506020204" pitchFamily="18" charset="0"/>
                    <a:ea typeface="Dotum" panose="020B0600000101010101" pitchFamily="34" charset="-127"/>
                    <a:cs typeface="Arial" panose="020B0604020202020204" pitchFamily="34" charset="0"/>
                  </a:rPr>
                  <a:t> </a:t>
                </a:r>
                <a:r>
                  <a:rPr lang="fr-FR" sz="2600" i="1" dirty="0" err="1">
                    <a:latin typeface="UTM Avo" panose="02040603050506020204" pitchFamily="18" charset="0"/>
                    <a:ea typeface="Dotum" panose="020B0600000101010101" pitchFamily="34" charset="-127"/>
                    <a:cs typeface="Arial" panose="020B0604020202020204" pitchFamily="34" charset="0"/>
                  </a:rPr>
                  <a:t>suất</a:t>
                </a:r>
                <a:r>
                  <a:rPr lang="fr-FR" sz="2600" i="1"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của</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biến</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cố</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nói</a:t>
                </a:r>
                <a:r>
                  <a:rPr lang="fr-FR" sz="2600" dirty="0">
                    <a:latin typeface="UTM Avo" panose="02040603050506020204" pitchFamily="18" charset="0"/>
                    <a:ea typeface="Dotum" panose="020B0600000101010101" pitchFamily="34" charset="-127"/>
                    <a:cs typeface="Arial" panose="020B0604020202020204" pitchFamily="34" charset="0"/>
                  </a:rPr>
                  <a:t> </a:t>
                </a:r>
                <a:r>
                  <a:rPr lang="fr-FR" sz="2600" dirty="0" err="1">
                    <a:latin typeface="UTM Avo" panose="02040603050506020204" pitchFamily="18" charset="0"/>
                    <a:ea typeface="Dotum" panose="020B0600000101010101" pitchFamily="34" charset="-127"/>
                    <a:cs typeface="Arial" panose="020B0604020202020204" pitchFamily="34" charset="0"/>
                  </a:rPr>
                  <a:t>trên</a:t>
                </a:r>
                <a:r>
                  <a:rPr lang="fr-FR" sz="2600" dirty="0">
                    <a:latin typeface="UTM Avo" panose="02040603050506020204" pitchFamily="18" charset="0"/>
                    <a:ea typeface="Dotum" panose="020B0600000101010101" pitchFamily="34" charset="-127"/>
                    <a:cs typeface="Arial" panose="020B0604020202020204" pitchFamily="34" charset="0"/>
                  </a:rPr>
                  <a:t>.</a:t>
                </a:r>
                <a:endParaRPr lang="en-US" sz="2600" dirty="0">
                  <a:latin typeface="UTM Avo" panose="02040603050506020204" pitchFamily="18" charset="0"/>
                  <a:ea typeface="Arial" panose="020B0604020202020204" pitchFamily="34" charset="0"/>
                  <a:cs typeface="Arial" panose="020B0604020202020204" pitchFamily="34" charset="0"/>
                </a:endParaRPr>
              </a:p>
            </p:txBody>
          </p:sp>
        </mc:Choice>
        <mc:Fallback xmlns="">
          <p:sp>
            <p:nvSpPr>
              <p:cNvPr id="24" name="Rectangle 23">
                <a:extLst>
                  <a:ext uri="{FF2B5EF4-FFF2-40B4-BE49-F238E27FC236}">
                    <a16:creationId xmlns:a16="http://schemas.microsoft.com/office/drawing/2014/main" id="{0871CB95-1919-9C7E-33C0-1635DDDD5ABE}"/>
                  </a:ext>
                </a:extLst>
              </p:cNvPr>
              <p:cNvSpPr>
                <a:spLocks noRot="1" noChangeAspect="1" noMove="1" noResize="1" noEditPoints="1" noAdjustHandles="1" noChangeArrowheads="1" noChangeShapeType="1" noTextEdit="1"/>
              </p:cNvSpPr>
              <p:nvPr/>
            </p:nvSpPr>
            <p:spPr>
              <a:xfrm>
                <a:off x="4904803" y="1461785"/>
                <a:ext cx="6428568" cy="4633384"/>
              </a:xfrm>
              <a:prstGeom prst="rect">
                <a:avLst/>
              </a:prstGeom>
              <a:blipFill>
                <a:blip r:embed="rId6"/>
                <a:stretch>
                  <a:fillRect l="-1708" r="-1708" b="-2368"/>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5AC78E79-8CCB-5CD8-A4DB-BB620D0EB887}"/>
              </a:ext>
            </a:extLst>
          </p:cNvPr>
          <p:cNvPicPr>
            <a:picLocks noChangeAspect="1"/>
          </p:cNvPicPr>
          <p:nvPr/>
        </p:nvPicPr>
        <p:blipFill>
          <a:blip r:embed="rId7"/>
          <a:stretch>
            <a:fillRect/>
          </a:stretch>
        </p:blipFill>
        <p:spPr>
          <a:xfrm>
            <a:off x="949311" y="2749975"/>
            <a:ext cx="645577" cy="562159"/>
          </a:xfrm>
          <a:prstGeom prst="rect">
            <a:avLst/>
          </a:prstGeom>
        </p:spPr>
      </p:pic>
    </p:spTree>
    <p:extLst>
      <p:ext uri="{BB962C8B-B14F-4D97-AF65-F5344CB8AC3E}">
        <p14:creationId xmlns:p14="http://schemas.microsoft.com/office/powerpoint/2010/main" val="1331808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964FA-6C64-210C-5EB1-5BEFE4B1638D}"/>
              </a:ext>
            </a:extLst>
          </p:cNvPr>
          <p:cNvGrpSpPr/>
          <p:nvPr/>
        </p:nvGrpSpPr>
        <p:grpSpPr>
          <a:xfrm>
            <a:off x="8578586" y="963792"/>
            <a:ext cx="2514563" cy="1312480"/>
            <a:chOff x="454896" y="330975"/>
            <a:chExt cx="4986906" cy="2602923"/>
          </a:xfrm>
        </p:grpSpPr>
        <p:pic>
          <p:nvPicPr>
            <p:cNvPr id="3" name="Picture 2">
              <a:extLst>
                <a:ext uri="{FF2B5EF4-FFF2-40B4-BE49-F238E27FC236}">
                  <a16:creationId xmlns:a16="http://schemas.microsoft.com/office/drawing/2014/main" id="{05553338-2564-1848-B05D-984085A2F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96" y="330975"/>
              <a:ext cx="4986906" cy="2602923"/>
            </a:xfrm>
            <a:prstGeom prst="rect">
              <a:avLst/>
            </a:prstGeom>
          </p:spPr>
        </p:pic>
        <p:sp>
          <p:nvSpPr>
            <p:cNvPr id="4" name="TextBox 3">
              <a:extLst>
                <a:ext uri="{FF2B5EF4-FFF2-40B4-BE49-F238E27FC236}">
                  <a16:creationId xmlns:a16="http://schemas.microsoft.com/office/drawing/2014/main" id="{49EC81D7-0EE6-1DC2-234C-9B453F0BBF7F}"/>
                </a:ext>
              </a:extLst>
            </p:cNvPr>
            <p:cNvSpPr txBox="1"/>
            <p:nvPr/>
          </p:nvSpPr>
          <p:spPr>
            <a:xfrm>
              <a:off x="1153112" y="959081"/>
              <a:ext cx="3432865" cy="1047748"/>
            </a:xfrm>
            <a:prstGeom prst="rect">
              <a:avLst/>
            </a:prstGeom>
            <a:noFill/>
          </p:spPr>
          <p:txBody>
            <a:bodyPr wrap="square" rtlCol="0">
              <a:spAutoFit/>
            </a:bodyPr>
            <a:lstStyle/>
            <a:p>
              <a:pPr algn="ctr" defTabSz="609660">
                <a:defRPr/>
              </a:pPr>
              <a:r>
                <a:rPr lang="en-US" sz="2800" b="1" dirty="0" err="1">
                  <a:solidFill>
                    <a:prstClr val="black"/>
                  </a:solidFill>
                  <a:latin typeface="UTM Avo" panose="02040603050506020204" pitchFamily="18" charset="0"/>
                  <a:cs typeface="Arial" panose="020B0604020202020204" pitchFamily="34" charset="0"/>
                </a:rPr>
                <a:t>Ghi</a:t>
              </a:r>
              <a:r>
                <a:rPr lang="en-US" sz="2800" b="1" dirty="0">
                  <a:solidFill>
                    <a:prstClr val="black"/>
                  </a:solidFill>
                  <a:latin typeface="UTM Avo" panose="02040603050506020204" pitchFamily="18" charset="0"/>
                  <a:cs typeface="Arial" panose="020B0604020202020204" pitchFamily="34" charset="0"/>
                </a:rPr>
                <a:t> </a:t>
              </a:r>
              <a:r>
                <a:rPr lang="en-US" sz="2800" b="1" dirty="0" err="1">
                  <a:solidFill>
                    <a:prstClr val="black"/>
                  </a:solidFill>
                  <a:latin typeface="UTM Avo" panose="02040603050506020204" pitchFamily="18" charset="0"/>
                  <a:cs typeface="Arial" panose="020B0604020202020204" pitchFamily="34" charset="0"/>
                </a:rPr>
                <a:t>nhớ</a:t>
              </a:r>
              <a:endParaRPr lang="en-US" sz="2800" b="1" dirty="0">
                <a:solidFill>
                  <a:prstClr val="black"/>
                </a:solidFill>
                <a:latin typeface="UTM Avo" panose="02040603050506020204" pitchFamily="18" charset="0"/>
                <a:cs typeface="Arial" panose="020B0604020202020204" pitchFamily="34" charset="0"/>
              </a:endParaRPr>
            </a:p>
          </p:txBody>
        </p:sp>
      </p:grpSp>
      <p:sp>
        <p:nvSpPr>
          <p:cNvPr id="5" name="Rectangle 4">
            <a:extLst>
              <a:ext uri="{FF2B5EF4-FFF2-40B4-BE49-F238E27FC236}">
                <a16:creationId xmlns:a16="http://schemas.microsoft.com/office/drawing/2014/main" id="{621CD831-6777-AB59-BF86-37EDC82E5123}"/>
              </a:ext>
            </a:extLst>
          </p:cNvPr>
          <p:cNvSpPr/>
          <p:nvPr/>
        </p:nvSpPr>
        <p:spPr>
          <a:xfrm>
            <a:off x="989388" y="2386180"/>
            <a:ext cx="9650827" cy="2783134"/>
          </a:xfrm>
          <a:prstGeom prst="rect">
            <a:avLst/>
          </a:prstGeom>
          <a:solidFill>
            <a:schemeClr val="accent2">
              <a:lumMod val="20000"/>
              <a:lumOff val="80000"/>
            </a:schemeClr>
          </a:solidFill>
        </p:spPr>
        <p:txBody>
          <a:bodyPr wrap="square">
            <a:spAutoFit/>
          </a:bodyPr>
          <a:lstStyle/>
          <a:p>
            <a:pPr algn="ctr">
              <a:lnSpc>
                <a:spcPct val="175000"/>
              </a:lnSpc>
              <a:spcBef>
                <a:spcPts val="400"/>
              </a:spcBef>
              <a:spcAft>
                <a:spcPts val="400"/>
              </a:spcAft>
            </a:pPr>
            <a:r>
              <a:rPr lang="vi-VN" sz="2600" dirty="0">
                <a:latin typeface="UTM Avo" panose="02040603050506020204" pitchFamily="18" charset="0"/>
                <a:ea typeface="Arial" panose="020B0604020202020204" pitchFamily="34" charset="0"/>
                <a:cs typeface="Arial" panose="020B0604020202020204" pitchFamily="34" charset="0"/>
              </a:rPr>
              <a:t>Trong trò chơi chọn ngẫu nhiên một đối tượng từ một nhóm đối tượng, xác suất của</a:t>
            </a:r>
            <a:r>
              <a:rPr lang="en-US" sz="2600" dirty="0">
                <a:latin typeface="UTM Avo" panose="02040603050506020204" pitchFamily="18" charset="0"/>
                <a:ea typeface="Arial" panose="020B0604020202020204" pitchFamily="34" charset="0"/>
                <a:cs typeface="Arial" panose="020B0604020202020204" pitchFamily="34" charset="0"/>
              </a:rPr>
              <a:t> </a:t>
            </a:r>
            <a:r>
              <a:rPr lang="en-US" sz="2600" dirty="0" err="1">
                <a:latin typeface="UTM Avo" panose="02040603050506020204" pitchFamily="18" charset="0"/>
                <a:ea typeface="Arial" panose="020B0604020202020204" pitchFamily="34" charset="0"/>
                <a:cs typeface="Arial" panose="020B0604020202020204" pitchFamily="34" charset="0"/>
              </a:rPr>
              <a:t>một</a:t>
            </a:r>
            <a:r>
              <a:rPr lang="vi-VN" sz="2600" dirty="0">
                <a:latin typeface="UTM Avo" panose="02040603050506020204" pitchFamily="18" charset="0"/>
                <a:ea typeface="Arial" panose="020B0604020202020204" pitchFamily="34" charset="0"/>
                <a:cs typeface="Arial" panose="020B0604020202020204" pitchFamily="34" charset="0"/>
              </a:rPr>
              <a:t> biến cố bằng tỉ số của số kết quả thuận lợi cho biến cố và số các kết quả có thể xảy ra đối với đối tượng được chọn ra.</a:t>
            </a:r>
            <a:endParaRPr lang="en-US" sz="2600" dirty="0">
              <a:latin typeface="UTM Avo" panose="02040603050506020204" pitchFamily="18"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781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424228" y="458099"/>
            <a:ext cx="1181252"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latin typeface="UTM Avo" panose="02040603050506020204" pitchFamily="18" charset="0"/>
                <a:cs typeface="Arial" panose="020B0604020202020204" pitchFamily="34" charset="0"/>
              </a:rPr>
              <a:t>Ví</a:t>
            </a:r>
            <a:r>
              <a:rPr lang="en-US" sz="2000" b="1" dirty="0">
                <a:solidFill>
                  <a:sysClr val="windowText" lastClr="000000"/>
                </a:solidFill>
                <a:latin typeface="UTM Avo" panose="02040603050506020204" pitchFamily="18" charset="0"/>
                <a:cs typeface="Arial" panose="020B0604020202020204" pitchFamily="34" charset="0"/>
              </a:rPr>
              <a:t> </a:t>
            </a:r>
            <a:r>
              <a:rPr lang="en-US" sz="2000" b="1" dirty="0" err="1">
                <a:solidFill>
                  <a:sysClr val="windowText" lastClr="000000"/>
                </a:solidFill>
                <a:latin typeface="UTM Avo" panose="02040603050506020204" pitchFamily="18" charset="0"/>
                <a:cs typeface="Arial" panose="020B0604020202020204" pitchFamily="34" charset="0"/>
              </a:rPr>
              <a:t>dụ</a:t>
            </a:r>
            <a:r>
              <a:rPr lang="en-US" sz="2000" b="1" dirty="0">
                <a:solidFill>
                  <a:sysClr val="windowText" lastClr="000000"/>
                </a:solidFill>
                <a:latin typeface="UTM Avo" panose="02040603050506020204" pitchFamily="18" charset="0"/>
                <a:cs typeface="Arial" panose="020B0604020202020204" pitchFamily="34" charset="0"/>
              </a:rPr>
              <a:t> 2 </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2047689" y="458099"/>
            <a:ext cx="9833812" cy="1036117"/>
          </a:xfrm>
          <a:prstGeom prst="rect">
            <a:avLst/>
          </a:prstGeom>
          <a:noFill/>
        </p:spPr>
        <p:txBody>
          <a:bodyPr wrap="square" rtlCol="0">
            <a:spAutoFit/>
          </a:bodyPr>
          <a:lstStyle/>
          <a:p>
            <a:pPr algn="just">
              <a:lnSpc>
                <a:spcPct val="150000"/>
              </a:lnSpc>
            </a:pPr>
            <a:r>
              <a:rPr lang="vi-VN" sz="2200" dirty="0">
                <a:latin typeface="UTM Avo" panose="02040603050506020204" pitchFamily="18" charset="0"/>
                <a:cs typeface="Arial" panose="020B0604020202020204" pitchFamily="34" charset="0"/>
              </a:rPr>
              <a:t>Trong trò chơi lấy bi ở </a:t>
            </a:r>
            <a:r>
              <a:rPr lang="vi-VN" sz="2200" i="1" dirty="0">
                <a:latin typeface="UTM Avo" panose="02040603050506020204" pitchFamily="18" charset="0"/>
                <a:cs typeface="Arial" panose="020B0604020202020204" pitchFamily="34" charset="0"/>
              </a:rPr>
              <a:t>Hoạt động 3</a:t>
            </a:r>
            <a:r>
              <a:rPr lang="vi-VN" sz="2200" dirty="0">
                <a:latin typeface="UTM Avo" panose="02040603050506020204" pitchFamily="18" charset="0"/>
                <a:cs typeface="Arial" panose="020B0604020202020204" pitchFamily="34" charset="0"/>
              </a:rPr>
              <a:t>, tính xác suất của biến cố: </a:t>
            </a:r>
          </a:p>
          <a:p>
            <a:pPr algn="just">
              <a:lnSpc>
                <a:spcPct val="150000"/>
              </a:lnSpc>
            </a:pPr>
            <a:r>
              <a:rPr lang="vi-VN" sz="2200" dirty="0">
                <a:latin typeface="UTM Avo" panose="02040603050506020204" pitchFamily="18" charset="0"/>
                <a:cs typeface="Arial" panose="020B0604020202020204" pitchFamily="34" charset="0"/>
              </a:rPr>
              <a:t>a) “Trên viên bi lấy ra viết tên một loài thực vật”;</a:t>
            </a:r>
          </a:p>
        </p:txBody>
      </p:sp>
      <p:sp>
        <p:nvSpPr>
          <p:cNvPr id="6" name="TextBox 5">
            <a:extLst>
              <a:ext uri="{FF2B5EF4-FFF2-40B4-BE49-F238E27FC236}">
                <a16:creationId xmlns:a16="http://schemas.microsoft.com/office/drawing/2014/main" id="{AEA91AFA-7384-2158-688E-5F17BF2BBCAD}"/>
              </a:ext>
            </a:extLst>
          </p:cNvPr>
          <p:cNvSpPr txBox="1"/>
          <p:nvPr/>
        </p:nvSpPr>
        <p:spPr>
          <a:xfrm>
            <a:off x="424228" y="1931659"/>
            <a:ext cx="1414614" cy="537391"/>
          </a:xfrm>
          <a:prstGeom prst="rect">
            <a:avLst/>
          </a:prstGeom>
          <a:noFill/>
        </p:spPr>
        <p:txBody>
          <a:bodyPr wrap="square" rtlCol="0">
            <a:spAutoFit/>
          </a:bodyPr>
          <a:lstStyle/>
          <a:p>
            <a:pPr algn="just">
              <a:lnSpc>
                <a:spcPct val="15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3EEEECA-1ADE-A62A-A858-3FEC1734981F}"/>
                  </a:ext>
                </a:extLst>
              </p:cNvPr>
              <p:cNvSpPr/>
              <p:nvPr/>
            </p:nvSpPr>
            <p:spPr>
              <a:xfrm>
                <a:off x="553353" y="2627806"/>
                <a:ext cx="11503926" cy="2513958"/>
              </a:xfrm>
              <a:prstGeom prst="rect">
                <a:avLst/>
              </a:prstGeom>
            </p:spPr>
            <p:txBody>
              <a:bodyPr wrap="square">
                <a:spAutoFit/>
              </a:bodyPr>
              <a:lstStyle/>
              <a:p>
                <a:pPr algn="just">
                  <a:lnSpc>
                    <a:spcPct val="150000"/>
                  </a:lnSpc>
                  <a:spcBef>
                    <a:spcPts val="200"/>
                  </a:spcBef>
                  <a:spcAft>
                    <a:spcPts val="200"/>
                  </a:spcAft>
                </a:pPr>
                <a:r>
                  <a:rPr lang="vi-VN" sz="2200" dirty="0">
                    <a:latin typeface="UTM Avo" panose="02040603050506020204" pitchFamily="18" charset="0"/>
                    <a:ea typeface="Arial" panose="020B0604020202020204" pitchFamily="34" charset="0"/>
                    <a:cs typeface="Arial" panose="020B0604020202020204" pitchFamily="34" charset="0"/>
                  </a:rPr>
                  <a:t>a) Các kết quả thuận lợi cho biến cố “Trên viên b</a:t>
                </a:r>
                <a:r>
                  <a:rPr lang="en-US" sz="2200" dirty="0" err="1">
                    <a:latin typeface="UTM Avo" panose="02040603050506020204" pitchFamily="18" charset="0"/>
                    <a:ea typeface="Arial" panose="020B0604020202020204" pitchFamily="34" charset="0"/>
                    <a:cs typeface="Arial" panose="020B0604020202020204" pitchFamily="34" charset="0"/>
                  </a:rPr>
                  <a:t>i</a:t>
                </a:r>
                <a:r>
                  <a:rPr lang="vi-VN" sz="2200" dirty="0">
                    <a:latin typeface="UTM Avo" panose="02040603050506020204" pitchFamily="18" charset="0"/>
                    <a:ea typeface="Arial" panose="020B0604020202020204" pitchFamily="34" charset="0"/>
                    <a:cs typeface="Arial" panose="020B0604020202020204" pitchFamily="34" charset="0"/>
                  </a:rPr>
                  <a:t> lấy ra viết tên một loài thực vật” là viên bi được lấy ra viết những tên sau: Lúa, Ngô, Hoa hồng, Hoa hướng dương. </a:t>
                </a:r>
                <a:endParaRPr lang="en-US" sz="2200" dirty="0">
                  <a:latin typeface="UTM Avo" panose="02040603050506020204" pitchFamily="18" charset="0"/>
                  <a:ea typeface="Arial" panose="020B0604020202020204" pitchFamily="34" charset="0"/>
                  <a:cs typeface="Arial" panose="020B0604020202020204" pitchFamily="34" charset="0"/>
                </a:endParaRPr>
              </a:p>
              <a:p>
                <a:pPr algn="just">
                  <a:lnSpc>
                    <a:spcPct val="150000"/>
                  </a:lnSpc>
                  <a:spcBef>
                    <a:spcPts val="200"/>
                  </a:spcBef>
                  <a:spcAft>
                    <a:spcPts val="200"/>
                  </a:spcAft>
                </a:pPr>
                <a:r>
                  <a:rPr lang="vi-VN" sz="2200" dirty="0">
                    <a:latin typeface="UTM Avo" panose="02040603050506020204" pitchFamily="18" charset="0"/>
                    <a:ea typeface="Arial" panose="020B0604020202020204" pitchFamily="34" charset="0"/>
                    <a:cs typeface="Arial" panose="020B0604020202020204" pitchFamily="34" charset="0"/>
                  </a:rPr>
                  <a:t>Do đó, có 4 kết quả thuận lợi cho biến cố đó. </a:t>
                </a:r>
                <a:endParaRPr lang="en-US" sz="2200" dirty="0">
                  <a:latin typeface="UTM Avo" panose="02040603050506020204" pitchFamily="18" charset="0"/>
                  <a:ea typeface="Arial" panose="020B0604020202020204" pitchFamily="34" charset="0"/>
                  <a:cs typeface="Arial" panose="020B0604020202020204" pitchFamily="34" charset="0"/>
                </a:endParaRPr>
              </a:p>
              <a:p>
                <a:pPr algn="just">
                  <a:lnSpc>
                    <a:spcPct val="150000"/>
                  </a:lnSpc>
                  <a:spcBef>
                    <a:spcPts val="200"/>
                  </a:spcBef>
                  <a:spcAft>
                    <a:spcPts val="200"/>
                  </a:spcAft>
                </a:pPr>
                <a:r>
                  <a:rPr lang="vi-VN" sz="2200" dirty="0">
                    <a:latin typeface="UTM Avo" panose="02040603050506020204" pitchFamily="18" charset="0"/>
                    <a:ea typeface="Arial" panose="020B0604020202020204" pitchFamily="34" charset="0"/>
                    <a:cs typeface="Arial" panose="020B0604020202020204" pitchFamily="34" charset="0"/>
                  </a:rPr>
                  <a:t>Vì thế, xác suất của biến cố đó là </a:t>
                </a:r>
                <a:r>
                  <a:rPr lang="en-US" sz="2200" dirty="0">
                    <a:latin typeface="UTM Avo" panose="02040603050506020204" pitchFamily="18" charset="0"/>
                    <a:ea typeface="Arial" panose="020B0604020202020204" pitchFamily="34"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ea typeface="Arial" panose="020B0604020202020204" pitchFamily="34" charset="0"/>
                            <a:cs typeface="Arial" panose="020B0604020202020204" pitchFamily="34" charset="0"/>
                          </a:rPr>
                        </m:ctrlPr>
                      </m:fPr>
                      <m:num>
                        <m:r>
                          <m:rPr>
                            <m:nor/>
                          </m:rPr>
                          <a:rPr lang="en-US" sz="2200" i="0">
                            <a:latin typeface="UTM Avo" panose="02040603050506020204" pitchFamily="18" charset="0"/>
                            <a:ea typeface="Arial" panose="020B0604020202020204" pitchFamily="34" charset="0"/>
                            <a:cs typeface="Arial" panose="020B0604020202020204" pitchFamily="34" charset="0"/>
                          </a:rPr>
                          <m:t>4</m:t>
                        </m:r>
                      </m:num>
                      <m:den>
                        <m:r>
                          <m:rPr>
                            <m:nor/>
                          </m:rPr>
                          <a:rPr lang="fr-FR" sz="2200" i="0">
                            <a:latin typeface="UTM Avo" panose="02040603050506020204" pitchFamily="18" charset="0"/>
                            <a:ea typeface="Arial" panose="020B0604020202020204" pitchFamily="34" charset="0"/>
                            <a:cs typeface="Arial" panose="020B0604020202020204" pitchFamily="34" charset="0"/>
                          </a:rPr>
                          <m:t>10</m:t>
                        </m:r>
                      </m:den>
                    </m:f>
                    <m:r>
                      <m:rPr>
                        <m:nor/>
                      </m:rPr>
                      <a:rPr lang="en-US" sz="2200" b="0" i="0" smtClean="0">
                        <a:latin typeface="Cambria Math" panose="02040503050406030204" pitchFamily="18" charset="0"/>
                        <a:ea typeface="Arial" panose="020B0604020202020204" pitchFamily="34" charset="0"/>
                        <a:cs typeface="Arial" panose="020B0604020202020204" pitchFamily="34" charset="0"/>
                      </a:rPr>
                      <m:t> </m:t>
                    </m:r>
                    <m:r>
                      <m:rPr>
                        <m:nor/>
                      </m:rPr>
                      <a:rPr lang="fr-FR" sz="2200" i="0">
                        <a:latin typeface="UTM Avo" panose="02040603050506020204" pitchFamily="18" charset="0"/>
                        <a:ea typeface="Arial" panose="020B0604020202020204" pitchFamily="34" charset="0"/>
                        <a:cs typeface="Arial" panose="020B0604020202020204" pitchFamily="34" charset="0"/>
                      </a:rPr>
                      <m:t>=</m:t>
                    </m:r>
                    <m:r>
                      <m:rPr>
                        <m:nor/>
                      </m:rPr>
                      <a:rPr lang="en-US" sz="2200" b="0" i="0" smtClean="0">
                        <a:latin typeface="UTM Avo" panose="02040603050506020204" pitchFamily="18" charset="0"/>
                        <a:ea typeface="Arial" panose="020B0604020202020204" pitchFamily="34" charset="0"/>
                        <a:cs typeface="Arial" panose="020B0604020202020204" pitchFamily="34" charset="0"/>
                      </a:rPr>
                      <m:t> </m:t>
                    </m:r>
                    <m:r>
                      <m:rPr>
                        <m:nor/>
                      </m:rPr>
                      <a:rPr lang="fr-FR" sz="2200" i="0">
                        <a:latin typeface="UTM Avo" panose="02040603050506020204" pitchFamily="18" charset="0"/>
                        <a:ea typeface="Arial" panose="020B0604020202020204" pitchFamily="34" charset="0"/>
                        <a:cs typeface="Arial" panose="020B0604020202020204" pitchFamily="34" charset="0"/>
                      </a:rPr>
                      <m:t>0,</m:t>
                    </m:r>
                    <m:r>
                      <m:rPr>
                        <m:nor/>
                      </m:rPr>
                      <a:rPr lang="en-US" sz="2200" i="0">
                        <a:latin typeface="UTM Avo" panose="02040603050506020204" pitchFamily="18" charset="0"/>
                        <a:ea typeface="Arial" panose="020B0604020202020204" pitchFamily="34" charset="0"/>
                        <a:cs typeface="Arial" panose="020B0604020202020204" pitchFamily="34" charset="0"/>
                      </a:rPr>
                      <m:t>4</m:t>
                    </m:r>
                  </m:oMath>
                </a14:m>
                <a:r>
                  <a:rPr lang="en-US" sz="2200" dirty="0">
                    <a:latin typeface="UTM Avo" panose="02040603050506020204" pitchFamily="18" charset="0"/>
                    <a:ea typeface="Arial" panose="020B0604020202020204" pitchFamily="34" charset="0"/>
                    <a:cs typeface="Arial" panose="020B0604020202020204" pitchFamily="34" charset="0"/>
                  </a:rPr>
                  <a:t>.</a:t>
                </a:r>
              </a:p>
            </p:txBody>
          </p:sp>
        </mc:Choice>
        <mc:Fallback xmlns="">
          <p:sp>
            <p:nvSpPr>
              <p:cNvPr id="7" name="Rectangle 6">
                <a:extLst>
                  <a:ext uri="{FF2B5EF4-FFF2-40B4-BE49-F238E27FC236}">
                    <a16:creationId xmlns:a16="http://schemas.microsoft.com/office/drawing/2014/main" id="{E3EEEECA-1ADE-A62A-A858-3FEC1734981F}"/>
                  </a:ext>
                </a:extLst>
              </p:cNvPr>
              <p:cNvSpPr>
                <a:spLocks noRot="1" noChangeAspect="1" noMove="1" noResize="1" noEditPoints="1" noAdjustHandles="1" noChangeArrowheads="1" noChangeShapeType="1" noTextEdit="1"/>
              </p:cNvSpPr>
              <p:nvPr/>
            </p:nvSpPr>
            <p:spPr>
              <a:xfrm>
                <a:off x="553353" y="2627806"/>
                <a:ext cx="11503926" cy="2513958"/>
              </a:xfrm>
              <a:prstGeom prst="rect">
                <a:avLst/>
              </a:prstGeom>
              <a:blipFill>
                <a:blip r:embed="rId2"/>
                <a:stretch>
                  <a:fillRect l="-689" r="-689"/>
                </a:stretch>
              </a:blipFill>
            </p:spPr>
            <p:txBody>
              <a:bodyPr/>
              <a:lstStyle/>
              <a:p>
                <a:r>
                  <a:rPr lang="en-US">
                    <a:noFill/>
                  </a:rPr>
                  <a:t> </a:t>
                </a:r>
              </a:p>
            </p:txBody>
          </p:sp>
        </mc:Fallback>
      </mc:AlternateContent>
    </p:spTree>
    <p:extLst>
      <p:ext uri="{BB962C8B-B14F-4D97-AF65-F5344CB8AC3E}">
        <p14:creationId xmlns:p14="http://schemas.microsoft.com/office/powerpoint/2010/main" val="307292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441816" y="382759"/>
            <a:ext cx="1181252"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latin typeface="UTM Avo" panose="02040603050506020204" pitchFamily="18" charset="0"/>
                <a:cs typeface="Arial" panose="020B0604020202020204" pitchFamily="34" charset="0"/>
              </a:rPr>
              <a:t>Ví</a:t>
            </a:r>
            <a:r>
              <a:rPr lang="en-US" sz="2000" b="1" dirty="0">
                <a:solidFill>
                  <a:sysClr val="windowText" lastClr="000000"/>
                </a:solidFill>
                <a:latin typeface="UTM Avo" panose="02040603050506020204" pitchFamily="18" charset="0"/>
                <a:cs typeface="Arial" panose="020B0604020202020204" pitchFamily="34" charset="0"/>
              </a:rPr>
              <a:t> </a:t>
            </a:r>
            <a:r>
              <a:rPr lang="en-US" sz="2000" b="1" dirty="0" err="1">
                <a:solidFill>
                  <a:sysClr val="windowText" lastClr="000000"/>
                </a:solidFill>
                <a:latin typeface="UTM Avo" panose="02040603050506020204" pitchFamily="18" charset="0"/>
                <a:cs typeface="Arial" panose="020B0604020202020204" pitchFamily="34" charset="0"/>
              </a:rPr>
              <a:t>dụ</a:t>
            </a:r>
            <a:r>
              <a:rPr lang="en-US" sz="2000" b="1" dirty="0">
                <a:solidFill>
                  <a:sysClr val="windowText" lastClr="000000"/>
                </a:solidFill>
                <a:latin typeface="UTM Avo" panose="02040603050506020204" pitchFamily="18" charset="0"/>
                <a:cs typeface="Arial" panose="020B0604020202020204" pitchFamily="34" charset="0"/>
              </a:rPr>
              <a:t> 2 </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739749" y="603788"/>
            <a:ext cx="9833812" cy="1036117"/>
          </a:xfrm>
          <a:prstGeom prst="rect">
            <a:avLst/>
          </a:prstGeom>
          <a:noFill/>
        </p:spPr>
        <p:txBody>
          <a:bodyPr wrap="square" rtlCol="0">
            <a:spAutoFit/>
          </a:bodyPr>
          <a:lstStyle/>
          <a:p>
            <a:pPr algn="just">
              <a:lnSpc>
                <a:spcPct val="150000"/>
              </a:lnSpc>
            </a:pPr>
            <a:r>
              <a:rPr lang="vi-VN" sz="2200" dirty="0">
                <a:latin typeface="UTM Avo" panose="02040603050506020204" pitchFamily="18" charset="0"/>
                <a:cs typeface="Arial" panose="020B0604020202020204" pitchFamily="34" charset="0"/>
              </a:rPr>
              <a:t>Trong trò chơi lấy bi ở </a:t>
            </a:r>
            <a:r>
              <a:rPr lang="vi-VN" sz="2200" i="1" dirty="0">
                <a:latin typeface="UTM Avo" panose="02040603050506020204" pitchFamily="18" charset="0"/>
                <a:cs typeface="Arial" panose="020B0604020202020204" pitchFamily="34" charset="0"/>
              </a:rPr>
              <a:t>Hoạt động 3</a:t>
            </a:r>
            <a:r>
              <a:rPr lang="vi-VN" sz="2200" dirty="0">
                <a:latin typeface="UTM Avo" panose="02040603050506020204" pitchFamily="18" charset="0"/>
                <a:cs typeface="Arial" panose="020B0604020202020204" pitchFamily="34" charset="0"/>
              </a:rPr>
              <a:t>, tính xác suất của biến cố: </a:t>
            </a:r>
          </a:p>
          <a:p>
            <a:pPr algn="just">
              <a:lnSpc>
                <a:spcPct val="150000"/>
              </a:lnSpc>
            </a:pPr>
            <a:r>
              <a:rPr lang="vi-VN" sz="2200" dirty="0">
                <a:latin typeface="UTM Avo" panose="02040603050506020204" pitchFamily="18" charset="0"/>
                <a:cs typeface="Arial" panose="020B0604020202020204" pitchFamily="34" charset="0"/>
              </a:rPr>
              <a:t>b) “Trên viên bi lấy ra viết tên một loài động vật ăn thịt”.</a:t>
            </a:r>
          </a:p>
        </p:txBody>
      </p:sp>
      <p:sp>
        <p:nvSpPr>
          <p:cNvPr id="6" name="TextBox 5">
            <a:extLst>
              <a:ext uri="{FF2B5EF4-FFF2-40B4-BE49-F238E27FC236}">
                <a16:creationId xmlns:a16="http://schemas.microsoft.com/office/drawing/2014/main" id="{AEA91AFA-7384-2158-688E-5F17BF2BBCAD}"/>
              </a:ext>
            </a:extLst>
          </p:cNvPr>
          <p:cNvSpPr txBox="1"/>
          <p:nvPr/>
        </p:nvSpPr>
        <p:spPr>
          <a:xfrm>
            <a:off x="441816" y="1972315"/>
            <a:ext cx="1414614" cy="537391"/>
          </a:xfrm>
          <a:prstGeom prst="rect">
            <a:avLst/>
          </a:prstGeom>
          <a:noFill/>
        </p:spPr>
        <p:txBody>
          <a:bodyPr wrap="square" rtlCol="0">
            <a:spAutoFit/>
          </a:bodyPr>
          <a:lstStyle/>
          <a:p>
            <a:pPr algn="just">
              <a:lnSpc>
                <a:spcPct val="15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3EEEECA-1ADE-A62A-A858-3FEC1734981F}"/>
                  </a:ext>
                </a:extLst>
              </p:cNvPr>
              <p:cNvSpPr/>
              <p:nvPr/>
            </p:nvSpPr>
            <p:spPr>
              <a:xfrm>
                <a:off x="441816" y="2705361"/>
                <a:ext cx="11503926" cy="2518895"/>
              </a:xfrm>
              <a:prstGeom prst="rect">
                <a:avLst/>
              </a:prstGeom>
            </p:spPr>
            <p:txBody>
              <a:bodyPr wrap="square">
                <a:spAutoFit/>
              </a:bodyPr>
              <a:lstStyle/>
              <a:p>
                <a:pPr algn="just">
                  <a:lnSpc>
                    <a:spcPct val="150000"/>
                  </a:lnSpc>
                  <a:spcBef>
                    <a:spcPts val="200"/>
                  </a:spcBef>
                  <a:spcAft>
                    <a:spcPts val="200"/>
                  </a:spcAft>
                </a:pPr>
                <a:r>
                  <a:rPr lang="vi-VN" sz="2200" dirty="0">
                    <a:latin typeface="UTM Avo" panose="02040603050506020204" pitchFamily="18" charset="0"/>
                    <a:ea typeface="Arial" panose="020B0604020202020204" pitchFamily="34" charset="0"/>
                    <a:cs typeface="Arial" panose="020B0604020202020204" pitchFamily="34" charset="0"/>
                  </a:rPr>
                  <a:t>b) Các kết quả thuận lợi cho biến cố “Trên viên b</a:t>
                </a:r>
                <a:r>
                  <a:rPr lang="en-US" sz="2200" dirty="0" err="1">
                    <a:latin typeface="UTM Avo" panose="02040603050506020204" pitchFamily="18" charset="0"/>
                    <a:ea typeface="Arial" panose="020B0604020202020204" pitchFamily="34" charset="0"/>
                    <a:cs typeface="Arial" panose="020B0604020202020204" pitchFamily="34" charset="0"/>
                  </a:rPr>
                  <a:t>i</a:t>
                </a:r>
                <a:r>
                  <a:rPr lang="vi-VN" sz="2200" dirty="0">
                    <a:latin typeface="UTM Avo" panose="02040603050506020204" pitchFamily="18" charset="0"/>
                    <a:ea typeface="Arial" panose="020B0604020202020204" pitchFamily="34" charset="0"/>
                    <a:cs typeface="Arial" panose="020B0604020202020204" pitchFamily="34" charset="0"/>
                  </a:rPr>
                  <a:t> lấy ra viết tên một loài động vật ăn thịt” là viên b</a:t>
                </a:r>
                <a:r>
                  <a:rPr lang="en-US" sz="2200" dirty="0" err="1">
                    <a:latin typeface="UTM Avo" panose="02040603050506020204" pitchFamily="18" charset="0"/>
                    <a:ea typeface="Arial" panose="020B0604020202020204" pitchFamily="34" charset="0"/>
                    <a:cs typeface="Arial" panose="020B0604020202020204" pitchFamily="34" charset="0"/>
                  </a:rPr>
                  <a:t>i</a:t>
                </a:r>
                <a:r>
                  <a:rPr lang="vi-VN" sz="2200" dirty="0">
                    <a:latin typeface="UTM Avo" panose="02040603050506020204" pitchFamily="18" charset="0"/>
                    <a:ea typeface="Arial" panose="020B0604020202020204" pitchFamily="34" charset="0"/>
                    <a:cs typeface="Arial" panose="020B0604020202020204" pitchFamily="34" charset="0"/>
                  </a:rPr>
                  <a:t> được lấy ra viết những tên sau: Hổ, Báo, Sư tử. </a:t>
                </a:r>
                <a:endParaRPr lang="en-US" sz="2200" dirty="0">
                  <a:latin typeface="UTM Avo" panose="02040603050506020204" pitchFamily="18" charset="0"/>
                  <a:ea typeface="Arial" panose="020B0604020202020204" pitchFamily="34" charset="0"/>
                  <a:cs typeface="Arial" panose="020B0604020202020204" pitchFamily="34" charset="0"/>
                </a:endParaRPr>
              </a:p>
              <a:p>
                <a:pPr algn="just">
                  <a:lnSpc>
                    <a:spcPct val="150000"/>
                  </a:lnSpc>
                  <a:spcBef>
                    <a:spcPts val="200"/>
                  </a:spcBef>
                  <a:spcAft>
                    <a:spcPts val="200"/>
                  </a:spcAft>
                </a:pPr>
                <a:r>
                  <a:rPr lang="vi-VN" sz="2200" dirty="0">
                    <a:latin typeface="UTM Avo" panose="02040603050506020204" pitchFamily="18" charset="0"/>
                    <a:ea typeface="Arial" panose="020B0604020202020204" pitchFamily="34" charset="0"/>
                    <a:cs typeface="Arial" panose="020B0604020202020204" pitchFamily="34" charset="0"/>
                  </a:rPr>
                  <a:t>Do đó, có 3 kết quả thuận lợi cho biến cố đó. </a:t>
                </a:r>
                <a:endParaRPr lang="en-US" sz="2200" dirty="0">
                  <a:latin typeface="UTM Avo" panose="02040603050506020204" pitchFamily="18" charset="0"/>
                  <a:ea typeface="Arial" panose="020B0604020202020204" pitchFamily="34" charset="0"/>
                  <a:cs typeface="Arial" panose="020B0604020202020204" pitchFamily="34" charset="0"/>
                </a:endParaRPr>
              </a:p>
              <a:p>
                <a:pPr algn="just">
                  <a:lnSpc>
                    <a:spcPct val="150000"/>
                  </a:lnSpc>
                  <a:spcBef>
                    <a:spcPts val="200"/>
                  </a:spcBef>
                  <a:spcAft>
                    <a:spcPts val="200"/>
                  </a:spcAft>
                </a:pPr>
                <a:r>
                  <a:rPr lang="vi-VN" sz="2200" dirty="0">
                    <a:latin typeface="UTM Avo" panose="02040603050506020204" pitchFamily="18" charset="0"/>
                    <a:ea typeface="Arial" panose="020B0604020202020204" pitchFamily="34" charset="0"/>
                    <a:cs typeface="Arial" panose="020B0604020202020204" pitchFamily="34" charset="0"/>
                  </a:rPr>
                  <a:t>Vì thế, xác suất của biến cố đó là</a:t>
                </a:r>
                <a:r>
                  <a:rPr lang="en-US" sz="2200" dirty="0">
                    <a:latin typeface="UTM Avo" panose="02040603050506020204" pitchFamily="18" charset="0"/>
                    <a:ea typeface="Arial" panose="020B0604020202020204" pitchFamily="34"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ea typeface="Arial" panose="020B0604020202020204" pitchFamily="34" charset="0"/>
                            <a:cs typeface="Arial" panose="020B0604020202020204" pitchFamily="34" charset="0"/>
                          </a:rPr>
                        </m:ctrlPr>
                      </m:fPr>
                      <m:num>
                        <m:r>
                          <m:rPr>
                            <m:nor/>
                          </m:rPr>
                          <a:rPr lang="en-US" sz="2200" i="0">
                            <a:latin typeface="UTM Avo" panose="02040603050506020204" pitchFamily="18" charset="0"/>
                            <a:ea typeface="Arial" panose="020B0604020202020204" pitchFamily="34" charset="0"/>
                            <a:cs typeface="Arial" panose="020B0604020202020204" pitchFamily="34" charset="0"/>
                          </a:rPr>
                          <m:t>3</m:t>
                        </m:r>
                      </m:num>
                      <m:den>
                        <m:r>
                          <m:rPr>
                            <m:nor/>
                          </m:rPr>
                          <a:rPr lang="fr-FR" sz="2200" i="0">
                            <a:latin typeface="UTM Avo" panose="02040603050506020204" pitchFamily="18" charset="0"/>
                            <a:ea typeface="Arial" panose="020B0604020202020204" pitchFamily="34" charset="0"/>
                            <a:cs typeface="Arial" panose="020B0604020202020204" pitchFamily="34" charset="0"/>
                          </a:rPr>
                          <m:t>10</m:t>
                        </m:r>
                      </m:den>
                    </m:f>
                    <m:r>
                      <m:rPr>
                        <m:nor/>
                      </m:rPr>
                      <a:rPr lang="en-US" sz="2200" b="0" i="0" smtClean="0">
                        <a:latin typeface="Cambria Math" panose="02040503050406030204" pitchFamily="18" charset="0"/>
                        <a:ea typeface="Arial" panose="020B0604020202020204" pitchFamily="34" charset="0"/>
                        <a:cs typeface="Arial" panose="020B0604020202020204" pitchFamily="34" charset="0"/>
                      </a:rPr>
                      <m:t> </m:t>
                    </m:r>
                    <m:r>
                      <m:rPr>
                        <m:nor/>
                      </m:rPr>
                      <a:rPr lang="fr-FR" sz="2200" i="0">
                        <a:latin typeface="UTM Avo" panose="02040603050506020204" pitchFamily="18" charset="0"/>
                        <a:ea typeface="Arial" panose="020B0604020202020204" pitchFamily="34" charset="0"/>
                        <a:cs typeface="Arial" panose="020B0604020202020204" pitchFamily="34" charset="0"/>
                      </a:rPr>
                      <m:t>=</m:t>
                    </m:r>
                    <m:r>
                      <m:rPr>
                        <m:nor/>
                      </m:rPr>
                      <a:rPr lang="en-US" sz="2200" b="0" i="0" smtClean="0">
                        <a:latin typeface="UTM Avo" panose="02040603050506020204" pitchFamily="18" charset="0"/>
                        <a:ea typeface="Arial" panose="020B0604020202020204" pitchFamily="34" charset="0"/>
                        <a:cs typeface="Arial" panose="020B0604020202020204" pitchFamily="34" charset="0"/>
                      </a:rPr>
                      <m:t> </m:t>
                    </m:r>
                    <m:r>
                      <m:rPr>
                        <m:nor/>
                      </m:rPr>
                      <a:rPr lang="fr-FR" sz="2200" i="0">
                        <a:latin typeface="UTM Avo" panose="02040603050506020204" pitchFamily="18" charset="0"/>
                        <a:ea typeface="Arial" panose="020B0604020202020204" pitchFamily="34" charset="0"/>
                        <a:cs typeface="Arial" panose="020B0604020202020204" pitchFamily="34" charset="0"/>
                      </a:rPr>
                      <m:t>0,</m:t>
                    </m:r>
                    <m:r>
                      <m:rPr>
                        <m:nor/>
                      </m:rPr>
                      <a:rPr lang="en-US" sz="2200" i="0">
                        <a:latin typeface="UTM Avo" panose="02040603050506020204" pitchFamily="18" charset="0"/>
                        <a:ea typeface="Arial" panose="020B0604020202020204" pitchFamily="34" charset="0"/>
                        <a:cs typeface="Arial" panose="020B0604020202020204" pitchFamily="34" charset="0"/>
                      </a:rPr>
                      <m:t>3</m:t>
                    </m:r>
                  </m:oMath>
                </a14:m>
                <a:r>
                  <a:rPr lang="en-US" sz="2200" dirty="0">
                    <a:latin typeface="UTM Avo" panose="02040603050506020204" pitchFamily="18" charset="0"/>
                    <a:ea typeface="Arial" panose="020B0604020202020204" pitchFamily="34" charset="0"/>
                    <a:cs typeface="Arial" panose="020B0604020202020204" pitchFamily="34" charset="0"/>
                  </a:rPr>
                  <a:t>.</a:t>
                </a:r>
              </a:p>
            </p:txBody>
          </p:sp>
        </mc:Choice>
        <mc:Fallback xmlns="">
          <p:sp>
            <p:nvSpPr>
              <p:cNvPr id="7" name="Rectangle 6">
                <a:extLst>
                  <a:ext uri="{FF2B5EF4-FFF2-40B4-BE49-F238E27FC236}">
                    <a16:creationId xmlns:a16="http://schemas.microsoft.com/office/drawing/2014/main" id="{E3EEEECA-1ADE-A62A-A858-3FEC1734981F}"/>
                  </a:ext>
                </a:extLst>
              </p:cNvPr>
              <p:cNvSpPr>
                <a:spLocks noRot="1" noChangeAspect="1" noMove="1" noResize="1" noEditPoints="1" noAdjustHandles="1" noChangeArrowheads="1" noChangeShapeType="1" noTextEdit="1"/>
              </p:cNvSpPr>
              <p:nvPr/>
            </p:nvSpPr>
            <p:spPr>
              <a:xfrm>
                <a:off x="441816" y="2705361"/>
                <a:ext cx="11503926" cy="2518895"/>
              </a:xfrm>
              <a:prstGeom prst="rect">
                <a:avLst/>
              </a:prstGeom>
              <a:blipFill>
                <a:blip r:embed="rId2"/>
                <a:stretch>
                  <a:fillRect l="-689" r="-636" b="-1211"/>
                </a:stretch>
              </a:blipFill>
            </p:spPr>
            <p:txBody>
              <a:bodyPr/>
              <a:lstStyle/>
              <a:p>
                <a:r>
                  <a:rPr lang="en-US">
                    <a:noFill/>
                  </a:rPr>
                  <a:t> </a:t>
                </a:r>
              </a:p>
            </p:txBody>
          </p:sp>
        </mc:Fallback>
      </mc:AlternateContent>
    </p:spTree>
    <p:extLst>
      <p:ext uri="{BB962C8B-B14F-4D97-AF65-F5344CB8AC3E}">
        <p14:creationId xmlns:p14="http://schemas.microsoft.com/office/powerpoint/2010/main" val="3490570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138696" y="394326"/>
            <a:ext cx="1181252"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latin typeface="UTM Avo" panose="02040603050506020204" pitchFamily="18" charset="0"/>
                <a:cs typeface="Arial" panose="020B0604020202020204" pitchFamily="34" charset="0"/>
              </a:rPr>
              <a:t>Ví</a:t>
            </a:r>
            <a:r>
              <a:rPr lang="en-US" sz="2000" b="1" dirty="0">
                <a:solidFill>
                  <a:sysClr val="windowText" lastClr="000000"/>
                </a:solidFill>
                <a:latin typeface="UTM Avo" panose="02040603050506020204" pitchFamily="18" charset="0"/>
                <a:cs typeface="Arial" panose="020B0604020202020204" pitchFamily="34" charset="0"/>
              </a:rPr>
              <a:t> </a:t>
            </a:r>
            <a:r>
              <a:rPr lang="en-US" sz="2000" b="1" dirty="0" err="1">
                <a:solidFill>
                  <a:sysClr val="windowText" lastClr="000000"/>
                </a:solidFill>
                <a:latin typeface="UTM Avo" panose="02040603050506020204" pitchFamily="18" charset="0"/>
                <a:cs typeface="Arial" panose="020B0604020202020204" pitchFamily="34" charset="0"/>
              </a:rPr>
              <a:t>dụ</a:t>
            </a:r>
            <a:r>
              <a:rPr lang="en-US" sz="2000" b="1" dirty="0">
                <a:solidFill>
                  <a:sysClr val="windowText" lastClr="000000"/>
                </a:solidFill>
                <a:latin typeface="UTM Avo" panose="02040603050506020204" pitchFamily="18" charset="0"/>
                <a:cs typeface="Arial" panose="020B0604020202020204" pitchFamily="34" charset="0"/>
              </a:rPr>
              <a:t> 3 </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319948" y="394326"/>
            <a:ext cx="10527055" cy="3575274"/>
          </a:xfrm>
          <a:prstGeom prst="rect">
            <a:avLst/>
          </a:prstGeom>
          <a:noFill/>
        </p:spPr>
        <p:txBody>
          <a:bodyPr wrap="square" rtlCol="0">
            <a:spAutoFit/>
          </a:bodyPr>
          <a:lstStyle/>
          <a:p>
            <a:pPr algn="just">
              <a:lnSpc>
                <a:spcPct val="150000"/>
              </a:lnSpc>
            </a:pPr>
            <a:r>
              <a:rPr lang="vi-VN" sz="2200" dirty="0">
                <a:latin typeface="UTM Avo" panose="02040603050506020204" pitchFamily="18" charset="0"/>
                <a:cs typeface="Arial" panose="020B0604020202020204" pitchFamily="34" charset="0"/>
              </a:rPr>
              <a:t>Một đội thanh niên tình nguyện gồm 25 thành viên đến từ các tỉnh/thành phố: Hà Nội, Hải Dương, Hải Phòng, Hà Nam, Nam Định, Ninh Bình, Đắk Lắk, Lâm Đồng, Phú Yên, Khánh Hoà, Bình Dương, Tây Ninh, Long An, Tiền Giang, Vĩnh Long, Bến Tre, Đồng Tháp, Trà Vinh, An Giang, Cần Thơ, Hậu Giang, Bạc Liêu, Sóc Trăng, Kiên Giang và Cà Mau; mỗi tỉnh/thành phố chỉ có đúng một thành viên trong đội. Chọn ra ngẫu nhiên một thành viên của đội thanh niên đó.</a:t>
            </a:r>
          </a:p>
        </p:txBody>
      </p:sp>
      <p:sp>
        <p:nvSpPr>
          <p:cNvPr id="8" name="TextBox 7">
            <a:extLst>
              <a:ext uri="{FF2B5EF4-FFF2-40B4-BE49-F238E27FC236}">
                <a16:creationId xmlns:a16="http://schemas.microsoft.com/office/drawing/2014/main" id="{4EBE2A5A-14A8-0654-D2A1-17C14A66BF76}"/>
              </a:ext>
            </a:extLst>
          </p:cNvPr>
          <p:cNvSpPr txBox="1"/>
          <p:nvPr/>
        </p:nvSpPr>
        <p:spPr>
          <a:xfrm>
            <a:off x="1536081" y="3769271"/>
            <a:ext cx="9789820" cy="1543949"/>
          </a:xfrm>
          <a:prstGeom prst="rect">
            <a:avLst/>
          </a:prstGeom>
          <a:noFill/>
        </p:spPr>
        <p:txBody>
          <a:bodyPr wrap="square" rtlCol="0">
            <a:spAutoFit/>
          </a:bodyPr>
          <a:lstStyle>
            <a:defPPr>
              <a:defRPr lang="en-US"/>
            </a:defPPr>
            <a:lvl1pPr algn="just">
              <a:defRPr sz="2200">
                <a:latin typeface="UTM Avo" panose="02040603050506020204" pitchFamily="18" charset="0"/>
                <a:cs typeface="Arial" panose="020B0604020202020204" pitchFamily="34" charset="0"/>
              </a:defRPr>
            </a:lvl1pPr>
          </a:lstStyle>
          <a:p>
            <a:pPr>
              <a:lnSpc>
                <a:spcPct val="150000"/>
              </a:lnSpc>
            </a:pPr>
            <a:r>
              <a:rPr lang="vi-VN" dirty="0"/>
              <a:t>Tính xác suất của mỗi biến cố sau:</a:t>
            </a:r>
          </a:p>
          <a:p>
            <a:pPr>
              <a:lnSpc>
                <a:spcPct val="150000"/>
              </a:lnSpc>
            </a:pPr>
            <a:r>
              <a:rPr lang="vi-VN" dirty="0"/>
              <a:t>a) “Thành viên được chọn ra đến từ vùng Đồng bằng sông Hồng”;</a:t>
            </a:r>
          </a:p>
          <a:p>
            <a:pPr>
              <a:lnSpc>
                <a:spcPct val="150000"/>
              </a:lnSpc>
            </a:pPr>
            <a:r>
              <a:rPr lang="vi-VN" dirty="0"/>
              <a:t>b) “Thành viên được chọn ra đến từ vùng Đồng bằng sông Cửu Long”.</a:t>
            </a:r>
          </a:p>
        </p:txBody>
      </p:sp>
    </p:spTree>
    <p:extLst>
      <p:ext uri="{BB962C8B-B14F-4D97-AF65-F5344CB8AC3E}">
        <p14:creationId xmlns:p14="http://schemas.microsoft.com/office/powerpoint/2010/main" val="1336259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2320</Words>
  <Application>Microsoft Office PowerPoint</Application>
  <PresentationFormat>Widescreen</PresentationFormat>
  <Paragraphs>123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 Math</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I5</dc:creator>
  <cp:lastModifiedBy>Dell I5</cp:lastModifiedBy>
  <cp:revision>2</cp:revision>
  <dcterms:created xsi:type="dcterms:W3CDTF">2025-02-26T14:30:16Z</dcterms:created>
  <dcterms:modified xsi:type="dcterms:W3CDTF">2025-02-27T10:39:42Z</dcterms:modified>
</cp:coreProperties>
</file>