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71" r:id="rId3"/>
    <p:sldId id="317" r:id="rId4"/>
    <p:sldId id="318" r:id="rId5"/>
    <p:sldId id="319" r:id="rId6"/>
    <p:sldId id="320" r:id="rId7"/>
    <p:sldId id="308" r:id="rId8"/>
    <p:sldId id="309" r:id="rId9"/>
    <p:sldId id="311" r:id="rId10"/>
    <p:sldId id="310" r:id="rId11"/>
    <p:sldId id="314" r:id="rId12"/>
    <p:sldId id="315" r:id="rId13"/>
    <p:sldId id="316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B0B29-4314-4931-9B7E-09CEFDB77B8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FC890-7925-43BC-889C-C708366D2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4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70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2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4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vỏ</a:t>
            </a:r>
            <a:r>
              <a:rPr lang="en-US" dirty="0"/>
              <a:t> </a:t>
            </a:r>
            <a:r>
              <a:rPr lang="en-US" dirty="0" err="1"/>
              <a:t>sò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,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x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A7444-5083-4C6F-A16B-68B68B8A9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104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8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E546D-F7AF-97D8-0535-117A1693C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AD8CF-18FF-2C78-213F-F9FA11C12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D1D9C-AECD-2984-574E-EF8057C0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810D-EE69-4E6B-A97F-680A53034B4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66D07-E1E2-1418-1B2C-A5A14713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D9DF9-06D4-4211-A1C1-A4364A0A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3B40-E6F6-4CE8-8721-A6787947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4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B82E-B9D1-EB19-11D3-2B31995C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076C2-E2F0-27E9-61F1-AF0E0ED52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E6EC2-B6E1-A5C8-7F56-DF143011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810D-EE69-4E6B-A97F-680A53034B4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AB6F-4E4E-98EF-6D58-95832FF00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93D79-66EB-58ED-6F97-B6E16DC4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3B40-E6F6-4CE8-8721-A6787947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1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F84D79-8448-43C8-7FB8-8D606559C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849D4-2B43-0B4D-3B9B-3B4F40E1F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DBA53-CA3E-F472-E9C2-605C2334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810D-EE69-4E6B-A97F-680A53034B4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1C26C-6E85-7E3C-3F6C-CDDE05A3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25067-0207-1A01-5971-64D03A9F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3B40-E6F6-4CE8-8721-A6787947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7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1FEFA-2B1B-1745-2FCC-FFC7566D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0E595-D720-FD2F-4FC9-13C82323C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273F6-8694-1AFA-2A84-E2BB4C99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810D-EE69-4E6B-A97F-680A53034B4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2E95-6240-2EEF-9D08-4EA7BA36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3A4F4-4FBA-85F8-F76C-5DDF3C90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3B40-E6F6-4CE8-8721-A6787947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2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0D84-956A-EC5D-B1FF-C53A249B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44B77-9978-895B-9E04-1DE7A2171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45F1E-5682-CF92-6011-EDAA2761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810D-EE69-4E6B-A97F-680A53034B4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E257C-7BDA-091E-39F8-DF672333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0F601-07CB-6CC1-D615-2B1333E6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3B40-E6F6-4CE8-8721-A6787947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6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FA5F-30B3-13D1-97A6-D52A90D8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D93C5-221A-810C-3437-540A1E1E4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9E686-6885-3513-1CEB-5A8B65F5E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3C008-6E7E-5381-144E-80867CE8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810D-EE69-4E6B-A97F-680A53034B4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7C94D-BCA9-3631-CAD1-99B06B92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5FBC3-D787-4138-1B3E-FA1151B0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3B40-E6F6-4CE8-8721-A6787947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1922E-0D82-B3A0-06C2-772B5674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F2960-4F94-C089-1E80-7561C983F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155FA-D316-31E2-6F55-6069552F8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A6206-CEAF-105E-E105-808223A61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908864-74CF-24B1-FCE7-DE3987943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0415C-263A-400E-794C-40DE0CF0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810D-EE69-4E6B-A97F-680A53034B4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9BDE8-E275-05EB-0422-6AE1165A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B5EF37-E730-D57D-3FD4-EF3D5910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3B40-E6F6-4CE8-8721-A6787947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5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09F4-398B-48D5-967A-9D3A72EA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6EC4C-E967-5055-097E-2BC88737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810D-EE69-4E6B-A97F-680A53034B4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B2B4F-2F5C-1BDC-8B65-D46825F4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184D5-CBC2-0A6B-82A5-4C601DCF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3B40-E6F6-4CE8-8721-A6787947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B8525-4F7D-DD09-9680-4CB26372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810D-EE69-4E6B-A97F-680A53034B4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351AE-AAE2-AB67-4F86-841BD9ED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8A9B4-6EAC-020F-ED17-E1559758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3B40-E6F6-4CE8-8721-A6787947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CAB37-4B1C-ACC8-50B7-971DAFF1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424E5-0884-274A-95BB-AAF92F13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AF5DA-34C0-518A-E6C1-04C3090D5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7E439-BC83-1CC4-F695-62F83D24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810D-EE69-4E6B-A97F-680A53034B4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C79FC-732F-FED7-3E33-9BB77489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E691C-D04F-46C5-F3C9-63E89040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3B40-E6F6-4CE8-8721-A6787947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7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3252E-8433-02C8-10E3-B490322C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D3FE3-E03F-3E26-9208-A10120A55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E6B6E-A8E1-526A-7105-F68E4B740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5FEAF-D806-06B1-EE49-2BCDB300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810D-EE69-4E6B-A97F-680A53034B4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4E0A8-E840-C269-C9EF-2F43ADF8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9853D-78FF-EA9F-E0D5-B823D55D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3B40-E6F6-4CE8-8721-A6787947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3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4CC7BA-85C0-4526-CE0F-D3A9D7B6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EDF25-55E5-0631-4370-A0CE3FED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5B324-A1E8-1998-2831-CC1CF9F6A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810D-EE69-4E6B-A97F-680A53034B4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CEA7E-1C4C-9075-6AA3-2E1725FE0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E120D-DEC7-9836-F04F-302258826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D3B40-E6F6-4CE8-8721-A6787947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0.png"/><Relationship Id="rId3" Type="http://schemas.openxmlformats.org/officeDocument/2006/relationships/audio" Target="../media/audio2.wav"/><Relationship Id="rId7" Type="http://schemas.openxmlformats.org/officeDocument/2006/relationships/image" Target="../media/image26.svg"/><Relationship Id="rId12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68.png"/><Relationship Id="rId5" Type="http://schemas.openxmlformats.org/officeDocument/2006/relationships/image" Target="../media/image55.svg"/><Relationship Id="rId10" Type="http://schemas.openxmlformats.org/officeDocument/2006/relationships/image" Target="../media/image67.png"/><Relationship Id="rId4" Type="http://schemas.openxmlformats.org/officeDocument/2006/relationships/image" Target="../media/image54.png"/><Relationship Id="rId9" Type="http://schemas.openxmlformats.org/officeDocument/2006/relationships/image" Target="../media/image65.png"/><Relationship Id="rId1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5.png"/><Relationship Id="rId3" Type="http://schemas.openxmlformats.org/officeDocument/2006/relationships/audio" Target="../media/audio2.wav"/><Relationship Id="rId7" Type="http://schemas.openxmlformats.org/officeDocument/2006/relationships/image" Target="../media/image26.svg"/><Relationship Id="rId12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75.png"/><Relationship Id="rId5" Type="http://schemas.openxmlformats.org/officeDocument/2006/relationships/image" Target="../media/image55.svg"/><Relationship Id="rId10" Type="http://schemas.openxmlformats.org/officeDocument/2006/relationships/image" Target="../media/image74.png"/><Relationship Id="rId4" Type="http://schemas.openxmlformats.org/officeDocument/2006/relationships/image" Target="../media/image54.png"/><Relationship Id="rId9" Type="http://schemas.openxmlformats.org/officeDocument/2006/relationships/image" Target="../media/image73.png"/><Relationship Id="rId1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2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78.png"/><Relationship Id="rId5" Type="http://schemas.openxmlformats.org/officeDocument/2006/relationships/image" Target="../media/image55.svg"/><Relationship Id="rId10" Type="http://schemas.openxmlformats.org/officeDocument/2006/relationships/image" Target="../media/image77.png"/><Relationship Id="rId4" Type="http://schemas.openxmlformats.org/officeDocument/2006/relationships/image" Target="../media/image54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81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79.png"/><Relationship Id="rId5" Type="http://schemas.openxmlformats.org/officeDocument/2006/relationships/image" Target="../media/image54.png"/><Relationship Id="rId15" Type="http://schemas.openxmlformats.org/officeDocument/2006/relationships/image" Target="../media/image83.png"/><Relationship Id="rId10" Type="http://schemas.openxmlformats.org/officeDocument/2006/relationships/image" Target="../media/image65.png"/><Relationship Id="rId4" Type="http://schemas.openxmlformats.org/officeDocument/2006/relationships/audio" Target="../media/audio2.wav"/><Relationship Id="rId9" Type="http://schemas.openxmlformats.org/officeDocument/2006/relationships/slide" Target="slide8.xml"/><Relationship Id="rId1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svg"/><Relationship Id="rId39" Type="http://schemas.openxmlformats.org/officeDocument/2006/relationships/image" Target="../media/image44.svg"/><Relationship Id="rId21" Type="http://schemas.openxmlformats.org/officeDocument/2006/relationships/image" Target="../media/image26.sv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7" Type="http://schemas.openxmlformats.org/officeDocument/2006/relationships/image" Target="../media/image12.sv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9" Type="http://schemas.openxmlformats.org/officeDocument/2006/relationships/image" Target="../media/image34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svg"/><Relationship Id="rId40" Type="http://schemas.openxmlformats.org/officeDocument/2006/relationships/image" Target="../media/image45.png"/><Relationship Id="rId45" Type="http://schemas.openxmlformats.org/officeDocument/2006/relationships/image" Target="../media/image50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3.sv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0.svg"/><Relationship Id="rId43" Type="http://schemas.openxmlformats.org/officeDocument/2006/relationships/image" Target="../media/image48.svg"/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png"/><Relationship Id="rId33" Type="http://schemas.openxmlformats.org/officeDocument/2006/relationships/image" Target="../media/image38.sv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20" Type="http://schemas.openxmlformats.org/officeDocument/2006/relationships/image" Target="../media/image25.png"/><Relationship Id="rId41" Type="http://schemas.openxmlformats.org/officeDocument/2006/relationships/image" Target="../media/image4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slide" Target="slide9.xml"/><Relationship Id="rId18" Type="http://schemas.openxmlformats.org/officeDocument/2006/relationships/image" Target="../media/image60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62.png"/><Relationship Id="rId7" Type="http://schemas.openxmlformats.org/officeDocument/2006/relationships/image" Target="../media/image54.png"/><Relationship Id="rId12" Type="http://schemas.openxmlformats.org/officeDocument/2006/relationships/slide" Target="slide12.xml"/><Relationship Id="rId17" Type="http://schemas.openxmlformats.org/officeDocument/2006/relationships/slide" Target="slide13.xml"/><Relationship Id="rId2" Type="http://schemas.openxmlformats.org/officeDocument/2006/relationships/audio" Target="../media/media1.mp3"/><Relationship Id="rId16" Type="http://schemas.openxmlformats.org/officeDocument/2006/relationships/image" Target="../media/image59.png"/><Relationship Id="rId20" Type="http://schemas.openxmlformats.org/officeDocument/2006/relationships/slide" Target="slide11.xml"/><Relationship Id="rId1" Type="http://schemas.microsoft.com/office/2007/relationships/media" Target="../media/media1.mp3"/><Relationship Id="rId6" Type="http://schemas.openxmlformats.org/officeDocument/2006/relationships/image" Target="../media/image53.svg"/><Relationship Id="rId11" Type="http://schemas.openxmlformats.org/officeDocument/2006/relationships/image" Target="../media/image57.svg"/><Relationship Id="rId5" Type="http://schemas.openxmlformats.org/officeDocument/2006/relationships/image" Target="../media/image52.png"/><Relationship Id="rId15" Type="http://schemas.openxmlformats.org/officeDocument/2006/relationships/slide" Target="slide10.xml"/><Relationship Id="rId10" Type="http://schemas.openxmlformats.org/officeDocument/2006/relationships/image" Target="../media/image56.png"/><Relationship Id="rId19" Type="http://schemas.openxmlformats.org/officeDocument/2006/relationships/image" Target="../media/image6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1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26.svg"/><Relationship Id="rId12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63.png"/><Relationship Id="rId5" Type="http://schemas.openxmlformats.org/officeDocument/2006/relationships/image" Target="../media/image55.svg"/><Relationship Id="rId15" Type="http://schemas.openxmlformats.org/officeDocument/2006/relationships/image" Target="../media/image66.png"/><Relationship Id="rId10" Type="http://schemas.openxmlformats.org/officeDocument/2006/relationships/image" Target="../media/image620.png"/><Relationship Id="rId4" Type="http://schemas.openxmlformats.org/officeDocument/2006/relationships/image" Target="../media/image54.png"/><Relationship Id="rId9" Type="http://schemas.openxmlformats.org/officeDocument/2006/relationships/image" Target="../media/image610.png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648449" y="1107996"/>
            <a:ext cx="10737785" cy="365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Ứng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dụng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của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định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lí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Thalès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trong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tam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giác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-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" y="383608"/>
            <a:ext cx="12192000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10"/>
            <a:ext cx="12192000" cy="4423292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50" y="4687049"/>
            <a:ext cx="3085628" cy="2190796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  <a:extLst>
              <a:ext uri="{FF2B5EF4-FFF2-40B4-BE49-F238E27FC236}">
                <a16:creationId xmlns:a16="http://schemas.microsoft.com/office/drawing/2014/main" id="{D22FC818-3E29-27E4-90FD-28C396F284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8801" y="5499478"/>
            <a:ext cx="1679260" cy="1368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Đáp án đúng">
                <a:extLst>
                  <a:ext uri="{FF2B5EF4-FFF2-40B4-BE49-F238E27FC236}">
                    <a16:creationId xmlns:a16="http://schemas.microsoft.com/office/drawing/2014/main" id="{AE8041B1-64AD-A8A2-0085-9F53DAB1DA50}"/>
                  </a:ext>
                </a:extLst>
              </p:cNvPr>
              <p:cNvSpPr/>
              <p:nvPr/>
            </p:nvSpPr>
            <p:spPr>
              <a:xfrm>
                <a:off x="724387" y="4430518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220 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cm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Đáp án đúng">
                <a:extLst>
                  <a:ext uri="{FF2B5EF4-FFF2-40B4-BE49-F238E27FC236}">
                    <a16:creationId xmlns:a16="http://schemas.microsoft.com/office/drawing/2014/main" id="{AE8041B1-64AD-A8A2-0085-9F53DAB1D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87" y="4430518"/>
                <a:ext cx="2358191" cy="110266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sai 1">
                <a:extLst>
                  <a:ext uri="{FF2B5EF4-FFF2-40B4-BE49-F238E27FC236}">
                    <a16:creationId xmlns:a16="http://schemas.microsoft.com/office/drawing/2014/main" id="{98DDB4DB-DB82-F0E2-541D-D99178E6FD0E}"/>
                  </a:ext>
                </a:extLst>
              </p:cNvPr>
              <p:cNvSpPr/>
              <p:nvPr/>
            </p:nvSpPr>
            <p:spPr>
              <a:xfrm>
                <a:off x="3569642" y="4454050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B.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155 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cm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Đáp án sai 1">
                <a:extLst>
                  <a:ext uri="{FF2B5EF4-FFF2-40B4-BE49-F238E27FC236}">
                    <a16:creationId xmlns:a16="http://schemas.microsoft.com/office/drawing/2014/main" id="{98DDB4DB-DB82-F0E2-541D-D99178E6F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642" y="4454050"/>
                <a:ext cx="2358191" cy="110266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1DD107FC-ABF5-9216-8AD7-F854B9893123}"/>
                  </a:ext>
                </a:extLst>
              </p:cNvPr>
              <p:cNvSpPr/>
              <p:nvPr/>
            </p:nvSpPr>
            <p:spPr>
              <a:xfrm>
                <a:off x="6455794" y="4454050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C.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300 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cm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1DD107FC-ABF5-9216-8AD7-F854B9893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794" y="4454050"/>
                <a:ext cx="2358191" cy="110266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3">
            <a:extLst>
              <a:ext uri="{FF2B5EF4-FFF2-40B4-BE49-F238E27FC236}">
                <a16:creationId xmlns:a16="http://schemas.microsoft.com/office/drawing/2014/main" id="{A54AF0C5-8462-2D01-16F3-E602B43132AD}"/>
              </a:ext>
            </a:extLst>
          </p:cNvPr>
          <p:cNvSpPr/>
          <p:nvPr/>
        </p:nvSpPr>
        <p:spPr>
          <a:xfrm>
            <a:off x="9305850" y="4454049"/>
            <a:ext cx="2358191" cy="1102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D. 225 cm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800D2F7-26F4-A893-D709-68F17DF80C76}"/>
                  </a:ext>
                </a:extLst>
              </p:cNvPr>
              <p:cNvSpPr/>
              <p:nvPr/>
            </p:nvSpPr>
            <p:spPr>
              <a:xfrm>
                <a:off x="177804" y="1064016"/>
                <a:ext cx="8103901" cy="31244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24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Câu</a:t>
                </a:r>
                <a:r>
                  <a:rPr kumimoji="0" lang="en-US" sz="24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2: </a:t>
                </a:r>
                <a:r>
                  <a:rPr kumimoji="0" lang="pl-P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Người ta dùng máy ảnh để chụp một người có chiều  cao </a:t>
                </a:r>
                <a14:m>
                  <m:oMath xmlns:m="http://schemas.openxmlformats.org/officeDocument/2006/math">
                    <m:r>
                      <a:rPr kumimoji="0" lang="pl-PL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  <m:r>
                      <a:rPr kumimoji="0" lang="pl-PL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1,5 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pl-P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(như hình vẽ).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914424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pl-P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Sau khi rửa phim thấy ảnh </a:t>
                </a:r>
                <a14:m>
                  <m:oMath xmlns:m="http://schemas.openxmlformats.org/officeDocument/2006/math">
                    <m:r>
                      <a:rPr kumimoji="0" lang="pl-PL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𝐶𝐷</m:t>
                    </m:r>
                  </m:oMath>
                </a14:m>
                <a:r>
                  <a:rPr kumimoji="0" lang="pl-P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cao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4 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cm</m:t>
                    </m:r>
                  </m:oMath>
                </a14:m>
                <a:r>
                  <a:rPr kumimoji="0" lang="pl-P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. Biết khoảng cách từ phim đến vật kính của máy ảnh lúc chụp là </a:t>
                </a:r>
                <a14:m>
                  <m:oMath xmlns:m="http://schemas.openxmlformats.org/officeDocument/2006/math">
                    <m:r>
                      <a:rPr kumimoji="0" lang="pl-PL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𝐸𝐷</m:t>
                    </m:r>
                    <m:r>
                      <a:rPr kumimoji="0" lang="pl-PL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6 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cm</m:t>
                    </m:r>
                  </m:oMath>
                </a14:m>
                <a:r>
                  <a:rPr kumimoji="0" lang="pl-P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. Hỏi người đó đứng cách vật kính máy ảnh một đoạn </a:t>
                </a:r>
                <a14:m>
                  <m:oMath xmlns:m="http://schemas.openxmlformats.org/officeDocument/2006/math">
                    <m:r>
                      <a:rPr kumimoji="0" lang="pl-PL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𝐵𝐸</m:t>
                    </m:r>
                  </m:oMath>
                </a14:m>
                <a:r>
                  <a:rPr kumimoji="0" lang="pl-P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bao nhiêu cm ?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800D2F7-26F4-A893-D709-68F17DF80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4" y="1064016"/>
                <a:ext cx="8103901" cy="3124458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black background with a white bow tie and red dotted lines&#10;&#10;Description automatically generated">
            <a:extLst>
              <a:ext uri="{FF2B5EF4-FFF2-40B4-BE49-F238E27FC236}">
                <a16:creationId xmlns:a16="http://schemas.microsoft.com/office/drawing/2014/main" id="{06637C65-A841-811C-BB53-5F2E0C88E6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08" y="1527931"/>
            <a:ext cx="3732490" cy="24034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3403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" y="383608"/>
            <a:ext cx="12192000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10"/>
            <a:ext cx="12192000" cy="4423292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50" y="4687049"/>
            <a:ext cx="3085628" cy="219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đúng">
                <a:extLst>
                  <a:ext uri="{FF2B5EF4-FFF2-40B4-BE49-F238E27FC236}">
                    <a16:creationId xmlns:a16="http://schemas.microsoft.com/office/drawing/2014/main" id="{28ABAEFE-9317-BD77-C8B2-0CDEA20099B8}"/>
                  </a:ext>
                </a:extLst>
              </p:cNvPr>
              <p:cNvSpPr/>
              <p:nvPr/>
            </p:nvSpPr>
            <p:spPr>
              <a:xfrm>
                <a:off x="724387" y="4299177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A.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7 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Đáp án đúng">
                <a:extLst>
                  <a:ext uri="{FF2B5EF4-FFF2-40B4-BE49-F238E27FC236}">
                    <a16:creationId xmlns:a16="http://schemas.microsoft.com/office/drawing/2014/main" id="{28ABAEFE-9317-BD77-C8B2-0CDEA2009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87" y="4299177"/>
                <a:ext cx="2358191" cy="110266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sai 1">
                <a:extLst>
                  <a:ext uri="{FF2B5EF4-FFF2-40B4-BE49-F238E27FC236}">
                    <a16:creationId xmlns:a16="http://schemas.microsoft.com/office/drawing/2014/main" id="{D34F6279-958A-3989-9070-686A88325803}"/>
                  </a:ext>
                </a:extLst>
              </p:cNvPr>
              <p:cNvSpPr/>
              <p:nvPr/>
            </p:nvSpPr>
            <p:spPr>
              <a:xfrm>
                <a:off x="3569642" y="4299177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B.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12 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Đáp án sai 1">
                <a:extLst>
                  <a:ext uri="{FF2B5EF4-FFF2-40B4-BE49-F238E27FC236}">
                    <a16:creationId xmlns:a16="http://schemas.microsoft.com/office/drawing/2014/main" id="{D34F6279-958A-3989-9070-686A88325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642" y="4299177"/>
                <a:ext cx="2358191" cy="110266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Đáp án sai 2">
            <a:extLst>
              <a:ext uri="{FF2B5EF4-FFF2-40B4-BE49-F238E27FC236}">
                <a16:creationId xmlns:a16="http://schemas.microsoft.com/office/drawing/2014/main" id="{8599C185-FC7B-938B-05F2-075559ADB3FB}"/>
              </a:ext>
            </a:extLst>
          </p:cNvPr>
          <p:cNvSpPr/>
          <p:nvPr/>
        </p:nvSpPr>
        <p:spPr>
          <a:xfrm>
            <a:off x="6455794" y="4299177"/>
            <a:ext cx="2358191" cy="1102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C. 9 m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id="{BB1E16CB-0515-32DC-D9B4-98AE79DD1758}"/>
                  </a:ext>
                </a:extLst>
              </p:cNvPr>
              <p:cNvSpPr/>
              <p:nvPr/>
            </p:nvSpPr>
            <p:spPr>
              <a:xfrm>
                <a:off x="9305850" y="4299177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D.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10 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id="{BB1E16CB-0515-32DC-D9B4-98AE79DD1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850" y="4299177"/>
                <a:ext cx="2358191" cy="110266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05BEC46-10A6-E478-64E4-2A72B85DA19D}"/>
                  </a:ext>
                </a:extLst>
              </p:cNvPr>
              <p:cNvSpPr/>
              <p:nvPr/>
            </p:nvSpPr>
            <p:spPr>
              <a:xfrm>
                <a:off x="609495" y="1246744"/>
                <a:ext cx="7239105" cy="219079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40639" lvl="0" indent="0" algn="just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kumimoji="0" lang="en-US" sz="2400" b="1" i="0" u="none" strike="noStrike" kern="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3: </a:t>
                </a:r>
                <a:r>
                  <a:rPr kumimoji="0" lang="pt-B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Bóng (</a:t>
                </a:r>
                <a14:m>
                  <m:oMath xmlns:m="http://schemas.openxmlformats.org/officeDocument/2006/math">
                    <m: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𝐴𝐾</m:t>
                    </m:r>
                  </m:oMath>
                </a14:m>
                <a:r>
                  <a:rPr kumimoji="0" lang="pt-B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) của một 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cột điện </a:t>
                </a:r>
                <a:r>
                  <a:rPr kumimoji="0" lang="pt-B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𝑀𝐾</m:t>
                    </m:r>
                  </m:oMath>
                </a14:m>
                <a:r>
                  <a:rPr kumimoji="0" lang="pt-B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) trên mặt đất dài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6 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kumimoji="0" lang="pt-B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Cùng lúc đó một cột đèn giao thông (</a:t>
                </a:r>
                <a14:m>
                  <m:oMath xmlns:m="http://schemas.openxmlformats.org/officeDocument/2006/math">
                    <m: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𝐷𝐸</m:t>
                    </m:r>
                  </m:oMath>
                </a14:m>
                <a:r>
                  <a:rPr kumimoji="0" lang="pt-B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) cao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3 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kumimoji="0" lang="pt-B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có bóng (</a:t>
                </a:r>
                <a14:m>
                  <m:oMath xmlns:m="http://schemas.openxmlformats.org/officeDocument/2006/math">
                    <m: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𝐴𝐸</m:t>
                    </m:r>
                  </m:oMath>
                </a14:m>
                <a:r>
                  <a:rPr kumimoji="0" lang="pt-B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) dài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2 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kumimoji="0" lang="pt-B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. Tính chiều cao của 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cột điện </a:t>
                </a:r>
                <a:r>
                  <a:rPr kumimoji="0" lang="pt-B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𝑀𝐾</m:t>
                    </m:r>
                  </m:oMath>
                </a14:m>
                <a:r>
                  <a:rPr kumimoji="0" lang="pt-B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).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05BEC46-10A6-E478-64E4-2A72B85DA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95" y="1246744"/>
                <a:ext cx="7239105" cy="2190796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hlinkClick r:id="rId12" action="ppaction://hlinksldjump"/>
            <a:extLst>
              <a:ext uri="{FF2B5EF4-FFF2-40B4-BE49-F238E27FC236}">
                <a16:creationId xmlns:a16="http://schemas.microsoft.com/office/drawing/2014/main" id="{5140C665-BF72-7E28-8C2B-98FC62590E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18801" y="5499478"/>
            <a:ext cx="1679260" cy="1368447"/>
          </a:xfrm>
          <a:prstGeom prst="rect">
            <a:avLst/>
          </a:prstGeom>
        </p:spPr>
      </p:pic>
      <p:pic>
        <p:nvPicPr>
          <p:cNvPr id="18" name="Picture 17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E918ADB7-DDFD-E272-4470-FB38590CA0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23" y="383609"/>
            <a:ext cx="3029371" cy="38322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6622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" y="383608"/>
            <a:ext cx="12192000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10"/>
            <a:ext cx="12192000" cy="4423292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50" y="4687049"/>
            <a:ext cx="3085628" cy="2190796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D16CD3D6-21C7-59BF-4317-FF63366A89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8801" y="5499478"/>
            <a:ext cx="1679260" cy="1368447"/>
          </a:xfrm>
          <a:prstGeom prst="rect">
            <a:avLst/>
          </a:prstGeom>
        </p:spPr>
      </p:pic>
      <p:sp>
        <p:nvSpPr>
          <p:cNvPr id="4" name="Đáp án đúng">
            <a:extLst>
              <a:ext uri="{FF2B5EF4-FFF2-40B4-BE49-F238E27FC236}">
                <a16:creationId xmlns:a16="http://schemas.microsoft.com/office/drawing/2014/main" id="{E1803A51-DF34-7078-83BE-70C9710E5E5B}"/>
              </a:ext>
            </a:extLst>
          </p:cNvPr>
          <p:cNvSpPr/>
          <p:nvPr/>
        </p:nvSpPr>
        <p:spPr>
          <a:xfrm>
            <a:off x="724387" y="4287411"/>
            <a:ext cx="2358191" cy="1102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A. 12 m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31EC9BE5-26CE-0B8A-63FA-B50FD11E35F6}"/>
              </a:ext>
            </a:extLst>
          </p:cNvPr>
          <p:cNvSpPr/>
          <p:nvPr/>
        </p:nvSpPr>
        <p:spPr>
          <a:xfrm>
            <a:off x="3569642" y="4310943"/>
            <a:ext cx="2358191" cy="1102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B. 22 m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3FDBCEF6-B6C1-5D6C-1834-E01BA7460DDF}"/>
              </a:ext>
            </a:extLst>
          </p:cNvPr>
          <p:cNvSpPr/>
          <p:nvPr/>
        </p:nvSpPr>
        <p:spPr>
          <a:xfrm>
            <a:off x="6455794" y="4310943"/>
            <a:ext cx="2358191" cy="1102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C. 14 m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2CA2A4D2-12F4-9D2B-C61D-5EBC1CE659F4}"/>
              </a:ext>
            </a:extLst>
          </p:cNvPr>
          <p:cNvSpPr/>
          <p:nvPr/>
        </p:nvSpPr>
        <p:spPr>
          <a:xfrm>
            <a:off x="9305850" y="4310942"/>
            <a:ext cx="2358191" cy="1102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D. 20 m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2562045-F1AB-56D4-DB85-07FBC6752D2F}"/>
                  </a:ext>
                </a:extLst>
              </p:cNvPr>
              <p:cNvSpPr/>
              <p:nvPr/>
            </p:nvSpPr>
            <p:spPr>
              <a:xfrm>
                <a:off x="492403" y="801225"/>
                <a:ext cx="7182754" cy="310333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40639" lvl="0" indent="0" algn="just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Câu 4: </a:t>
                </a:r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Để đo chiều cao </a:t>
                </a:r>
                <a14:m>
                  <m:oMath xmlns:m="http://schemas.openxmlformats.org/officeDocument/2006/math">
                    <m:r>
                      <a:rPr kumimoji="0" lang="pt-B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𝐴𝐶</m:t>
                    </m:r>
                  </m:oMath>
                </a14:m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của một cột cờ, người ta cắm một cái cọc </a:t>
                </a:r>
                <a14:m>
                  <m:oMath xmlns:m="http://schemas.openxmlformats.org/officeDocument/2006/math">
                    <m:r>
                      <a:rPr kumimoji="0" lang="pt-B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𝐸𝐷</m:t>
                    </m:r>
                  </m:oMath>
                </a14:m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có chiều cao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2 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vuông góc với mặt đất. Đặt vị trí quan sát tại </a:t>
                </a:r>
                <a14:m>
                  <m:oMath xmlns:m="http://schemas.openxmlformats.org/officeDocument/2006/math">
                    <m:r>
                      <a:rPr kumimoji="0" lang="pt-B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𝐵</m:t>
                    </m:r>
                  </m:oMath>
                </a14:m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, biết khoảng cách </a:t>
                </a:r>
                <a14:m>
                  <m:oMath xmlns:m="http://schemas.openxmlformats.org/officeDocument/2006/math">
                    <m:r>
                      <a:rPr kumimoji="0" lang="pt-B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𝐵𝐸</m:t>
                    </m:r>
                  </m:oMath>
                </a14:m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1,5 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và khoảng cách </a:t>
                </a:r>
                <a14:m>
                  <m:oMath xmlns:m="http://schemas.openxmlformats.org/officeDocument/2006/math">
                    <m:r>
                      <a:rPr kumimoji="0" lang="pt-B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</m:oMath>
                </a14:m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9 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. Tính chiều cao </a:t>
                </a:r>
                <a14:m>
                  <m:oMath xmlns:m="http://schemas.openxmlformats.org/officeDocument/2006/math">
                    <m:r>
                      <a:rPr kumimoji="0" lang="pt-B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𝐴𝐶</m:t>
                    </m:r>
                  </m:oMath>
                </a14:m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của cột cờ.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2562045-F1AB-56D4-DB85-07FBC6752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03" y="801225"/>
                <a:ext cx="7182754" cy="310333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flag on a pole&#10;&#10;Description automatically generated">
            <a:extLst>
              <a:ext uri="{FF2B5EF4-FFF2-40B4-BE49-F238E27FC236}">
                <a16:creationId xmlns:a16="http://schemas.microsoft.com/office/drawing/2014/main" id="{767FCDF2-8356-9E0E-DB01-8270F41163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028" y="565407"/>
            <a:ext cx="3578013" cy="32850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4120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" y="383608"/>
            <a:ext cx="12192000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10"/>
            <a:ext cx="12192000" cy="4423292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050" y="4687049"/>
            <a:ext cx="3085628" cy="2190796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E949445E-B437-67C3-FD5F-010E69A649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8801" y="5499478"/>
            <a:ext cx="1679260" cy="1368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id="{A3D5ACD2-5BE9-0299-4F0F-1B2F5224B5E9}"/>
                  </a:ext>
                </a:extLst>
              </p:cNvPr>
              <p:cNvSpPr/>
              <p:nvPr/>
            </p:nvSpPr>
            <p:spPr>
              <a:xfrm>
                <a:off x="724387" y="4287411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A.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5 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id="{A3D5ACD2-5BE9-0299-4F0F-1B2F5224B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87" y="4287411"/>
                <a:ext cx="2358191" cy="110266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5014800-C8CD-B3B5-95A4-216DBA46F4B2}"/>
                  </a:ext>
                </a:extLst>
              </p:cNvPr>
              <p:cNvSpPr/>
              <p:nvPr/>
            </p:nvSpPr>
            <p:spPr>
              <a:xfrm>
                <a:off x="3569642" y="4310943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5,2</m:t>
                    </m:r>
                  </m:oMath>
                </a14:m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m</a:t>
                </a:r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5014800-C8CD-B3B5-95A4-216DBA46F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642" y="4310943"/>
                <a:ext cx="2358191" cy="110266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id="{D8DE76A0-D790-F437-111A-097CF7694D85}"/>
                  </a:ext>
                </a:extLst>
              </p:cNvPr>
              <p:cNvSpPr/>
              <p:nvPr/>
            </p:nvSpPr>
            <p:spPr>
              <a:xfrm>
                <a:off x="6455794" y="4310943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C.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5,4 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id="{D8DE76A0-D790-F437-111A-097CF7694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794" y="4310943"/>
                <a:ext cx="2358191" cy="110266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id="{917A6A00-7533-6DAE-E5F2-F4F34F637026}"/>
                  </a:ext>
                </a:extLst>
              </p:cNvPr>
              <p:cNvSpPr/>
              <p:nvPr/>
            </p:nvSpPr>
            <p:spPr>
              <a:xfrm>
                <a:off x="9305850" y="4310942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D.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5,6 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id="{917A6A00-7533-6DAE-E5F2-F4F34F637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850" y="4310942"/>
                <a:ext cx="2358191" cy="110266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555D25C-6B8C-0F50-9457-1F5F870BCFC2}"/>
                  </a:ext>
                </a:extLst>
              </p:cNvPr>
              <p:cNvSpPr/>
              <p:nvPr/>
            </p:nvSpPr>
            <p:spPr>
              <a:xfrm>
                <a:off x="650754" y="1204928"/>
                <a:ext cx="6984135" cy="20516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40639" lvl="0" indent="0" algn="l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kumimoji="0" lang="en-US" sz="24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5: 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Tính chiều cao </a:t>
                </a:r>
                <a14:m>
                  <m:oMath xmlns:m="http://schemas.openxmlformats.org/officeDocument/2006/math">
                    <m: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của ngôi nhà. Biết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cây có chiều cao </a:t>
                </a:r>
                <a14:m>
                  <m:oMath xmlns:m="http://schemas.openxmlformats.org/officeDocument/2006/math">
                    <m: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𝐸𝐷</m:t>
                    </m:r>
                    <m: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2 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v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à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khoảng cách </a:t>
                </a:r>
                <a14:m>
                  <m:oMath xmlns:m="http://schemas.openxmlformats.org/officeDocument/2006/math">
                    <m: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𝐴𝐸</m:t>
                    </m:r>
                    <m: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4 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𝐸𝐶</m:t>
                    </m:r>
                    <m: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2,5 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555D25C-6B8C-0F50-9457-1F5F870BC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54" y="1204928"/>
                <a:ext cx="6984135" cy="2051681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house with a triangle and a tree&#10;&#10;Description automatically generated">
            <a:extLst>
              <a:ext uri="{FF2B5EF4-FFF2-40B4-BE49-F238E27FC236}">
                <a16:creationId xmlns:a16="http://schemas.microsoft.com/office/drawing/2014/main" id="{CA924DB5-1659-AC89-43CC-5B3E938011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45" y="977110"/>
            <a:ext cx="3880273" cy="2347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6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AF4C71-BC84-B09F-F282-3C663D63AA50}"/>
              </a:ext>
            </a:extLst>
          </p:cNvPr>
          <p:cNvGrpSpPr/>
          <p:nvPr/>
        </p:nvGrpSpPr>
        <p:grpSpPr>
          <a:xfrm>
            <a:off x="442784" y="2148112"/>
            <a:ext cx="3464394" cy="3907980"/>
            <a:chOff x="255888" y="1306284"/>
            <a:chExt cx="2598295" cy="2930986"/>
          </a:xfrm>
        </p:grpSpPr>
        <p:sp>
          <p:nvSpPr>
            <p:cNvPr id="3" name="Title 11">
              <a:extLst>
                <a:ext uri="{FF2B5EF4-FFF2-40B4-BE49-F238E27FC236}">
                  <a16:creationId xmlns:a16="http://schemas.microsoft.com/office/drawing/2014/main" id="{7B39FDEF-C2B8-291F-FE76-155B3C73890E}"/>
                </a:ext>
              </a:extLst>
            </p:cNvPr>
            <p:cNvSpPr txBox="1">
              <a:spLocks/>
            </p:cNvSpPr>
            <p:nvPr/>
          </p:nvSpPr>
          <p:spPr>
            <a:xfrm>
              <a:off x="255888" y="1306284"/>
              <a:ext cx="2598295" cy="2542009"/>
            </a:xfrm>
            <a:prstGeom prst="rect">
              <a:avLst/>
            </a:prstGeom>
            <a:solidFill>
              <a:srgbClr val="FCD9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50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Euphoria Script"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Ôn lại các kiến thức đã học trong bài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B9ED55-B110-DE95-3A0A-610BD50FA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521" y="3459316"/>
              <a:ext cx="1383030" cy="77795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33C77FD-5490-7EF5-B0AB-79F6D75AF578}"/>
              </a:ext>
            </a:extLst>
          </p:cNvPr>
          <p:cNvGrpSpPr/>
          <p:nvPr/>
        </p:nvGrpSpPr>
        <p:grpSpPr>
          <a:xfrm>
            <a:off x="4131232" y="2148112"/>
            <a:ext cx="3464395" cy="3907980"/>
            <a:chOff x="3022223" y="1306284"/>
            <a:chExt cx="2598296" cy="2930986"/>
          </a:xfrm>
        </p:grpSpPr>
        <p:sp>
          <p:nvSpPr>
            <p:cNvPr id="6" name="Title 12">
              <a:extLst>
                <a:ext uri="{FF2B5EF4-FFF2-40B4-BE49-F238E27FC236}">
                  <a16:creationId xmlns:a16="http://schemas.microsoft.com/office/drawing/2014/main" id="{2479555A-DEF3-81F7-1D34-58937968A35B}"/>
                </a:ext>
              </a:extLst>
            </p:cNvPr>
            <p:cNvSpPr txBox="1">
              <a:spLocks/>
            </p:cNvSpPr>
            <p:nvPr/>
          </p:nvSpPr>
          <p:spPr>
            <a:xfrm>
              <a:off x="3022223" y="1306284"/>
              <a:ext cx="2598296" cy="2542009"/>
            </a:xfrm>
            <a:prstGeom prst="rect">
              <a:avLst/>
            </a:prstGeom>
            <a:solidFill>
              <a:srgbClr val="D0DA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50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Euphoria Script"/>
                <a:buNone/>
                <a:tabLst/>
                <a:defRPr/>
              </a:pPr>
              <a:r>
                <a:rPr lang="pt-BR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  <a:sym typeface="Arial"/>
                </a:rPr>
                <a:t>Hoàn thành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Euphoria Script"/>
                <a:buNone/>
                <a:tabLst/>
                <a:defRPr/>
              </a:pPr>
              <a:r>
                <a:rPr lang="pt-BR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  <a:sym typeface="Arial"/>
                </a:rPr>
                <a:t>các </a:t>
              </a:r>
              <a:r>
                <a:rPr lang="pt-BR" sz="2400" kern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  <a:sym typeface="Arial"/>
                </a:rPr>
                <a:t>bài tập12,13 </a:t>
              </a:r>
              <a:r>
                <a:rPr lang="pt-BR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  <a:sym typeface="Arial"/>
                </a:rPr>
                <a:t>trong SBT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76A8AE-E5F8-C667-0259-78FCB21C4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1067" y="3459316"/>
              <a:ext cx="1383030" cy="77795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7A49479-3F2D-DE27-642E-D386AFD6B4C9}"/>
              </a:ext>
            </a:extLst>
          </p:cNvPr>
          <p:cNvGrpSpPr/>
          <p:nvPr/>
        </p:nvGrpSpPr>
        <p:grpSpPr>
          <a:xfrm>
            <a:off x="7933286" y="2148115"/>
            <a:ext cx="3858052" cy="3907979"/>
            <a:chOff x="5873765" y="1306286"/>
            <a:chExt cx="2893539" cy="2930984"/>
          </a:xfrm>
        </p:grpSpPr>
        <p:sp>
          <p:nvSpPr>
            <p:cNvPr id="9" name="Title 13">
              <a:extLst>
                <a:ext uri="{FF2B5EF4-FFF2-40B4-BE49-F238E27FC236}">
                  <a16:creationId xmlns:a16="http://schemas.microsoft.com/office/drawing/2014/main" id="{2004D37C-9442-DB65-82FD-DE984FFAB772}"/>
                </a:ext>
              </a:extLst>
            </p:cNvPr>
            <p:cNvSpPr txBox="1">
              <a:spLocks/>
            </p:cNvSpPr>
            <p:nvPr/>
          </p:nvSpPr>
          <p:spPr>
            <a:xfrm>
              <a:off x="5873765" y="1306286"/>
              <a:ext cx="2893539" cy="2542008"/>
            </a:xfrm>
            <a:prstGeom prst="rect">
              <a:avLst/>
            </a:prstGeom>
            <a:solidFill>
              <a:srgbClr val="CCB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50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uphoria Script"/>
                <a:buNone/>
                <a:defRPr sz="1800" b="0" i="0" u="none" strike="noStrike" cap="none">
                  <a:solidFill>
                    <a:schemeClr val="dk1"/>
                  </a:solidFill>
                  <a:latin typeface="Euphoria Script"/>
                  <a:ea typeface="Euphoria Script"/>
                  <a:cs typeface="Euphoria Script"/>
                  <a:sym typeface="Euphoria Script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Euphoria Script"/>
                <a:buNone/>
                <a:tabLst/>
                <a:defRPr/>
              </a:pPr>
              <a:r>
                <a:rPr lang="pt-BR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  <a:sym typeface="Arial"/>
                </a:rPr>
                <a:t>Chuẩn bị trước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Euphoria Script"/>
                <a:buNone/>
                <a:tabLst/>
                <a:defRPr/>
              </a:pPr>
              <a:r>
                <a:rPr lang="vi-VN" sz="2400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  <a:sym typeface="Arial"/>
                </a:rPr>
                <a:t>Bài 3: Đường trung bình của tam giác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155DD5-1D5A-C58A-C905-1CE11125E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9020" y="3459316"/>
              <a:ext cx="1383030" cy="777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12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7CD8F1-C6E8-3BC4-4361-CAF2C79F40A7}"/>
              </a:ext>
            </a:extLst>
          </p:cNvPr>
          <p:cNvSpPr txBox="1"/>
          <p:nvPr/>
        </p:nvSpPr>
        <p:spPr>
          <a:xfrm>
            <a:off x="388834" y="499151"/>
            <a:ext cx="3713266" cy="510778"/>
          </a:xfrm>
          <a:prstGeom prst="roundRect">
            <a:avLst/>
          </a:prstGeom>
          <a:solidFill>
            <a:srgbClr val="FDD7E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 defTabSz="1219170">
              <a:buFont typeface="Arial"/>
              <a:buNone/>
              <a:defRPr/>
            </a:pPr>
            <a:r>
              <a:rPr lang="nl-NL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Bài tập 3: SGK – tr.61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D94FCE-3E24-3C64-6AD8-AA0FB40723E3}"/>
                  </a:ext>
                </a:extLst>
              </p:cNvPr>
              <p:cNvSpPr txBox="1"/>
              <p:nvPr/>
            </p:nvSpPr>
            <p:spPr>
              <a:xfrm>
                <a:off x="457660" y="1758391"/>
                <a:ext cx="7547803" cy="2804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26,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thanh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𝐷𝐷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giàn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D94FCE-3E24-3C64-6AD8-AA0FB4072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60" y="1758391"/>
                <a:ext cx="7547803" cy="2804101"/>
              </a:xfrm>
              <a:prstGeom prst="rect">
                <a:avLst/>
              </a:prstGeom>
              <a:blipFill>
                <a:blip r:embed="rId2"/>
                <a:stretch>
                  <a:fillRect l="-1212" r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67CF26E-D947-F70B-87D7-8AF0E060C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395" y="862944"/>
            <a:ext cx="3571429" cy="4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29">
            <a:extLst>
              <a:ext uri="{FF2B5EF4-FFF2-40B4-BE49-F238E27FC236}">
                <a16:creationId xmlns:a16="http://schemas.microsoft.com/office/drawing/2014/main" id="{978403C2-5A3A-A3A5-99D5-0963417678A7}"/>
              </a:ext>
            </a:extLst>
          </p:cNvPr>
          <p:cNvSpPr/>
          <p:nvPr/>
        </p:nvSpPr>
        <p:spPr>
          <a:xfrm>
            <a:off x="345796" y="428772"/>
            <a:ext cx="1297003" cy="485828"/>
          </a:xfrm>
          <a:prstGeom prst="wedgeEllipseCallout">
            <a:avLst>
              <a:gd name="adj1" fmla="val 27277"/>
              <a:gd name="adj2" fmla="val 92434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vi-VN" sz="2400" b="1" kern="100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kern="100" dirty="0">
              <a:solidFill>
                <a:schemeClr val="bg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63929C-9238-CF1F-7725-B0AAA05A2353}"/>
                  </a:ext>
                </a:extLst>
              </p:cNvPr>
              <p:cNvSpPr txBox="1"/>
              <p:nvPr/>
            </p:nvSpPr>
            <p:spPr>
              <a:xfrm>
                <a:off x="345796" y="1648205"/>
                <a:ext cx="7477404" cy="3738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tập 2 (SGK – tr.57)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 kết quả: Đường thẳng song song với hai đáy của hình thang thì định ra trên hai cạnh bên các đoạn thẳng tỉ lệ.</a:t>
                </a:r>
                <a:endParaRPr lang="en-US" sz="2400" kern="1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dụng vào bài tập này ta có:</a:t>
                </a:r>
                <a:endParaRPr lang="en-US" sz="2400" kern="1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thang </a:t>
                </a:r>
                <a14:m>
                  <m:oMath xmlns:m="http://schemas.openxmlformats.org/officeDocument/2006/math">
                    <m:r>
                      <a:rPr lang="vi-VN" sz="2400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𝐴𝐶𝐶</m:t>
                    </m:r>
                    <m:r>
                      <a:rPr lang="vi-VN" sz="2400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400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400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24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2400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vi-VN" sz="2400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′)</m:t>
                    </m:r>
                  </m:oMath>
                </a14:m>
                <a:r>
                  <a:rPr lang="vi-VN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400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𝐵𝐵</m:t>
                    </m:r>
                    <m:r>
                      <a:rPr lang="vi-VN" sz="2400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vi-VN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vi-VN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hai đáy, nên: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vi-VN" sz="24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vi-VN" sz="2400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vi-VN" sz="2400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sz="2400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sz="2400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2400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sSup>
                          <m:sSup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vi-VN" sz="2400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sz="2400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vi-VN" sz="2400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sSup>
                          <m:sSup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sz="2400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2400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</a:t>
                </a:r>
                <a:endParaRPr lang="en-US" sz="2400" kern="1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63929C-9238-CF1F-7725-B0AAA05A2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96" y="1648205"/>
                <a:ext cx="7477404" cy="3738267"/>
              </a:xfrm>
              <a:prstGeom prst="rect">
                <a:avLst/>
              </a:prstGeom>
              <a:blipFill>
                <a:blip r:embed="rId3"/>
                <a:stretch>
                  <a:fillRect l="-1305" r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4BBDF81-2EF9-7943-86CA-DD1F61102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775" y="671686"/>
            <a:ext cx="3571429" cy="4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3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29">
            <a:extLst>
              <a:ext uri="{FF2B5EF4-FFF2-40B4-BE49-F238E27FC236}">
                <a16:creationId xmlns:a16="http://schemas.microsoft.com/office/drawing/2014/main" id="{978403C2-5A3A-A3A5-99D5-0963417678A7}"/>
              </a:ext>
            </a:extLst>
          </p:cNvPr>
          <p:cNvSpPr/>
          <p:nvPr/>
        </p:nvSpPr>
        <p:spPr>
          <a:xfrm>
            <a:off x="414622" y="320617"/>
            <a:ext cx="1297003" cy="485828"/>
          </a:xfrm>
          <a:prstGeom prst="wedgeEllipseCallout">
            <a:avLst>
              <a:gd name="adj1" fmla="val 27277"/>
              <a:gd name="adj2" fmla="val 92434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vi-VN" sz="2400" b="1" kern="100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kern="100" dirty="0">
              <a:solidFill>
                <a:schemeClr val="bg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63929C-9238-CF1F-7725-B0AAA05A2353}"/>
                  </a:ext>
                </a:extLst>
              </p:cNvPr>
              <p:cNvSpPr txBox="1"/>
              <p:nvPr/>
            </p:nvSpPr>
            <p:spPr>
              <a:xfrm>
                <a:off x="414622" y="1647972"/>
                <a:ext cx="7477404" cy="2331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kern="1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thang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BB</m:t>
                    </m:r>
                    <m:r>
                      <a:rPr lang="vi-VN" sz="2400" b="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sty m:val="p"/>
                      </m:rPr>
                      <a:rPr lang="vi-V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vi-VN" sz="2400" b="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sty m:val="p"/>
                      </m:rPr>
                      <a:rPr lang="vi-V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vi-VN" sz="2400" kern="1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vi-V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sSup>
                      <m:sSupPr>
                        <m:ctrlPr>
                          <a:rPr lang="en-US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vi-VN" sz="2400" b="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 b="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sty m:val="p"/>
                      </m:rPr>
                      <a:rPr lang="vi-V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CC</m:t>
                    </m:r>
                    <m:r>
                      <a:rPr lang="vi-VN" sz="2400" b="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′)</m:t>
                    </m:r>
                  </m:oMath>
                </a14:m>
                <a:r>
                  <a:rPr lang="vi-VN" sz="2400" kern="1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CC</m:t>
                    </m:r>
                    <m:r>
                      <a:rPr lang="vi-VN" sz="2400" b="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400" kern="1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vi-VN" sz="2400" kern="1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vi-VN" sz="2400" kern="1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hai đáy, nên: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den>
                    </m:f>
                    <m:r>
                      <a:rPr lang="vi-VN" sz="2400" b="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vi-VN" sz="2400" b="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vi-VN" sz="2400" b="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vi-VN" sz="2400" b="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sSup>
                          <m:sSupPr>
                            <m:ctrlPr>
                              <a:rPr lang="en-US" sz="24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vi-VN" sz="2400" b="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vi-VN" sz="2400" b="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num>
                      <m:den>
                        <m:sSup>
                          <m:sSupPr>
                            <m:ctrlPr>
                              <a:rPr lang="en-US" sz="24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vi-VN" sz="2400" b="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  <a:endParaRPr lang="en-US" sz="2400" kern="100" dirty="0">
                  <a:solidFill>
                    <a:schemeClr val="tx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kern="1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(1)(2) suy ra: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sSup>
                          <m:sSupPr>
                            <m:ctrlPr>
                              <a:rPr lang="en-US" sz="24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b="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vi-VN" sz="2400" b="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sSup>
                          <m:sSupPr>
                            <m:ctrlPr>
                              <a:rPr lang="en-US" sz="24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vi-VN" sz="2400" b="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vi-VN" sz="2400" b="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num>
                      <m:den>
                        <m:sSup>
                          <m:sSupPr>
                            <m:ctrlPr>
                              <a:rPr lang="en-US" sz="24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vi-VN" sz="2400" b="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vi-VN" sz="2400" b="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kern="1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63929C-9238-CF1F-7725-B0AAA05A2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22" y="1647972"/>
                <a:ext cx="7477404" cy="2331472"/>
              </a:xfrm>
              <a:prstGeom prst="rect">
                <a:avLst/>
              </a:prstGeom>
              <a:blipFill>
                <a:blip r:embed="rId3"/>
                <a:stretch>
                  <a:fillRect l="-1222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0FE1035-EDDD-0A2F-41C0-599D4557A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775" y="1647972"/>
            <a:ext cx="3571429" cy="4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7CD8F1-C6E8-3BC4-4361-CAF2C79F40A7}"/>
              </a:ext>
            </a:extLst>
          </p:cNvPr>
          <p:cNvSpPr txBox="1"/>
          <p:nvPr/>
        </p:nvSpPr>
        <p:spPr>
          <a:xfrm>
            <a:off x="84410" y="402550"/>
            <a:ext cx="3713266" cy="510778"/>
          </a:xfrm>
          <a:prstGeom prst="roundRect">
            <a:avLst/>
          </a:prstGeom>
          <a:solidFill>
            <a:srgbClr val="FDD7E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 defTabSz="1219170">
              <a:buFont typeface="Arial"/>
              <a:buNone/>
              <a:defRPr/>
            </a:pPr>
            <a:r>
              <a:rPr lang="nl-NL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Bài tập 4: SGK – tr.61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226758-817E-8C63-BB50-A6E0C9C0E6B6}"/>
                  </a:ext>
                </a:extLst>
              </p:cNvPr>
              <p:cNvSpPr txBox="1"/>
              <p:nvPr/>
            </p:nvSpPr>
            <p:spPr>
              <a:xfrm>
                <a:off x="84410" y="402550"/>
                <a:ext cx="11774605" cy="1042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3771900"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Anh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Thiện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chị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Lương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đứng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ở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phía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bờ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sông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muốn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ước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lượng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khoảng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cách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giữa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vị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trí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</m:t>
                    </m:r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𝐵</m:t>
                    </m:r>
                  </m:oMath>
                </a14:m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ở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bên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bờ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sông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lang="en-US" sz="2200" i="1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2200" i="1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27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).</a:t>
                </a:r>
                <a:endParaRPr lang="en-US" sz="2200" kern="10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226758-817E-8C63-BB50-A6E0C9C0E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0" y="402550"/>
                <a:ext cx="11774605" cy="1042337"/>
              </a:xfrm>
              <a:prstGeom prst="rect">
                <a:avLst/>
              </a:prstGeom>
              <a:blipFill>
                <a:blip r:embed="rId2"/>
                <a:stretch>
                  <a:fillRect l="-673" r="-673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439A01-FEB2-47E4-34D6-979A674555FC}"/>
                  </a:ext>
                </a:extLst>
              </p:cNvPr>
              <p:cNvSpPr txBox="1"/>
              <p:nvPr/>
            </p:nvSpPr>
            <p:spPr>
              <a:xfrm>
                <a:off x="229858" y="1643496"/>
                <a:ext cx="7135636" cy="4106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 Anh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Thiện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chọn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vị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trí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𝐶</m:t>
                    </m:r>
                  </m:oMath>
                </a14:m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ở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bờ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sông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sao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</m:t>
                    </m:r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𝐵</m:t>
                    </m:r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𝐶</m:t>
                    </m:r>
                  </m:oMath>
                </a14:m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hàng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đo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𝐵𝐶</m:t>
                    </m:r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kern="0" noProof="1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4 </m:t>
                    </m:r>
                    <m:r>
                      <m:rPr>
                        <m:nor/>
                      </m:rPr>
                      <a:rPr lang="en-US" sz="2200" kern="0" noProof="1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;</a:t>
                </a:r>
                <a:endParaRPr lang="en-US" sz="2200" kern="10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Tiếp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theo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anh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Thiện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xác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định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vị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trí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𝐷</m:t>
                    </m:r>
                  </m:oMath>
                </a14:m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chị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Lương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xác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định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vị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trí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𝐸</m:t>
                    </m:r>
                  </m:oMath>
                </a14:m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sao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𝐷</m:t>
                    </m:r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𝐵</m:t>
                    </m:r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𝐸</m:t>
                    </m:r>
                  </m:oMath>
                </a14:m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hàng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đồng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thời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𝐵𝐴𝐸</m:t>
                        </m:r>
                      </m:e>
                    </m:acc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𝐵𝐶𝐷</m:t>
                        </m:r>
                      </m:e>
                    </m:acc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lang="en-US" sz="2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90</m:t>
                        </m:r>
                      </m:e>
                      <m:sup>
                        <m:r>
                          <a:rPr lang="en-US" sz="2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𝑜</m:t>
                        </m:r>
                      </m:sup>
                    </m:sSup>
                  </m:oMath>
                </a14:m>
                <a:endParaRPr lang="en-US" sz="2200" kern="10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 Anh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Thiện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đo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𝐶𝐷</m:t>
                    </m:r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kern="0" noProof="1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2 </m:t>
                    </m:r>
                    <m:r>
                      <m:rPr>
                        <m:nor/>
                      </m:rPr>
                      <a:rPr lang="en-US" sz="2200" kern="0" noProof="1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chị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Lương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đi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𝐴𝐸</m:t>
                    </m:r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kern="0" noProof="1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12 </m:t>
                    </m:r>
                    <m:r>
                      <m:rPr>
                        <m:nor/>
                      </m:rPr>
                      <a:rPr lang="en-US" sz="2200" kern="0" noProof="1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Hãy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tính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khoảng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cách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giữa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vị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trí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</m:t>
                    </m:r>
                  </m:oMath>
                </a14:m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𝐵</m:t>
                    </m:r>
                  </m:oMath>
                </a14:m>
                <a:r>
                  <a:rPr lang="en-US" sz="2200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439A01-FEB2-47E4-34D6-979A67455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58" y="1643496"/>
                <a:ext cx="7135636" cy="4106445"/>
              </a:xfrm>
              <a:prstGeom prst="rect">
                <a:avLst/>
              </a:prstGeom>
              <a:blipFill>
                <a:blip r:embed="rId3"/>
                <a:stretch>
                  <a:fillRect l="-1111" r="-16752" b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EBD57AE-B60D-7660-1143-7592685D3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494" y="2076113"/>
            <a:ext cx="4704042" cy="34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29">
            <a:extLst>
              <a:ext uri="{FF2B5EF4-FFF2-40B4-BE49-F238E27FC236}">
                <a16:creationId xmlns:a16="http://schemas.microsoft.com/office/drawing/2014/main" id="{978403C2-5A3A-A3A5-99D5-0963417678A7}"/>
              </a:ext>
            </a:extLst>
          </p:cNvPr>
          <p:cNvSpPr/>
          <p:nvPr/>
        </p:nvSpPr>
        <p:spPr>
          <a:xfrm>
            <a:off x="575501" y="455606"/>
            <a:ext cx="1297003" cy="485828"/>
          </a:xfrm>
          <a:prstGeom prst="wedgeEllipseCallout">
            <a:avLst>
              <a:gd name="adj1" fmla="val 27277"/>
              <a:gd name="adj2" fmla="val 92434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vi-VN" sz="2400" b="1" kern="100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kern="100" dirty="0">
              <a:solidFill>
                <a:schemeClr val="bg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63929C-9238-CF1F-7725-B0AAA05A2353}"/>
                  </a:ext>
                </a:extLst>
              </p:cNvPr>
              <p:cNvSpPr txBox="1"/>
              <p:nvPr/>
            </p:nvSpPr>
            <p:spPr>
              <a:xfrm>
                <a:off x="575501" y="1650821"/>
                <a:ext cx="5816286" cy="3556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=&gt;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𝐴𝐵𝐸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𝐴𝐸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</m:t>
                        </m:r>
                      </m:den>
                    </m:f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(hệ quả định lí </a:t>
                </a:r>
                <a:r>
                  <a:rPr lang="vi-VN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Thalès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) </a:t>
                </a:r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vi-VN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40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vi-VN" sz="240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 </m:t>
                      </m:r>
                      <m:r>
                        <a:rPr lang="vi-VN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vi-VN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.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40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24 </m:t>
                      </m:r>
                      <m:r>
                        <m:rPr>
                          <m:nor/>
                        </m:rPr>
                        <a:rPr lang="en-US" sz="24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m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Vậy khoảng cách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noProof="1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24 </m:t>
                    </m:r>
                    <m:r>
                      <m:rPr>
                        <m:nor/>
                      </m:rPr>
                      <a:rPr lang="en-US" sz="2400" noProof="1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63929C-9238-CF1F-7725-B0AAA05A2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01" y="1650821"/>
                <a:ext cx="5816286" cy="3556358"/>
              </a:xfrm>
              <a:prstGeom prst="rect">
                <a:avLst/>
              </a:prstGeom>
              <a:blipFill>
                <a:blip r:embed="rId3"/>
                <a:stretch>
                  <a:fillRect l="-1571" r="-1571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EB85214-971A-CE12-7545-284B90362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530" y="1650821"/>
            <a:ext cx="4704042" cy="34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1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4">
            <a:extLst>
              <a:ext uri="{FF2B5EF4-FFF2-40B4-BE49-F238E27FC236}">
                <a16:creationId xmlns:a16="http://schemas.microsoft.com/office/drawing/2014/main" id="{A54DDC87-94F0-7DF3-E896-62E649791F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85441" y="4834943"/>
            <a:ext cx="813944" cy="459879"/>
          </a:xfrm>
          <a:prstGeom prst="rect">
            <a:avLst/>
          </a:prstGeom>
        </p:spPr>
      </p:pic>
      <p:pic>
        <p:nvPicPr>
          <p:cNvPr id="28" name="Picture 30">
            <a:extLst>
              <a:ext uri="{FF2B5EF4-FFF2-40B4-BE49-F238E27FC236}">
                <a16:creationId xmlns:a16="http://schemas.microsoft.com/office/drawing/2014/main" id="{7B4716C7-6B56-7368-EE5E-BEFE605ABE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08173" y="4992396"/>
            <a:ext cx="776420" cy="478955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72A61EC4-A662-27B7-6E25-3C7FE847A7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23179" y="5087207"/>
            <a:ext cx="694596" cy="627741"/>
          </a:xfrm>
          <a:prstGeom prst="rect">
            <a:avLst/>
          </a:prstGeom>
        </p:spPr>
      </p:pic>
      <p:pic>
        <p:nvPicPr>
          <p:cNvPr id="31" name="Picture 33">
            <a:extLst>
              <a:ext uri="{FF2B5EF4-FFF2-40B4-BE49-F238E27FC236}">
                <a16:creationId xmlns:a16="http://schemas.microsoft.com/office/drawing/2014/main" id="{41D46CB9-B5E1-4610-F322-C62B48A2EC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91785" y="5900775"/>
            <a:ext cx="902676" cy="75496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4D64AFB-48F2-16BF-5068-88A7338637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3069" y="5201711"/>
            <a:ext cx="821737" cy="812493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80E45BA7-0A9C-5129-1FD9-B7CD103A53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614738" y="4935950"/>
            <a:ext cx="591849" cy="591849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0E6ADB21-9254-30DD-558B-FD50E79320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354641" y="5653474"/>
            <a:ext cx="689579" cy="66113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501DDDD-BA31-7C7B-3D79-A54AFBE95E2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367975" y="4457401"/>
            <a:ext cx="2695576" cy="1664519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30BDE0F-7A53-66F2-0018-DA80160ACBB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096001" y="4066767"/>
            <a:ext cx="3085628" cy="2190796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9B0629A7-50FF-C366-4FAC-033DE7A7E9C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93041" y="4096084"/>
            <a:ext cx="2346036" cy="1956008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31935A7-574C-5AD4-BC14-0C0492CDF122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8961359" y="6044012"/>
            <a:ext cx="1031056" cy="650853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D434956C-8E5F-5ECC-F21F-32671466CB1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2295369" y="5054469"/>
            <a:ext cx="683735" cy="656384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2996055F-6079-1148-997E-7428E2DB9A6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2449501" y="5958415"/>
            <a:ext cx="767423" cy="710824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BAFA938-4923-185A-63FA-09033BE43E0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8596481" y="5023083"/>
            <a:ext cx="776420" cy="719159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B8836024-618C-7162-C499-5710FDB40AD3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>
          <a:xfrm>
            <a:off x="4217207" y="5993355"/>
            <a:ext cx="755300" cy="752167"/>
          </a:xfrm>
          <a:prstGeom prst="rect">
            <a:avLst/>
          </a:prstGeom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70C34FB5-1CE7-D954-D4A1-31363C0AB43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5206521" y="5077395"/>
            <a:ext cx="755300" cy="702429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127B00C3-7CC0-6D95-3BA9-A5ED33EA51D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381733" y="5991994"/>
            <a:ext cx="801780" cy="813989"/>
          </a:xfrm>
          <a:prstGeom prst="rect">
            <a:avLst/>
          </a:prstGeom>
        </p:spPr>
      </p:pic>
      <p:pic>
        <p:nvPicPr>
          <p:cNvPr id="24" name="Picture 17">
            <a:extLst>
              <a:ext uri="{FF2B5EF4-FFF2-40B4-BE49-F238E27FC236}">
                <a16:creationId xmlns:a16="http://schemas.microsoft.com/office/drawing/2014/main" id="{C1B988A9-5460-3AE9-F4A2-55B51B675157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0473465" y="6238319"/>
            <a:ext cx="607844" cy="402949"/>
          </a:xfrm>
          <a:prstGeom prst="rect">
            <a:avLst/>
          </a:prstGeom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id="{D7CB0CA2-FDA9-B675-8393-BC49AACA911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3433773" y="5648070"/>
            <a:ext cx="461120" cy="671940"/>
          </a:xfrm>
          <a:prstGeom prst="rect">
            <a:avLst/>
          </a:prstGeom>
        </p:spPr>
      </p:pic>
      <p:pic>
        <p:nvPicPr>
          <p:cNvPr id="27" name="Picture 29">
            <a:extLst>
              <a:ext uri="{FF2B5EF4-FFF2-40B4-BE49-F238E27FC236}">
                <a16:creationId xmlns:a16="http://schemas.microsoft.com/office/drawing/2014/main" id="{B856E142-F9A4-5D1D-B531-A890F090B901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414617" y="6284564"/>
            <a:ext cx="652991" cy="491376"/>
          </a:xfrm>
          <a:prstGeom prst="rect">
            <a:avLst/>
          </a:prstGeom>
        </p:spPr>
      </p:pic>
      <p:pic>
        <p:nvPicPr>
          <p:cNvPr id="29" name="Picture 31">
            <a:extLst>
              <a:ext uri="{FF2B5EF4-FFF2-40B4-BE49-F238E27FC236}">
                <a16:creationId xmlns:a16="http://schemas.microsoft.com/office/drawing/2014/main" id="{BC5BE03B-7AA2-CEA7-7862-3BB8EC051D9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3631877" y="5039874"/>
            <a:ext cx="689579" cy="601657"/>
          </a:xfrm>
          <a:prstGeom prst="rect">
            <a:avLst/>
          </a:prstGeom>
        </p:spPr>
      </p:pic>
      <p:pic>
        <p:nvPicPr>
          <p:cNvPr id="30" name="Picture 32">
            <a:extLst>
              <a:ext uri="{FF2B5EF4-FFF2-40B4-BE49-F238E27FC236}">
                <a16:creationId xmlns:a16="http://schemas.microsoft.com/office/drawing/2014/main" id="{437C9097-9B9F-B49A-DE45-535F1551BAB4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366656" y="6121919"/>
            <a:ext cx="676053" cy="31267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835D0A6-8AEF-E606-08B4-2A50423E0103}"/>
              </a:ext>
            </a:extLst>
          </p:cNvPr>
          <p:cNvSpPr txBox="1">
            <a:spLocks/>
          </p:cNvSpPr>
          <p:nvPr/>
        </p:nvSpPr>
        <p:spPr>
          <a:xfrm>
            <a:off x="854478" y="1330201"/>
            <a:ext cx="6543411" cy="2286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srgbClr val="ED7D31"/>
                  </a:solidFill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j-ea"/>
                <a:cs typeface="Arial" panose="020B0604020202020204" pitchFamily="34" charset="0"/>
                <a:sym typeface="Arial"/>
              </a:rPr>
              <a:t>NHÀ SƯU TẬP ĐẠI DƯƠNG</a:t>
            </a:r>
          </a:p>
        </p:txBody>
      </p:sp>
      <p:pic>
        <p:nvPicPr>
          <p:cNvPr id="5" name="Tieng-song-bien-nhe-nhang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5E82A2CC-288C-598B-6120-AB854F0D98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4321457" y="-587567"/>
            <a:ext cx="487364" cy="4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40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0">
            <a:extLst>
              <a:ext uri="{FF2B5EF4-FFF2-40B4-BE49-F238E27FC236}">
                <a16:creationId xmlns:a16="http://schemas.microsoft.com/office/drawing/2014/main" id="{023CA9D5-0DD5-236F-40D8-914060EBD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70281" y="142924"/>
            <a:ext cx="1776223" cy="1828800"/>
          </a:xfrm>
          <a:prstGeom prst="rect">
            <a:avLst/>
          </a:prstGeom>
        </p:spPr>
      </p:pic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" y="383608"/>
            <a:ext cx="12192000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/>
          <p:nvPr/>
        </p:nvSpPr>
        <p:spPr>
          <a:xfrm>
            <a:off x="1" y="2434710"/>
            <a:ext cx="12192000" cy="4423292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5" name="Tieng-song-bien-nhe-nhang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5E82A2CC-288C-598B-6120-AB854F0D98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1457" y="-587567"/>
            <a:ext cx="487364" cy="48736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20AE71EA-CB1F-08EF-8C17-999003364EBD}"/>
              </a:ext>
            </a:extLst>
          </p:cNvPr>
          <p:cNvGrpSpPr/>
          <p:nvPr/>
        </p:nvGrpSpPr>
        <p:grpSpPr>
          <a:xfrm flipH="1">
            <a:off x="12573012" y="166425"/>
            <a:ext cx="6418660" cy="1940072"/>
            <a:chOff x="11265112" y="208348"/>
            <a:chExt cx="6418659" cy="194007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2E06263-E085-7812-D402-175515A11E1F}"/>
                </a:ext>
              </a:extLst>
            </p:cNvPr>
            <p:cNvGrpSpPr/>
            <p:nvPr/>
          </p:nvGrpSpPr>
          <p:grpSpPr>
            <a:xfrm>
              <a:off x="13181693" y="208348"/>
              <a:ext cx="4502078" cy="1940071"/>
              <a:chOff x="2844902" y="822114"/>
              <a:chExt cx="4502078" cy="1940071"/>
            </a:xfrm>
          </p:grpSpPr>
          <p:pic>
            <p:nvPicPr>
              <p:cNvPr id="55" name="Picture 22">
                <a:extLst>
                  <a:ext uri="{FF2B5EF4-FFF2-40B4-BE49-F238E27FC236}">
                    <a16:creationId xmlns:a16="http://schemas.microsoft.com/office/drawing/2014/main" id="{F300F0C1-5B07-A232-C161-AC3C342C72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797314" y="1652060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56" name="Picture 22">
                <a:extLst>
                  <a:ext uri="{FF2B5EF4-FFF2-40B4-BE49-F238E27FC236}">
                    <a16:creationId xmlns:a16="http://schemas.microsoft.com/office/drawing/2014/main" id="{73355E02-477E-4D94-50DD-A9259DA81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4" name="Picture 22">
              <a:extLst>
                <a:ext uri="{FF2B5EF4-FFF2-40B4-BE49-F238E27FC236}">
                  <a16:creationId xmlns:a16="http://schemas.microsoft.com/office/drawing/2014/main" id="{D7CF5151-5D60-9BDA-AF7D-98F145387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353B625-6247-C32F-7D03-7DA9134EB4AC}"/>
              </a:ext>
            </a:extLst>
          </p:cNvPr>
          <p:cNvGrpSpPr/>
          <p:nvPr/>
        </p:nvGrpSpPr>
        <p:grpSpPr>
          <a:xfrm>
            <a:off x="-4275505" y="539396"/>
            <a:ext cx="4184824" cy="1353701"/>
            <a:chOff x="1132596" y="240919"/>
            <a:chExt cx="4184823" cy="1353701"/>
          </a:xfrm>
        </p:grpSpPr>
        <p:pic>
          <p:nvPicPr>
            <p:cNvPr id="58" name="Picture 22">
              <a:extLst>
                <a:ext uri="{FF2B5EF4-FFF2-40B4-BE49-F238E27FC236}">
                  <a16:creationId xmlns:a16="http://schemas.microsoft.com/office/drawing/2014/main" id="{FABA9242-DA35-264E-087F-C156816E8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32596" y="484495"/>
              <a:ext cx="1549666" cy="1110125"/>
            </a:xfrm>
            <a:prstGeom prst="rect">
              <a:avLst/>
            </a:prstGeom>
          </p:spPr>
        </p:pic>
        <p:pic>
          <p:nvPicPr>
            <p:cNvPr id="59" name="Picture 22">
              <a:extLst>
                <a:ext uri="{FF2B5EF4-FFF2-40B4-BE49-F238E27FC236}">
                  <a16:creationId xmlns:a16="http://schemas.microsoft.com/office/drawing/2014/main" id="{821AA6BD-B7B9-8D6B-A2B5-6C0E4810D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33" name="Multiplication Sign 132">
            <a:hlinkClick r:id="rId12" action="ppaction://hlinksldjump"/>
            <a:extLst>
              <a:ext uri="{FF2B5EF4-FFF2-40B4-BE49-F238E27FC236}">
                <a16:creationId xmlns:a16="http://schemas.microsoft.com/office/drawing/2014/main" id="{1B62F2F8-2EA4-CFB6-A4C1-E8535C359EA8}"/>
              </a:ext>
            </a:extLst>
          </p:cNvPr>
          <p:cNvSpPr/>
          <p:nvPr/>
        </p:nvSpPr>
        <p:spPr>
          <a:xfrm>
            <a:off x="11195935" y="45668"/>
            <a:ext cx="914400" cy="914400"/>
          </a:xfrm>
          <a:prstGeom prst="mathMultipl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384466F6-CC44-112F-50AA-2CB4F307D1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009" y="3118416"/>
            <a:ext cx="2422880" cy="2332184"/>
          </a:xfrm>
          <a:prstGeom prst="rect">
            <a:avLst/>
          </a:prstGeom>
        </p:spPr>
      </p:pic>
      <p:pic>
        <p:nvPicPr>
          <p:cNvPr id="4" name="Picture 3">
            <a:hlinkClick r:id="rId15" action="ppaction://hlinksldjump"/>
            <a:extLst>
              <a:ext uri="{FF2B5EF4-FFF2-40B4-BE49-F238E27FC236}">
                <a16:creationId xmlns:a16="http://schemas.microsoft.com/office/drawing/2014/main" id="{40F0BEF4-F213-9476-C78F-9D42303875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48269" y="4478386"/>
            <a:ext cx="2298176" cy="2208927"/>
          </a:xfrm>
          <a:prstGeom prst="rect">
            <a:avLst/>
          </a:prstGeom>
        </p:spPr>
      </p:pic>
      <p:pic>
        <p:nvPicPr>
          <p:cNvPr id="6" name="Picture 5">
            <a:hlinkClick r:id="rId17" action="ppaction://hlinksldjump"/>
            <a:extLst>
              <a:ext uri="{FF2B5EF4-FFF2-40B4-BE49-F238E27FC236}">
                <a16:creationId xmlns:a16="http://schemas.microsoft.com/office/drawing/2014/main" id="{026EF07C-60E5-4E67-151B-CF558C89DA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2928" y="3228473"/>
            <a:ext cx="2431065" cy="2039247"/>
          </a:xfrm>
          <a:prstGeom prst="rect">
            <a:avLst/>
          </a:prstGeom>
        </p:spPr>
      </p:pic>
      <p:pic>
        <p:nvPicPr>
          <p:cNvPr id="7" name="Picture 6">
            <a:hlinkClick r:id="rId12" action="ppaction://hlinksldjump"/>
            <a:extLst>
              <a:ext uri="{FF2B5EF4-FFF2-40B4-BE49-F238E27FC236}">
                <a16:creationId xmlns:a16="http://schemas.microsoft.com/office/drawing/2014/main" id="{D4E5C0F1-57CA-E4C4-0F88-C36CEBB5816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89741" y="4400059"/>
            <a:ext cx="2219607" cy="2101084"/>
          </a:xfrm>
          <a:prstGeom prst="rect">
            <a:avLst/>
          </a:prstGeom>
        </p:spPr>
      </p:pic>
      <p:pic>
        <p:nvPicPr>
          <p:cNvPr id="8" name="Picture 7">
            <a:hlinkClick r:id="rId20" action="ppaction://hlinksldjump"/>
            <a:extLst>
              <a:ext uri="{FF2B5EF4-FFF2-40B4-BE49-F238E27FC236}">
                <a16:creationId xmlns:a16="http://schemas.microsoft.com/office/drawing/2014/main" id="{9BA6F683-490B-4CEB-673F-965E3F6811F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05926" y="2878446"/>
            <a:ext cx="2782965" cy="17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4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9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9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6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" y="383608"/>
            <a:ext cx="12192000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10"/>
            <a:ext cx="12192000" cy="4423292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16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50" y="4687049"/>
            <a:ext cx="3085628" cy="219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đúng">
                <a:extLst>
                  <a:ext uri="{FF2B5EF4-FFF2-40B4-BE49-F238E27FC236}">
                    <a16:creationId xmlns:a16="http://schemas.microsoft.com/office/drawing/2014/main" id="{F1CCB88D-330E-9357-FC67-CE0F8569CA40}"/>
                  </a:ext>
                </a:extLst>
              </p:cNvPr>
              <p:cNvSpPr/>
              <p:nvPr/>
            </p:nvSpPr>
            <p:spPr>
              <a:xfrm>
                <a:off x="726606" y="4596914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24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60 m</a:t>
                </a:r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Đáp án đúng">
                <a:extLst>
                  <a:ext uri="{FF2B5EF4-FFF2-40B4-BE49-F238E27FC236}">
                    <a16:creationId xmlns:a16="http://schemas.microsoft.com/office/drawing/2014/main" id="{F1CCB88D-330E-9357-FC67-CE0F8569C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6" y="4596914"/>
                <a:ext cx="2358191" cy="110266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1">
                <a:extLst>
                  <a:ext uri="{FF2B5EF4-FFF2-40B4-BE49-F238E27FC236}">
                    <a16:creationId xmlns:a16="http://schemas.microsoft.com/office/drawing/2014/main" id="{AC021E7C-DE10-A5AE-8906-3ACD28F9B06E}"/>
                  </a:ext>
                </a:extLst>
              </p:cNvPr>
              <p:cNvSpPr/>
              <p:nvPr/>
            </p:nvSpPr>
            <p:spPr>
              <a:xfrm>
                <a:off x="3464030" y="4596914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2400" b="0" i="1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70 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Đáp án sai 1">
                <a:extLst>
                  <a:ext uri="{FF2B5EF4-FFF2-40B4-BE49-F238E27FC236}">
                    <a16:creationId xmlns:a16="http://schemas.microsoft.com/office/drawing/2014/main" id="{AC021E7C-DE10-A5AE-8906-3ACD28F9B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30" y="4596914"/>
                <a:ext cx="2358191" cy="110266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Đáp án sai 2">
                <a:extLst>
                  <a:ext uri="{FF2B5EF4-FFF2-40B4-BE49-F238E27FC236}">
                    <a16:creationId xmlns:a16="http://schemas.microsoft.com/office/drawing/2014/main" id="{16AEA46C-EE9D-0531-8515-E1C00CE450EF}"/>
                  </a:ext>
                </a:extLst>
              </p:cNvPr>
              <p:cNvSpPr/>
              <p:nvPr/>
            </p:nvSpPr>
            <p:spPr>
              <a:xfrm>
                <a:off x="6350182" y="4596914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2400" b="0" i="1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50 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Đáp án sai 2">
                <a:extLst>
                  <a:ext uri="{FF2B5EF4-FFF2-40B4-BE49-F238E27FC236}">
                    <a16:creationId xmlns:a16="http://schemas.microsoft.com/office/drawing/2014/main" id="{16AEA46C-EE9D-0531-8515-E1C00CE45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182" y="4596914"/>
                <a:ext cx="2358191" cy="110266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Đáp án sai 3">
                <a:extLst>
                  <a:ext uri="{FF2B5EF4-FFF2-40B4-BE49-F238E27FC236}">
                    <a16:creationId xmlns:a16="http://schemas.microsoft.com/office/drawing/2014/main" id="{3E686EAD-4B57-BAF0-F69F-70232861D618}"/>
                  </a:ext>
                </a:extLst>
              </p:cNvPr>
              <p:cNvSpPr/>
              <p:nvPr/>
            </p:nvSpPr>
            <p:spPr>
              <a:xfrm>
                <a:off x="9200238" y="4596914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2400" b="0" i="1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80 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Đáp án sai 3">
                <a:extLst>
                  <a:ext uri="{FF2B5EF4-FFF2-40B4-BE49-F238E27FC236}">
                    <a16:creationId xmlns:a16="http://schemas.microsoft.com/office/drawing/2014/main" id="{3E686EAD-4B57-BAF0-F69F-70232861D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238" y="4596914"/>
                <a:ext cx="2358191" cy="110266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4B7F846-0F89-B31E-A5C2-4CBD63E51289}"/>
                  </a:ext>
                </a:extLst>
              </p:cNvPr>
              <p:cNvSpPr/>
              <p:nvPr/>
            </p:nvSpPr>
            <p:spPr>
              <a:xfrm>
                <a:off x="620276" y="1158423"/>
                <a:ext cx="7656024" cy="277171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24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Câu</a:t>
                </a:r>
                <a:r>
                  <a:rPr kumimoji="0" lang="en-US" sz="24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1: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Người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ta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tiến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hành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đo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đạc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các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yếu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tố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cần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thiết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để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tính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chiều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rộng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một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khúc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sông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mà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không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cần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phải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sang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bờ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bên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kia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sông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(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hình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vẽ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bên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).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Biết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𝐵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𝐵</m:t>
                        </m:r>
                      </m:e>
                      <m:sup>
                        <m:r>
                          <a:rPr kumimoji="0" lang="fr-F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fr-F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fr-F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20</m:t>
                    </m:r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m, </a:t>
                </a:r>
                <a14:m>
                  <m:oMath xmlns:m="http://schemas.openxmlformats.org/officeDocument/2006/math">
                    <m:r>
                      <a:rPr kumimoji="0" lang="fr-F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𝐵𝐶</m:t>
                    </m:r>
                    <m:r>
                      <a:rPr kumimoji="0" lang="fr-F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fr-F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30</m:t>
                    </m:r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m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và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𝐵</m:t>
                        </m:r>
                      </m:e>
                      <m:sup>
                        <m:r>
                          <a:rPr kumimoji="0" lang="fr-F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fr-F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𝐶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40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m.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Tính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độ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rộng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𝑥</m:t>
                    </m:r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khúc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sông</a:t>
                </a:r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4B7F846-0F89-B31E-A5C2-4CBD63E51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76" y="1158423"/>
                <a:ext cx="7656024" cy="277171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41A9838F-A459-7697-69C5-2F4BE16A76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18801" y="5499478"/>
            <a:ext cx="1679260" cy="1368447"/>
          </a:xfrm>
          <a:prstGeom prst="rect">
            <a:avLst/>
          </a:prstGeom>
        </p:spPr>
      </p:pic>
      <p:pic>
        <p:nvPicPr>
          <p:cNvPr id="4" name="Picture 3" descr="A drawing of a tree and a triangle&#10;&#10;Description automatically generated">
            <a:extLst>
              <a:ext uri="{FF2B5EF4-FFF2-40B4-BE49-F238E27FC236}">
                <a16:creationId xmlns:a16="http://schemas.microsoft.com/office/drawing/2014/main" id="{D574FC2D-D5F8-6FB7-743B-7B33D47C7E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373" y="1042297"/>
            <a:ext cx="3292909" cy="3103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00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836</Words>
  <Application>Microsoft Office PowerPoint</Application>
  <PresentationFormat>Widescreen</PresentationFormat>
  <Paragraphs>58</Paragraphs>
  <Slides>14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Euphoria Script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 I5</dc:creator>
  <cp:lastModifiedBy>Dell I5</cp:lastModifiedBy>
  <cp:revision>1</cp:revision>
  <dcterms:created xsi:type="dcterms:W3CDTF">2025-02-26T14:53:02Z</dcterms:created>
  <dcterms:modified xsi:type="dcterms:W3CDTF">2025-02-26T14:55:31Z</dcterms:modified>
</cp:coreProperties>
</file>