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71" r:id="rId3"/>
    <p:sldId id="444" r:id="rId4"/>
    <p:sldId id="445" r:id="rId5"/>
    <p:sldId id="446" r:id="rId6"/>
    <p:sldId id="331" r:id="rId7"/>
    <p:sldId id="386" r:id="rId8"/>
    <p:sldId id="441" r:id="rId9"/>
    <p:sldId id="442" r:id="rId10"/>
    <p:sldId id="443"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3C7AE-C487-4DC0-A516-1698039EE1AF}"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140EC-6B89-41C3-B621-C91ACA66190D}" type="slidenum">
              <a:rPr lang="en-US" smtClean="0"/>
              <a:t>‹#›</a:t>
            </a:fld>
            <a:endParaRPr lang="en-US"/>
          </a:p>
        </p:txBody>
      </p:sp>
    </p:spTree>
    <p:extLst>
      <p:ext uri="{BB962C8B-B14F-4D97-AF65-F5344CB8AC3E}">
        <p14:creationId xmlns:p14="http://schemas.microsoft.com/office/powerpoint/2010/main" val="344755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bằng</a:t>
            </a:r>
            <a:r>
              <a:rPr lang="en-US" baseline="0" dirty="0"/>
              <a:t> </a:t>
            </a:r>
            <a:r>
              <a:rPr lang="en-US" baseline="0" dirty="0" err="1"/>
              <a:t>cách</a:t>
            </a:r>
            <a:r>
              <a:rPr lang="en-US" baseline="0" dirty="0"/>
              <a:t> </a:t>
            </a:r>
            <a:r>
              <a:rPr lang="en-US" baseline="0" dirty="0" err="1"/>
              <a:t>tích</a:t>
            </a:r>
            <a:r>
              <a:rPr lang="en-US" baseline="0" dirty="0"/>
              <a:t> </a:t>
            </a:r>
            <a:r>
              <a:rPr lang="en-US" baseline="0" dirty="0" err="1"/>
              <a:t>vào</a:t>
            </a:r>
            <a:r>
              <a:rPr lang="en-US" baseline="0" dirty="0"/>
              <a:t> ô A, B, C, D</a:t>
            </a:r>
            <a:endParaRPr lang="en-US" dirty="0"/>
          </a:p>
        </p:txBody>
      </p:sp>
    </p:spTree>
    <p:extLst>
      <p:ext uri="{BB962C8B-B14F-4D97-AF65-F5344CB8AC3E}">
        <p14:creationId xmlns:p14="http://schemas.microsoft.com/office/powerpoint/2010/main" val="102028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bằng</a:t>
            </a:r>
            <a:r>
              <a:rPr lang="en-US" baseline="0" dirty="0"/>
              <a:t> </a:t>
            </a:r>
            <a:r>
              <a:rPr lang="en-US" baseline="0" dirty="0" err="1"/>
              <a:t>cách</a:t>
            </a:r>
            <a:r>
              <a:rPr lang="en-US" baseline="0" dirty="0"/>
              <a:t> </a:t>
            </a:r>
            <a:r>
              <a:rPr lang="en-US" baseline="0" dirty="0" err="1"/>
              <a:t>tích</a:t>
            </a:r>
            <a:r>
              <a:rPr lang="en-US" baseline="0" dirty="0"/>
              <a:t> </a:t>
            </a:r>
            <a:r>
              <a:rPr lang="en-US" baseline="0" dirty="0" err="1"/>
              <a:t>vào</a:t>
            </a:r>
            <a:r>
              <a:rPr lang="en-US" baseline="0" dirty="0"/>
              <a:t> ô A, B, C, D</a:t>
            </a:r>
            <a:endParaRPr lang="en-US" dirty="0"/>
          </a:p>
        </p:txBody>
      </p:sp>
    </p:spTree>
    <p:extLst>
      <p:ext uri="{BB962C8B-B14F-4D97-AF65-F5344CB8AC3E}">
        <p14:creationId xmlns:p14="http://schemas.microsoft.com/office/powerpoint/2010/main" val="45948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bằng</a:t>
            </a:r>
            <a:r>
              <a:rPr lang="en-US" baseline="0" dirty="0"/>
              <a:t> </a:t>
            </a:r>
            <a:r>
              <a:rPr lang="en-US" baseline="0" dirty="0" err="1"/>
              <a:t>cách</a:t>
            </a:r>
            <a:r>
              <a:rPr lang="en-US" baseline="0" dirty="0"/>
              <a:t> </a:t>
            </a:r>
            <a:r>
              <a:rPr lang="en-US" baseline="0" dirty="0" err="1"/>
              <a:t>tích</a:t>
            </a:r>
            <a:r>
              <a:rPr lang="en-US" baseline="0" dirty="0"/>
              <a:t> </a:t>
            </a:r>
            <a:r>
              <a:rPr lang="en-US" baseline="0" dirty="0" err="1"/>
              <a:t>vào</a:t>
            </a:r>
            <a:r>
              <a:rPr lang="en-US" baseline="0" dirty="0"/>
              <a:t> ô A, B, C, D</a:t>
            </a:r>
            <a:endParaRPr lang="en-US" dirty="0"/>
          </a:p>
        </p:txBody>
      </p:sp>
    </p:spTree>
    <p:extLst>
      <p:ext uri="{BB962C8B-B14F-4D97-AF65-F5344CB8AC3E}">
        <p14:creationId xmlns:p14="http://schemas.microsoft.com/office/powerpoint/2010/main" val="264872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bằng</a:t>
            </a:r>
            <a:r>
              <a:rPr lang="en-US" baseline="0" dirty="0"/>
              <a:t> </a:t>
            </a:r>
            <a:r>
              <a:rPr lang="en-US" baseline="0" dirty="0" err="1"/>
              <a:t>cách</a:t>
            </a:r>
            <a:r>
              <a:rPr lang="en-US" baseline="0" dirty="0"/>
              <a:t> </a:t>
            </a:r>
            <a:r>
              <a:rPr lang="en-US" baseline="0" dirty="0" err="1"/>
              <a:t>tích</a:t>
            </a:r>
            <a:r>
              <a:rPr lang="en-US" baseline="0" dirty="0"/>
              <a:t> </a:t>
            </a:r>
            <a:r>
              <a:rPr lang="en-US" baseline="0" dirty="0" err="1"/>
              <a:t>vào</a:t>
            </a:r>
            <a:r>
              <a:rPr lang="en-US" baseline="0" dirty="0"/>
              <a:t> ô A, B, C, D</a:t>
            </a:r>
            <a:endParaRPr lang="en-US" dirty="0"/>
          </a:p>
        </p:txBody>
      </p:sp>
    </p:spTree>
    <p:extLst>
      <p:ext uri="{BB962C8B-B14F-4D97-AF65-F5344CB8AC3E}">
        <p14:creationId xmlns:p14="http://schemas.microsoft.com/office/powerpoint/2010/main" val="24209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BAD0-0095-16DA-C097-29749011B6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68E40F-2499-B28F-E241-E5EA04A30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A56BD-AFA3-1FA6-7C1A-491E1BE53EEC}"/>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5" name="Footer Placeholder 4">
            <a:extLst>
              <a:ext uri="{FF2B5EF4-FFF2-40B4-BE49-F238E27FC236}">
                <a16:creationId xmlns:a16="http://schemas.microsoft.com/office/drawing/2014/main" id="{7F1F774E-3D65-02A5-ECEE-1C9B07A20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A53CA-4F63-640A-E8BC-8492FDE7B40D}"/>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29314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E229-FCC3-1CF8-0B49-6A8B4B200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C0B0D-BAFE-C3F6-4A12-8A62BCEF86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7D0B2-E514-75FA-FC4C-52BAF7D7EE9C}"/>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5" name="Footer Placeholder 4">
            <a:extLst>
              <a:ext uri="{FF2B5EF4-FFF2-40B4-BE49-F238E27FC236}">
                <a16:creationId xmlns:a16="http://schemas.microsoft.com/office/drawing/2014/main" id="{7C4D6A77-BBAF-167A-45FF-CF1B8BBF0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FC1C9-5BC6-0FD3-F8D7-A6AB5ADD44B3}"/>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374080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9837A0-BE4B-2B95-6476-D3E0270D94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08B5A-0E6E-47FD-7C44-2422818026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CE87B-58BF-2FCA-C8B0-AA937FA0BECB}"/>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5" name="Footer Placeholder 4">
            <a:extLst>
              <a:ext uri="{FF2B5EF4-FFF2-40B4-BE49-F238E27FC236}">
                <a16:creationId xmlns:a16="http://schemas.microsoft.com/office/drawing/2014/main" id="{70B826D6-EF6B-1D68-2566-24DF789BC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EB19A-BE6D-36FA-6480-54A95B59424D}"/>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21807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DFCE-8FB1-2CBC-056A-AB05EA383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91655-1A76-B4D6-948C-50B29197E4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DB74E-E12D-2C1B-9CBA-393431100D98}"/>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5" name="Footer Placeholder 4">
            <a:extLst>
              <a:ext uri="{FF2B5EF4-FFF2-40B4-BE49-F238E27FC236}">
                <a16:creationId xmlns:a16="http://schemas.microsoft.com/office/drawing/2014/main" id="{7217C801-7F5E-349A-C485-D15AEBBDC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43261-3CFE-B68A-7455-3EF1FE7ECDC3}"/>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164613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5085-418C-BABA-112D-516E3ABCAA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25E24D-9831-4F76-00E6-4866CF6B0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9CA39-9B3C-F314-610B-A3984834A909}"/>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5" name="Footer Placeholder 4">
            <a:extLst>
              <a:ext uri="{FF2B5EF4-FFF2-40B4-BE49-F238E27FC236}">
                <a16:creationId xmlns:a16="http://schemas.microsoft.com/office/drawing/2014/main" id="{FAF68266-E9C4-46A9-FFAA-9C3763E92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B88F3-D8EE-161C-A790-6967C5FC16A2}"/>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36140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0D19-C39F-A4C2-C9E9-BD1DAFD4F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2154F9-CB23-B68E-DBCF-FD1053205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FE9B8-196C-26D1-45BC-D495F6E50B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8364B-0D37-CF33-F7EE-A6BAA50024E5}"/>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6" name="Footer Placeholder 5">
            <a:extLst>
              <a:ext uri="{FF2B5EF4-FFF2-40B4-BE49-F238E27FC236}">
                <a16:creationId xmlns:a16="http://schemas.microsoft.com/office/drawing/2014/main" id="{C2108A55-BF11-86D6-F509-5870F56D8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F2EEB-8AA9-B2E2-BCDB-D0F250964072}"/>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427009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F6F2-02DE-3803-7186-6F236395DA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5977E-1EB9-8842-6C34-8D088999F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8DB27-7C27-389C-CBD0-ABBFDB42B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720CB7-45C4-4B02-98F3-9C78330A9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5566E4-A4EB-BDC0-019D-314552B435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2060E-109D-1F66-34F5-10E616CDA526}"/>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8" name="Footer Placeholder 7">
            <a:extLst>
              <a:ext uri="{FF2B5EF4-FFF2-40B4-BE49-F238E27FC236}">
                <a16:creationId xmlns:a16="http://schemas.microsoft.com/office/drawing/2014/main" id="{B4FAD57D-DB5C-9C99-C00E-ADA43E05C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B11C8-ECE7-F4C1-8E81-E055481A08D9}"/>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276502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2863-A896-E8BE-B888-FEAFC6A810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36567F-D0F6-4CC4-1463-887F6817D21D}"/>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4" name="Footer Placeholder 3">
            <a:extLst>
              <a:ext uri="{FF2B5EF4-FFF2-40B4-BE49-F238E27FC236}">
                <a16:creationId xmlns:a16="http://schemas.microsoft.com/office/drawing/2014/main" id="{1C651E14-08D7-0D9C-FF78-30A076BB69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7F4B-F2B9-2FF5-D553-DD1FF732ABAD}"/>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404834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D219A-A7AB-A85E-D3B1-6D64ECF48F25}"/>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3" name="Footer Placeholder 2">
            <a:extLst>
              <a:ext uri="{FF2B5EF4-FFF2-40B4-BE49-F238E27FC236}">
                <a16:creationId xmlns:a16="http://schemas.microsoft.com/office/drawing/2014/main" id="{91F2F6CA-2EDA-F49E-47E1-7258DF3BB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35E98-1462-74B1-F618-FB3E21A0A207}"/>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240149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7A6A-D573-3FBE-7A6D-78C5CBB67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335D2-BF55-CD8D-B4BA-6446AB8B1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BF9FE-4D31-8066-0911-885F8B79F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F6A88-E608-5256-CE01-8415C857A62D}"/>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6" name="Footer Placeholder 5">
            <a:extLst>
              <a:ext uri="{FF2B5EF4-FFF2-40B4-BE49-F238E27FC236}">
                <a16:creationId xmlns:a16="http://schemas.microsoft.com/office/drawing/2014/main" id="{F3CD5844-31D4-BFF0-3563-F7892C572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BE581-DF8F-8127-7A10-0E93A8B914BB}"/>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158356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5AF0-EAEF-82BC-47F1-B20B70E52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04A179-22E9-FCF1-532D-18562889C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766937-29BE-11A2-9EB9-A71208CDE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4D1C7-E852-3C8D-B572-5F2C8F4BEAF6}"/>
              </a:ext>
            </a:extLst>
          </p:cNvPr>
          <p:cNvSpPr>
            <a:spLocks noGrp="1"/>
          </p:cNvSpPr>
          <p:nvPr>
            <p:ph type="dt" sz="half" idx="10"/>
          </p:nvPr>
        </p:nvSpPr>
        <p:spPr/>
        <p:txBody>
          <a:bodyPr/>
          <a:lstStyle/>
          <a:p>
            <a:fld id="{E8077292-A42B-49D7-A629-9FD31783964B}" type="datetimeFigureOut">
              <a:rPr lang="en-US" smtClean="0"/>
              <a:t>2/26/2025</a:t>
            </a:fld>
            <a:endParaRPr lang="en-US"/>
          </a:p>
        </p:txBody>
      </p:sp>
      <p:sp>
        <p:nvSpPr>
          <p:cNvPr id="6" name="Footer Placeholder 5">
            <a:extLst>
              <a:ext uri="{FF2B5EF4-FFF2-40B4-BE49-F238E27FC236}">
                <a16:creationId xmlns:a16="http://schemas.microsoft.com/office/drawing/2014/main" id="{925C5BE3-1CE7-47D9-83F4-DF1E4292B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8B877-11AB-55DC-DB63-58F810A84552}"/>
              </a:ext>
            </a:extLst>
          </p:cNvPr>
          <p:cNvSpPr>
            <a:spLocks noGrp="1"/>
          </p:cNvSpPr>
          <p:nvPr>
            <p:ph type="sldNum" sz="quarter" idx="12"/>
          </p:nvPr>
        </p:nvSpPr>
        <p:spPr/>
        <p:txBody>
          <a:bodyPr/>
          <a:lstStyle/>
          <a:p>
            <a:fld id="{0ECDC9B3-E0D4-4E3B-B46E-7BF30216B801}" type="slidenum">
              <a:rPr lang="en-US" smtClean="0"/>
              <a:t>‹#›</a:t>
            </a:fld>
            <a:endParaRPr lang="en-US"/>
          </a:p>
        </p:txBody>
      </p:sp>
    </p:spTree>
    <p:extLst>
      <p:ext uri="{BB962C8B-B14F-4D97-AF65-F5344CB8AC3E}">
        <p14:creationId xmlns:p14="http://schemas.microsoft.com/office/powerpoint/2010/main" val="28864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D7E14-8EE6-8CB5-931E-DF9BD0D0D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731219-4133-A189-6F8A-7BBA83BAA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F1BBD-2908-C242-37DB-00A471FB8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77292-A42B-49D7-A629-9FD31783964B}" type="datetimeFigureOut">
              <a:rPr lang="en-US" smtClean="0"/>
              <a:t>2/26/2025</a:t>
            </a:fld>
            <a:endParaRPr lang="en-US"/>
          </a:p>
        </p:txBody>
      </p:sp>
      <p:sp>
        <p:nvSpPr>
          <p:cNvPr id="5" name="Footer Placeholder 4">
            <a:extLst>
              <a:ext uri="{FF2B5EF4-FFF2-40B4-BE49-F238E27FC236}">
                <a16:creationId xmlns:a16="http://schemas.microsoft.com/office/drawing/2014/main" id="{9E068021-B5CD-B076-C695-3FC78075C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DE99D3-65DA-9375-DFC2-90AF3612F0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C9B3-E0D4-4E3B-B46E-7BF30216B801}" type="slidenum">
              <a:rPr lang="en-US" smtClean="0"/>
              <a:t>‹#›</a:t>
            </a:fld>
            <a:endParaRPr lang="en-US"/>
          </a:p>
        </p:txBody>
      </p:sp>
    </p:spTree>
    <p:extLst>
      <p:ext uri="{BB962C8B-B14F-4D97-AF65-F5344CB8AC3E}">
        <p14:creationId xmlns:p14="http://schemas.microsoft.com/office/powerpoint/2010/main" val="580163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8.xml"/><Relationship Id="rId11" Type="http://schemas.openxmlformats.org/officeDocument/2006/relationships/slide" Target="slide7.xm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 Target="slide4.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audio" Target="../media/audio2.wav"/><Relationship Id="rId10"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294968" y="0"/>
            <a:ext cx="12192000" cy="48341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3</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Phân tích và xử lí dữ liệu </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thu được ở dạng bảng, biểu đồ </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Tiết 3</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634" y="879840"/>
            <a:ext cx="11664731" cy="1121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400" b="1"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Câu 4: </a:t>
            </a:r>
            <a:r>
              <a:rPr kumimoji="0" lang="vi-VN"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Cho bảng thống kê số lượt khách du lịch (ước đạt) đến Ninh Bình trong các năm 2016, 2017, 2018.</a:t>
            </a:r>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mn-ea"/>
              <a:cs typeface="Arial" panose="020B0604020202020204" pitchFamily="34" charset="0"/>
              <a:sym typeface="Arial"/>
            </a:endParaRPr>
          </a:p>
        </p:txBody>
      </p:sp>
      <p:sp>
        <p:nvSpPr>
          <p:cNvPr id="7" name="Oval 6"/>
          <p:cNvSpPr/>
          <p:nvPr/>
        </p:nvSpPr>
        <p:spPr>
          <a:xfrm>
            <a:off x="509623" y="5547823"/>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1" name="Oval 10"/>
          <p:cNvSpPr/>
          <p:nvPr/>
        </p:nvSpPr>
        <p:spPr>
          <a:xfrm>
            <a:off x="4264396" y="4429790"/>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2" name="Oval 11"/>
          <p:cNvSpPr/>
          <p:nvPr/>
        </p:nvSpPr>
        <p:spPr>
          <a:xfrm>
            <a:off x="4262221" y="5585117"/>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Oval 12"/>
          <p:cNvSpPr/>
          <p:nvPr/>
        </p:nvSpPr>
        <p:spPr>
          <a:xfrm>
            <a:off x="511213" y="4432545"/>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p:cNvSpPr txBox="1"/>
          <p:nvPr/>
        </p:nvSpPr>
        <p:spPr>
          <a:xfrm>
            <a:off x="619217" y="5624023"/>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C</a:t>
            </a:r>
          </a:p>
        </p:txBody>
      </p:sp>
      <p:sp>
        <p:nvSpPr>
          <p:cNvPr id="15" name="TextBox 14"/>
          <p:cNvSpPr txBox="1"/>
          <p:nvPr/>
        </p:nvSpPr>
        <p:spPr>
          <a:xfrm>
            <a:off x="619217" y="4508745"/>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A</a:t>
            </a:r>
          </a:p>
        </p:txBody>
      </p:sp>
      <p:sp>
        <p:nvSpPr>
          <p:cNvPr id="16" name="TextBox 15"/>
          <p:cNvSpPr txBox="1"/>
          <p:nvPr/>
        </p:nvSpPr>
        <p:spPr>
          <a:xfrm>
            <a:off x="4361799" y="4495389"/>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B</a:t>
            </a:r>
          </a:p>
        </p:txBody>
      </p:sp>
      <p:sp>
        <p:nvSpPr>
          <p:cNvPr id="17" name="TextBox 16"/>
          <p:cNvSpPr txBox="1"/>
          <p:nvPr/>
        </p:nvSpPr>
        <p:spPr>
          <a:xfrm>
            <a:off x="4370225" y="5661317"/>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D</a:t>
            </a:r>
          </a:p>
        </p:txBody>
      </p:sp>
      <p:grpSp>
        <p:nvGrpSpPr>
          <p:cNvPr id="3" name="Group 2"/>
          <p:cNvGrpSpPr/>
          <p:nvPr/>
        </p:nvGrpSpPr>
        <p:grpSpPr>
          <a:xfrm>
            <a:off x="1384029" y="4324959"/>
            <a:ext cx="2333713" cy="912657"/>
            <a:chOff x="1127506" y="2455940"/>
            <a:chExt cx="6349936" cy="431580"/>
          </a:xfrm>
        </p:grpSpPr>
        <p:pic>
          <p:nvPicPr>
            <p:cNvPr id="6" name="Picture 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220626" cy="43158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127506" y="2501799"/>
                  <a:ext cx="6349936"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13,33%</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506" y="2501799"/>
                  <a:ext cx="6349936" cy="305639"/>
                </a:xfrm>
                <a:prstGeom prst="rect">
                  <a:avLst/>
                </a:prstGeom>
                <a:blipFill>
                  <a:blip r:embed="rId7"/>
                  <a:stretch>
                    <a:fillRect/>
                  </a:stretch>
                </a:blipFill>
              </p:spPr>
              <p:txBody>
                <a:bodyPr/>
                <a:lstStyle/>
                <a:p>
                  <a:r>
                    <a:rPr lang="en-US">
                      <a:noFill/>
                    </a:rPr>
                    <a:t> </a:t>
                  </a:r>
                </a:p>
              </p:txBody>
            </p:sp>
          </mc:Fallback>
        </mc:AlternateContent>
      </p:grpSp>
      <p:pic>
        <p:nvPicPr>
          <p:cNvPr id="25" name="Picture 14" descr="kim phut"/>
          <p:cNvPicPr>
            <a:picLocks noChangeAspect="1" noChangeArrowheads="1"/>
          </p:cNvPicPr>
          <p:nvPr/>
        </p:nvPicPr>
        <p:blipFill>
          <a:blip r:embed="rId8" cstate="print"/>
          <a:srcRect/>
          <a:stretch>
            <a:fillRect/>
          </a:stretch>
        </p:blipFill>
        <p:spPr bwMode="auto">
          <a:xfrm>
            <a:off x="8870475" y="5540040"/>
            <a:ext cx="813373" cy="765529"/>
          </a:xfrm>
          <a:prstGeom prst="rect">
            <a:avLst/>
          </a:prstGeom>
          <a:noFill/>
          <a:ln w="9525">
            <a:noFill/>
            <a:miter lim="800000"/>
            <a:headEnd/>
            <a:tailEnd/>
          </a:ln>
        </p:spPr>
      </p:pic>
      <p:pic>
        <p:nvPicPr>
          <p:cNvPr id="22" name="Picture 21" descr="dongho1"/>
          <p:cNvPicPr>
            <a:picLocks noChangeAspect="1" noChangeArrowheads="1"/>
          </p:cNvPicPr>
          <p:nvPr/>
        </p:nvPicPr>
        <p:blipFill>
          <a:blip r:embed="rId9" cstate="print"/>
          <a:srcRect/>
          <a:stretch>
            <a:fillRect/>
          </a:stretch>
        </p:blipFill>
        <p:spPr bwMode="auto">
          <a:xfrm>
            <a:off x="8650808" y="5194658"/>
            <a:ext cx="1247176" cy="1258543"/>
          </a:xfrm>
          <a:prstGeom prst="rect">
            <a:avLst/>
          </a:prstGeom>
          <a:noFill/>
        </p:spPr>
      </p:pic>
      <p:sp>
        <p:nvSpPr>
          <p:cNvPr id="26" name="Cloud 25"/>
          <p:cNvSpPr/>
          <p:nvPr/>
        </p:nvSpPr>
        <p:spPr>
          <a:xfrm>
            <a:off x="9540185" y="4191089"/>
            <a:ext cx="2275147" cy="980813"/>
          </a:xfrm>
          <a:prstGeom prst="cloud">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Hết</a:t>
            </a: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giờ</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pic>
        <p:nvPicPr>
          <p:cNvPr id="2" name="Picture 1"/>
          <p:cNvPicPr>
            <a:picLocks noChangeAspect="1"/>
          </p:cNvPicPr>
          <p:nvPr/>
        </p:nvPicPr>
        <p:blipFill>
          <a:blip r:embed="rId10"/>
          <a:stretch>
            <a:fillRect/>
          </a:stretch>
        </p:blipFill>
        <p:spPr>
          <a:xfrm>
            <a:off x="10937424" y="5434391"/>
            <a:ext cx="1254576" cy="1266139"/>
          </a:xfrm>
          <a:prstGeom prst="rect">
            <a:avLst/>
          </a:prstGeom>
        </p:spPr>
      </p:pic>
      <p:grpSp>
        <p:nvGrpSpPr>
          <p:cNvPr id="29" name="Group 28"/>
          <p:cNvGrpSpPr/>
          <p:nvPr/>
        </p:nvGrpSpPr>
        <p:grpSpPr>
          <a:xfrm>
            <a:off x="5193692" y="4291145"/>
            <a:ext cx="2333715" cy="912656"/>
            <a:chOff x="1222590" y="2455940"/>
            <a:chExt cx="6442649" cy="431580"/>
          </a:xfrm>
        </p:grpSpPr>
        <p:pic>
          <p:nvPicPr>
            <p:cNvPr id="30" name="Picture 29"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442649" cy="4315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1880119" y="2520123"/>
                  <a:ext cx="5559225"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13,34%</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880119" y="2520123"/>
                  <a:ext cx="5559225" cy="305639"/>
                </a:xfrm>
                <a:prstGeom prst="rect">
                  <a:avLst/>
                </a:prstGeom>
                <a:blipFill>
                  <a:blip r:embed="rId11"/>
                  <a:stretch>
                    <a:fillRect/>
                  </a:stretch>
                </a:blipFill>
              </p:spPr>
              <p:txBody>
                <a:bodyPr/>
                <a:lstStyle/>
                <a:p>
                  <a:r>
                    <a:rPr lang="en-US">
                      <a:noFill/>
                    </a:rPr>
                    <a:t> </a:t>
                  </a:r>
                </a:p>
              </p:txBody>
            </p:sp>
          </mc:Fallback>
        </mc:AlternateContent>
      </p:grpSp>
      <p:grpSp>
        <p:nvGrpSpPr>
          <p:cNvPr id="32" name="Group 31"/>
          <p:cNvGrpSpPr/>
          <p:nvPr/>
        </p:nvGrpSpPr>
        <p:grpSpPr>
          <a:xfrm>
            <a:off x="1402206" y="5547830"/>
            <a:ext cx="2305765" cy="912658"/>
            <a:chOff x="1222590" y="2455940"/>
            <a:chExt cx="5840031" cy="431580"/>
          </a:xfrm>
        </p:grpSpPr>
        <p:pic>
          <p:nvPicPr>
            <p:cNvPr id="33" name="Picture 32"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5840031" cy="431580"/>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1764337" y="2508192"/>
                  <a:ext cx="4791889"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13,35%</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764337" y="2508192"/>
                  <a:ext cx="4791889" cy="305639"/>
                </a:xfrm>
                <a:prstGeom prst="rect">
                  <a:avLst/>
                </a:prstGeom>
                <a:blipFill>
                  <a:blip r:embed="rId12"/>
                  <a:stretch>
                    <a:fillRect/>
                  </a:stretch>
                </a:blipFill>
              </p:spPr>
              <p:txBody>
                <a:bodyPr/>
                <a:lstStyle/>
                <a:p>
                  <a:r>
                    <a:rPr lang="en-US">
                      <a:noFill/>
                    </a:rPr>
                    <a:t> </a:t>
                  </a:r>
                </a:p>
              </p:txBody>
            </p:sp>
          </mc:Fallback>
        </mc:AlternateContent>
      </p:grpSp>
      <p:grpSp>
        <p:nvGrpSpPr>
          <p:cNvPr id="35" name="Group 34"/>
          <p:cNvGrpSpPr/>
          <p:nvPr/>
        </p:nvGrpSpPr>
        <p:grpSpPr>
          <a:xfrm>
            <a:off x="5193692" y="5540545"/>
            <a:ext cx="2333715" cy="912656"/>
            <a:chOff x="1222591" y="2455940"/>
            <a:chExt cx="5310397" cy="431580"/>
          </a:xfrm>
        </p:grpSpPr>
        <p:pic>
          <p:nvPicPr>
            <p:cNvPr id="36" name="Picture 3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1" y="2455940"/>
              <a:ext cx="5310397" cy="431580"/>
            </a:xfrm>
            <a:prstGeom prst="rect">
              <a:avLst/>
            </a:prstGeom>
          </p:spPr>
        </p:pic>
        <mc:AlternateContent xmlns:mc="http://schemas.openxmlformats.org/markup-compatibility/2006" xmlns:a14="http://schemas.microsoft.com/office/drawing/2010/main">
          <mc:Choice Requires="a14">
            <p:sp>
              <p:nvSpPr>
                <p:cNvPr id="37" name="TextBox 36"/>
                <p:cNvSpPr txBox="1"/>
                <p:nvPr/>
              </p:nvSpPr>
              <p:spPr>
                <a:xfrm>
                  <a:off x="1643791" y="2495415"/>
                  <a:ext cx="4806153"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13,36%</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643791" y="2495415"/>
                  <a:ext cx="4806153" cy="305639"/>
                </a:xfrm>
                <a:prstGeom prst="rect">
                  <a:avLst/>
                </a:prstGeom>
                <a:blipFill>
                  <a:blip r:embed="rId13"/>
                  <a:stretch>
                    <a:fillRect/>
                  </a:stretch>
                </a:blipFill>
              </p:spPr>
              <p:txBody>
                <a:bodyPr/>
                <a:lstStyle/>
                <a:p>
                  <a:r>
                    <a:rPr lang="en-US">
                      <a:noFill/>
                    </a:rPr>
                    <a:t> </a:t>
                  </a:r>
                </a:p>
              </p:txBody>
            </p:sp>
          </mc:Fallback>
        </mc:AlternateContent>
      </p:grpSp>
      <p:graphicFrame>
        <p:nvGraphicFramePr>
          <p:cNvPr id="8" name="Table 7"/>
          <p:cNvGraphicFramePr>
            <a:graphicFrameLocks noGrp="1"/>
          </p:cNvGraphicFramePr>
          <p:nvPr/>
        </p:nvGraphicFramePr>
        <p:xfrm>
          <a:off x="1616099" y="1998854"/>
          <a:ext cx="9448800" cy="1026160"/>
        </p:xfrm>
        <a:graphic>
          <a:graphicData uri="http://schemas.openxmlformats.org/drawingml/2006/table">
            <a:tbl>
              <a:tblPr firstRow="1" firstCol="1" bandRow="1"/>
              <a:tblGrid>
                <a:gridCol w="2917371">
                  <a:extLst>
                    <a:ext uri="{9D8B030D-6E8A-4147-A177-3AD203B41FA5}">
                      <a16:colId xmlns:a16="http://schemas.microsoft.com/office/drawing/2014/main" val="1576159676"/>
                    </a:ext>
                  </a:extLst>
                </a:gridCol>
                <a:gridCol w="2278743">
                  <a:extLst>
                    <a:ext uri="{9D8B030D-6E8A-4147-A177-3AD203B41FA5}">
                      <a16:colId xmlns:a16="http://schemas.microsoft.com/office/drawing/2014/main" val="2318756863"/>
                    </a:ext>
                  </a:extLst>
                </a:gridCol>
                <a:gridCol w="2251555">
                  <a:extLst>
                    <a:ext uri="{9D8B030D-6E8A-4147-A177-3AD203B41FA5}">
                      <a16:colId xmlns:a16="http://schemas.microsoft.com/office/drawing/2014/main" val="547702107"/>
                    </a:ext>
                  </a:extLst>
                </a:gridCol>
                <a:gridCol w="2001131">
                  <a:extLst>
                    <a:ext uri="{9D8B030D-6E8A-4147-A177-3AD203B41FA5}">
                      <a16:colId xmlns:a16="http://schemas.microsoft.com/office/drawing/2014/main" val="4195136688"/>
                    </a:ext>
                  </a:extLst>
                </a:gridCol>
              </a:tblGrid>
              <a:tr h="513080">
                <a:tc>
                  <a:txBody>
                    <a:bodyPr/>
                    <a:lstStyle/>
                    <a:p>
                      <a:pPr marR="30480" algn="ctr">
                        <a:lnSpc>
                          <a:spcPct val="100000"/>
                        </a:lnSpc>
                        <a:spcBef>
                          <a:spcPts val="600"/>
                        </a:spcBef>
                        <a:spcAft>
                          <a:spcPts val="600"/>
                        </a:spcAft>
                      </a:pPr>
                      <a:r>
                        <a:rPr lang="en-US" sz="2400" b="1" dirty="0" err="1">
                          <a:effectLst/>
                          <a:latin typeface="UTM Avo" panose="02040603050506020204" pitchFamily="18" charset="0"/>
                          <a:ea typeface="Times New Roman" panose="02020603050405020304" pitchFamily="18" charset="0"/>
                          <a:cs typeface="Times New Roman" panose="02020603050405020304" pitchFamily="18" charset="0"/>
                        </a:rPr>
                        <a:t>Năm</a:t>
                      </a:r>
                      <a:endParaRPr lang="en-US" sz="2400" b="1"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R="30480" algn="ctr">
                        <a:lnSpc>
                          <a:spcPct val="100000"/>
                        </a:lnSpc>
                        <a:spcBef>
                          <a:spcPts val="600"/>
                        </a:spcBef>
                        <a:spcAft>
                          <a:spcPts val="600"/>
                        </a:spcAft>
                      </a:pPr>
                      <a:r>
                        <a:rPr lang="vi-VN" sz="2400" b="1" dirty="0">
                          <a:effectLst/>
                          <a:latin typeface="UTM Avo" panose="02040603050506020204" pitchFamily="18" charset="0"/>
                          <a:ea typeface="Times New Roman" panose="02020603050405020304" pitchFamily="18" charset="0"/>
                        </a:rPr>
                        <a:t>2016</a:t>
                      </a:r>
                      <a:endParaRPr lang="en-US" sz="2400" b="1"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R="30480" algn="ctr">
                        <a:lnSpc>
                          <a:spcPct val="100000"/>
                        </a:lnSpc>
                        <a:spcBef>
                          <a:spcPts val="600"/>
                        </a:spcBef>
                        <a:spcAft>
                          <a:spcPts val="600"/>
                        </a:spcAft>
                      </a:pPr>
                      <a:r>
                        <a:rPr lang="vi-VN" sz="2400" b="1" dirty="0">
                          <a:effectLst/>
                          <a:latin typeface="UTM Avo" panose="02040603050506020204" pitchFamily="18" charset="0"/>
                          <a:ea typeface="Times New Roman" panose="02020603050405020304" pitchFamily="18" charset="0"/>
                        </a:rPr>
                        <a:t>2017</a:t>
                      </a:r>
                      <a:endParaRPr lang="en-US" sz="2400" b="1"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R="30480" algn="ctr">
                        <a:lnSpc>
                          <a:spcPct val="100000"/>
                        </a:lnSpc>
                        <a:spcBef>
                          <a:spcPts val="600"/>
                        </a:spcBef>
                        <a:spcAft>
                          <a:spcPts val="600"/>
                        </a:spcAft>
                      </a:pPr>
                      <a:r>
                        <a:rPr lang="vi-VN" sz="2400" b="1" dirty="0">
                          <a:effectLst/>
                          <a:latin typeface="UTM Avo" panose="02040603050506020204" pitchFamily="18" charset="0"/>
                          <a:ea typeface="Times New Roman" panose="02020603050405020304" pitchFamily="18" charset="0"/>
                        </a:rPr>
                        <a:t>2018</a:t>
                      </a:r>
                      <a:endParaRPr lang="en-US" sz="2400" b="1"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20354633"/>
                  </a:ext>
                </a:extLst>
              </a:tr>
              <a:tr h="513080">
                <a:tc>
                  <a:txBody>
                    <a:bodyPr/>
                    <a:lstStyle/>
                    <a:p>
                      <a:pPr marR="30480" algn="ctr">
                        <a:lnSpc>
                          <a:spcPct val="100000"/>
                        </a:lnSpc>
                        <a:spcBef>
                          <a:spcPts val="600"/>
                        </a:spcBef>
                        <a:spcAft>
                          <a:spcPts val="600"/>
                        </a:spcAft>
                      </a:pPr>
                      <a:r>
                        <a:rPr lang="en-US" sz="2400" dirty="0" err="1">
                          <a:effectLst/>
                          <a:latin typeface="UTM Avo" panose="02040603050506020204" pitchFamily="18" charset="0"/>
                          <a:ea typeface="Times New Roman" panose="02020603050405020304" pitchFamily="18" charset="0"/>
                          <a:cs typeface="Times New Roman" panose="02020603050405020304" pitchFamily="18" charset="0"/>
                        </a:rPr>
                        <a:t>Số</a:t>
                      </a: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cs typeface="Times New Roman" panose="02020603050405020304" pitchFamily="18" charset="0"/>
                        </a:rPr>
                        <a:t>lượt</a:t>
                      </a: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cs typeface="Times New Roman" panose="02020603050405020304" pitchFamily="18" charset="0"/>
                        </a:rPr>
                        <a:t>triệu</a:t>
                      </a: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cs typeface="Times New Roman" panose="02020603050405020304" pitchFamily="18" charset="0"/>
                        </a:rPr>
                        <a:t>lượt</a:t>
                      </a:r>
                      <a:r>
                        <a:rPr lang="en-US" sz="2400" dirty="0">
                          <a:effectLst/>
                          <a:latin typeface="UTM Avo" panose="02040603050506020204" pitchFamily="18" charset="0"/>
                          <a:ea typeface="Times New Roman" panose="02020603050405020304" pitchFamily="18" charset="0"/>
                          <a:cs typeface="Times New Roman" panose="02020603050405020304" pitchFamily="18" charset="0"/>
                        </a:rPr>
                        <a:t>)</a:t>
                      </a:r>
                      <a:endParaRPr lang="en-US" sz="2400"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0480" algn="ctr">
                        <a:lnSpc>
                          <a:spcPct val="100000"/>
                        </a:lnSpc>
                        <a:spcBef>
                          <a:spcPts val="600"/>
                        </a:spcBef>
                        <a:spcAft>
                          <a:spcPts val="600"/>
                        </a:spcAft>
                      </a:pPr>
                      <a:r>
                        <a:rPr lang="vi-VN" sz="2400" dirty="0">
                          <a:effectLst/>
                          <a:latin typeface="UTM Avo" panose="02040603050506020204" pitchFamily="18" charset="0"/>
                          <a:ea typeface="Times New Roman" panose="02020603050405020304" pitchFamily="18" charset="0"/>
                        </a:rPr>
                        <a:t>6,44</a:t>
                      </a:r>
                      <a:endParaRPr lang="en-US" sz="2400"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0480" algn="ctr">
                        <a:lnSpc>
                          <a:spcPct val="100000"/>
                        </a:lnSpc>
                        <a:spcBef>
                          <a:spcPts val="600"/>
                        </a:spcBef>
                        <a:spcAft>
                          <a:spcPts val="600"/>
                        </a:spcAft>
                      </a:pPr>
                      <a:r>
                        <a:rPr lang="vi-VN" sz="2400" dirty="0">
                          <a:effectLst/>
                          <a:latin typeface="UTM Avo" panose="02040603050506020204" pitchFamily="18" charset="0"/>
                          <a:ea typeface="Times New Roman" panose="02020603050405020304" pitchFamily="18" charset="0"/>
                        </a:rPr>
                        <a:t>7,06</a:t>
                      </a:r>
                      <a:endParaRPr lang="en-US" sz="2400"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0480" algn="ctr">
                        <a:lnSpc>
                          <a:spcPct val="100000"/>
                        </a:lnSpc>
                        <a:spcBef>
                          <a:spcPts val="600"/>
                        </a:spcBef>
                        <a:spcAft>
                          <a:spcPts val="600"/>
                        </a:spcAft>
                      </a:pPr>
                      <a:r>
                        <a:rPr lang="vi-VN" sz="2400" dirty="0">
                          <a:effectLst/>
                          <a:latin typeface="UTM Avo" panose="02040603050506020204" pitchFamily="18" charset="0"/>
                          <a:ea typeface="Times New Roman" panose="02020603050405020304" pitchFamily="18" charset="0"/>
                        </a:rPr>
                        <a:t>7,3</a:t>
                      </a:r>
                      <a:endParaRPr lang="en-US" sz="2400" dirty="0">
                        <a:effectLst/>
                        <a:latin typeface="UTM Avo" panose="02040603050506020204" pitchFamily="18" charset="0"/>
                        <a:ea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3280895"/>
                  </a:ext>
                </a:extLst>
              </a:tr>
            </a:tbl>
          </a:graphicData>
        </a:graphic>
      </p:graphicFrame>
      <p:sp>
        <p:nvSpPr>
          <p:cNvPr id="9" name="Rectangle 8"/>
          <p:cNvSpPr/>
          <p:nvPr/>
        </p:nvSpPr>
        <p:spPr>
          <a:xfrm>
            <a:off x="263634" y="3064759"/>
            <a:ext cx="11664731" cy="1121846"/>
          </a:xfrm>
          <a:prstGeom prst="rect">
            <a:avLst/>
          </a:prstGeom>
        </p:spPr>
        <p:txBody>
          <a:bodyPr wrap="square">
            <a:spAutoFit/>
          </a:bodyPr>
          <a:lstStyle/>
          <a:p>
            <a:pPr marL="0" marR="40639"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Số</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lượt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khách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du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lịch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đến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Ninh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Bình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năm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2018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tăng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bao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nhiêu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phần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trăm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so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với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năm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2016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làm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tròn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kết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quả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đến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hàng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phần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trăm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cs typeface="Arial" panose="020B0604020202020204" pitchFamily="34" charset="0"/>
                <a:sym typeface="Arial"/>
              </a:rPr>
              <a:t>)?</a:t>
            </a:r>
          </a:p>
        </p:txBody>
      </p:sp>
    </p:spTree>
    <p:extLst>
      <p:ext uri="{BB962C8B-B14F-4D97-AF65-F5344CB8AC3E}">
        <p14:creationId xmlns:p14="http://schemas.microsoft.com/office/powerpoint/2010/main" val="20552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9BBB59"/>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12"/>
                                        </p:tgtEl>
                                        <p:attrNameLst>
                                          <p:attrName>fillcolor</p:attrName>
                                        </p:attrNameLst>
                                      </p:cBhvr>
                                      <p:to>
                                        <a:schemeClr val="accent2"/>
                                      </p:to>
                                    </p:animClr>
                                    <p:set>
                                      <p:cBhvr>
                                        <p:cTn id="22" dur="2000" fill="hold"/>
                                        <p:tgtEl>
                                          <p:spTgt spid="12"/>
                                        </p:tgtEl>
                                        <p:attrNameLst>
                                          <p:attrName>fill.type</p:attrName>
                                        </p:attrNameLst>
                                      </p:cBhvr>
                                      <p:to>
                                        <p:strVal val="solid"/>
                                      </p:to>
                                    </p:set>
                                    <p:set>
                                      <p:cBhvr>
                                        <p:cTn id="23" dur="2000" fill="hold"/>
                                        <p:tgtEl>
                                          <p:spTgt spid="12"/>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7"/>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1"/>
                                        </p:tgtEl>
                                        <p:attrNameLst>
                                          <p:attrName>fillcolor</p:attrName>
                                        </p:attrNameLst>
                                      </p:cBhvr>
                                      <p:to>
                                        <a:schemeClr val="accent2"/>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3"/>
                                        </p:tgtEl>
                                        <p:attrNameLst>
                                          <p:attrName>fillcolor</p:attrName>
                                        </p:attrNameLst>
                                      </p:cBhvr>
                                      <p:to>
                                        <a:schemeClr val="accent2"/>
                                      </p:to>
                                    </p:animClr>
                                    <p:set>
                                      <p:cBhvr>
                                        <p:cTn id="36" dur="2000" fill="hold"/>
                                        <p:tgtEl>
                                          <p:spTgt spid="13"/>
                                        </p:tgtEl>
                                        <p:attrNameLst>
                                          <p:attrName>fill.type</p:attrName>
                                        </p:attrNameLst>
                                      </p:cBhvr>
                                      <p:to>
                                        <p:strVal val="solid"/>
                                      </p:to>
                                    </p:set>
                                    <p:set>
                                      <p:cBhvr>
                                        <p:cTn id="37" dur="2000" fill="hold"/>
                                        <p:tgtEl>
                                          <p:spTgt spid="13"/>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5"/>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AF4C71-BC84-B09F-F282-3C663D63AA50}"/>
              </a:ext>
            </a:extLst>
          </p:cNvPr>
          <p:cNvGrpSpPr/>
          <p:nvPr/>
        </p:nvGrpSpPr>
        <p:grpSpPr>
          <a:xfrm>
            <a:off x="374071" y="879751"/>
            <a:ext cx="3464394" cy="3907980"/>
            <a:chOff x="255888" y="1306284"/>
            <a:chExt cx="2598295" cy="2930986"/>
          </a:xfrm>
        </p:grpSpPr>
        <p:sp>
          <p:nvSpPr>
            <p:cNvPr id="3" name="Title 11">
              <a:extLst>
                <a:ext uri="{FF2B5EF4-FFF2-40B4-BE49-F238E27FC236}">
                  <a16:creationId xmlns:a16="http://schemas.microsoft.com/office/drawing/2014/main" id="{7B39FDEF-C2B8-291F-FE76-155B3C73890E}"/>
                </a:ext>
              </a:extLst>
            </p:cNvPr>
            <p:cNvSpPr txBox="1">
              <a:spLocks/>
            </p:cNvSpPr>
            <p:nvPr/>
          </p:nvSpPr>
          <p:spPr>
            <a:xfrm>
              <a:off x="255888" y="1306284"/>
              <a:ext cx="2598295" cy="2542009"/>
            </a:xfrm>
            <a:prstGeom prst="rect">
              <a:avLst/>
            </a:prstGeom>
            <a:solidFill>
              <a:srgbClr val="FCD9D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kumimoji="0" lang="pt-BR"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Ôn lại các kiến thức đã học trong bài</a:t>
              </a:r>
            </a:p>
          </p:txBody>
        </p:sp>
        <p:pic>
          <p:nvPicPr>
            <p:cNvPr id="4" name="Picture 3">
              <a:extLst>
                <a:ext uri="{FF2B5EF4-FFF2-40B4-BE49-F238E27FC236}">
                  <a16:creationId xmlns:a16="http://schemas.microsoft.com/office/drawing/2014/main" id="{96B9ED55-B110-DE95-3A0A-610BD50FAD0B}"/>
                </a:ext>
              </a:extLst>
            </p:cNvPr>
            <p:cNvPicPr>
              <a:picLocks noChangeAspect="1"/>
            </p:cNvPicPr>
            <p:nvPr/>
          </p:nvPicPr>
          <p:blipFill>
            <a:blip r:embed="rId2"/>
            <a:stretch>
              <a:fillRect/>
            </a:stretch>
          </p:blipFill>
          <p:spPr>
            <a:xfrm>
              <a:off x="863521" y="3459316"/>
              <a:ext cx="1383030" cy="777954"/>
            </a:xfrm>
            <a:prstGeom prst="rect">
              <a:avLst/>
            </a:prstGeom>
          </p:spPr>
        </p:pic>
      </p:grpSp>
      <p:grpSp>
        <p:nvGrpSpPr>
          <p:cNvPr id="5" name="Group 4">
            <a:extLst>
              <a:ext uri="{FF2B5EF4-FFF2-40B4-BE49-F238E27FC236}">
                <a16:creationId xmlns:a16="http://schemas.microsoft.com/office/drawing/2014/main" id="{933C77FD-5490-7EF5-B0AB-79F6D75AF578}"/>
              </a:ext>
            </a:extLst>
          </p:cNvPr>
          <p:cNvGrpSpPr/>
          <p:nvPr/>
        </p:nvGrpSpPr>
        <p:grpSpPr>
          <a:xfrm>
            <a:off x="3992360" y="884431"/>
            <a:ext cx="3464395" cy="3907980"/>
            <a:chOff x="3022223" y="1306284"/>
            <a:chExt cx="2598296" cy="2930986"/>
          </a:xfrm>
        </p:grpSpPr>
        <p:sp>
          <p:nvSpPr>
            <p:cNvPr id="6" name="Title 12">
              <a:extLst>
                <a:ext uri="{FF2B5EF4-FFF2-40B4-BE49-F238E27FC236}">
                  <a16:creationId xmlns:a16="http://schemas.microsoft.com/office/drawing/2014/main" id="{2479555A-DEF3-81F7-1D34-58937968A35B}"/>
                </a:ext>
              </a:extLst>
            </p:cNvPr>
            <p:cNvSpPr txBox="1">
              <a:spLocks/>
            </p:cNvSpPr>
            <p:nvPr/>
          </p:nvSpPr>
          <p:spPr>
            <a:xfrm>
              <a:off x="3022223" y="1306284"/>
              <a:ext cx="2598296" cy="2542009"/>
            </a:xfrm>
            <a:prstGeom prst="rect">
              <a:avLst/>
            </a:prstGeom>
            <a:solidFill>
              <a:srgbClr val="D0DAC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Hoàn thành </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các bài tập trong SBT </a:t>
              </a:r>
            </a:p>
          </p:txBody>
        </p:sp>
        <p:pic>
          <p:nvPicPr>
            <p:cNvPr id="7" name="Picture 6">
              <a:extLst>
                <a:ext uri="{FF2B5EF4-FFF2-40B4-BE49-F238E27FC236}">
                  <a16:creationId xmlns:a16="http://schemas.microsoft.com/office/drawing/2014/main" id="{CC76A8AE-E5F8-C667-0259-78FCB21C4953}"/>
                </a:ext>
              </a:extLst>
            </p:cNvPr>
            <p:cNvPicPr>
              <a:picLocks noChangeAspect="1"/>
            </p:cNvPicPr>
            <p:nvPr/>
          </p:nvPicPr>
          <p:blipFill>
            <a:blip r:embed="rId2"/>
            <a:stretch>
              <a:fillRect/>
            </a:stretch>
          </p:blipFill>
          <p:spPr>
            <a:xfrm>
              <a:off x="3631067" y="3459316"/>
              <a:ext cx="1383030" cy="777954"/>
            </a:xfrm>
            <a:prstGeom prst="rect">
              <a:avLst/>
            </a:prstGeom>
          </p:spPr>
        </p:pic>
      </p:grpSp>
      <p:grpSp>
        <p:nvGrpSpPr>
          <p:cNvPr id="8" name="Group 7">
            <a:extLst>
              <a:ext uri="{FF2B5EF4-FFF2-40B4-BE49-F238E27FC236}">
                <a16:creationId xmlns:a16="http://schemas.microsoft.com/office/drawing/2014/main" id="{E7A49479-3F2D-DE27-642E-D386AFD6B4C9}"/>
              </a:ext>
            </a:extLst>
          </p:cNvPr>
          <p:cNvGrpSpPr/>
          <p:nvPr/>
        </p:nvGrpSpPr>
        <p:grpSpPr>
          <a:xfrm>
            <a:off x="7531992" y="879751"/>
            <a:ext cx="4207278" cy="3907982"/>
            <a:chOff x="5714915" y="1306284"/>
            <a:chExt cx="3155458" cy="2930986"/>
          </a:xfrm>
        </p:grpSpPr>
        <p:sp>
          <p:nvSpPr>
            <p:cNvPr id="9" name="Title 13">
              <a:extLst>
                <a:ext uri="{FF2B5EF4-FFF2-40B4-BE49-F238E27FC236}">
                  <a16:creationId xmlns:a16="http://schemas.microsoft.com/office/drawing/2014/main" id="{2004D37C-9442-DB65-82FD-DE984FFAB772}"/>
                </a:ext>
              </a:extLst>
            </p:cNvPr>
            <p:cNvSpPr txBox="1">
              <a:spLocks/>
            </p:cNvSpPr>
            <p:nvPr/>
          </p:nvSpPr>
          <p:spPr>
            <a:xfrm>
              <a:off x="5714915" y="1306284"/>
              <a:ext cx="3155458" cy="2542008"/>
            </a:xfrm>
            <a:prstGeom prst="rect">
              <a:avLst/>
            </a:prstGeom>
            <a:solidFill>
              <a:srgbClr val="CCBE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Chuẩn bị trước</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vi-VN" sz="2400" b="1" kern="0" dirty="0">
                  <a:solidFill>
                    <a:srgbClr val="000000"/>
                  </a:solidFill>
                  <a:latin typeface="UTM Avo" panose="02040603050506020204" pitchFamily="18" charset="0"/>
                  <a:cs typeface="Times New Roman" panose="02020603050405020304" pitchFamily="18" charset="0"/>
                  <a:sym typeface="Arial"/>
                </a:rPr>
                <a:t>Bài 4: Xác suất của biến cố ngẫu nhiên trong một số trò chơi đơn giản</a:t>
              </a:r>
              <a:endParaRPr lang="pt-BR" sz="2400" b="1" kern="0" dirty="0">
                <a:solidFill>
                  <a:srgbClr val="000000"/>
                </a:solidFill>
                <a:latin typeface="UTM Avo" panose="020406030505060202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C1155DD5-1D5A-C58A-C905-1CE11125E5FC}"/>
                </a:ext>
              </a:extLst>
            </p:cNvPr>
            <p:cNvPicPr>
              <a:picLocks noChangeAspect="1"/>
            </p:cNvPicPr>
            <p:nvPr/>
          </p:nvPicPr>
          <p:blipFill>
            <a:blip r:embed="rId2"/>
            <a:stretch>
              <a:fillRect/>
            </a:stretch>
          </p:blipFill>
          <p:spPr>
            <a:xfrm>
              <a:off x="6629020" y="3459316"/>
              <a:ext cx="1383030" cy="777954"/>
            </a:xfrm>
            <a:prstGeom prst="rect">
              <a:avLst/>
            </a:prstGeom>
          </p:spPr>
        </p:pic>
      </p:grpSp>
    </p:spTree>
    <p:extLst>
      <p:ext uri="{BB962C8B-B14F-4D97-AF65-F5344CB8AC3E}">
        <p14:creationId xmlns:p14="http://schemas.microsoft.com/office/powerpoint/2010/main" val="1841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061B4-FA0C-EC9F-42AD-B8AB83C5A115}"/>
              </a:ext>
            </a:extLst>
          </p:cNvPr>
          <p:cNvSpPr txBox="1"/>
          <p:nvPr/>
        </p:nvSpPr>
        <p:spPr>
          <a:xfrm>
            <a:off x="434404" y="417806"/>
            <a:ext cx="7681423" cy="2354555"/>
          </a:xfrm>
          <a:prstGeom prst="rect">
            <a:avLst/>
          </a:prstGeom>
          <a:noFill/>
        </p:spPr>
        <p:txBody>
          <a:bodyPr wrap="square">
            <a:spAutoFit/>
          </a:bodyPr>
          <a:lstStyle/>
          <a:p>
            <a:pPr algn="just">
              <a:lnSpc>
                <a:spcPct val="125000"/>
              </a:lnSpc>
              <a:buClr>
                <a:srgbClr val="000000"/>
              </a:buClr>
              <a:buFont typeface="Arial"/>
              <a:buNone/>
            </a:pPr>
            <a:r>
              <a:rPr lang="vi-VN" sz="2000" b="1" kern="100" dirty="0">
                <a:solidFill>
                  <a:srgbClr val="C00000"/>
                </a:solidFill>
                <a:latin typeface="UTM Avo" panose="02040603050506020204" pitchFamily="18" charset="0"/>
                <a:ea typeface="Times New Roman" panose="02020603050405020304" pitchFamily="18" charset="0"/>
                <a:cs typeface="Times New Roman" panose="02020603050405020304" pitchFamily="18" charset="0"/>
                <a:sym typeface="Arial"/>
              </a:rPr>
              <a:t>Bài tập 3 (SGK – tr25) </a:t>
            </a:r>
            <a:r>
              <a:rPr lang="vi-VN" sz="2000" kern="100" dirty="0">
                <a:latin typeface="UTM Avo" panose="02040603050506020204" pitchFamily="18" charset="0"/>
                <a:ea typeface="Times New Roman" panose="02020603050405020304" pitchFamily="18" charset="0"/>
                <a:cs typeface="Times New Roman" panose="02020603050405020304" pitchFamily="18" charset="0"/>
                <a:sym typeface="Arial"/>
              </a:rPr>
              <a:t>Biểu đồ hình quạt tròn ở Hình 35 biểu diễn cơ cấu thị trường xuất khẩu rau quả của Việt Nam năm 2020. Theo số liệu của Tổng cục Hải quan, kim ngạch xuất khẩu rau quả của Việt Nam trong năm 2020 đạt 3,27 tỉ đô la Mỹ. Ở đây, kim ngạch xuất khẩu một loại hàng hóa là số tiền thu được khi xuất khẩu loại hàng hóa đó.</a:t>
            </a:r>
          </a:p>
        </p:txBody>
      </p:sp>
      <p:graphicFrame>
        <p:nvGraphicFramePr>
          <p:cNvPr id="7" name="Table 6">
            <a:extLst>
              <a:ext uri="{FF2B5EF4-FFF2-40B4-BE49-F238E27FC236}">
                <a16:creationId xmlns:a16="http://schemas.microsoft.com/office/drawing/2014/main" id="{5FA90B48-45D1-60D5-20F2-39D0C571408A}"/>
              </a:ext>
            </a:extLst>
          </p:cNvPr>
          <p:cNvGraphicFramePr>
            <a:graphicFrameLocks noGrp="1"/>
          </p:cNvGraphicFramePr>
          <p:nvPr/>
        </p:nvGraphicFramePr>
        <p:xfrm>
          <a:off x="355106" y="4865723"/>
          <a:ext cx="11221374" cy="1764115"/>
        </p:xfrm>
        <a:graphic>
          <a:graphicData uri="http://schemas.openxmlformats.org/drawingml/2006/table">
            <a:tbl>
              <a:tblPr firstRow="1" firstCol="1" bandRow="1"/>
              <a:tblGrid>
                <a:gridCol w="2085642">
                  <a:extLst>
                    <a:ext uri="{9D8B030D-6E8A-4147-A177-3AD203B41FA5}">
                      <a16:colId xmlns:a16="http://schemas.microsoft.com/office/drawing/2014/main" val="3155474293"/>
                    </a:ext>
                  </a:extLst>
                </a:gridCol>
                <a:gridCol w="1875360">
                  <a:extLst>
                    <a:ext uri="{9D8B030D-6E8A-4147-A177-3AD203B41FA5}">
                      <a16:colId xmlns:a16="http://schemas.microsoft.com/office/drawing/2014/main" val="2575342663"/>
                    </a:ext>
                  </a:extLst>
                </a:gridCol>
                <a:gridCol w="1078774">
                  <a:extLst>
                    <a:ext uri="{9D8B030D-6E8A-4147-A177-3AD203B41FA5}">
                      <a16:colId xmlns:a16="http://schemas.microsoft.com/office/drawing/2014/main" val="2526300622"/>
                    </a:ext>
                  </a:extLst>
                </a:gridCol>
                <a:gridCol w="826839">
                  <a:extLst>
                    <a:ext uri="{9D8B030D-6E8A-4147-A177-3AD203B41FA5}">
                      <a16:colId xmlns:a16="http://schemas.microsoft.com/office/drawing/2014/main" val="336108813"/>
                    </a:ext>
                  </a:extLst>
                </a:gridCol>
                <a:gridCol w="774340">
                  <a:extLst>
                    <a:ext uri="{9D8B030D-6E8A-4147-A177-3AD203B41FA5}">
                      <a16:colId xmlns:a16="http://schemas.microsoft.com/office/drawing/2014/main" val="4119341794"/>
                    </a:ext>
                  </a:extLst>
                </a:gridCol>
                <a:gridCol w="1771796">
                  <a:extLst>
                    <a:ext uri="{9D8B030D-6E8A-4147-A177-3AD203B41FA5}">
                      <a16:colId xmlns:a16="http://schemas.microsoft.com/office/drawing/2014/main" val="2368695097"/>
                    </a:ext>
                  </a:extLst>
                </a:gridCol>
                <a:gridCol w="1719298">
                  <a:extLst>
                    <a:ext uri="{9D8B030D-6E8A-4147-A177-3AD203B41FA5}">
                      <a16:colId xmlns:a16="http://schemas.microsoft.com/office/drawing/2014/main" val="3368617980"/>
                    </a:ext>
                  </a:extLst>
                </a:gridCol>
                <a:gridCol w="1089325">
                  <a:extLst>
                    <a:ext uri="{9D8B030D-6E8A-4147-A177-3AD203B41FA5}">
                      <a16:colId xmlns:a16="http://schemas.microsoft.com/office/drawing/2014/main" val="629856720"/>
                    </a:ext>
                  </a:extLst>
                </a:gridCol>
              </a:tblGrid>
              <a:tr h="8497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Thị</a:t>
                      </a:r>
                      <a:r>
                        <a:rPr lang="fr-FR" sz="2000" b="1" dirty="0">
                          <a:effectLst/>
                          <a:latin typeface="UTM Avo" panose="02040603050506020204" pitchFamily="18" charset="0"/>
                          <a:ea typeface="Times New Roman" panose="02020603050405020304" pitchFamily="18" charset="0"/>
                          <a:cs typeface="Times New Roman" panose="02020603050405020304" pitchFamily="18" charset="0"/>
                        </a:rPr>
                        <a:t> </a:t>
                      </a: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trường</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a:effectLst/>
                          <a:latin typeface="UTM Avo" panose="02040603050506020204" pitchFamily="18" charset="0"/>
                          <a:ea typeface="Times New Roman" panose="02020603050405020304" pitchFamily="18" charset="0"/>
                          <a:cs typeface="Times New Roman" panose="02020603050405020304" pitchFamily="18" charset="0"/>
                        </a:rPr>
                        <a:t>Trung </a:t>
                      </a: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Quốc</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a:effectLst/>
                          <a:latin typeface="UTM Avo" panose="02040603050506020204" pitchFamily="18" charset="0"/>
                          <a:ea typeface="Times New Roman" panose="02020603050405020304" pitchFamily="18" charset="0"/>
                          <a:cs typeface="Times New Roman" panose="02020603050405020304" pitchFamily="18" charset="0"/>
                        </a:rPr>
                        <a:t>ASEAN</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Mỹ</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a:effectLst/>
                          <a:latin typeface="UTM Avo" panose="02040603050506020204" pitchFamily="18" charset="0"/>
                          <a:ea typeface="Times New Roman" panose="02020603050405020304" pitchFamily="18" charset="0"/>
                          <a:cs typeface="Times New Roman" panose="02020603050405020304" pitchFamily="18" charset="0"/>
                        </a:rPr>
                        <a:t>EU</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Hàn</a:t>
                      </a:r>
                      <a:r>
                        <a:rPr lang="fr-FR" sz="2000" b="1" dirty="0">
                          <a:effectLst/>
                          <a:latin typeface="UTM Avo" panose="02040603050506020204" pitchFamily="18" charset="0"/>
                          <a:ea typeface="Times New Roman" panose="02020603050405020304" pitchFamily="18" charset="0"/>
                          <a:cs typeface="Times New Roman" panose="02020603050405020304" pitchFamily="18" charset="0"/>
                        </a:rPr>
                        <a:t> </a:t>
                      </a: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Quốc</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Nhật</a:t>
                      </a:r>
                      <a:r>
                        <a:rPr lang="fr-FR" sz="2000" b="1" dirty="0">
                          <a:effectLst/>
                          <a:latin typeface="UTM Avo" panose="02040603050506020204" pitchFamily="18" charset="0"/>
                          <a:ea typeface="Times New Roman" panose="02020603050405020304" pitchFamily="18" charset="0"/>
                          <a:cs typeface="Times New Roman" panose="02020603050405020304" pitchFamily="18" charset="0"/>
                        </a:rPr>
                        <a:t> </a:t>
                      </a: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Bản</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1" dirty="0" err="1">
                          <a:effectLst/>
                          <a:latin typeface="UTM Avo" panose="02040603050506020204" pitchFamily="18" charset="0"/>
                          <a:ea typeface="Times New Roman" panose="02020603050405020304" pitchFamily="18" charset="0"/>
                          <a:cs typeface="Times New Roman" panose="02020603050405020304" pitchFamily="18" charset="0"/>
                        </a:rPr>
                        <a:t>Khác</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45795173"/>
                  </a:ext>
                </a:extLst>
              </a:tr>
              <a:tr h="8497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fr-FR" sz="2000" b="0" dirty="0">
                          <a:effectLst/>
                          <a:latin typeface="UTM Avo" panose="02040603050506020204" pitchFamily="18" charset="0"/>
                          <a:ea typeface="Times New Roman" panose="02020603050405020304" pitchFamily="18" charset="0"/>
                          <a:cs typeface="Times New Roman" panose="02020603050405020304" pitchFamily="18" charset="0"/>
                        </a:rPr>
                        <a:t>Kim </a:t>
                      </a:r>
                      <a:r>
                        <a:rPr lang="fr-FR" sz="2000" b="0" dirty="0" err="1">
                          <a:effectLst/>
                          <a:latin typeface="UTM Avo" panose="02040603050506020204" pitchFamily="18" charset="0"/>
                          <a:ea typeface="Times New Roman" panose="02020603050405020304" pitchFamily="18" charset="0"/>
                          <a:cs typeface="Times New Roman" panose="02020603050405020304" pitchFamily="18" charset="0"/>
                        </a:rPr>
                        <a:t>ngạch</a:t>
                      </a:r>
                      <a:r>
                        <a:rPr lang="fr-FR" sz="2000" b="0" dirty="0">
                          <a:effectLst/>
                          <a:latin typeface="UTM Avo" panose="02040603050506020204" pitchFamily="18" charset="0"/>
                          <a:ea typeface="Times New Roman" panose="02020603050405020304" pitchFamily="18" charset="0"/>
                          <a:cs typeface="Times New Roman" panose="02020603050405020304" pitchFamily="18" charset="0"/>
                        </a:rPr>
                        <a:t> </a:t>
                      </a:r>
                      <a:r>
                        <a:rPr lang="fr-FR" sz="2000" b="0" dirty="0" err="1">
                          <a:effectLst/>
                          <a:latin typeface="UTM Avo" panose="02040603050506020204" pitchFamily="18" charset="0"/>
                          <a:ea typeface="Times New Roman" panose="02020603050405020304" pitchFamily="18" charset="0"/>
                          <a:cs typeface="Times New Roman" panose="02020603050405020304" pitchFamily="18" charset="0"/>
                        </a:rPr>
                        <a:t>xuất</a:t>
                      </a:r>
                      <a:r>
                        <a:rPr lang="fr-FR" sz="2000" b="0" dirty="0">
                          <a:effectLst/>
                          <a:latin typeface="UTM Avo" panose="02040603050506020204" pitchFamily="18" charset="0"/>
                          <a:ea typeface="Times New Roman" panose="02020603050405020304" pitchFamily="18" charset="0"/>
                          <a:cs typeface="Times New Roman" panose="02020603050405020304" pitchFamily="18" charset="0"/>
                        </a:rPr>
                        <a:t> </a:t>
                      </a:r>
                      <a:r>
                        <a:rPr lang="fr-FR" sz="2000" b="0" dirty="0" err="1">
                          <a:effectLst/>
                          <a:latin typeface="UTM Avo" panose="02040603050506020204" pitchFamily="18" charset="0"/>
                          <a:ea typeface="Times New Roman" panose="02020603050405020304" pitchFamily="18" charset="0"/>
                          <a:cs typeface="Times New Roman" panose="02020603050405020304" pitchFamily="18" charset="0"/>
                        </a:rPr>
                        <a:t>khẩu</a:t>
                      </a:r>
                      <a:r>
                        <a:rPr lang="fr-FR" sz="2000" b="0" dirty="0">
                          <a:effectLst/>
                          <a:latin typeface="UTM Avo" panose="02040603050506020204" pitchFamily="18" charset="0"/>
                          <a:ea typeface="Times New Roman" panose="02020603050405020304" pitchFamily="18" charset="0"/>
                          <a:cs typeface="Times New Roman" panose="02020603050405020304" pitchFamily="18" charset="0"/>
                        </a:rPr>
                        <a:t> </a:t>
                      </a:r>
                      <a:r>
                        <a:rPr lang="en-US" sz="2000" b="0" dirty="0">
                          <a:effectLst/>
                          <a:latin typeface="UTM Avo" panose="02040603050506020204" pitchFamily="18" charset="0"/>
                          <a:ea typeface="Times New Roman" panose="02020603050405020304" pitchFamily="18" charset="0"/>
                          <a:cs typeface="Times New Roman" panose="02020603050405020304" pitchFamily="18" charset="0"/>
                        </a:rPr>
                        <a:t>(</a:t>
                      </a:r>
                      <a:r>
                        <a:rPr lang="en-US" sz="2000" b="0" dirty="0" err="1">
                          <a:effectLst/>
                          <a:latin typeface="UTM Avo" panose="02040603050506020204" pitchFamily="18" charset="0"/>
                          <a:ea typeface="Times New Roman" panose="02020603050405020304" pitchFamily="18" charset="0"/>
                          <a:cs typeface="Times New Roman" panose="02020603050405020304" pitchFamily="18" charset="0"/>
                        </a:rPr>
                        <a:t>triệu</a:t>
                      </a:r>
                      <a:r>
                        <a:rPr lang="en-US" sz="2000" b="0" dirty="0">
                          <a:effectLst/>
                          <a:latin typeface="UTM Avo" panose="02040603050506020204" pitchFamily="18" charset="0"/>
                          <a:ea typeface="Times New Roman" panose="02020603050405020304" pitchFamily="18" charset="0"/>
                          <a:cs typeface="Times New Roman" panose="02020603050405020304" pitchFamily="18" charset="0"/>
                        </a:rPr>
                        <a:t> </a:t>
                      </a:r>
                      <a:r>
                        <a:rPr lang="en-US" sz="2000" b="0" dirty="0" err="1">
                          <a:effectLst/>
                          <a:latin typeface="UTM Avo" panose="02040603050506020204" pitchFamily="18" charset="0"/>
                          <a:ea typeface="Times New Roman" panose="02020603050405020304" pitchFamily="18" charset="0"/>
                          <a:cs typeface="Times New Roman" panose="02020603050405020304" pitchFamily="18" charset="0"/>
                        </a:rPr>
                        <a:t>đô</a:t>
                      </a:r>
                      <a:r>
                        <a:rPr lang="en-US" sz="2000" b="0" dirty="0">
                          <a:effectLst/>
                          <a:latin typeface="UTM Avo" panose="02040603050506020204" pitchFamily="18" charset="0"/>
                          <a:ea typeface="Times New Roman" panose="02020603050405020304" pitchFamily="18" charset="0"/>
                          <a:cs typeface="Times New Roman" panose="02020603050405020304" pitchFamily="18" charset="0"/>
                        </a:rPr>
                        <a:t> la </a:t>
                      </a:r>
                      <a:r>
                        <a:rPr lang="en-US" sz="2000" b="0" dirty="0" err="1">
                          <a:effectLst/>
                          <a:latin typeface="UTM Avo" panose="02040603050506020204" pitchFamily="18" charset="0"/>
                          <a:ea typeface="Times New Roman" panose="02020603050405020304" pitchFamily="18" charset="0"/>
                          <a:cs typeface="Times New Roman" panose="02020603050405020304" pitchFamily="18" charset="0"/>
                        </a:rPr>
                        <a:t>Mỹ</a:t>
                      </a:r>
                      <a:r>
                        <a:rPr lang="en-US" sz="2000" b="0" dirty="0">
                          <a:effectLst/>
                          <a:latin typeface="UTM Avo" panose="02040603050506020204" pitchFamily="18" charset="0"/>
                          <a:ea typeface="Times New Roman" panose="02020603050405020304" pitchFamily="18" charset="0"/>
                          <a:cs typeface="Times New Roman" panose="02020603050405020304" pitchFamily="18" charset="0"/>
                        </a:rPr>
                        <a:t>)</a:t>
                      </a:r>
                      <a:endParaRPr lang="fr-FR" sz="2000" b="0" dirty="0">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3423304"/>
                  </a:ext>
                </a:extLst>
              </a:tr>
            </a:tbl>
          </a:graphicData>
        </a:graphic>
      </p:graphicFrame>
      <p:sp>
        <p:nvSpPr>
          <p:cNvPr id="8" name="Rectangle 7">
            <a:extLst>
              <a:ext uri="{FF2B5EF4-FFF2-40B4-BE49-F238E27FC236}">
                <a16:creationId xmlns:a16="http://schemas.microsoft.com/office/drawing/2014/main" id="{7A34B6D9-1ED4-FFF9-F175-4996A5F70537}"/>
              </a:ext>
            </a:extLst>
          </p:cNvPr>
          <p:cNvSpPr/>
          <p:nvPr/>
        </p:nvSpPr>
        <p:spPr>
          <a:xfrm>
            <a:off x="2950313" y="5923200"/>
            <a:ext cx="574196" cy="430887"/>
          </a:xfrm>
          <a:prstGeom prst="rect">
            <a:avLst/>
          </a:prstGeom>
          <a:solidFill>
            <a:srgbClr val="FFFFFF"/>
          </a:solidFill>
        </p:spPr>
        <p:txBody>
          <a:bodyPr wrap="none">
            <a:spAutoFit/>
          </a:bodyPr>
          <a:lstStyle/>
          <a:p>
            <a:pPr marL="0" marR="0" lvl="0" indent="0" algn="ctr" defTabSz="914400" eaLnBrk="1" fontAlgn="auto" latinLnBrk="0" hangingPunct="1">
              <a:spcBef>
                <a:spcPts val="800"/>
              </a:spcBef>
              <a:spcAft>
                <a:spcPts val="800"/>
              </a:spcAft>
              <a:buClr>
                <a:srgbClr val="000000"/>
              </a:buClr>
              <a:buSzTx/>
              <a:buFont typeface="Arial"/>
              <a:buNone/>
              <a:tabLst/>
              <a:defRPr/>
            </a:pPr>
            <a:r>
              <a:rPr kumimoji="0" lang="vi-VN" sz="2200" b="0" i="0" u="none" strike="noStrike" kern="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Times New Roman" panose="02020603050405020304" pitchFamily="18" charset="0"/>
                <a:sym typeface="Arial"/>
              </a:rPr>
              <a:t>1,8</a:t>
            </a:r>
            <a:endParaRPr kumimoji="0" lang="en-US" sz="2200" b="0" i="0" u="none" strike="noStrike" kern="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F920856E-98C1-E42B-DFE9-14E387A858D6}"/>
              </a:ext>
            </a:extLst>
          </p:cNvPr>
          <p:cNvSpPr/>
          <p:nvPr/>
        </p:nvSpPr>
        <p:spPr>
          <a:xfrm>
            <a:off x="4540281" y="5917864"/>
            <a:ext cx="574196" cy="430887"/>
          </a:xfrm>
          <a:prstGeom prst="rect">
            <a:avLst/>
          </a:prstGeom>
          <a:solidFill>
            <a:srgbClr val="FFFFFF"/>
          </a:solidFill>
        </p:spPr>
        <p:txBody>
          <a:bodyPr wrap="none">
            <a:spAutoFit/>
          </a:bodyPr>
          <a:lstStyle/>
          <a:p>
            <a:pPr marL="0" marR="0" lvl="0" indent="0" algn="ctr" defTabSz="914400" eaLnBrk="1" fontAlgn="auto" latinLnBrk="0" hangingPunct="1">
              <a:spcBef>
                <a:spcPts val="800"/>
              </a:spcBef>
              <a:spcAft>
                <a:spcPts val="800"/>
              </a:spcAft>
              <a:buClr>
                <a:srgbClr val="000000"/>
              </a:buClr>
              <a:buSzTx/>
              <a:buFont typeface="Arial"/>
              <a:buNone/>
              <a:tabLst/>
              <a:defRPr/>
            </a:pPr>
            <a:r>
              <a:rPr kumimoji="0" lang="vi-VN"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rPr>
              <a:t>0,3</a:t>
            </a:r>
            <a:endParaRPr kumimoji="0"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endParaRPr>
          </a:p>
        </p:txBody>
      </p:sp>
      <p:sp>
        <p:nvSpPr>
          <p:cNvPr id="11" name="Rectangle 10">
            <a:extLst>
              <a:ext uri="{FF2B5EF4-FFF2-40B4-BE49-F238E27FC236}">
                <a16:creationId xmlns:a16="http://schemas.microsoft.com/office/drawing/2014/main" id="{A4522AAF-1D6D-8F1C-AC99-4659127976E3}"/>
              </a:ext>
            </a:extLst>
          </p:cNvPr>
          <p:cNvSpPr/>
          <p:nvPr/>
        </p:nvSpPr>
        <p:spPr>
          <a:xfrm>
            <a:off x="5494911" y="5917864"/>
            <a:ext cx="625492" cy="430887"/>
          </a:xfrm>
          <a:prstGeom prst="rect">
            <a:avLst/>
          </a:prstGeom>
          <a:solidFill>
            <a:srgbClr val="FFFFFF"/>
          </a:solidFill>
        </p:spPr>
        <p:txBody>
          <a:bodyPr wrap="square">
            <a:spAutoFit/>
          </a:bodyPr>
          <a:lstStyle/>
          <a:p>
            <a:pPr marL="0" marR="0" lvl="0" indent="0" algn="ctr" defTabSz="914400" eaLnBrk="1" fontAlgn="auto" latinLnBrk="0" hangingPunct="1">
              <a:spcBef>
                <a:spcPts val="800"/>
              </a:spcBef>
              <a:spcAft>
                <a:spcPts val="800"/>
              </a:spcAft>
              <a:buClr>
                <a:srgbClr val="000000"/>
              </a:buClr>
              <a:buSzTx/>
              <a:buFont typeface="Arial"/>
              <a:buNone/>
              <a:tabLst/>
              <a:defRPr/>
            </a:pPr>
            <a:r>
              <a:rPr kumimoji="0" lang="vi-VN"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rPr>
              <a:t>0,2</a:t>
            </a:r>
            <a:endParaRPr kumimoji="0"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endParaRPr>
          </a:p>
        </p:txBody>
      </p:sp>
      <p:sp>
        <p:nvSpPr>
          <p:cNvPr id="12" name="Rectangle 11">
            <a:extLst>
              <a:ext uri="{FF2B5EF4-FFF2-40B4-BE49-F238E27FC236}">
                <a16:creationId xmlns:a16="http://schemas.microsoft.com/office/drawing/2014/main" id="{EB133A33-2144-2817-60B4-60EA90A50E63}"/>
              </a:ext>
            </a:extLst>
          </p:cNvPr>
          <p:cNvSpPr/>
          <p:nvPr/>
        </p:nvSpPr>
        <p:spPr>
          <a:xfrm>
            <a:off x="6307075" y="5926422"/>
            <a:ext cx="601551" cy="430887"/>
          </a:xfrm>
          <a:prstGeom prst="rect">
            <a:avLst/>
          </a:prstGeom>
          <a:solidFill>
            <a:srgbClr val="FFFFFF"/>
          </a:solidFill>
        </p:spPr>
        <p:txBody>
          <a:bodyPr wrap="square">
            <a:spAutoFit/>
          </a:bodyPr>
          <a:lstStyle/>
          <a:p>
            <a:pPr marL="0" marR="0" lvl="0" indent="0" algn="ctr" defTabSz="914400" eaLnBrk="1" fontAlgn="auto" latinLnBrk="0" hangingPunct="1">
              <a:spcBef>
                <a:spcPts val="800"/>
              </a:spcBef>
              <a:spcAft>
                <a:spcPts val="800"/>
              </a:spcAft>
              <a:buClr>
                <a:srgbClr val="000000"/>
              </a:buClr>
              <a:buSzTx/>
              <a:buFont typeface="Arial"/>
              <a:buNone/>
              <a:tabLst/>
              <a:defRPr/>
            </a:pPr>
            <a:r>
              <a:rPr kumimoji="0" lang="vi-VN"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rPr>
              <a:t>0,1</a:t>
            </a:r>
            <a:endParaRPr kumimoji="0"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endParaRPr>
          </a:p>
        </p:txBody>
      </p:sp>
      <p:sp>
        <p:nvSpPr>
          <p:cNvPr id="13" name="Rectangle 12">
            <a:extLst>
              <a:ext uri="{FF2B5EF4-FFF2-40B4-BE49-F238E27FC236}">
                <a16:creationId xmlns:a16="http://schemas.microsoft.com/office/drawing/2014/main" id="{10D335FE-92EE-DB95-A8CE-4E941FE7EA83}"/>
              </a:ext>
            </a:extLst>
          </p:cNvPr>
          <p:cNvSpPr/>
          <p:nvPr/>
        </p:nvSpPr>
        <p:spPr>
          <a:xfrm>
            <a:off x="7568441" y="5926422"/>
            <a:ext cx="685185" cy="430887"/>
          </a:xfrm>
          <a:prstGeom prst="rect">
            <a:avLst/>
          </a:prstGeom>
          <a:solidFill>
            <a:srgbClr val="FFFFFF"/>
          </a:solidFill>
        </p:spPr>
        <p:txBody>
          <a:bodyPr wrap="square">
            <a:spAutoFit/>
          </a:bodyPr>
          <a:lstStyle/>
          <a:p>
            <a:pPr marL="0" marR="0" lvl="0" indent="0" algn="ctr" defTabSz="914400" eaLnBrk="1" fontAlgn="auto" latinLnBrk="0" hangingPunct="1">
              <a:spcBef>
                <a:spcPts val="800"/>
              </a:spcBef>
              <a:spcAft>
                <a:spcPts val="800"/>
              </a:spcAft>
              <a:buClr>
                <a:srgbClr val="000000"/>
              </a:buClr>
              <a:buSzTx/>
              <a:buFont typeface="Arial"/>
              <a:buNone/>
              <a:tabLst/>
              <a:defRPr/>
            </a:pPr>
            <a:r>
              <a:rPr kumimoji="0" lang="vi-VN"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rPr>
              <a:t>0,1</a:t>
            </a:r>
            <a:endParaRPr kumimoji="0"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endParaRPr>
          </a:p>
        </p:txBody>
      </p:sp>
      <p:sp>
        <p:nvSpPr>
          <p:cNvPr id="14" name="Rectangle 13">
            <a:extLst>
              <a:ext uri="{FF2B5EF4-FFF2-40B4-BE49-F238E27FC236}">
                <a16:creationId xmlns:a16="http://schemas.microsoft.com/office/drawing/2014/main" id="{67385CFE-89B5-3637-400C-645920355B68}"/>
              </a:ext>
            </a:extLst>
          </p:cNvPr>
          <p:cNvSpPr/>
          <p:nvPr/>
        </p:nvSpPr>
        <p:spPr>
          <a:xfrm>
            <a:off x="9348599" y="5926422"/>
            <a:ext cx="685185" cy="430887"/>
          </a:xfrm>
          <a:prstGeom prst="rect">
            <a:avLst/>
          </a:prstGeom>
          <a:solidFill>
            <a:srgbClr val="FFFFFF"/>
          </a:solidFill>
        </p:spPr>
        <p:txBody>
          <a:bodyPr wrap="square">
            <a:spAutoFit/>
          </a:bodyPr>
          <a:lstStyle/>
          <a:p>
            <a:pPr marL="0" marR="0" lvl="0" indent="0" algn="ctr" defTabSz="914400" eaLnBrk="1" fontAlgn="auto" latinLnBrk="0" hangingPunct="1">
              <a:spcBef>
                <a:spcPts val="800"/>
              </a:spcBef>
              <a:spcAft>
                <a:spcPts val="800"/>
              </a:spcAft>
              <a:buClr>
                <a:srgbClr val="000000"/>
              </a:buClr>
              <a:buSzTx/>
              <a:buFont typeface="Arial"/>
              <a:buNone/>
              <a:tabLst/>
              <a:defRPr/>
            </a:pPr>
            <a:r>
              <a:rPr kumimoji="0" lang="vi-VN"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rPr>
              <a:t>0,1</a:t>
            </a:r>
            <a:endParaRPr kumimoji="0"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endParaRPr>
          </a:p>
        </p:txBody>
      </p:sp>
      <p:sp>
        <p:nvSpPr>
          <p:cNvPr id="15" name="Rectangle 14">
            <a:extLst>
              <a:ext uri="{FF2B5EF4-FFF2-40B4-BE49-F238E27FC236}">
                <a16:creationId xmlns:a16="http://schemas.microsoft.com/office/drawing/2014/main" id="{A12B0D06-C638-EB26-9214-CC29807686F4}"/>
              </a:ext>
            </a:extLst>
          </p:cNvPr>
          <p:cNvSpPr/>
          <p:nvPr/>
        </p:nvSpPr>
        <p:spPr>
          <a:xfrm>
            <a:off x="10607834" y="5926422"/>
            <a:ext cx="767912" cy="430887"/>
          </a:xfrm>
          <a:prstGeom prst="rect">
            <a:avLst/>
          </a:prstGeom>
          <a:solidFill>
            <a:srgbClr val="FFFFFF"/>
          </a:solidFill>
        </p:spPr>
        <p:txBody>
          <a:bodyPr wrap="square">
            <a:spAutoFit/>
          </a:bodyPr>
          <a:lstStyle/>
          <a:p>
            <a:pPr marL="0" marR="0" lvl="0" indent="0" algn="ctr" defTabSz="914400" eaLnBrk="1" fontAlgn="auto" latinLnBrk="0" hangingPunct="1">
              <a:spcBef>
                <a:spcPts val="800"/>
              </a:spcBef>
              <a:spcAft>
                <a:spcPts val="800"/>
              </a:spcAft>
              <a:buClr>
                <a:srgbClr val="000000"/>
              </a:buClr>
              <a:buSzTx/>
              <a:buFont typeface="Arial"/>
              <a:buNone/>
              <a:tabLst/>
              <a:defRPr/>
            </a:pPr>
            <a:r>
              <a:rPr kumimoji="0" lang="vi-VN"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rPr>
              <a:t>0,6</a:t>
            </a:r>
            <a:endParaRPr kumimoji="0" sz="2200" b="0" i="0" u="none" strike="noStrike" kern="0" cap="none" spc="0" normalizeH="0" baseline="0" noProof="0" dirty="0">
              <a:ln>
                <a:noFill/>
              </a:ln>
              <a:solidFill>
                <a:srgbClr val="002060"/>
              </a:solidFill>
              <a:effectLst/>
              <a:uLnTx/>
              <a:uFillTx/>
              <a:latin typeface="UTM Avo" panose="02040603050506020204" pitchFamily="18" charset="0"/>
              <a:cs typeface="Arial"/>
              <a:sym typeface="Arial"/>
            </a:endParaRPr>
          </a:p>
        </p:txBody>
      </p:sp>
      <p:sp>
        <p:nvSpPr>
          <p:cNvPr id="16" name="TextBox 15">
            <a:extLst>
              <a:ext uri="{FF2B5EF4-FFF2-40B4-BE49-F238E27FC236}">
                <a16:creationId xmlns:a16="http://schemas.microsoft.com/office/drawing/2014/main" id="{C6C4D4A6-EF83-D944-7B28-CF1F2A7DCAD3}"/>
              </a:ext>
            </a:extLst>
          </p:cNvPr>
          <p:cNvSpPr txBox="1"/>
          <p:nvPr/>
        </p:nvSpPr>
        <p:spPr>
          <a:xfrm>
            <a:off x="286920" y="3931816"/>
            <a:ext cx="11382566" cy="815673"/>
          </a:xfrm>
          <a:prstGeom prst="rect">
            <a:avLst/>
          </a:prstGeom>
          <a:noFill/>
        </p:spPr>
        <p:txBody>
          <a:bodyPr wrap="square">
            <a:spAutoFit/>
          </a:bodyPr>
          <a:lstStyle/>
          <a:p>
            <a:pPr algn="just">
              <a:lnSpc>
                <a:spcPct val="125000"/>
              </a:lnSpc>
              <a:buClr>
                <a:srgbClr val="000000"/>
              </a:buClr>
              <a:buFont typeface="Arial"/>
              <a:buNone/>
            </a:pPr>
            <a:r>
              <a:rPr lang="vi-VN" sz="2000" kern="100" dirty="0">
                <a:latin typeface="UTM Avo" panose="02040603050506020204" pitchFamily="18" charset="0"/>
                <a:ea typeface="Times New Roman" panose="02020603050405020304" pitchFamily="18" charset="0"/>
                <a:cs typeface="Times New Roman" panose="02020603050405020304" pitchFamily="18" charset="0"/>
                <a:sym typeface="Arial"/>
              </a:rPr>
              <a:t>a) Lập bảng thống kê kim ngạch xuất khẩu rau quả của nước ta sang các thị trường đó trong năm 2020 (làm tròn kết quả đến hàng phần mười) theo mẫu sau:</a:t>
            </a:r>
          </a:p>
        </p:txBody>
      </p:sp>
      <p:pic>
        <p:nvPicPr>
          <p:cNvPr id="3" name="Picture 2">
            <a:extLst>
              <a:ext uri="{FF2B5EF4-FFF2-40B4-BE49-F238E27FC236}">
                <a16:creationId xmlns:a16="http://schemas.microsoft.com/office/drawing/2014/main" id="{DF8A4683-B603-E1FF-7823-211BF66073AA}"/>
              </a:ext>
            </a:extLst>
          </p:cNvPr>
          <p:cNvPicPr>
            <a:picLocks noChangeAspect="1"/>
          </p:cNvPicPr>
          <p:nvPr/>
        </p:nvPicPr>
        <p:blipFill>
          <a:blip r:embed="rId2"/>
          <a:stretch>
            <a:fillRect/>
          </a:stretch>
        </p:blipFill>
        <p:spPr>
          <a:xfrm>
            <a:off x="8494841" y="710609"/>
            <a:ext cx="3499676" cy="3221207"/>
          </a:xfrm>
          <a:prstGeom prst="rect">
            <a:avLst/>
          </a:prstGeom>
        </p:spPr>
      </p:pic>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1" grpId="0" animBg="1"/>
      <p:bldP spid="12" grpId="0" animBg="1"/>
      <p:bldP spid="13" grpId="0" animBg="1"/>
      <p:bldP spid="14"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061B4-FA0C-EC9F-42AD-B8AB83C5A115}"/>
              </a:ext>
            </a:extLst>
          </p:cNvPr>
          <p:cNvSpPr txBox="1"/>
          <p:nvPr/>
        </p:nvSpPr>
        <p:spPr>
          <a:xfrm>
            <a:off x="414739" y="484697"/>
            <a:ext cx="7681423" cy="2614562"/>
          </a:xfrm>
          <a:prstGeom prst="rect">
            <a:avLst/>
          </a:prstGeom>
          <a:noFill/>
        </p:spPr>
        <p:txBody>
          <a:bodyPr wrap="square">
            <a:spAutoFit/>
          </a:bodyPr>
          <a:lstStyle/>
          <a:p>
            <a:pPr algn="just">
              <a:lnSpc>
                <a:spcPct val="125000"/>
              </a:lnSpc>
              <a:buClr>
                <a:srgbClr val="000000"/>
              </a:buClr>
              <a:buFont typeface="Arial"/>
              <a:buNone/>
            </a:pPr>
            <a:r>
              <a:rPr lang="vi-VN" sz="2000" b="1" kern="100" dirty="0">
                <a:solidFill>
                  <a:srgbClr val="C00000"/>
                </a:solidFill>
                <a:latin typeface="UTM Avo" panose="02040603050506020204" pitchFamily="18" charset="0"/>
                <a:ea typeface="Times New Roman" panose="02020603050405020304" pitchFamily="18" charset="0"/>
                <a:cs typeface="Times New Roman" panose="02020603050405020304" pitchFamily="18" charset="0"/>
                <a:sym typeface="Arial"/>
              </a:rPr>
              <a:t>Bài tập 3 (SGK – tr25) </a:t>
            </a:r>
          </a:p>
          <a:p>
            <a:pPr algn="just">
              <a:lnSpc>
                <a:spcPct val="150000"/>
              </a:lnSpc>
              <a:buClr>
                <a:srgbClr val="000000"/>
              </a:buClr>
              <a:buFont typeface="Arial"/>
              <a:buNone/>
            </a:pPr>
            <a:r>
              <a:rPr lang="vi-VN" sz="2400" kern="100" dirty="0">
                <a:latin typeface="UTM Avo" panose="02040603050506020204" pitchFamily="18" charset="0"/>
                <a:ea typeface="Times New Roman" panose="02020603050405020304" pitchFamily="18" charset="0"/>
                <a:cs typeface="Times New Roman" panose="02020603050405020304" pitchFamily="18" charset="0"/>
                <a:sym typeface="Arial"/>
              </a:rPr>
              <a:t>b) Kim ngạch xuất khẩu rau quả sang thị trường Trung Quốc nhiều hơn tổng kim ngạch xuất khẩu rau quả sang các thị trường còn lại là bao nhiêu triệu đô la Mỹ? </a:t>
            </a:r>
          </a:p>
        </p:txBody>
      </p:sp>
      <p:sp>
        <p:nvSpPr>
          <p:cNvPr id="16" name="TextBox 15">
            <a:extLst>
              <a:ext uri="{FF2B5EF4-FFF2-40B4-BE49-F238E27FC236}">
                <a16:creationId xmlns:a16="http://schemas.microsoft.com/office/drawing/2014/main" id="{C6C4D4A6-EF83-D944-7B28-CF1F2A7DCAD3}"/>
              </a:ext>
            </a:extLst>
          </p:cNvPr>
          <p:cNvSpPr txBox="1"/>
          <p:nvPr/>
        </p:nvSpPr>
        <p:spPr>
          <a:xfrm>
            <a:off x="769373" y="4434169"/>
            <a:ext cx="10810571" cy="1685654"/>
          </a:xfrm>
          <a:prstGeom prst="rect">
            <a:avLst/>
          </a:prstGeom>
          <a:noFill/>
        </p:spPr>
        <p:txBody>
          <a:bodyPr wrap="square">
            <a:spAutoFit/>
          </a:bodyPr>
          <a:lstStyle/>
          <a:p>
            <a:pPr algn="ctr">
              <a:lnSpc>
                <a:spcPct val="150000"/>
              </a:lnSpc>
              <a:buClr>
                <a:srgbClr val="000000"/>
              </a:buClr>
              <a:buFont typeface="Arial"/>
              <a:buNone/>
            </a:pPr>
            <a:r>
              <a:rPr lang="vi-VN" sz="2400" kern="100" dirty="0">
                <a:latin typeface="UTM Avo" panose="02040603050506020204" pitchFamily="18" charset="0"/>
                <a:ea typeface="Times New Roman" panose="02020603050405020304" pitchFamily="18" charset="0"/>
                <a:cs typeface="Times New Roman" panose="02020603050405020304" pitchFamily="18" charset="0"/>
                <a:sym typeface="Arial"/>
              </a:rPr>
              <a:t>Kim ngạch xuất khẩu rau quả sang thị trường Trung Quốc nhiều hơn tổng kim ngạch xuất khẩu rau quả sang các thị trường còn lại là :</a:t>
            </a:r>
          </a:p>
          <a:p>
            <a:pPr algn="ctr">
              <a:lnSpc>
                <a:spcPct val="150000"/>
              </a:lnSpc>
              <a:buClr>
                <a:srgbClr val="000000"/>
              </a:buClr>
              <a:buFont typeface="Arial"/>
              <a:buNone/>
            </a:pPr>
            <a:r>
              <a:rPr lang="vi-VN" sz="2400" kern="100" dirty="0">
                <a:latin typeface="UTM Avo" panose="02040603050506020204" pitchFamily="18" charset="0"/>
                <a:ea typeface="Times New Roman" panose="02020603050405020304" pitchFamily="18" charset="0"/>
                <a:cs typeface="Times New Roman" panose="02020603050405020304" pitchFamily="18" charset="0"/>
                <a:sym typeface="Arial"/>
              </a:rPr>
              <a:t>1,8 − (0,3 + 0,2 + 0,1 + 0,1 + 0,1 + 0,6) = 0,4 (triệu đô là Mỹ)</a:t>
            </a:r>
          </a:p>
        </p:txBody>
      </p:sp>
      <p:sp>
        <p:nvSpPr>
          <p:cNvPr id="3" name="Rectangle 2">
            <a:extLst>
              <a:ext uri="{FF2B5EF4-FFF2-40B4-BE49-F238E27FC236}">
                <a16:creationId xmlns:a16="http://schemas.microsoft.com/office/drawing/2014/main" id="{D0C59D07-7FBF-4032-B386-7BB2F58AD495}"/>
              </a:ext>
            </a:extLst>
          </p:cNvPr>
          <p:cNvSpPr/>
          <p:nvPr/>
        </p:nvSpPr>
        <p:spPr>
          <a:xfrm>
            <a:off x="559014" y="3297077"/>
            <a:ext cx="840295" cy="461665"/>
          </a:xfrm>
          <a:prstGeom prst="rect">
            <a:avLst/>
          </a:prstGeom>
        </p:spPr>
        <p:txBody>
          <a:bodyPr wrap="none">
            <a:spAutoFit/>
          </a:bodyPr>
          <a:lstStyle/>
          <a:p>
            <a:pPr algn="ctr"/>
            <a:r>
              <a:rPr lang="en-US" sz="2400" b="1" dirty="0" err="1">
                <a:solidFill>
                  <a:srgbClr val="C00000"/>
                </a:solidFill>
                <a:latin typeface="UTM Avo" panose="02040603050506020204" pitchFamily="18" charset="0"/>
                <a:ea typeface="Calibri" panose="020F0502020204030204" pitchFamily="34" charset="0"/>
                <a:cs typeface="Times New Roman" panose="02020603050405020304" pitchFamily="18" charset="0"/>
              </a:rPr>
              <a:t>Giải</a:t>
            </a:r>
            <a:endParaRPr lang="en-US" sz="2400" dirty="0">
              <a:latin typeface="UTM Avo" panose="02040603050506020204" pitchFamily="18" charset="0"/>
            </a:endParaRPr>
          </a:p>
        </p:txBody>
      </p:sp>
      <p:pic>
        <p:nvPicPr>
          <p:cNvPr id="4" name="Picture 3">
            <a:extLst>
              <a:ext uri="{FF2B5EF4-FFF2-40B4-BE49-F238E27FC236}">
                <a16:creationId xmlns:a16="http://schemas.microsoft.com/office/drawing/2014/main" id="{9A9EFEF6-1E93-3120-FF5C-F31A5FFD6E93}"/>
              </a:ext>
            </a:extLst>
          </p:cNvPr>
          <p:cNvPicPr>
            <a:picLocks noChangeAspect="1"/>
          </p:cNvPicPr>
          <p:nvPr/>
        </p:nvPicPr>
        <p:blipFill>
          <a:blip r:embed="rId2"/>
          <a:stretch>
            <a:fillRect/>
          </a:stretch>
        </p:blipFill>
        <p:spPr>
          <a:xfrm>
            <a:off x="8234152" y="738177"/>
            <a:ext cx="3670928" cy="3378832"/>
          </a:xfrm>
          <a:prstGeom prst="rect">
            <a:avLst/>
          </a:prstGeom>
        </p:spPr>
      </p:pic>
    </p:spTree>
    <p:extLst>
      <p:ext uri="{BB962C8B-B14F-4D97-AF65-F5344CB8AC3E}">
        <p14:creationId xmlns:p14="http://schemas.microsoft.com/office/powerpoint/2010/main" val="29399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061B4-FA0C-EC9F-42AD-B8AB83C5A115}"/>
              </a:ext>
            </a:extLst>
          </p:cNvPr>
          <p:cNvSpPr txBox="1"/>
          <p:nvPr/>
        </p:nvSpPr>
        <p:spPr>
          <a:xfrm>
            <a:off x="244740" y="428407"/>
            <a:ext cx="8049212" cy="3901709"/>
          </a:xfrm>
          <a:prstGeom prst="rect">
            <a:avLst/>
          </a:prstGeom>
          <a:noFill/>
        </p:spPr>
        <p:txBody>
          <a:bodyPr wrap="square">
            <a:spAutoFit/>
          </a:bodyPr>
          <a:lstStyle/>
          <a:p>
            <a:pPr algn="just">
              <a:lnSpc>
                <a:spcPct val="150000"/>
              </a:lnSpc>
              <a:buClr>
                <a:srgbClr val="000000"/>
              </a:buClr>
              <a:buFont typeface="Arial"/>
              <a:buNone/>
            </a:pPr>
            <a:r>
              <a:rPr lang="vi-VN" sz="2100" b="1" kern="100" dirty="0">
                <a:solidFill>
                  <a:srgbClr val="C00000"/>
                </a:solidFill>
                <a:latin typeface="UTM Avo" panose="02040603050506020204" pitchFamily="18" charset="0"/>
                <a:ea typeface="Times New Roman" panose="02020603050405020304" pitchFamily="18" charset="0"/>
                <a:cs typeface="Times New Roman" panose="02020603050405020304" pitchFamily="18" charset="0"/>
                <a:sym typeface="Arial"/>
              </a:rPr>
              <a:t>Bài tập 4 (SGK – tr25) </a:t>
            </a:r>
            <a:r>
              <a:rPr lang="vi-VN" sz="2100" kern="100" dirty="0">
                <a:latin typeface="UTM Avo" panose="02040603050506020204" pitchFamily="18" charset="0"/>
                <a:ea typeface="Times New Roman" panose="02020603050405020304" pitchFamily="18" charset="0"/>
                <a:cs typeface="Times New Roman" panose="02020603050405020304" pitchFamily="18" charset="0"/>
                <a:sym typeface="Arial"/>
              </a:rPr>
              <a:t>Biểu đồ đoạn thẳng ở Hình 36 biểu diễn số lượng máy điều hòa nhiệt độ và máy sưởi bán được trong sáu tháng đầu năm của một cửa hàng kinh doanh.</a:t>
            </a:r>
          </a:p>
          <a:p>
            <a:pPr algn="just">
              <a:lnSpc>
                <a:spcPct val="150000"/>
              </a:lnSpc>
              <a:buClr>
                <a:srgbClr val="000000"/>
              </a:buClr>
              <a:buFont typeface="Arial"/>
              <a:buNone/>
            </a:pPr>
            <a:r>
              <a:rPr lang="vi-VN" sz="2100" kern="100" dirty="0">
                <a:latin typeface="UTM Avo" panose="02040603050506020204" pitchFamily="18" charset="0"/>
                <a:ea typeface="Times New Roman" panose="02020603050405020304" pitchFamily="18" charset="0"/>
                <a:cs typeface="Times New Roman" panose="02020603050405020304" pitchFamily="18" charset="0"/>
                <a:sym typeface="Arial"/>
              </a:rPr>
              <a:t>a) Trong tháng 6, cửa hàng đó bán được loại máy nào nhiều hơn?</a:t>
            </a:r>
          </a:p>
          <a:p>
            <a:pPr algn="just">
              <a:lnSpc>
                <a:spcPct val="150000"/>
              </a:lnSpc>
              <a:buClr>
                <a:srgbClr val="000000"/>
              </a:buClr>
              <a:buFont typeface="Arial"/>
              <a:buNone/>
            </a:pPr>
            <a:r>
              <a:rPr lang="vi-VN" sz="2100" kern="100" dirty="0">
                <a:latin typeface="UTM Avo" panose="02040603050506020204" pitchFamily="18" charset="0"/>
                <a:ea typeface="Times New Roman" panose="02020603050405020304" pitchFamily="18" charset="0"/>
                <a:cs typeface="Times New Roman" panose="02020603050405020304" pitchFamily="18" charset="0"/>
                <a:sym typeface="Arial"/>
              </a:rPr>
              <a:t>b) Phân tích xu thế về số lượng máy mỗi loại mà cửa hàng đó bán được. Tháng tiếp theo cửa hàng đó nên nhập nhiều loại máy nào?</a:t>
            </a:r>
          </a:p>
        </p:txBody>
      </p:sp>
      <p:sp>
        <p:nvSpPr>
          <p:cNvPr id="4" name="Rectangle 3">
            <a:extLst>
              <a:ext uri="{FF2B5EF4-FFF2-40B4-BE49-F238E27FC236}">
                <a16:creationId xmlns:a16="http://schemas.microsoft.com/office/drawing/2014/main" id="{2527D5AA-9ABB-97AB-A9FB-D60C5935D4CF}"/>
              </a:ext>
            </a:extLst>
          </p:cNvPr>
          <p:cNvSpPr/>
          <p:nvPr/>
        </p:nvSpPr>
        <p:spPr>
          <a:xfrm>
            <a:off x="385243" y="3621154"/>
            <a:ext cx="756938" cy="513089"/>
          </a:xfrm>
          <a:prstGeom prst="rect">
            <a:avLst/>
          </a:prstGeom>
        </p:spPr>
        <p:txBody>
          <a:bodyPr wrap="none">
            <a:spAutoFit/>
          </a:bodyPr>
          <a:lstStyle/>
          <a:p>
            <a:pPr algn="ctr" defTabSz="1219170">
              <a:lnSpc>
                <a:spcPct val="150000"/>
              </a:lnSpc>
              <a:defRPr/>
            </a:pPr>
            <a:r>
              <a:rPr lang="en-US" sz="2100" b="1" dirty="0" err="1">
                <a:solidFill>
                  <a:srgbClr val="C00000"/>
                </a:solidFill>
                <a:latin typeface="UTM Avo" panose="02040603050506020204" pitchFamily="18" charset="0"/>
                <a:ea typeface="Calibri" panose="020F0502020204030204" pitchFamily="34" charset="0"/>
                <a:cs typeface="Arial" panose="020B0604020202020204" pitchFamily="34" charset="0"/>
              </a:rPr>
              <a:t>Giải</a:t>
            </a:r>
            <a:endParaRPr lang="en-US" sz="2100" dirty="0">
              <a:latin typeface="UTM Avo" panose="02040603050506020204" pitchFamily="18" charset="0"/>
              <a:cs typeface="Arial" panose="020B0604020202020204" pitchFamily="34" charset="0"/>
            </a:endParaRPr>
          </a:p>
        </p:txBody>
      </p:sp>
      <p:sp>
        <p:nvSpPr>
          <p:cNvPr id="5" name="Rectangle 4">
            <a:extLst>
              <a:ext uri="{FF2B5EF4-FFF2-40B4-BE49-F238E27FC236}">
                <a16:creationId xmlns:a16="http://schemas.microsoft.com/office/drawing/2014/main" id="{980B5660-CBF0-6E5D-4A25-36FE03C6DBBA}"/>
              </a:ext>
            </a:extLst>
          </p:cNvPr>
          <p:cNvSpPr/>
          <p:nvPr/>
        </p:nvSpPr>
        <p:spPr>
          <a:xfrm>
            <a:off x="385243" y="4416039"/>
            <a:ext cx="9949529" cy="993221"/>
          </a:xfrm>
          <a:prstGeom prst="rect">
            <a:avLst/>
          </a:prstGeom>
        </p:spPr>
        <p:txBody>
          <a:bodyPr wrap="square">
            <a:spAutoFit/>
          </a:bodyPr>
          <a:lstStyle/>
          <a:p>
            <a:pPr algn="just">
              <a:lnSpc>
                <a:spcPct val="150000"/>
              </a:lnSpc>
            </a:pPr>
            <a:r>
              <a:rPr lang="fr-FR" sz="2100" dirty="0">
                <a:latin typeface="UTM Avo" panose="02040603050506020204" pitchFamily="18" charset="0"/>
                <a:ea typeface="Calibri" panose="020F0502020204030204" pitchFamily="34" charset="0"/>
                <a:cs typeface="Times New Roman" panose="02020603050405020304" pitchFamily="18" charset="0"/>
              </a:rPr>
              <a:t>a) Quan </a:t>
            </a:r>
            <a:r>
              <a:rPr lang="fr-FR" sz="2100" dirty="0" err="1">
                <a:latin typeface="UTM Avo" panose="02040603050506020204" pitchFamily="18" charset="0"/>
                <a:ea typeface="Calibri" panose="020F0502020204030204" pitchFamily="34" charset="0"/>
                <a:cs typeface="Times New Roman" panose="02020603050405020304" pitchFamily="18" charset="0"/>
              </a:rPr>
              <a:t>sát</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Biểu</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đồ</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Hình</a:t>
            </a:r>
            <a:r>
              <a:rPr lang="fr-FR" sz="2100" dirty="0">
                <a:latin typeface="UTM Avo" panose="02040603050506020204" pitchFamily="18" charset="0"/>
                <a:ea typeface="Calibri" panose="020F0502020204030204" pitchFamily="34" charset="0"/>
                <a:cs typeface="Times New Roman" panose="02020603050405020304" pitchFamily="18" charset="0"/>
              </a:rPr>
              <a:t> 36, ta </a:t>
            </a:r>
            <a:r>
              <a:rPr lang="fr-FR" sz="2100" dirty="0" err="1">
                <a:latin typeface="UTM Avo" panose="02040603050506020204" pitchFamily="18" charset="0"/>
                <a:ea typeface="Calibri" panose="020F0502020204030204" pitchFamily="34" charset="0"/>
                <a:cs typeface="Times New Roman" panose="02020603050405020304" pitchFamily="18" charset="0"/>
              </a:rPr>
              <a:t>thấy</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trong</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tháng</a:t>
            </a:r>
            <a:r>
              <a:rPr lang="fr-FR" sz="2100" dirty="0">
                <a:latin typeface="UTM Avo" panose="02040603050506020204" pitchFamily="18" charset="0"/>
                <a:ea typeface="Calibri" panose="020F0502020204030204" pitchFamily="34" charset="0"/>
                <a:cs typeface="Times New Roman" panose="02020603050405020304" pitchFamily="18" charset="0"/>
              </a:rPr>
              <a:t> 6, </a:t>
            </a:r>
            <a:r>
              <a:rPr lang="fr-FR" sz="2100" dirty="0" err="1">
                <a:latin typeface="UTM Avo" panose="02040603050506020204" pitchFamily="18" charset="0"/>
                <a:ea typeface="Calibri" panose="020F0502020204030204" pitchFamily="34" charset="0"/>
                <a:cs typeface="Times New Roman" panose="02020603050405020304" pitchFamily="18" charset="0"/>
              </a:rPr>
              <a:t>cửa</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hàng</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đó</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bán</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được</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nhiều</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máy</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điều</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hòa</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nhiệt</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độ</a:t>
            </a:r>
            <a:r>
              <a:rPr lang="fr-FR" sz="2100" dirty="0">
                <a:latin typeface="UTM Avo" panose="02040603050506020204" pitchFamily="18" charset="0"/>
                <a:ea typeface="Calibri" panose="020F0502020204030204" pitchFamily="34" charset="0"/>
                <a:cs typeface="Times New Roman" panose="02020603050405020304" pitchFamily="18" charset="0"/>
              </a:rPr>
              <a:t> </a:t>
            </a:r>
            <a:r>
              <a:rPr lang="fr-FR" sz="2100" dirty="0" err="1">
                <a:latin typeface="UTM Avo" panose="02040603050506020204" pitchFamily="18" charset="0"/>
                <a:ea typeface="Calibri" panose="020F0502020204030204" pitchFamily="34" charset="0"/>
                <a:cs typeface="Times New Roman" panose="02020603050405020304" pitchFamily="18" charset="0"/>
              </a:rPr>
              <a:t>hơn</a:t>
            </a:r>
            <a:r>
              <a:rPr lang="fr-FR" sz="2100" dirty="0">
                <a:latin typeface="UTM Avo" panose="02040603050506020204" pitchFamily="18" charset="0"/>
                <a:ea typeface="Calibri" panose="020F0502020204030204" pitchFamily="34" charset="0"/>
                <a:cs typeface="Times New Roman" panose="02020603050405020304" pitchFamily="18" charset="0"/>
              </a:rPr>
              <a:t>.</a:t>
            </a:r>
            <a:endParaRPr lang="en-US" sz="2100" dirty="0">
              <a:latin typeface="UTM Avo" panose="020406030505060202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85C7D67-049C-E1B2-A79D-094F7E01DE32}"/>
              </a:ext>
            </a:extLst>
          </p:cNvPr>
          <p:cNvPicPr>
            <a:picLocks noChangeAspect="1"/>
          </p:cNvPicPr>
          <p:nvPr/>
        </p:nvPicPr>
        <p:blipFill>
          <a:blip r:embed="rId2"/>
          <a:stretch>
            <a:fillRect/>
          </a:stretch>
        </p:blipFill>
        <p:spPr>
          <a:xfrm>
            <a:off x="8307007" y="428407"/>
            <a:ext cx="3884993" cy="3449292"/>
          </a:xfrm>
          <a:prstGeom prst="rect">
            <a:avLst/>
          </a:prstGeom>
        </p:spPr>
      </p:pic>
    </p:spTree>
    <p:extLst>
      <p:ext uri="{BB962C8B-B14F-4D97-AF65-F5344CB8AC3E}">
        <p14:creationId xmlns:p14="http://schemas.microsoft.com/office/powerpoint/2010/main" val="35322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7D5AA-9ABB-97AB-A9FB-D60C5935D4CF}"/>
              </a:ext>
            </a:extLst>
          </p:cNvPr>
          <p:cNvSpPr/>
          <p:nvPr/>
        </p:nvSpPr>
        <p:spPr>
          <a:xfrm>
            <a:off x="286920" y="380422"/>
            <a:ext cx="840295" cy="461665"/>
          </a:xfrm>
          <a:prstGeom prst="rect">
            <a:avLst/>
          </a:prstGeom>
        </p:spPr>
        <p:txBody>
          <a:bodyPr wrap="none">
            <a:spAutoFit/>
          </a:bodyPr>
          <a:lstStyle/>
          <a:p>
            <a:pPr algn="ctr" defTabSz="1219170">
              <a:defRPr/>
            </a:pPr>
            <a:r>
              <a:rPr lang="en-US" sz="2400" b="1" dirty="0" err="1">
                <a:solidFill>
                  <a:srgbClr val="C00000"/>
                </a:solidFill>
                <a:latin typeface="UTM Avo" panose="02040603050506020204" pitchFamily="18" charset="0"/>
                <a:ea typeface="Calibri" panose="020F0502020204030204" pitchFamily="34" charset="0"/>
                <a:cs typeface="Arial" panose="020B0604020202020204" pitchFamily="34" charset="0"/>
              </a:rPr>
              <a:t>Giải</a:t>
            </a:r>
            <a:endParaRPr lang="en-US" sz="2400" dirty="0">
              <a:latin typeface="UTM Avo" panose="02040603050506020204" pitchFamily="18" charset="0"/>
              <a:cs typeface="Arial" panose="020B0604020202020204" pitchFamily="34" charset="0"/>
            </a:endParaRPr>
          </a:p>
        </p:txBody>
      </p:sp>
      <p:sp>
        <p:nvSpPr>
          <p:cNvPr id="5" name="Rectangle 4">
            <a:extLst>
              <a:ext uri="{FF2B5EF4-FFF2-40B4-BE49-F238E27FC236}">
                <a16:creationId xmlns:a16="http://schemas.microsoft.com/office/drawing/2014/main" id="{980B5660-CBF0-6E5D-4A25-36FE03C6DBBA}"/>
              </a:ext>
            </a:extLst>
          </p:cNvPr>
          <p:cNvSpPr/>
          <p:nvPr/>
        </p:nvSpPr>
        <p:spPr>
          <a:xfrm>
            <a:off x="218094" y="989571"/>
            <a:ext cx="7953766" cy="4428200"/>
          </a:xfrm>
          <a:prstGeom prst="rect">
            <a:avLst/>
          </a:prstGeom>
        </p:spPr>
        <p:txBody>
          <a:bodyPr wrap="square">
            <a:spAutoFit/>
          </a:bodyPr>
          <a:lstStyle/>
          <a:p>
            <a:pPr algn="just">
              <a:lnSpc>
                <a:spcPct val="125000"/>
              </a:lnSpc>
            </a:pPr>
            <a:r>
              <a:rPr lang="vi-VN" sz="2000" dirty="0">
                <a:latin typeface="UTM Avo" panose="02040603050506020204" pitchFamily="18" charset="0"/>
                <a:ea typeface="Calibri" panose="020F0502020204030204" pitchFamily="34" charset="0"/>
                <a:cs typeface="Times New Roman" panose="02020603050405020304" pitchFamily="18" charset="0"/>
              </a:rPr>
              <a:t>b) </a:t>
            </a:r>
          </a:p>
          <a:p>
            <a:pPr marL="342900" indent="-342900" algn="just">
              <a:lnSpc>
                <a:spcPct val="130000"/>
              </a:lnSpc>
              <a:buFont typeface="Arial" panose="020B0604020202020204" pitchFamily="34" charset="0"/>
              <a:buChar char="•"/>
            </a:pPr>
            <a:r>
              <a:rPr lang="vi-VN" sz="2000" dirty="0">
                <a:latin typeface="UTM Avo" panose="02040603050506020204" pitchFamily="18" charset="0"/>
                <a:ea typeface="Calibri" panose="020F0502020204030204" pitchFamily="34" charset="0"/>
                <a:cs typeface="Times New Roman" panose="02020603050405020304" pitchFamily="18" charset="0"/>
              </a:rPr>
              <a:t>Đối với máy điều hòa nhiệt độ:</a:t>
            </a:r>
          </a:p>
          <a:p>
            <a:pPr algn="just">
              <a:lnSpc>
                <a:spcPct val="130000"/>
              </a:lnSpc>
            </a:pPr>
            <a:r>
              <a:rPr lang="vi-VN" sz="2000" dirty="0">
                <a:latin typeface="UTM Avo" panose="02040603050506020204" pitchFamily="18" charset="0"/>
                <a:ea typeface="Calibri" panose="020F0502020204030204" pitchFamily="34" charset="0"/>
                <a:cs typeface="Times New Roman" panose="02020603050405020304" pitchFamily="18" charset="0"/>
              </a:rPr>
              <a:t>Từ tháng 1 đến tháng 2, số lượng máy bán được giảm.</a:t>
            </a:r>
          </a:p>
          <a:p>
            <a:pPr algn="just">
              <a:lnSpc>
                <a:spcPct val="130000"/>
              </a:lnSpc>
            </a:pPr>
            <a:r>
              <a:rPr lang="vi-VN" sz="2000" dirty="0">
                <a:latin typeface="UTM Avo" panose="02040603050506020204" pitchFamily="18" charset="0"/>
                <a:ea typeface="Calibri" panose="020F0502020204030204" pitchFamily="34" charset="0"/>
                <a:cs typeface="Times New Roman" panose="02020603050405020304" pitchFamily="18" charset="0"/>
              </a:rPr>
              <a:t>Từ tháng 2 đến tháng 6, số lượng máy bán được tăng.</a:t>
            </a:r>
          </a:p>
          <a:p>
            <a:pPr marL="342900" indent="-342900" algn="just">
              <a:lnSpc>
                <a:spcPct val="130000"/>
              </a:lnSpc>
              <a:buFont typeface="Arial" panose="020B0604020202020204" pitchFamily="34" charset="0"/>
              <a:buChar char="•"/>
            </a:pPr>
            <a:r>
              <a:rPr lang="vi-VN" sz="2000" dirty="0">
                <a:latin typeface="UTM Avo" panose="02040603050506020204" pitchFamily="18" charset="0"/>
                <a:ea typeface="Calibri" panose="020F0502020204030204" pitchFamily="34" charset="0"/>
                <a:cs typeface="Times New Roman" panose="02020603050405020304" pitchFamily="18" charset="0"/>
              </a:rPr>
              <a:t>Đối với máy sưởi:</a:t>
            </a:r>
          </a:p>
          <a:p>
            <a:pPr algn="just">
              <a:lnSpc>
                <a:spcPct val="130000"/>
              </a:lnSpc>
            </a:pPr>
            <a:r>
              <a:rPr lang="vi-VN" sz="2000" dirty="0">
                <a:latin typeface="UTM Avo" panose="02040603050506020204" pitchFamily="18" charset="0"/>
                <a:ea typeface="Calibri" panose="020F0502020204030204" pitchFamily="34" charset="0"/>
                <a:cs typeface="Times New Roman" panose="02020603050405020304" pitchFamily="18" charset="0"/>
              </a:rPr>
              <a:t>Từ tháng 1 đến tháng 6, số lượng máy bán được liên tục giảm</a:t>
            </a:r>
          </a:p>
          <a:p>
            <a:pPr marL="342900" indent="-342900" algn="just">
              <a:lnSpc>
                <a:spcPct val="130000"/>
              </a:lnSpc>
              <a:buFont typeface="Arial" panose="020B0604020202020204" pitchFamily="34" charset="0"/>
              <a:buChar char="•"/>
            </a:pPr>
            <a:r>
              <a:rPr lang="vi-VN" sz="2000" dirty="0">
                <a:latin typeface="UTM Avo" panose="02040603050506020204" pitchFamily="18" charset="0"/>
                <a:ea typeface="Calibri" panose="020F0502020204030204" pitchFamily="34" charset="0"/>
                <a:cs typeface="Times New Roman" panose="02020603050405020304" pitchFamily="18" charset="0"/>
              </a:rPr>
              <a:t>Dựa theo xu thế về số máy bán được trong các tháng, hơn nữa tháng tiếp theo là tháng 7, mùa hè nên nhiệt độ cao, số lượng người mua máy sưởi sẽ giảm và máy điều hòa nhiệt độ tăng nên tháng tiếp theo, cửa hàng nên nhập nhiều máy điều hòa nhiệt độ.</a:t>
            </a:r>
          </a:p>
        </p:txBody>
      </p:sp>
      <p:pic>
        <p:nvPicPr>
          <p:cNvPr id="2" name="Picture 1">
            <a:extLst>
              <a:ext uri="{FF2B5EF4-FFF2-40B4-BE49-F238E27FC236}">
                <a16:creationId xmlns:a16="http://schemas.microsoft.com/office/drawing/2014/main" id="{0C0BC0A9-BB3A-157A-17F9-68C3838648CE}"/>
              </a:ext>
            </a:extLst>
          </p:cNvPr>
          <p:cNvPicPr>
            <a:picLocks noChangeAspect="1"/>
          </p:cNvPicPr>
          <p:nvPr/>
        </p:nvPicPr>
        <p:blipFill>
          <a:blip r:embed="rId2"/>
          <a:stretch>
            <a:fillRect/>
          </a:stretch>
        </p:blipFill>
        <p:spPr>
          <a:xfrm>
            <a:off x="8171860" y="989571"/>
            <a:ext cx="3884993" cy="3449292"/>
          </a:xfrm>
          <a:prstGeom prst="rect">
            <a:avLst/>
          </a:prstGeom>
        </p:spPr>
      </p:pic>
    </p:spTree>
    <p:extLst>
      <p:ext uri="{BB962C8B-B14F-4D97-AF65-F5344CB8AC3E}">
        <p14:creationId xmlns:p14="http://schemas.microsoft.com/office/powerpoint/2010/main" val="33252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png">
            <a:hlinkClick r:id="rId4" action="ppaction://hlinksldjump"/>
          </p:cNvPr>
          <p:cNvPicPr>
            <a:picLocks noChangeAspect="1"/>
          </p:cNvPicPr>
          <p:nvPr/>
        </p:nvPicPr>
        <p:blipFill>
          <a:blip r:embed="rId5" cstate="print"/>
          <a:stretch>
            <a:fillRect/>
          </a:stretch>
        </p:blipFill>
        <p:spPr>
          <a:xfrm>
            <a:off x="1295400" y="2895601"/>
            <a:ext cx="914400" cy="929148"/>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4343400" y="1447800"/>
            <a:ext cx="838200" cy="838200"/>
          </a:xfrm>
          <a:prstGeom prst="rect">
            <a:avLst/>
          </a:prstGeom>
        </p:spPr>
      </p:pic>
      <p:pic>
        <p:nvPicPr>
          <p:cNvPr id="7" name="Picture 6" descr="4.png">
            <a:hlinkClick r:id="rId8" action="ppaction://hlinksldjump"/>
          </p:cNvPr>
          <p:cNvPicPr>
            <a:picLocks noChangeAspect="1"/>
          </p:cNvPicPr>
          <p:nvPr/>
        </p:nvPicPr>
        <p:blipFill>
          <a:blip r:embed="rId9" cstate="print"/>
          <a:stretch>
            <a:fillRect/>
          </a:stretch>
        </p:blipFill>
        <p:spPr>
          <a:xfrm>
            <a:off x="762000" y="4572001"/>
            <a:ext cx="914400" cy="1012372"/>
          </a:xfrm>
          <a:prstGeom prst="rect">
            <a:avLst/>
          </a:prstGeom>
        </p:spPr>
      </p:pic>
      <p:pic>
        <p:nvPicPr>
          <p:cNvPr id="8" name="Picture 7" descr="5.png">
            <a:hlinkClick r:id="" action="ppaction://noaction"/>
          </p:cNvPr>
          <p:cNvPicPr>
            <a:picLocks noChangeAspect="1"/>
          </p:cNvPicPr>
          <p:nvPr/>
        </p:nvPicPr>
        <p:blipFill>
          <a:blip r:embed="rId10" cstate="print"/>
          <a:stretch>
            <a:fillRect/>
          </a:stretch>
        </p:blipFill>
        <p:spPr>
          <a:xfrm>
            <a:off x="1524000" y="5562602"/>
            <a:ext cx="819048" cy="895239"/>
          </a:xfrm>
          <a:prstGeom prst="rect">
            <a:avLst/>
          </a:prstGeom>
        </p:spPr>
      </p:pic>
      <p:pic>
        <p:nvPicPr>
          <p:cNvPr id="10" name="Picture 9" descr="1.png">
            <a:hlinkClick r:id="rId11" action="ppaction://hlinksldjump"/>
          </p:cNvPr>
          <p:cNvPicPr>
            <a:picLocks noChangeAspect="1"/>
          </p:cNvPicPr>
          <p:nvPr/>
        </p:nvPicPr>
        <p:blipFill>
          <a:blip r:embed="rId5" cstate="print"/>
          <a:stretch>
            <a:fillRect/>
          </a:stretch>
        </p:blipFill>
        <p:spPr>
          <a:xfrm>
            <a:off x="5638802" y="3962400"/>
            <a:ext cx="880991" cy="895200"/>
          </a:xfrm>
          <a:prstGeom prst="rect">
            <a:avLst/>
          </a:prstGeom>
        </p:spPr>
      </p:pic>
      <p:pic>
        <p:nvPicPr>
          <p:cNvPr id="12" name="Picture 11" descr="5144e915ff17705e2be92c41dfee8556.png"/>
          <p:cNvPicPr>
            <a:picLocks noChangeAspect="1"/>
          </p:cNvPicPr>
          <p:nvPr/>
        </p:nvPicPr>
        <p:blipFill>
          <a:blip r:embed="rId12" cstate="print"/>
          <a:stretch>
            <a:fillRect/>
          </a:stretch>
        </p:blipFill>
        <p:spPr>
          <a:xfrm rot="1126681">
            <a:off x="10499638" y="1496111"/>
            <a:ext cx="1173479" cy="1173479"/>
          </a:xfrm>
          <a:prstGeom prst="rect">
            <a:avLst/>
          </a:prstGeom>
        </p:spPr>
      </p:pic>
      <p:sp>
        <p:nvSpPr>
          <p:cNvPr id="9" name="Rectangle 8"/>
          <p:cNvSpPr/>
          <p:nvPr/>
        </p:nvSpPr>
        <p:spPr>
          <a:xfrm>
            <a:off x="2431113" y="342568"/>
            <a:ext cx="7470913" cy="10277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5733" b="1" i="0" u="none" strike="noStrike" kern="1200" cap="none" spc="0" normalizeH="0" baseline="0" noProof="0" dirty="0">
                <a:ln>
                  <a:noFill/>
                </a:ln>
                <a:solidFill>
                  <a:srgbClr val="C0504D"/>
                </a:solidFill>
                <a:effectLst/>
                <a:uLnTx/>
                <a:uFillTx/>
                <a:latin typeface="UTM Avo" panose="02040603050506020204" pitchFamily="18" charset="0"/>
                <a:ea typeface="+mn-ea"/>
                <a:cs typeface="Arial" panose="020B0604020202020204" pitchFamily="34" charset="0"/>
                <a:sym typeface="Arial"/>
              </a:rPr>
              <a:t> GIÚP ONG VỀ TỔ</a:t>
            </a:r>
          </a:p>
        </p:txBody>
      </p:sp>
      <p:pic>
        <p:nvPicPr>
          <p:cNvPr id="2" name="energetic-upbeat-stylish-pop-fashion-1365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270728" y="828405"/>
            <a:ext cx="541867" cy="541867"/>
          </a:xfrm>
          <a:prstGeom prst="rect">
            <a:avLst/>
          </a:prstGeom>
        </p:spPr>
      </p:pic>
    </p:spTree>
    <p:extLst>
      <p:ext uri="{BB962C8B-B14F-4D97-AF65-F5344CB8AC3E}">
        <p14:creationId xmlns:p14="http://schemas.microsoft.com/office/powerpoint/2010/main" val="81668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544" fill="hold"/>
                                        <p:tgtEl>
                                          <p:spTgt spid="2"/>
                                        </p:tgtEl>
                                      </p:cBhvr>
                                    </p:cmd>
                                  </p:childTnLst>
                                </p:cTn>
                              </p:par>
                              <p:par>
                                <p:cTn id="7"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8" dur="2000" fill="hold"/>
                                        <p:tgtEl>
                                          <p:spTgt spid="5"/>
                                        </p:tgtEl>
                                        <p:attrNameLst>
                                          <p:attrName>ppt_x</p:attrName>
                                          <p:attrName>ppt_y</p:attrName>
                                        </p:attrNameLst>
                                      </p:cBhvr>
                                      <p:rCtr x="287" y="0"/>
                                    </p:animMotion>
                                  </p:childTnLst>
                                </p:cTn>
                              </p:par>
                              <p:par>
                                <p:cTn id="9"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10" dur="2000" fill="hold"/>
                                        <p:tgtEl>
                                          <p:spTgt spid="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33333E-6 -4.81481E-6 C 0.04097 -0.02962 0.08211 -0.05902 0.12968 -0.07291 C 0.17708 -0.0868 0.22986 -0.09467 0.28437 -0.08287 C 0.33906 -0.07106 0.38784 0.00116 0.45729 -0.00254 C 0.52656 -0.00601 0.61319 -0.05509 0.7 -0.1037 " pathEditMode="relative" rAng="0" ptsTypes="aaaaA">
                                      <p:cBhvr>
                                        <p:cTn id="12" dur="2000" fill="hold"/>
                                        <p:tgtEl>
                                          <p:spTgt spid="7"/>
                                        </p:tgtEl>
                                        <p:attrNameLst>
                                          <p:attrName>ppt_x</p:attrName>
                                          <p:attrName>ppt_y</p:attrName>
                                        </p:attrNameLst>
                                      </p:cBhvr>
                                      <p:rCtr x="350" y="-51"/>
                                    </p:animMotion>
                                  </p:childTnLst>
                                </p:cTn>
                              </p:par>
                              <p:par>
                                <p:cTn id="13" presetID="0" presetClass="path" presetSubtype="0" accel="50000" decel="50000" fill="hold" nodeType="withEffect">
                                  <p:stCondLst>
                                    <p:cond delay="0"/>
                                  </p:stCondLst>
                                  <p:childTnLst>
                                    <p:animMotion origin="layout" path="M -1.66667E-6 0.02454 C 0.03959 0.00069 0.07917 -0.02292 0.1408 -0.01111 C 0.20261 0.00046 0.27865 0.07755 0.37118 0.09444 C 0.4632 0.11111 0.61163 0.11342 0.69375 0.08912 C 0.77604 0.06551 0.84757 -0.0044 0.86389 -0.04884 C 0.88021 -0.09306 0.83542 -0.13495 0.79063 -0.17639 " pathEditMode="relative" rAng="0" ptsTypes="aaaaaA">
                                      <p:cBhvr>
                                        <p:cTn id="14" dur="2000" fill="hold"/>
                                        <p:tgtEl>
                                          <p:spTgt spid="8"/>
                                        </p:tgtEl>
                                        <p:attrNameLst>
                                          <p:attrName>ppt_x</p:attrName>
                                          <p:attrName>ppt_y</p:attrName>
                                        </p:attrNameLst>
                                      </p:cBhvr>
                                      <p:rCtr x="440" y="-56"/>
                                    </p:animMotion>
                                  </p:childTnLst>
                                </p:cTn>
                              </p:par>
                              <p:par>
                                <p:cTn id="15" presetID="0" presetClass="path" presetSubtype="0" accel="50000" decel="50000" fill="hold" nodeType="withEffect">
                                  <p:stCondLst>
                                    <p:cond delay="0"/>
                                  </p:stCondLst>
                                  <p:childTnLst>
                                    <p:animMotion origin="layout" path="M 0.02691 0.01875 C 0.04791 0.01018 0.06892 0.00185 0.09045 -0.01551 C 0.11198 -0.03287 0.13923 -0.07361 0.15573 -0.08611 C 0.17222 -0.09861 0.18055 -0.09445 0.18906 -0.09028 " pathEditMode="relative" rAng="0" ptsTypes="aaaA">
                                      <p:cBhvr>
                                        <p:cTn id="16" dur="2000" fill="hold"/>
                                        <p:tgtEl>
                                          <p:spTgt spid="10"/>
                                        </p:tgtEl>
                                        <p:attrNameLst>
                                          <p:attrName>ppt_x</p:attrName>
                                          <p:attrName>ppt_y</p:attrName>
                                        </p:attrNameLst>
                                      </p:cBhvr>
                                      <p:rCtr x="81" y="-59"/>
                                    </p:animMotion>
                                  </p:childTnLst>
                                </p:cTn>
                              </p:par>
                            </p:childTnLst>
                          </p:cTn>
                        </p:par>
                      </p:childTnLst>
                    </p:cTn>
                  </p:par>
                </p:childTnLst>
              </p:cTn>
              <p:prevCondLst>
                <p:cond evt="onPrev" delay="0">
                  <p:tgtEl>
                    <p:sldTgt/>
                  </p:tgtEl>
                </p:cond>
              </p:prevCondLst>
              <p:nextCondLst>
                <p:cond evt="onNext" delay="0">
                  <p:tgtEl>
                    <p:sldTgt/>
                  </p:tgtEl>
                </p:cond>
              </p:nextCondLst>
            </p:seq>
            <p:audio>
              <p:cMediaNode vol="37755">
                <p:cTn id="1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867" y="1079576"/>
            <a:ext cx="7719156" cy="2806922"/>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0"/>
              </a:spcBef>
              <a:spcAft>
                <a:spcPts val="0"/>
              </a:spcAft>
              <a:buClr>
                <a:srgbClr val="000000"/>
              </a:buClr>
              <a:buSzTx/>
              <a:buFont typeface="Arial"/>
              <a:buNone/>
              <a:tabLst/>
              <a:defRPr/>
            </a:pPr>
            <a:r>
              <a:rPr kumimoji="0" lang="nl-NL" sz="2400" b="1"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Câu 1: </a:t>
            </a:r>
            <a:r>
              <a:rPr kumimoji="0" lang="vi-VN"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Một cửa hàng thủy sản thống kê khối lượng cá chép bán được trong Quý IV năm 2020 ở biểu đồ sau:</a:t>
            </a:r>
          </a:p>
          <a:p>
            <a:pPr marL="0" marR="0" lvl="0" indent="0" algn="just" defTabSz="914400" rtl="0" eaLnBrk="1" fontAlgn="auto" latinLnBrk="0" hangingPunct="1">
              <a:lnSpc>
                <a:spcPct val="125000"/>
              </a:lnSpc>
              <a:spcBef>
                <a:spcPts val="0"/>
              </a:spcBef>
              <a:spcAft>
                <a:spcPts val="0"/>
              </a:spcAft>
              <a:buClr>
                <a:srgbClr val="000000"/>
              </a:buClr>
              <a:buSzTx/>
              <a:buFont typeface="Arial"/>
              <a:buNone/>
              <a:tabLst/>
              <a:defRPr/>
            </a:pPr>
            <a:r>
              <a:rPr kumimoji="0" lang="vi-VN"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Tính tỉ số của lượng cá chép bán được trong tháng 11 trên tổng lượng cá chép bán được trong toàn Quý IV năm 2020.</a:t>
            </a:r>
          </a:p>
        </p:txBody>
      </p:sp>
      <p:sp>
        <p:nvSpPr>
          <p:cNvPr id="7" name="Oval 6"/>
          <p:cNvSpPr/>
          <p:nvPr/>
        </p:nvSpPr>
        <p:spPr>
          <a:xfrm>
            <a:off x="470117" y="4446743"/>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1" name="Oval 10"/>
          <p:cNvSpPr/>
          <p:nvPr/>
        </p:nvSpPr>
        <p:spPr>
          <a:xfrm>
            <a:off x="4232243" y="4446743"/>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2" name="Oval 11"/>
          <p:cNvSpPr/>
          <p:nvPr/>
        </p:nvSpPr>
        <p:spPr>
          <a:xfrm>
            <a:off x="4230069" y="5576042"/>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Oval 12"/>
          <p:cNvSpPr/>
          <p:nvPr/>
        </p:nvSpPr>
        <p:spPr>
          <a:xfrm>
            <a:off x="470117" y="5576042"/>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p:cNvSpPr txBox="1"/>
          <p:nvPr/>
        </p:nvSpPr>
        <p:spPr>
          <a:xfrm>
            <a:off x="579711" y="4522943"/>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A</a:t>
            </a:r>
          </a:p>
        </p:txBody>
      </p:sp>
      <p:sp>
        <p:nvSpPr>
          <p:cNvPr id="15" name="TextBox 14"/>
          <p:cNvSpPr txBox="1"/>
          <p:nvPr/>
        </p:nvSpPr>
        <p:spPr>
          <a:xfrm>
            <a:off x="578121" y="5652242"/>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C</a:t>
            </a:r>
          </a:p>
        </p:txBody>
      </p:sp>
      <p:sp>
        <p:nvSpPr>
          <p:cNvPr id="16" name="TextBox 15"/>
          <p:cNvSpPr txBox="1"/>
          <p:nvPr/>
        </p:nvSpPr>
        <p:spPr>
          <a:xfrm>
            <a:off x="4329646" y="4512342"/>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B</a:t>
            </a:r>
          </a:p>
        </p:txBody>
      </p:sp>
      <p:sp>
        <p:nvSpPr>
          <p:cNvPr id="17" name="TextBox 16"/>
          <p:cNvSpPr txBox="1"/>
          <p:nvPr/>
        </p:nvSpPr>
        <p:spPr>
          <a:xfrm>
            <a:off x="4338073" y="5652242"/>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D</a:t>
            </a:r>
          </a:p>
        </p:txBody>
      </p:sp>
      <p:grpSp>
        <p:nvGrpSpPr>
          <p:cNvPr id="3" name="Group 2"/>
          <p:cNvGrpSpPr/>
          <p:nvPr/>
        </p:nvGrpSpPr>
        <p:grpSpPr>
          <a:xfrm>
            <a:off x="1327739" y="4341908"/>
            <a:ext cx="2345272" cy="912656"/>
            <a:chOff x="1061829" y="2455940"/>
            <a:chExt cx="6381387" cy="431580"/>
          </a:xfrm>
        </p:grpSpPr>
        <p:pic>
          <p:nvPicPr>
            <p:cNvPr id="6" name="Picture 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220626" cy="43158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061829" y="2474538"/>
                  <a:ext cx="6349935" cy="3821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4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m:rPr>
                                <m:nor/>
                              </m:rPr>
                              <a:rPr kumimoji="0" lang="vi-VN"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1</m:t>
                            </m:r>
                          </m:num>
                          <m:den>
                            <m:r>
                              <m:rPr>
                                <m:nor/>
                              </m:rPr>
                              <a:rPr kumimoji="0" lang="vi-VN"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6</m:t>
                            </m:r>
                          </m:den>
                        </m:f>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1829" y="2474538"/>
                  <a:ext cx="6349935" cy="382140"/>
                </a:xfrm>
                <a:prstGeom prst="rect">
                  <a:avLst/>
                </a:prstGeom>
                <a:blipFill>
                  <a:blip r:embed="rId7"/>
                  <a:stretch>
                    <a:fillRect/>
                  </a:stretch>
                </a:blipFill>
              </p:spPr>
              <p:txBody>
                <a:bodyPr/>
                <a:lstStyle/>
                <a:p>
                  <a:r>
                    <a:rPr lang="en-US">
                      <a:noFill/>
                    </a:rPr>
                    <a:t> </a:t>
                  </a:r>
                </a:p>
              </p:txBody>
            </p:sp>
          </mc:Fallback>
        </mc:AlternateContent>
      </p:grpSp>
      <p:pic>
        <p:nvPicPr>
          <p:cNvPr id="25" name="Picture 14" descr="kim phut"/>
          <p:cNvPicPr>
            <a:picLocks noChangeAspect="1" noChangeArrowheads="1"/>
          </p:cNvPicPr>
          <p:nvPr/>
        </p:nvPicPr>
        <p:blipFill>
          <a:blip r:embed="rId8" cstate="print"/>
          <a:srcRect/>
          <a:stretch>
            <a:fillRect/>
          </a:stretch>
        </p:blipFill>
        <p:spPr bwMode="auto">
          <a:xfrm>
            <a:off x="8812418" y="5157781"/>
            <a:ext cx="813373" cy="765529"/>
          </a:xfrm>
          <a:prstGeom prst="rect">
            <a:avLst/>
          </a:prstGeom>
          <a:noFill/>
          <a:ln w="9525">
            <a:noFill/>
            <a:miter lim="800000"/>
            <a:headEnd/>
            <a:tailEnd/>
          </a:ln>
        </p:spPr>
      </p:pic>
      <p:pic>
        <p:nvPicPr>
          <p:cNvPr id="22" name="Picture 21" descr="dongho1"/>
          <p:cNvPicPr>
            <a:picLocks noChangeAspect="1" noChangeArrowheads="1"/>
          </p:cNvPicPr>
          <p:nvPr/>
        </p:nvPicPr>
        <p:blipFill>
          <a:blip r:embed="rId9" cstate="print"/>
          <a:srcRect/>
          <a:stretch>
            <a:fillRect/>
          </a:stretch>
        </p:blipFill>
        <p:spPr bwMode="auto">
          <a:xfrm>
            <a:off x="8592751" y="4812399"/>
            <a:ext cx="1247176" cy="1258543"/>
          </a:xfrm>
          <a:prstGeom prst="rect">
            <a:avLst/>
          </a:prstGeom>
          <a:noFill/>
        </p:spPr>
      </p:pic>
      <p:sp>
        <p:nvSpPr>
          <p:cNvPr id="26" name="Cloud 25"/>
          <p:cNvSpPr/>
          <p:nvPr/>
        </p:nvSpPr>
        <p:spPr>
          <a:xfrm>
            <a:off x="9482128" y="3808830"/>
            <a:ext cx="2275147" cy="980813"/>
          </a:xfrm>
          <a:prstGeom prst="cloud">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Hết</a:t>
            </a: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giờ</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pic>
        <p:nvPicPr>
          <p:cNvPr id="2" name="Picture 1"/>
          <p:cNvPicPr>
            <a:picLocks noChangeAspect="1"/>
          </p:cNvPicPr>
          <p:nvPr/>
        </p:nvPicPr>
        <p:blipFill>
          <a:blip r:embed="rId10"/>
          <a:stretch>
            <a:fillRect/>
          </a:stretch>
        </p:blipFill>
        <p:spPr>
          <a:xfrm>
            <a:off x="10937424" y="5434391"/>
            <a:ext cx="1254576" cy="1266139"/>
          </a:xfrm>
          <a:prstGeom prst="rect">
            <a:avLst/>
          </a:prstGeom>
        </p:spPr>
      </p:pic>
      <p:grpSp>
        <p:nvGrpSpPr>
          <p:cNvPr id="29" name="Group 28"/>
          <p:cNvGrpSpPr/>
          <p:nvPr/>
        </p:nvGrpSpPr>
        <p:grpSpPr>
          <a:xfrm>
            <a:off x="5161539" y="4345861"/>
            <a:ext cx="2333715" cy="912657"/>
            <a:chOff x="1222590" y="2455940"/>
            <a:chExt cx="6442649" cy="431580"/>
          </a:xfrm>
        </p:grpSpPr>
        <p:pic>
          <p:nvPicPr>
            <p:cNvPr id="30" name="Picture 29"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442649" cy="4315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1664297" y="2486014"/>
                  <a:ext cx="5559225" cy="3821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4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m:rPr>
                                <m:nor/>
                              </m:rPr>
                              <a:rPr kumimoji="0" lang="vi-VN"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1</m:t>
                            </m:r>
                          </m:num>
                          <m:den>
                            <m:r>
                              <m:rPr>
                                <m:nor/>
                              </m:rPr>
                              <a:rPr kumimoji="0" lang="en-US"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3</m:t>
                            </m:r>
                          </m:den>
                        </m:f>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664297" y="2486014"/>
                  <a:ext cx="5559225" cy="382140"/>
                </a:xfrm>
                <a:prstGeom prst="rect">
                  <a:avLst/>
                </a:prstGeom>
                <a:blipFill>
                  <a:blip r:embed="rId11"/>
                  <a:stretch>
                    <a:fillRect/>
                  </a:stretch>
                </a:blipFill>
              </p:spPr>
              <p:txBody>
                <a:bodyPr/>
                <a:lstStyle/>
                <a:p>
                  <a:r>
                    <a:rPr lang="en-US">
                      <a:noFill/>
                    </a:rPr>
                    <a:t> </a:t>
                  </a:r>
                </a:p>
              </p:txBody>
            </p:sp>
          </mc:Fallback>
        </mc:AlternateContent>
      </p:grpSp>
      <p:grpSp>
        <p:nvGrpSpPr>
          <p:cNvPr id="32" name="Group 31"/>
          <p:cNvGrpSpPr/>
          <p:nvPr/>
        </p:nvGrpSpPr>
        <p:grpSpPr>
          <a:xfrm>
            <a:off x="1370053" y="5538751"/>
            <a:ext cx="2305765" cy="912657"/>
            <a:chOff x="1222590" y="2455940"/>
            <a:chExt cx="5840031" cy="431580"/>
          </a:xfrm>
        </p:grpSpPr>
        <p:pic>
          <p:nvPicPr>
            <p:cNvPr id="33" name="Picture 32"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5840031" cy="431580"/>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1674879" y="2504280"/>
                  <a:ext cx="4791889" cy="3821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4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m:rPr>
                                <m:nor/>
                              </m:rPr>
                              <a:rPr kumimoji="0" lang="en-US"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1</m:t>
                            </m:r>
                          </m:num>
                          <m:den>
                            <m:r>
                              <m:rPr>
                                <m:nor/>
                              </m:rPr>
                              <a:rPr kumimoji="0" lang="en-US"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5</m:t>
                            </m:r>
                          </m:den>
                        </m:f>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674879" y="2504280"/>
                  <a:ext cx="4791889" cy="382140"/>
                </a:xfrm>
                <a:prstGeom prst="rect">
                  <a:avLst/>
                </a:prstGeom>
                <a:blipFill>
                  <a:blip r:embed="rId12"/>
                  <a:stretch>
                    <a:fillRect/>
                  </a:stretch>
                </a:blipFill>
              </p:spPr>
              <p:txBody>
                <a:bodyPr/>
                <a:lstStyle/>
                <a:p>
                  <a:r>
                    <a:rPr lang="en-US">
                      <a:noFill/>
                    </a:rPr>
                    <a:t> </a:t>
                  </a:r>
                </a:p>
              </p:txBody>
            </p:sp>
          </mc:Fallback>
        </mc:AlternateContent>
      </p:grpSp>
      <p:grpSp>
        <p:nvGrpSpPr>
          <p:cNvPr id="35" name="Group 34"/>
          <p:cNvGrpSpPr/>
          <p:nvPr/>
        </p:nvGrpSpPr>
        <p:grpSpPr>
          <a:xfrm>
            <a:off x="5161539" y="5531475"/>
            <a:ext cx="2333715" cy="912657"/>
            <a:chOff x="1222591" y="2455940"/>
            <a:chExt cx="5310397" cy="431580"/>
          </a:xfrm>
        </p:grpSpPr>
        <p:pic>
          <p:nvPicPr>
            <p:cNvPr id="36" name="Picture 3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1" y="2455940"/>
              <a:ext cx="5310397" cy="431580"/>
            </a:xfrm>
            <a:prstGeom prst="rect">
              <a:avLst/>
            </a:prstGeom>
          </p:spPr>
        </p:pic>
        <mc:AlternateContent xmlns:mc="http://schemas.openxmlformats.org/markup-compatibility/2006" xmlns:a14="http://schemas.microsoft.com/office/drawing/2010/main">
          <mc:Choice Requires="a14">
            <p:sp>
              <p:nvSpPr>
                <p:cNvPr id="37" name="TextBox 36"/>
                <p:cNvSpPr txBox="1"/>
                <p:nvPr/>
              </p:nvSpPr>
              <p:spPr>
                <a:xfrm>
                  <a:off x="1442952" y="2489847"/>
                  <a:ext cx="4806153" cy="3802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4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m:rPr>
                                <m:nor/>
                              </m:rPr>
                              <a:rPr kumimoji="0" lang="vi-VN"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1</m:t>
                            </m:r>
                          </m:num>
                          <m:den>
                            <m:r>
                              <m:rPr>
                                <m:nor/>
                              </m:rPr>
                              <a:rPr kumimoji="0" lang="en-US" sz="2400" b="0" i="0" u="none" strike="noStrike" kern="10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m:t>4</m:t>
                            </m:r>
                          </m:den>
                        </m:f>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442952" y="2489847"/>
                  <a:ext cx="4806153" cy="380229"/>
                </a:xfrm>
                <a:prstGeom prst="rect">
                  <a:avLst/>
                </a:prstGeom>
                <a:blipFill>
                  <a:blip r:embed="rId13"/>
                  <a:stretch>
                    <a:fillRect/>
                  </a:stretch>
                </a:blipFill>
              </p:spPr>
              <p:txBody>
                <a:bodyPr/>
                <a:lstStyle/>
                <a:p>
                  <a:r>
                    <a:rPr lang="en-US">
                      <a:noFill/>
                    </a:rPr>
                    <a:t> </a:t>
                  </a:r>
                </a:p>
              </p:txBody>
            </p:sp>
          </mc:Fallback>
        </mc:AlternateContent>
      </p:grpSp>
      <p:pic>
        <p:nvPicPr>
          <p:cNvPr id="4" name="Picture 3"/>
          <p:cNvPicPr>
            <a:picLocks noChangeAspect="1"/>
          </p:cNvPicPr>
          <p:nvPr/>
        </p:nvPicPr>
        <p:blipFill>
          <a:blip r:embed="rId14"/>
          <a:stretch>
            <a:fillRect/>
          </a:stretch>
        </p:blipFill>
        <p:spPr>
          <a:xfrm>
            <a:off x="8145474" y="694448"/>
            <a:ext cx="3908500" cy="2952961"/>
          </a:xfrm>
          <a:prstGeom prst="rect">
            <a:avLst/>
          </a:prstGeom>
        </p:spPr>
      </p:pic>
    </p:spTree>
    <p:extLst>
      <p:ext uri="{BB962C8B-B14F-4D97-AF65-F5344CB8AC3E}">
        <p14:creationId xmlns:p14="http://schemas.microsoft.com/office/powerpoint/2010/main" val="294826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9BBB59"/>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12"/>
                                        </p:tgtEl>
                                        <p:attrNameLst>
                                          <p:attrName>fillcolor</p:attrName>
                                        </p:attrNameLst>
                                      </p:cBhvr>
                                      <p:to>
                                        <a:schemeClr val="accent2"/>
                                      </p:to>
                                    </p:animClr>
                                    <p:set>
                                      <p:cBhvr>
                                        <p:cTn id="22" dur="2000" fill="hold"/>
                                        <p:tgtEl>
                                          <p:spTgt spid="12"/>
                                        </p:tgtEl>
                                        <p:attrNameLst>
                                          <p:attrName>fill.type</p:attrName>
                                        </p:attrNameLst>
                                      </p:cBhvr>
                                      <p:to>
                                        <p:strVal val="solid"/>
                                      </p:to>
                                    </p:set>
                                    <p:set>
                                      <p:cBhvr>
                                        <p:cTn id="23" dur="2000" fill="hold"/>
                                        <p:tgtEl>
                                          <p:spTgt spid="12"/>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7"/>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1"/>
                                        </p:tgtEl>
                                        <p:attrNameLst>
                                          <p:attrName>fillcolor</p:attrName>
                                        </p:attrNameLst>
                                      </p:cBhvr>
                                      <p:to>
                                        <a:schemeClr val="accent2"/>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3"/>
                                        </p:tgtEl>
                                        <p:attrNameLst>
                                          <p:attrName>fillcolor</p:attrName>
                                        </p:attrNameLst>
                                      </p:cBhvr>
                                      <p:to>
                                        <a:schemeClr val="accent2"/>
                                      </p:to>
                                    </p:animClr>
                                    <p:set>
                                      <p:cBhvr>
                                        <p:cTn id="36" dur="2000" fill="hold"/>
                                        <p:tgtEl>
                                          <p:spTgt spid="13"/>
                                        </p:tgtEl>
                                        <p:attrNameLst>
                                          <p:attrName>fill.type</p:attrName>
                                        </p:attrNameLst>
                                      </p:cBhvr>
                                      <p:to>
                                        <p:strVal val="solid"/>
                                      </p:to>
                                    </p:set>
                                    <p:set>
                                      <p:cBhvr>
                                        <p:cTn id="37" dur="2000" fill="hold"/>
                                        <p:tgtEl>
                                          <p:spTgt spid="13"/>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5"/>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935" y="1162330"/>
            <a:ext cx="6241934" cy="222984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400" b="1"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Câu 2: </a:t>
            </a:r>
            <a:r>
              <a:rPr kumimoji="0" lang="nl-NL"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Cho biểu đồ biểu diễn kết quả học tập của học sinh khối 7.</a:t>
            </a:r>
            <a:endParaRPr kumimoji="0" lang="vi-VN"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Số học sinh học lực Trung bình ít hơn số học sinh học lực Khá bao nhiêu?</a:t>
            </a:r>
          </a:p>
        </p:txBody>
      </p:sp>
      <p:sp>
        <p:nvSpPr>
          <p:cNvPr id="11" name="Oval 10"/>
          <p:cNvSpPr/>
          <p:nvPr/>
        </p:nvSpPr>
        <p:spPr>
          <a:xfrm>
            <a:off x="4102935" y="4378277"/>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2" name="Oval 11"/>
          <p:cNvSpPr/>
          <p:nvPr/>
        </p:nvSpPr>
        <p:spPr>
          <a:xfrm>
            <a:off x="4100760" y="5408604"/>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6" name="TextBox 15"/>
          <p:cNvSpPr txBox="1"/>
          <p:nvPr/>
        </p:nvSpPr>
        <p:spPr>
          <a:xfrm>
            <a:off x="4200337" y="4443876"/>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B</a:t>
            </a:r>
          </a:p>
        </p:txBody>
      </p:sp>
      <p:sp>
        <p:nvSpPr>
          <p:cNvPr id="17" name="TextBox 16"/>
          <p:cNvSpPr txBox="1"/>
          <p:nvPr/>
        </p:nvSpPr>
        <p:spPr>
          <a:xfrm>
            <a:off x="4208764" y="5484804"/>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D</a:t>
            </a:r>
          </a:p>
        </p:txBody>
      </p:sp>
      <p:grpSp>
        <p:nvGrpSpPr>
          <p:cNvPr id="3" name="Group 2"/>
          <p:cNvGrpSpPr/>
          <p:nvPr/>
        </p:nvGrpSpPr>
        <p:grpSpPr>
          <a:xfrm>
            <a:off x="1220529" y="4273447"/>
            <a:ext cx="2333713" cy="912657"/>
            <a:chOff x="1121959" y="2455940"/>
            <a:chExt cx="6349936" cy="431580"/>
          </a:xfrm>
        </p:grpSpPr>
        <p:pic>
          <p:nvPicPr>
            <p:cNvPr id="6" name="Picture 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220626" cy="43158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121959" y="2507568"/>
                  <a:ext cx="6349936"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88 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h</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ọ</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c</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sinh</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1959" y="2507568"/>
                  <a:ext cx="6349936" cy="305639"/>
                </a:xfrm>
                <a:prstGeom prst="rect">
                  <a:avLst/>
                </a:prstGeom>
                <a:blipFill>
                  <a:blip r:embed="rId7"/>
                  <a:stretch>
                    <a:fillRect/>
                  </a:stretch>
                </a:blipFill>
              </p:spPr>
              <p:txBody>
                <a:bodyPr/>
                <a:lstStyle/>
                <a:p>
                  <a:r>
                    <a:rPr lang="en-US">
                      <a:noFill/>
                    </a:rPr>
                    <a:t> </a:t>
                  </a:r>
                </a:p>
              </p:txBody>
            </p:sp>
          </mc:Fallback>
        </mc:AlternateContent>
      </p:grpSp>
      <p:pic>
        <p:nvPicPr>
          <p:cNvPr id="25" name="Picture 14" descr="kim phut"/>
          <p:cNvPicPr>
            <a:picLocks noChangeAspect="1" noChangeArrowheads="1"/>
          </p:cNvPicPr>
          <p:nvPr/>
        </p:nvPicPr>
        <p:blipFill>
          <a:blip r:embed="rId8" cstate="print"/>
          <a:srcRect/>
          <a:stretch>
            <a:fillRect/>
          </a:stretch>
        </p:blipFill>
        <p:spPr bwMode="auto">
          <a:xfrm>
            <a:off x="8812418" y="5157781"/>
            <a:ext cx="813373" cy="765529"/>
          </a:xfrm>
          <a:prstGeom prst="rect">
            <a:avLst/>
          </a:prstGeom>
          <a:noFill/>
          <a:ln w="9525">
            <a:noFill/>
            <a:miter lim="800000"/>
            <a:headEnd/>
            <a:tailEnd/>
          </a:ln>
        </p:spPr>
      </p:pic>
      <p:pic>
        <p:nvPicPr>
          <p:cNvPr id="22" name="Picture 21" descr="dongho1"/>
          <p:cNvPicPr>
            <a:picLocks noChangeAspect="1" noChangeArrowheads="1"/>
          </p:cNvPicPr>
          <p:nvPr/>
        </p:nvPicPr>
        <p:blipFill>
          <a:blip r:embed="rId9" cstate="print"/>
          <a:srcRect/>
          <a:stretch>
            <a:fillRect/>
          </a:stretch>
        </p:blipFill>
        <p:spPr bwMode="auto">
          <a:xfrm>
            <a:off x="8592751" y="4812399"/>
            <a:ext cx="1247176" cy="1258543"/>
          </a:xfrm>
          <a:prstGeom prst="rect">
            <a:avLst/>
          </a:prstGeom>
          <a:noFill/>
        </p:spPr>
      </p:pic>
      <p:sp>
        <p:nvSpPr>
          <p:cNvPr id="26" name="Cloud 25"/>
          <p:cNvSpPr/>
          <p:nvPr/>
        </p:nvSpPr>
        <p:spPr>
          <a:xfrm>
            <a:off x="9472135" y="3824348"/>
            <a:ext cx="2275147" cy="980813"/>
          </a:xfrm>
          <a:prstGeom prst="cloud">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Hết</a:t>
            </a: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giờ</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pic>
        <p:nvPicPr>
          <p:cNvPr id="2" name="Picture 1"/>
          <p:cNvPicPr>
            <a:picLocks noChangeAspect="1"/>
          </p:cNvPicPr>
          <p:nvPr/>
        </p:nvPicPr>
        <p:blipFill>
          <a:blip r:embed="rId10"/>
          <a:stretch>
            <a:fillRect/>
          </a:stretch>
        </p:blipFill>
        <p:spPr>
          <a:xfrm>
            <a:off x="10937424" y="5434391"/>
            <a:ext cx="1254576" cy="1266139"/>
          </a:xfrm>
          <a:prstGeom prst="rect">
            <a:avLst/>
          </a:prstGeom>
        </p:spPr>
      </p:pic>
      <p:grpSp>
        <p:nvGrpSpPr>
          <p:cNvPr id="29" name="Group 28"/>
          <p:cNvGrpSpPr/>
          <p:nvPr/>
        </p:nvGrpSpPr>
        <p:grpSpPr>
          <a:xfrm>
            <a:off x="5032231" y="4239629"/>
            <a:ext cx="2333715" cy="912656"/>
            <a:chOff x="1222590" y="2455940"/>
            <a:chExt cx="6442649" cy="431580"/>
          </a:xfrm>
        </p:grpSpPr>
        <p:pic>
          <p:nvPicPr>
            <p:cNvPr id="30" name="Picture 29"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442649" cy="4315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1664297" y="2500623"/>
                  <a:ext cx="5559225"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90 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h</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ọ</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c</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sinh</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664297" y="2500623"/>
                  <a:ext cx="5559225" cy="305639"/>
                </a:xfrm>
                <a:prstGeom prst="rect">
                  <a:avLst/>
                </a:prstGeom>
                <a:blipFill>
                  <a:blip r:embed="rId11"/>
                  <a:stretch>
                    <a:fillRect/>
                  </a:stretch>
                </a:blipFill>
              </p:spPr>
              <p:txBody>
                <a:bodyPr/>
                <a:lstStyle/>
                <a:p>
                  <a:r>
                    <a:rPr lang="en-US">
                      <a:noFill/>
                    </a:rPr>
                    <a:t> </a:t>
                  </a:r>
                </a:p>
              </p:txBody>
            </p:sp>
          </mc:Fallback>
        </mc:AlternateContent>
      </p:grpSp>
      <p:grpSp>
        <p:nvGrpSpPr>
          <p:cNvPr id="32" name="Group 31"/>
          <p:cNvGrpSpPr/>
          <p:nvPr/>
        </p:nvGrpSpPr>
        <p:grpSpPr>
          <a:xfrm>
            <a:off x="1240744" y="5371318"/>
            <a:ext cx="2305765" cy="912658"/>
            <a:chOff x="1222590" y="2455940"/>
            <a:chExt cx="5840031" cy="431580"/>
          </a:xfrm>
        </p:grpSpPr>
        <p:pic>
          <p:nvPicPr>
            <p:cNvPr id="33" name="Picture 32"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5840031" cy="431580"/>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1713415" y="2497301"/>
                  <a:ext cx="4791889"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92 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h</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ọ</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c</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sinh</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713415" y="2497301"/>
                  <a:ext cx="4791889" cy="305639"/>
                </a:xfrm>
                <a:prstGeom prst="rect">
                  <a:avLst/>
                </a:prstGeom>
                <a:blipFill>
                  <a:blip r:embed="rId12"/>
                  <a:stretch>
                    <a:fillRect/>
                  </a:stretch>
                </a:blipFill>
              </p:spPr>
              <p:txBody>
                <a:bodyPr/>
                <a:lstStyle/>
                <a:p>
                  <a:r>
                    <a:rPr lang="en-US">
                      <a:noFill/>
                    </a:rPr>
                    <a:t> </a:t>
                  </a:r>
                </a:p>
              </p:txBody>
            </p:sp>
          </mc:Fallback>
        </mc:AlternateContent>
      </p:grpSp>
      <p:grpSp>
        <p:nvGrpSpPr>
          <p:cNvPr id="35" name="Group 34"/>
          <p:cNvGrpSpPr/>
          <p:nvPr/>
        </p:nvGrpSpPr>
        <p:grpSpPr>
          <a:xfrm>
            <a:off x="5032231" y="5364032"/>
            <a:ext cx="2333715" cy="912656"/>
            <a:chOff x="1222591" y="2455940"/>
            <a:chExt cx="5310397" cy="431580"/>
          </a:xfrm>
        </p:grpSpPr>
        <p:pic>
          <p:nvPicPr>
            <p:cNvPr id="36" name="Picture 3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1" y="2455940"/>
              <a:ext cx="5310397" cy="431580"/>
            </a:xfrm>
            <a:prstGeom prst="rect">
              <a:avLst/>
            </a:prstGeom>
          </p:spPr>
        </p:pic>
        <mc:AlternateContent xmlns:mc="http://schemas.openxmlformats.org/markup-compatibility/2006" xmlns:a14="http://schemas.microsoft.com/office/drawing/2010/main">
          <mc:Choice Requires="a14">
            <p:sp>
              <p:nvSpPr>
                <p:cNvPr id="37" name="TextBox 36"/>
                <p:cNvSpPr txBox="1"/>
                <p:nvPr/>
              </p:nvSpPr>
              <p:spPr>
                <a:xfrm>
                  <a:off x="1474706" y="2500744"/>
                  <a:ext cx="4806153" cy="3056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94 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h</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ọ</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c</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sinh</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474706" y="2500744"/>
                  <a:ext cx="4806153" cy="305639"/>
                </a:xfrm>
                <a:prstGeom prst="rect">
                  <a:avLst/>
                </a:prstGeom>
                <a:blipFill>
                  <a:blip r:embed="rId13"/>
                  <a:stretch>
                    <a:fillRect/>
                  </a:stretch>
                </a:blipFill>
              </p:spPr>
              <p:txBody>
                <a:bodyPr/>
                <a:lstStyle/>
                <a:p>
                  <a:r>
                    <a:rPr lang="en-US">
                      <a:noFill/>
                    </a:rPr>
                    <a:t> </a:t>
                  </a:r>
                </a:p>
              </p:txBody>
            </p:sp>
          </mc:Fallback>
        </mc:AlternateContent>
      </p:grpSp>
      <p:sp>
        <p:nvSpPr>
          <p:cNvPr id="38" name="Oval 37"/>
          <p:cNvSpPr/>
          <p:nvPr/>
        </p:nvSpPr>
        <p:spPr>
          <a:xfrm>
            <a:off x="328935" y="4378277"/>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39" name="Oval 38"/>
          <p:cNvSpPr/>
          <p:nvPr/>
        </p:nvSpPr>
        <p:spPr>
          <a:xfrm>
            <a:off x="328935" y="5408604"/>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sp>
        <p:nvSpPr>
          <p:cNvPr id="40" name="TextBox 39"/>
          <p:cNvSpPr txBox="1"/>
          <p:nvPr/>
        </p:nvSpPr>
        <p:spPr>
          <a:xfrm>
            <a:off x="438529" y="4454477"/>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A</a:t>
            </a:r>
          </a:p>
        </p:txBody>
      </p:sp>
      <p:sp>
        <p:nvSpPr>
          <p:cNvPr id="41" name="TextBox 40"/>
          <p:cNvSpPr txBox="1"/>
          <p:nvPr/>
        </p:nvSpPr>
        <p:spPr>
          <a:xfrm>
            <a:off x="436939" y="5484804"/>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C</a:t>
            </a:r>
          </a:p>
        </p:txBody>
      </p:sp>
      <p:pic>
        <p:nvPicPr>
          <p:cNvPr id="1026" name="Picture 2" descr="Cho biểu đồ biểu diễn kết quả học tập của học sinh khối 7. Số học sinh học lực Trung bình (ảnh 1)">
            <a:extLst>
              <a:ext uri="{FF2B5EF4-FFF2-40B4-BE49-F238E27FC236}">
                <a16:creationId xmlns:a16="http://schemas.microsoft.com/office/drawing/2014/main" id="{D95C84F9-E815-C51E-5E42-97CD4AB95A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9251" y="820029"/>
            <a:ext cx="5030578" cy="274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5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2"/>
                                        </p:tgtEl>
                                        <p:attrNameLst>
                                          <p:attrName>fillcolor</p:attrName>
                                        </p:attrNameLst>
                                      </p:cBhvr>
                                      <p:to>
                                        <a:schemeClr val="accent2"/>
                                      </p:to>
                                    </p:animClr>
                                    <p:set>
                                      <p:cBhvr>
                                        <p:cTn id="15" dur="2000" fill="hold"/>
                                        <p:tgtEl>
                                          <p:spTgt spid="12"/>
                                        </p:tgtEl>
                                        <p:attrNameLst>
                                          <p:attrName>fill.type</p:attrName>
                                        </p:attrNameLst>
                                      </p:cBhvr>
                                      <p:to>
                                        <p:strVal val="solid"/>
                                      </p:to>
                                    </p:set>
                                    <p:set>
                                      <p:cBhvr>
                                        <p:cTn id="16" dur="2000" fill="hold"/>
                                        <p:tgtEl>
                                          <p:spTgt spid="12"/>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11"/>
                                        </p:tgtEl>
                                        <p:attrNameLst>
                                          <p:attrName>fillcolor</p:attrName>
                                        </p:attrNameLst>
                                      </p:cBhvr>
                                      <p:to>
                                        <a:schemeClr val="accent2"/>
                                      </p:to>
                                    </p:animClr>
                                    <p:set>
                                      <p:cBhvr>
                                        <p:cTn id="22" dur="2000" fill="hold"/>
                                        <p:tgtEl>
                                          <p:spTgt spid="11"/>
                                        </p:tgtEl>
                                        <p:attrNameLst>
                                          <p:attrName>fill.type</p:attrName>
                                        </p:attrNameLst>
                                      </p:cBhvr>
                                      <p:to>
                                        <p:strVal val="solid"/>
                                      </p:to>
                                    </p:set>
                                    <p:set>
                                      <p:cBhvr>
                                        <p:cTn id="23" dur="2000" fill="hold"/>
                                        <p:tgtEl>
                                          <p:spTgt spid="11"/>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000" fill="hold"/>
                                        <p:tgtEl>
                                          <p:spTgt spid="38"/>
                                        </p:tgtEl>
                                        <p:attrNameLst>
                                          <p:attrName>fillcolor</p:attrName>
                                        </p:attrNameLst>
                                      </p:cBhvr>
                                      <p:to>
                                        <a:srgbClr val="9BBB59"/>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40"/>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39"/>
                                        </p:tgtEl>
                                        <p:attrNameLst>
                                          <p:attrName>fillcolor</p:attrName>
                                        </p:attrNameLst>
                                      </p:cBhvr>
                                      <p:to>
                                        <a:schemeClr val="accent2"/>
                                      </p:to>
                                    </p:animClr>
                                    <p:set>
                                      <p:cBhvr>
                                        <p:cTn id="36" dur="2000" fill="hold"/>
                                        <p:tgtEl>
                                          <p:spTgt spid="39"/>
                                        </p:tgtEl>
                                        <p:attrNameLst>
                                          <p:attrName>fill.type</p:attrName>
                                        </p:attrNameLst>
                                      </p:cBhvr>
                                      <p:to>
                                        <p:strVal val="solid"/>
                                      </p:to>
                                    </p:set>
                                    <p:set>
                                      <p:cBhvr>
                                        <p:cTn id="37" dur="2000" fill="hold"/>
                                        <p:tgtEl>
                                          <p:spTgt spid="39"/>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41"/>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492" y="909637"/>
            <a:ext cx="6925711" cy="2806922"/>
          </a:xfrm>
          <a:prstGeom prst="rect">
            <a:avLst/>
          </a:prstGeom>
          <a:noFill/>
        </p:spPr>
        <p:txBody>
          <a:bodyPr wrap="square" rtlCol="0">
            <a:spAutoFit/>
          </a:bodyPr>
          <a:lstStyle>
            <a:defPPr>
              <a:defRPr lang="en-US"/>
            </a:defPPr>
            <a:lvl1pPr marR="0" lvl="0" indent="0" algn="just" fontAlgn="auto">
              <a:lnSpc>
                <a:spcPct val="150000"/>
              </a:lnSpc>
              <a:spcBef>
                <a:spcPts val="0"/>
              </a:spcBef>
              <a:spcAft>
                <a:spcPts val="0"/>
              </a:spcAft>
              <a:buClr>
                <a:srgbClr val="000000"/>
              </a:buClr>
              <a:buSzTx/>
              <a:buFont typeface="Arial"/>
              <a:buNone/>
              <a:tabLst/>
              <a:defRPr kumimoji="0" sz="2400" b="1" i="0" u="none" strike="noStrike" kern="100" cap="none" spc="0" normalizeH="0" baseline="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defRPr>
            </a:lvl1pPr>
          </a:lstStyle>
          <a:p>
            <a:pPr marL="0" marR="0" lvl="0" indent="0" algn="just" defTabSz="914400" rtl="0" eaLnBrk="1" fontAlgn="auto" latinLnBrk="0" hangingPunct="1">
              <a:lnSpc>
                <a:spcPct val="125000"/>
              </a:lnSpc>
              <a:spcBef>
                <a:spcPts val="0"/>
              </a:spcBef>
              <a:spcAft>
                <a:spcPts val="0"/>
              </a:spcAft>
              <a:buClr>
                <a:srgbClr val="000000"/>
              </a:buClr>
              <a:buSzTx/>
              <a:buFont typeface="Arial"/>
              <a:buNone/>
              <a:tabLst/>
              <a:defRPr/>
            </a:pPr>
            <a:r>
              <a:rPr kumimoji="0" lang="vi-VN" sz="2400" b="1" i="0" u="none" strike="noStrike" kern="100" cap="none" spc="0" normalizeH="0" baseline="0" noProof="0" dirty="0">
                <a:ln>
                  <a:noFill/>
                </a:ln>
                <a:solidFill>
                  <a:srgbClr val="000000"/>
                </a:solidFill>
                <a:effectLst/>
                <a:uLnTx/>
                <a:uFillTx/>
                <a:ea typeface="Calibri" panose="020F0502020204030204" pitchFamily="34" charset="0"/>
                <a:cs typeface="Arial" panose="020B0604020202020204" pitchFamily="34" charset="0"/>
                <a:sym typeface="Arial"/>
              </a:rPr>
              <a:t>Câu </a:t>
            </a:r>
            <a:r>
              <a:rPr kumimoji="0" lang="en-US" sz="2400" b="1"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3:</a:t>
            </a:r>
            <a:r>
              <a:rPr kumimoji="0" lang="vi-VN" sz="2400" b="1" i="0" u="none" strike="noStrike" kern="100" cap="none" spc="0" normalizeH="0" baseline="0" noProof="0" dirty="0">
                <a:ln>
                  <a:noFill/>
                </a:ln>
                <a:solidFill>
                  <a:srgbClr val="000000"/>
                </a:solidFill>
                <a:effectLst/>
                <a:uLnTx/>
                <a:uFillTx/>
                <a:ea typeface="Calibri" panose="020F0502020204030204" pitchFamily="34" charset="0"/>
                <a:cs typeface="Arial" panose="020B0604020202020204" pitchFamily="34" charset="0"/>
                <a:sym typeface="Arial"/>
              </a:rPr>
              <a:t> </a:t>
            </a:r>
            <a:r>
              <a:rPr kumimoji="0" lang="vi-VN" sz="2400" b="0" i="0" u="none" strike="noStrike" kern="100" cap="none" spc="0" normalizeH="0" baseline="0" noProof="0" dirty="0">
                <a:ln>
                  <a:noFill/>
                </a:ln>
                <a:solidFill>
                  <a:srgbClr val="000000"/>
                </a:solidFill>
                <a:effectLst/>
                <a:uLnTx/>
                <a:uFillTx/>
                <a:ea typeface="Calibri" panose="020F0502020204030204" pitchFamily="34" charset="0"/>
                <a:cs typeface="Arial" panose="020B0604020202020204" pitchFamily="34" charset="0"/>
                <a:sym typeface="Arial"/>
              </a:rPr>
              <a:t>Một công ty mới thành lập có ba cơ sở bán sản phẩm. Biểu đồ dưới đây biểu diễn số sản phẩm bán được của mỗi cơ sở trong 2 tháng đầu:</a:t>
            </a:r>
          </a:p>
          <a:p>
            <a:pPr marL="0" marR="0" lvl="0" indent="0" algn="just" defTabSz="914400" rtl="0" eaLnBrk="1" fontAlgn="auto" latinLnBrk="0" hangingPunct="1">
              <a:lnSpc>
                <a:spcPct val="125000"/>
              </a:lnSpc>
              <a:spcBef>
                <a:spcPts val="0"/>
              </a:spcBef>
              <a:spcAft>
                <a:spcPts val="0"/>
              </a:spcAft>
              <a:buClr>
                <a:srgbClr val="000000"/>
              </a:buClr>
              <a:buSzTx/>
              <a:buFont typeface="Arial"/>
              <a:buNone/>
              <a:tabLst/>
              <a:defRPr/>
            </a:pPr>
            <a:r>
              <a:rPr kumimoji="0" lang="vi-VN" sz="2400" b="0" i="0" u="none" strike="noStrike" kern="100" cap="none" spc="0" normalizeH="0" baseline="0" noProof="0" dirty="0">
                <a:ln>
                  <a:noFill/>
                </a:ln>
                <a:solidFill>
                  <a:srgbClr val="000000"/>
                </a:solidFill>
                <a:effectLst/>
                <a:uLnTx/>
                <a:uFillTx/>
                <a:ea typeface="Calibri" panose="020F0502020204030204" pitchFamily="34" charset="0"/>
                <a:cs typeface="Arial" panose="020B0604020202020204" pitchFamily="34" charset="0"/>
                <a:sym typeface="Arial"/>
              </a:rPr>
              <a:t>Trong 2 tháng đầu, công ty đó bán được tất cả bao nhiêu sản phẩm?</a:t>
            </a:r>
          </a:p>
        </p:txBody>
      </p:sp>
      <p:sp>
        <p:nvSpPr>
          <p:cNvPr id="7" name="Oval 6"/>
          <p:cNvSpPr/>
          <p:nvPr/>
        </p:nvSpPr>
        <p:spPr>
          <a:xfrm>
            <a:off x="4404753" y="5497485"/>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1" name="Oval 10"/>
          <p:cNvSpPr/>
          <p:nvPr/>
        </p:nvSpPr>
        <p:spPr>
          <a:xfrm>
            <a:off x="4404753" y="4383775"/>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2" name="Oval 11"/>
          <p:cNvSpPr/>
          <p:nvPr/>
        </p:nvSpPr>
        <p:spPr>
          <a:xfrm>
            <a:off x="349752" y="5456183"/>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13" name="Oval 12"/>
          <p:cNvSpPr/>
          <p:nvPr/>
        </p:nvSpPr>
        <p:spPr>
          <a:xfrm>
            <a:off x="349752" y="4352709"/>
            <a:ext cx="685800" cy="6858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sp>
        <p:nvSpPr>
          <p:cNvPr id="14" name="TextBox 13"/>
          <p:cNvSpPr txBox="1"/>
          <p:nvPr/>
        </p:nvSpPr>
        <p:spPr>
          <a:xfrm>
            <a:off x="4514348" y="5573685"/>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D</a:t>
            </a:r>
          </a:p>
        </p:txBody>
      </p:sp>
      <p:sp>
        <p:nvSpPr>
          <p:cNvPr id="15" name="TextBox 14"/>
          <p:cNvSpPr txBox="1"/>
          <p:nvPr/>
        </p:nvSpPr>
        <p:spPr>
          <a:xfrm>
            <a:off x="457756" y="4428909"/>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A</a:t>
            </a:r>
          </a:p>
        </p:txBody>
      </p:sp>
      <p:sp>
        <p:nvSpPr>
          <p:cNvPr id="16" name="TextBox 15"/>
          <p:cNvSpPr txBox="1"/>
          <p:nvPr/>
        </p:nvSpPr>
        <p:spPr>
          <a:xfrm>
            <a:off x="4502156" y="4449373"/>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B</a:t>
            </a:r>
          </a:p>
        </p:txBody>
      </p:sp>
      <p:sp>
        <p:nvSpPr>
          <p:cNvPr id="17" name="TextBox 16"/>
          <p:cNvSpPr txBox="1"/>
          <p:nvPr/>
        </p:nvSpPr>
        <p:spPr>
          <a:xfrm>
            <a:off x="457756" y="5532383"/>
            <a:ext cx="457200" cy="50276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667"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C</a:t>
            </a:r>
          </a:p>
        </p:txBody>
      </p:sp>
      <p:grpSp>
        <p:nvGrpSpPr>
          <p:cNvPr id="3" name="Group 2"/>
          <p:cNvGrpSpPr/>
          <p:nvPr/>
        </p:nvGrpSpPr>
        <p:grpSpPr>
          <a:xfrm>
            <a:off x="1112335" y="4245130"/>
            <a:ext cx="2949701" cy="912658"/>
            <a:chOff x="867760" y="2455940"/>
            <a:chExt cx="6930280" cy="431580"/>
          </a:xfrm>
        </p:grpSpPr>
        <p:pic>
          <p:nvPicPr>
            <p:cNvPr id="6" name="Picture 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220626" cy="43158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867760" y="2492001"/>
                  <a:ext cx="6930280" cy="3342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2</m:t>
                        </m:r>
                        <m:r>
                          <m:rPr>
                            <m:nor/>
                          </m:rPr>
                          <a:rPr kumimoji="0" lang="en-US" sz="2400" b="0" i="0" u="none" strike="noStrike" kern="0" cap="none" spc="0" normalizeH="0" baseline="0" noProof="0" smtClean="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048 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ả</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n</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ph</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ẩ</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m</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67760" y="2492001"/>
                  <a:ext cx="6930280" cy="334262"/>
                </a:xfrm>
                <a:prstGeom prst="rect">
                  <a:avLst/>
                </a:prstGeom>
                <a:blipFill>
                  <a:blip r:embed="rId7"/>
                  <a:stretch>
                    <a:fillRect/>
                  </a:stretch>
                </a:blipFill>
              </p:spPr>
              <p:txBody>
                <a:bodyPr/>
                <a:lstStyle/>
                <a:p>
                  <a:r>
                    <a:rPr lang="en-US">
                      <a:noFill/>
                    </a:rPr>
                    <a:t> </a:t>
                  </a:r>
                </a:p>
              </p:txBody>
            </p:sp>
          </mc:Fallback>
        </mc:AlternateContent>
      </p:grpSp>
      <p:pic>
        <p:nvPicPr>
          <p:cNvPr id="25" name="Picture 14" descr="kim phut"/>
          <p:cNvPicPr>
            <a:picLocks noChangeAspect="1" noChangeArrowheads="1"/>
          </p:cNvPicPr>
          <p:nvPr/>
        </p:nvPicPr>
        <p:blipFill>
          <a:blip r:embed="rId8" cstate="print"/>
          <a:srcRect/>
          <a:stretch>
            <a:fillRect/>
          </a:stretch>
        </p:blipFill>
        <p:spPr bwMode="auto">
          <a:xfrm>
            <a:off x="8812418" y="5157781"/>
            <a:ext cx="813373" cy="765529"/>
          </a:xfrm>
          <a:prstGeom prst="rect">
            <a:avLst/>
          </a:prstGeom>
          <a:noFill/>
          <a:ln w="9525">
            <a:noFill/>
            <a:miter lim="800000"/>
            <a:headEnd/>
            <a:tailEnd/>
          </a:ln>
        </p:spPr>
      </p:pic>
      <p:pic>
        <p:nvPicPr>
          <p:cNvPr id="22" name="Picture 21" descr="dongho1"/>
          <p:cNvPicPr>
            <a:picLocks noChangeAspect="1" noChangeArrowheads="1"/>
          </p:cNvPicPr>
          <p:nvPr/>
        </p:nvPicPr>
        <p:blipFill>
          <a:blip r:embed="rId9" cstate="print"/>
          <a:srcRect/>
          <a:stretch>
            <a:fillRect/>
          </a:stretch>
        </p:blipFill>
        <p:spPr bwMode="auto">
          <a:xfrm>
            <a:off x="8592751" y="4812399"/>
            <a:ext cx="1247176" cy="1258543"/>
          </a:xfrm>
          <a:prstGeom prst="rect">
            <a:avLst/>
          </a:prstGeom>
          <a:noFill/>
        </p:spPr>
      </p:pic>
      <p:sp>
        <p:nvSpPr>
          <p:cNvPr id="26" name="Cloud 25"/>
          <p:cNvSpPr/>
          <p:nvPr/>
        </p:nvSpPr>
        <p:spPr>
          <a:xfrm>
            <a:off x="9472135" y="3824348"/>
            <a:ext cx="2275147" cy="980813"/>
          </a:xfrm>
          <a:prstGeom prst="cloud">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Hết</a:t>
            </a: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rPr>
              <a:t> </a:t>
            </a:r>
            <a:r>
              <a:rPr kumimoji="0" lang="en-US" sz="24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Arial" panose="020B0604020202020204" pitchFamily="34" charset="0"/>
                <a:sym typeface="Arial"/>
              </a:rPr>
              <a:t>giờ</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sym typeface="Arial"/>
            </a:endParaRPr>
          </a:p>
        </p:txBody>
      </p:sp>
      <p:pic>
        <p:nvPicPr>
          <p:cNvPr id="2" name="Picture 1"/>
          <p:cNvPicPr>
            <a:picLocks noChangeAspect="1"/>
          </p:cNvPicPr>
          <p:nvPr/>
        </p:nvPicPr>
        <p:blipFill>
          <a:blip r:embed="rId10"/>
          <a:stretch>
            <a:fillRect/>
          </a:stretch>
        </p:blipFill>
        <p:spPr>
          <a:xfrm>
            <a:off x="10937424" y="5434391"/>
            <a:ext cx="1254576" cy="1266139"/>
          </a:xfrm>
          <a:prstGeom prst="rect">
            <a:avLst/>
          </a:prstGeom>
        </p:spPr>
      </p:pic>
      <p:grpSp>
        <p:nvGrpSpPr>
          <p:cNvPr id="29" name="Group 28"/>
          <p:cNvGrpSpPr/>
          <p:nvPr/>
        </p:nvGrpSpPr>
        <p:grpSpPr>
          <a:xfrm>
            <a:off x="5334050" y="4245125"/>
            <a:ext cx="2702693" cy="912656"/>
            <a:chOff x="1222590" y="2455940"/>
            <a:chExt cx="6442649" cy="431580"/>
          </a:xfrm>
        </p:grpSpPr>
        <p:pic>
          <p:nvPicPr>
            <p:cNvPr id="30" name="Picture 29"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6442649" cy="4315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1311765" y="2495209"/>
                  <a:ext cx="6353474" cy="3342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2</m:t>
                        </m:r>
                        <m:r>
                          <m:rPr>
                            <m:nor/>
                          </m:rPr>
                          <a:rPr kumimoji="0" lang="en-US" sz="2400" b="0" i="0" u="none" strike="noStrike" kern="0" cap="none" spc="0" normalizeH="0" baseline="0" noProof="0" smtClean="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484 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ả</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n</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ph</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ẩ</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m</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311765" y="2495209"/>
                  <a:ext cx="6353474" cy="334262"/>
                </a:xfrm>
                <a:prstGeom prst="rect">
                  <a:avLst/>
                </a:prstGeom>
                <a:blipFill>
                  <a:blip r:embed="rId11"/>
                  <a:stretch>
                    <a:fillRect/>
                  </a:stretch>
                </a:blipFill>
              </p:spPr>
              <p:txBody>
                <a:bodyPr/>
                <a:lstStyle/>
                <a:p>
                  <a:r>
                    <a:rPr lang="en-US">
                      <a:noFill/>
                    </a:rPr>
                    <a:t> </a:t>
                  </a:r>
                </a:p>
              </p:txBody>
            </p:sp>
          </mc:Fallback>
        </mc:AlternateContent>
      </p:grpSp>
      <p:grpSp>
        <p:nvGrpSpPr>
          <p:cNvPr id="32" name="Group 31"/>
          <p:cNvGrpSpPr/>
          <p:nvPr/>
        </p:nvGrpSpPr>
        <p:grpSpPr>
          <a:xfrm>
            <a:off x="1240744" y="5391304"/>
            <a:ext cx="2670325" cy="912658"/>
            <a:chOff x="1222590" y="2455940"/>
            <a:chExt cx="5840031" cy="431580"/>
          </a:xfrm>
        </p:grpSpPr>
        <p:pic>
          <p:nvPicPr>
            <p:cNvPr id="33" name="Picture 32" descr="1456.png"/>
            <p:cNvPicPr>
              <a:picLocks noChangeAspect="1"/>
            </p:cNvPicPr>
            <p:nvPr/>
          </p:nvPicPr>
          <p:blipFill>
            <a:blip r:embed="rId6" cstate="print">
              <a:duotone>
                <a:prstClr val="black"/>
                <a:srgbClr val="B0E2BB">
                  <a:tint val="45000"/>
                  <a:satMod val="400000"/>
                </a:srgbClr>
              </a:duotone>
            </a:blip>
            <a:stretch>
              <a:fillRect/>
            </a:stretch>
          </p:blipFill>
          <p:spPr>
            <a:xfrm>
              <a:off x="1222590" y="2455940"/>
              <a:ext cx="5840031" cy="431580"/>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1440392" y="2497126"/>
                  <a:ext cx="5485925" cy="3342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2</m:t>
                        </m:r>
                        <m:r>
                          <m:rPr>
                            <m:nor/>
                          </m:rPr>
                          <a:rPr kumimoji="0" lang="en-US" sz="2400" b="0" i="0" u="none" strike="noStrike" kern="0" cap="none" spc="0" normalizeH="0" baseline="0" noProof="0" smtClean="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840 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ả</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n</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ph</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ẩ</m:t>
                        </m:r>
                        <m:r>
                          <m:rPr>
                            <m:nor/>
                          </m:rPr>
                          <a:rPr kumimoji="0" lang="en-US"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m</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40392" y="2497126"/>
                  <a:ext cx="5485925" cy="334262"/>
                </a:xfrm>
                <a:prstGeom prst="rect">
                  <a:avLst/>
                </a:prstGeom>
                <a:blipFill>
                  <a:blip r:embed="rId12"/>
                  <a:stretch>
                    <a:fillRect/>
                  </a:stretch>
                </a:blipFill>
              </p:spPr>
              <p:txBody>
                <a:bodyPr/>
                <a:lstStyle/>
                <a:p>
                  <a:r>
                    <a:rPr lang="en-US">
                      <a:noFill/>
                    </a:rPr>
                    <a:t> </a:t>
                  </a:r>
                </a:p>
              </p:txBody>
            </p:sp>
          </mc:Fallback>
        </mc:AlternateContent>
      </p:grpSp>
      <p:grpSp>
        <p:nvGrpSpPr>
          <p:cNvPr id="35" name="Group 34"/>
          <p:cNvGrpSpPr/>
          <p:nvPr/>
        </p:nvGrpSpPr>
        <p:grpSpPr>
          <a:xfrm>
            <a:off x="5334050" y="5417837"/>
            <a:ext cx="2727857" cy="912656"/>
            <a:chOff x="1222591" y="2455940"/>
            <a:chExt cx="5310397" cy="431580"/>
          </a:xfrm>
        </p:grpSpPr>
        <p:pic>
          <p:nvPicPr>
            <p:cNvPr id="36" name="Picture 35" descr="1456.png"/>
            <p:cNvPicPr>
              <a:picLocks noChangeAspect="1"/>
            </p:cNvPicPr>
            <p:nvPr/>
          </p:nvPicPr>
          <p:blipFill>
            <a:blip r:embed="rId6" cstate="print">
              <a:duotone>
                <a:prstClr val="black"/>
                <a:srgbClr val="B0E2BB">
                  <a:tint val="45000"/>
                  <a:satMod val="400000"/>
                </a:srgbClr>
              </a:duotone>
            </a:blip>
            <a:stretch>
              <a:fillRect/>
            </a:stretch>
          </p:blipFill>
          <p:spPr>
            <a:xfrm>
              <a:off x="1222591" y="2455940"/>
              <a:ext cx="5310397" cy="431580"/>
            </a:xfrm>
            <a:prstGeom prst="rect">
              <a:avLst/>
            </a:prstGeom>
          </p:spPr>
        </p:pic>
        <mc:AlternateContent xmlns:mc="http://schemas.openxmlformats.org/markup-compatibility/2006" xmlns:a14="http://schemas.microsoft.com/office/drawing/2010/main">
          <mc:Choice Requires="a14">
            <p:sp>
              <p:nvSpPr>
                <p:cNvPr id="37" name="TextBox 36"/>
                <p:cNvSpPr txBox="1"/>
                <p:nvPr/>
              </p:nvSpPr>
              <p:spPr>
                <a:xfrm>
                  <a:off x="1407120" y="2500744"/>
                  <a:ext cx="5038648" cy="33426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2</m:t>
                        </m:r>
                        <m:r>
                          <m:rPr>
                            <m:nor/>
                          </m:rPr>
                          <a:rPr kumimoji="0" lang="en-US" sz="2400" b="0" i="0" u="none" strike="noStrike" kern="0" cap="none" spc="0" normalizeH="0" baseline="0" noProof="0" smtClean="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480 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s</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ả</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n</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 </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ph</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ẩ</m:t>
                        </m:r>
                        <m:r>
                          <m:rPr>
                            <m:nor/>
                          </m:rPr>
                          <a:rPr kumimoji="0" lang="fr-FR" sz="2400" b="0" i="0" u="none" strike="noStrike" kern="0" cap="none" spc="0" normalizeH="0" baseline="0" noProof="0">
                            <a:ln>
                              <a:noFill/>
                            </a:ln>
                            <a:solidFill>
                              <a:srgbClr val="000000"/>
                            </a:solidFill>
                            <a:effectLst/>
                            <a:uLnTx/>
                            <a:uFillTx/>
                            <a:latin typeface="UTM Avo" panose="02040603050506020204" pitchFamily="18" charset="0"/>
                            <a:ea typeface="Arial" panose="020B0604020202020204" pitchFamily="34" charset="0"/>
                            <a:cs typeface="Arial" panose="020B0604020202020204" pitchFamily="34" charset="0"/>
                            <a:sym typeface="Arial"/>
                          </a:rPr>
                          <m:t>m</m:t>
                        </m:r>
                      </m:oMath>
                    </m:oMathPara>
                  </a14:m>
                  <a:endParaRPr kumimoji="0" lang="en-US" sz="2400" b="0" i="0" u="none" strike="noStrike" kern="10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407120" y="2500744"/>
                  <a:ext cx="5038648" cy="334263"/>
                </a:xfrm>
                <a:prstGeom prst="rect">
                  <a:avLst/>
                </a:prstGeom>
                <a:blipFill>
                  <a:blip r:embed="rId13"/>
                  <a:stretch>
                    <a:fillRect/>
                  </a:stretch>
                </a:blipFill>
              </p:spPr>
              <p:txBody>
                <a:bodyPr/>
                <a:lstStyle/>
                <a:p>
                  <a:r>
                    <a:rPr lang="en-US">
                      <a:noFill/>
                    </a:rPr>
                    <a:t> </a:t>
                  </a:r>
                </a:p>
              </p:txBody>
            </p:sp>
          </mc:Fallback>
        </mc:AlternateContent>
      </p:grpSp>
      <p:pic>
        <p:nvPicPr>
          <p:cNvPr id="2050" name="Picture 2" descr="Một công ty mới thành lập có ba cơ sở bán sản phẩm. Biểu đồ dưới đây biểu diễn số (ảnh 1)">
            <a:extLst>
              <a:ext uri="{FF2B5EF4-FFF2-40B4-BE49-F238E27FC236}">
                <a16:creationId xmlns:a16="http://schemas.microsoft.com/office/drawing/2014/main" id="{24BFB1D8-F3EA-0F0E-FD43-B4DD62272C0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11203" y="460568"/>
            <a:ext cx="482917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23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9BBB59"/>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12"/>
                                        </p:tgtEl>
                                        <p:attrNameLst>
                                          <p:attrName>fillcolor</p:attrName>
                                        </p:attrNameLst>
                                      </p:cBhvr>
                                      <p:to>
                                        <a:schemeClr val="accent2"/>
                                      </p:to>
                                    </p:animClr>
                                    <p:set>
                                      <p:cBhvr>
                                        <p:cTn id="22" dur="2000" fill="hold"/>
                                        <p:tgtEl>
                                          <p:spTgt spid="12"/>
                                        </p:tgtEl>
                                        <p:attrNameLst>
                                          <p:attrName>fill.type</p:attrName>
                                        </p:attrNameLst>
                                      </p:cBhvr>
                                      <p:to>
                                        <p:strVal val="solid"/>
                                      </p:to>
                                    </p:set>
                                    <p:set>
                                      <p:cBhvr>
                                        <p:cTn id="23" dur="2000" fill="hold"/>
                                        <p:tgtEl>
                                          <p:spTgt spid="12"/>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7"/>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1"/>
                                        </p:tgtEl>
                                        <p:attrNameLst>
                                          <p:attrName>fillcolor</p:attrName>
                                        </p:attrNameLst>
                                      </p:cBhvr>
                                      <p:to>
                                        <a:schemeClr val="accent2"/>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3"/>
                                        </p:tgtEl>
                                        <p:attrNameLst>
                                          <p:attrName>fillcolor</p:attrName>
                                        </p:attrNameLst>
                                      </p:cBhvr>
                                      <p:to>
                                        <a:schemeClr val="accent2"/>
                                      </p:to>
                                    </p:animClr>
                                    <p:set>
                                      <p:cBhvr>
                                        <p:cTn id="36" dur="2000" fill="hold"/>
                                        <p:tgtEl>
                                          <p:spTgt spid="13"/>
                                        </p:tgtEl>
                                        <p:attrNameLst>
                                          <p:attrName>fill.type</p:attrName>
                                        </p:attrNameLst>
                                      </p:cBhvr>
                                      <p:to>
                                        <p:strVal val="solid"/>
                                      </p:to>
                                    </p:set>
                                    <p:set>
                                      <p:cBhvr>
                                        <p:cTn id="37" dur="2000" fill="hold"/>
                                        <p:tgtEl>
                                          <p:spTgt spid="13"/>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5"/>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889</Words>
  <Application>Microsoft Office PowerPoint</Application>
  <PresentationFormat>Widescreen</PresentationFormat>
  <Paragraphs>108</Paragraphs>
  <Slides>11</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 Math</vt:lpstr>
      <vt:lpstr>Euphoria Script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1</cp:revision>
  <dcterms:created xsi:type="dcterms:W3CDTF">2025-02-26T14:26:49Z</dcterms:created>
  <dcterms:modified xsi:type="dcterms:W3CDTF">2025-02-26T14:29:22Z</dcterms:modified>
</cp:coreProperties>
</file>