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6" r:id="rId2"/>
    <p:sldId id="304" r:id="rId3"/>
    <p:sldId id="269" r:id="rId4"/>
    <p:sldId id="274" r:id="rId5"/>
    <p:sldId id="275" r:id="rId6"/>
    <p:sldId id="276" r:id="rId7"/>
    <p:sldId id="309" r:id="rId8"/>
    <p:sldId id="310" r:id="rId9"/>
    <p:sldId id="311" r:id="rId10"/>
    <p:sldId id="312" r:id="rId11"/>
    <p:sldId id="313" r:id="rId12"/>
    <p:sldId id="318" r:id="rId13"/>
    <p:sldId id="314" r:id="rId14"/>
    <p:sldId id="315" r:id="rId15"/>
    <p:sldId id="271" r:id="rId16"/>
    <p:sldId id="316" r:id="rId17"/>
    <p:sldId id="317"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D5CA0B-BC25-408D-9A86-D4843D41AD62}" type="datetimeFigureOut">
              <a:rPr lang="en-US" smtClean="0"/>
              <a:t>2/26/2025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E00212-635E-4FA8-80B2-BEC60FE92D57}" type="slidenum">
              <a:rPr lang="en-US" smtClean="0"/>
              <a:t>‹#›</a:t>
            </a:fld>
            <a:endParaRPr lang="en-US"/>
          </a:p>
        </p:txBody>
      </p:sp>
    </p:spTree>
    <p:extLst>
      <p:ext uri="{BB962C8B-B14F-4D97-AF65-F5344CB8AC3E}">
        <p14:creationId xmlns:p14="http://schemas.microsoft.com/office/powerpoint/2010/main" val="263609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F2F08-DA1E-BF70-4F5E-9A5182BB23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FD3CCD-4CCE-AE64-89F8-5E46037F67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517841-63B4-2547-7DF3-FC23F4E3FD47}"/>
              </a:ext>
            </a:extLst>
          </p:cNvPr>
          <p:cNvSpPr>
            <a:spLocks noGrp="1"/>
          </p:cNvSpPr>
          <p:nvPr>
            <p:ph type="dt" sz="half" idx="10"/>
          </p:nvPr>
        </p:nvSpPr>
        <p:spPr/>
        <p:txBody>
          <a:bodyPr/>
          <a:lstStyle/>
          <a:p>
            <a:fld id="{8B79C791-481E-4638-AD72-937CBB6CC18A}" type="datetimeFigureOut">
              <a:rPr lang="en-US" smtClean="0"/>
              <a:t>2/26/2025</a:t>
            </a:fld>
            <a:endParaRPr lang="en-US"/>
          </a:p>
        </p:txBody>
      </p:sp>
      <p:sp>
        <p:nvSpPr>
          <p:cNvPr id="5" name="Footer Placeholder 4">
            <a:extLst>
              <a:ext uri="{FF2B5EF4-FFF2-40B4-BE49-F238E27FC236}">
                <a16:creationId xmlns:a16="http://schemas.microsoft.com/office/drawing/2014/main" id="{1DA4B41A-0146-6C08-5678-47148C4CD2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862210-FA6B-23BC-FC9D-8339C0C57FE9}"/>
              </a:ext>
            </a:extLst>
          </p:cNvPr>
          <p:cNvSpPr>
            <a:spLocks noGrp="1"/>
          </p:cNvSpPr>
          <p:nvPr>
            <p:ph type="sldNum" sz="quarter" idx="12"/>
          </p:nvPr>
        </p:nvSpPr>
        <p:spPr/>
        <p:txBody>
          <a:bodyPr/>
          <a:lstStyle/>
          <a:p>
            <a:fld id="{EDC30F1D-478F-4DEC-A81E-9E4611A4FE4F}" type="slidenum">
              <a:rPr lang="en-US" smtClean="0"/>
              <a:t>‹#›</a:t>
            </a:fld>
            <a:endParaRPr lang="en-US"/>
          </a:p>
        </p:txBody>
      </p:sp>
    </p:spTree>
    <p:extLst>
      <p:ext uri="{BB962C8B-B14F-4D97-AF65-F5344CB8AC3E}">
        <p14:creationId xmlns:p14="http://schemas.microsoft.com/office/powerpoint/2010/main" val="2553154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D319-8305-585A-5BE2-2A7DF3E54E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93120C-72D0-AF00-63A7-462288CF83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E1BEA4-99FE-7F9B-3979-F90DDAE4A4FB}"/>
              </a:ext>
            </a:extLst>
          </p:cNvPr>
          <p:cNvSpPr>
            <a:spLocks noGrp="1"/>
          </p:cNvSpPr>
          <p:nvPr>
            <p:ph type="dt" sz="half" idx="10"/>
          </p:nvPr>
        </p:nvSpPr>
        <p:spPr/>
        <p:txBody>
          <a:bodyPr/>
          <a:lstStyle/>
          <a:p>
            <a:fld id="{8B79C791-481E-4638-AD72-937CBB6CC18A}" type="datetimeFigureOut">
              <a:rPr lang="en-US" smtClean="0"/>
              <a:t>2/26/2025</a:t>
            </a:fld>
            <a:endParaRPr lang="en-US"/>
          </a:p>
        </p:txBody>
      </p:sp>
      <p:sp>
        <p:nvSpPr>
          <p:cNvPr id="5" name="Footer Placeholder 4">
            <a:extLst>
              <a:ext uri="{FF2B5EF4-FFF2-40B4-BE49-F238E27FC236}">
                <a16:creationId xmlns:a16="http://schemas.microsoft.com/office/drawing/2014/main" id="{7FF5B979-3846-61C9-0589-CCF91AED67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1E730-9662-C5BC-B980-CD057B5A801F}"/>
              </a:ext>
            </a:extLst>
          </p:cNvPr>
          <p:cNvSpPr>
            <a:spLocks noGrp="1"/>
          </p:cNvSpPr>
          <p:nvPr>
            <p:ph type="sldNum" sz="quarter" idx="12"/>
          </p:nvPr>
        </p:nvSpPr>
        <p:spPr/>
        <p:txBody>
          <a:bodyPr/>
          <a:lstStyle/>
          <a:p>
            <a:fld id="{EDC30F1D-478F-4DEC-A81E-9E4611A4FE4F}" type="slidenum">
              <a:rPr lang="en-US" smtClean="0"/>
              <a:t>‹#›</a:t>
            </a:fld>
            <a:endParaRPr lang="en-US"/>
          </a:p>
        </p:txBody>
      </p:sp>
    </p:spTree>
    <p:extLst>
      <p:ext uri="{BB962C8B-B14F-4D97-AF65-F5344CB8AC3E}">
        <p14:creationId xmlns:p14="http://schemas.microsoft.com/office/powerpoint/2010/main" val="1725918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BA441A-2AAE-0B9D-536F-38C776892A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44B39B-BD66-9CE7-8C8F-1CF1EAA54B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10602D-B588-9895-0BA1-42A4E7E52796}"/>
              </a:ext>
            </a:extLst>
          </p:cNvPr>
          <p:cNvSpPr>
            <a:spLocks noGrp="1"/>
          </p:cNvSpPr>
          <p:nvPr>
            <p:ph type="dt" sz="half" idx="10"/>
          </p:nvPr>
        </p:nvSpPr>
        <p:spPr/>
        <p:txBody>
          <a:bodyPr/>
          <a:lstStyle/>
          <a:p>
            <a:fld id="{8B79C791-481E-4638-AD72-937CBB6CC18A}" type="datetimeFigureOut">
              <a:rPr lang="en-US" smtClean="0"/>
              <a:t>2/26/2025</a:t>
            </a:fld>
            <a:endParaRPr lang="en-US"/>
          </a:p>
        </p:txBody>
      </p:sp>
      <p:sp>
        <p:nvSpPr>
          <p:cNvPr id="5" name="Footer Placeholder 4">
            <a:extLst>
              <a:ext uri="{FF2B5EF4-FFF2-40B4-BE49-F238E27FC236}">
                <a16:creationId xmlns:a16="http://schemas.microsoft.com/office/drawing/2014/main" id="{B9BDC96F-0CFC-0348-CD1F-AC1F281132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407322-CC0E-AAED-4550-FD5FCC900310}"/>
              </a:ext>
            </a:extLst>
          </p:cNvPr>
          <p:cNvSpPr>
            <a:spLocks noGrp="1"/>
          </p:cNvSpPr>
          <p:nvPr>
            <p:ph type="sldNum" sz="quarter" idx="12"/>
          </p:nvPr>
        </p:nvSpPr>
        <p:spPr/>
        <p:txBody>
          <a:bodyPr/>
          <a:lstStyle/>
          <a:p>
            <a:fld id="{EDC30F1D-478F-4DEC-A81E-9E4611A4FE4F}" type="slidenum">
              <a:rPr lang="en-US" smtClean="0"/>
              <a:t>‹#›</a:t>
            </a:fld>
            <a:endParaRPr lang="en-US"/>
          </a:p>
        </p:txBody>
      </p:sp>
    </p:spTree>
    <p:extLst>
      <p:ext uri="{BB962C8B-B14F-4D97-AF65-F5344CB8AC3E}">
        <p14:creationId xmlns:p14="http://schemas.microsoft.com/office/powerpoint/2010/main" val="2823772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483D9-C9B2-A23C-DA67-7D4D5F17AA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09B530-C973-22BE-0C81-BE28F830AC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9DFA36-EA7D-2835-F020-4BE80F43BA99}"/>
              </a:ext>
            </a:extLst>
          </p:cNvPr>
          <p:cNvSpPr>
            <a:spLocks noGrp="1"/>
          </p:cNvSpPr>
          <p:nvPr>
            <p:ph type="dt" sz="half" idx="10"/>
          </p:nvPr>
        </p:nvSpPr>
        <p:spPr/>
        <p:txBody>
          <a:bodyPr/>
          <a:lstStyle/>
          <a:p>
            <a:fld id="{8B79C791-481E-4638-AD72-937CBB6CC18A}" type="datetimeFigureOut">
              <a:rPr lang="en-US" smtClean="0"/>
              <a:t>2/26/2025</a:t>
            </a:fld>
            <a:endParaRPr lang="en-US"/>
          </a:p>
        </p:txBody>
      </p:sp>
      <p:sp>
        <p:nvSpPr>
          <p:cNvPr id="5" name="Footer Placeholder 4">
            <a:extLst>
              <a:ext uri="{FF2B5EF4-FFF2-40B4-BE49-F238E27FC236}">
                <a16:creationId xmlns:a16="http://schemas.microsoft.com/office/drawing/2014/main" id="{6AB1BE4D-F1F2-F744-99AD-00FBC47A0C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0FFBFF-972B-DFA7-187E-4257C2C7F0D7}"/>
              </a:ext>
            </a:extLst>
          </p:cNvPr>
          <p:cNvSpPr>
            <a:spLocks noGrp="1"/>
          </p:cNvSpPr>
          <p:nvPr>
            <p:ph type="sldNum" sz="quarter" idx="12"/>
          </p:nvPr>
        </p:nvSpPr>
        <p:spPr/>
        <p:txBody>
          <a:bodyPr/>
          <a:lstStyle/>
          <a:p>
            <a:fld id="{EDC30F1D-478F-4DEC-A81E-9E4611A4FE4F}" type="slidenum">
              <a:rPr lang="en-US" smtClean="0"/>
              <a:t>‹#›</a:t>
            </a:fld>
            <a:endParaRPr lang="en-US"/>
          </a:p>
        </p:txBody>
      </p:sp>
    </p:spTree>
    <p:extLst>
      <p:ext uri="{BB962C8B-B14F-4D97-AF65-F5344CB8AC3E}">
        <p14:creationId xmlns:p14="http://schemas.microsoft.com/office/powerpoint/2010/main" val="1880167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F54B2-ED95-7F73-E0F2-4DEFD3EC8A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5E0788-5A9D-AF2B-04C1-D79BE6C9B6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50DC8A-26FE-7C1B-8242-81182AE0EFA2}"/>
              </a:ext>
            </a:extLst>
          </p:cNvPr>
          <p:cNvSpPr>
            <a:spLocks noGrp="1"/>
          </p:cNvSpPr>
          <p:nvPr>
            <p:ph type="dt" sz="half" idx="10"/>
          </p:nvPr>
        </p:nvSpPr>
        <p:spPr/>
        <p:txBody>
          <a:bodyPr/>
          <a:lstStyle/>
          <a:p>
            <a:fld id="{8B79C791-481E-4638-AD72-937CBB6CC18A}" type="datetimeFigureOut">
              <a:rPr lang="en-US" smtClean="0"/>
              <a:t>2/26/2025</a:t>
            </a:fld>
            <a:endParaRPr lang="en-US"/>
          </a:p>
        </p:txBody>
      </p:sp>
      <p:sp>
        <p:nvSpPr>
          <p:cNvPr id="5" name="Footer Placeholder 4">
            <a:extLst>
              <a:ext uri="{FF2B5EF4-FFF2-40B4-BE49-F238E27FC236}">
                <a16:creationId xmlns:a16="http://schemas.microsoft.com/office/drawing/2014/main" id="{6204B7CF-C85B-FB0D-58A1-EC478812BB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71BEAE-E899-9689-EEB5-04FFB428E0E6}"/>
              </a:ext>
            </a:extLst>
          </p:cNvPr>
          <p:cNvSpPr>
            <a:spLocks noGrp="1"/>
          </p:cNvSpPr>
          <p:nvPr>
            <p:ph type="sldNum" sz="quarter" idx="12"/>
          </p:nvPr>
        </p:nvSpPr>
        <p:spPr/>
        <p:txBody>
          <a:bodyPr/>
          <a:lstStyle/>
          <a:p>
            <a:fld id="{EDC30F1D-478F-4DEC-A81E-9E4611A4FE4F}" type="slidenum">
              <a:rPr lang="en-US" smtClean="0"/>
              <a:t>‹#›</a:t>
            </a:fld>
            <a:endParaRPr lang="en-US"/>
          </a:p>
        </p:txBody>
      </p:sp>
    </p:spTree>
    <p:extLst>
      <p:ext uri="{BB962C8B-B14F-4D97-AF65-F5344CB8AC3E}">
        <p14:creationId xmlns:p14="http://schemas.microsoft.com/office/powerpoint/2010/main" val="2681852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49A76-15FC-BBFB-4F27-51772C210B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5A5817-D1F2-7657-8363-88BFD36F99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F60B41-80B0-2C26-D91E-E783A20C71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B3B35A-A765-ABB3-993D-FD3B3931042A}"/>
              </a:ext>
            </a:extLst>
          </p:cNvPr>
          <p:cNvSpPr>
            <a:spLocks noGrp="1"/>
          </p:cNvSpPr>
          <p:nvPr>
            <p:ph type="dt" sz="half" idx="10"/>
          </p:nvPr>
        </p:nvSpPr>
        <p:spPr/>
        <p:txBody>
          <a:bodyPr/>
          <a:lstStyle/>
          <a:p>
            <a:fld id="{8B79C791-481E-4638-AD72-937CBB6CC18A}" type="datetimeFigureOut">
              <a:rPr lang="en-US" smtClean="0"/>
              <a:t>2/26/2025</a:t>
            </a:fld>
            <a:endParaRPr lang="en-US"/>
          </a:p>
        </p:txBody>
      </p:sp>
      <p:sp>
        <p:nvSpPr>
          <p:cNvPr id="6" name="Footer Placeholder 5">
            <a:extLst>
              <a:ext uri="{FF2B5EF4-FFF2-40B4-BE49-F238E27FC236}">
                <a16:creationId xmlns:a16="http://schemas.microsoft.com/office/drawing/2014/main" id="{4A3AB33D-EB22-937D-75DD-319749288C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68F953-1275-3CCB-7AFB-A658EF7F778E}"/>
              </a:ext>
            </a:extLst>
          </p:cNvPr>
          <p:cNvSpPr>
            <a:spLocks noGrp="1"/>
          </p:cNvSpPr>
          <p:nvPr>
            <p:ph type="sldNum" sz="quarter" idx="12"/>
          </p:nvPr>
        </p:nvSpPr>
        <p:spPr/>
        <p:txBody>
          <a:bodyPr/>
          <a:lstStyle/>
          <a:p>
            <a:fld id="{EDC30F1D-478F-4DEC-A81E-9E4611A4FE4F}" type="slidenum">
              <a:rPr lang="en-US" smtClean="0"/>
              <a:t>‹#›</a:t>
            </a:fld>
            <a:endParaRPr lang="en-US"/>
          </a:p>
        </p:txBody>
      </p:sp>
    </p:spTree>
    <p:extLst>
      <p:ext uri="{BB962C8B-B14F-4D97-AF65-F5344CB8AC3E}">
        <p14:creationId xmlns:p14="http://schemas.microsoft.com/office/powerpoint/2010/main" val="1208400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417EA-0A11-64B1-F105-7166552B47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958FB2-7950-1567-89EB-24ACC5468C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507DF5-E5C2-AF25-1626-74E63346F9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56FA8C-DA37-BFCA-408A-C22EF9C0B7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96E1B8-8C76-AD19-39F3-E239231149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35D6AD-B862-474F-EBD2-05E8BDC3619F}"/>
              </a:ext>
            </a:extLst>
          </p:cNvPr>
          <p:cNvSpPr>
            <a:spLocks noGrp="1"/>
          </p:cNvSpPr>
          <p:nvPr>
            <p:ph type="dt" sz="half" idx="10"/>
          </p:nvPr>
        </p:nvSpPr>
        <p:spPr/>
        <p:txBody>
          <a:bodyPr/>
          <a:lstStyle/>
          <a:p>
            <a:fld id="{8B79C791-481E-4638-AD72-937CBB6CC18A}" type="datetimeFigureOut">
              <a:rPr lang="en-US" smtClean="0"/>
              <a:t>2/26/2025</a:t>
            </a:fld>
            <a:endParaRPr lang="en-US"/>
          </a:p>
        </p:txBody>
      </p:sp>
      <p:sp>
        <p:nvSpPr>
          <p:cNvPr id="8" name="Footer Placeholder 7">
            <a:extLst>
              <a:ext uri="{FF2B5EF4-FFF2-40B4-BE49-F238E27FC236}">
                <a16:creationId xmlns:a16="http://schemas.microsoft.com/office/drawing/2014/main" id="{57027DAE-F6DA-1755-F1DA-BAD42D20E8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873384-0C2B-0413-0354-7947D81BD493}"/>
              </a:ext>
            </a:extLst>
          </p:cNvPr>
          <p:cNvSpPr>
            <a:spLocks noGrp="1"/>
          </p:cNvSpPr>
          <p:nvPr>
            <p:ph type="sldNum" sz="quarter" idx="12"/>
          </p:nvPr>
        </p:nvSpPr>
        <p:spPr/>
        <p:txBody>
          <a:bodyPr/>
          <a:lstStyle/>
          <a:p>
            <a:fld id="{EDC30F1D-478F-4DEC-A81E-9E4611A4FE4F}" type="slidenum">
              <a:rPr lang="en-US" smtClean="0"/>
              <a:t>‹#›</a:t>
            </a:fld>
            <a:endParaRPr lang="en-US"/>
          </a:p>
        </p:txBody>
      </p:sp>
    </p:spTree>
    <p:extLst>
      <p:ext uri="{BB962C8B-B14F-4D97-AF65-F5344CB8AC3E}">
        <p14:creationId xmlns:p14="http://schemas.microsoft.com/office/powerpoint/2010/main" val="3709052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74122-1794-CBB1-D7FC-6360D7F34B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B8C8DF-C699-F6F2-D2D1-B07E3DB94DE8}"/>
              </a:ext>
            </a:extLst>
          </p:cNvPr>
          <p:cNvSpPr>
            <a:spLocks noGrp="1"/>
          </p:cNvSpPr>
          <p:nvPr>
            <p:ph type="dt" sz="half" idx="10"/>
          </p:nvPr>
        </p:nvSpPr>
        <p:spPr/>
        <p:txBody>
          <a:bodyPr/>
          <a:lstStyle/>
          <a:p>
            <a:fld id="{8B79C791-481E-4638-AD72-937CBB6CC18A}" type="datetimeFigureOut">
              <a:rPr lang="en-US" smtClean="0"/>
              <a:t>2/26/2025</a:t>
            </a:fld>
            <a:endParaRPr lang="en-US"/>
          </a:p>
        </p:txBody>
      </p:sp>
      <p:sp>
        <p:nvSpPr>
          <p:cNvPr id="4" name="Footer Placeholder 3">
            <a:extLst>
              <a:ext uri="{FF2B5EF4-FFF2-40B4-BE49-F238E27FC236}">
                <a16:creationId xmlns:a16="http://schemas.microsoft.com/office/drawing/2014/main" id="{C90A1E38-E911-CE37-0DFC-018F2A4C9B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6FD14D-42E0-6AA5-7A0D-12F2D794F0FC}"/>
              </a:ext>
            </a:extLst>
          </p:cNvPr>
          <p:cNvSpPr>
            <a:spLocks noGrp="1"/>
          </p:cNvSpPr>
          <p:nvPr>
            <p:ph type="sldNum" sz="quarter" idx="12"/>
          </p:nvPr>
        </p:nvSpPr>
        <p:spPr/>
        <p:txBody>
          <a:bodyPr/>
          <a:lstStyle/>
          <a:p>
            <a:fld id="{EDC30F1D-478F-4DEC-A81E-9E4611A4FE4F}" type="slidenum">
              <a:rPr lang="en-US" smtClean="0"/>
              <a:t>‹#›</a:t>
            </a:fld>
            <a:endParaRPr lang="en-US"/>
          </a:p>
        </p:txBody>
      </p:sp>
    </p:spTree>
    <p:extLst>
      <p:ext uri="{BB962C8B-B14F-4D97-AF65-F5344CB8AC3E}">
        <p14:creationId xmlns:p14="http://schemas.microsoft.com/office/powerpoint/2010/main" val="864333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D9AC6F-405B-6D3E-8FEA-8461F2F12B5A}"/>
              </a:ext>
            </a:extLst>
          </p:cNvPr>
          <p:cNvSpPr>
            <a:spLocks noGrp="1"/>
          </p:cNvSpPr>
          <p:nvPr>
            <p:ph type="dt" sz="half" idx="10"/>
          </p:nvPr>
        </p:nvSpPr>
        <p:spPr/>
        <p:txBody>
          <a:bodyPr/>
          <a:lstStyle/>
          <a:p>
            <a:fld id="{8B79C791-481E-4638-AD72-937CBB6CC18A}" type="datetimeFigureOut">
              <a:rPr lang="en-US" smtClean="0"/>
              <a:t>2/26/2025</a:t>
            </a:fld>
            <a:endParaRPr lang="en-US"/>
          </a:p>
        </p:txBody>
      </p:sp>
      <p:sp>
        <p:nvSpPr>
          <p:cNvPr id="3" name="Footer Placeholder 2">
            <a:extLst>
              <a:ext uri="{FF2B5EF4-FFF2-40B4-BE49-F238E27FC236}">
                <a16:creationId xmlns:a16="http://schemas.microsoft.com/office/drawing/2014/main" id="{7EF1CBA4-BECA-EA37-D127-9963111BB5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0383F2-2100-D6C7-5FFB-E47F7C52D6DE}"/>
              </a:ext>
            </a:extLst>
          </p:cNvPr>
          <p:cNvSpPr>
            <a:spLocks noGrp="1"/>
          </p:cNvSpPr>
          <p:nvPr>
            <p:ph type="sldNum" sz="quarter" idx="12"/>
          </p:nvPr>
        </p:nvSpPr>
        <p:spPr/>
        <p:txBody>
          <a:bodyPr/>
          <a:lstStyle/>
          <a:p>
            <a:fld id="{EDC30F1D-478F-4DEC-A81E-9E4611A4FE4F}" type="slidenum">
              <a:rPr lang="en-US" smtClean="0"/>
              <a:t>‹#›</a:t>
            </a:fld>
            <a:endParaRPr lang="en-US"/>
          </a:p>
        </p:txBody>
      </p:sp>
    </p:spTree>
    <p:extLst>
      <p:ext uri="{BB962C8B-B14F-4D97-AF65-F5344CB8AC3E}">
        <p14:creationId xmlns:p14="http://schemas.microsoft.com/office/powerpoint/2010/main" val="2462406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9E657-E40B-C79D-4C05-0963CD3007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2D9A57-0FC6-1A22-24D0-C8AE551B1A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7CAAAD-E24B-9581-7A21-5317C3F033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8C8156-3FCD-C3AD-02A5-C48B6425E4BE}"/>
              </a:ext>
            </a:extLst>
          </p:cNvPr>
          <p:cNvSpPr>
            <a:spLocks noGrp="1"/>
          </p:cNvSpPr>
          <p:nvPr>
            <p:ph type="dt" sz="half" idx="10"/>
          </p:nvPr>
        </p:nvSpPr>
        <p:spPr/>
        <p:txBody>
          <a:bodyPr/>
          <a:lstStyle/>
          <a:p>
            <a:fld id="{8B79C791-481E-4638-AD72-937CBB6CC18A}" type="datetimeFigureOut">
              <a:rPr lang="en-US" smtClean="0"/>
              <a:t>2/26/2025</a:t>
            </a:fld>
            <a:endParaRPr lang="en-US"/>
          </a:p>
        </p:txBody>
      </p:sp>
      <p:sp>
        <p:nvSpPr>
          <p:cNvPr id="6" name="Footer Placeholder 5">
            <a:extLst>
              <a:ext uri="{FF2B5EF4-FFF2-40B4-BE49-F238E27FC236}">
                <a16:creationId xmlns:a16="http://schemas.microsoft.com/office/drawing/2014/main" id="{78EA6864-5112-66EC-B4C2-318ED0DB31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7BC9EC-6E45-CBFA-911F-F180FE87DB8E}"/>
              </a:ext>
            </a:extLst>
          </p:cNvPr>
          <p:cNvSpPr>
            <a:spLocks noGrp="1"/>
          </p:cNvSpPr>
          <p:nvPr>
            <p:ph type="sldNum" sz="quarter" idx="12"/>
          </p:nvPr>
        </p:nvSpPr>
        <p:spPr/>
        <p:txBody>
          <a:bodyPr/>
          <a:lstStyle/>
          <a:p>
            <a:fld id="{EDC30F1D-478F-4DEC-A81E-9E4611A4FE4F}" type="slidenum">
              <a:rPr lang="en-US" smtClean="0"/>
              <a:t>‹#›</a:t>
            </a:fld>
            <a:endParaRPr lang="en-US"/>
          </a:p>
        </p:txBody>
      </p:sp>
    </p:spTree>
    <p:extLst>
      <p:ext uri="{BB962C8B-B14F-4D97-AF65-F5344CB8AC3E}">
        <p14:creationId xmlns:p14="http://schemas.microsoft.com/office/powerpoint/2010/main" val="1145352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B27F5-6826-A0C0-8075-5173CEA1E5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A73658-B629-09A0-7102-A0B1C10C75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BFC244-EBFA-AF35-AF36-0DA679AAF2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DD507B-BD0D-8216-FF54-C0C5C6EC4FA9}"/>
              </a:ext>
            </a:extLst>
          </p:cNvPr>
          <p:cNvSpPr>
            <a:spLocks noGrp="1"/>
          </p:cNvSpPr>
          <p:nvPr>
            <p:ph type="dt" sz="half" idx="10"/>
          </p:nvPr>
        </p:nvSpPr>
        <p:spPr/>
        <p:txBody>
          <a:bodyPr/>
          <a:lstStyle/>
          <a:p>
            <a:fld id="{8B79C791-481E-4638-AD72-937CBB6CC18A}" type="datetimeFigureOut">
              <a:rPr lang="en-US" smtClean="0"/>
              <a:t>2/26/2025</a:t>
            </a:fld>
            <a:endParaRPr lang="en-US"/>
          </a:p>
        </p:txBody>
      </p:sp>
      <p:sp>
        <p:nvSpPr>
          <p:cNvPr id="6" name="Footer Placeholder 5">
            <a:extLst>
              <a:ext uri="{FF2B5EF4-FFF2-40B4-BE49-F238E27FC236}">
                <a16:creationId xmlns:a16="http://schemas.microsoft.com/office/drawing/2014/main" id="{17AA016E-2423-B6E4-F405-DB31E15553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6AF218-9FA2-7088-1B53-40AD5D5BB1F0}"/>
              </a:ext>
            </a:extLst>
          </p:cNvPr>
          <p:cNvSpPr>
            <a:spLocks noGrp="1"/>
          </p:cNvSpPr>
          <p:nvPr>
            <p:ph type="sldNum" sz="quarter" idx="12"/>
          </p:nvPr>
        </p:nvSpPr>
        <p:spPr/>
        <p:txBody>
          <a:bodyPr/>
          <a:lstStyle/>
          <a:p>
            <a:fld id="{EDC30F1D-478F-4DEC-A81E-9E4611A4FE4F}" type="slidenum">
              <a:rPr lang="en-US" smtClean="0"/>
              <a:t>‹#›</a:t>
            </a:fld>
            <a:endParaRPr lang="en-US"/>
          </a:p>
        </p:txBody>
      </p:sp>
    </p:spTree>
    <p:extLst>
      <p:ext uri="{BB962C8B-B14F-4D97-AF65-F5344CB8AC3E}">
        <p14:creationId xmlns:p14="http://schemas.microsoft.com/office/powerpoint/2010/main" val="1016713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BEFD60-B7C7-E126-2AAE-00B4DF4090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3C49C2-AFDA-8E18-97FE-AFD12AA006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2FC4AD-D9BE-6366-E1DF-91F9FBE608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9C791-481E-4638-AD72-937CBB6CC18A}" type="datetimeFigureOut">
              <a:rPr lang="en-US" smtClean="0"/>
              <a:t>2/26/2025</a:t>
            </a:fld>
            <a:endParaRPr lang="en-US"/>
          </a:p>
        </p:txBody>
      </p:sp>
      <p:sp>
        <p:nvSpPr>
          <p:cNvPr id="5" name="Footer Placeholder 4">
            <a:extLst>
              <a:ext uri="{FF2B5EF4-FFF2-40B4-BE49-F238E27FC236}">
                <a16:creationId xmlns:a16="http://schemas.microsoft.com/office/drawing/2014/main" id="{BF64B086-5C9D-4824-CED3-48B71DABDA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B3682A-7391-121C-169B-B1B0DEC322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30F1D-478F-4DEC-A81E-9E4611A4FE4F}" type="slidenum">
              <a:rPr lang="en-US" smtClean="0"/>
              <a:t>‹#›</a:t>
            </a:fld>
            <a:endParaRPr lang="en-US"/>
          </a:p>
        </p:txBody>
      </p:sp>
    </p:spTree>
    <p:extLst>
      <p:ext uri="{BB962C8B-B14F-4D97-AF65-F5344CB8AC3E}">
        <p14:creationId xmlns:p14="http://schemas.microsoft.com/office/powerpoint/2010/main" val="3126460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9" name="Google Shape;54;p1">
            <a:extLst>
              <a:ext uri="{FF2B5EF4-FFF2-40B4-BE49-F238E27FC236}">
                <a16:creationId xmlns:a16="http://schemas.microsoft.com/office/drawing/2014/main" id="{D2B0C381-AC83-477C-A42B-612BDE63DE3C}"/>
              </a:ext>
            </a:extLst>
          </p:cNvPr>
          <p:cNvSpPr txBox="1">
            <a:spLocks/>
          </p:cNvSpPr>
          <p:nvPr/>
        </p:nvSpPr>
        <p:spPr>
          <a:xfrm>
            <a:off x="108155" y="-73161"/>
            <a:ext cx="12192000" cy="4834187"/>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Bài 3</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a:t>
            </a:r>
            <a:r>
              <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Phân tích và xử lí dữ liệu</a:t>
            </a:r>
            <a:endPar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thu được ở dạng bảng, biểu đồ </a:t>
            </a:r>
            <a:endPar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Tiết 1</a:t>
            </a:r>
            <a:endPar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9A4EDB-35E8-B875-2172-2E0557EAC3C4}"/>
              </a:ext>
            </a:extLst>
          </p:cNvPr>
          <p:cNvSpPr txBox="1"/>
          <p:nvPr/>
        </p:nvSpPr>
        <p:spPr>
          <a:xfrm>
            <a:off x="213738" y="337100"/>
            <a:ext cx="5744903" cy="3720314"/>
          </a:xfrm>
          <a:prstGeom prst="rect">
            <a:avLst/>
          </a:prstGeom>
          <a:noFill/>
        </p:spPr>
        <p:txBody>
          <a:bodyPr wrap="square" rtlCol="0">
            <a:spAutoFit/>
          </a:bodyPr>
          <a:lstStyle/>
          <a:p>
            <a:pPr algn="just">
              <a:lnSpc>
                <a:spcPct val="150000"/>
              </a:lnSpc>
              <a:buClr>
                <a:srgbClr val="000000"/>
              </a:buClr>
              <a:buFont typeface="Arial"/>
              <a:buNone/>
            </a:pPr>
            <a:r>
              <a:rPr lang="vi-VN" sz="2000" b="1" kern="0" dirty="0">
                <a:solidFill>
                  <a:srgbClr val="000000"/>
                </a:solidFill>
                <a:latin typeface="UTM Avo" panose="02040603050506020204" pitchFamily="18" charset="0"/>
                <a:cs typeface="Arial"/>
                <a:sym typeface="Arial"/>
              </a:rPr>
              <a:t>Ví dụ 2: </a:t>
            </a:r>
            <a:r>
              <a:rPr lang="vi-VN" sz="2000" kern="0" dirty="0">
                <a:solidFill>
                  <a:srgbClr val="000000"/>
                </a:solidFill>
                <a:latin typeface="UTM Avo" panose="02040603050506020204" pitchFamily="18" charset="0"/>
                <a:cs typeface="Arial"/>
                <a:sym typeface="Arial"/>
              </a:rPr>
              <a:t>Chênh lệch giữa nhiệt độ cao nhất và nhiệt độ thấp nhất trong ngày được gọi là biên độ nhiệt của ngày đó. Biên độ nhiệt trung bình tháng là số trung bình cộng của biên độ nhiệt các ngày trong tháng đó.</a:t>
            </a:r>
          </a:p>
          <a:p>
            <a:pPr algn="just">
              <a:lnSpc>
                <a:spcPct val="150000"/>
              </a:lnSpc>
              <a:buClr>
                <a:srgbClr val="000000"/>
              </a:buClr>
              <a:buFont typeface="Arial"/>
              <a:buNone/>
            </a:pPr>
            <a:r>
              <a:rPr lang="vi-VN" sz="2000" kern="0" dirty="0">
                <a:solidFill>
                  <a:srgbClr val="000000"/>
                </a:solidFill>
                <a:latin typeface="UTM Avo" panose="02040603050506020204" pitchFamily="18" charset="0"/>
                <a:cs typeface="Arial"/>
                <a:sym typeface="Arial"/>
              </a:rPr>
              <a:t>Biểu đồ đoạn thẳng ở </a:t>
            </a:r>
            <a:r>
              <a:rPr lang="vi-VN" sz="2000" i="1" kern="0" dirty="0">
                <a:solidFill>
                  <a:srgbClr val="000000"/>
                </a:solidFill>
                <a:latin typeface="UTM Avo" panose="02040603050506020204" pitchFamily="18" charset="0"/>
                <a:cs typeface="Arial"/>
                <a:sym typeface="Arial"/>
              </a:rPr>
              <a:t>Hình 29 </a:t>
            </a:r>
            <a:r>
              <a:rPr lang="vi-VN" sz="2000" kern="0" dirty="0">
                <a:solidFill>
                  <a:srgbClr val="000000"/>
                </a:solidFill>
                <a:latin typeface="UTM Avo" panose="02040603050506020204" pitchFamily="18" charset="0"/>
                <a:cs typeface="Arial"/>
                <a:sym typeface="Arial"/>
              </a:rPr>
              <a:t>biểu diễn biên độ nhiệt trung bình tháng của Đồng bằng sông Cửu Long.</a:t>
            </a:r>
          </a:p>
        </p:txBody>
      </p:sp>
      <p:sp>
        <p:nvSpPr>
          <p:cNvPr id="8" name="Rectangle 7">
            <a:extLst>
              <a:ext uri="{FF2B5EF4-FFF2-40B4-BE49-F238E27FC236}">
                <a16:creationId xmlns:a16="http://schemas.microsoft.com/office/drawing/2014/main" id="{433D4EEA-1B72-04B1-EC64-49478105D028}"/>
              </a:ext>
            </a:extLst>
          </p:cNvPr>
          <p:cNvSpPr/>
          <p:nvPr/>
        </p:nvSpPr>
        <p:spPr>
          <a:xfrm>
            <a:off x="390487" y="4615522"/>
            <a:ext cx="11548677" cy="1208536"/>
          </a:xfrm>
          <a:prstGeom prst="rect">
            <a:avLst/>
          </a:prstGeom>
        </p:spPr>
        <p:txBody>
          <a:bodyPr wrap="square">
            <a:spAutoFit/>
          </a:bodyPr>
          <a:lstStyle/>
          <a:p>
            <a:pPr>
              <a:lnSpc>
                <a:spcPct val="125000"/>
              </a:lnSpc>
            </a:pPr>
            <a:r>
              <a:rPr lang="en-US" sz="2000" dirty="0">
                <a:latin typeface="UTM Avo" panose="02040603050506020204" pitchFamily="18" charset="0"/>
              </a:rPr>
              <a:t>a) </a:t>
            </a:r>
            <a:r>
              <a:rPr lang="en-US" sz="2000" dirty="0" err="1">
                <a:latin typeface="UTM Avo" panose="02040603050506020204" pitchFamily="18" charset="0"/>
              </a:rPr>
              <a:t>Biên</a:t>
            </a:r>
            <a:r>
              <a:rPr lang="en-US" sz="2000" dirty="0">
                <a:latin typeface="UTM Avo" panose="02040603050506020204" pitchFamily="18" charset="0"/>
              </a:rPr>
              <a:t> </a:t>
            </a:r>
            <a:r>
              <a:rPr lang="en-US" sz="2000" dirty="0" err="1">
                <a:latin typeface="UTM Avo" panose="02040603050506020204" pitchFamily="18" charset="0"/>
              </a:rPr>
              <a:t>độ</a:t>
            </a:r>
            <a:r>
              <a:rPr lang="en-US" sz="2000" dirty="0">
                <a:latin typeface="UTM Avo" panose="02040603050506020204" pitchFamily="18" charset="0"/>
              </a:rPr>
              <a:t> </a:t>
            </a:r>
            <a:r>
              <a:rPr lang="en-US" sz="2000" dirty="0" err="1">
                <a:latin typeface="UTM Avo" panose="02040603050506020204" pitchFamily="18" charset="0"/>
              </a:rPr>
              <a:t>nhiệt</a:t>
            </a:r>
            <a:r>
              <a:rPr lang="en-US" sz="2000" dirty="0">
                <a:latin typeface="UTM Avo" panose="02040603050506020204" pitchFamily="18" charset="0"/>
              </a:rPr>
              <a:t> </a:t>
            </a:r>
            <a:r>
              <a:rPr lang="en-US" sz="2000" dirty="0" err="1">
                <a:latin typeface="UTM Avo" panose="02040603050506020204" pitchFamily="18" charset="0"/>
              </a:rPr>
              <a:t>trung</a:t>
            </a:r>
            <a:r>
              <a:rPr lang="en-US" sz="2000" dirty="0">
                <a:latin typeface="UTM Avo" panose="02040603050506020204" pitchFamily="18" charset="0"/>
              </a:rPr>
              <a:t> </a:t>
            </a:r>
            <a:r>
              <a:rPr lang="en-US" sz="2000" dirty="0" err="1">
                <a:latin typeface="UTM Avo" panose="02040603050506020204" pitchFamily="18" charset="0"/>
              </a:rPr>
              <a:t>bình</a:t>
            </a:r>
            <a:r>
              <a:rPr lang="en-US" sz="2000" dirty="0">
                <a:latin typeface="UTM Avo" panose="02040603050506020204" pitchFamily="18" charset="0"/>
              </a:rPr>
              <a:t> </a:t>
            </a:r>
            <a:r>
              <a:rPr lang="en-US" sz="2000" dirty="0" err="1">
                <a:latin typeface="UTM Avo" panose="02040603050506020204" pitchFamily="18" charset="0"/>
              </a:rPr>
              <a:t>của</a:t>
            </a:r>
            <a:r>
              <a:rPr lang="en-US" sz="2000" dirty="0">
                <a:latin typeface="UTM Avo" panose="02040603050506020204" pitchFamily="18" charset="0"/>
              </a:rPr>
              <a:t> </a:t>
            </a:r>
            <a:r>
              <a:rPr lang="en-US" sz="2000" dirty="0" err="1">
                <a:latin typeface="UTM Avo" panose="02040603050506020204" pitchFamily="18" charset="0"/>
              </a:rPr>
              <a:t>tháng</a:t>
            </a:r>
            <a:r>
              <a:rPr lang="en-US" sz="2000" dirty="0">
                <a:latin typeface="UTM Avo" panose="02040603050506020204" pitchFamily="18" charset="0"/>
              </a:rPr>
              <a:t> </a:t>
            </a:r>
            <a:r>
              <a:rPr lang="en-US" sz="2000" dirty="0" err="1">
                <a:latin typeface="UTM Avo" panose="02040603050506020204" pitchFamily="18" charset="0"/>
              </a:rPr>
              <a:t>nào</a:t>
            </a:r>
            <a:r>
              <a:rPr lang="en-US" sz="2000" dirty="0">
                <a:latin typeface="UTM Avo" panose="02040603050506020204" pitchFamily="18" charset="0"/>
              </a:rPr>
              <a:t> </a:t>
            </a:r>
            <a:r>
              <a:rPr lang="en-US" sz="2000" dirty="0" err="1">
                <a:latin typeface="UTM Avo" panose="02040603050506020204" pitchFamily="18" charset="0"/>
              </a:rPr>
              <a:t>là</a:t>
            </a:r>
            <a:r>
              <a:rPr lang="en-US" sz="2000" dirty="0">
                <a:latin typeface="UTM Avo" panose="02040603050506020204" pitchFamily="18" charset="0"/>
              </a:rPr>
              <a:t> </a:t>
            </a:r>
            <a:r>
              <a:rPr lang="en-US" sz="2000" dirty="0" err="1">
                <a:latin typeface="UTM Avo" panose="02040603050506020204" pitchFamily="18" charset="0"/>
              </a:rPr>
              <a:t>cao</a:t>
            </a:r>
            <a:r>
              <a:rPr lang="en-US" sz="2000" dirty="0">
                <a:latin typeface="UTM Avo" panose="02040603050506020204" pitchFamily="18" charset="0"/>
              </a:rPr>
              <a:t> </a:t>
            </a:r>
            <a:r>
              <a:rPr lang="en-US" sz="2000" dirty="0" err="1">
                <a:latin typeface="UTM Avo" panose="02040603050506020204" pitchFamily="18" charset="0"/>
              </a:rPr>
              <a:t>nhất</a:t>
            </a:r>
            <a:r>
              <a:rPr lang="en-US" sz="2000" dirty="0">
                <a:latin typeface="UTM Avo" panose="02040603050506020204" pitchFamily="18" charset="0"/>
              </a:rPr>
              <a:t>? </a:t>
            </a:r>
            <a:r>
              <a:rPr lang="en-US" sz="2000" dirty="0" err="1">
                <a:latin typeface="UTM Avo" panose="02040603050506020204" pitchFamily="18" charset="0"/>
              </a:rPr>
              <a:t>Thấp</a:t>
            </a:r>
            <a:r>
              <a:rPr lang="en-US" sz="2000" dirty="0">
                <a:latin typeface="UTM Avo" panose="02040603050506020204" pitchFamily="18" charset="0"/>
              </a:rPr>
              <a:t> </a:t>
            </a:r>
            <a:r>
              <a:rPr lang="en-US" sz="2000" dirty="0" err="1">
                <a:latin typeface="UTM Avo" panose="02040603050506020204" pitchFamily="18" charset="0"/>
              </a:rPr>
              <a:t>nhất</a:t>
            </a:r>
            <a:r>
              <a:rPr lang="en-US" sz="2000" dirty="0">
                <a:latin typeface="UTM Avo" panose="02040603050506020204" pitchFamily="18" charset="0"/>
              </a:rPr>
              <a:t>?</a:t>
            </a:r>
          </a:p>
          <a:p>
            <a:pPr>
              <a:lnSpc>
                <a:spcPct val="125000"/>
              </a:lnSpc>
            </a:pPr>
            <a:r>
              <a:rPr lang="en-US" sz="2000" dirty="0">
                <a:latin typeface="UTM Avo" panose="02040603050506020204" pitchFamily="18" charset="0"/>
              </a:rPr>
              <a:t>b) </a:t>
            </a:r>
            <a:r>
              <a:rPr lang="en-US" sz="2000" dirty="0" err="1">
                <a:latin typeface="UTM Avo" panose="02040603050506020204" pitchFamily="18" charset="0"/>
              </a:rPr>
              <a:t>Hãy</a:t>
            </a:r>
            <a:r>
              <a:rPr lang="en-US" sz="2000" dirty="0">
                <a:latin typeface="UTM Avo" panose="02040603050506020204" pitchFamily="18" charset="0"/>
              </a:rPr>
              <a:t> </a:t>
            </a:r>
            <a:r>
              <a:rPr lang="en-US" sz="2000" dirty="0" err="1">
                <a:latin typeface="UTM Avo" panose="02040603050506020204" pitchFamily="18" charset="0"/>
              </a:rPr>
              <a:t>nhận</a:t>
            </a:r>
            <a:r>
              <a:rPr lang="en-US" sz="2000" dirty="0">
                <a:latin typeface="UTM Avo" panose="02040603050506020204" pitchFamily="18" charset="0"/>
              </a:rPr>
              <a:t> </a:t>
            </a:r>
            <a:r>
              <a:rPr lang="en-US" sz="2000" dirty="0" err="1">
                <a:latin typeface="UTM Avo" panose="02040603050506020204" pitchFamily="18" charset="0"/>
              </a:rPr>
              <a:t>xét</a:t>
            </a:r>
            <a:r>
              <a:rPr lang="en-US" sz="2000" dirty="0">
                <a:latin typeface="UTM Avo" panose="02040603050506020204" pitchFamily="18" charset="0"/>
              </a:rPr>
              <a:t> </a:t>
            </a:r>
            <a:r>
              <a:rPr lang="en-US" sz="2000" dirty="0" err="1">
                <a:latin typeface="UTM Avo" panose="02040603050506020204" pitchFamily="18" charset="0"/>
              </a:rPr>
              <a:t>về</a:t>
            </a:r>
            <a:r>
              <a:rPr lang="en-US" sz="2000" dirty="0">
                <a:latin typeface="UTM Avo" panose="02040603050506020204" pitchFamily="18" charset="0"/>
              </a:rPr>
              <a:t> </a:t>
            </a:r>
            <a:r>
              <a:rPr lang="en-US" sz="2000" dirty="0" err="1">
                <a:latin typeface="UTM Avo" panose="02040603050506020204" pitchFamily="18" charset="0"/>
              </a:rPr>
              <a:t>sự</a:t>
            </a:r>
            <a:r>
              <a:rPr lang="en-US" sz="2000" dirty="0">
                <a:latin typeface="UTM Avo" panose="02040603050506020204" pitchFamily="18" charset="0"/>
              </a:rPr>
              <a:t> </a:t>
            </a:r>
            <a:r>
              <a:rPr lang="en-US" sz="2000" dirty="0" err="1">
                <a:latin typeface="UTM Avo" panose="02040603050506020204" pitchFamily="18" charset="0"/>
              </a:rPr>
              <a:t>thay</a:t>
            </a:r>
            <a:r>
              <a:rPr lang="en-US" sz="2000" dirty="0">
                <a:latin typeface="UTM Avo" panose="02040603050506020204" pitchFamily="18" charset="0"/>
              </a:rPr>
              <a:t> </a:t>
            </a:r>
            <a:r>
              <a:rPr lang="en-US" sz="2000" dirty="0" err="1">
                <a:latin typeface="UTM Avo" panose="02040603050506020204" pitchFamily="18" charset="0"/>
              </a:rPr>
              <a:t>đổi</a:t>
            </a:r>
            <a:r>
              <a:rPr lang="en-US" sz="2000" dirty="0">
                <a:latin typeface="UTM Avo" panose="02040603050506020204" pitchFamily="18" charset="0"/>
              </a:rPr>
              <a:t> </a:t>
            </a:r>
            <a:r>
              <a:rPr lang="en-US" sz="2000" dirty="0" err="1">
                <a:latin typeface="UTM Avo" panose="02040603050506020204" pitchFamily="18" charset="0"/>
              </a:rPr>
              <a:t>biên</a:t>
            </a:r>
            <a:r>
              <a:rPr lang="en-US" sz="2000" dirty="0">
                <a:latin typeface="UTM Avo" panose="02040603050506020204" pitchFamily="18" charset="0"/>
              </a:rPr>
              <a:t> </a:t>
            </a:r>
            <a:r>
              <a:rPr lang="en-US" sz="2000" dirty="0" err="1">
                <a:latin typeface="UTM Avo" panose="02040603050506020204" pitchFamily="18" charset="0"/>
              </a:rPr>
              <a:t>độ</a:t>
            </a:r>
            <a:r>
              <a:rPr lang="en-US" sz="2000" dirty="0">
                <a:latin typeface="UTM Avo" panose="02040603050506020204" pitchFamily="18" charset="0"/>
              </a:rPr>
              <a:t> </a:t>
            </a:r>
            <a:r>
              <a:rPr lang="en-US" sz="2000" dirty="0" err="1">
                <a:latin typeface="UTM Avo" panose="02040603050506020204" pitchFamily="18" charset="0"/>
              </a:rPr>
              <a:t>nhiệt</a:t>
            </a:r>
            <a:r>
              <a:rPr lang="en-US" sz="2000" dirty="0">
                <a:latin typeface="UTM Avo" panose="02040603050506020204" pitchFamily="18" charset="0"/>
              </a:rPr>
              <a:t> </a:t>
            </a:r>
            <a:r>
              <a:rPr lang="en-US" sz="2000" dirty="0" err="1">
                <a:latin typeface="UTM Avo" panose="02040603050506020204" pitchFamily="18" charset="0"/>
              </a:rPr>
              <a:t>trung</a:t>
            </a:r>
            <a:r>
              <a:rPr lang="en-US" sz="2000" dirty="0">
                <a:latin typeface="UTM Avo" panose="02040603050506020204" pitchFamily="18" charset="0"/>
              </a:rPr>
              <a:t> </a:t>
            </a:r>
            <a:r>
              <a:rPr lang="en-US" sz="2000" dirty="0" err="1">
                <a:latin typeface="UTM Avo" panose="02040603050506020204" pitchFamily="18" charset="0"/>
              </a:rPr>
              <a:t>bình</a:t>
            </a:r>
            <a:r>
              <a:rPr lang="en-US" sz="2000" dirty="0">
                <a:latin typeface="UTM Avo" panose="02040603050506020204" pitchFamily="18" charset="0"/>
              </a:rPr>
              <a:t> </a:t>
            </a:r>
            <a:r>
              <a:rPr lang="en-US" sz="2000" dirty="0" err="1">
                <a:latin typeface="UTM Avo" panose="02040603050506020204" pitchFamily="18" charset="0"/>
              </a:rPr>
              <a:t>tháng</a:t>
            </a:r>
            <a:r>
              <a:rPr lang="en-US" sz="2000" dirty="0">
                <a:latin typeface="UTM Avo" panose="02040603050506020204" pitchFamily="18" charset="0"/>
              </a:rPr>
              <a:t> </a:t>
            </a:r>
            <a:r>
              <a:rPr lang="en-US" sz="2000" dirty="0" err="1">
                <a:latin typeface="UTM Avo" panose="02040603050506020204" pitchFamily="18" charset="0"/>
              </a:rPr>
              <a:t>trong</a:t>
            </a:r>
            <a:r>
              <a:rPr lang="en-US" sz="2000" dirty="0">
                <a:latin typeface="UTM Avo" panose="02040603050506020204" pitchFamily="18" charset="0"/>
              </a:rPr>
              <a:t> </a:t>
            </a:r>
            <a:r>
              <a:rPr lang="en-US" sz="2000" dirty="0" err="1">
                <a:latin typeface="UTM Avo" panose="02040603050506020204" pitchFamily="18" charset="0"/>
              </a:rPr>
              <a:t>các</a:t>
            </a:r>
            <a:r>
              <a:rPr lang="en-US" sz="2000" dirty="0">
                <a:latin typeface="UTM Avo" panose="02040603050506020204" pitchFamily="18" charset="0"/>
              </a:rPr>
              <a:t> </a:t>
            </a:r>
            <a:r>
              <a:rPr lang="en-US" sz="2000" dirty="0" err="1">
                <a:latin typeface="UTM Avo" panose="02040603050506020204" pitchFamily="18" charset="0"/>
              </a:rPr>
              <a:t>khoảng</a:t>
            </a:r>
            <a:r>
              <a:rPr lang="en-US" sz="2000" dirty="0">
                <a:latin typeface="UTM Avo" panose="02040603050506020204" pitchFamily="18" charset="0"/>
              </a:rPr>
              <a:t> </a:t>
            </a:r>
            <a:r>
              <a:rPr lang="en-US" sz="2000" dirty="0" err="1">
                <a:latin typeface="UTM Avo" panose="02040603050506020204" pitchFamily="18" charset="0"/>
              </a:rPr>
              <a:t>thời</a:t>
            </a:r>
            <a:r>
              <a:rPr lang="en-US" sz="2000" dirty="0">
                <a:latin typeface="UTM Avo" panose="02040603050506020204" pitchFamily="18" charset="0"/>
              </a:rPr>
              <a:t> </a:t>
            </a:r>
            <a:r>
              <a:rPr lang="en-US" sz="2000" dirty="0" err="1">
                <a:latin typeface="UTM Avo" panose="02040603050506020204" pitchFamily="18" charset="0"/>
              </a:rPr>
              <a:t>gian</a:t>
            </a:r>
            <a:r>
              <a:rPr lang="en-US" sz="2000" dirty="0">
                <a:latin typeface="UTM Avo" panose="02040603050506020204" pitchFamily="18" charset="0"/>
              </a:rPr>
              <a:t>:</a:t>
            </a:r>
          </a:p>
          <a:p>
            <a:pPr algn="ctr">
              <a:lnSpc>
                <a:spcPct val="125000"/>
              </a:lnSpc>
            </a:pPr>
            <a:r>
              <a:rPr lang="en-US" sz="2000" dirty="0" err="1">
                <a:latin typeface="UTM Avo" panose="02040603050506020204" pitchFamily="18" charset="0"/>
              </a:rPr>
              <a:t>tháng</a:t>
            </a:r>
            <a:r>
              <a:rPr lang="en-US" sz="2000" dirty="0">
                <a:latin typeface="UTM Avo" panose="02040603050506020204" pitchFamily="18" charset="0"/>
              </a:rPr>
              <a:t> 1 – </a:t>
            </a:r>
            <a:r>
              <a:rPr lang="en-US" sz="2000" dirty="0" err="1">
                <a:latin typeface="UTM Avo" panose="02040603050506020204" pitchFamily="18" charset="0"/>
              </a:rPr>
              <a:t>tháng</a:t>
            </a:r>
            <a:r>
              <a:rPr lang="en-US" sz="2000" dirty="0">
                <a:latin typeface="UTM Avo" panose="02040603050506020204" pitchFamily="18" charset="0"/>
              </a:rPr>
              <a:t> 3; </a:t>
            </a:r>
            <a:r>
              <a:rPr lang="en-US" sz="2000" dirty="0" err="1">
                <a:latin typeface="UTM Avo" panose="02040603050506020204" pitchFamily="18" charset="0"/>
              </a:rPr>
              <a:t>tháng</a:t>
            </a:r>
            <a:r>
              <a:rPr lang="en-US" sz="2000" dirty="0">
                <a:latin typeface="UTM Avo" panose="02040603050506020204" pitchFamily="18" charset="0"/>
              </a:rPr>
              <a:t> 3 – </a:t>
            </a:r>
            <a:r>
              <a:rPr lang="en-US" sz="2000" dirty="0" err="1">
                <a:latin typeface="UTM Avo" panose="02040603050506020204" pitchFamily="18" charset="0"/>
              </a:rPr>
              <a:t>tháng</a:t>
            </a:r>
            <a:r>
              <a:rPr lang="en-US" sz="2000" dirty="0">
                <a:latin typeface="UTM Avo" panose="02040603050506020204" pitchFamily="18" charset="0"/>
              </a:rPr>
              <a:t> 10; </a:t>
            </a:r>
            <a:r>
              <a:rPr lang="en-US" sz="2000" dirty="0" err="1">
                <a:latin typeface="UTM Avo" panose="02040603050506020204" pitchFamily="18" charset="0"/>
              </a:rPr>
              <a:t>tháng</a:t>
            </a:r>
            <a:r>
              <a:rPr lang="en-US" sz="2000" dirty="0">
                <a:latin typeface="UTM Avo" panose="02040603050506020204" pitchFamily="18" charset="0"/>
              </a:rPr>
              <a:t> 10 – </a:t>
            </a:r>
            <a:r>
              <a:rPr lang="en-US" sz="2000" dirty="0" err="1">
                <a:latin typeface="UTM Avo" panose="02040603050506020204" pitchFamily="18" charset="0"/>
              </a:rPr>
              <a:t>tháng</a:t>
            </a:r>
            <a:r>
              <a:rPr lang="en-US" sz="2000" dirty="0">
                <a:latin typeface="UTM Avo" panose="02040603050506020204" pitchFamily="18" charset="0"/>
              </a:rPr>
              <a:t> 11; </a:t>
            </a:r>
            <a:r>
              <a:rPr lang="en-US" sz="2000" dirty="0" err="1">
                <a:latin typeface="UTM Avo" panose="02040603050506020204" pitchFamily="18" charset="0"/>
              </a:rPr>
              <a:t>tháng</a:t>
            </a:r>
            <a:r>
              <a:rPr lang="en-US" sz="2000" dirty="0">
                <a:latin typeface="UTM Avo" panose="02040603050506020204" pitchFamily="18" charset="0"/>
              </a:rPr>
              <a:t> 11 – </a:t>
            </a:r>
            <a:r>
              <a:rPr lang="en-US" sz="2000" dirty="0" err="1">
                <a:latin typeface="UTM Avo" panose="02040603050506020204" pitchFamily="18" charset="0"/>
              </a:rPr>
              <a:t>tháng</a:t>
            </a:r>
            <a:r>
              <a:rPr lang="en-US" sz="2000" dirty="0">
                <a:latin typeface="UTM Avo" panose="02040603050506020204" pitchFamily="18" charset="0"/>
              </a:rPr>
              <a:t> 12.</a:t>
            </a:r>
          </a:p>
        </p:txBody>
      </p:sp>
      <p:pic>
        <p:nvPicPr>
          <p:cNvPr id="2" name="Picture 1">
            <a:extLst>
              <a:ext uri="{FF2B5EF4-FFF2-40B4-BE49-F238E27FC236}">
                <a16:creationId xmlns:a16="http://schemas.microsoft.com/office/drawing/2014/main" id="{967AB53C-8A30-D658-B205-651CDE873470}"/>
              </a:ext>
            </a:extLst>
          </p:cNvPr>
          <p:cNvPicPr>
            <a:picLocks noChangeAspect="1"/>
          </p:cNvPicPr>
          <p:nvPr/>
        </p:nvPicPr>
        <p:blipFill>
          <a:blip r:embed="rId2"/>
          <a:stretch>
            <a:fillRect/>
          </a:stretch>
        </p:blipFill>
        <p:spPr>
          <a:xfrm>
            <a:off x="5958641" y="1625439"/>
            <a:ext cx="6050153" cy="2854282"/>
          </a:xfrm>
          <a:prstGeom prst="rect">
            <a:avLst/>
          </a:prstGeom>
        </p:spPr>
      </p:pic>
    </p:spTree>
    <p:extLst>
      <p:ext uri="{BB962C8B-B14F-4D97-AF65-F5344CB8AC3E}">
        <p14:creationId xmlns:p14="http://schemas.microsoft.com/office/powerpoint/2010/main" val="31758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FEA219-285F-5685-2DE2-8A60185E12EC}"/>
              </a:ext>
            </a:extLst>
          </p:cNvPr>
          <p:cNvSpPr/>
          <p:nvPr/>
        </p:nvSpPr>
        <p:spPr>
          <a:xfrm>
            <a:off x="5394121" y="456420"/>
            <a:ext cx="968641" cy="574388"/>
          </a:xfrm>
          <a:prstGeom prst="rect">
            <a:avLst/>
          </a:prstGeom>
        </p:spPr>
        <p:txBody>
          <a:bodyPr wrap="square">
            <a:spAutoFit/>
          </a:bodyPr>
          <a:lstStyle/>
          <a:p>
            <a:pPr algn="ctr">
              <a:lnSpc>
                <a:spcPct val="150000"/>
              </a:lnSpc>
              <a:spcBef>
                <a:spcPts val="400"/>
              </a:spcBef>
              <a:spcAft>
                <a:spcPts val="400"/>
              </a:spcAft>
              <a:buClr>
                <a:srgbClr val="000000"/>
              </a:buClr>
              <a:buFont typeface="Arial"/>
              <a:buNone/>
            </a:pPr>
            <a:r>
              <a:rPr lang="en-US" sz="2400" b="1" kern="0" dirty="0" err="1">
                <a:solidFill>
                  <a:srgbClr val="C00000"/>
                </a:solidFill>
                <a:latin typeface="UTM Avo" panose="02040603050506020204" pitchFamily="18" charset="0"/>
                <a:ea typeface="Calibri" panose="020F0502020204030204" pitchFamily="34" charset="0"/>
                <a:cs typeface="Times New Roman" panose="02020603050405020304" pitchFamily="18" charset="0"/>
                <a:sym typeface="Arial"/>
              </a:rPr>
              <a:t>Giải</a:t>
            </a:r>
            <a:r>
              <a:rPr lang="en-US" sz="2400" b="1" kern="0" dirty="0">
                <a:solidFill>
                  <a:srgbClr val="C00000"/>
                </a:solidFill>
                <a:latin typeface="UTM Avo" panose="02040603050506020204" pitchFamily="18" charset="0"/>
                <a:ea typeface="Calibri" panose="020F0502020204030204" pitchFamily="34" charset="0"/>
                <a:cs typeface="Times New Roman" panose="02020603050405020304" pitchFamily="18" charset="0"/>
                <a:sym typeface="Arial"/>
              </a:rPr>
              <a:t>:</a:t>
            </a:r>
          </a:p>
        </p:txBody>
      </p:sp>
      <p:sp>
        <p:nvSpPr>
          <p:cNvPr id="3" name="Rectangle 2">
            <a:extLst>
              <a:ext uri="{FF2B5EF4-FFF2-40B4-BE49-F238E27FC236}">
                <a16:creationId xmlns:a16="http://schemas.microsoft.com/office/drawing/2014/main" id="{168FDD16-7CA2-C7D0-F88B-35085B4DE198}"/>
              </a:ext>
            </a:extLst>
          </p:cNvPr>
          <p:cNvSpPr/>
          <p:nvPr/>
        </p:nvSpPr>
        <p:spPr>
          <a:xfrm>
            <a:off x="364592" y="1193988"/>
            <a:ext cx="4950871" cy="2783839"/>
          </a:xfrm>
          <a:prstGeom prst="rect">
            <a:avLst/>
          </a:prstGeom>
        </p:spPr>
        <p:txBody>
          <a:bodyPr wrap="square">
            <a:spAutoFit/>
          </a:bodyPr>
          <a:lstStyle/>
          <a:p>
            <a:pPr algn="just">
              <a:lnSpc>
                <a:spcPct val="150000"/>
              </a:lnSpc>
              <a:buClr>
                <a:srgbClr val="000000"/>
              </a:buClr>
              <a:buFont typeface="Arial"/>
              <a:buNone/>
            </a:pPr>
            <a:r>
              <a:rPr lang="vi-VN" sz="2400" kern="0" dirty="0">
                <a:latin typeface="UTM Avo" panose="02040603050506020204" pitchFamily="18" charset="0"/>
                <a:ea typeface="Calibri" panose="020F0502020204030204" pitchFamily="34" charset="0"/>
                <a:cs typeface="Times New Roman" panose="02020603050405020304" pitchFamily="18" charset="0"/>
                <a:sym typeface="Arial"/>
              </a:rPr>
              <a:t>a) Từ biểu đồ đoạn thẳng ở </a:t>
            </a:r>
            <a:r>
              <a:rPr lang="vi-VN" sz="2400" i="1" kern="0" dirty="0">
                <a:latin typeface="UTM Avo" panose="02040603050506020204" pitchFamily="18" charset="0"/>
                <a:ea typeface="Calibri" panose="020F0502020204030204" pitchFamily="34" charset="0"/>
                <a:cs typeface="Times New Roman" panose="02020603050405020304" pitchFamily="18" charset="0"/>
                <a:sym typeface="Arial"/>
              </a:rPr>
              <a:t>Hình 29</a:t>
            </a:r>
            <a:r>
              <a:rPr lang="vi-VN" sz="2400" kern="0" dirty="0">
                <a:latin typeface="UTM Avo" panose="02040603050506020204" pitchFamily="18" charset="0"/>
                <a:ea typeface="Calibri" panose="020F0502020204030204" pitchFamily="34" charset="0"/>
                <a:cs typeface="Times New Roman" panose="02020603050405020304" pitchFamily="18" charset="0"/>
                <a:sym typeface="Arial"/>
              </a:rPr>
              <a:t>, ta thấy biên độ nhiệt trung bình của tháng 3 là cao nhất và biên độ nhiệt trung bình của tháng 10 là thấp nhất.</a:t>
            </a:r>
          </a:p>
        </p:txBody>
      </p:sp>
      <p:pic>
        <p:nvPicPr>
          <p:cNvPr id="4" name="Picture 3">
            <a:extLst>
              <a:ext uri="{FF2B5EF4-FFF2-40B4-BE49-F238E27FC236}">
                <a16:creationId xmlns:a16="http://schemas.microsoft.com/office/drawing/2014/main" id="{9B58FD80-3B55-C048-3AF5-948DAFFAA6E2}"/>
              </a:ext>
            </a:extLst>
          </p:cNvPr>
          <p:cNvPicPr>
            <a:picLocks noChangeAspect="1"/>
          </p:cNvPicPr>
          <p:nvPr/>
        </p:nvPicPr>
        <p:blipFill>
          <a:blip r:embed="rId2"/>
          <a:stretch>
            <a:fillRect/>
          </a:stretch>
        </p:blipFill>
        <p:spPr>
          <a:xfrm>
            <a:off x="5777255" y="1547077"/>
            <a:ext cx="6050153" cy="2854282"/>
          </a:xfrm>
          <a:prstGeom prst="rect">
            <a:avLst/>
          </a:prstGeom>
        </p:spPr>
      </p:pic>
    </p:spTree>
    <p:extLst>
      <p:ext uri="{BB962C8B-B14F-4D97-AF65-F5344CB8AC3E}">
        <p14:creationId xmlns:p14="http://schemas.microsoft.com/office/powerpoint/2010/main" val="320879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FEA219-285F-5685-2DE2-8A60185E12EC}"/>
              </a:ext>
            </a:extLst>
          </p:cNvPr>
          <p:cNvSpPr/>
          <p:nvPr/>
        </p:nvSpPr>
        <p:spPr>
          <a:xfrm>
            <a:off x="5611679" y="432564"/>
            <a:ext cx="968641" cy="574388"/>
          </a:xfrm>
          <a:prstGeom prst="rect">
            <a:avLst/>
          </a:prstGeom>
        </p:spPr>
        <p:txBody>
          <a:bodyPr wrap="square">
            <a:spAutoFit/>
          </a:bodyPr>
          <a:lstStyle/>
          <a:p>
            <a:pPr algn="ctr">
              <a:lnSpc>
                <a:spcPct val="150000"/>
              </a:lnSpc>
              <a:spcBef>
                <a:spcPts val="400"/>
              </a:spcBef>
              <a:spcAft>
                <a:spcPts val="400"/>
              </a:spcAft>
              <a:buClr>
                <a:srgbClr val="000000"/>
              </a:buClr>
              <a:buFont typeface="Arial"/>
              <a:buNone/>
            </a:pPr>
            <a:r>
              <a:rPr lang="en-US" sz="2400" b="1" kern="0" dirty="0" err="1">
                <a:solidFill>
                  <a:srgbClr val="C00000"/>
                </a:solidFill>
                <a:latin typeface="UTM Avo" panose="02040603050506020204" pitchFamily="18" charset="0"/>
                <a:ea typeface="Calibri" panose="020F0502020204030204" pitchFamily="34" charset="0"/>
                <a:cs typeface="Times New Roman" panose="02020603050405020304" pitchFamily="18" charset="0"/>
                <a:sym typeface="Arial"/>
              </a:rPr>
              <a:t>Giải</a:t>
            </a:r>
            <a:r>
              <a:rPr lang="en-US" sz="2400" b="1" kern="0" dirty="0">
                <a:solidFill>
                  <a:srgbClr val="C00000"/>
                </a:solidFill>
                <a:latin typeface="UTM Avo" panose="02040603050506020204" pitchFamily="18" charset="0"/>
                <a:ea typeface="Calibri" panose="020F0502020204030204" pitchFamily="34" charset="0"/>
                <a:cs typeface="Times New Roman" panose="02020603050405020304" pitchFamily="18" charset="0"/>
                <a:sym typeface="Arial"/>
              </a:rPr>
              <a:t>:</a:t>
            </a:r>
          </a:p>
        </p:txBody>
      </p:sp>
      <p:sp>
        <p:nvSpPr>
          <p:cNvPr id="3" name="Rectangle 2">
            <a:extLst>
              <a:ext uri="{FF2B5EF4-FFF2-40B4-BE49-F238E27FC236}">
                <a16:creationId xmlns:a16="http://schemas.microsoft.com/office/drawing/2014/main" id="{168FDD16-7CA2-C7D0-F88B-35085B4DE198}"/>
              </a:ext>
            </a:extLst>
          </p:cNvPr>
          <p:cNvSpPr/>
          <p:nvPr/>
        </p:nvSpPr>
        <p:spPr>
          <a:xfrm>
            <a:off x="387413" y="852998"/>
            <a:ext cx="6066607" cy="3901646"/>
          </a:xfrm>
          <a:prstGeom prst="rect">
            <a:avLst/>
          </a:prstGeom>
        </p:spPr>
        <p:txBody>
          <a:bodyPr wrap="square">
            <a:spAutoFit/>
          </a:bodyPr>
          <a:lstStyle/>
          <a:p>
            <a:pPr algn="just">
              <a:lnSpc>
                <a:spcPct val="150000"/>
              </a:lnSpc>
              <a:buClr>
                <a:srgbClr val="000000"/>
              </a:buClr>
              <a:buFont typeface="Arial"/>
              <a:buNone/>
            </a:pPr>
            <a:r>
              <a:rPr lang="vi-VN" sz="2400" kern="0" dirty="0">
                <a:latin typeface="UTM Avo" panose="02040603050506020204" pitchFamily="18" charset="0"/>
                <a:ea typeface="Calibri" panose="020F0502020204030204" pitchFamily="34" charset="0"/>
                <a:cs typeface="Times New Roman" panose="02020603050405020304" pitchFamily="18" charset="0"/>
                <a:sym typeface="Arial"/>
              </a:rPr>
              <a:t>b) Ta có các nhận xét sau:</a:t>
            </a:r>
          </a:p>
          <a:p>
            <a:pPr marL="342900" indent="-342900" algn="just">
              <a:lnSpc>
                <a:spcPct val="150000"/>
              </a:lnSpc>
              <a:buClr>
                <a:srgbClr val="000000"/>
              </a:buClr>
              <a:buFont typeface="Arial" panose="020B0604020202020204" pitchFamily="34" charset="0"/>
              <a:buChar char="•"/>
            </a:pPr>
            <a:r>
              <a:rPr lang="vi-VN" sz="2400" kern="0" dirty="0">
                <a:latin typeface="UTM Avo" panose="02040603050506020204" pitchFamily="18" charset="0"/>
                <a:ea typeface="Calibri" panose="020F0502020204030204" pitchFamily="34" charset="0"/>
                <a:cs typeface="Times New Roman" panose="02020603050405020304" pitchFamily="18" charset="0"/>
                <a:sym typeface="Arial"/>
              </a:rPr>
              <a:t>Biên độ nhiệt trung bình tháng tăng trong các khoảng thời gian:  tháng 1 – tháng 3; tháng 10 – tháng 11.</a:t>
            </a:r>
          </a:p>
          <a:p>
            <a:pPr marL="342900" indent="-342900" algn="just">
              <a:lnSpc>
                <a:spcPct val="150000"/>
              </a:lnSpc>
              <a:buClr>
                <a:srgbClr val="000000"/>
              </a:buClr>
              <a:buFont typeface="Arial" panose="020B0604020202020204" pitchFamily="34" charset="0"/>
              <a:buChar char="•"/>
            </a:pPr>
            <a:r>
              <a:rPr lang="vi-VN" sz="2400" kern="0" dirty="0">
                <a:latin typeface="UTM Avo" panose="02040603050506020204" pitchFamily="18" charset="0"/>
                <a:ea typeface="Calibri" panose="020F0502020204030204" pitchFamily="34" charset="0"/>
                <a:cs typeface="Times New Roman" panose="02020603050405020304" pitchFamily="18" charset="0"/>
                <a:sym typeface="Arial"/>
              </a:rPr>
              <a:t>Biên độ nhiệt trung bình tháng giảm trong các khoảng thời gian: tháng 3 – tháng 10; tháng 11 – tháng 12.</a:t>
            </a:r>
          </a:p>
        </p:txBody>
      </p:sp>
      <p:pic>
        <p:nvPicPr>
          <p:cNvPr id="4" name="Picture 3">
            <a:extLst>
              <a:ext uri="{FF2B5EF4-FFF2-40B4-BE49-F238E27FC236}">
                <a16:creationId xmlns:a16="http://schemas.microsoft.com/office/drawing/2014/main" id="{0FD43367-09B1-378F-DE6C-686AF9D66194}"/>
              </a:ext>
            </a:extLst>
          </p:cNvPr>
          <p:cNvPicPr>
            <a:picLocks noChangeAspect="1"/>
          </p:cNvPicPr>
          <p:nvPr/>
        </p:nvPicPr>
        <p:blipFill>
          <a:blip r:embed="rId2"/>
          <a:stretch>
            <a:fillRect/>
          </a:stretch>
        </p:blipFill>
        <p:spPr>
          <a:xfrm>
            <a:off x="6580320" y="1537120"/>
            <a:ext cx="5369989" cy="2533401"/>
          </a:xfrm>
          <a:prstGeom prst="rect">
            <a:avLst/>
          </a:prstGeom>
        </p:spPr>
      </p:pic>
    </p:spTree>
    <p:extLst>
      <p:ext uri="{BB962C8B-B14F-4D97-AF65-F5344CB8AC3E}">
        <p14:creationId xmlns:p14="http://schemas.microsoft.com/office/powerpoint/2010/main" val="103939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1FAE8C-178F-4D87-44D4-AC6E75171E72}"/>
              </a:ext>
            </a:extLst>
          </p:cNvPr>
          <p:cNvSpPr/>
          <p:nvPr/>
        </p:nvSpPr>
        <p:spPr>
          <a:xfrm>
            <a:off x="223698" y="631554"/>
            <a:ext cx="6077090" cy="3971152"/>
          </a:xfrm>
          <a:prstGeom prst="rect">
            <a:avLst/>
          </a:prstGeom>
        </p:spPr>
        <p:txBody>
          <a:bodyPr wrap="square">
            <a:spAutoFit/>
          </a:bodyPr>
          <a:lstStyle/>
          <a:p>
            <a:pPr algn="just">
              <a:lnSpc>
                <a:spcPct val="150000"/>
              </a:lnSpc>
              <a:buClr>
                <a:srgbClr val="000000"/>
              </a:buClr>
              <a:buFont typeface="Arial"/>
              <a:buNone/>
            </a:pPr>
            <a:r>
              <a:rPr lang="nl-NL" sz="3200" b="1" kern="100" dirty="0">
                <a:solidFill>
                  <a:srgbClr val="C00000"/>
                </a:solidFill>
                <a:latin typeface="UTM Avo" panose="02040603050506020204" pitchFamily="18" charset="0"/>
                <a:ea typeface="Calibri" panose="020F0502020204030204" pitchFamily="34" charset="0"/>
                <a:cs typeface="Times New Roman" panose="02020603050405020304" pitchFamily="18" charset="0"/>
                <a:sym typeface="Arial"/>
              </a:rPr>
              <a:t>Chú ý:</a:t>
            </a:r>
            <a:endParaRPr lang="en-US" sz="3200" b="1" kern="100" dirty="0">
              <a:solidFill>
                <a:srgbClr val="C00000"/>
              </a:solidFill>
              <a:latin typeface="UTM Avo" panose="02040603050506020204" pitchFamily="18" charset="0"/>
              <a:ea typeface="Calibri" panose="020F0502020204030204" pitchFamily="34" charset="0"/>
              <a:cs typeface="Times New Roman" panose="02020603050405020304" pitchFamily="18" charset="0"/>
              <a:sym typeface="Arial"/>
            </a:endParaRPr>
          </a:p>
          <a:p>
            <a:pPr algn="just">
              <a:lnSpc>
                <a:spcPct val="150000"/>
              </a:lnSpc>
              <a:buClr>
                <a:srgbClr val="000000"/>
              </a:buClr>
              <a:buFont typeface="Arial"/>
              <a:buNone/>
            </a:pPr>
            <a:r>
              <a:rPr lang="vi-VN" sz="2800" kern="100" dirty="0">
                <a:latin typeface="UTM Avo" panose="02040603050506020204" pitchFamily="18" charset="0"/>
                <a:ea typeface="Calibri" panose="020F0502020204030204" pitchFamily="34" charset="0"/>
                <a:cs typeface="Times New Roman" panose="02020603050405020304" pitchFamily="18" charset="0"/>
                <a:sym typeface="Arial"/>
              </a:rPr>
              <a:t>Theo dõi biên độ nhiệt trung bình tháng của một khu vực trong khoảng thời gian đủ dài ta có thể nhận biết được những nét đặc trưng khí hậu của khu vực đó.</a:t>
            </a:r>
            <a:endParaRPr lang="en-US" sz="2800" kern="100" dirty="0">
              <a:latin typeface="UTM Avo" panose="02040603050506020204" pitchFamily="18" charset="0"/>
              <a:ea typeface="Calibri" panose="020F0502020204030204" pitchFamily="34" charset="0"/>
              <a:cs typeface="Times New Roman" panose="02020603050405020304" pitchFamily="18" charset="0"/>
              <a:sym typeface="Arial"/>
            </a:endParaRPr>
          </a:p>
        </p:txBody>
      </p:sp>
      <p:pic>
        <p:nvPicPr>
          <p:cNvPr id="6" name="Picture 5">
            <a:extLst>
              <a:ext uri="{FF2B5EF4-FFF2-40B4-BE49-F238E27FC236}">
                <a16:creationId xmlns:a16="http://schemas.microsoft.com/office/drawing/2014/main" id="{AADCEE3E-9D69-9874-5CF5-6B1F1C7E51F6}"/>
              </a:ext>
            </a:extLst>
          </p:cNvPr>
          <p:cNvPicPr>
            <a:picLocks noChangeAspect="1"/>
          </p:cNvPicPr>
          <p:nvPr/>
        </p:nvPicPr>
        <p:blipFill>
          <a:blip r:embed="rId2"/>
          <a:stretch>
            <a:fillRect/>
          </a:stretch>
        </p:blipFill>
        <p:spPr>
          <a:xfrm>
            <a:off x="6300788" y="1608356"/>
            <a:ext cx="1634322" cy="1423148"/>
          </a:xfrm>
          <a:prstGeom prst="rect">
            <a:avLst/>
          </a:prstGeom>
        </p:spPr>
      </p:pic>
      <p:pic>
        <p:nvPicPr>
          <p:cNvPr id="8" name="Picture 7">
            <a:extLst>
              <a:ext uri="{FF2B5EF4-FFF2-40B4-BE49-F238E27FC236}">
                <a16:creationId xmlns:a16="http://schemas.microsoft.com/office/drawing/2014/main" id="{88BC2663-48E4-14EB-2FA2-977DD7F2F723}"/>
              </a:ext>
            </a:extLst>
          </p:cNvPr>
          <p:cNvPicPr>
            <a:picLocks noChangeAspect="1"/>
          </p:cNvPicPr>
          <p:nvPr/>
        </p:nvPicPr>
        <p:blipFill>
          <a:blip r:embed="rId3"/>
          <a:stretch>
            <a:fillRect/>
          </a:stretch>
        </p:blipFill>
        <p:spPr>
          <a:xfrm>
            <a:off x="7230089" y="990600"/>
            <a:ext cx="4876800" cy="4876800"/>
          </a:xfrm>
          <a:prstGeom prst="rect">
            <a:avLst/>
          </a:prstGeom>
        </p:spPr>
      </p:pic>
    </p:spTree>
    <p:extLst>
      <p:ext uri="{BB962C8B-B14F-4D97-AF65-F5344CB8AC3E}">
        <p14:creationId xmlns:p14="http://schemas.microsoft.com/office/powerpoint/2010/main" val="320740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9A4EDB-35E8-B875-2172-2E0557EAC3C4}"/>
              </a:ext>
            </a:extLst>
          </p:cNvPr>
          <p:cNvSpPr txBox="1"/>
          <p:nvPr/>
        </p:nvSpPr>
        <p:spPr>
          <a:xfrm>
            <a:off x="213738" y="1625439"/>
            <a:ext cx="8523862" cy="3212482"/>
          </a:xfrm>
          <a:prstGeom prst="rect">
            <a:avLst/>
          </a:prstGeom>
          <a:noFill/>
        </p:spPr>
        <p:txBody>
          <a:bodyPr wrap="square" rtlCol="0">
            <a:spAutoFit/>
          </a:bodyPr>
          <a:lstStyle/>
          <a:p>
            <a:pPr algn="just">
              <a:lnSpc>
                <a:spcPct val="114000"/>
              </a:lnSpc>
              <a:buClr>
                <a:srgbClr val="000000"/>
              </a:buClr>
              <a:buFont typeface="Arial"/>
              <a:buNone/>
            </a:pPr>
            <a:r>
              <a:rPr lang="vi-VN" sz="2000" b="1" kern="0" dirty="0">
                <a:solidFill>
                  <a:srgbClr val="000000"/>
                </a:solidFill>
                <a:latin typeface="UTM Avo" panose="02040603050506020204" pitchFamily="18" charset="0"/>
                <a:cs typeface="Arial"/>
                <a:sym typeface="Arial"/>
              </a:rPr>
              <a:t>Ví dụ 3: </a:t>
            </a:r>
            <a:r>
              <a:rPr lang="vi-VN" sz="2000" kern="0" dirty="0">
                <a:solidFill>
                  <a:srgbClr val="000000"/>
                </a:solidFill>
                <a:latin typeface="UTM Avo" panose="02040603050506020204" pitchFamily="18" charset="0"/>
                <a:cs typeface="Arial"/>
                <a:sym typeface="Arial"/>
              </a:rPr>
              <a:t>Biểu đồ hình quạt tròn ở Hình 30 biểu diễn kết quả thống kê (tính theo tỉ số phần trăm) kế hoạch chi tiêu hàng tháng của gia đình bác Hạnh.</a:t>
            </a:r>
          </a:p>
          <a:p>
            <a:pPr algn="just">
              <a:lnSpc>
                <a:spcPct val="114000"/>
              </a:lnSpc>
              <a:buClr>
                <a:srgbClr val="000000"/>
              </a:buClr>
              <a:buFont typeface="Arial"/>
              <a:buNone/>
            </a:pPr>
            <a:r>
              <a:rPr lang="vi-VN" sz="2000" kern="0" dirty="0">
                <a:solidFill>
                  <a:srgbClr val="000000"/>
                </a:solidFill>
                <a:latin typeface="UTM Avo" panose="02040603050506020204" pitchFamily="18" charset="0"/>
                <a:cs typeface="Arial"/>
                <a:sym typeface="Arial"/>
              </a:rPr>
              <a:t>a) Khoản chi tiêu nào của gia đình bác Hạnh là lớn nhất? </a:t>
            </a:r>
          </a:p>
          <a:p>
            <a:pPr algn="just">
              <a:lnSpc>
                <a:spcPct val="114000"/>
              </a:lnSpc>
              <a:buClr>
                <a:srgbClr val="000000"/>
              </a:buClr>
              <a:buFont typeface="Arial"/>
              <a:buNone/>
            </a:pPr>
            <a:r>
              <a:rPr lang="vi-VN" sz="2000" kern="0" dirty="0">
                <a:solidFill>
                  <a:srgbClr val="000000"/>
                </a:solidFill>
                <a:latin typeface="UTM Avo" panose="02040603050506020204" pitchFamily="18" charset="0"/>
                <a:cs typeface="Arial"/>
                <a:sym typeface="Arial"/>
              </a:rPr>
              <a:t>b) Số tiền chi tiêu hàng tháng của gia đình bác Hạnh dành cho ăn uống gấp bao nhiêu lần số tiền dành cho tiết kiệm?</a:t>
            </a:r>
          </a:p>
          <a:p>
            <a:pPr algn="just">
              <a:lnSpc>
                <a:spcPct val="114000"/>
              </a:lnSpc>
              <a:buClr>
                <a:srgbClr val="000000"/>
              </a:buClr>
              <a:buFont typeface="Arial"/>
              <a:buNone/>
            </a:pPr>
            <a:r>
              <a:rPr lang="vi-VN" sz="2000" kern="0" dirty="0">
                <a:solidFill>
                  <a:srgbClr val="000000"/>
                </a:solidFill>
                <a:latin typeface="UTM Avo" panose="02040603050506020204" pitchFamily="18" charset="0"/>
                <a:cs typeface="Arial"/>
                <a:sym typeface="Arial"/>
              </a:rPr>
              <a:t>c) Tính số tiền gia đình bác Hạnh tiết kiệm hàng tháng theo kế hoạch, biết tổng thu nhập hàng tháng của gia đình bác Hạnh là 25 triệu đồng.</a:t>
            </a:r>
          </a:p>
        </p:txBody>
      </p:sp>
      <p:sp>
        <p:nvSpPr>
          <p:cNvPr id="2" name="Rectangle 1">
            <a:extLst>
              <a:ext uri="{FF2B5EF4-FFF2-40B4-BE49-F238E27FC236}">
                <a16:creationId xmlns:a16="http://schemas.microsoft.com/office/drawing/2014/main" id="{9F226EE3-D447-6EA3-BE4D-30ACF8A4220F}"/>
              </a:ext>
            </a:extLst>
          </p:cNvPr>
          <p:cNvSpPr/>
          <p:nvPr/>
        </p:nvSpPr>
        <p:spPr>
          <a:xfrm>
            <a:off x="213738" y="4820078"/>
            <a:ext cx="813043" cy="400110"/>
          </a:xfrm>
          <a:prstGeom prst="rect">
            <a:avLst/>
          </a:prstGeom>
        </p:spPr>
        <p:txBody>
          <a:bodyPr wrap="none">
            <a:spAutoFit/>
          </a:bodyPr>
          <a:lstStyle/>
          <a:p>
            <a:pPr algn="just" defTabSz="1219170">
              <a:spcBef>
                <a:spcPts val="400"/>
              </a:spcBef>
              <a:spcAft>
                <a:spcPts val="400"/>
              </a:spcAft>
              <a:buClr>
                <a:srgbClr val="000000"/>
              </a:buClr>
              <a:buFont typeface="Arial"/>
              <a:buNone/>
              <a:defRPr/>
            </a:pPr>
            <a:r>
              <a:rPr lang="en-US" sz="2000" b="1" kern="0" dirty="0" err="1">
                <a:solidFill>
                  <a:srgbClr val="C00000"/>
                </a:solidFill>
                <a:latin typeface="UTM Avo" panose="02040603050506020204" pitchFamily="18" charset="0"/>
                <a:ea typeface="Calibri" panose="020F0502020204030204" pitchFamily="34" charset="0"/>
                <a:cs typeface="Times New Roman" panose="02020603050405020304" pitchFamily="18" charset="0"/>
                <a:sym typeface="Arial"/>
              </a:rPr>
              <a:t>Giải</a:t>
            </a:r>
            <a:r>
              <a:rPr lang="en-US" sz="2000" b="1" kern="0" dirty="0">
                <a:solidFill>
                  <a:srgbClr val="C00000"/>
                </a:solidFill>
                <a:latin typeface="UTM Avo" panose="02040603050506020204" pitchFamily="18" charset="0"/>
                <a:ea typeface="Calibri" panose="020F0502020204030204" pitchFamily="34" charset="0"/>
                <a:cs typeface="Times New Roman" panose="02020603050405020304" pitchFamily="18" charset="0"/>
                <a:sym typeface="Arial"/>
              </a:rPr>
              <a:t>:</a:t>
            </a:r>
          </a:p>
        </p:txBody>
      </p:sp>
      <p:sp>
        <p:nvSpPr>
          <p:cNvPr id="5" name="Rectangle 4">
            <a:extLst>
              <a:ext uri="{FF2B5EF4-FFF2-40B4-BE49-F238E27FC236}">
                <a16:creationId xmlns:a16="http://schemas.microsoft.com/office/drawing/2014/main" id="{525D0F85-4546-9A37-723F-505E19A79B13}"/>
              </a:ext>
            </a:extLst>
          </p:cNvPr>
          <p:cNvSpPr/>
          <p:nvPr/>
        </p:nvSpPr>
        <p:spPr>
          <a:xfrm>
            <a:off x="213738" y="5232561"/>
            <a:ext cx="11839717" cy="1458156"/>
          </a:xfrm>
          <a:prstGeom prst="rect">
            <a:avLst/>
          </a:prstGeom>
          <a:noFill/>
        </p:spPr>
        <p:txBody>
          <a:bodyPr wrap="square" rtlCol="0">
            <a:spAutoFit/>
          </a:bodyPr>
          <a:lstStyle/>
          <a:p>
            <a:pPr algn="just">
              <a:lnSpc>
                <a:spcPct val="114000"/>
              </a:lnSpc>
              <a:buClr>
                <a:srgbClr val="000000"/>
              </a:buClr>
            </a:pPr>
            <a:r>
              <a:rPr lang="vi-VN" sz="2000" kern="0" dirty="0">
                <a:solidFill>
                  <a:srgbClr val="000000"/>
                </a:solidFill>
                <a:latin typeface="UTM Avo" panose="02040603050506020204" pitchFamily="18" charset="0"/>
                <a:cs typeface="Arial"/>
                <a:sym typeface="Arial"/>
              </a:rPr>
              <a:t>a) Khoản chi tiêu hàng tháng dành cho ăn uống của gia đình bác Hạnh là lớn nhất.</a:t>
            </a:r>
          </a:p>
          <a:p>
            <a:pPr algn="just">
              <a:lnSpc>
                <a:spcPct val="114000"/>
              </a:lnSpc>
              <a:buClr>
                <a:srgbClr val="000000"/>
              </a:buClr>
            </a:pPr>
            <a:r>
              <a:rPr lang="vi-VN" sz="2000" kern="0" dirty="0">
                <a:solidFill>
                  <a:srgbClr val="000000"/>
                </a:solidFill>
                <a:latin typeface="UTM Avo" panose="02040603050506020204" pitchFamily="18" charset="0"/>
                <a:cs typeface="Arial"/>
                <a:sym typeface="Arial"/>
              </a:rPr>
              <a:t>b) Do 35 : 20 = 1,75 nên số tiền chi tiêu hàng tháng của gia đình bác Hạnh dành cho ăn uống gấp 1,75 lần số tiền dành cho tiết kiệm.</a:t>
            </a:r>
          </a:p>
          <a:p>
            <a:pPr algn="just">
              <a:lnSpc>
                <a:spcPct val="114000"/>
              </a:lnSpc>
              <a:buClr>
                <a:srgbClr val="000000"/>
              </a:buClr>
            </a:pPr>
            <a:r>
              <a:rPr lang="vi-VN" sz="2000" kern="0" dirty="0">
                <a:solidFill>
                  <a:srgbClr val="000000"/>
                </a:solidFill>
                <a:latin typeface="UTM Avo" panose="02040603050506020204" pitchFamily="18" charset="0"/>
                <a:cs typeface="Arial"/>
                <a:sym typeface="Arial"/>
              </a:rPr>
              <a:t>c) Số tiền gia đình bác Hạnh tiết kiệm hàng tháng theo kế hoạch là: 25 . 20%</a:t>
            </a:r>
            <a:r>
              <a:rPr lang="en-US" sz="2000" kern="0" dirty="0">
                <a:solidFill>
                  <a:srgbClr val="000000"/>
                </a:solidFill>
                <a:latin typeface="UTM Avo" panose="02040603050506020204" pitchFamily="18" charset="0"/>
                <a:cs typeface="Arial"/>
                <a:sym typeface="Arial"/>
              </a:rPr>
              <a:t> </a:t>
            </a:r>
            <a:r>
              <a:rPr lang="vi-VN" sz="2000" kern="0" dirty="0">
                <a:solidFill>
                  <a:srgbClr val="000000"/>
                </a:solidFill>
                <a:latin typeface="UTM Avo" panose="02040603050506020204" pitchFamily="18" charset="0"/>
                <a:cs typeface="Arial"/>
                <a:sym typeface="Arial"/>
              </a:rPr>
              <a:t>=</a:t>
            </a:r>
            <a:r>
              <a:rPr lang="en-US" sz="2000" kern="0" dirty="0">
                <a:solidFill>
                  <a:srgbClr val="000000"/>
                </a:solidFill>
                <a:latin typeface="UTM Avo" panose="02040603050506020204" pitchFamily="18" charset="0"/>
                <a:cs typeface="Arial"/>
                <a:sym typeface="Arial"/>
              </a:rPr>
              <a:t> </a:t>
            </a:r>
            <a:r>
              <a:rPr lang="vi-VN" sz="2000" kern="0" dirty="0">
                <a:solidFill>
                  <a:srgbClr val="000000"/>
                </a:solidFill>
                <a:latin typeface="UTM Avo" panose="02040603050506020204" pitchFamily="18" charset="0"/>
                <a:cs typeface="Arial"/>
                <a:sym typeface="Arial"/>
              </a:rPr>
              <a:t>5 (triệu đồng).</a:t>
            </a:r>
          </a:p>
        </p:txBody>
      </p:sp>
      <p:pic>
        <p:nvPicPr>
          <p:cNvPr id="3" name="Picture 2">
            <a:extLst>
              <a:ext uri="{FF2B5EF4-FFF2-40B4-BE49-F238E27FC236}">
                <a16:creationId xmlns:a16="http://schemas.microsoft.com/office/drawing/2014/main" id="{5734A348-E135-4DA9-37CA-BDF3D412F900}"/>
              </a:ext>
            </a:extLst>
          </p:cNvPr>
          <p:cNvPicPr>
            <a:picLocks noChangeAspect="1"/>
          </p:cNvPicPr>
          <p:nvPr/>
        </p:nvPicPr>
        <p:blipFill>
          <a:blip r:embed="rId2"/>
          <a:stretch>
            <a:fillRect/>
          </a:stretch>
        </p:blipFill>
        <p:spPr>
          <a:xfrm>
            <a:off x="8872947" y="1285281"/>
            <a:ext cx="3180508" cy="3541089"/>
          </a:xfrm>
          <a:prstGeom prst="rect">
            <a:avLst/>
          </a:prstGeom>
        </p:spPr>
      </p:pic>
    </p:spTree>
    <p:extLst>
      <p:ext uri="{BB962C8B-B14F-4D97-AF65-F5344CB8AC3E}">
        <p14:creationId xmlns:p14="http://schemas.microsoft.com/office/powerpoint/2010/main" val="221931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D061B4-FA0C-EC9F-42AD-B8AB83C5A115}"/>
              </a:ext>
            </a:extLst>
          </p:cNvPr>
          <p:cNvSpPr txBox="1"/>
          <p:nvPr/>
        </p:nvSpPr>
        <p:spPr>
          <a:xfrm>
            <a:off x="198429" y="428040"/>
            <a:ext cx="11618160" cy="1675843"/>
          </a:xfrm>
          <a:prstGeom prst="rect">
            <a:avLst/>
          </a:prstGeom>
          <a:noFill/>
        </p:spPr>
        <p:txBody>
          <a:bodyPr wrap="square">
            <a:spAutoFit/>
          </a:bodyPr>
          <a:lstStyle/>
          <a:p>
            <a:pPr algn="just">
              <a:lnSpc>
                <a:spcPct val="150000"/>
              </a:lnSpc>
              <a:spcAft>
                <a:spcPts val="1067"/>
              </a:spcAft>
              <a:buClr>
                <a:srgbClr val="000000"/>
              </a:buClr>
              <a:buFont typeface="Arial"/>
              <a:buNone/>
            </a:pPr>
            <a:r>
              <a:rPr lang="vi-VN" sz="2400" b="1" kern="100" dirty="0">
                <a:solidFill>
                  <a:srgbClr val="C00000"/>
                </a:solidFill>
                <a:latin typeface="UTM Avo" panose="02040603050506020204" pitchFamily="18" charset="0"/>
                <a:ea typeface="Times New Roman" panose="02020603050405020304" pitchFamily="18" charset="0"/>
                <a:cs typeface="Times New Roman" panose="02020603050405020304" pitchFamily="18" charset="0"/>
                <a:sym typeface="Arial"/>
              </a:rPr>
              <a:t>Bài tập 1 (SGK – tr23) </a:t>
            </a:r>
            <a:r>
              <a:rPr lang="vi-VN"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Biểu đồ cột kép ở Hình 33 biểu diễn thu nhập bình quân đầu người/năm của Việt Nam và Singapore trong các năm 2015, 2016, 2017, 2018, 2019, 2020.</a:t>
            </a:r>
          </a:p>
        </p:txBody>
      </p:sp>
      <p:pic>
        <p:nvPicPr>
          <p:cNvPr id="3" name="Picture 2">
            <a:extLst>
              <a:ext uri="{FF2B5EF4-FFF2-40B4-BE49-F238E27FC236}">
                <a16:creationId xmlns:a16="http://schemas.microsoft.com/office/drawing/2014/main" id="{BABC61D8-86AC-3A17-8679-B2F93F539808}"/>
              </a:ext>
            </a:extLst>
          </p:cNvPr>
          <p:cNvPicPr>
            <a:picLocks noChangeAspect="1"/>
          </p:cNvPicPr>
          <p:nvPr/>
        </p:nvPicPr>
        <p:blipFill>
          <a:blip r:embed="rId2"/>
          <a:stretch>
            <a:fillRect/>
          </a:stretch>
        </p:blipFill>
        <p:spPr>
          <a:xfrm>
            <a:off x="3833090" y="1987691"/>
            <a:ext cx="7630402" cy="3677468"/>
          </a:xfrm>
          <a:prstGeom prst="rect">
            <a:avLst/>
          </a:prstGeom>
        </p:spPr>
      </p:pic>
    </p:spTree>
    <p:extLst>
      <p:ext uri="{BB962C8B-B14F-4D97-AF65-F5344CB8AC3E}">
        <p14:creationId xmlns:p14="http://schemas.microsoft.com/office/powerpoint/2010/main" val="349969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CA232E-2470-9952-3245-8CD354468166}"/>
              </a:ext>
            </a:extLst>
          </p:cNvPr>
          <p:cNvSpPr/>
          <p:nvPr/>
        </p:nvSpPr>
        <p:spPr>
          <a:xfrm>
            <a:off x="342900" y="3140987"/>
            <a:ext cx="11518901" cy="1255793"/>
          </a:xfrm>
          <a:prstGeom prst="rect">
            <a:avLst/>
          </a:prstGeom>
        </p:spPr>
        <p:txBody>
          <a:bodyPr wrap="square">
            <a:spAutoFit/>
          </a:bodyPr>
          <a:lstStyle/>
          <a:p>
            <a:pPr lvl="0" algn="just">
              <a:lnSpc>
                <a:spcPct val="125000"/>
              </a:lnSpc>
              <a:buClrTx/>
            </a:pPr>
            <a:r>
              <a:rPr lang="vi-VN" sz="2100" dirty="0">
                <a:latin typeface="UTM Avo" panose="02040603050506020204" pitchFamily="18" charset="0"/>
                <a:ea typeface="Calibri" panose="020F0502020204030204" pitchFamily="34" charset="0"/>
                <a:cs typeface="Times New Roman" panose="02020603050405020304" pitchFamily="18" charset="0"/>
              </a:rPr>
              <a:t>a) Lập bảng thống kê tỉ số thu nhập bình quân đầu người/năm của Singapore và thu nhập bình quân đầu người/năm của Việt Nam trong các năm nói trên theo mẫu ở Bảng 11 (viết tỉ số ở dạng số thập phân và làm tròn đến hàng phần mười).</a:t>
            </a:r>
          </a:p>
        </p:txBody>
      </p:sp>
      <p:graphicFrame>
        <p:nvGraphicFramePr>
          <p:cNvPr id="4" name="Table 3">
            <a:extLst>
              <a:ext uri="{FF2B5EF4-FFF2-40B4-BE49-F238E27FC236}">
                <a16:creationId xmlns:a16="http://schemas.microsoft.com/office/drawing/2014/main" id="{1599C42D-6661-73CD-F001-4495D0B13FDC}"/>
              </a:ext>
            </a:extLst>
          </p:cNvPr>
          <p:cNvGraphicFramePr>
            <a:graphicFrameLocks noGrp="1"/>
          </p:cNvGraphicFramePr>
          <p:nvPr/>
        </p:nvGraphicFramePr>
        <p:xfrm>
          <a:off x="673100" y="4604883"/>
          <a:ext cx="11188701" cy="1719717"/>
        </p:xfrm>
        <a:graphic>
          <a:graphicData uri="http://schemas.openxmlformats.org/drawingml/2006/table">
            <a:tbl>
              <a:tblPr firstRow="1" firstCol="1" bandRow="1"/>
              <a:tblGrid>
                <a:gridCol w="4834653">
                  <a:extLst>
                    <a:ext uri="{9D8B030D-6E8A-4147-A177-3AD203B41FA5}">
                      <a16:colId xmlns:a16="http://schemas.microsoft.com/office/drawing/2014/main" val="1407779745"/>
                    </a:ext>
                  </a:extLst>
                </a:gridCol>
                <a:gridCol w="1058623">
                  <a:extLst>
                    <a:ext uri="{9D8B030D-6E8A-4147-A177-3AD203B41FA5}">
                      <a16:colId xmlns:a16="http://schemas.microsoft.com/office/drawing/2014/main" val="3839888732"/>
                    </a:ext>
                  </a:extLst>
                </a:gridCol>
                <a:gridCol w="1058623">
                  <a:extLst>
                    <a:ext uri="{9D8B030D-6E8A-4147-A177-3AD203B41FA5}">
                      <a16:colId xmlns:a16="http://schemas.microsoft.com/office/drawing/2014/main" val="842597664"/>
                    </a:ext>
                  </a:extLst>
                </a:gridCol>
                <a:gridCol w="1058623">
                  <a:extLst>
                    <a:ext uri="{9D8B030D-6E8A-4147-A177-3AD203B41FA5}">
                      <a16:colId xmlns:a16="http://schemas.microsoft.com/office/drawing/2014/main" val="370086617"/>
                    </a:ext>
                  </a:extLst>
                </a:gridCol>
                <a:gridCol w="1059393">
                  <a:extLst>
                    <a:ext uri="{9D8B030D-6E8A-4147-A177-3AD203B41FA5}">
                      <a16:colId xmlns:a16="http://schemas.microsoft.com/office/drawing/2014/main" val="1485719520"/>
                    </a:ext>
                  </a:extLst>
                </a:gridCol>
                <a:gridCol w="1059393">
                  <a:extLst>
                    <a:ext uri="{9D8B030D-6E8A-4147-A177-3AD203B41FA5}">
                      <a16:colId xmlns:a16="http://schemas.microsoft.com/office/drawing/2014/main" val="1263633731"/>
                    </a:ext>
                  </a:extLst>
                </a:gridCol>
                <a:gridCol w="1059393">
                  <a:extLst>
                    <a:ext uri="{9D8B030D-6E8A-4147-A177-3AD203B41FA5}">
                      <a16:colId xmlns:a16="http://schemas.microsoft.com/office/drawing/2014/main" val="12212576"/>
                    </a:ext>
                  </a:extLst>
                </a:gridCol>
              </a:tblGrid>
              <a:tr h="418592">
                <a:tc>
                  <a:txBody>
                    <a:bodyPr/>
                    <a:lstStyle/>
                    <a:p>
                      <a:pPr algn="ctr">
                        <a:lnSpc>
                          <a:spcPct val="150000"/>
                        </a:lnSpc>
                        <a:spcBef>
                          <a:spcPts val="600"/>
                        </a:spcBef>
                        <a:spcAft>
                          <a:spcPts val="600"/>
                        </a:spcAft>
                      </a:pPr>
                      <a:r>
                        <a:rPr lang="fr-FR" sz="2000" b="1" dirty="0" err="1">
                          <a:effectLst/>
                          <a:latin typeface="UTM Avo" panose="02040603050506020204" pitchFamily="18" charset="0"/>
                          <a:ea typeface="Calibri" panose="020F0502020204030204" pitchFamily="34" charset="0"/>
                          <a:cs typeface="Times New Roman" panose="02020603050405020304" pitchFamily="18" charset="0"/>
                        </a:rPr>
                        <a:t>Năm</a:t>
                      </a:r>
                      <a:endParaRPr lang="en-US" sz="2000" b="1" dirty="0">
                        <a:effectLst/>
                        <a:latin typeface="UTM Avo" panose="02040603050506020204" pitchFamily="18" charset="0"/>
                        <a:ea typeface="Arial" panose="020B0604020202020204" pitchFamily="34" charset="0"/>
                        <a:cs typeface="Times New Roman" panose="02020603050405020304" pitchFamily="18"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50000"/>
                        </a:lnSpc>
                        <a:spcBef>
                          <a:spcPts val="600"/>
                        </a:spcBef>
                        <a:spcAft>
                          <a:spcPts val="600"/>
                        </a:spcAft>
                      </a:pPr>
                      <a:r>
                        <a:rPr lang="fr-FR" sz="2000" b="1" dirty="0">
                          <a:effectLst/>
                          <a:latin typeface="UTM Avo" panose="02040603050506020204" pitchFamily="18" charset="0"/>
                          <a:ea typeface="Calibri" panose="020F0502020204030204" pitchFamily="34" charset="0"/>
                          <a:cs typeface="Times New Roman" panose="02020603050405020304" pitchFamily="18" charset="0"/>
                        </a:rPr>
                        <a:t>2015</a:t>
                      </a:r>
                      <a:endParaRPr lang="en-US" sz="2000" b="1" dirty="0">
                        <a:effectLst/>
                        <a:latin typeface="UTM Avo" panose="02040603050506020204" pitchFamily="18" charset="0"/>
                        <a:ea typeface="Arial" panose="020B0604020202020204" pitchFamily="34" charset="0"/>
                        <a:cs typeface="Times New Roman" panose="02020603050405020304" pitchFamily="18"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50000"/>
                        </a:lnSpc>
                        <a:spcBef>
                          <a:spcPts val="600"/>
                        </a:spcBef>
                        <a:spcAft>
                          <a:spcPts val="600"/>
                        </a:spcAft>
                      </a:pPr>
                      <a:r>
                        <a:rPr lang="fr-FR" sz="2000" b="1" dirty="0">
                          <a:effectLst/>
                          <a:latin typeface="UTM Avo" panose="02040603050506020204" pitchFamily="18" charset="0"/>
                          <a:ea typeface="Calibri" panose="020F0502020204030204" pitchFamily="34" charset="0"/>
                          <a:cs typeface="Times New Roman" panose="02020603050405020304" pitchFamily="18" charset="0"/>
                        </a:rPr>
                        <a:t>2016</a:t>
                      </a:r>
                      <a:endParaRPr lang="en-US" sz="2000" b="1" dirty="0">
                        <a:effectLst/>
                        <a:latin typeface="UTM Avo" panose="02040603050506020204" pitchFamily="18" charset="0"/>
                        <a:ea typeface="Arial" panose="020B0604020202020204" pitchFamily="34" charset="0"/>
                        <a:cs typeface="Times New Roman" panose="02020603050405020304" pitchFamily="18"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50000"/>
                        </a:lnSpc>
                        <a:spcBef>
                          <a:spcPts val="600"/>
                        </a:spcBef>
                        <a:spcAft>
                          <a:spcPts val="600"/>
                        </a:spcAft>
                      </a:pPr>
                      <a:r>
                        <a:rPr lang="fr-FR" sz="2000" b="1" dirty="0">
                          <a:effectLst/>
                          <a:latin typeface="UTM Avo" panose="02040603050506020204" pitchFamily="18" charset="0"/>
                          <a:ea typeface="Calibri" panose="020F0502020204030204" pitchFamily="34" charset="0"/>
                          <a:cs typeface="Times New Roman" panose="02020603050405020304" pitchFamily="18" charset="0"/>
                        </a:rPr>
                        <a:t>2017</a:t>
                      </a:r>
                      <a:endParaRPr lang="en-US" sz="2000" b="1" dirty="0">
                        <a:effectLst/>
                        <a:latin typeface="UTM Avo" panose="02040603050506020204" pitchFamily="18" charset="0"/>
                        <a:ea typeface="Arial" panose="020B0604020202020204" pitchFamily="34" charset="0"/>
                        <a:cs typeface="Times New Roman" panose="02020603050405020304" pitchFamily="18"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50000"/>
                        </a:lnSpc>
                        <a:spcBef>
                          <a:spcPts val="600"/>
                        </a:spcBef>
                        <a:spcAft>
                          <a:spcPts val="600"/>
                        </a:spcAft>
                      </a:pPr>
                      <a:r>
                        <a:rPr lang="fr-FR" sz="2000" b="1" dirty="0">
                          <a:effectLst/>
                          <a:latin typeface="UTM Avo" panose="02040603050506020204" pitchFamily="18" charset="0"/>
                          <a:ea typeface="Calibri" panose="020F0502020204030204" pitchFamily="34" charset="0"/>
                          <a:cs typeface="Times New Roman" panose="02020603050405020304" pitchFamily="18" charset="0"/>
                        </a:rPr>
                        <a:t>2018</a:t>
                      </a:r>
                      <a:endParaRPr lang="en-US" sz="2000" b="1" dirty="0">
                        <a:effectLst/>
                        <a:latin typeface="UTM Avo" panose="02040603050506020204" pitchFamily="18" charset="0"/>
                        <a:ea typeface="Arial" panose="020B0604020202020204" pitchFamily="34" charset="0"/>
                        <a:cs typeface="Times New Roman" panose="02020603050405020304" pitchFamily="18"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50000"/>
                        </a:lnSpc>
                        <a:spcBef>
                          <a:spcPts val="600"/>
                        </a:spcBef>
                        <a:spcAft>
                          <a:spcPts val="600"/>
                        </a:spcAft>
                      </a:pPr>
                      <a:r>
                        <a:rPr lang="fr-FR" sz="2000" b="1" dirty="0">
                          <a:effectLst/>
                          <a:latin typeface="UTM Avo" panose="02040603050506020204" pitchFamily="18" charset="0"/>
                          <a:ea typeface="Calibri" panose="020F0502020204030204" pitchFamily="34" charset="0"/>
                          <a:cs typeface="Times New Roman" panose="02020603050405020304" pitchFamily="18" charset="0"/>
                        </a:rPr>
                        <a:t>2019</a:t>
                      </a:r>
                      <a:endParaRPr lang="en-US" sz="2000" b="1" dirty="0">
                        <a:effectLst/>
                        <a:latin typeface="UTM Avo" panose="02040603050506020204" pitchFamily="18" charset="0"/>
                        <a:ea typeface="Arial" panose="020B0604020202020204" pitchFamily="34" charset="0"/>
                        <a:cs typeface="Times New Roman" panose="02020603050405020304" pitchFamily="18"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50000"/>
                        </a:lnSpc>
                        <a:spcBef>
                          <a:spcPts val="600"/>
                        </a:spcBef>
                        <a:spcAft>
                          <a:spcPts val="600"/>
                        </a:spcAft>
                      </a:pPr>
                      <a:r>
                        <a:rPr lang="fr-FR" sz="2000" b="1" dirty="0">
                          <a:effectLst/>
                          <a:latin typeface="UTM Avo" panose="02040603050506020204" pitchFamily="18" charset="0"/>
                          <a:ea typeface="Calibri" panose="020F0502020204030204" pitchFamily="34" charset="0"/>
                          <a:cs typeface="Times New Roman" panose="02020603050405020304" pitchFamily="18" charset="0"/>
                        </a:rPr>
                        <a:t>2020</a:t>
                      </a:r>
                      <a:endParaRPr lang="en-US" sz="2000" b="1" dirty="0">
                        <a:effectLst/>
                        <a:latin typeface="UTM Avo" panose="02040603050506020204" pitchFamily="18" charset="0"/>
                        <a:ea typeface="Arial" panose="020B0604020202020204" pitchFamily="34" charset="0"/>
                        <a:cs typeface="Times New Roman" panose="02020603050405020304" pitchFamily="18"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674946313"/>
                  </a:ext>
                </a:extLst>
              </a:tr>
              <a:tr h="1301125">
                <a:tc>
                  <a:txBody>
                    <a:bodyPr/>
                    <a:lstStyle/>
                    <a:p>
                      <a:pPr algn="just">
                        <a:lnSpc>
                          <a:spcPct val="125000"/>
                        </a:lnSpc>
                        <a:spcBef>
                          <a:spcPts val="0"/>
                        </a:spcBef>
                        <a:spcAft>
                          <a:spcPts val="0"/>
                        </a:spcAft>
                      </a:pPr>
                      <a:r>
                        <a:rPr lang="vi-VN" sz="2000" kern="1200" dirty="0">
                          <a:solidFill>
                            <a:schemeClr val="tx1"/>
                          </a:solidFill>
                          <a:effectLst/>
                          <a:latin typeface="UTM Avo" panose="02040603050506020204" pitchFamily="18" charset="0"/>
                          <a:ea typeface="Arial" panose="020B0604020202020204" pitchFamily="34" charset="0"/>
                          <a:cs typeface="Times New Roman" panose="02020603050405020304" pitchFamily="18" charset="0"/>
                        </a:rPr>
                        <a:t>Tỉ số thu nhập bình quân đầu người/năm của Singapore và thu nhập bình quân đầu người/năm</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Bef>
                          <a:spcPts val="0"/>
                        </a:spcBef>
                        <a:spcAft>
                          <a:spcPts val="0"/>
                        </a:spcAft>
                      </a:pPr>
                      <a:r>
                        <a:rPr lang="en-US" sz="2100" dirty="0">
                          <a:effectLst/>
                          <a:latin typeface="UTM Avo" panose="02040603050506020204" pitchFamily="18" charset="0"/>
                          <a:ea typeface="Arial" panose="020B0604020202020204" pitchFamily="34" charset="0"/>
                          <a:cs typeface="Times New Roman" panose="02020603050405020304" pitchFamily="18" charset="0"/>
                        </a:rPr>
                        <a:t>?</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2100" dirty="0">
                          <a:effectLst/>
                          <a:latin typeface="UTM Avo" panose="02040603050506020204" pitchFamily="18" charset="0"/>
                          <a:ea typeface="Arial" panose="020B0604020202020204" pitchFamily="34" charset="0"/>
                          <a:cs typeface="Times New Roman" panose="02020603050405020304" pitchFamily="18" charset="0"/>
                        </a:rPr>
                        <a:t>?</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2100" dirty="0">
                          <a:effectLst/>
                          <a:latin typeface="UTM Avo" panose="02040603050506020204" pitchFamily="18" charset="0"/>
                          <a:ea typeface="Arial" panose="020B0604020202020204" pitchFamily="34" charset="0"/>
                          <a:cs typeface="Times New Roman" panose="02020603050405020304" pitchFamily="18" charset="0"/>
                        </a:rPr>
                        <a:t>?</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2100" dirty="0">
                          <a:effectLst/>
                          <a:latin typeface="UTM Avo" panose="02040603050506020204" pitchFamily="18" charset="0"/>
                          <a:ea typeface="Arial" panose="020B0604020202020204" pitchFamily="34" charset="0"/>
                          <a:cs typeface="Times New Roman" panose="02020603050405020304" pitchFamily="18" charset="0"/>
                        </a:rPr>
                        <a:t>?</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2100" dirty="0">
                          <a:effectLst/>
                          <a:latin typeface="UTM Avo" panose="02040603050506020204" pitchFamily="18" charset="0"/>
                          <a:ea typeface="Arial" panose="020B0604020202020204" pitchFamily="34" charset="0"/>
                          <a:cs typeface="Times New Roman" panose="02020603050405020304" pitchFamily="18" charset="0"/>
                        </a:rPr>
                        <a:t>?</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2100" dirty="0">
                          <a:effectLst/>
                          <a:latin typeface="UTM Avo" panose="02040603050506020204" pitchFamily="18" charset="0"/>
                          <a:ea typeface="Arial" panose="020B0604020202020204" pitchFamily="34" charset="0"/>
                          <a:cs typeface="Times New Roman" panose="02020603050405020304" pitchFamily="18" charset="0"/>
                        </a:rPr>
                        <a:t>?</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2714446"/>
                  </a:ext>
                </a:extLst>
              </a:tr>
            </a:tbl>
          </a:graphicData>
        </a:graphic>
      </p:graphicFrame>
      <p:sp>
        <p:nvSpPr>
          <p:cNvPr id="5" name="Rectangle 4">
            <a:extLst>
              <a:ext uri="{FF2B5EF4-FFF2-40B4-BE49-F238E27FC236}">
                <a16:creationId xmlns:a16="http://schemas.microsoft.com/office/drawing/2014/main" id="{D74A9BA9-E5F9-D8F4-1B6E-5907DDDE7A5C}"/>
              </a:ext>
            </a:extLst>
          </p:cNvPr>
          <p:cNvSpPr/>
          <p:nvPr/>
        </p:nvSpPr>
        <p:spPr>
          <a:xfrm>
            <a:off x="5564030" y="5489286"/>
            <a:ext cx="947580" cy="415498"/>
          </a:xfrm>
          <a:prstGeom prst="rect">
            <a:avLst/>
          </a:prstGeom>
          <a:noFill/>
        </p:spPr>
        <p:txBody>
          <a:bodyPr wrap="square">
            <a:spAutoFit/>
          </a:bodyPr>
          <a:lstStyle/>
          <a:p>
            <a:pPr algn="ctr">
              <a:spcBef>
                <a:spcPts val="800"/>
              </a:spcBef>
              <a:spcAft>
                <a:spcPts val="800"/>
              </a:spcAft>
            </a:pPr>
            <a:r>
              <a:rPr lang="vi-VN" sz="2100" dirty="0">
                <a:solidFill>
                  <a:srgbClr val="002060"/>
                </a:solidFill>
                <a:highlight>
                  <a:srgbClr val="FFFAF7"/>
                </a:highlight>
                <a:latin typeface="UTM Avo" panose="02040603050506020204" pitchFamily="18" charset="0"/>
                <a:ea typeface="Arial" panose="020B0604020202020204" pitchFamily="34" charset="0"/>
                <a:cs typeface="Times New Roman" panose="02020603050405020304" pitchFamily="18" charset="0"/>
              </a:rPr>
              <a:t>26,54</a:t>
            </a:r>
            <a:endParaRPr lang="en-US" sz="2100" dirty="0">
              <a:solidFill>
                <a:srgbClr val="002060"/>
              </a:solidFill>
              <a:highlight>
                <a:srgbClr val="FFFAF7"/>
              </a:highlight>
              <a:latin typeface="UTM Avo" panose="02040603050506020204" pitchFamily="18" charset="0"/>
              <a:ea typeface="Arial" panose="020B060402020202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866000D8-991A-D5F3-A18A-3D1A5A8E3CA5}"/>
              </a:ext>
            </a:extLst>
          </p:cNvPr>
          <p:cNvSpPr/>
          <p:nvPr/>
        </p:nvSpPr>
        <p:spPr>
          <a:xfrm>
            <a:off x="6619870" y="5489286"/>
            <a:ext cx="947580" cy="415498"/>
          </a:xfrm>
          <a:prstGeom prst="rect">
            <a:avLst/>
          </a:prstGeom>
          <a:noFill/>
        </p:spPr>
        <p:txBody>
          <a:bodyPr wrap="square">
            <a:spAutoFit/>
          </a:bodyPr>
          <a:lstStyle/>
          <a:p>
            <a:pPr algn="ctr">
              <a:spcBef>
                <a:spcPts val="800"/>
              </a:spcBef>
              <a:spcAft>
                <a:spcPts val="800"/>
              </a:spcAft>
            </a:pPr>
            <a:r>
              <a:rPr lang="vi-VN" sz="2100" dirty="0">
                <a:solidFill>
                  <a:srgbClr val="002060"/>
                </a:solidFill>
                <a:highlight>
                  <a:srgbClr val="FFFAF7"/>
                </a:highlight>
                <a:latin typeface="UTM Avo" panose="02040603050506020204" pitchFamily="18" charset="0"/>
              </a:rPr>
              <a:t>25,82</a:t>
            </a:r>
            <a:endParaRPr sz="2100" dirty="0">
              <a:solidFill>
                <a:srgbClr val="002060"/>
              </a:solidFill>
              <a:highlight>
                <a:srgbClr val="FFFAF7"/>
              </a:highlight>
              <a:latin typeface="UTM Avo" panose="02040603050506020204" pitchFamily="18" charset="0"/>
            </a:endParaRPr>
          </a:p>
        </p:txBody>
      </p:sp>
      <p:sp>
        <p:nvSpPr>
          <p:cNvPr id="7" name="Rectangle 6">
            <a:extLst>
              <a:ext uri="{FF2B5EF4-FFF2-40B4-BE49-F238E27FC236}">
                <a16:creationId xmlns:a16="http://schemas.microsoft.com/office/drawing/2014/main" id="{79005A8C-E140-2BDB-11E7-A74611357BFC}"/>
              </a:ext>
            </a:extLst>
          </p:cNvPr>
          <p:cNvSpPr/>
          <p:nvPr/>
        </p:nvSpPr>
        <p:spPr>
          <a:xfrm>
            <a:off x="7687243" y="5489286"/>
            <a:ext cx="947580" cy="415498"/>
          </a:xfrm>
          <a:prstGeom prst="rect">
            <a:avLst/>
          </a:prstGeom>
          <a:noFill/>
        </p:spPr>
        <p:txBody>
          <a:bodyPr wrap="square">
            <a:spAutoFit/>
          </a:bodyPr>
          <a:lstStyle/>
          <a:p>
            <a:pPr algn="ctr">
              <a:spcBef>
                <a:spcPts val="800"/>
              </a:spcBef>
              <a:spcAft>
                <a:spcPts val="800"/>
              </a:spcAft>
            </a:pPr>
            <a:r>
              <a:rPr lang="vi-VN" sz="2100" dirty="0">
                <a:solidFill>
                  <a:srgbClr val="002060"/>
                </a:solidFill>
                <a:highlight>
                  <a:srgbClr val="FFFAF7"/>
                </a:highlight>
                <a:latin typeface="UTM Avo" panose="02040603050506020204" pitchFamily="18" charset="0"/>
              </a:rPr>
              <a:t>23,80</a:t>
            </a:r>
            <a:endParaRPr sz="2100" dirty="0">
              <a:solidFill>
                <a:srgbClr val="002060"/>
              </a:solidFill>
              <a:highlight>
                <a:srgbClr val="FFFAF7"/>
              </a:highlight>
              <a:latin typeface="UTM Avo" panose="02040603050506020204" pitchFamily="18" charset="0"/>
            </a:endParaRPr>
          </a:p>
        </p:txBody>
      </p:sp>
      <p:sp>
        <p:nvSpPr>
          <p:cNvPr id="9" name="Rectangle 8">
            <a:extLst>
              <a:ext uri="{FF2B5EF4-FFF2-40B4-BE49-F238E27FC236}">
                <a16:creationId xmlns:a16="http://schemas.microsoft.com/office/drawing/2014/main" id="{15EE5AD1-85F8-D64E-178E-24A17053F42E}"/>
              </a:ext>
            </a:extLst>
          </p:cNvPr>
          <p:cNvSpPr/>
          <p:nvPr/>
        </p:nvSpPr>
        <p:spPr>
          <a:xfrm>
            <a:off x="8741620" y="5489286"/>
            <a:ext cx="947580" cy="415498"/>
          </a:xfrm>
          <a:prstGeom prst="rect">
            <a:avLst/>
          </a:prstGeom>
          <a:noFill/>
        </p:spPr>
        <p:txBody>
          <a:bodyPr wrap="square">
            <a:spAutoFit/>
          </a:bodyPr>
          <a:lstStyle/>
          <a:p>
            <a:pPr algn="ctr">
              <a:spcBef>
                <a:spcPts val="800"/>
              </a:spcBef>
              <a:spcAft>
                <a:spcPts val="800"/>
              </a:spcAft>
            </a:pPr>
            <a:r>
              <a:rPr lang="vi-VN" sz="2100" dirty="0">
                <a:solidFill>
                  <a:srgbClr val="002060"/>
                </a:solidFill>
                <a:highlight>
                  <a:srgbClr val="FFFAF7"/>
                </a:highlight>
                <a:latin typeface="UTM Avo" panose="02040603050506020204" pitchFamily="18" charset="0"/>
              </a:rPr>
              <a:t>25,95</a:t>
            </a:r>
            <a:endParaRPr sz="2100" dirty="0">
              <a:solidFill>
                <a:srgbClr val="002060"/>
              </a:solidFill>
              <a:highlight>
                <a:srgbClr val="FFFAF7"/>
              </a:highlight>
              <a:latin typeface="UTM Avo" panose="02040603050506020204" pitchFamily="18" charset="0"/>
            </a:endParaRPr>
          </a:p>
        </p:txBody>
      </p:sp>
      <p:sp>
        <p:nvSpPr>
          <p:cNvPr id="10" name="Rectangle 9">
            <a:extLst>
              <a:ext uri="{FF2B5EF4-FFF2-40B4-BE49-F238E27FC236}">
                <a16:creationId xmlns:a16="http://schemas.microsoft.com/office/drawing/2014/main" id="{3D050BA4-D1F5-6D05-D356-C2BF6DAC9692}"/>
              </a:ext>
            </a:extLst>
          </p:cNvPr>
          <p:cNvSpPr/>
          <p:nvPr/>
        </p:nvSpPr>
        <p:spPr>
          <a:xfrm>
            <a:off x="9796114" y="5489286"/>
            <a:ext cx="947580" cy="415498"/>
          </a:xfrm>
          <a:prstGeom prst="rect">
            <a:avLst/>
          </a:prstGeom>
          <a:noFill/>
        </p:spPr>
        <p:txBody>
          <a:bodyPr wrap="square">
            <a:spAutoFit/>
          </a:bodyPr>
          <a:lstStyle/>
          <a:p>
            <a:pPr algn="ctr">
              <a:spcBef>
                <a:spcPts val="800"/>
              </a:spcBef>
              <a:spcAft>
                <a:spcPts val="800"/>
              </a:spcAft>
            </a:pPr>
            <a:r>
              <a:rPr lang="vi-VN" sz="2100" dirty="0">
                <a:solidFill>
                  <a:srgbClr val="002060"/>
                </a:solidFill>
                <a:highlight>
                  <a:srgbClr val="FFFAF7"/>
                </a:highlight>
                <a:latin typeface="UTM Avo" panose="02040603050506020204" pitchFamily="18" charset="0"/>
              </a:rPr>
              <a:t>24,04</a:t>
            </a:r>
            <a:endParaRPr sz="2100" dirty="0">
              <a:solidFill>
                <a:srgbClr val="002060"/>
              </a:solidFill>
              <a:highlight>
                <a:srgbClr val="FFFAF7"/>
              </a:highlight>
              <a:latin typeface="UTM Avo" panose="02040603050506020204" pitchFamily="18" charset="0"/>
            </a:endParaRPr>
          </a:p>
        </p:txBody>
      </p:sp>
      <p:sp>
        <p:nvSpPr>
          <p:cNvPr id="11" name="Rectangle 10">
            <a:extLst>
              <a:ext uri="{FF2B5EF4-FFF2-40B4-BE49-F238E27FC236}">
                <a16:creationId xmlns:a16="http://schemas.microsoft.com/office/drawing/2014/main" id="{292DFF89-4C63-1EA0-13E9-AE4EBA66DFCC}"/>
              </a:ext>
            </a:extLst>
          </p:cNvPr>
          <p:cNvSpPr/>
          <p:nvPr/>
        </p:nvSpPr>
        <p:spPr>
          <a:xfrm>
            <a:off x="10861360" y="5489286"/>
            <a:ext cx="947580" cy="415498"/>
          </a:xfrm>
          <a:prstGeom prst="rect">
            <a:avLst/>
          </a:prstGeom>
          <a:noFill/>
        </p:spPr>
        <p:txBody>
          <a:bodyPr wrap="square">
            <a:spAutoFit/>
          </a:bodyPr>
          <a:lstStyle/>
          <a:p>
            <a:pPr algn="ctr">
              <a:spcBef>
                <a:spcPts val="800"/>
              </a:spcBef>
              <a:spcAft>
                <a:spcPts val="800"/>
              </a:spcAft>
            </a:pPr>
            <a:r>
              <a:rPr lang="vi-VN" sz="2100" dirty="0">
                <a:solidFill>
                  <a:srgbClr val="002060"/>
                </a:solidFill>
                <a:highlight>
                  <a:srgbClr val="FFFAF7"/>
                </a:highlight>
                <a:latin typeface="UTM Avo" panose="02040603050506020204" pitchFamily="18" charset="0"/>
              </a:rPr>
              <a:t>21,52</a:t>
            </a:r>
            <a:endParaRPr sz="2100" dirty="0">
              <a:solidFill>
                <a:srgbClr val="002060"/>
              </a:solidFill>
              <a:highlight>
                <a:srgbClr val="FFFAF7"/>
              </a:highlight>
              <a:latin typeface="UTM Avo" panose="02040603050506020204" pitchFamily="18" charset="0"/>
            </a:endParaRPr>
          </a:p>
        </p:txBody>
      </p:sp>
      <p:pic>
        <p:nvPicPr>
          <p:cNvPr id="2" name="Picture 1">
            <a:extLst>
              <a:ext uri="{FF2B5EF4-FFF2-40B4-BE49-F238E27FC236}">
                <a16:creationId xmlns:a16="http://schemas.microsoft.com/office/drawing/2014/main" id="{40EDC605-B031-9436-5FD0-BEA2D926BB20}"/>
              </a:ext>
            </a:extLst>
          </p:cNvPr>
          <p:cNvPicPr>
            <a:picLocks noChangeAspect="1"/>
          </p:cNvPicPr>
          <p:nvPr/>
        </p:nvPicPr>
        <p:blipFill>
          <a:blip r:embed="rId2"/>
          <a:stretch>
            <a:fillRect/>
          </a:stretch>
        </p:blipFill>
        <p:spPr>
          <a:xfrm>
            <a:off x="4765430" y="657658"/>
            <a:ext cx="5371594" cy="2588837"/>
          </a:xfrm>
          <a:prstGeom prst="rect">
            <a:avLst/>
          </a:prstGeom>
        </p:spPr>
      </p:pic>
    </p:spTree>
    <p:extLst>
      <p:ext uri="{BB962C8B-B14F-4D97-AF65-F5344CB8AC3E}">
        <p14:creationId xmlns:p14="http://schemas.microsoft.com/office/powerpoint/2010/main" val="52210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CA232E-2470-9952-3245-8CD354468166}"/>
              </a:ext>
            </a:extLst>
          </p:cNvPr>
          <p:cNvSpPr/>
          <p:nvPr/>
        </p:nvSpPr>
        <p:spPr>
          <a:xfrm>
            <a:off x="209880" y="4388031"/>
            <a:ext cx="9112250" cy="498598"/>
          </a:xfrm>
          <a:prstGeom prst="rect">
            <a:avLst/>
          </a:prstGeom>
        </p:spPr>
        <p:txBody>
          <a:bodyPr wrap="square">
            <a:spAutoFit/>
          </a:bodyPr>
          <a:lstStyle/>
          <a:p>
            <a:pPr lvl="0" algn="just">
              <a:lnSpc>
                <a:spcPct val="125000"/>
              </a:lnSpc>
              <a:buClrTx/>
            </a:pPr>
            <a:r>
              <a:rPr lang="vi-VN" sz="2400" dirty="0">
                <a:latin typeface="UTM Avo" panose="02040603050506020204" pitchFamily="18" charset="0"/>
                <a:ea typeface="Calibri" panose="020F0502020204030204" pitchFamily="34" charset="0"/>
                <a:cs typeface="Times New Roman" panose="02020603050405020304" pitchFamily="18" charset="0"/>
              </a:rPr>
              <a:t>b) Nêu nhận xét về sự thay đổi của các tỉ số trong Bảng 11.</a:t>
            </a:r>
          </a:p>
        </p:txBody>
      </p:sp>
      <p:sp>
        <p:nvSpPr>
          <p:cNvPr id="2" name="Rectangle 1">
            <a:extLst>
              <a:ext uri="{FF2B5EF4-FFF2-40B4-BE49-F238E27FC236}">
                <a16:creationId xmlns:a16="http://schemas.microsoft.com/office/drawing/2014/main" id="{3820F24F-4236-EF60-649A-FF824DF5943D}"/>
              </a:ext>
            </a:extLst>
          </p:cNvPr>
          <p:cNvSpPr/>
          <p:nvPr/>
        </p:nvSpPr>
        <p:spPr>
          <a:xfrm>
            <a:off x="1195961" y="4957710"/>
            <a:ext cx="10502553" cy="1675843"/>
          </a:xfrm>
          <a:prstGeom prst="rect">
            <a:avLst/>
          </a:prstGeom>
        </p:spPr>
        <p:txBody>
          <a:bodyPr wrap="square">
            <a:spAutoFit/>
          </a:bodyPr>
          <a:lstStyle/>
          <a:p>
            <a:pPr algn="just">
              <a:lnSpc>
                <a:spcPct val="150000"/>
              </a:lnSpc>
              <a:spcBef>
                <a:spcPts val="800"/>
              </a:spcBef>
              <a:spcAft>
                <a:spcPts val="800"/>
              </a:spcAft>
            </a:pPr>
            <a:r>
              <a:rPr lang="fr-FR" sz="2400" dirty="0" err="1">
                <a:latin typeface="UTM Avo" panose="02040603050506020204" pitchFamily="18" charset="0"/>
                <a:ea typeface="Calibri" panose="020F0502020204030204" pitchFamily="34" charset="0"/>
                <a:cs typeface="Times New Roman" panose="02020603050405020304" pitchFamily="18" charset="0"/>
              </a:rPr>
              <a:t>Dựa</a:t>
            </a:r>
            <a:r>
              <a:rPr lang="fr-FR" sz="2400" dirty="0">
                <a:latin typeface="UTM Avo" panose="02040603050506020204" pitchFamily="18" charset="0"/>
                <a:ea typeface="Calibri" panose="020F0502020204030204" pitchFamily="34" charset="0"/>
                <a:cs typeface="Times New Roman" panose="02020603050405020304" pitchFamily="18" charset="0"/>
              </a:rPr>
              <a:t> </a:t>
            </a:r>
            <a:r>
              <a:rPr lang="fr-FR" sz="2400" dirty="0" err="1">
                <a:latin typeface="UTM Avo" panose="02040603050506020204" pitchFamily="18" charset="0"/>
                <a:ea typeface="Calibri" panose="020F0502020204030204" pitchFamily="34" charset="0"/>
                <a:cs typeface="Times New Roman" panose="02020603050405020304" pitchFamily="18" charset="0"/>
              </a:rPr>
              <a:t>vào</a:t>
            </a:r>
            <a:r>
              <a:rPr lang="fr-FR" sz="2400" dirty="0">
                <a:latin typeface="UTM Avo" panose="02040603050506020204" pitchFamily="18" charset="0"/>
                <a:ea typeface="Calibri" panose="020F0502020204030204" pitchFamily="34" charset="0"/>
                <a:cs typeface="Times New Roman" panose="02020603050405020304" pitchFamily="18" charset="0"/>
              </a:rPr>
              <a:t> </a:t>
            </a:r>
            <a:r>
              <a:rPr lang="fr-FR" sz="2400" dirty="0" err="1">
                <a:latin typeface="UTM Avo" panose="02040603050506020204" pitchFamily="18" charset="0"/>
                <a:ea typeface="Calibri" panose="020F0502020204030204" pitchFamily="34" charset="0"/>
                <a:cs typeface="Times New Roman" panose="02020603050405020304" pitchFamily="18" charset="0"/>
              </a:rPr>
              <a:t>bảng</a:t>
            </a:r>
            <a:r>
              <a:rPr lang="fr-FR" sz="2400" dirty="0">
                <a:latin typeface="UTM Avo" panose="02040603050506020204" pitchFamily="18" charset="0"/>
                <a:ea typeface="Calibri" panose="020F0502020204030204" pitchFamily="34" charset="0"/>
                <a:cs typeface="Times New Roman" panose="02020603050405020304" pitchFamily="18" charset="0"/>
              </a:rPr>
              <a:t> </a:t>
            </a:r>
            <a:r>
              <a:rPr lang="fr-FR" sz="2400" dirty="0" err="1">
                <a:latin typeface="UTM Avo" panose="02040603050506020204" pitchFamily="18" charset="0"/>
                <a:ea typeface="Calibri" panose="020F0502020204030204" pitchFamily="34" charset="0"/>
                <a:cs typeface="Times New Roman" panose="02020603050405020304" pitchFamily="18" charset="0"/>
              </a:rPr>
              <a:t>thống</a:t>
            </a:r>
            <a:r>
              <a:rPr lang="fr-FR" sz="2400" dirty="0">
                <a:latin typeface="UTM Avo" panose="02040603050506020204" pitchFamily="18" charset="0"/>
                <a:ea typeface="Calibri" panose="020F0502020204030204" pitchFamily="34" charset="0"/>
                <a:cs typeface="Times New Roman" panose="02020603050405020304" pitchFamily="18" charset="0"/>
              </a:rPr>
              <a:t> </a:t>
            </a:r>
            <a:r>
              <a:rPr lang="fr-FR" sz="2400" dirty="0" err="1">
                <a:latin typeface="UTM Avo" panose="02040603050506020204" pitchFamily="18" charset="0"/>
                <a:ea typeface="Calibri" panose="020F0502020204030204" pitchFamily="34" charset="0"/>
                <a:cs typeface="Times New Roman" panose="02020603050405020304" pitchFamily="18" charset="0"/>
              </a:rPr>
              <a:t>kê</a:t>
            </a:r>
            <a:r>
              <a:rPr lang="fr-FR" sz="2400" dirty="0">
                <a:latin typeface="UTM Avo" panose="02040603050506020204" pitchFamily="18" charset="0"/>
                <a:ea typeface="Calibri" panose="020F0502020204030204" pitchFamily="34" charset="0"/>
                <a:cs typeface="Times New Roman" panose="02020603050405020304" pitchFamily="18" charset="0"/>
              </a:rPr>
              <a:t> ta </a:t>
            </a:r>
            <a:r>
              <a:rPr lang="fr-FR" sz="2400" dirty="0" err="1">
                <a:latin typeface="UTM Avo" panose="02040603050506020204" pitchFamily="18" charset="0"/>
                <a:ea typeface="Calibri" panose="020F0502020204030204" pitchFamily="34" charset="0"/>
                <a:cs typeface="Times New Roman" panose="02020603050405020304" pitchFamily="18" charset="0"/>
              </a:rPr>
              <a:t>thấy</a:t>
            </a:r>
            <a:r>
              <a:rPr lang="fr-FR" sz="2400" dirty="0">
                <a:latin typeface="UTM Avo" panose="02040603050506020204" pitchFamily="18" charset="0"/>
                <a:ea typeface="Calibri" panose="020F0502020204030204" pitchFamily="34" charset="0"/>
                <a:cs typeface="Times New Roman" panose="02020603050405020304" pitchFamily="18" charset="0"/>
              </a:rPr>
              <a:t> </a:t>
            </a:r>
            <a:r>
              <a:rPr lang="fr-FR" sz="2400" dirty="0" err="1">
                <a:latin typeface="UTM Avo" panose="02040603050506020204" pitchFamily="18" charset="0"/>
                <a:ea typeface="Calibri" panose="020F0502020204030204" pitchFamily="34" charset="0"/>
                <a:cs typeface="Times New Roman" panose="02020603050405020304" pitchFamily="18" charset="0"/>
              </a:rPr>
              <a:t>từ</a:t>
            </a:r>
            <a:r>
              <a:rPr lang="fr-FR" sz="2400" dirty="0">
                <a:latin typeface="UTM Avo" panose="02040603050506020204" pitchFamily="18" charset="0"/>
                <a:ea typeface="Calibri" panose="020F0502020204030204" pitchFamily="34" charset="0"/>
                <a:cs typeface="Times New Roman" panose="02020603050405020304" pitchFamily="18" charset="0"/>
              </a:rPr>
              <a:t> </a:t>
            </a:r>
            <a:r>
              <a:rPr lang="fr-FR" sz="2400" dirty="0" err="1">
                <a:latin typeface="UTM Avo" panose="02040603050506020204" pitchFamily="18" charset="0"/>
                <a:ea typeface="Calibri" panose="020F0502020204030204" pitchFamily="34" charset="0"/>
                <a:cs typeface="Times New Roman" panose="02020603050405020304" pitchFamily="18" charset="0"/>
              </a:rPr>
              <a:t>năm</a:t>
            </a:r>
            <a:r>
              <a:rPr lang="fr-FR" sz="2400" dirty="0">
                <a:latin typeface="UTM Avo" panose="02040603050506020204" pitchFamily="18" charset="0"/>
                <a:ea typeface="Calibri" panose="020F0502020204030204" pitchFamily="34" charset="0"/>
                <a:cs typeface="Times New Roman" panose="02020603050405020304" pitchFamily="18" charset="0"/>
              </a:rPr>
              <a:t> 2015 </a:t>
            </a:r>
            <a:r>
              <a:rPr lang="fr-FR" sz="2400" dirty="0" err="1">
                <a:latin typeface="UTM Avo" panose="02040603050506020204" pitchFamily="18" charset="0"/>
                <a:ea typeface="Calibri" panose="020F0502020204030204" pitchFamily="34" charset="0"/>
                <a:cs typeface="Times New Roman" panose="02020603050405020304" pitchFamily="18" charset="0"/>
              </a:rPr>
              <a:t>đến</a:t>
            </a:r>
            <a:r>
              <a:rPr lang="fr-FR" sz="2400" dirty="0">
                <a:latin typeface="UTM Avo" panose="02040603050506020204" pitchFamily="18" charset="0"/>
                <a:ea typeface="Calibri" panose="020F0502020204030204" pitchFamily="34" charset="0"/>
                <a:cs typeface="Times New Roman" panose="02020603050405020304" pitchFamily="18" charset="0"/>
              </a:rPr>
              <a:t> </a:t>
            </a:r>
            <a:r>
              <a:rPr lang="fr-FR" sz="2400" dirty="0" err="1">
                <a:latin typeface="UTM Avo" panose="02040603050506020204" pitchFamily="18" charset="0"/>
                <a:ea typeface="Calibri" panose="020F0502020204030204" pitchFamily="34" charset="0"/>
                <a:cs typeface="Times New Roman" panose="02020603050405020304" pitchFamily="18" charset="0"/>
              </a:rPr>
              <a:t>năm</a:t>
            </a:r>
            <a:r>
              <a:rPr lang="fr-FR" sz="2400" dirty="0">
                <a:latin typeface="UTM Avo" panose="02040603050506020204" pitchFamily="18" charset="0"/>
                <a:ea typeface="Calibri" panose="020F0502020204030204" pitchFamily="34" charset="0"/>
                <a:cs typeface="Times New Roman" panose="02020603050405020304" pitchFamily="18" charset="0"/>
              </a:rPr>
              <a:t> 2017, </a:t>
            </a:r>
            <a:r>
              <a:rPr lang="fr-FR" sz="2400" dirty="0" err="1">
                <a:latin typeface="UTM Avo" panose="02040603050506020204" pitchFamily="18" charset="0"/>
                <a:ea typeface="Calibri" panose="020F0502020204030204" pitchFamily="34" charset="0"/>
                <a:cs typeface="Times New Roman" panose="02020603050405020304" pitchFamily="18" charset="0"/>
              </a:rPr>
              <a:t>tỉ</a:t>
            </a:r>
            <a:r>
              <a:rPr lang="fr-FR" sz="2400" dirty="0">
                <a:latin typeface="UTM Avo" panose="02040603050506020204" pitchFamily="18" charset="0"/>
                <a:ea typeface="Calibri" panose="020F0502020204030204" pitchFamily="34" charset="0"/>
                <a:cs typeface="Times New Roman" panose="02020603050405020304" pitchFamily="18" charset="0"/>
              </a:rPr>
              <a:t> </a:t>
            </a:r>
            <a:r>
              <a:rPr lang="fr-FR" sz="2400" dirty="0" err="1">
                <a:latin typeface="UTM Avo" panose="02040603050506020204" pitchFamily="18" charset="0"/>
                <a:ea typeface="Calibri" panose="020F0502020204030204" pitchFamily="34" charset="0"/>
                <a:cs typeface="Times New Roman" panose="02020603050405020304" pitchFamily="18" charset="0"/>
              </a:rPr>
              <a:t>số</a:t>
            </a:r>
            <a:r>
              <a:rPr lang="fr-FR" sz="2400" dirty="0">
                <a:latin typeface="UTM Avo" panose="02040603050506020204" pitchFamily="18" charset="0"/>
                <a:ea typeface="Calibri" panose="020F0502020204030204" pitchFamily="34" charset="0"/>
                <a:cs typeface="Times New Roman" panose="02020603050405020304" pitchFamily="18" charset="0"/>
              </a:rPr>
              <a:t> </a:t>
            </a:r>
            <a:r>
              <a:rPr lang="fr-FR" sz="2400" dirty="0" err="1">
                <a:latin typeface="UTM Avo" panose="02040603050506020204" pitchFamily="18" charset="0"/>
                <a:ea typeface="Calibri" panose="020F0502020204030204" pitchFamily="34" charset="0"/>
                <a:cs typeface="Times New Roman" panose="02020603050405020304" pitchFamily="18" charset="0"/>
              </a:rPr>
              <a:t>giảm</a:t>
            </a:r>
            <a:r>
              <a:rPr lang="fr-FR" sz="2400" dirty="0">
                <a:latin typeface="UTM Avo" panose="02040603050506020204" pitchFamily="18" charset="0"/>
                <a:ea typeface="Calibri" panose="020F0502020204030204" pitchFamily="34" charset="0"/>
                <a:cs typeface="Times New Roman" panose="02020603050405020304" pitchFamily="18" charset="0"/>
              </a:rPr>
              <a:t> </a:t>
            </a:r>
            <a:r>
              <a:rPr lang="fr-FR" sz="2400" dirty="0" err="1">
                <a:latin typeface="UTM Avo" panose="02040603050506020204" pitchFamily="18" charset="0"/>
                <a:ea typeface="Calibri" panose="020F0502020204030204" pitchFamily="34" charset="0"/>
                <a:cs typeface="Times New Roman" panose="02020603050405020304" pitchFamily="18" charset="0"/>
              </a:rPr>
              <a:t>dần</a:t>
            </a:r>
            <a:r>
              <a:rPr lang="fr-FR" sz="2400" dirty="0">
                <a:latin typeface="UTM Avo" panose="02040603050506020204" pitchFamily="18" charset="0"/>
                <a:ea typeface="Calibri" panose="020F0502020204030204" pitchFamily="34" charset="0"/>
                <a:cs typeface="Times New Roman" panose="02020603050405020304" pitchFamily="18" charset="0"/>
              </a:rPr>
              <a:t>. </a:t>
            </a:r>
            <a:r>
              <a:rPr lang="fr-FR" sz="2400" dirty="0" err="1">
                <a:latin typeface="UTM Avo" panose="02040603050506020204" pitchFamily="18" charset="0"/>
                <a:ea typeface="Calibri" panose="020F0502020204030204" pitchFamily="34" charset="0"/>
                <a:cs typeface="Times New Roman" panose="02020603050405020304" pitchFamily="18" charset="0"/>
              </a:rPr>
              <a:t>Từ</a:t>
            </a:r>
            <a:r>
              <a:rPr lang="fr-FR" sz="2400" dirty="0">
                <a:latin typeface="UTM Avo" panose="02040603050506020204" pitchFamily="18" charset="0"/>
                <a:ea typeface="Calibri" panose="020F0502020204030204" pitchFamily="34" charset="0"/>
                <a:cs typeface="Times New Roman" panose="02020603050405020304" pitchFamily="18" charset="0"/>
              </a:rPr>
              <a:t> </a:t>
            </a:r>
            <a:r>
              <a:rPr lang="fr-FR" sz="2400" dirty="0" err="1">
                <a:latin typeface="UTM Avo" panose="02040603050506020204" pitchFamily="18" charset="0"/>
                <a:ea typeface="Calibri" panose="020F0502020204030204" pitchFamily="34" charset="0"/>
                <a:cs typeface="Times New Roman" panose="02020603050405020304" pitchFamily="18" charset="0"/>
              </a:rPr>
              <a:t>năm</a:t>
            </a:r>
            <a:r>
              <a:rPr lang="fr-FR" sz="2400" dirty="0">
                <a:latin typeface="UTM Avo" panose="02040603050506020204" pitchFamily="18" charset="0"/>
                <a:ea typeface="Calibri" panose="020F0502020204030204" pitchFamily="34" charset="0"/>
                <a:cs typeface="Times New Roman" panose="02020603050405020304" pitchFamily="18" charset="0"/>
              </a:rPr>
              <a:t> 2017 </a:t>
            </a:r>
            <a:r>
              <a:rPr lang="fr-FR" sz="2400" dirty="0" err="1">
                <a:latin typeface="UTM Avo" panose="02040603050506020204" pitchFamily="18" charset="0"/>
                <a:ea typeface="Calibri" panose="020F0502020204030204" pitchFamily="34" charset="0"/>
                <a:cs typeface="Times New Roman" panose="02020603050405020304" pitchFamily="18" charset="0"/>
              </a:rPr>
              <a:t>đến</a:t>
            </a:r>
            <a:r>
              <a:rPr lang="fr-FR" sz="2400" dirty="0">
                <a:latin typeface="UTM Avo" panose="02040603050506020204" pitchFamily="18" charset="0"/>
                <a:ea typeface="Calibri" panose="020F0502020204030204" pitchFamily="34" charset="0"/>
                <a:cs typeface="Times New Roman" panose="02020603050405020304" pitchFamily="18" charset="0"/>
              </a:rPr>
              <a:t> </a:t>
            </a:r>
            <a:r>
              <a:rPr lang="fr-FR" sz="2400" dirty="0" err="1">
                <a:latin typeface="UTM Avo" panose="02040603050506020204" pitchFamily="18" charset="0"/>
                <a:ea typeface="Calibri" panose="020F0502020204030204" pitchFamily="34" charset="0"/>
                <a:cs typeface="Times New Roman" panose="02020603050405020304" pitchFamily="18" charset="0"/>
              </a:rPr>
              <a:t>năm</a:t>
            </a:r>
            <a:r>
              <a:rPr lang="fr-FR" sz="2400" dirty="0">
                <a:latin typeface="UTM Avo" panose="02040603050506020204" pitchFamily="18" charset="0"/>
                <a:ea typeface="Calibri" panose="020F0502020204030204" pitchFamily="34" charset="0"/>
                <a:cs typeface="Times New Roman" panose="02020603050405020304" pitchFamily="18" charset="0"/>
              </a:rPr>
              <a:t> 2018, </a:t>
            </a:r>
            <a:r>
              <a:rPr lang="fr-FR" sz="2400" dirty="0" err="1">
                <a:latin typeface="UTM Avo" panose="02040603050506020204" pitchFamily="18" charset="0"/>
                <a:ea typeface="Calibri" panose="020F0502020204030204" pitchFamily="34" charset="0"/>
                <a:cs typeface="Times New Roman" panose="02020603050405020304" pitchFamily="18" charset="0"/>
              </a:rPr>
              <a:t>tỉ</a:t>
            </a:r>
            <a:r>
              <a:rPr lang="fr-FR" sz="2400" dirty="0">
                <a:latin typeface="UTM Avo" panose="02040603050506020204" pitchFamily="18" charset="0"/>
                <a:ea typeface="Calibri" panose="020F0502020204030204" pitchFamily="34" charset="0"/>
                <a:cs typeface="Times New Roman" panose="02020603050405020304" pitchFamily="18" charset="0"/>
              </a:rPr>
              <a:t> </a:t>
            </a:r>
            <a:r>
              <a:rPr lang="fr-FR" sz="2400" dirty="0" err="1">
                <a:latin typeface="UTM Avo" panose="02040603050506020204" pitchFamily="18" charset="0"/>
                <a:ea typeface="Calibri" panose="020F0502020204030204" pitchFamily="34" charset="0"/>
                <a:cs typeface="Times New Roman" panose="02020603050405020304" pitchFamily="18" charset="0"/>
              </a:rPr>
              <a:t>số</a:t>
            </a:r>
            <a:r>
              <a:rPr lang="fr-FR" sz="2400" dirty="0">
                <a:latin typeface="UTM Avo" panose="02040603050506020204" pitchFamily="18" charset="0"/>
                <a:ea typeface="Calibri" panose="020F0502020204030204" pitchFamily="34" charset="0"/>
                <a:cs typeface="Times New Roman" panose="02020603050405020304" pitchFamily="18" charset="0"/>
              </a:rPr>
              <a:t> </a:t>
            </a:r>
            <a:r>
              <a:rPr lang="fr-FR" sz="2400" dirty="0" err="1">
                <a:latin typeface="UTM Avo" panose="02040603050506020204" pitchFamily="18" charset="0"/>
                <a:ea typeface="Calibri" panose="020F0502020204030204" pitchFamily="34" charset="0"/>
                <a:cs typeface="Times New Roman" panose="02020603050405020304" pitchFamily="18" charset="0"/>
              </a:rPr>
              <a:t>tăng</a:t>
            </a:r>
            <a:r>
              <a:rPr lang="fr-FR" sz="2400" dirty="0">
                <a:latin typeface="UTM Avo" panose="02040603050506020204" pitchFamily="18" charset="0"/>
                <a:ea typeface="Calibri" panose="020F0502020204030204" pitchFamily="34" charset="0"/>
                <a:cs typeface="Times New Roman" panose="02020603050405020304" pitchFamily="18" charset="0"/>
              </a:rPr>
              <a:t>. </a:t>
            </a:r>
            <a:r>
              <a:rPr lang="fr-FR" sz="2400" dirty="0" err="1">
                <a:latin typeface="UTM Avo" panose="02040603050506020204" pitchFamily="18" charset="0"/>
                <a:ea typeface="Calibri" panose="020F0502020204030204" pitchFamily="34" charset="0"/>
                <a:cs typeface="Times New Roman" panose="02020603050405020304" pitchFamily="18" charset="0"/>
              </a:rPr>
              <a:t>Từ</a:t>
            </a:r>
            <a:r>
              <a:rPr lang="fr-FR" sz="2400" dirty="0">
                <a:latin typeface="UTM Avo" panose="02040603050506020204" pitchFamily="18" charset="0"/>
                <a:ea typeface="Calibri" panose="020F0502020204030204" pitchFamily="34" charset="0"/>
                <a:cs typeface="Times New Roman" panose="02020603050405020304" pitchFamily="18" charset="0"/>
              </a:rPr>
              <a:t> </a:t>
            </a:r>
            <a:r>
              <a:rPr lang="fr-FR" sz="2400" dirty="0" err="1">
                <a:latin typeface="UTM Avo" panose="02040603050506020204" pitchFamily="18" charset="0"/>
                <a:ea typeface="Calibri" panose="020F0502020204030204" pitchFamily="34" charset="0"/>
                <a:cs typeface="Times New Roman" panose="02020603050405020304" pitchFamily="18" charset="0"/>
              </a:rPr>
              <a:t>năm</a:t>
            </a:r>
            <a:r>
              <a:rPr lang="fr-FR" sz="2400" dirty="0">
                <a:latin typeface="UTM Avo" panose="02040603050506020204" pitchFamily="18" charset="0"/>
                <a:ea typeface="Calibri" panose="020F0502020204030204" pitchFamily="34" charset="0"/>
                <a:cs typeface="Times New Roman" panose="02020603050405020304" pitchFamily="18" charset="0"/>
              </a:rPr>
              <a:t> 2018 </a:t>
            </a:r>
            <a:r>
              <a:rPr lang="fr-FR" sz="2400" dirty="0" err="1">
                <a:latin typeface="UTM Avo" panose="02040603050506020204" pitchFamily="18" charset="0"/>
                <a:ea typeface="Calibri" panose="020F0502020204030204" pitchFamily="34" charset="0"/>
                <a:cs typeface="Times New Roman" panose="02020603050405020304" pitchFamily="18" charset="0"/>
              </a:rPr>
              <a:t>đến</a:t>
            </a:r>
            <a:r>
              <a:rPr lang="fr-FR" sz="2400" dirty="0">
                <a:latin typeface="UTM Avo" panose="02040603050506020204" pitchFamily="18" charset="0"/>
                <a:ea typeface="Calibri" panose="020F0502020204030204" pitchFamily="34" charset="0"/>
                <a:cs typeface="Times New Roman" panose="02020603050405020304" pitchFamily="18" charset="0"/>
              </a:rPr>
              <a:t> </a:t>
            </a:r>
            <a:r>
              <a:rPr lang="fr-FR" sz="2400" dirty="0" err="1">
                <a:latin typeface="UTM Avo" panose="02040603050506020204" pitchFamily="18" charset="0"/>
                <a:ea typeface="Calibri" panose="020F0502020204030204" pitchFamily="34" charset="0"/>
                <a:cs typeface="Times New Roman" panose="02020603050405020304" pitchFamily="18" charset="0"/>
              </a:rPr>
              <a:t>năm</a:t>
            </a:r>
            <a:r>
              <a:rPr lang="fr-FR" sz="2400" dirty="0">
                <a:latin typeface="UTM Avo" panose="02040603050506020204" pitchFamily="18" charset="0"/>
                <a:ea typeface="Calibri" panose="020F0502020204030204" pitchFamily="34" charset="0"/>
                <a:cs typeface="Times New Roman" panose="02020603050405020304" pitchFamily="18" charset="0"/>
              </a:rPr>
              <a:t> 2020, </a:t>
            </a:r>
            <a:r>
              <a:rPr lang="fr-FR" sz="2400" dirty="0" err="1">
                <a:latin typeface="UTM Avo" panose="02040603050506020204" pitchFamily="18" charset="0"/>
                <a:ea typeface="Calibri" panose="020F0502020204030204" pitchFamily="34" charset="0"/>
                <a:cs typeface="Times New Roman" panose="02020603050405020304" pitchFamily="18" charset="0"/>
              </a:rPr>
              <a:t>tỉ</a:t>
            </a:r>
            <a:r>
              <a:rPr lang="fr-FR" sz="2400" dirty="0">
                <a:latin typeface="UTM Avo" panose="02040603050506020204" pitchFamily="18" charset="0"/>
                <a:ea typeface="Calibri" panose="020F0502020204030204" pitchFamily="34" charset="0"/>
                <a:cs typeface="Times New Roman" panose="02020603050405020304" pitchFamily="18" charset="0"/>
              </a:rPr>
              <a:t> </a:t>
            </a:r>
            <a:r>
              <a:rPr lang="fr-FR" sz="2400" dirty="0" err="1">
                <a:latin typeface="UTM Avo" panose="02040603050506020204" pitchFamily="18" charset="0"/>
                <a:ea typeface="Calibri" panose="020F0502020204030204" pitchFamily="34" charset="0"/>
                <a:cs typeface="Times New Roman" panose="02020603050405020304" pitchFamily="18" charset="0"/>
              </a:rPr>
              <a:t>số</a:t>
            </a:r>
            <a:r>
              <a:rPr lang="fr-FR" sz="2400" dirty="0">
                <a:latin typeface="UTM Avo" panose="02040603050506020204" pitchFamily="18" charset="0"/>
                <a:ea typeface="Calibri" panose="020F0502020204030204" pitchFamily="34" charset="0"/>
                <a:cs typeface="Times New Roman" panose="02020603050405020304" pitchFamily="18" charset="0"/>
              </a:rPr>
              <a:t> </a:t>
            </a:r>
            <a:r>
              <a:rPr lang="fr-FR" sz="2400" dirty="0" err="1">
                <a:latin typeface="UTM Avo" panose="02040603050506020204" pitchFamily="18" charset="0"/>
                <a:ea typeface="Calibri" panose="020F0502020204030204" pitchFamily="34" charset="0"/>
                <a:cs typeface="Times New Roman" panose="02020603050405020304" pitchFamily="18" charset="0"/>
              </a:rPr>
              <a:t>giảm</a:t>
            </a:r>
            <a:r>
              <a:rPr lang="fr-FR" sz="2400" dirty="0">
                <a:latin typeface="UTM Avo" panose="02040603050506020204" pitchFamily="18" charset="0"/>
                <a:ea typeface="Calibri" panose="020F0502020204030204" pitchFamily="34" charset="0"/>
                <a:cs typeface="Times New Roman" panose="02020603050405020304" pitchFamily="18" charset="0"/>
              </a:rPr>
              <a:t> </a:t>
            </a:r>
            <a:r>
              <a:rPr lang="fr-FR" sz="2400" dirty="0" err="1">
                <a:latin typeface="UTM Avo" panose="02040603050506020204" pitchFamily="18" charset="0"/>
                <a:ea typeface="Calibri" panose="020F0502020204030204" pitchFamily="34" charset="0"/>
                <a:cs typeface="Times New Roman" panose="02020603050405020304" pitchFamily="18" charset="0"/>
              </a:rPr>
              <a:t>nhanh</a:t>
            </a:r>
            <a:r>
              <a:rPr lang="fr-FR" sz="2400" dirty="0">
                <a:latin typeface="UTM Avo" panose="02040603050506020204" pitchFamily="18" charset="0"/>
                <a:ea typeface="Calibri" panose="020F0502020204030204" pitchFamily="34" charset="0"/>
                <a:cs typeface="Times New Roman" panose="02020603050405020304" pitchFamily="18" charset="0"/>
              </a:rPr>
              <a:t>.</a:t>
            </a:r>
            <a:endParaRPr lang="en-US" sz="2400" dirty="0">
              <a:latin typeface="UTM Avo" panose="02040603050506020204" pitchFamily="18" charset="0"/>
              <a:ea typeface="Arial" panose="020B0604020202020204" pitchFamily="34" charset="0"/>
              <a:cs typeface="Times New Roman" panose="02020603050405020304" pitchFamily="18" charset="0"/>
            </a:endParaRPr>
          </a:p>
        </p:txBody>
      </p:sp>
      <p:sp>
        <p:nvSpPr>
          <p:cNvPr id="12" name="Right Arrow 11">
            <a:extLst>
              <a:ext uri="{FF2B5EF4-FFF2-40B4-BE49-F238E27FC236}">
                <a16:creationId xmlns:a16="http://schemas.microsoft.com/office/drawing/2014/main" id="{3C074500-6ABC-6CD7-57AD-AB48CA3648CB}"/>
              </a:ext>
            </a:extLst>
          </p:cNvPr>
          <p:cNvSpPr/>
          <p:nvPr/>
        </p:nvSpPr>
        <p:spPr>
          <a:xfrm>
            <a:off x="634670" y="5099872"/>
            <a:ext cx="561291" cy="368848"/>
          </a:xfrm>
          <a:prstGeom prst="rightArrow">
            <a:avLst>
              <a:gd name="adj1" fmla="val 50000"/>
              <a:gd name="adj2" fmla="val 988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dirty="0">
              <a:latin typeface="UTM Avo" panose="02040603050506020204" pitchFamily="18" charset="0"/>
            </a:endParaRPr>
          </a:p>
        </p:txBody>
      </p:sp>
      <p:sp>
        <p:nvSpPr>
          <p:cNvPr id="14" name="Right Arrow 11">
            <a:extLst>
              <a:ext uri="{FF2B5EF4-FFF2-40B4-BE49-F238E27FC236}">
                <a16:creationId xmlns:a16="http://schemas.microsoft.com/office/drawing/2014/main" id="{C550A049-AF6A-5744-12FB-31220986FA61}"/>
              </a:ext>
            </a:extLst>
          </p:cNvPr>
          <p:cNvSpPr/>
          <p:nvPr/>
        </p:nvSpPr>
        <p:spPr>
          <a:xfrm>
            <a:off x="634670" y="5109397"/>
            <a:ext cx="561291" cy="368848"/>
          </a:xfrm>
          <a:prstGeom prst="rightArrow">
            <a:avLst>
              <a:gd name="adj1" fmla="val 50000"/>
              <a:gd name="adj2" fmla="val 988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dirty="0">
              <a:latin typeface="UTM Avo" panose="02040603050506020204" pitchFamily="18" charset="0"/>
            </a:endParaRPr>
          </a:p>
        </p:txBody>
      </p:sp>
      <p:pic>
        <p:nvPicPr>
          <p:cNvPr id="4" name="Picture 3">
            <a:extLst>
              <a:ext uri="{FF2B5EF4-FFF2-40B4-BE49-F238E27FC236}">
                <a16:creationId xmlns:a16="http://schemas.microsoft.com/office/drawing/2014/main" id="{55213E22-132A-3D67-4AFD-AE2836E6DC45}"/>
              </a:ext>
            </a:extLst>
          </p:cNvPr>
          <p:cNvPicPr>
            <a:picLocks noChangeAspect="1"/>
          </p:cNvPicPr>
          <p:nvPr/>
        </p:nvPicPr>
        <p:blipFill>
          <a:blip r:embed="rId2"/>
          <a:stretch>
            <a:fillRect/>
          </a:stretch>
        </p:blipFill>
        <p:spPr>
          <a:xfrm>
            <a:off x="4305321" y="1100635"/>
            <a:ext cx="6673553" cy="3216315"/>
          </a:xfrm>
          <a:prstGeom prst="rect">
            <a:avLst/>
          </a:prstGeom>
        </p:spPr>
      </p:pic>
    </p:spTree>
    <p:extLst>
      <p:ext uri="{BB962C8B-B14F-4D97-AF65-F5344CB8AC3E}">
        <p14:creationId xmlns:p14="http://schemas.microsoft.com/office/powerpoint/2010/main" val="160555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12"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4AF4C71-BC84-B09F-F282-3C663D63AA50}"/>
              </a:ext>
            </a:extLst>
          </p:cNvPr>
          <p:cNvGrpSpPr/>
          <p:nvPr/>
        </p:nvGrpSpPr>
        <p:grpSpPr>
          <a:xfrm>
            <a:off x="520772" y="1204216"/>
            <a:ext cx="3464394" cy="3907980"/>
            <a:chOff x="255888" y="1306284"/>
            <a:chExt cx="2598295" cy="2930986"/>
          </a:xfrm>
        </p:grpSpPr>
        <p:sp>
          <p:nvSpPr>
            <p:cNvPr id="3" name="Title 11">
              <a:extLst>
                <a:ext uri="{FF2B5EF4-FFF2-40B4-BE49-F238E27FC236}">
                  <a16:creationId xmlns:a16="http://schemas.microsoft.com/office/drawing/2014/main" id="{7B39FDEF-C2B8-291F-FE76-155B3C73890E}"/>
                </a:ext>
              </a:extLst>
            </p:cNvPr>
            <p:cNvSpPr txBox="1">
              <a:spLocks/>
            </p:cNvSpPr>
            <p:nvPr/>
          </p:nvSpPr>
          <p:spPr>
            <a:xfrm>
              <a:off x="255888" y="1306284"/>
              <a:ext cx="2598295" cy="2542009"/>
            </a:xfrm>
            <a:prstGeom prst="rect">
              <a:avLst/>
            </a:prstGeom>
            <a:solidFill>
              <a:srgbClr val="FCD9D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Euphoria Script"/>
                <a:buNone/>
                <a:defRPr sz="5000" b="0" i="0" u="none" strike="noStrike" cap="none">
                  <a:solidFill>
                    <a:schemeClr val="dk1"/>
                  </a:solidFill>
                  <a:latin typeface="Euphoria Script"/>
                  <a:ea typeface="Euphoria Script"/>
                  <a:cs typeface="Euphoria Script"/>
                  <a:sym typeface="Euphoria Script"/>
                </a:defRPr>
              </a:lvl1pPr>
              <a:lvl2pPr marR="0" lvl="1"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2pPr>
              <a:lvl3pPr marR="0" lvl="2"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3pPr>
              <a:lvl4pPr marR="0" lvl="3"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4pPr>
              <a:lvl5pPr marR="0" lvl="4"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5pPr>
              <a:lvl6pPr marR="0" lvl="5"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6pPr>
              <a:lvl7pPr marR="0" lvl="6"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7pPr>
              <a:lvl8pPr marR="0" lvl="7"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8pPr>
              <a:lvl9pPr marR="0" lvl="8"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9pPr>
            </a:lstStyle>
            <a:p>
              <a:pPr marL="0" marR="0" lvl="0" indent="0" algn="ctr" defTabSz="1219170" rtl="0" eaLnBrk="1" fontAlgn="auto" latinLnBrk="0" hangingPunct="1">
                <a:lnSpc>
                  <a:spcPct val="150000"/>
                </a:lnSpc>
                <a:spcBef>
                  <a:spcPts val="0"/>
                </a:spcBef>
                <a:spcAft>
                  <a:spcPts val="0"/>
                </a:spcAft>
                <a:buClr>
                  <a:srgbClr val="000000"/>
                </a:buClr>
                <a:buSzTx/>
                <a:buFont typeface="Euphoria Script"/>
                <a:buNone/>
                <a:tabLst/>
                <a:defRPr/>
              </a:pPr>
              <a:r>
                <a:rPr kumimoji="0" lang="pt-BR" sz="2400" b="0"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Times New Roman" panose="02020603050405020304" pitchFamily="18" charset="0"/>
                  <a:sym typeface="Arial"/>
                </a:rPr>
                <a:t>Ôn lại các kiến thức đã học trong bài</a:t>
              </a:r>
            </a:p>
          </p:txBody>
        </p:sp>
        <p:pic>
          <p:nvPicPr>
            <p:cNvPr id="4" name="Picture 3">
              <a:extLst>
                <a:ext uri="{FF2B5EF4-FFF2-40B4-BE49-F238E27FC236}">
                  <a16:creationId xmlns:a16="http://schemas.microsoft.com/office/drawing/2014/main" id="{96B9ED55-B110-DE95-3A0A-610BD50FAD0B}"/>
                </a:ext>
              </a:extLst>
            </p:cNvPr>
            <p:cNvPicPr>
              <a:picLocks noChangeAspect="1"/>
            </p:cNvPicPr>
            <p:nvPr/>
          </p:nvPicPr>
          <p:blipFill>
            <a:blip r:embed="rId2"/>
            <a:stretch>
              <a:fillRect/>
            </a:stretch>
          </p:blipFill>
          <p:spPr>
            <a:xfrm>
              <a:off x="863521" y="3459316"/>
              <a:ext cx="1383030" cy="777954"/>
            </a:xfrm>
            <a:prstGeom prst="rect">
              <a:avLst/>
            </a:prstGeom>
          </p:spPr>
        </p:pic>
      </p:grpSp>
      <p:grpSp>
        <p:nvGrpSpPr>
          <p:cNvPr id="5" name="Group 4">
            <a:extLst>
              <a:ext uri="{FF2B5EF4-FFF2-40B4-BE49-F238E27FC236}">
                <a16:creationId xmlns:a16="http://schemas.microsoft.com/office/drawing/2014/main" id="{933C77FD-5490-7EF5-B0AB-79F6D75AF578}"/>
              </a:ext>
            </a:extLst>
          </p:cNvPr>
          <p:cNvGrpSpPr/>
          <p:nvPr/>
        </p:nvGrpSpPr>
        <p:grpSpPr>
          <a:xfrm>
            <a:off x="4121128" y="1208896"/>
            <a:ext cx="3464395" cy="3907980"/>
            <a:chOff x="3022223" y="1306284"/>
            <a:chExt cx="2598296" cy="2930986"/>
          </a:xfrm>
        </p:grpSpPr>
        <p:sp>
          <p:nvSpPr>
            <p:cNvPr id="6" name="Title 12">
              <a:extLst>
                <a:ext uri="{FF2B5EF4-FFF2-40B4-BE49-F238E27FC236}">
                  <a16:creationId xmlns:a16="http://schemas.microsoft.com/office/drawing/2014/main" id="{2479555A-DEF3-81F7-1D34-58937968A35B}"/>
                </a:ext>
              </a:extLst>
            </p:cNvPr>
            <p:cNvSpPr txBox="1">
              <a:spLocks/>
            </p:cNvSpPr>
            <p:nvPr/>
          </p:nvSpPr>
          <p:spPr>
            <a:xfrm>
              <a:off x="3022223" y="1306284"/>
              <a:ext cx="2598296" cy="2542009"/>
            </a:xfrm>
            <a:prstGeom prst="rect">
              <a:avLst/>
            </a:prstGeom>
            <a:solidFill>
              <a:srgbClr val="D0DAC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Euphoria Script"/>
                <a:buNone/>
                <a:defRPr sz="5000" b="0" i="0" u="none" strike="noStrike" cap="none">
                  <a:solidFill>
                    <a:schemeClr val="dk1"/>
                  </a:solidFill>
                  <a:latin typeface="Euphoria Script"/>
                  <a:ea typeface="Euphoria Script"/>
                  <a:cs typeface="Euphoria Script"/>
                  <a:sym typeface="Euphoria Script"/>
                </a:defRPr>
              </a:lvl1pPr>
              <a:lvl2pPr marR="0" lvl="1"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2pPr>
              <a:lvl3pPr marR="0" lvl="2"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3pPr>
              <a:lvl4pPr marR="0" lvl="3"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4pPr>
              <a:lvl5pPr marR="0" lvl="4"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5pPr>
              <a:lvl6pPr marR="0" lvl="5"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6pPr>
              <a:lvl7pPr marR="0" lvl="6"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7pPr>
              <a:lvl8pPr marR="0" lvl="7"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8pPr>
              <a:lvl9pPr marR="0" lvl="8"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9pPr>
            </a:lstStyle>
            <a:p>
              <a:pPr marL="0" marR="0" lvl="0" indent="0" algn="ctr" defTabSz="1219170" rtl="0" eaLnBrk="1" fontAlgn="auto" latinLnBrk="0" hangingPunct="1">
                <a:lnSpc>
                  <a:spcPct val="150000"/>
                </a:lnSpc>
                <a:spcBef>
                  <a:spcPts val="0"/>
                </a:spcBef>
                <a:spcAft>
                  <a:spcPts val="0"/>
                </a:spcAft>
                <a:buClr>
                  <a:srgbClr val="000000"/>
                </a:buClr>
                <a:buSzTx/>
                <a:buFont typeface="Euphoria Script"/>
                <a:buNone/>
                <a:tabLst/>
                <a:defRPr/>
              </a:pPr>
              <a:r>
                <a:rPr lang="pt-BR" sz="2400" kern="0" dirty="0">
                  <a:solidFill>
                    <a:srgbClr val="000000"/>
                  </a:solidFill>
                  <a:latin typeface="UTM Avo" panose="02040603050506020204" pitchFamily="18" charset="0"/>
                  <a:cs typeface="Times New Roman" panose="02020603050405020304" pitchFamily="18" charset="0"/>
                  <a:sym typeface="Arial"/>
                </a:rPr>
                <a:t>Hoàn thành </a:t>
              </a:r>
            </a:p>
            <a:p>
              <a:pPr marL="0" marR="0" lvl="0" indent="0" algn="ctr" defTabSz="1219170" rtl="0" eaLnBrk="1" fontAlgn="auto" latinLnBrk="0" hangingPunct="1">
                <a:lnSpc>
                  <a:spcPct val="150000"/>
                </a:lnSpc>
                <a:spcBef>
                  <a:spcPts val="0"/>
                </a:spcBef>
                <a:spcAft>
                  <a:spcPts val="0"/>
                </a:spcAft>
                <a:buClr>
                  <a:srgbClr val="000000"/>
                </a:buClr>
                <a:buSzTx/>
                <a:buFont typeface="Euphoria Script"/>
                <a:buNone/>
                <a:tabLst/>
                <a:defRPr/>
              </a:pPr>
              <a:r>
                <a:rPr lang="pt-BR" sz="2400" kern="0" dirty="0">
                  <a:solidFill>
                    <a:srgbClr val="000000"/>
                  </a:solidFill>
                  <a:latin typeface="UTM Avo" panose="02040603050506020204" pitchFamily="18" charset="0"/>
                  <a:cs typeface="Times New Roman" panose="02020603050405020304" pitchFamily="18" charset="0"/>
                  <a:sym typeface="Arial"/>
                </a:rPr>
                <a:t>các bài tập trong SBT </a:t>
              </a:r>
            </a:p>
          </p:txBody>
        </p:sp>
        <p:pic>
          <p:nvPicPr>
            <p:cNvPr id="7" name="Picture 6">
              <a:extLst>
                <a:ext uri="{FF2B5EF4-FFF2-40B4-BE49-F238E27FC236}">
                  <a16:creationId xmlns:a16="http://schemas.microsoft.com/office/drawing/2014/main" id="{CC76A8AE-E5F8-C667-0259-78FCB21C4953}"/>
                </a:ext>
              </a:extLst>
            </p:cNvPr>
            <p:cNvPicPr>
              <a:picLocks noChangeAspect="1"/>
            </p:cNvPicPr>
            <p:nvPr/>
          </p:nvPicPr>
          <p:blipFill>
            <a:blip r:embed="rId2"/>
            <a:stretch>
              <a:fillRect/>
            </a:stretch>
          </p:blipFill>
          <p:spPr>
            <a:xfrm>
              <a:off x="3631067" y="3459316"/>
              <a:ext cx="1383030" cy="777954"/>
            </a:xfrm>
            <a:prstGeom prst="rect">
              <a:avLst/>
            </a:prstGeom>
          </p:spPr>
        </p:pic>
      </p:grpSp>
      <p:grpSp>
        <p:nvGrpSpPr>
          <p:cNvPr id="8" name="Group 7">
            <a:extLst>
              <a:ext uri="{FF2B5EF4-FFF2-40B4-BE49-F238E27FC236}">
                <a16:creationId xmlns:a16="http://schemas.microsoft.com/office/drawing/2014/main" id="{E7A49479-3F2D-DE27-642E-D386AFD6B4C9}"/>
              </a:ext>
            </a:extLst>
          </p:cNvPr>
          <p:cNvGrpSpPr/>
          <p:nvPr/>
        </p:nvGrpSpPr>
        <p:grpSpPr>
          <a:xfrm>
            <a:off x="7721485" y="1199062"/>
            <a:ext cx="4082251" cy="3907981"/>
            <a:chOff x="5714915" y="1306284"/>
            <a:chExt cx="3061688" cy="2930985"/>
          </a:xfrm>
        </p:grpSpPr>
        <p:sp>
          <p:nvSpPr>
            <p:cNvPr id="9" name="Title 13">
              <a:extLst>
                <a:ext uri="{FF2B5EF4-FFF2-40B4-BE49-F238E27FC236}">
                  <a16:creationId xmlns:a16="http://schemas.microsoft.com/office/drawing/2014/main" id="{2004D37C-9442-DB65-82FD-DE984FFAB772}"/>
                </a:ext>
              </a:extLst>
            </p:cNvPr>
            <p:cNvSpPr txBox="1">
              <a:spLocks/>
            </p:cNvSpPr>
            <p:nvPr/>
          </p:nvSpPr>
          <p:spPr>
            <a:xfrm>
              <a:off x="5714915" y="1306284"/>
              <a:ext cx="3061688" cy="2542008"/>
            </a:xfrm>
            <a:prstGeom prst="rect">
              <a:avLst/>
            </a:prstGeom>
            <a:solidFill>
              <a:srgbClr val="CCBEB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Euphoria Script"/>
                <a:buNone/>
                <a:defRPr sz="5000" b="0" i="0" u="none" strike="noStrike" cap="none">
                  <a:solidFill>
                    <a:schemeClr val="dk1"/>
                  </a:solidFill>
                  <a:latin typeface="Euphoria Script"/>
                  <a:ea typeface="Euphoria Script"/>
                  <a:cs typeface="Euphoria Script"/>
                  <a:sym typeface="Euphoria Script"/>
                </a:defRPr>
              </a:lvl1pPr>
              <a:lvl2pPr marR="0" lvl="1"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2pPr>
              <a:lvl3pPr marR="0" lvl="2"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3pPr>
              <a:lvl4pPr marR="0" lvl="3"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4pPr>
              <a:lvl5pPr marR="0" lvl="4"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5pPr>
              <a:lvl6pPr marR="0" lvl="5"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6pPr>
              <a:lvl7pPr marR="0" lvl="6"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7pPr>
              <a:lvl8pPr marR="0" lvl="7"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8pPr>
              <a:lvl9pPr marR="0" lvl="8"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9pPr>
            </a:lstStyle>
            <a:p>
              <a:pPr marL="0" marR="0" lvl="0" indent="0" algn="ctr" defTabSz="1219170" rtl="0" eaLnBrk="1" fontAlgn="auto" latinLnBrk="0" hangingPunct="1">
                <a:lnSpc>
                  <a:spcPct val="150000"/>
                </a:lnSpc>
                <a:spcBef>
                  <a:spcPts val="0"/>
                </a:spcBef>
                <a:spcAft>
                  <a:spcPts val="0"/>
                </a:spcAft>
                <a:buClr>
                  <a:srgbClr val="000000"/>
                </a:buClr>
                <a:buSzTx/>
                <a:buFont typeface="Euphoria Script"/>
                <a:buNone/>
                <a:tabLst/>
                <a:defRPr/>
              </a:pPr>
              <a:r>
                <a:rPr lang="pt-BR" sz="2400" kern="0" dirty="0">
                  <a:solidFill>
                    <a:srgbClr val="000000"/>
                  </a:solidFill>
                  <a:latin typeface="UTM Avo" panose="02040603050506020204" pitchFamily="18" charset="0"/>
                  <a:cs typeface="Times New Roman" panose="02020603050405020304" pitchFamily="18" charset="0"/>
                  <a:sym typeface="Arial"/>
                </a:rPr>
                <a:t>Chuẩn bị trước</a:t>
              </a:r>
            </a:p>
            <a:p>
              <a:pPr marL="0" marR="0" lvl="0" indent="0" algn="ctr" defTabSz="1219170" rtl="0" eaLnBrk="1" fontAlgn="auto" latinLnBrk="0" hangingPunct="1">
                <a:lnSpc>
                  <a:spcPct val="150000"/>
                </a:lnSpc>
                <a:spcBef>
                  <a:spcPts val="0"/>
                </a:spcBef>
                <a:spcAft>
                  <a:spcPts val="0"/>
                </a:spcAft>
                <a:buClr>
                  <a:srgbClr val="000000"/>
                </a:buClr>
                <a:buSzTx/>
                <a:buFont typeface="Euphoria Script"/>
                <a:buNone/>
                <a:tabLst/>
                <a:defRPr/>
              </a:pPr>
              <a:r>
                <a:rPr lang="vi-VN" sz="2400" b="1" kern="0" dirty="0">
                  <a:solidFill>
                    <a:srgbClr val="000000"/>
                  </a:solidFill>
                  <a:latin typeface="UTM Avo" panose="02040603050506020204" pitchFamily="18" charset="0"/>
                  <a:cs typeface="Times New Roman" panose="02020603050405020304" pitchFamily="18" charset="0"/>
                  <a:sym typeface="Arial"/>
                </a:rPr>
                <a:t>Bài 3: Phân tích và xử lí dữ liệu thu được ở dạng bảng, biểu đồ - Tiết 2</a:t>
              </a:r>
              <a:endParaRPr lang="pt-BR" sz="2400" b="1" kern="0" dirty="0">
                <a:solidFill>
                  <a:srgbClr val="000000"/>
                </a:solidFill>
                <a:latin typeface="UTM Avo" panose="02040603050506020204" pitchFamily="18" charset="0"/>
                <a:cs typeface="Times New Roman" panose="02020603050405020304" pitchFamily="18" charset="0"/>
                <a:sym typeface="Arial"/>
              </a:endParaRPr>
            </a:p>
          </p:txBody>
        </p:sp>
        <p:pic>
          <p:nvPicPr>
            <p:cNvPr id="10" name="Picture 9">
              <a:extLst>
                <a:ext uri="{FF2B5EF4-FFF2-40B4-BE49-F238E27FC236}">
                  <a16:creationId xmlns:a16="http://schemas.microsoft.com/office/drawing/2014/main" id="{C1155DD5-1D5A-C58A-C905-1CE11125E5FC}"/>
                </a:ext>
              </a:extLst>
            </p:cNvPr>
            <p:cNvPicPr>
              <a:picLocks noChangeAspect="1"/>
            </p:cNvPicPr>
            <p:nvPr/>
          </p:nvPicPr>
          <p:blipFill>
            <a:blip r:embed="rId2"/>
            <a:stretch>
              <a:fillRect/>
            </a:stretch>
          </p:blipFill>
          <p:spPr>
            <a:xfrm>
              <a:off x="6675180" y="3459315"/>
              <a:ext cx="1383030" cy="777954"/>
            </a:xfrm>
            <a:prstGeom prst="rect">
              <a:avLst/>
            </a:prstGeom>
          </p:spPr>
        </p:pic>
      </p:grpSp>
    </p:spTree>
    <p:extLst>
      <p:ext uri="{BB962C8B-B14F-4D97-AF65-F5344CB8AC3E}">
        <p14:creationId xmlns:p14="http://schemas.microsoft.com/office/powerpoint/2010/main" val="184126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21818-E841-90C8-3EB3-0F28E43AAB5A}"/>
              </a:ext>
            </a:extLst>
          </p:cNvPr>
          <p:cNvSpPr/>
          <p:nvPr/>
        </p:nvSpPr>
        <p:spPr>
          <a:xfrm>
            <a:off x="1074163" y="183764"/>
            <a:ext cx="10220654" cy="1406604"/>
          </a:xfrm>
          <a:prstGeom prst="rect">
            <a:avLst/>
          </a:prstGeom>
        </p:spPr>
        <p:txBody>
          <a:bodyPr wrap="square">
            <a:spAutoFit/>
          </a:bodyPr>
          <a:lstStyle/>
          <a:p>
            <a:pPr algn="just">
              <a:lnSpc>
                <a:spcPct val="165000"/>
              </a:lnSpc>
              <a:buClr>
                <a:srgbClr val="000000"/>
              </a:buClr>
            </a:pPr>
            <a:r>
              <a:rPr lang="vi-VN" sz="2800" kern="0" dirty="0">
                <a:solidFill>
                  <a:srgbClr val="000000"/>
                </a:solidFill>
                <a:cs typeface="Times New Roman" panose="02020603050405020304" pitchFamily="18" charset="0"/>
                <a:sym typeface="Arial"/>
              </a:rPr>
              <a:t>Ở lớp 6 và lớp 7, chúng ta đã làm quen với việc phân tích và xử lí dư liệu thu được ở dạng bảng hoặc biểu đồ.</a:t>
            </a:r>
          </a:p>
        </p:txBody>
      </p:sp>
      <p:grpSp>
        <p:nvGrpSpPr>
          <p:cNvPr id="4" name="Group 3">
            <a:extLst>
              <a:ext uri="{FF2B5EF4-FFF2-40B4-BE49-F238E27FC236}">
                <a16:creationId xmlns:a16="http://schemas.microsoft.com/office/drawing/2014/main" id="{F790C043-71AC-3B9C-F015-60744410306E}"/>
              </a:ext>
            </a:extLst>
          </p:cNvPr>
          <p:cNvGrpSpPr/>
          <p:nvPr/>
        </p:nvGrpSpPr>
        <p:grpSpPr>
          <a:xfrm>
            <a:off x="1676564" y="2497055"/>
            <a:ext cx="9015852" cy="1863889"/>
            <a:chOff x="703185" y="3284821"/>
            <a:chExt cx="6761889" cy="1397917"/>
          </a:xfrm>
        </p:grpSpPr>
        <p:sp>
          <p:nvSpPr>
            <p:cNvPr id="5" name="Rounded Rectangular Callout 11">
              <a:extLst>
                <a:ext uri="{FF2B5EF4-FFF2-40B4-BE49-F238E27FC236}">
                  <a16:creationId xmlns:a16="http://schemas.microsoft.com/office/drawing/2014/main" id="{D582EDC1-4A26-0E5E-C5DF-3F4A3920BFD5}"/>
                </a:ext>
              </a:extLst>
            </p:cNvPr>
            <p:cNvSpPr/>
            <p:nvPr/>
          </p:nvSpPr>
          <p:spPr>
            <a:xfrm>
              <a:off x="1804311" y="3493572"/>
              <a:ext cx="5660763" cy="1189166"/>
            </a:xfrm>
            <a:prstGeom prst="wedgeRoundRectCallout">
              <a:avLst>
                <a:gd name="adj1" fmla="val -53889"/>
                <a:gd name="adj2" fmla="val -39451"/>
                <a:gd name="adj3" fmla="val 16667"/>
              </a:avLst>
            </a:prstGeom>
            <a:solidFill>
              <a:srgbClr val="FFD495"/>
            </a:solidFill>
            <a:ln w="38100" cap="flat" cmpd="sng" algn="ctr">
              <a:solidFill>
                <a:srgbClr val="31AFA1"/>
              </a:solidFill>
              <a:prstDash val="solid"/>
            </a:ln>
            <a:effectLst>
              <a:outerShdw blurRad="50800" dist="38100" dir="18900000" algn="bl" rotWithShape="0">
                <a:prstClr val="black">
                  <a:alpha val="40000"/>
                </a:prstClr>
              </a:outerShdw>
            </a:effectLst>
          </p:spPr>
          <p:txBody>
            <a:bodyPr rtlCol="0" anchor="ct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vi-VN" sz="2800" b="0" i="1"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sym typeface="Arial"/>
                </a:rPr>
                <a:t>Phân tích và xử lí dữ liệu thu được ở dạng bảng hoặc biểu đồ để làm gì?</a:t>
              </a:r>
            </a:p>
          </p:txBody>
        </p:sp>
        <p:pic>
          <p:nvPicPr>
            <p:cNvPr id="6" name="Picture 5">
              <a:extLst>
                <a:ext uri="{FF2B5EF4-FFF2-40B4-BE49-F238E27FC236}">
                  <a16:creationId xmlns:a16="http://schemas.microsoft.com/office/drawing/2014/main" id="{501927D1-7E1A-F23A-6775-1716BF490D86}"/>
                </a:ext>
              </a:extLst>
            </p:cNvPr>
            <p:cNvPicPr>
              <a:picLocks noChangeAspect="1"/>
            </p:cNvPicPr>
            <p:nvPr/>
          </p:nvPicPr>
          <p:blipFill>
            <a:blip r:embed="rId2"/>
            <a:stretch>
              <a:fillRect/>
            </a:stretch>
          </p:blipFill>
          <p:spPr>
            <a:xfrm>
              <a:off x="703185" y="3284821"/>
              <a:ext cx="846293" cy="1184153"/>
            </a:xfrm>
            <a:prstGeom prst="rect">
              <a:avLst/>
            </a:prstGeom>
          </p:spPr>
        </p:pic>
      </p:grpSp>
    </p:spTree>
    <p:extLst>
      <p:ext uri="{BB962C8B-B14F-4D97-AF65-F5344CB8AC3E}">
        <p14:creationId xmlns:p14="http://schemas.microsoft.com/office/powerpoint/2010/main" val="122635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2">
            <a:extLst>
              <a:ext uri="{FF2B5EF4-FFF2-40B4-BE49-F238E27FC236}">
                <a16:creationId xmlns:a16="http://schemas.microsoft.com/office/drawing/2014/main" id="{CCEC9F52-37E5-B634-7472-7E50551CB9ED}"/>
              </a:ext>
            </a:extLst>
          </p:cNvPr>
          <p:cNvSpPr txBox="1"/>
          <p:nvPr/>
        </p:nvSpPr>
        <p:spPr>
          <a:xfrm>
            <a:off x="2957207" y="354762"/>
            <a:ext cx="4865182" cy="723147"/>
          </a:xfrm>
          <a:prstGeom prst="rect">
            <a:avLst/>
          </a:prstGeom>
        </p:spPr>
        <p:txBody>
          <a:bodyPr wrap="square" lIns="0" tIns="0" rIns="0" bIns="0" rtlCol="0" anchor="t">
            <a:spAutoFit/>
          </a:bodyPr>
          <a:lstStyle/>
          <a:p>
            <a:pPr algn="ctr" defTabSz="609539">
              <a:lnSpc>
                <a:spcPct val="150000"/>
              </a:lnSpc>
            </a:pPr>
            <a:r>
              <a:rPr lang="vi-VN" sz="3600" b="1" spc="53" dirty="0">
                <a:latin typeface="UTM Avo" panose="02040603050506020204" pitchFamily="18" charset="0"/>
                <a:cs typeface="Arial" panose="020B0604020202020204" pitchFamily="34" charset="0"/>
              </a:rPr>
              <a:t>NỘI DUNG BÀI HỌC</a:t>
            </a:r>
            <a:endParaRPr lang="en-US" sz="3600" b="1" spc="53" dirty="0">
              <a:latin typeface="UTM Avo" panose="02040603050506020204" pitchFamily="18" charset="0"/>
              <a:cs typeface="Arial" panose="020B0604020202020204" pitchFamily="34" charset="0"/>
            </a:endParaRPr>
          </a:p>
        </p:txBody>
      </p:sp>
      <p:sp>
        <p:nvSpPr>
          <p:cNvPr id="3" name="TextBox 36">
            <a:extLst>
              <a:ext uri="{FF2B5EF4-FFF2-40B4-BE49-F238E27FC236}">
                <a16:creationId xmlns:a16="http://schemas.microsoft.com/office/drawing/2014/main" id="{A8972297-8105-B8B2-4AC4-94893673BE85}"/>
              </a:ext>
            </a:extLst>
          </p:cNvPr>
          <p:cNvSpPr txBox="1"/>
          <p:nvPr/>
        </p:nvSpPr>
        <p:spPr>
          <a:xfrm>
            <a:off x="2083739" y="1633957"/>
            <a:ext cx="8024522" cy="1115370"/>
          </a:xfrm>
          <a:prstGeom prst="rect">
            <a:avLst/>
          </a:prstGeom>
        </p:spPr>
        <p:txBody>
          <a:bodyPr wrap="square" lIns="0" tIns="0" rIns="0" bIns="0" rtlCol="0" anchor="ctr">
            <a:spAutoFit/>
          </a:bodyPr>
          <a:lstStyle/>
          <a:p>
            <a:pPr algn="just" defTabSz="609539">
              <a:lnSpc>
                <a:spcPct val="150000"/>
              </a:lnSpc>
            </a:pPr>
            <a:r>
              <a:rPr lang="vi-VN" sz="2600" b="1" spc="53" dirty="0">
                <a:latin typeface="UTM Avo" panose="02040603050506020204" pitchFamily="18" charset="0"/>
                <a:cs typeface="Arial" panose="020B0604020202020204" pitchFamily="34" charset="0"/>
              </a:rPr>
              <a:t>Phát hiện vấn đề dựa trên phân tích và xử lí dữ liệu thu được ở dạng bảng, biểu đồ</a:t>
            </a:r>
          </a:p>
        </p:txBody>
      </p:sp>
      <p:sp>
        <p:nvSpPr>
          <p:cNvPr id="4" name="TextBox 37">
            <a:extLst>
              <a:ext uri="{FF2B5EF4-FFF2-40B4-BE49-F238E27FC236}">
                <a16:creationId xmlns:a16="http://schemas.microsoft.com/office/drawing/2014/main" id="{90CF2911-83D9-5BA8-D38B-C98A7C1B5630}"/>
              </a:ext>
            </a:extLst>
          </p:cNvPr>
          <p:cNvSpPr txBox="1"/>
          <p:nvPr/>
        </p:nvSpPr>
        <p:spPr>
          <a:xfrm>
            <a:off x="1792293" y="3175192"/>
            <a:ext cx="6262254" cy="1715534"/>
          </a:xfrm>
          <a:prstGeom prst="rect">
            <a:avLst/>
          </a:prstGeom>
        </p:spPr>
        <p:txBody>
          <a:bodyPr wrap="square" lIns="0" tIns="0" rIns="0" bIns="0" rtlCol="0" anchor="ctr">
            <a:spAutoFit/>
          </a:bodyPr>
          <a:lstStyle/>
          <a:p>
            <a:pPr algn="just" defTabSz="609539">
              <a:lnSpc>
                <a:spcPct val="150000"/>
              </a:lnSpc>
            </a:pPr>
            <a:r>
              <a:rPr lang="vi-VN" sz="2600" b="1" spc="53" dirty="0">
                <a:latin typeface="UTM Avo" panose="02040603050506020204" pitchFamily="18" charset="0"/>
                <a:cs typeface="Arial" panose="020B0604020202020204" pitchFamily="34" charset="0"/>
              </a:rPr>
              <a:t>Giải quyết những vấn đề đơn giản dựa trên phân tích và xử lí dữ liệu thu được ở dạng bảng, biểu đồ</a:t>
            </a:r>
          </a:p>
        </p:txBody>
      </p:sp>
      <p:sp>
        <p:nvSpPr>
          <p:cNvPr id="6" name="Folded Corner 39">
            <a:extLst>
              <a:ext uri="{FF2B5EF4-FFF2-40B4-BE49-F238E27FC236}">
                <a16:creationId xmlns:a16="http://schemas.microsoft.com/office/drawing/2014/main" id="{00DD9D15-CC9E-B78F-AA3D-D1E9DA045D47}"/>
              </a:ext>
            </a:extLst>
          </p:cNvPr>
          <p:cNvSpPr/>
          <p:nvPr/>
        </p:nvSpPr>
        <p:spPr>
          <a:xfrm>
            <a:off x="830732" y="1770518"/>
            <a:ext cx="829223" cy="724417"/>
          </a:xfrm>
          <a:prstGeom prst="foldedCorner">
            <a:avLst/>
          </a:prstGeom>
          <a:solidFill>
            <a:schemeClr val="accent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609539" eaLnBrk="1" fontAlgn="auto" latinLnBrk="0" hangingPunct="1">
              <a:lnSpc>
                <a:spcPct val="150000"/>
              </a:lnSpc>
              <a:spcBef>
                <a:spcPts val="0"/>
              </a:spcBef>
              <a:spcAft>
                <a:spcPts val="0"/>
              </a:spcAft>
              <a:buClrTx/>
              <a:buSzTx/>
              <a:buFontTx/>
              <a:buNone/>
              <a:tabLst/>
              <a:defRPr/>
            </a:pPr>
            <a:r>
              <a:rPr kumimoji="0" lang="en-US" sz="3667"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I</a:t>
            </a:r>
          </a:p>
        </p:txBody>
      </p:sp>
      <p:sp>
        <p:nvSpPr>
          <p:cNvPr id="7" name="Folded Corner 41">
            <a:extLst>
              <a:ext uri="{FF2B5EF4-FFF2-40B4-BE49-F238E27FC236}">
                <a16:creationId xmlns:a16="http://schemas.microsoft.com/office/drawing/2014/main" id="{6263A0B3-F682-813C-42AD-19675D316B52}"/>
              </a:ext>
            </a:extLst>
          </p:cNvPr>
          <p:cNvSpPr/>
          <p:nvPr/>
        </p:nvSpPr>
        <p:spPr>
          <a:xfrm>
            <a:off x="304308" y="3308542"/>
            <a:ext cx="829223" cy="724417"/>
          </a:xfrm>
          <a:prstGeom prst="foldedCorner">
            <a:avLst/>
          </a:prstGeom>
          <a:solidFill>
            <a:schemeClr val="accent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609539" eaLnBrk="1" fontAlgn="auto" latinLnBrk="0" hangingPunct="1">
              <a:lnSpc>
                <a:spcPct val="150000"/>
              </a:lnSpc>
              <a:spcBef>
                <a:spcPts val="0"/>
              </a:spcBef>
              <a:spcAft>
                <a:spcPts val="0"/>
              </a:spcAft>
              <a:buClrTx/>
              <a:buSzTx/>
              <a:buFontTx/>
              <a:buNone/>
              <a:tabLst/>
              <a:defRPr/>
            </a:pPr>
            <a:r>
              <a:rPr kumimoji="0" lang="en-US" sz="3667"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II</a:t>
            </a:r>
          </a:p>
        </p:txBody>
      </p:sp>
      <p:pic>
        <p:nvPicPr>
          <p:cNvPr id="1030" name="Picture 6" descr="Pie chart ">
            <a:extLst>
              <a:ext uri="{FF2B5EF4-FFF2-40B4-BE49-F238E27FC236}">
                <a16:creationId xmlns:a16="http://schemas.microsoft.com/office/drawing/2014/main" id="{20F037F4-0030-2091-FE18-C28E144B36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5596" y="1077909"/>
            <a:ext cx="1745672" cy="1745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90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3">
            <a:extLst>
              <a:ext uri="{FF2B5EF4-FFF2-40B4-BE49-F238E27FC236}">
                <a16:creationId xmlns:a16="http://schemas.microsoft.com/office/drawing/2014/main" id="{03F9FAD9-350C-B170-9335-98B890D52BCC}"/>
              </a:ext>
            </a:extLst>
          </p:cNvPr>
          <p:cNvSpPr txBox="1"/>
          <p:nvPr/>
        </p:nvSpPr>
        <p:spPr>
          <a:xfrm>
            <a:off x="859583" y="2625436"/>
            <a:ext cx="10472831" cy="3006336"/>
          </a:xfrm>
          <a:prstGeom prst="rect">
            <a:avLst/>
          </a:prstGeom>
        </p:spPr>
        <p:txBody>
          <a:bodyPr wrap="square" lIns="0" tIns="0" rIns="0" bIns="0" rtlCol="0" anchor="t">
            <a:spAutoFit/>
          </a:bodyPr>
          <a:lstStyle/>
          <a:p>
            <a:pPr algn="ctr" defTabSz="609539">
              <a:lnSpc>
                <a:spcPct val="125000"/>
              </a:lnSpc>
            </a:pPr>
            <a:r>
              <a:rPr lang="vi-VN" sz="5400" b="1" spc="80" dirty="0">
                <a:latin typeface="UTM Avo" panose="02040603050506020204" pitchFamily="18" charset="0"/>
                <a:cs typeface="Arial" panose="020B0604020202020204" pitchFamily="34" charset="0"/>
              </a:rPr>
              <a:t>Phát hiện vấn đề dựa trên phân tích và xử lí dữ liệu thu được ở dạng bảng, biểu đồ</a:t>
            </a:r>
            <a:endParaRPr lang="en-US" sz="5400" b="1" spc="80" dirty="0">
              <a:latin typeface="UTM Avo" panose="02040603050506020204" pitchFamily="18" charset="0"/>
              <a:cs typeface="Arial" panose="020B0604020202020204" pitchFamily="34" charset="0"/>
            </a:endParaRPr>
          </a:p>
        </p:txBody>
      </p:sp>
      <p:sp>
        <p:nvSpPr>
          <p:cNvPr id="4" name="Folded Corner 39">
            <a:extLst>
              <a:ext uri="{FF2B5EF4-FFF2-40B4-BE49-F238E27FC236}">
                <a16:creationId xmlns:a16="http://schemas.microsoft.com/office/drawing/2014/main" id="{9A085DDD-892E-1475-A56A-62775316AF43}"/>
              </a:ext>
            </a:extLst>
          </p:cNvPr>
          <p:cNvSpPr/>
          <p:nvPr/>
        </p:nvSpPr>
        <p:spPr>
          <a:xfrm>
            <a:off x="5350014" y="1322037"/>
            <a:ext cx="1491970" cy="1303399"/>
          </a:xfrm>
          <a:prstGeom prst="foldedCorner">
            <a:avLst/>
          </a:prstGeom>
          <a:solidFill>
            <a:schemeClr val="accent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609539" eaLnBrk="1" fontAlgn="auto" latinLnBrk="0" hangingPunct="1">
              <a:lnSpc>
                <a:spcPct val="15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I</a:t>
            </a:r>
          </a:p>
        </p:txBody>
      </p:sp>
      <p:pic>
        <p:nvPicPr>
          <p:cNvPr id="2056" name="Picture 8" descr="Pie chart ">
            <a:extLst>
              <a:ext uri="{FF2B5EF4-FFF2-40B4-BE49-F238E27FC236}">
                <a16:creationId xmlns:a16="http://schemas.microsoft.com/office/drawing/2014/main" id="{416BB4B6-B6B2-57F0-C2E6-E380FE2F14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74" y="5389418"/>
            <a:ext cx="1545753" cy="154575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8" name="Picture 10" descr="Performance ">
            <a:extLst>
              <a:ext uri="{FF2B5EF4-FFF2-40B4-BE49-F238E27FC236}">
                <a16:creationId xmlns:a16="http://schemas.microsoft.com/office/drawing/2014/main" id="{6D0B9CDE-5E2A-1851-6BC4-3B56D22BE3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4071" y="711348"/>
            <a:ext cx="2108052" cy="210805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95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1">
            <a:extLst>
              <a:ext uri="{FF2B5EF4-FFF2-40B4-BE49-F238E27FC236}">
                <a16:creationId xmlns:a16="http://schemas.microsoft.com/office/drawing/2014/main" id="{E57F2E52-9BB5-3ADF-87B4-AC76B3D5428B}"/>
              </a:ext>
            </a:extLst>
          </p:cNvPr>
          <p:cNvSpPr txBox="1">
            <a:spLocks/>
          </p:cNvSpPr>
          <p:nvPr/>
        </p:nvSpPr>
        <p:spPr>
          <a:xfrm>
            <a:off x="771279" y="576690"/>
            <a:ext cx="1089914" cy="451335"/>
          </a:xfrm>
          <a:prstGeom prst="rect">
            <a:avLst/>
          </a:prstGeom>
          <a:solidFill>
            <a:schemeClr val="accent2"/>
          </a:solidFill>
          <a:ln w="38100" cap="flat" cmpd="sng" algn="ctr">
            <a:solidFill>
              <a:schemeClr val="accent2">
                <a:lumMod val="40000"/>
                <a:lumOff val="60000"/>
              </a:schemeClr>
            </a:solidFill>
            <a:prstDash val="solid"/>
          </a:ln>
          <a:effectLst>
            <a:outerShdw blurRad="40000" dist="20000" dir="5400000" rotWithShape="0">
              <a:srgbClr val="000000">
                <a:alpha val="38000"/>
              </a:srgb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algn="ctr" defTabSz="609585">
              <a:buClr>
                <a:srgbClr val="070185"/>
              </a:buClr>
              <a:defRPr/>
            </a:pPr>
            <a:r>
              <a:rPr lang="nl-NL" sz="2200" b="1" dirty="0">
                <a:solidFill>
                  <a:schemeClr val="bg1"/>
                </a:solidFill>
                <a:effectLst>
                  <a:outerShdw blurRad="38100" dist="38100" dir="2700000" algn="tl">
                    <a:srgbClr val="000000">
                      <a:alpha val="43137"/>
                    </a:srgbClr>
                  </a:outerShdw>
                </a:effectLst>
                <a:latin typeface="UTM Avo" panose="02040603050506020204" pitchFamily="18" charset="0"/>
                <a:ea typeface="+mn-ea"/>
                <a:cs typeface="Arial" panose="020B0604020202020204" pitchFamily="34" charset="0"/>
                <a:sym typeface="Arial"/>
              </a:rPr>
              <a:t>HĐ 1</a:t>
            </a:r>
            <a:endParaRPr lang="en-US" sz="2200" b="1" dirty="0">
              <a:solidFill>
                <a:schemeClr val="bg1"/>
              </a:solidFill>
              <a:effectLst>
                <a:outerShdw blurRad="38100" dist="38100" dir="2700000" algn="tl">
                  <a:srgbClr val="000000">
                    <a:alpha val="43137"/>
                  </a:srgbClr>
                </a:outerShdw>
              </a:effectLst>
              <a:latin typeface="UTM Avo" panose="02040603050506020204" pitchFamily="18" charset="0"/>
              <a:ea typeface="+mn-ea"/>
              <a:cs typeface="Arial" panose="020B0604020202020204" pitchFamily="34" charset="0"/>
              <a:sym typeface="Arial"/>
            </a:endParaRPr>
          </a:p>
        </p:txBody>
      </p:sp>
      <p:sp>
        <p:nvSpPr>
          <p:cNvPr id="10" name="Rectangle 9">
            <a:extLst>
              <a:ext uri="{FF2B5EF4-FFF2-40B4-BE49-F238E27FC236}">
                <a16:creationId xmlns:a16="http://schemas.microsoft.com/office/drawing/2014/main" id="{6C4FD3F1-EA76-848E-A17A-4A204380D137}"/>
              </a:ext>
            </a:extLst>
          </p:cNvPr>
          <p:cNvSpPr/>
          <p:nvPr/>
        </p:nvSpPr>
        <p:spPr>
          <a:xfrm>
            <a:off x="2139193" y="563218"/>
            <a:ext cx="9645001" cy="464807"/>
          </a:xfrm>
          <a:prstGeom prst="rect">
            <a:avLst/>
          </a:prstGeom>
        </p:spPr>
        <p:txBody>
          <a:bodyPr wrap="square">
            <a:spAutoFit/>
          </a:bodyPr>
          <a:lstStyle/>
          <a:p>
            <a:pPr algn="just">
              <a:lnSpc>
                <a:spcPct val="125000"/>
              </a:lnSpc>
              <a:buClr>
                <a:srgbClr val="000000"/>
              </a:buClr>
              <a:buFont typeface="Arial"/>
              <a:buNone/>
            </a:pPr>
            <a:r>
              <a:rPr lang="vi-VN" sz="2200" kern="0" dirty="0">
                <a:solidFill>
                  <a:srgbClr val="000000"/>
                </a:solidFill>
                <a:latin typeface="UTM Avo" panose="02040603050506020204" pitchFamily="18" charset="0"/>
                <a:ea typeface="Dotum" panose="020B0600000101010101" pitchFamily="34" charset="-127"/>
                <a:cs typeface="Times New Roman" panose="02020603050405020304" pitchFamily="18" charset="0"/>
                <a:sym typeface="Arial"/>
              </a:rPr>
              <a:t>Bảng 9 cho biết tiền lãi của một cửa hàng trong Quý I năm 2022:</a:t>
            </a:r>
          </a:p>
        </p:txBody>
      </p:sp>
      <p:pic>
        <p:nvPicPr>
          <p:cNvPr id="11" name="Picture 10">
            <a:extLst>
              <a:ext uri="{FF2B5EF4-FFF2-40B4-BE49-F238E27FC236}">
                <a16:creationId xmlns:a16="http://schemas.microsoft.com/office/drawing/2014/main" id="{709803E9-4513-4C1D-BD79-758D30E132C8}"/>
              </a:ext>
            </a:extLst>
          </p:cNvPr>
          <p:cNvPicPr>
            <a:picLocks noChangeAspect="1"/>
          </p:cNvPicPr>
          <p:nvPr/>
        </p:nvPicPr>
        <p:blipFill>
          <a:blip r:embed="rId2"/>
          <a:stretch>
            <a:fillRect/>
          </a:stretch>
        </p:blipFill>
        <p:spPr>
          <a:xfrm>
            <a:off x="10723259" y="4995119"/>
            <a:ext cx="1413323" cy="1659121"/>
          </a:xfrm>
          <a:prstGeom prst="rect">
            <a:avLst/>
          </a:prstGeom>
        </p:spPr>
      </p:pic>
      <p:sp>
        <p:nvSpPr>
          <p:cNvPr id="12" name="Rectangle 11">
            <a:extLst>
              <a:ext uri="{FF2B5EF4-FFF2-40B4-BE49-F238E27FC236}">
                <a16:creationId xmlns:a16="http://schemas.microsoft.com/office/drawing/2014/main" id="{3BAA4F53-901C-8449-7BDD-E40C2538A653}"/>
              </a:ext>
            </a:extLst>
          </p:cNvPr>
          <p:cNvSpPr/>
          <p:nvPr/>
        </p:nvSpPr>
        <p:spPr>
          <a:xfrm>
            <a:off x="391747" y="3030275"/>
            <a:ext cx="11898575" cy="888000"/>
          </a:xfrm>
          <a:prstGeom prst="rect">
            <a:avLst/>
          </a:prstGeom>
        </p:spPr>
        <p:txBody>
          <a:bodyPr wrap="square">
            <a:spAutoFit/>
          </a:bodyPr>
          <a:lstStyle/>
          <a:p>
            <a:pPr algn="just">
              <a:lnSpc>
                <a:spcPct val="125000"/>
              </a:lnSpc>
              <a:buClr>
                <a:srgbClr val="000000"/>
              </a:buClr>
            </a:pPr>
            <a:r>
              <a:rPr lang="vi-VN" sz="2200" kern="0" dirty="0">
                <a:solidFill>
                  <a:srgbClr val="000000"/>
                </a:solidFill>
                <a:latin typeface="UTM Avo" panose="02040603050506020204" pitchFamily="18" charset="0"/>
                <a:ea typeface="Dotum" panose="020B0600000101010101" pitchFamily="34" charset="-127"/>
                <a:cs typeface="Times New Roman" panose="02020603050405020304" pitchFamily="18" charset="0"/>
                <a:sym typeface="Arial"/>
              </a:rPr>
              <a:t>a) Tính tổng tiền lãi của cửa hàng trong các tháng của Quý I năm 2022.</a:t>
            </a:r>
          </a:p>
          <a:p>
            <a:pPr algn="just">
              <a:lnSpc>
                <a:spcPct val="125000"/>
              </a:lnSpc>
              <a:buClr>
                <a:srgbClr val="000000"/>
              </a:buClr>
            </a:pPr>
            <a:r>
              <a:rPr lang="vi-VN" sz="2200" kern="0" dirty="0">
                <a:solidFill>
                  <a:srgbClr val="000000"/>
                </a:solidFill>
                <a:latin typeface="UTM Avo" panose="02040603050506020204" pitchFamily="18" charset="0"/>
                <a:ea typeface="Dotum" panose="020B0600000101010101" pitchFamily="34" charset="-127"/>
                <a:cs typeface="Times New Roman" panose="02020603050405020304" pitchFamily="18" charset="0"/>
                <a:sym typeface="Arial"/>
              </a:rPr>
              <a:t>b) Tiền lãi trong tháng 2 gấp bao nhiêu lần tiền lãi trong mỗi tháng còn lại của Quý I?</a:t>
            </a:r>
            <a:endParaRPr lang="en-US" sz="2200" kern="0" dirty="0">
              <a:solidFill>
                <a:srgbClr val="000000"/>
              </a:solidFill>
              <a:latin typeface="UTM Avo" panose="02040603050506020204" pitchFamily="18" charset="0"/>
              <a:ea typeface="Dotum" panose="020B0600000101010101" pitchFamily="34" charset="-127"/>
              <a:cs typeface="Times New Roman" panose="02020603050405020304" pitchFamily="18" charset="0"/>
              <a:sym typeface="Arial"/>
            </a:endParaRPr>
          </a:p>
        </p:txBody>
      </p:sp>
      <p:sp>
        <p:nvSpPr>
          <p:cNvPr id="13" name="Rectangle 12">
            <a:extLst>
              <a:ext uri="{FF2B5EF4-FFF2-40B4-BE49-F238E27FC236}">
                <a16:creationId xmlns:a16="http://schemas.microsoft.com/office/drawing/2014/main" id="{F774B414-45BF-D68A-5F8B-1478587AA237}"/>
              </a:ext>
            </a:extLst>
          </p:cNvPr>
          <p:cNvSpPr/>
          <p:nvPr/>
        </p:nvSpPr>
        <p:spPr>
          <a:xfrm>
            <a:off x="391747" y="3984707"/>
            <a:ext cx="955711" cy="471989"/>
          </a:xfrm>
          <a:prstGeom prst="rect">
            <a:avLst/>
          </a:prstGeom>
        </p:spPr>
        <p:txBody>
          <a:bodyPr wrap="square">
            <a:spAutoFit/>
          </a:bodyPr>
          <a:lstStyle/>
          <a:p>
            <a:pPr algn="just">
              <a:spcBef>
                <a:spcPts val="400"/>
              </a:spcBef>
              <a:spcAft>
                <a:spcPts val="400"/>
              </a:spcAft>
              <a:buClr>
                <a:srgbClr val="000000"/>
              </a:buClr>
              <a:buFont typeface="Arial"/>
              <a:buNone/>
            </a:pPr>
            <a:r>
              <a:rPr lang="en-US" sz="2400" b="1" kern="0" dirty="0" err="1">
                <a:solidFill>
                  <a:srgbClr val="C00000"/>
                </a:solidFill>
                <a:latin typeface="UTM Avo" panose="02040603050506020204" pitchFamily="18" charset="0"/>
                <a:ea typeface="Calibri" panose="020F0502020204030204" pitchFamily="34" charset="0"/>
                <a:cs typeface="Times New Roman" panose="02020603050405020304" pitchFamily="18" charset="0"/>
                <a:sym typeface="Arial"/>
              </a:rPr>
              <a:t>Giải</a:t>
            </a:r>
            <a:r>
              <a:rPr lang="en-US" sz="2400" b="1" kern="0" dirty="0">
                <a:solidFill>
                  <a:srgbClr val="C00000"/>
                </a:solidFill>
                <a:latin typeface="UTM Avo" panose="02040603050506020204" pitchFamily="18" charset="0"/>
                <a:ea typeface="Calibri" panose="020F0502020204030204" pitchFamily="34" charset="0"/>
                <a:cs typeface="Times New Roman" panose="02020603050405020304" pitchFamily="18" charset="0"/>
                <a:sym typeface="Arial"/>
              </a:rPr>
              <a:t>:</a:t>
            </a:r>
          </a:p>
        </p:txBody>
      </p:sp>
      <mc:AlternateContent xmlns:mc="http://schemas.openxmlformats.org/markup-compatibility/2006">
        <mc:Choice xmlns:a14="http://schemas.microsoft.com/office/drawing/2010/main" Requires="a14">
          <p:sp>
            <p:nvSpPr>
              <p:cNvPr id="14" name="Rectangle 13">
                <a:extLst>
                  <a:ext uri="{FF2B5EF4-FFF2-40B4-BE49-F238E27FC236}">
                    <a16:creationId xmlns:a16="http://schemas.microsoft.com/office/drawing/2014/main" id="{CF73ED05-1250-1071-3378-EDB5CE58CD16}"/>
                  </a:ext>
                </a:extLst>
              </p:cNvPr>
              <p:cNvSpPr/>
              <p:nvPr/>
            </p:nvSpPr>
            <p:spPr>
              <a:xfrm>
                <a:off x="1316236" y="4256408"/>
                <a:ext cx="8791543" cy="1837939"/>
              </a:xfrm>
              <a:prstGeom prst="rect">
                <a:avLst/>
              </a:prstGeom>
            </p:spPr>
            <p:txBody>
              <a:bodyPr wrap="square">
                <a:spAutoFit/>
              </a:bodyPr>
              <a:lstStyle/>
              <a:p>
                <a:pPr algn="just">
                  <a:lnSpc>
                    <a:spcPct val="125000"/>
                  </a:lnSpc>
                  <a:buClr>
                    <a:srgbClr val="000000"/>
                  </a:buClr>
                  <a:buFont typeface="Arial"/>
                  <a:buNone/>
                </a:pPr>
                <a:r>
                  <a:rPr lang="da-DK" sz="2200" kern="0" dirty="0">
                    <a:solidFill>
                      <a:srgbClr val="000000"/>
                    </a:solidFill>
                    <a:latin typeface="UTM Avo" panose="02040603050506020204" pitchFamily="18" charset="0"/>
                    <a:ea typeface="Dotum" panose="020B0600000101010101" pitchFamily="34" charset="-127"/>
                    <a:cs typeface="Times New Roman" panose="02020603050405020304" pitchFamily="18" charset="0"/>
                    <a:sym typeface="Arial"/>
                  </a:rPr>
                  <a:t>a) </a:t>
                </a:r>
                <a:r>
                  <a:rPr lang="da-DK" sz="2200" kern="0" dirty="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a:t>Tổng tiền lãi là: </a:t>
                </a:r>
                <a14:m>
                  <m:oMath xmlns:m="http://schemas.openxmlformats.org/officeDocument/2006/math">
                    <m:r>
                      <m:rPr>
                        <m:nor/>
                      </m:rPr>
                      <a:rPr lang="da-DK" sz="2200" ker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10</m:t>
                    </m:r>
                    <m:r>
                      <m:rPr>
                        <m:nor/>
                      </m:rPr>
                      <a:rPr lang="en-US" sz="2200" ker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 </m:t>
                    </m:r>
                    <m:r>
                      <m:rPr>
                        <m:nor/>
                      </m:rPr>
                      <a:rPr lang="da-DK" sz="2200" ker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m:t>
                    </m:r>
                    <m:r>
                      <m:rPr>
                        <m:nor/>
                      </m:rPr>
                      <a:rPr lang="en-US" sz="2200" ker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 </m:t>
                    </m:r>
                    <m:r>
                      <m:rPr>
                        <m:nor/>
                      </m:rPr>
                      <a:rPr lang="da-DK" sz="2200" ker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30</m:t>
                    </m:r>
                    <m:r>
                      <m:rPr>
                        <m:nor/>
                      </m:rPr>
                      <a:rPr lang="en-US" sz="2200" ker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 </m:t>
                    </m:r>
                    <m:r>
                      <m:rPr>
                        <m:nor/>
                      </m:rPr>
                      <a:rPr lang="da-DK" sz="2200" ker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m:t>
                    </m:r>
                    <m:r>
                      <m:rPr>
                        <m:nor/>
                      </m:rPr>
                      <a:rPr lang="en-US" sz="2200" ker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 </m:t>
                    </m:r>
                    <m:r>
                      <m:rPr>
                        <m:nor/>
                      </m:rPr>
                      <a:rPr lang="da-DK" sz="2200" ker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15</m:t>
                    </m:r>
                    <m:r>
                      <m:rPr>
                        <m:nor/>
                      </m:rPr>
                      <a:rPr lang="en-US" sz="2200" ker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 </m:t>
                    </m:r>
                    <m:r>
                      <m:rPr>
                        <m:nor/>
                      </m:rPr>
                      <a:rPr lang="da-DK" sz="2200" ker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m:t>
                    </m:r>
                    <m:r>
                      <m:rPr>
                        <m:nor/>
                      </m:rPr>
                      <a:rPr lang="en-US" sz="2200" ker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 </m:t>
                    </m:r>
                    <m:r>
                      <m:rPr>
                        <m:nor/>
                      </m:rPr>
                      <a:rPr lang="da-DK" sz="2200" ker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55</m:t>
                    </m:r>
                  </m:oMath>
                </a14:m>
                <a:r>
                  <a:rPr lang="da-DK" sz="2200" kern="0" dirty="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a:t> (Triệu đồng)</a:t>
                </a:r>
                <a:endParaRPr lang="en-US" sz="2200" kern="0" dirty="0">
                  <a:solidFill>
                    <a:srgbClr val="000000"/>
                  </a:solidFill>
                  <a:latin typeface="Times New Roman" panose="02020603050405020304" pitchFamily="18" charset="0"/>
                  <a:ea typeface="Arial" panose="020B0604020202020204" pitchFamily="34" charset="0"/>
                  <a:cs typeface="Times New Roman" panose="02020603050405020304" pitchFamily="18" charset="0"/>
                  <a:sym typeface="Arial"/>
                </a:endParaRPr>
              </a:p>
              <a:p>
                <a:pPr algn="just">
                  <a:lnSpc>
                    <a:spcPct val="125000"/>
                  </a:lnSpc>
                  <a:buClr>
                    <a:srgbClr val="000000"/>
                  </a:buClr>
                  <a:buFont typeface="Arial"/>
                  <a:buNone/>
                </a:pPr>
                <a:r>
                  <a:rPr lang="da-DK" sz="2200" kern="0" dirty="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a:t>b) Tiền lãi tháng 2 so với tháng 1 là: </a:t>
                </a:r>
                <a14:m>
                  <m:oMath xmlns:m="http://schemas.openxmlformats.org/officeDocument/2006/math">
                    <m:f>
                      <m:fPr>
                        <m:ctrlPr>
                          <a:rPr lang="en-US" sz="2200" i="1" kern="0">
                            <a:solidFill>
                              <a:srgbClr val="000000"/>
                            </a:solidFill>
                            <a:latin typeface="Cambria Math" panose="02040503050406030204" pitchFamily="18" charset="0"/>
                            <a:ea typeface="Dotum" panose="020B0600000101010101" pitchFamily="34" charset="-127"/>
                            <a:cs typeface="Times New Roman" panose="02020603050405020304" pitchFamily="18" charset="0"/>
                            <a:sym typeface="Arial"/>
                          </a:rPr>
                        </m:ctrlPr>
                      </m:fPr>
                      <m:num>
                        <m:r>
                          <m:rPr>
                            <m:nor/>
                          </m:rPr>
                          <a:rPr lang="da-DK" sz="2200" ker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30</m:t>
                        </m:r>
                      </m:num>
                      <m:den>
                        <m:r>
                          <m:rPr>
                            <m:nor/>
                          </m:rPr>
                          <a:rPr lang="da-DK" sz="2200" ker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10</m:t>
                        </m:r>
                      </m:den>
                    </m:f>
                    <m:r>
                      <m:rPr>
                        <m:nor/>
                      </m:rPr>
                      <a:rPr lang="en-US" sz="2200" ker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 </m:t>
                    </m:r>
                    <m:r>
                      <m:rPr>
                        <m:nor/>
                      </m:rPr>
                      <a:rPr lang="da-DK" sz="2200" ker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m:t>
                    </m:r>
                    <m:r>
                      <m:rPr>
                        <m:nor/>
                      </m:rPr>
                      <a:rPr lang="en-US" sz="2200" ker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 </m:t>
                    </m:r>
                    <m:r>
                      <m:rPr>
                        <m:nor/>
                      </m:rPr>
                      <a:rPr lang="da-DK" sz="2200" ker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3</m:t>
                    </m:r>
                  </m:oMath>
                </a14:m>
                <a:r>
                  <a:rPr lang="da-DK" sz="2200" kern="0" dirty="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a:t> (lần)</a:t>
                </a:r>
                <a:endParaRPr lang="en-US" sz="2200" kern="0" dirty="0">
                  <a:solidFill>
                    <a:srgbClr val="000000"/>
                  </a:solidFill>
                  <a:latin typeface="Times New Roman" panose="02020603050405020304" pitchFamily="18" charset="0"/>
                  <a:ea typeface="Arial" panose="020B0604020202020204" pitchFamily="34" charset="0"/>
                  <a:cs typeface="Times New Roman" panose="02020603050405020304" pitchFamily="18" charset="0"/>
                  <a:sym typeface="Arial"/>
                </a:endParaRPr>
              </a:p>
              <a:p>
                <a:pPr algn="just">
                  <a:lnSpc>
                    <a:spcPct val="125000"/>
                  </a:lnSpc>
                  <a:buClr>
                    <a:srgbClr val="000000"/>
                  </a:buClr>
                  <a:buFont typeface="Arial"/>
                  <a:buNone/>
                </a:pPr>
                <a:r>
                  <a:rPr lang="da-DK" sz="2200" kern="0" dirty="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a:t>    Tiền lãi tháng 2 so với tháng 3 là: </a:t>
                </a:r>
                <a14:m>
                  <m:oMath xmlns:m="http://schemas.openxmlformats.org/officeDocument/2006/math">
                    <m:f>
                      <m:fPr>
                        <m:ctrlPr>
                          <a:rPr lang="en-US" sz="2200" i="1" kern="0">
                            <a:solidFill>
                              <a:srgbClr val="000000"/>
                            </a:solidFill>
                            <a:latin typeface="Cambria Math" panose="02040503050406030204" pitchFamily="18" charset="0"/>
                            <a:ea typeface="Dotum" panose="020B0600000101010101" pitchFamily="34" charset="-127"/>
                            <a:cs typeface="Times New Roman" panose="02020603050405020304" pitchFamily="18" charset="0"/>
                            <a:sym typeface="Arial"/>
                          </a:rPr>
                        </m:ctrlPr>
                      </m:fPr>
                      <m:num>
                        <m:r>
                          <m:rPr>
                            <m:nor/>
                          </m:rPr>
                          <a:rPr lang="da-DK" sz="2200" ker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30</m:t>
                        </m:r>
                      </m:num>
                      <m:den>
                        <m:r>
                          <m:rPr>
                            <m:nor/>
                          </m:rPr>
                          <a:rPr lang="da-DK" sz="2200" ker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15</m:t>
                        </m:r>
                      </m:den>
                    </m:f>
                    <m:r>
                      <m:rPr>
                        <m:nor/>
                      </m:rPr>
                      <a:rPr lang="en-US" sz="2200" ker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 </m:t>
                    </m:r>
                    <m:r>
                      <m:rPr>
                        <m:nor/>
                      </m:rPr>
                      <a:rPr lang="da-DK" sz="2200" ker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m:t>
                    </m:r>
                    <m:r>
                      <m:rPr>
                        <m:nor/>
                      </m:rPr>
                      <a:rPr lang="en-US" sz="2200" ker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 </m:t>
                    </m:r>
                    <m:r>
                      <m:rPr>
                        <m:nor/>
                      </m:rPr>
                      <a:rPr lang="da-DK" sz="2200" ker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2</m:t>
                    </m:r>
                  </m:oMath>
                </a14:m>
                <a:r>
                  <a:rPr lang="da-DK" sz="2200" kern="0" dirty="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a:t> (lần)</a:t>
                </a:r>
                <a:endParaRPr lang="en-US" sz="2200" kern="0" dirty="0">
                  <a:solidFill>
                    <a:srgbClr val="000000"/>
                  </a:solidFill>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p:sp>
            <p:nvSpPr>
              <p:cNvPr id="14" name="Rectangle 13">
                <a:extLst>
                  <a:ext uri="{FF2B5EF4-FFF2-40B4-BE49-F238E27FC236}">
                    <a16:creationId xmlns:a16="http://schemas.microsoft.com/office/drawing/2014/main" id="{CF73ED05-1250-1071-3378-EDB5CE58CD16}"/>
                  </a:ext>
                </a:extLst>
              </p:cNvPr>
              <p:cNvSpPr>
                <a:spLocks noRot="1" noChangeAspect="1" noMove="1" noResize="1" noEditPoints="1" noAdjustHandles="1" noChangeArrowheads="1" noChangeShapeType="1" noTextEdit="1"/>
              </p:cNvSpPr>
              <p:nvPr/>
            </p:nvSpPr>
            <p:spPr>
              <a:xfrm>
                <a:off x="1316236" y="4256408"/>
                <a:ext cx="8791543" cy="1837939"/>
              </a:xfrm>
              <a:prstGeom prst="rect">
                <a:avLst/>
              </a:prstGeom>
              <a:blipFill>
                <a:blip r:embed="rId3"/>
                <a:stretch>
                  <a:fillRect l="-902" b="-1656"/>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1D65BCFC-7762-7C95-8110-B4900226337B}"/>
              </a:ext>
            </a:extLst>
          </p:cNvPr>
          <p:cNvPicPr>
            <a:picLocks noChangeAspect="1"/>
          </p:cNvPicPr>
          <p:nvPr/>
        </p:nvPicPr>
        <p:blipFill>
          <a:blip r:embed="rId4"/>
          <a:stretch>
            <a:fillRect/>
          </a:stretch>
        </p:blipFill>
        <p:spPr>
          <a:xfrm>
            <a:off x="2208019" y="1303328"/>
            <a:ext cx="9094484" cy="1538103"/>
          </a:xfrm>
          <a:prstGeom prst="rect">
            <a:avLst/>
          </a:prstGeom>
        </p:spPr>
      </p:pic>
    </p:spTree>
    <p:extLst>
      <p:ext uri="{BB962C8B-B14F-4D97-AF65-F5344CB8AC3E}">
        <p14:creationId xmlns:p14="http://schemas.microsoft.com/office/powerpoint/2010/main" val="86535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Effect transition="in" filter="fade">
                                      <p:cBhvr>
                                        <p:cTn id="29" dur="500"/>
                                        <p:tgtEl>
                                          <p:spTgt spid="1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
                                            <p:txEl>
                                              <p:pRg st="1" end="1"/>
                                            </p:txEl>
                                          </p:spTgt>
                                        </p:tgtEl>
                                        <p:attrNameLst>
                                          <p:attrName>style.visibility</p:attrName>
                                        </p:attrNameLst>
                                      </p:cBhvr>
                                      <p:to>
                                        <p:strVal val="visible"/>
                                      </p:to>
                                    </p:set>
                                    <p:animEffect transition="in" filter="fade">
                                      <p:cBhvr>
                                        <p:cTn id="34" dur="500"/>
                                        <p:tgtEl>
                                          <p:spTgt spid="1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
                                            <p:txEl>
                                              <p:pRg st="2" end="2"/>
                                            </p:txEl>
                                          </p:spTgt>
                                        </p:tgtEl>
                                        <p:attrNameLst>
                                          <p:attrName>style.visibility</p:attrName>
                                        </p:attrNameLst>
                                      </p:cBhvr>
                                      <p:to>
                                        <p:strVal val="visible"/>
                                      </p:to>
                                    </p:set>
                                    <p:animEffect transition="in" filter="fade">
                                      <p:cBhvr>
                                        <p:cTn id="39"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61E4EB6D-B6CA-6491-AC62-D0BF93E1CA1B}"/>
              </a:ext>
            </a:extLst>
          </p:cNvPr>
          <p:cNvPicPr>
            <a:picLocks noChangeAspect="1"/>
          </p:cNvPicPr>
          <p:nvPr/>
        </p:nvPicPr>
        <p:blipFill>
          <a:blip r:embed="rId2"/>
          <a:srcRect/>
          <a:stretch>
            <a:fillRect/>
          </a:stretch>
        </p:blipFill>
        <p:spPr>
          <a:xfrm flipH="1">
            <a:off x="468442" y="4015011"/>
            <a:ext cx="1803580" cy="2494865"/>
          </a:xfrm>
          <a:prstGeom prst="rect">
            <a:avLst/>
          </a:prstGeom>
        </p:spPr>
      </p:pic>
      <p:sp>
        <p:nvSpPr>
          <p:cNvPr id="3" name="TextBox 2">
            <a:extLst>
              <a:ext uri="{FF2B5EF4-FFF2-40B4-BE49-F238E27FC236}">
                <a16:creationId xmlns:a16="http://schemas.microsoft.com/office/drawing/2014/main" id="{B89420DB-1E32-0E4D-2F96-A4B670E62C8E}"/>
              </a:ext>
            </a:extLst>
          </p:cNvPr>
          <p:cNvSpPr txBox="1"/>
          <p:nvPr/>
        </p:nvSpPr>
        <p:spPr>
          <a:xfrm>
            <a:off x="4245891" y="440387"/>
            <a:ext cx="3700217" cy="584775"/>
          </a:xfrm>
          <a:prstGeom prst="rect">
            <a:avLst/>
          </a:prstGeom>
          <a:noFill/>
        </p:spPr>
        <p:txBody>
          <a:bodyPr wrap="square" rtlCol="0">
            <a:spAutoFit/>
          </a:bodyPr>
          <a:lstStyle/>
          <a:p>
            <a:pPr algn="ctr" defTabSz="1219170">
              <a:buClr>
                <a:srgbClr val="000000"/>
              </a:buClr>
              <a:buFont typeface="Arial"/>
              <a:buNone/>
              <a:defRPr/>
            </a:pPr>
            <a:r>
              <a:rPr lang="en-US" sz="3200" b="1" kern="0" dirty="0" err="1">
                <a:latin typeface="UTM Avo" panose="02040603050506020204" pitchFamily="18" charset="0"/>
                <a:cs typeface="Arial" panose="020B0604020202020204" pitchFamily="34" charset="0"/>
                <a:sym typeface="Arial"/>
              </a:rPr>
              <a:t>Ghi</a:t>
            </a:r>
            <a:r>
              <a:rPr lang="en-US" sz="3200" b="1" kern="0" dirty="0">
                <a:latin typeface="UTM Avo" panose="02040603050506020204" pitchFamily="18" charset="0"/>
                <a:cs typeface="Arial" panose="020B0604020202020204" pitchFamily="34" charset="0"/>
                <a:sym typeface="Arial"/>
              </a:rPr>
              <a:t> </a:t>
            </a:r>
            <a:r>
              <a:rPr lang="en-US" sz="3200" b="1" kern="0" dirty="0" err="1">
                <a:latin typeface="UTM Avo" panose="02040603050506020204" pitchFamily="18" charset="0"/>
                <a:cs typeface="Arial" panose="020B0604020202020204" pitchFamily="34" charset="0"/>
                <a:sym typeface="Arial"/>
              </a:rPr>
              <a:t>nhớ</a:t>
            </a:r>
            <a:endParaRPr lang="en-US" sz="3200" b="1" kern="0" dirty="0">
              <a:latin typeface="UTM Avo" panose="02040603050506020204" pitchFamily="18" charset="0"/>
              <a:cs typeface="Arial" panose="020B0604020202020204" pitchFamily="34" charset="0"/>
              <a:sym typeface="Arial"/>
            </a:endParaRPr>
          </a:p>
        </p:txBody>
      </p:sp>
      <p:sp>
        <p:nvSpPr>
          <p:cNvPr id="7" name="Rounded Rectangular Callout 23">
            <a:extLst>
              <a:ext uri="{FF2B5EF4-FFF2-40B4-BE49-F238E27FC236}">
                <a16:creationId xmlns:a16="http://schemas.microsoft.com/office/drawing/2014/main" id="{E22B2064-B376-09A6-9599-3CAF168FF074}"/>
              </a:ext>
            </a:extLst>
          </p:cNvPr>
          <p:cNvSpPr/>
          <p:nvPr/>
        </p:nvSpPr>
        <p:spPr>
          <a:xfrm>
            <a:off x="2767536" y="1503127"/>
            <a:ext cx="8714995" cy="2935800"/>
          </a:xfrm>
          <a:prstGeom prst="wedgeRoundRectCallout">
            <a:avLst>
              <a:gd name="adj1" fmla="val -52599"/>
              <a:gd name="adj2" fmla="val -76"/>
              <a:gd name="adj3" fmla="val 16667"/>
            </a:avLst>
          </a:prstGeom>
          <a:solidFill>
            <a:schemeClr val="accent2">
              <a:lumMod val="20000"/>
              <a:lumOff val="80000"/>
            </a:schemeClr>
          </a:solidFill>
          <a:ln w="57150" cap="flat" cmpd="sng" algn="ctr">
            <a:solidFill>
              <a:schemeClr val="accent2"/>
            </a:solidFill>
            <a:prstDash val="dash"/>
          </a:ln>
          <a:effectLst/>
        </p:spPr>
        <p:txBody>
          <a:bodyPr rtlCol="0" anchor="ct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effectLst/>
                <a:uLnTx/>
                <a:uFillTx/>
                <a:latin typeface="UTM Avo" panose="02040603050506020204" pitchFamily="18" charset="0"/>
                <a:ea typeface="+mn-ea"/>
                <a:cs typeface="+mn-cs"/>
                <a:sym typeface="Arial"/>
              </a:rPr>
              <a:t>Để phát hiện vấn đề (hoặc quy luậ</a:t>
            </a:r>
            <a:r>
              <a:rPr kumimoji="0" lang="en-US" sz="2400" b="0" i="0" u="none" strike="noStrike" kern="0" cap="none" spc="0" normalizeH="0" baseline="0" noProof="0" dirty="0">
                <a:ln>
                  <a:noFill/>
                </a:ln>
                <a:effectLst/>
                <a:uLnTx/>
                <a:uFillTx/>
                <a:latin typeface="UTM Avo" panose="02040603050506020204" pitchFamily="18" charset="0"/>
                <a:ea typeface="+mn-ea"/>
                <a:cs typeface="+mn-cs"/>
                <a:sym typeface="Arial"/>
              </a:rPr>
              <a:t>t</a:t>
            </a:r>
            <a:r>
              <a:rPr kumimoji="0" lang="vi-VN" sz="2400" b="0" i="0" u="none" strike="noStrike" kern="0" cap="none" spc="0" normalizeH="0" baseline="0" noProof="0" dirty="0">
                <a:ln>
                  <a:noFill/>
                </a:ln>
                <a:effectLst/>
                <a:uLnTx/>
                <a:uFillTx/>
                <a:latin typeface="UTM Avo" panose="02040603050506020204" pitchFamily="18" charset="0"/>
                <a:ea typeface="+mn-ea"/>
                <a:cs typeface="+mn-cs"/>
                <a:sym typeface="Arial"/>
              </a:rPr>
              <a:t> đơn giản) dựa trên phân tích và xử lí số liệu thu được, ta cần:</a:t>
            </a:r>
          </a:p>
          <a:p>
            <a:pPr marL="342900" marR="0" lvl="0" indent="-342900" algn="just" defTabSz="914400" eaLnBrk="1" fontAlgn="auto" latinLnBrk="0" hangingPunct="1">
              <a:lnSpc>
                <a:spcPct val="150000"/>
              </a:lnSpc>
              <a:spcBef>
                <a:spcPts val="0"/>
              </a:spcBef>
              <a:spcAft>
                <a:spcPts val="0"/>
              </a:spcAft>
              <a:buClr>
                <a:srgbClr val="000000"/>
              </a:buClr>
              <a:buSzTx/>
              <a:buFont typeface="UTM Avo" panose="02040603050506020204" pitchFamily="18" charset="0"/>
              <a:buChar char="-"/>
              <a:tabLst/>
              <a:defRPr/>
            </a:pPr>
            <a:r>
              <a:rPr kumimoji="0" lang="vi-VN" sz="2400" b="0" i="0" u="none" strike="noStrike" kern="0" cap="none" spc="0" normalizeH="0" baseline="0" noProof="0" dirty="0">
                <a:ln>
                  <a:noFill/>
                </a:ln>
                <a:effectLst/>
                <a:uLnTx/>
                <a:uFillTx/>
                <a:latin typeface="UTM Avo" panose="02040603050506020204" pitchFamily="18" charset="0"/>
                <a:ea typeface="+mn-ea"/>
                <a:cs typeface="+mn-cs"/>
                <a:sym typeface="Arial"/>
              </a:rPr>
              <a:t>Nhận biết được mối liên hệ toán học đơn giản giữa các số liệu đã được biểu diễn;</a:t>
            </a:r>
          </a:p>
          <a:p>
            <a:pPr marL="342900" marR="0" lvl="0" indent="-342900" algn="just" defTabSz="914400" eaLnBrk="1" fontAlgn="auto" latinLnBrk="0" hangingPunct="1">
              <a:lnSpc>
                <a:spcPct val="150000"/>
              </a:lnSpc>
              <a:spcBef>
                <a:spcPts val="0"/>
              </a:spcBef>
              <a:spcAft>
                <a:spcPts val="0"/>
              </a:spcAft>
              <a:buClr>
                <a:srgbClr val="000000"/>
              </a:buClr>
              <a:buSzTx/>
              <a:buFont typeface="UTM Avo" panose="02040603050506020204" pitchFamily="18" charset="0"/>
              <a:buChar char="-"/>
              <a:tabLst/>
              <a:defRPr/>
            </a:pPr>
            <a:r>
              <a:rPr kumimoji="0" lang="vi-VN" sz="2400" b="0" i="0" u="none" strike="noStrike" kern="0" cap="none" spc="0" normalizeH="0" baseline="0" noProof="0" dirty="0">
                <a:ln>
                  <a:noFill/>
                </a:ln>
                <a:effectLst/>
                <a:uLnTx/>
                <a:uFillTx/>
                <a:latin typeface="UTM Avo" panose="02040603050506020204" pitchFamily="18" charset="0"/>
                <a:ea typeface="+mn-ea"/>
                <a:cs typeface="+mn-cs"/>
                <a:sym typeface="Arial"/>
              </a:rPr>
              <a:t>Thực hiện được tính toán và suy luận toán học.</a:t>
            </a:r>
          </a:p>
        </p:txBody>
      </p:sp>
    </p:spTree>
    <p:extLst>
      <p:ext uri="{BB962C8B-B14F-4D97-AF65-F5344CB8AC3E}">
        <p14:creationId xmlns:p14="http://schemas.microsoft.com/office/powerpoint/2010/main" val="229340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9A4EDB-35E8-B875-2172-2E0557EAC3C4}"/>
              </a:ext>
            </a:extLst>
          </p:cNvPr>
          <p:cNvSpPr txBox="1"/>
          <p:nvPr/>
        </p:nvSpPr>
        <p:spPr>
          <a:xfrm>
            <a:off x="427477" y="278420"/>
            <a:ext cx="11764523" cy="1121846"/>
          </a:xfrm>
          <a:prstGeom prst="rect">
            <a:avLst/>
          </a:prstGeom>
          <a:noFill/>
        </p:spPr>
        <p:txBody>
          <a:bodyPr wrap="square" rtlCol="0">
            <a:spAutoFit/>
          </a:bodyPr>
          <a:lstStyle/>
          <a:p>
            <a:pPr algn="just">
              <a:lnSpc>
                <a:spcPct val="150000"/>
              </a:lnSpc>
              <a:buClr>
                <a:srgbClr val="000000"/>
              </a:buClr>
              <a:buFont typeface="Arial"/>
              <a:buNone/>
            </a:pPr>
            <a:r>
              <a:rPr lang="en-US" sz="2400" b="1" kern="0" dirty="0" err="1">
                <a:solidFill>
                  <a:srgbClr val="000000"/>
                </a:solidFill>
                <a:latin typeface="UTM Avo" panose="02040603050506020204" pitchFamily="18" charset="0"/>
                <a:cs typeface="Arial"/>
                <a:sym typeface="Arial"/>
              </a:rPr>
              <a:t>Ví</a:t>
            </a:r>
            <a:r>
              <a:rPr lang="en-US" sz="2400" b="1" kern="0" dirty="0">
                <a:solidFill>
                  <a:srgbClr val="000000"/>
                </a:solidFill>
                <a:latin typeface="UTM Avo" panose="02040603050506020204" pitchFamily="18" charset="0"/>
                <a:cs typeface="Arial"/>
                <a:sym typeface="Arial"/>
              </a:rPr>
              <a:t> </a:t>
            </a:r>
            <a:r>
              <a:rPr lang="en-US" sz="2400" b="1" kern="0" dirty="0" err="1">
                <a:solidFill>
                  <a:srgbClr val="000000"/>
                </a:solidFill>
                <a:latin typeface="UTM Avo" panose="02040603050506020204" pitchFamily="18" charset="0"/>
                <a:cs typeface="Arial"/>
                <a:sym typeface="Arial"/>
              </a:rPr>
              <a:t>dụ</a:t>
            </a:r>
            <a:r>
              <a:rPr lang="en-US" sz="2400" b="1" kern="0" dirty="0">
                <a:solidFill>
                  <a:srgbClr val="000000"/>
                </a:solidFill>
                <a:latin typeface="UTM Avo" panose="02040603050506020204" pitchFamily="18" charset="0"/>
                <a:cs typeface="Arial"/>
                <a:sym typeface="Arial"/>
              </a:rPr>
              <a:t> 1: </a:t>
            </a:r>
            <a:r>
              <a:rPr lang="vi-VN" sz="2400" kern="0" dirty="0">
                <a:solidFill>
                  <a:srgbClr val="000000"/>
                </a:solidFill>
                <a:latin typeface="UTM Avo" panose="02040603050506020204" pitchFamily="18" charset="0"/>
                <a:cs typeface="Arial"/>
                <a:sym typeface="Arial"/>
              </a:rPr>
              <a:t>Đánh giá kết quả học tập trong Học kì I của học sinh lớp 8A ở một trường trung học cơ sở được thống kê trong Bảng 10</a:t>
            </a:r>
          </a:p>
        </p:txBody>
      </p:sp>
      <p:sp>
        <p:nvSpPr>
          <p:cNvPr id="5" name="Rectangle 4">
            <a:extLst>
              <a:ext uri="{FF2B5EF4-FFF2-40B4-BE49-F238E27FC236}">
                <a16:creationId xmlns:a16="http://schemas.microsoft.com/office/drawing/2014/main" id="{90ED13F1-2941-6C99-E706-F277D106A4B3}"/>
              </a:ext>
            </a:extLst>
          </p:cNvPr>
          <p:cNvSpPr/>
          <p:nvPr/>
        </p:nvSpPr>
        <p:spPr>
          <a:xfrm>
            <a:off x="427477" y="3571618"/>
            <a:ext cx="11764523" cy="2229841"/>
          </a:xfrm>
          <a:prstGeom prst="rect">
            <a:avLst/>
          </a:prstGeom>
        </p:spPr>
        <p:txBody>
          <a:bodyPr wrap="square">
            <a:spAutoFit/>
          </a:bodyPr>
          <a:lstStyle/>
          <a:p>
            <a:pPr algn="just">
              <a:lnSpc>
                <a:spcPct val="150000"/>
              </a:lnSpc>
              <a:buClr>
                <a:srgbClr val="000000"/>
              </a:buClr>
              <a:buFont typeface="Arial"/>
              <a:buNone/>
            </a:pPr>
            <a:r>
              <a:rPr lang="vi-VN" sz="2400" kern="0" dirty="0">
                <a:solidFill>
                  <a:srgbClr val="000000"/>
                </a:solidFill>
                <a:latin typeface="UTM Avo" panose="02040603050506020204" pitchFamily="18" charset="0"/>
                <a:cs typeface="Arial"/>
                <a:sym typeface="Arial"/>
              </a:rPr>
              <a:t>a) Lớp 8A có tất cả bao nhiêu học sinh?</a:t>
            </a:r>
            <a:endParaRPr lang="en-US" sz="2400" kern="0" dirty="0">
              <a:solidFill>
                <a:srgbClr val="000000"/>
              </a:solidFill>
              <a:latin typeface="UTM Avo" panose="02040603050506020204" pitchFamily="18" charset="0"/>
              <a:cs typeface="Arial"/>
              <a:sym typeface="Arial"/>
            </a:endParaRPr>
          </a:p>
          <a:p>
            <a:pPr algn="just">
              <a:lnSpc>
                <a:spcPct val="150000"/>
              </a:lnSpc>
              <a:spcAft>
                <a:spcPts val="667"/>
              </a:spcAft>
              <a:buClr>
                <a:srgbClr val="000000"/>
              </a:buClr>
              <a:buFont typeface="Arial"/>
              <a:buNone/>
            </a:pPr>
            <a:r>
              <a:rPr lang="en-US" sz="2400" kern="0" dirty="0">
                <a:solidFill>
                  <a:srgbClr val="000000"/>
                </a:solidFill>
                <a:latin typeface="UTM Avo" panose="02040603050506020204" pitchFamily="18" charset="0"/>
                <a:cs typeface="Arial"/>
                <a:sym typeface="Arial"/>
              </a:rPr>
              <a:t>b) </a:t>
            </a:r>
            <a:r>
              <a:rPr lang="vi-VN" sz="2400" kern="0" dirty="0">
                <a:solidFill>
                  <a:srgbClr val="000000"/>
                </a:solidFill>
                <a:latin typeface="UTM Avo" panose="02040603050506020204" pitchFamily="18" charset="0"/>
                <a:cs typeface="Arial"/>
                <a:sym typeface="Arial"/>
              </a:rPr>
              <a:t>Trong buổi sơ kết cuối Học kì I, giáo viên chủ nhiệm lớp 8A thông báo: Tỉ lệ học sinh đạt kết quả học tập Học kì I được đánh giá ở mức Tốt và Khá so với cả lớp là trên 67%. Thông báo đó của giáo viên chủ nhiệm có đúng không?</a:t>
            </a:r>
          </a:p>
        </p:txBody>
      </p:sp>
      <p:pic>
        <p:nvPicPr>
          <p:cNvPr id="2" name="Picture 1">
            <a:extLst>
              <a:ext uri="{FF2B5EF4-FFF2-40B4-BE49-F238E27FC236}">
                <a16:creationId xmlns:a16="http://schemas.microsoft.com/office/drawing/2014/main" id="{AAB3BC88-F942-F5DB-76D0-FCA382CD3598}"/>
              </a:ext>
            </a:extLst>
          </p:cNvPr>
          <p:cNvPicPr>
            <a:picLocks noChangeAspect="1"/>
          </p:cNvPicPr>
          <p:nvPr/>
        </p:nvPicPr>
        <p:blipFill>
          <a:blip r:embed="rId2"/>
          <a:stretch>
            <a:fillRect/>
          </a:stretch>
        </p:blipFill>
        <p:spPr>
          <a:xfrm>
            <a:off x="737178" y="1792745"/>
            <a:ext cx="10504762" cy="1571429"/>
          </a:xfrm>
          <a:prstGeom prst="rect">
            <a:avLst/>
          </a:prstGeom>
        </p:spPr>
      </p:pic>
    </p:spTree>
    <p:extLst>
      <p:ext uri="{BB962C8B-B14F-4D97-AF65-F5344CB8AC3E}">
        <p14:creationId xmlns:p14="http://schemas.microsoft.com/office/powerpoint/2010/main" val="29362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FEA219-285F-5685-2DE2-8A60185E12EC}"/>
              </a:ext>
            </a:extLst>
          </p:cNvPr>
          <p:cNvSpPr/>
          <p:nvPr/>
        </p:nvSpPr>
        <p:spPr>
          <a:xfrm>
            <a:off x="1815936" y="1625105"/>
            <a:ext cx="968641" cy="574388"/>
          </a:xfrm>
          <a:prstGeom prst="rect">
            <a:avLst/>
          </a:prstGeom>
        </p:spPr>
        <p:txBody>
          <a:bodyPr wrap="square">
            <a:spAutoFit/>
          </a:bodyPr>
          <a:lstStyle/>
          <a:p>
            <a:pPr algn="ctr">
              <a:lnSpc>
                <a:spcPct val="150000"/>
              </a:lnSpc>
              <a:spcBef>
                <a:spcPts val="400"/>
              </a:spcBef>
              <a:spcAft>
                <a:spcPts val="400"/>
              </a:spcAft>
              <a:buClr>
                <a:srgbClr val="000000"/>
              </a:buClr>
              <a:buFont typeface="Arial"/>
              <a:buNone/>
            </a:pPr>
            <a:r>
              <a:rPr lang="en-US" sz="2400" b="1" kern="0" dirty="0" err="1">
                <a:solidFill>
                  <a:srgbClr val="C00000"/>
                </a:solidFill>
                <a:latin typeface="UTM Avo" panose="02040603050506020204" pitchFamily="18" charset="0"/>
                <a:ea typeface="Calibri" panose="020F0502020204030204" pitchFamily="34" charset="0"/>
                <a:cs typeface="Times New Roman" panose="02020603050405020304" pitchFamily="18" charset="0"/>
                <a:sym typeface="Arial"/>
              </a:rPr>
              <a:t>Giải</a:t>
            </a:r>
            <a:r>
              <a:rPr lang="en-US" sz="2400" b="1" kern="0" dirty="0">
                <a:solidFill>
                  <a:srgbClr val="C00000"/>
                </a:solidFill>
                <a:latin typeface="UTM Avo" panose="02040603050506020204" pitchFamily="18" charset="0"/>
                <a:ea typeface="Calibri" panose="020F0502020204030204" pitchFamily="34" charset="0"/>
                <a:cs typeface="Times New Roman" panose="02020603050405020304" pitchFamily="18" charset="0"/>
                <a:sym typeface="Arial"/>
              </a:rPr>
              <a:t>:</a:t>
            </a: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168FDD16-7CA2-C7D0-F88B-35085B4DE198}"/>
                  </a:ext>
                </a:extLst>
              </p:cNvPr>
              <p:cNvSpPr/>
              <p:nvPr/>
            </p:nvSpPr>
            <p:spPr>
              <a:xfrm>
                <a:off x="268243" y="2115604"/>
                <a:ext cx="10993337" cy="4597541"/>
              </a:xfrm>
              <a:prstGeom prst="rect">
                <a:avLst/>
              </a:prstGeom>
            </p:spPr>
            <p:txBody>
              <a:bodyPr wrap="square">
                <a:spAutoFit/>
              </a:bodyPr>
              <a:lstStyle/>
              <a:p>
                <a:pPr algn="just">
                  <a:lnSpc>
                    <a:spcPct val="125000"/>
                  </a:lnSpc>
                  <a:buClr>
                    <a:srgbClr val="000000"/>
                  </a:buClr>
                  <a:buFont typeface="Arial"/>
                  <a:buNone/>
                </a:pPr>
                <a:r>
                  <a:rPr lang="vi-VN" sz="2400" kern="0" dirty="0">
                    <a:solidFill>
                      <a:schemeClr val="tx1"/>
                    </a:solidFill>
                    <a:latin typeface="+mj-lt"/>
                    <a:ea typeface="Calibri" panose="020F0502020204030204" pitchFamily="34" charset="0"/>
                    <a:cs typeface="Times New Roman" panose="02020603050405020304" pitchFamily="18" charset="0"/>
                    <a:sym typeface="Arial"/>
                  </a:rPr>
                  <a:t>a) Số học sinh của lớp 8A là:</a:t>
                </a:r>
              </a:p>
              <a:p>
                <a:pPr algn="ctr">
                  <a:lnSpc>
                    <a:spcPct val="125000"/>
                  </a:lnSpc>
                  <a:buClr>
                    <a:srgbClr val="000000"/>
                  </a:buClr>
                  <a:buFont typeface="Arial"/>
                  <a:buNone/>
                </a:pPr>
                <a14:m>
                  <m:oMath xmlns:m="http://schemas.openxmlformats.org/officeDocument/2006/math">
                    <m:r>
                      <m:rPr>
                        <m:nor/>
                      </m:rPr>
                      <a:rPr lang="vi-VN" sz="2400" kern="0">
                        <a:latin typeface="+mj-lt"/>
                        <a:ea typeface="Calibri" panose="020F0502020204030204" pitchFamily="34" charset="0"/>
                        <a:cs typeface="Times New Roman" panose="02020603050405020304" pitchFamily="18" charset="0"/>
                        <a:sym typeface="Arial"/>
                      </a:rPr>
                      <m:t>16</m:t>
                    </m:r>
                    <m:r>
                      <m:rPr>
                        <m:nor/>
                      </m:rPr>
                      <a:rPr lang="en-US" sz="2400" kern="0">
                        <a:latin typeface="+mj-lt"/>
                        <a:ea typeface="Calibri" panose="020F0502020204030204" pitchFamily="34" charset="0"/>
                        <a:cs typeface="Times New Roman" panose="02020603050405020304" pitchFamily="18" charset="0"/>
                        <a:sym typeface="Arial"/>
                      </a:rPr>
                      <m:t> </m:t>
                    </m:r>
                    <m:r>
                      <m:rPr>
                        <m:nor/>
                      </m:rPr>
                      <a:rPr lang="vi-VN" sz="2400" kern="0">
                        <a:latin typeface="+mj-lt"/>
                        <a:ea typeface="Calibri" panose="020F0502020204030204" pitchFamily="34" charset="0"/>
                        <a:cs typeface="Times New Roman" panose="02020603050405020304" pitchFamily="18" charset="0"/>
                        <a:sym typeface="Arial"/>
                      </a:rPr>
                      <m:t>+</m:t>
                    </m:r>
                    <m:r>
                      <m:rPr>
                        <m:nor/>
                      </m:rPr>
                      <a:rPr lang="en-US" sz="2400" kern="0">
                        <a:latin typeface="+mj-lt"/>
                        <a:ea typeface="Calibri" panose="020F0502020204030204" pitchFamily="34" charset="0"/>
                        <a:cs typeface="Times New Roman" panose="02020603050405020304" pitchFamily="18" charset="0"/>
                        <a:sym typeface="Arial"/>
                      </a:rPr>
                      <m:t> </m:t>
                    </m:r>
                    <m:r>
                      <m:rPr>
                        <m:nor/>
                      </m:rPr>
                      <a:rPr lang="vi-VN" sz="2400" kern="0">
                        <a:latin typeface="+mj-lt"/>
                        <a:ea typeface="Calibri" panose="020F0502020204030204" pitchFamily="34" charset="0"/>
                        <a:cs typeface="Times New Roman" panose="02020603050405020304" pitchFamily="18" charset="0"/>
                        <a:sym typeface="Arial"/>
                      </a:rPr>
                      <m:t>11</m:t>
                    </m:r>
                    <m:r>
                      <m:rPr>
                        <m:nor/>
                      </m:rPr>
                      <a:rPr lang="en-US" sz="2400" kern="0">
                        <a:latin typeface="+mj-lt"/>
                        <a:ea typeface="Calibri" panose="020F0502020204030204" pitchFamily="34" charset="0"/>
                        <a:cs typeface="Times New Roman" panose="02020603050405020304" pitchFamily="18" charset="0"/>
                        <a:sym typeface="Arial"/>
                      </a:rPr>
                      <m:t> </m:t>
                    </m:r>
                    <m:r>
                      <m:rPr>
                        <m:nor/>
                      </m:rPr>
                      <a:rPr lang="vi-VN" sz="2400" kern="0">
                        <a:latin typeface="+mj-lt"/>
                        <a:ea typeface="Calibri" panose="020F0502020204030204" pitchFamily="34" charset="0"/>
                        <a:cs typeface="Times New Roman" panose="02020603050405020304" pitchFamily="18" charset="0"/>
                        <a:sym typeface="Arial"/>
                      </a:rPr>
                      <m:t>+</m:t>
                    </m:r>
                    <m:r>
                      <m:rPr>
                        <m:nor/>
                      </m:rPr>
                      <a:rPr lang="en-US" sz="2400" kern="0">
                        <a:latin typeface="+mj-lt"/>
                        <a:ea typeface="Calibri" panose="020F0502020204030204" pitchFamily="34" charset="0"/>
                        <a:cs typeface="Times New Roman" panose="02020603050405020304" pitchFamily="18" charset="0"/>
                        <a:sym typeface="Arial"/>
                      </a:rPr>
                      <m:t> </m:t>
                    </m:r>
                    <m:r>
                      <m:rPr>
                        <m:nor/>
                      </m:rPr>
                      <a:rPr lang="vi-VN" sz="2400" kern="0">
                        <a:latin typeface="+mj-lt"/>
                        <a:ea typeface="Calibri" panose="020F0502020204030204" pitchFamily="34" charset="0"/>
                        <a:cs typeface="Times New Roman" panose="02020603050405020304" pitchFamily="18" charset="0"/>
                        <a:sym typeface="Arial"/>
                      </a:rPr>
                      <m:t>10</m:t>
                    </m:r>
                    <m:r>
                      <m:rPr>
                        <m:nor/>
                      </m:rPr>
                      <a:rPr lang="en-US" sz="2400" kern="0">
                        <a:latin typeface="+mj-lt"/>
                        <a:ea typeface="Calibri" panose="020F0502020204030204" pitchFamily="34" charset="0"/>
                        <a:cs typeface="Times New Roman" panose="02020603050405020304" pitchFamily="18" charset="0"/>
                        <a:sym typeface="Arial"/>
                      </a:rPr>
                      <m:t> </m:t>
                    </m:r>
                    <m:r>
                      <m:rPr>
                        <m:nor/>
                      </m:rPr>
                      <a:rPr lang="vi-VN" sz="2400" kern="0">
                        <a:latin typeface="+mj-lt"/>
                        <a:ea typeface="Calibri" panose="020F0502020204030204" pitchFamily="34" charset="0"/>
                        <a:cs typeface="Times New Roman" panose="02020603050405020304" pitchFamily="18" charset="0"/>
                        <a:sym typeface="Arial"/>
                      </a:rPr>
                      <m:t>+</m:t>
                    </m:r>
                    <m:r>
                      <m:rPr>
                        <m:nor/>
                      </m:rPr>
                      <a:rPr lang="en-US" sz="2400" kern="0">
                        <a:latin typeface="+mj-lt"/>
                        <a:ea typeface="Calibri" panose="020F0502020204030204" pitchFamily="34" charset="0"/>
                        <a:cs typeface="Times New Roman" panose="02020603050405020304" pitchFamily="18" charset="0"/>
                        <a:sym typeface="Arial"/>
                      </a:rPr>
                      <m:t> </m:t>
                    </m:r>
                    <m:r>
                      <m:rPr>
                        <m:nor/>
                      </m:rPr>
                      <a:rPr lang="vi-VN" sz="2400" kern="0">
                        <a:latin typeface="+mj-lt"/>
                        <a:ea typeface="Calibri" panose="020F0502020204030204" pitchFamily="34" charset="0"/>
                        <a:cs typeface="Times New Roman" panose="02020603050405020304" pitchFamily="18" charset="0"/>
                        <a:sym typeface="Arial"/>
                      </a:rPr>
                      <m:t>3</m:t>
                    </m:r>
                    <m:r>
                      <m:rPr>
                        <m:nor/>
                      </m:rPr>
                      <a:rPr lang="en-US" sz="2400" kern="0">
                        <a:latin typeface="+mj-lt"/>
                        <a:ea typeface="Calibri" panose="020F0502020204030204" pitchFamily="34" charset="0"/>
                        <a:cs typeface="Times New Roman" panose="02020603050405020304" pitchFamily="18" charset="0"/>
                        <a:sym typeface="Arial"/>
                      </a:rPr>
                      <m:t> </m:t>
                    </m:r>
                    <m:r>
                      <a:rPr lang="vi-VN" sz="2400" kern="0">
                        <a:latin typeface="+mj-lt"/>
                        <a:ea typeface="Calibri" panose="020F0502020204030204" pitchFamily="34" charset="0"/>
                        <a:cs typeface="Times New Roman" panose="02020603050405020304" pitchFamily="18" charset="0"/>
                        <a:sym typeface="Arial"/>
                      </a:rPr>
                      <m:t>= </m:t>
                    </m:r>
                    <m:r>
                      <m:rPr>
                        <m:nor/>
                      </m:rPr>
                      <a:rPr lang="vi-VN" sz="2400" i="0" kern="0">
                        <a:latin typeface="+mj-lt"/>
                        <a:ea typeface="Calibri" panose="020F0502020204030204" pitchFamily="34" charset="0"/>
                        <a:cs typeface="Times New Roman" panose="02020603050405020304" pitchFamily="18" charset="0"/>
                        <a:sym typeface="Arial"/>
                      </a:rPr>
                      <m:t>40</m:t>
                    </m:r>
                    <m:r>
                      <a:rPr lang="vi-VN" sz="2400" kern="0">
                        <a:latin typeface="+mj-lt"/>
                        <a:ea typeface="Calibri" panose="020F0502020204030204" pitchFamily="34" charset="0"/>
                        <a:cs typeface="Times New Roman" panose="02020603050405020304" pitchFamily="18" charset="0"/>
                        <a:sym typeface="Arial"/>
                      </a:rPr>
                      <m:t> </m:t>
                    </m:r>
                  </m:oMath>
                </a14:m>
                <a:r>
                  <a:rPr lang="vi-VN" sz="2400" kern="0" dirty="0">
                    <a:solidFill>
                      <a:schemeClr val="tx1"/>
                    </a:solidFill>
                    <a:latin typeface="+mj-lt"/>
                    <a:ea typeface="Calibri" panose="020F0502020204030204" pitchFamily="34" charset="0"/>
                    <a:cs typeface="Times New Roman" panose="02020603050405020304" pitchFamily="18" charset="0"/>
                    <a:sym typeface="Arial"/>
                  </a:rPr>
                  <a:t>(học sinh)</a:t>
                </a:r>
                <a:r>
                  <a:rPr lang="en-US" sz="2400" kern="0" dirty="0">
                    <a:solidFill>
                      <a:schemeClr val="tx1"/>
                    </a:solidFill>
                    <a:latin typeface="+mj-lt"/>
                    <a:ea typeface="Calibri" panose="020F0502020204030204" pitchFamily="34" charset="0"/>
                    <a:cs typeface="Times New Roman" panose="02020603050405020304" pitchFamily="18" charset="0"/>
                    <a:sym typeface="Arial"/>
                  </a:rPr>
                  <a:t>.</a:t>
                </a:r>
                <a:endParaRPr lang="vi-VN" sz="2400" kern="0" dirty="0">
                  <a:solidFill>
                    <a:schemeClr val="tx1"/>
                  </a:solidFill>
                  <a:latin typeface="+mj-lt"/>
                  <a:ea typeface="Calibri" panose="020F0502020204030204" pitchFamily="34" charset="0"/>
                  <a:cs typeface="Times New Roman" panose="02020603050405020304" pitchFamily="18" charset="0"/>
                  <a:sym typeface="Arial"/>
                </a:endParaRPr>
              </a:p>
              <a:p>
                <a:pPr algn="just">
                  <a:lnSpc>
                    <a:spcPct val="125000"/>
                  </a:lnSpc>
                  <a:buClr>
                    <a:srgbClr val="000000"/>
                  </a:buClr>
                  <a:buFont typeface="Arial"/>
                  <a:buNone/>
                </a:pPr>
                <a:r>
                  <a:rPr lang="vi-VN" sz="2400" kern="0" dirty="0">
                    <a:solidFill>
                      <a:schemeClr val="tx1"/>
                    </a:solidFill>
                    <a:latin typeface="+mj-lt"/>
                    <a:ea typeface="Calibri" panose="020F0502020204030204" pitchFamily="34" charset="0"/>
                    <a:cs typeface="Times New Roman" panose="02020603050405020304" pitchFamily="18" charset="0"/>
                    <a:sym typeface="Arial"/>
                  </a:rPr>
                  <a:t>b) Số học sinh đạt kết quả học tập Học kì I được đánh giá ở mức Tốt và Khá của lớp 8A là:</a:t>
                </a:r>
              </a:p>
              <a:p>
                <a:pPr algn="ctr">
                  <a:lnSpc>
                    <a:spcPct val="125000"/>
                  </a:lnSpc>
                  <a:buClr>
                    <a:srgbClr val="000000"/>
                  </a:buClr>
                  <a:buFont typeface="Arial"/>
                  <a:buNone/>
                </a:pPr>
                <a14:m>
                  <m:oMath xmlns:m="http://schemas.openxmlformats.org/officeDocument/2006/math">
                    <m:r>
                      <m:rPr>
                        <m:nor/>
                      </m:rPr>
                      <a:rPr lang="vi-VN" sz="2400" kern="0">
                        <a:latin typeface="+mj-lt"/>
                        <a:ea typeface="Calibri" panose="020F0502020204030204" pitchFamily="34" charset="0"/>
                        <a:cs typeface="Times New Roman" panose="02020603050405020304" pitchFamily="18" charset="0"/>
                        <a:sym typeface="Arial"/>
                      </a:rPr>
                      <m:t>16 + 11 = 27 </m:t>
                    </m:r>
                  </m:oMath>
                </a14:m>
                <a:r>
                  <a:rPr lang="vi-VN" sz="2400" kern="0" dirty="0">
                    <a:solidFill>
                      <a:schemeClr val="tx1"/>
                    </a:solidFill>
                    <a:latin typeface="+mj-lt"/>
                    <a:ea typeface="Calibri" panose="020F0502020204030204" pitchFamily="34" charset="0"/>
                    <a:cs typeface="Times New Roman" panose="02020603050405020304" pitchFamily="18" charset="0"/>
                    <a:sym typeface="Arial"/>
                  </a:rPr>
                  <a:t>(học sinh)</a:t>
                </a:r>
                <a:r>
                  <a:rPr lang="en-US" sz="2400" kern="0" dirty="0">
                    <a:solidFill>
                      <a:schemeClr val="tx1"/>
                    </a:solidFill>
                    <a:latin typeface="+mj-lt"/>
                    <a:ea typeface="Calibri" panose="020F0502020204030204" pitchFamily="34" charset="0"/>
                    <a:cs typeface="Times New Roman" panose="02020603050405020304" pitchFamily="18" charset="0"/>
                    <a:sym typeface="Arial"/>
                  </a:rPr>
                  <a:t>.</a:t>
                </a:r>
                <a:endParaRPr lang="vi-VN" sz="2400" kern="0" dirty="0">
                  <a:solidFill>
                    <a:schemeClr val="tx1"/>
                  </a:solidFill>
                  <a:latin typeface="+mj-lt"/>
                  <a:ea typeface="Calibri" panose="020F0502020204030204" pitchFamily="34" charset="0"/>
                  <a:cs typeface="Times New Roman" panose="02020603050405020304" pitchFamily="18" charset="0"/>
                  <a:sym typeface="Arial"/>
                </a:endParaRPr>
              </a:p>
              <a:p>
                <a:pPr algn="just">
                  <a:lnSpc>
                    <a:spcPct val="125000"/>
                  </a:lnSpc>
                  <a:buClr>
                    <a:srgbClr val="000000"/>
                  </a:buClr>
                  <a:buFont typeface="Arial"/>
                  <a:buNone/>
                </a:pPr>
                <a:r>
                  <a:rPr lang="vi-VN" sz="2400" kern="0" dirty="0">
                    <a:solidFill>
                      <a:schemeClr val="tx1"/>
                    </a:solidFill>
                    <a:latin typeface="+mj-lt"/>
                    <a:ea typeface="Calibri" panose="020F0502020204030204" pitchFamily="34" charset="0"/>
                    <a:cs typeface="Times New Roman" panose="02020603050405020304" pitchFamily="18" charset="0"/>
                    <a:sym typeface="Arial"/>
                  </a:rPr>
                  <a:t>So với cả lớp 8A, tỉ lệ học sinh đạt kết quả học tập</a:t>
                </a:r>
                <a:r>
                  <a:rPr lang="en-US" sz="2400" kern="0" dirty="0">
                    <a:solidFill>
                      <a:schemeClr val="tx1"/>
                    </a:solidFill>
                    <a:latin typeface="+mj-lt"/>
                    <a:ea typeface="Calibri" panose="020F0502020204030204" pitchFamily="34" charset="0"/>
                    <a:cs typeface="Times New Roman" panose="02020603050405020304" pitchFamily="18" charset="0"/>
                    <a:sym typeface="Arial"/>
                  </a:rPr>
                  <a:t> </a:t>
                </a:r>
                <a:r>
                  <a:rPr lang="vi-VN" sz="2400" kern="0" dirty="0">
                    <a:solidFill>
                      <a:schemeClr val="tx1"/>
                    </a:solidFill>
                    <a:latin typeface="+mj-lt"/>
                    <a:ea typeface="Calibri" panose="020F0502020204030204" pitchFamily="34" charset="0"/>
                    <a:cs typeface="Times New Roman" panose="02020603050405020304" pitchFamily="18" charset="0"/>
                    <a:sym typeface="Arial"/>
                  </a:rPr>
                  <a:t>Học kì I được đánh giá ở mức Tốt và Khá là:</a:t>
                </a:r>
              </a:p>
              <a:p>
                <a:pPr algn="ctr">
                  <a:lnSpc>
                    <a:spcPct val="125000"/>
                  </a:lnSpc>
                  <a:buClr>
                    <a:srgbClr val="000000"/>
                  </a:buClr>
                  <a:buFont typeface="Arial"/>
                  <a:buNone/>
                </a:pPr>
                <a14:m>
                  <m:oMath xmlns:m="http://schemas.openxmlformats.org/officeDocument/2006/math">
                    <m:f>
                      <m:fPr>
                        <m:ctrlPr>
                          <a:rPr lang="vi-VN" sz="2400" i="1" kern="0">
                            <a:latin typeface="+mj-lt"/>
                            <a:ea typeface="Calibri" panose="020F0502020204030204" pitchFamily="34" charset="0"/>
                            <a:cs typeface="Times New Roman" panose="02020603050405020304" pitchFamily="18" charset="0"/>
                            <a:sym typeface="Arial"/>
                          </a:rPr>
                        </m:ctrlPr>
                      </m:fPr>
                      <m:num>
                        <m:r>
                          <m:rPr>
                            <m:nor/>
                          </m:rPr>
                          <a:rPr lang="vi-VN" sz="2400" kern="0">
                            <a:latin typeface="+mj-lt"/>
                            <a:ea typeface="Calibri" panose="020F0502020204030204" pitchFamily="34" charset="0"/>
                            <a:cs typeface="Times New Roman" panose="02020603050405020304" pitchFamily="18" charset="0"/>
                            <a:sym typeface="Arial"/>
                          </a:rPr>
                          <m:t>27</m:t>
                        </m:r>
                        <m:r>
                          <m:rPr>
                            <m:nor/>
                          </m:rPr>
                          <a:rPr lang="en-US" sz="2400" kern="0">
                            <a:latin typeface="+mj-lt"/>
                            <a:ea typeface="Calibri" panose="020F0502020204030204" pitchFamily="34" charset="0"/>
                            <a:cs typeface="Times New Roman" panose="02020603050405020304" pitchFamily="18" charset="0"/>
                            <a:sym typeface="Arial"/>
                          </a:rPr>
                          <m:t> </m:t>
                        </m:r>
                        <m:r>
                          <m:rPr>
                            <m:nor/>
                          </m:rPr>
                          <a:rPr lang="vi-VN" sz="2400" kern="0">
                            <a:latin typeface="+mj-lt"/>
                            <a:ea typeface="Calibri" panose="020F0502020204030204" pitchFamily="34" charset="0"/>
                            <a:cs typeface="Times New Roman" panose="02020603050405020304" pitchFamily="18" charset="0"/>
                            <a:sym typeface="Arial"/>
                          </a:rPr>
                          <m:t>.</m:t>
                        </m:r>
                        <m:r>
                          <m:rPr>
                            <m:nor/>
                          </m:rPr>
                          <a:rPr lang="en-US" sz="2400" kern="0">
                            <a:latin typeface="+mj-lt"/>
                            <a:ea typeface="Calibri" panose="020F0502020204030204" pitchFamily="34" charset="0"/>
                            <a:cs typeface="Times New Roman" panose="02020603050405020304" pitchFamily="18" charset="0"/>
                            <a:sym typeface="Arial"/>
                          </a:rPr>
                          <m:t> </m:t>
                        </m:r>
                        <m:r>
                          <m:rPr>
                            <m:nor/>
                          </m:rPr>
                          <a:rPr lang="vi-VN" sz="2400" kern="0">
                            <a:latin typeface="+mj-lt"/>
                            <a:ea typeface="Calibri" panose="020F0502020204030204" pitchFamily="34" charset="0"/>
                            <a:cs typeface="Times New Roman" panose="02020603050405020304" pitchFamily="18" charset="0"/>
                            <a:sym typeface="Arial"/>
                          </a:rPr>
                          <m:t>100</m:t>
                        </m:r>
                      </m:num>
                      <m:den>
                        <m:r>
                          <m:rPr>
                            <m:nor/>
                          </m:rPr>
                          <a:rPr lang="en-US" sz="2400" kern="0">
                            <a:latin typeface="+mj-lt"/>
                            <a:ea typeface="Calibri" panose="020F0502020204030204" pitchFamily="34" charset="0"/>
                            <a:cs typeface="Times New Roman" panose="02020603050405020304" pitchFamily="18" charset="0"/>
                            <a:sym typeface="Arial"/>
                          </a:rPr>
                          <m:t>40</m:t>
                        </m:r>
                      </m:den>
                    </m:f>
                    <m:r>
                      <m:rPr>
                        <m:nor/>
                      </m:rPr>
                      <a:rPr lang="en-US" sz="2400" kern="0">
                        <a:latin typeface="+mj-lt"/>
                        <a:ea typeface="Calibri" panose="020F0502020204030204" pitchFamily="34" charset="0"/>
                        <a:cs typeface="Times New Roman" panose="02020603050405020304" pitchFamily="18" charset="0"/>
                        <a:sym typeface="Arial"/>
                      </a:rPr>
                      <m:t>%</m:t>
                    </m:r>
                    <m:r>
                      <m:rPr>
                        <m:nor/>
                      </m:rPr>
                      <a:rPr lang="en-US" sz="2400" b="0" i="0" kern="0" smtClean="0">
                        <a:latin typeface="+mj-lt"/>
                        <a:ea typeface="Calibri" panose="020F0502020204030204" pitchFamily="34" charset="0"/>
                        <a:cs typeface="Times New Roman" panose="02020603050405020304" pitchFamily="18" charset="0"/>
                        <a:sym typeface="Arial"/>
                      </a:rPr>
                      <m:t> </m:t>
                    </m:r>
                    <m:r>
                      <m:rPr>
                        <m:nor/>
                      </m:rPr>
                      <a:rPr lang="en-US" sz="2400" kern="0">
                        <a:latin typeface="+mj-lt"/>
                        <a:ea typeface="Calibri" panose="020F0502020204030204" pitchFamily="34" charset="0"/>
                        <a:cs typeface="Times New Roman" panose="02020603050405020304" pitchFamily="18" charset="0"/>
                        <a:sym typeface="Arial"/>
                      </a:rPr>
                      <m:t>=</m:t>
                    </m:r>
                    <m:r>
                      <m:rPr>
                        <m:nor/>
                      </m:rPr>
                      <a:rPr lang="en-US" sz="2400" b="0" i="0" kern="0" smtClean="0">
                        <a:latin typeface="+mj-lt"/>
                        <a:ea typeface="Calibri" panose="020F0502020204030204" pitchFamily="34" charset="0"/>
                        <a:cs typeface="Times New Roman" panose="02020603050405020304" pitchFamily="18" charset="0"/>
                        <a:sym typeface="Arial"/>
                      </a:rPr>
                      <m:t> </m:t>
                    </m:r>
                    <m:r>
                      <m:rPr>
                        <m:nor/>
                      </m:rPr>
                      <a:rPr lang="en-US" sz="2400" kern="0">
                        <a:latin typeface="+mj-lt"/>
                        <a:ea typeface="Calibri" panose="020F0502020204030204" pitchFamily="34" charset="0"/>
                        <a:cs typeface="Times New Roman" panose="02020603050405020304" pitchFamily="18" charset="0"/>
                        <a:sym typeface="Arial"/>
                      </a:rPr>
                      <m:t>67,5%</m:t>
                    </m:r>
                    <m:r>
                      <m:rPr>
                        <m:nor/>
                      </m:rPr>
                      <a:rPr lang="en-US" sz="2400" b="0" i="0" kern="0" smtClean="0">
                        <a:latin typeface="+mj-lt"/>
                        <a:ea typeface="Calibri" panose="020F0502020204030204" pitchFamily="34" charset="0"/>
                        <a:cs typeface="Times New Roman" panose="02020603050405020304" pitchFamily="18" charset="0"/>
                        <a:sym typeface="Arial"/>
                      </a:rPr>
                      <m:t> </m:t>
                    </m:r>
                    <m:r>
                      <m:rPr>
                        <m:nor/>
                      </m:rPr>
                      <a:rPr lang="en-US" sz="2400" kern="0">
                        <a:latin typeface="+mj-lt"/>
                        <a:ea typeface="Calibri" panose="020F0502020204030204" pitchFamily="34" charset="0"/>
                        <a:cs typeface="Times New Roman" panose="02020603050405020304" pitchFamily="18" charset="0"/>
                        <a:sym typeface="Arial"/>
                      </a:rPr>
                      <m:t>&gt;</m:t>
                    </m:r>
                    <m:r>
                      <m:rPr>
                        <m:nor/>
                      </m:rPr>
                      <a:rPr lang="en-US" sz="2400" b="0" i="0" kern="0" smtClean="0">
                        <a:latin typeface="+mj-lt"/>
                        <a:ea typeface="Calibri" panose="020F0502020204030204" pitchFamily="34" charset="0"/>
                        <a:cs typeface="Times New Roman" panose="02020603050405020304" pitchFamily="18" charset="0"/>
                        <a:sym typeface="Arial"/>
                      </a:rPr>
                      <m:t> </m:t>
                    </m:r>
                    <m:r>
                      <m:rPr>
                        <m:nor/>
                      </m:rPr>
                      <a:rPr lang="en-US" sz="2400" kern="0">
                        <a:latin typeface="+mj-lt"/>
                        <a:ea typeface="Calibri" panose="020F0502020204030204" pitchFamily="34" charset="0"/>
                        <a:cs typeface="Times New Roman" panose="02020603050405020304" pitchFamily="18" charset="0"/>
                        <a:sym typeface="Arial"/>
                      </a:rPr>
                      <m:t>67%</m:t>
                    </m:r>
                  </m:oMath>
                </a14:m>
                <a:r>
                  <a:rPr lang="en-US" sz="2400" kern="0" dirty="0">
                    <a:latin typeface="+mj-lt"/>
                    <a:ea typeface="Calibri" panose="020F0502020204030204" pitchFamily="34" charset="0"/>
                    <a:cs typeface="Times New Roman" panose="02020603050405020304" pitchFamily="18" charset="0"/>
                    <a:sym typeface="Arial"/>
                  </a:rPr>
                  <a:t>.</a:t>
                </a:r>
                <a:endParaRPr lang="vi-VN" sz="2400" kern="0" dirty="0">
                  <a:latin typeface="+mj-lt"/>
                  <a:ea typeface="Calibri" panose="020F0502020204030204" pitchFamily="34" charset="0"/>
                  <a:cs typeface="Times New Roman" panose="02020603050405020304" pitchFamily="18" charset="0"/>
                  <a:sym typeface="Arial"/>
                </a:endParaRPr>
              </a:p>
              <a:p>
                <a:pPr algn="just">
                  <a:lnSpc>
                    <a:spcPct val="125000"/>
                  </a:lnSpc>
                  <a:buClr>
                    <a:srgbClr val="000000"/>
                  </a:buClr>
                  <a:buFont typeface="Arial"/>
                  <a:buNone/>
                </a:pPr>
                <a:r>
                  <a:rPr lang="vi-VN" sz="2400" kern="0" dirty="0">
                    <a:solidFill>
                      <a:schemeClr val="tx1"/>
                    </a:solidFill>
                    <a:latin typeface="+mj-lt"/>
                    <a:ea typeface="Calibri" panose="020F0502020204030204" pitchFamily="34" charset="0"/>
                    <a:cs typeface="Times New Roman" panose="02020603050405020304" pitchFamily="18" charset="0"/>
                    <a:sym typeface="Arial"/>
                  </a:rPr>
                  <a:t>Vậy thông báo đó của giáo viên chủ nhiệm là đúng.</a:t>
                </a:r>
              </a:p>
            </p:txBody>
          </p:sp>
        </mc:Choice>
        <mc:Fallback>
          <p:sp>
            <p:nvSpPr>
              <p:cNvPr id="3" name="Rectangle 2">
                <a:extLst>
                  <a:ext uri="{FF2B5EF4-FFF2-40B4-BE49-F238E27FC236}">
                    <a16:creationId xmlns:a16="http://schemas.microsoft.com/office/drawing/2014/main" id="{168FDD16-7CA2-C7D0-F88B-35085B4DE198}"/>
                  </a:ext>
                </a:extLst>
              </p:cNvPr>
              <p:cNvSpPr>
                <a:spLocks noRot="1" noChangeAspect="1" noMove="1" noResize="1" noEditPoints="1" noAdjustHandles="1" noChangeArrowheads="1" noChangeShapeType="1" noTextEdit="1"/>
              </p:cNvSpPr>
              <p:nvPr/>
            </p:nvSpPr>
            <p:spPr>
              <a:xfrm>
                <a:off x="268243" y="2115604"/>
                <a:ext cx="10993337" cy="4597541"/>
              </a:xfrm>
              <a:prstGeom prst="rect">
                <a:avLst/>
              </a:prstGeom>
              <a:blipFill>
                <a:blip r:embed="rId2"/>
                <a:stretch>
                  <a:fillRect l="-832" r="-88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B74AFEF5-F059-2010-DD43-574296A8B2AA}"/>
              </a:ext>
            </a:extLst>
          </p:cNvPr>
          <p:cNvPicPr>
            <a:picLocks noChangeAspect="1"/>
          </p:cNvPicPr>
          <p:nvPr/>
        </p:nvPicPr>
        <p:blipFill>
          <a:blip r:embed="rId3"/>
          <a:stretch>
            <a:fillRect/>
          </a:stretch>
        </p:blipFill>
        <p:spPr>
          <a:xfrm>
            <a:off x="3270386" y="246432"/>
            <a:ext cx="7828495" cy="1171081"/>
          </a:xfrm>
          <a:prstGeom prst="rect">
            <a:avLst/>
          </a:prstGeom>
        </p:spPr>
      </p:pic>
    </p:spTree>
    <p:extLst>
      <p:ext uri="{BB962C8B-B14F-4D97-AF65-F5344CB8AC3E}">
        <p14:creationId xmlns:p14="http://schemas.microsoft.com/office/powerpoint/2010/main" val="139283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213F76-C7C3-21EE-5EEB-6E06A141DA37}"/>
              </a:ext>
            </a:extLst>
          </p:cNvPr>
          <p:cNvSpPr txBox="1"/>
          <p:nvPr/>
        </p:nvSpPr>
        <p:spPr>
          <a:xfrm>
            <a:off x="432303" y="388379"/>
            <a:ext cx="2567859" cy="461665"/>
          </a:xfrm>
          <a:prstGeom prst="rect">
            <a:avLst/>
          </a:prstGeom>
          <a:solidFill>
            <a:schemeClr val="accent2"/>
          </a:solidFill>
          <a:ln w="57150" cap="flat" cmpd="sng" algn="ctr">
            <a:solidFill>
              <a:schemeClr val="bg1"/>
            </a:solidFill>
            <a:prstDash val="solid"/>
          </a:ln>
          <a:effectLst>
            <a:outerShdw blurRad="50800" dist="38100" dir="2700000" algn="tl" rotWithShape="0">
              <a:prstClr val="black">
                <a:alpha val="40000"/>
              </a:prstClr>
            </a:outerShdw>
          </a:effectLst>
        </p:spPr>
        <p:txBody>
          <a:bodyPr wrap="square" rtlCol="0">
            <a:spAutoFit/>
          </a:bodyPr>
          <a:lstStyle/>
          <a:p>
            <a:pPr algn="ctr" defTabSz="609585">
              <a:buFont typeface="Arial"/>
              <a:buNone/>
              <a:defRPr/>
            </a:pPr>
            <a:r>
              <a:rPr lang="en-US" sz="2400" b="1"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sym typeface="Arial"/>
              </a:rPr>
              <a:t>Luyện</a:t>
            </a:r>
            <a:r>
              <a:rPr lang="en-US" sz="2400" b="1"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sym typeface="Arial"/>
              </a:rPr>
              <a:t> </a:t>
            </a:r>
            <a:r>
              <a:rPr lang="en-US" sz="2400" b="1"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sym typeface="Arial"/>
              </a:rPr>
              <a:t>tập</a:t>
            </a:r>
            <a:r>
              <a:rPr lang="en-US" sz="2400" b="1"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sym typeface="Arial"/>
              </a:rPr>
              <a:t> 1</a:t>
            </a:r>
          </a:p>
        </p:txBody>
      </p:sp>
      <p:sp>
        <p:nvSpPr>
          <p:cNvPr id="5" name="Rectangle 1">
            <a:extLst>
              <a:ext uri="{FF2B5EF4-FFF2-40B4-BE49-F238E27FC236}">
                <a16:creationId xmlns:a16="http://schemas.microsoft.com/office/drawing/2014/main" id="{B44C41D4-CD69-0675-76B1-4F2FA3ED887C}"/>
              </a:ext>
            </a:extLst>
          </p:cNvPr>
          <p:cNvSpPr>
            <a:spLocks noChangeArrowheads="1"/>
          </p:cNvSpPr>
          <p:nvPr/>
        </p:nvSpPr>
        <p:spPr bwMode="auto">
          <a:xfrm>
            <a:off x="4022278" y="557293"/>
            <a:ext cx="621444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buClr>
                <a:srgbClr val="000000"/>
              </a:buClr>
              <a:buFont typeface="Arial"/>
              <a:buNone/>
            </a:pPr>
            <a:r>
              <a:rPr lang="vi-VN" sz="2400" dirty="0">
                <a:solidFill>
                  <a:srgbClr val="000000"/>
                </a:solidFill>
                <a:latin typeface="UTM Avo" panose="02040603050506020204" pitchFamily="18" charset="0"/>
                <a:sym typeface="Arial"/>
              </a:rPr>
              <a:t>Xếp loại thi đua của một tổ sản xuất là:</a:t>
            </a:r>
          </a:p>
        </p:txBody>
      </p:sp>
      <p:sp>
        <p:nvSpPr>
          <p:cNvPr id="6" name="Rectangle 5">
            <a:extLst>
              <a:ext uri="{FF2B5EF4-FFF2-40B4-BE49-F238E27FC236}">
                <a16:creationId xmlns:a16="http://schemas.microsoft.com/office/drawing/2014/main" id="{527C5BEA-6E83-10EF-BD1E-FF18CC2966F4}"/>
              </a:ext>
            </a:extLst>
          </p:cNvPr>
          <p:cNvSpPr/>
          <p:nvPr/>
        </p:nvSpPr>
        <p:spPr>
          <a:xfrm>
            <a:off x="1032387" y="3841352"/>
            <a:ext cx="950364" cy="616644"/>
          </a:xfrm>
          <a:prstGeom prst="rect">
            <a:avLst/>
          </a:prstGeom>
        </p:spPr>
        <p:txBody>
          <a:bodyPr wrap="square">
            <a:spAutoFit/>
          </a:bodyPr>
          <a:lstStyle/>
          <a:p>
            <a:pPr algn="just">
              <a:lnSpc>
                <a:spcPct val="150000"/>
              </a:lnSpc>
              <a:spcBef>
                <a:spcPts val="400"/>
              </a:spcBef>
              <a:spcAft>
                <a:spcPts val="400"/>
              </a:spcAft>
              <a:buClr>
                <a:srgbClr val="000000"/>
              </a:buClr>
              <a:buFont typeface="Arial"/>
              <a:buNone/>
            </a:pPr>
            <a:r>
              <a:rPr lang="en-US" sz="2533" b="1" kern="0" dirty="0" err="1">
                <a:solidFill>
                  <a:srgbClr val="C00000"/>
                </a:solidFill>
                <a:latin typeface="UTM Avo" panose="02040603050506020204" pitchFamily="18" charset="0"/>
                <a:ea typeface="Calibri" panose="020F0502020204030204" pitchFamily="34" charset="0"/>
                <a:cs typeface="Times New Roman" panose="02020603050405020304" pitchFamily="18" charset="0"/>
                <a:sym typeface="Arial"/>
              </a:rPr>
              <a:t>Giải</a:t>
            </a:r>
            <a:r>
              <a:rPr lang="en-US" sz="2533" b="1" kern="0" dirty="0">
                <a:solidFill>
                  <a:srgbClr val="C00000"/>
                </a:solidFill>
                <a:latin typeface="UTM Avo" panose="02040603050506020204" pitchFamily="18" charset="0"/>
                <a:ea typeface="Calibri" panose="020F0502020204030204" pitchFamily="34" charset="0"/>
                <a:cs typeface="Times New Roman" panose="02020603050405020304" pitchFamily="18" charset="0"/>
                <a:sym typeface="Arial"/>
              </a:rPr>
              <a:t>:</a:t>
            </a:r>
          </a:p>
        </p:txBody>
      </p:sp>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20AF951C-85B3-F256-D027-A0C2C1CC1053}"/>
                  </a:ext>
                </a:extLst>
              </p:cNvPr>
              <p:cNvSpPr/>
              <p:nvPr/>
            </p:nvSpPr>
            <p:spPr>
              <a:xfrm>
                <a:off x="3088713" y="3784186"/>
                <a:ext cx="7568070" cy="2313839"/>
              </a:xfrm>
              <a:prstGeom prst="rect">
                <a:avLst/>
              </a:prstGeom>
            </p:spPr>
            <p:txBody>
              <a:bodyPr wrap="square">
                <a:spAutoFit/>
              </a:bodyPr>
              <a:lstStyle/>
              <a:p>
                <a:pPr algn="just">
                  <a:lnSpc>
                    <a:spcPct val="150000"/>
                  </a:lnSpc>
                  <a:buClr>
                    <a:srgbClr val="000000"/>
                  </a:buClr>
                  <a:buFont typeface="Arial"/>
                  <a:buNone/>
                </a:pPr>
                <a:r>
                  <a:rPr lang="da-DK" sz="2533" kern="0" dirty="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a:t>Ta có:</a:t>
                </a:r>
              </a:p>
              <a:p>
                <a:pPr algn="just">
                  <a:lnSpc>
                    <a:spcPct val="150000"/>
                  </a:lnSpc>
                  <a:buClr>
                    <a:srgbClr val="000000"/>
                  </a:buClr>
                  <a:buFont typeface="Arial"/>
                  <a:buNone/>
                </a:pPr>
                <a14:m>
                  <m:oMathPara xmlns:m="http://schemas.openxmlformats.org/officeDocument/2006/math">
                    <m:oMathParaPr>
                      <m:jc m:val="centerGroup"/>
                    </m:oMathParaPr>
                    <m:oMath xmlns:m="http://schemas.openxmlformats.org/officeDocument/2006/math">
                      <m:f>
                        <m:fPr>
                          <m:ctrlPr>
                            <a:rPr lang="en-US" sz="2533" i="1" kern="0">
                              <a:solidFill>
                                <a:srgbClr val="000000"/>
                              </a:solidFill>
                              <a:latin typeface="Cambria Math" panose="02040503050406030204" pitchFamily="18" charset="0"/>
                              <a:ea typeface="Dotum" panose="020B0600000101010101" pitchFamily="34" charset="-127"/>
                              <a:cs typeface="Times New Roman" panose="02020603050405020304" pitchFamily="18" charset="0"/>
                              <a:sym typeface="Arial"/>
                            </a:rPr>
                          </m:ctrlPr>
                        </m:fPr>
                        <m:num>
                          <m:r>
                            <m:rPr>
                              <m:nor/>
                            </m:rPr>
                            <a:rPr lang="da-DK" sz="2533" i="0" ker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7</m:t>
                          </m:r>
                        </m:num>
                        <m:den>
                          <m:r>
                            <m:rPr>
                              <m:nor/>
                            </m:rPr>
                            <a:rPr lang="da-DK" sz="2533" i="0" ker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7</m:t>
                          </m:r>
                          <m:r>
                            <m:rPr>
                              <m:nor/>
                            </m:rPr>
                            <a:rPr lang="en-US" sz="2533" b="0" i="0" kern="0" smtClea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 </m:t>
                          </m:r>
                          <m:r>
                            <m:rPr>
                              <m:nor/>
                            </m:rPr>
                            <a:rPr lang="da-DK" sz="2533" i="0" ker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m:t>
                          </m:r>
                          <m:r>
                            <m:rPr>
                              <m:nor/>
                            </m:rPr>
                            <a:rPr lang="en-US" sz="2533" b="0" i="0" kern="0" smtClea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 </m:t>
                          </m:r>
                          <m:r>
                            <m:rPr>
                              <m:nor/>
                            </m:rPr>
                            <a:rPr lang="da-DK" sz="2533" i="0" ker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12</m:t>
                          </m:r>
                          <m:r>
                            <m:rPr>
                              <m:nor/>
                            </m:rPr>
                            <a:rPr lang="en-US" sz="2533" b="0" i="0" kern="0" smtClea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 </m:t>
                          </m:r>
                          <m:r>
                            <m:rPr>
                              <m:nor/>
                            </m:rPr>
                            <a:rPr lang="da-DK" sz="2533" i="0" ker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m:t>
                          </m:r>
                          <m:r>
                            <m:rPr>
                              <m:nor/>
                            </m:rPr>
                            <a:rPr lang="en-US" sz="2533" b="0" i="0" kern="0" smtClea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 </m:t>
                          </m:r>
                          <m:r>
                            <m:rPr>
                              <m:nor/>
                            </m:rPr>
                            <a:rPr lang="da-DK" sz="2533" i="0" ker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1</m:t>
                          </m:r>
                        </m:den>
                      </m:f>
                      <m:r>
                        <m:rPr>
                          <m:nor/>
                        </m:rPr>
                        <a:rPr lang="en-US" sz="2533" b="0" i="0" kern="0" smtClea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 </m:t>
                      </m:r>
                      <m:r>
                        <m:rPr>
                          <m:nor/>
                        </m:rPr>
                        <a:rPr lang="da-DK" sz="2533" i="0" ker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m:t>
                      </m:r>
                      <m:r>
                        <m:rPr>
                          <m:nor/>
                        </m:rPr>
                        <a:rPr lang="en-US" sz="2533" b="0" i="0" kern="0" smtClea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 </m:t>
                      </m:r>
                      <m:r>
                        <m:rPr>
                          <m:nor/>
                        </m:rPr>
                        <a:rPr lang="da-DK" sz="2533" i="0" ker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100</m:t>
                      </m:r>
                      <m:r>
                        <m:rPr>
                          <m:nor/>
                        </m:rPr>
                        <a:rPr lang="da-DK" sz="2533" ker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m:t>
                      </m:r>
                      <m:r>
                        <m:rPr>
                          <m:nor/>
                        </m:rPr>
                        <a:rPr lang="en-US" sz="2533" b="0" i="0" kern="0" smtClea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 </m:t>
                      </m:r>
                      <m:r>
                        <m:rPr>
                          <m:nor/>
                        </m:rPr>
                        <a:rPr lang="da-DK" sz="2533" i="0" ker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m:t>
                      </m:r>
                      <m:r>
                        <m:rPr>
                          <m:nor/>
                        </m:rPr>
                        <a:rPr lang="en-US" sz="2533" b="0" i="0" kern="0" smtClea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 </m:t>
                      </m:r>
                      <m:r>
                        <m:rPr>
                          <m:nor/>
                        </m:rPr>
                        <a:rPr lang="da-DK" sz="2533" i="0" ker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35%</m:t>
                      </m:r>
                    </m:oMath>
                  </m:oMathPara>
                </a14:m>
                <a:endParaRPr lang="en-US" sz="2533" kern="0" dirty="0">
                  <a:solidFill>
                    <a:srgbClr val="000000"/>
                  </a:solidFill>
                  <a:latin typeface="Times New Roman" panose="02020603050405020304" pitchFamily="18" charset="0"/>
                  <a:ea typeface="Arial" panose="020B0604020202020204" pitchFamily="34" charset="0"/>
                  <a:cs typeface="Times New Roman" panose="02020603050405020304" pitchFamily="18" charset="0"/>
                  <a:sym typeface="Arial"/>
                </a:endParaRPr>
              </a:p>
              <a:p>
                <a:pPr algn="just">
                  <a:lnSpc>
                    <a:spcPct val="150000"/>
                  </a:lnSpc>
                  <a:buClr>
                    <a:srgbClr val="000000"/>
                  </a:buClr>
                  <a:buFont typeface="Arial"/>
                  <a:buNone/>
                </a:pPr>
                <a:r>
                  <a:rPr lang="da-DK" sz="2533" kern="0" dirty="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a:t>Vì </a:t>
                </a:r>
                <a14:m>
                  <m:oMath xmlns:m="http://schemas.openxmlformats.org/officeDocument/2006/math">
                    <m:r>
                      <m:rPr>
                        <m:nor/>
                      </m:rPr>
                      <a:rPr lang="da-DK" sz="2533" i="0" ker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35%</m:t>
                    </m:r>
                    <m:r>
                      <m:rPr>
                        <m:nor/>
                      </m:rPr>
                      <a:rPr lang="en-US" sz="2533" b="0" i="0" kern="0" smtClea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 </m:t>
                    </m:r>
                    <m:r>
                      <m:rPr>
                        <m:nor/>
                      </m:rPr>
                      <a:rPr lang="da-DK" sz="2533" i="0" ker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&gt;</m:t>
                    </m:r>
                    <m:r>
                      <m:rPr>
                        <m:nor/>
                      </m:rPr>
                      <a:rPr lang="en-US" sz="2533" b="0" i="0" kern="0" smtClea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 </m:t>
                    </m:r>
                    <m:r>
                      <m:rPr>
                        <m:nor/>
                      </m:rPr>
                      <a:rPr lang="da-DK" sz="2533" i="0" kern="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m:t>30%</m:t>
                    </m:r>
                  </m:oMath>
                </a14:m>
                <a:r>
                  <a:rPr lang="da-DK" sz="2533" kern="0" dirty="0">
                    <a:solidFill>
                      <a:srgbClr val="000000"/>
                    </a:solidFill>
                    <a:latin typeface="Times New Roman" panose="02020603050405020304" pitchFamily="18" charset="0"/>
                    <a:ea typeface="Dotum" panose="020B0600000101010101" pitchFamily="34" charset="-127"/>
                    <a:cs typeface="Times New Roman" panose="02020603050405020304" pitchFamily="18" charset="0"/>
                    <a:sym typeface="Arial"/>
                  </a:rPr>
                  <a:t> nên thông báo này là chính xác.</a:t>
                </a:r>
                <a:endParaRPr lang="en-US" sz="2533" kern="0" dirty="0">
                  <a:solidFill>
                    <a:srgbClr val="000000"/>
                  </a:solidFill>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p:sp>
            <p:nvSpPr>
              <p:cNvPr id="7" name="Rectangle 6">
                <a:extLst>
                  <a:ext uri="{FF2B5EF4-FFF2-40B4-BE49-F238E27FC236}">
                    <a16:creationId xmlns:a16="http://schemas.microsoft.com/office/drawing/2014/main" id="{20AF951C-85B3-F256-D027-A0C2C1CC1053}"/>
                  </a:ext>
                </a:extLst>
              </p:cNvPr>
              <p:cNvSpPr>
                <a:spLocks noRot="1" noChangeAspect="1" noMove="1" noResize="1" noEditPoints="1" noAdjustHandles="1" noChangeArrowheads="1" noChangeShapeType="1" noTextEdit="1"/>
              </p:cNvSpPr>
              <p:nvPr/>
            </p:nvSpPr>
            <p:spPr>
              <a:xfrm>
                <a:off x="3088713" y="3784186"/>
                <a:ext cx="7568070" cy="2313839"/>
              </a:xfrm>
              <a:prstGeom prst="rect">
                <a:avLst/>
              </a:prstGeom>
              <a:blipFill>
                <a:blip r:embed="rId2"/>
                <a:stretch>
                  <a:fillRect l="-1450" b="-4485"/>
                </a:stretch>
              </a:blipFill>
            </p:spPr>
            <p:txBody>
              <a:bodyPr/>
              <a:lstStyle/>
              <a:p>
                <a:r>
                  <a:rPr lang="en-US">
                    <a:noFill/>
                  </a:rPr>
                  <a:t> </a:t>
                </a:r>
              </a:p>
            </p:txBody>
          </p:sp>
        </mc:Fallback>
      </mc:AlternateContent>
      <p:graphicFrame>
        <p:nvGraphicFramePr>
          <p:cNvPr id="8" name="Table 7">
            <a:extLst>
              <a:ext uri="{FF2B5EF4-FFF2-40B4-BE49-F238E27FC236}">
                <a16:creationId xmlns:a16="http://schemas.microsoft.com/office/drawing/2014/main" id="{312399C4-FB8E-AAB9-CD8F-49EC7DB26F10}"/>
              </a:ext>
            </a:extLst>
          </p:cNvPr>
          <p:cNvGraphicFramePr>
            <a:graphicFrameLocks noGrp="1"/>
          </p:cNvGraphicFramePr>
          <p:nvPr>
            <p:extLst>
              <p:ext uri="{D42A27DB-BD31-4B8C-83A1-F6EECF244321}">
                <p14:modId xmlns:p14="http://schemas.microsoft.com/office/powerpoint/2010/main" val="1948170567"/>
              </p:ext>
            </p:extLst>
          </p:nvPr>
        </p:nvGraphicFramePr>
        <p:xfrm>
          <a:off x="635323" y="1385227"/>
          <a:ext cx="10921356" cy="1000350"/>
        </p:xfrm>
        <a:graphic>
          <a:graphicData uri="http://schemas.openxmlformats.org/drawingml/2006/table">
            <a:tbl>
              <a:tblPr/>
              <a:tblGrid>
                <a:gridCol w="2730339">
                  <a:extLst>
                    <a:ext uri="{9D8B030D-6E8A-4147-A177-3AD203B41FA5}">
                      <a16:colId xmlns:a16="http://schemas.microsoft.com/office/drawing/2014/main" val="1302410018"/>
                    </a:ext>
                  </a:extLst>
                </a:gridCol>
                <a:gridCol w="2730339">
                  <a:extLst>
                    <a:ext uri="{9D8B030D-6E8A-4147-A177-3AD203B41FA5}">
                      <a16:colId xmlns:a16="http://schemas.microsoft.com/office/drawing/2014/main" val="942486776"/>
                    </a:ext>
                  </a:extLst>
                </a:gridCol>
                <a:gridCol w="2730339">
                  <a:extLst>
                    <a:ext uri="{9D8B030D-6E8A-4147-A177-3AD203B41FA5}">
                      <a16:colId xmlns:a16="http://schemas.microsoft.com/office/drawing/2014/main" val="1072821825"/>
                    </a:ext>
                  </a:extLst>
                </a:gridCol>
                <a:gridCol w="2730339">
                  <a:extLst>
                    <a:ext uri="{9D8B030D-6E8A-4147-A177-3AD203B41FA5}">
                      <a16:colId xmlns:a16="http://schemas.microsoft.com/office/drawing/2014/main" val="1152463528"/>
                    </a:ext>
                  </a:extLst>
                </a:gridCol>
              </a:tblGrid>
              <a:tr h="5001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2400" b="1" dirty="0" err="1">
                          <a:solidFill>
                            <a:srgbClr val="000000"/>
                          </a:solidFill>
                          <a:effectLst/>
                          <a:latin typeface="UTM Avo" panose="02040603050506020204" pitchFamily="18" charset="0"/>
                        </a:rPr>
                        <a:t>Xếp</a:t>
                      </a:r>
                      <a:r>
                        <a:rPr lang="en-US" sz="2400" b="1" dirty="0">
                          <a:solidFill>
                            <a:srgbClr val="000000"/>
                          </a:solidFill>
                          <a:effectLst/>
                          <a:latin typeface="UTM Avo" panose="02040603050506020204" pitchFamily="18" charset="0"/>
                        </a:rPr>
                        <a:t> </a:t>
                      </a:r>
                      <a:r>
                        <a:rPr lang="en-US" sz="2400" b="1" dirty="0" err="1">
                          <a:solidFill>
                            <a:srgbClr val="000000"/>
                          </a:solidFill>
                          <a:effectLst/>
                          <a:latin typeface="UTM Avo" panose="02040603050506020204" pitchFamily="18" charset="0"/>
                        </a:rPr>
                        <a:t>loại</a:t>
                      </a:r>
                      <a:endParaRPr lang="en-US" sz="2400" dirty="0">
                        <a:solidFill>
                          <a:srgbClr val="000000"/>
                        </a:solidFill>
                        <a:effectLst/>
                      </a:endParaRPr>
                    </a:p>
                  </a:txBody>
                  <a:tcPr marL="0" marR="0" marT="0" marB="0" anchor="ctr">
                    <a:lnL w="12700" cap="flat" cmpd="sng" algn="ctr">
                      <a:solidFill>
                        <a:srgbClr val="000F7C"/>
                      </a:solidFill>
                      <a:prstDash val="solid"/>
                      <a:round/>
                      <a:headEnd type="none" w="med" len="med"/>
                      <a:tailEnd type="none" w="med" len="med"/>
                    </a:lnL>
                    <a:lnR w="12700" cap="flat" cmpd="sng" algn="ctr">
                      <a:solidFill>
                        <a:srgbClr val="000F7C"/>
                      </a:solidFill>
                      <a:prstDash val="solid"/>
                      <a:round/>
                      <a:headEnd type="none" w="med" len="med"/>
                      <a:tailEnd type="none" w="med" len="med"/>
                    </a:lnR>
                    <a:lnT w="12700" cap="flat" cmpd="sng" algn="ctr">
                      <a:solidFill>
                        <a:srgbClr val="000F7C"/>
                      </a:solidFill>
                      <a:prstDash val="solid"/>
                      <a:round/>
                      <a:headEnd type="none" w="med" len="med"/>
                      <a:tailEnd type="none" w="med" len="med"/>
                    </a:lnT>
                    <a:lnB w="12700" cap="flat" cmpd="sng" algn="ctr">
                      <a:solidFill>
                        <a:srgbClr val="000F7C"/>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2400" b="1" dirty="0" err="1">
                          <a:solidFill>
                            <a:srgbClr val="000000"/>
                          </a:solidFill>
                          <a:effectLst/>
                          <a:latin typeface="UTM Avo" panose="02040603050506020204" pitchFamily="18" charset="0"/>
                        </a:rPr>
                        <a:t>Xuất</a:t>
                      </a:r>
                      <a:r>
                        <a:rPr lang="en-US" sz="2400" b="1" dirty="0">
                          <a:solidFill>
                            <a:srgbClr val="000000"/>
                          </a:solidFill>
                          <a:effectLst/>
                          <a:latin typeface="UTM Avo" panose="02040603050506020204" pitchFamily="18" charset="0"/>
                        </a:rPr>
                        <a:t> </a:t>
                      </a:r>
                      <a:r>
                        <a:rPr lang="en-US" sz="2400" b="1" dirty="0" err="1">
                          <a:solidFill>
                            <a:srgbClr val="000000"/>
                          </a:solidFill>
                          <a:effectLst/>
                          <a:latin typeface="UTM Avo" panose="02040603050506020204" pitchFamily="18" charset="0"/>
                        </a:rPr>
                        <a:t>sắc</a:t>
                      </a:r>
                      <a:endParaRPr lang="en-US" sz="2400" dirty="0">
                        <a:solidFill>
                          <a:srgbClr val="000000"/>
                        </a:solidFill>
                        <a:effectLst/>
                      </a:endParaRPr>
                    </a:p>
                  </a:txBody>
                  <a:tcPr marL="0" marR="0" marT="0" marB="0" anchor="ctr">
                    <a:lnL w="12700" cap="flat" cmpd="sng" algn="ctr">
                      <a:solidFill>
                        <a:srgbClr val="000F7C"/>
                      </a:solidFill>
                      <a:prstDash val="solid"/>
                      <a:round/>
                      <a:headEnd type="none" w="med" len="med"/>
                      <a:tailEnd type="none" w="med" len="med"/>
                    </a:lnL>
                    <a:lnR w="12700" cap="flat" cmpd="sng" algn="ctr">
                      <a:solidFill>
                        <a:srgbClr val="000F7C"/>
                      </a:solidFill>
                      <a:prstDash val="solid"/>
                      <a:round/>
                      <a:headEnd type="none" w="med" len="med"/>
                      <a:tailEnd type="none" w="med" len="med"/>
                    </a:lnR>
                    <a:lnT w="12700" cap="flat" cmpd="sng" algn="ctr">
                      <a:solidFill>
                        <a:srgbClr val="000F7C"/>
                      </a:solidFill>
                      <a:prstDash val="solid"/>
                      <a:round/>
                      <a:headEnd type="none" w="med" len="med"/>
                      <a:tailEnd type="none" w="med" len="med"/>
                    </a:lnT>
                    <a:lnB w="12700" cap="flat" cmpd="sng" algn="ctr">
                      <a:solidFill>
                        <a:srgbClr val="000F7C"/>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2400" b="1" dirty="0" err="1">
                          <a:solidFill>
                            <a:srgbClr val="000000"/>
                          </a:solidFill>
                          <a:effectLst/>
                          <a:latin typeface="UTM Avo" panose="02040603050506020204" pitchFamily="18" charset="0"/>
                        </a:rPr>
                        <a:t>Đạt</a:t>
                      </a:r>
                      <a:endParaRPr lang="en-US" sz="2400" dirty="0">
                        <a:solidFill>
                          <a:srgbClr val="000000"/>
                        </a:solidFill>
                        <a:effectLst/>
                      </a:endParaRPr>
                    </a:p>
                  </a:txBody>
                  <a:tcPr marL="0" marR="0" marT="0" marB="0" anchor="ctr">
                    <a:lnL w="12700" cap="flat" cmpd="sng" algn="ctr">
                      <a:solidFill>
                        <a:srgbClr val="000F7C"/>
                      </a:solidFill>
                      <a:prstDash val="solid"/>
                      <a:round/>
                      <a:headEnd type="none" w="med" len="med"/>
                      <a:tailEnd type="none" w="med" len="med"/>
                    </a:lnL>
                    <a:lnR w="12700" cap="flat" cmpd="sng" algn="ctr">
                      <a:solidFill>
                        <a:srgbClr val="000F7C"/>
                      </a:solidFill>
                      <a:prstDash val="solid"/>
                      <a:round/>
                      <a:headEnd type="none" w="med" len="med"/>
                      <a:tailEnd type="none" w="med" len="med"/>
                    </a:lnR>
                    <a:lnT w="12700" cap="flat" cmpd="sng" algn="ctr">
                      <a:solidFill>
                        <a:srgbClr val="000F7C"/>
                      </a:solidFill>
                      <a:prstDash val="solid"/>
                      <a:round/>
                      <a:headEnd type="none" w="med" len="med"/>
                      <a:tailEnd type="none" w="med" len="med"/>
                    </a:lnT>
                    <a:lnB w="12700" cap="flat" cmpd="sng" algn="ctr">
                      <a:solidFill>
                        <a:srgbClr val="000F7C"/>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2400" b="1" dirty="0" err="1">
                          <a:solidFill>
                            <a:srgbClr val="000000"/>
                          </a:solidFill>
                          <a:effectLst/>
                          <a:latin typeface="UTM Avo" panose="02040603050506020204" pitchFamily="18" charset="0"/>
                        </a:rPr>
                        <a:t>Không</a:t>
                      </a:r>
                      <a:r>
                        <a:rPr lang="en-US" sz="2400" b="1" dirty="0">
                          <a:solidFill>
                            <a:srgbClr val="000000"/>
                          </a:solidFill>
                          <a:effectLst/>
                          <a:latin typeface="UTM Avo" panose="02040603050506020204" pitchFamily="18" charset="0"/>
                        </a:rPr>
                        <a:t> </a:t>
                      </a:r>
                      <a:r>
                        <a:rPr lang="en-US" sz="2400" b="1" dirty="0" err="1">
                          <a:solidFill>
                            <a:srgbClr val="000000"/>
                          </a:solidFill>
                          <a:effectLst/>
                          <a:latin typeface="UTM Avo" panose="02040603050506020204" pitchFamily="18" charset="0"/>
                        </a:rPr>
                        <a:t>đạt</a:t>
                      </a:r>
                      <a:endParaRPr lang="en-US" sz="2400" dirty="0">
                        <a:solidFill>
                          <a:srgbClr val="000000"/>
                        </a:solidFill>
                        <a:effectLst/>
                      </a:endParaRPr>
                    </a:p>
                  </a:txBody>
                  <a:tcPr marL="0" marR="0" marT="0" marB="0" anchor="ctr">
                    <a:lnL w="12700" cap="flat" cmpd="sng" algn="ctr">
                      <a:solidFill>
                        <a:srgbClr val="000F7C"/>
                      </a:solidFill>
                      <a:prstDash val="solid"/>
                      <a:round/>
                      <a:headEnd type="none" w="med" len="med"/>
                      <a:tailEnd type="none" w="med" len="med"/>
                    </a:lnL>
                    <a:lnR w="12700" cap="flat" cmpd="sng" algn="ctr">
                      <a:solidFill>
                        <a:srgbClr val="000F7C"/>
                      </a:solidFill>
                      <a:prstDash val="solid"/>
                      <a:round/>
                      <a:headEnd type="none" w="med" len="med"/>
                      <a:tailEnd type="none" w="med" len="med"/>
                    </a:lnR>
                    <a:lnT w="12700" cap="flat" cmpd="sng" algn="ctr">
                      <a:solidFill>
                        <a:srgbClr val="000F7C"/>
                      </a:solidFill>
                      <a:prstDash val="solid"/>
                      <a:round/>
                      <a:headEnd type="none" w="med" len="med"/>
                      <a:tailEnd type="none" w="med" len="med"/>
                    </a:lnT>
                    <a:lnB w="12700" cap="flat" cmpd="sng" algn="ctr">
                      <a:solidFill>
                        <a:srgbClr val="000F7C"/>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658601317"/>
                  </a:ext>
                </a:extLst>
              </a:tr>
              <a:tr h="5001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2400" dirty="0" err="1">
                          <a:solidFill>
                            <a:srgbClr val="000000"/>
                          </a:solidFill>
                          <a:effectLst/>
                          <a:latin typeface="UTM Avo" panose="02040603050506020204" pitchFamily="18" charset="0"/>
                        </a:rPr>
                        <a:t>Số</a:t>
                      </a:r>
                      <a:r>
                        <a:rPr lang="en-US" sz="2400" dirty="0">
                          <a:solidFill>
                            <a:srgbClr val="000000"/>
                          </a:solidFill>
                          <a:effectLst/>
                          <a:latin typeface="UTM Avo" panose="02040603050506020204" pitchFamily="18" charset="0"/>
                        </a:rPr>
                        <a:t> </a:t>
                      </a:r>
                      <a:r>
                        <a:rPr lang="en-US" sz="2400" dirty="0" err="1">
                          <a:solidFill>
                            <a:srgbClr val="000000"/>
                          </a:solidFill>
                          <a:effectLst/>
                          <a:latin typeface="UTM Avo" panose="02040603050506020204" pitchFamily="18" charset="0"/>
                        </a:rPr>
                        <a:t>nhân</a:t>
                      </a:r>
                      <a:r>
                        <a:rPr lang="en-US" sz="2400" dirty="0">
                          <a:solidFill>
                            <a:srgbClr val="000000"/>
                          </a:solidFill>
                          <a:effectLst/>
                          <a:latin typeface="UTM Avo" panose="02040603050506020204" pitchFamily="18" charset="0"/>
                        </a:rPr>
                        <a:t> </a:t>
                      </a:r>
                      <a:r>
                        <a:rPr lang="en-US" sz="2400" dirty="0" err="1">
                          <a:solidFill>
                            <a:srgbClr val="000000"/>
                          </a:solidFill>
                          <a:effectLst/>
                          <a:latin typeface="UTM Avo" panose="02040603050506020204" pitchFamily="18" charset="0"/>
                        </a:rPr>
                        <a:t>viên</a:t>
                      </a:r>
                      <a:endParaRPr lang="en-US" sz="2400" dirty="0">
                        <a:solidFill>
                          <a:srgbClr val="000000"/>
                        </a:solidFill>
                        <a:effectLst/>
                        <a:latin typeface="UTM Avo" panose="02040603050506020204" pitchFamily="18" charset="0"/>
                      </a:endParaRPr>
                    </a:p>
                  </a:txBody>
                  <a:tcPr marL="0" marR="0" marT="0" marB="0" anchor="ctr">
                    <a:lnL w="12700" cap="flat" cmpd="sng" algn="ctr">
                      <a:solidFill>
                        <a:srgbClr val="000F7C"/>
                      </a:solidFill>
                      <a:prstDash val="solid"/>
                      <a:round/>
                      <a:headEnd type="none" w="med" len="med"/>
                      <a:tailEnd type="none" w="med" len="med"/>
                    </a:lnL>
                    <a:lnR w="12700" cap="flat" cmpd="sng" algn="ctr">
                      <a:solidFill>
                        <a:srgbClr val="000F7C"/>
                      </a:solidFill>
                      <a:prstDash val="solid"/>
                      <a:round/>
                      <a:headEnd type="none" w="med" len="med"/>
                      <a:tailEnd type="none" w="med" len="med"/>
                    </a:lnR>
                    <a:lnT w="12700" cap="flat" cmpd="sng" algn="ctr">
                      <a:solidFill>
                        <a:srgbClr val="000F7C"/>
                      </a:solidFill>
                      <a:prstDash val="solid"/>
                      <a:round/>
                      <a:headEnd type="none" w="med" len="med"/>
                      <a:tailEnd type="none" w="med" len="med"/>
                    </a:lnT>
                    <a:lnB w="12700" cap="flat" cmpd="sng" algn="ctr">
                      <a:solidFill>
                        <a:srgbClr val="000F7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2400" dirty="0">
                          <a:solidFill>
                            <a:srgbClr val="000000"/>
                          </a:solidFill>
                          <a:effectLst/>
                          <a:latin typeface="UTM Avo" panose="02040603050506020204" pitchFamily="18" charset="0"/>
                        </a:rPr>
                        <a:t>7</a:t>
                      </a:r>
                    </a:p>
                  </a:txBody>
                  <a:tcPr marL="0" marR="0" marT="0" marB="0" anchor="ctr">
                    <a:lnL w="12700" cap="flat" cmpd="sng" algn="ctr">
                      <a:solidFill>
                        <a:srgbClr val="000F7C"/>
                      </a:solidFill>
                      <a:prstDash val="solid"/>
                      <a:round/>
                      <a:headEnd type="none" w="med" len="med"/>
                      <a:tailEnd type="none" w="med" len="med"/>
                    </a:lnL>
                    <a:lnR w="12700" cap="flat" cmpd="sng" algn="ctr">
                      <a:solidFill>
                        <a:srgbClr val="000F7C"/>
                      </a:solidFill>
                      <a:prstDash val="solid"/>
                      <a:round/>
                      <a:headEnd type="none" w="med" len="med"/>
                      <a:tailEnd type="none" w="med" len="med"/>
                    </a:lnR>
                    <a:lnT w="12700" cap="flat" cmpd="sng" algn="ctr">
                      <a:solidFill>
                        <a:srgbClr val="000F7C"/>
                      </a:solidFill>
                      <a:prstDash val="solid"/>
                      <a:round/>
                      <a:headEnd type="none" w="med" len="med"/>
                      <a:tailEnd type="none" w="med" len="med"/>
                    </a:lnT>
                    <a:lnB w="12700" cap="flat" cmpd="sng" algn="ctr">
                      <a:solidFill>
                        <a:srgbClr val="000F7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2400" dirty="0">
                          <a:solidFill>
                            <a:srgbClr val="000000"/>
                          </a:solidFill>
                          <a:effectLst/>
                          <a:latin typeface="UTM Avo" panose="02040603050506020204" pitchFamily="18" charset="0"/>
                        </a:rPr>
                        <a:t>12</a:t>
                      </a:r>
                    </a:p>
                  </a:txBody>
                  <a:tcPr marL="0" marR="0" marT="0" marB="0" anchor="ctr">
                    <a:lnL w="12700" cap="flat" cmpd="sng" algn="ctr">
                      <a:solidFill>
                        <a:srgbClr val="000F7C"/>
                      </a:solidFill>
                      <a:prstDash val="solid"/>
                      <a:round/>
                      <a:headEnd type="none" w="med" len="med"/>
                      <a:tailEnd type="none" w="med" len="med"/>
                    </a:lnL>
                    <a:lnR w="12700" cap="flat" cmpd="sng" algn="ctr">
                      <a:solidFill>
                        <a:srgbClr val="000F7C"/>
                      </a:solidFill>
                      <a:prstDash val="solid"/>
                      <a:round/>
                      <a:headEnd type="none" w="med" len="med"/>
                      <a:tailEnd type="none" w="med" len="med"/>
                    </a:lnR>
                    <a:lnT w="12700" cap="flat" cmpd="sng" algn="ctr">
                      <a:solidFill>
                        <a:srgbClr val="000F7C"/>
                      </a:solidFill>
                      <a:prstDash val="solid"/>
                      <a:round/>
                      <a:headEnd type="none" w="med" len="med"/>
                      <a:tailEnd type="none" w="med" len="med"/>
                    </a:lnT>
                    <a:lnB w="12700" cap="flat" cmpd="sng" algn="ctr">
                      <a:solidFill>
                        <a:srgbClr val="000F7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2400" dirty="0">
                          <a:solidFill>
                            <a:srgbClr val="000000"/>
                          </a:solidFill>
                          <a:effectLst/>
                          <a:latin typeface="UTM Avo" panose="02040603050506020204" pitchFamily="18" charset="0"/>
                        </a:rPr>
                        <a:t>1</a:t>
                      </a:r>
                    </a:p>
                  </a:txBody>
                  <a:tcPr marL="0" marR="0" marT="0" marB="0" anchor="ctr">
                    <a:lnL w="12700" cap="flat" cmpd="sng" algn="ctr">
                      <a:solidFill>
                        <a:srgbClr val="000F7C"/>
                      </a:solidFill>
                      <a:prstDash val="solid"/>
                      <a:round/>
                      <a:headEnd type="none" w="med" len="med"/>
                      <a:tailEnd type="none" w="med" len="med"/>
                    </a:lnL>
                    <a:lnR w="12700" cap="flat" cmpd="sng" algn="ctr">
                      <a:solidFill>
                        <a:srgbClr val="000F7C"/>
                      </a:solidFill>
                      <a:prstDash val="solid"/>
                      <a:round/>
                      <a:headEnd type="none" w="med" len="med"/>
                      <a:tailEnd type="none" w="med" len="med"/>
                    </a:lnR>
                    <a:lnT w="12700" cap="flat" cmpd="sng" algn="ctr">
                      <a:solidFill>
                        <a:srgbClr val="000F7C"/>
                      </a:solidFill>
                      <a:prstDash val="solid"/>
                      <a:round/>
                      <a:headEnd type="none" w="med" len="med"/>
                      <a:tailEnd type="none" w="med" len="med"/>
                    </a:lnT>
                    <a:lnB w="12700" cap="flat" cmpd="sng" algn="ctr">
                      <a:solidFill>
                        <a:srgbClr val="000F7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65160990"/>
                  </a:ext>
                </a:extLst>
              </a:tr>
            </a:tbl>
          </a:graphicData>
        </a:graphic>
      </p:graphicFrame>
      <p:sp>
        <p:nvSpPr>
          <p:cNvPr id="9" name="Rectangle 8">
            <a:extLst>
              <a:ext uri="{FF2B5EF4-FFF2-40B4-BE49-F238E27FC236}">
                <a16:creationId xmlns:a16="http://schemas.microsoft.com/office/drawing/2014/main" id="{D0ED3A20-7B9E-4B28-0F64-07455A4AD30A}"/>
              </a:ext>
            </a:extLst>
          </p:cNvPr>
          <p:cNvSpPr/>
          <p:nvPr/>
        </p:nvSpPr>
        <p:spPr>
          <a:xfrm>
            <a:off x="792639" y="2495992"/>
            <a:ext cx="10921355" cy="1121846"/>
          </a:xfrm>
          <a:prstGeom prst="rect">
            <a:avLst/>
          </a:prstGeom>
        </p:spPr>
        <p:txBody>
          <a:bodyPr wrap="square">
            <a:spAutoFit/>
          </a:bodyPr>
          <a:lstStyle/>
          <a:p>
            <a:pPr algn="just">
              <a:lnSpc>
                <a:spcPct val="150000"/>
              </a:lnSpc>
              <a:buClr>
                <a:srgbClr val="000000"/>
              </a:buClr>
              <a:buFont typeface="Arial"/>
              <a:buNone/>
            </a:pPr>
            <a:r>
              <a:rPr lang="vi-VN" sz="2400" dirty="0">
                <a:solidFill>
                  <a:srgbClr val="000000"/>
                </a:solidFill>
                <a:latin typeface="UTM Avo" panose="02040603050506020204" pitchFamily="18" charset="0"/>
                <a:sym typeface="Arial"/>
              </a:rPr>
              <a:t>Tổ trưởng thông báo: Tỉ lệ nhân viên xếp loại ở mức Xuất sắc so với cả tổ là trên 30%. Thông báo đó của tổ trưởng có đúng không?</a:t>
            </a:r>
            <a:endParaRPr lang="en-US" sz="2400" dirty="0">
              <a:solidFill>
                <a:srgbClr val="000000"/>
              </a:solidFill>
              <a:latin typeface="UTM Avo" panose="02040603050506020204" pitchFamily="18" charset="0"/>
              <a:sym typeface="Arial"/>
            </a:endParaRPr>
          </a:p>
        </p:txBody>
      </p:sp>
    </p:spTree>
    <p:extLst>
      <p:ext uri="{BB962C8B-B14F-4D97-AF65-F5344CB8AC3E}">
        <p14:creationId xmlns:p14="http://schemas.microsoft.com/office/powerpoint/2010/main" val="89111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500"/>
                                        <p:tgtEl>
                                          <p:spTgt spid="7">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1325</Words>
  <Application>Microsoft Office PowerPoint</Application>
  <PresentationFormat>Widescreen</PresentationFormat>
  <Paragraphs>100</Paragraphs>
  <Slides>18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Cambria Math</vt:lpstr>
      <vt:lpstr>Euphoria Script</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Dell I5</dc:creator>
  <cp:lastModifiedBy>Dell I5</cp:lastModifiedBy>
  <cp:revision>2</cp:revision>
  <dcterms:created xsi:type="dcterms:W3CDTF">2025-02-26T14:14:42Z</dcterms:created>
  <dcterms:modified xsi:type="dcterms:W3CDTF">2025-02-26T14:19:08Z</dcterms:modified>
</cp:coreProperties>
</file>