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84" r:id="rId6"/>
    <p:sldId id="303" r:id="rId7"/>
    <p:sldId id="304" r:id="rId8"/>
    <p:sldId id="258" r:id="rId9"/>
    <p:sldId id="269" r:id="rId10"/>
    <p:sldId id="274" r:id="rId11"/>
    <p:sldId id="275" r:id="rId12"/>
    <p:sldId id="276" r:id="rId13"/>
    <p:sldId id="312" r:id="rId14"/>
    <p:sldId id="1063" r:id="rId15"/>
    <p:sldId id="305" r:id="rId16"/>
    <p:sldId id="260" r:id="rId17"/>
    <p:sldId id="314" r:id="rId18"/>
    <p:sldId id="316" r:id="rId19"/>
    <p:sldId id="271" r:id="rId20"/>
    <p:sldId id="313" r:id="rId21"/>
    <p:sldId id="263" r:id="rId22"/>
    <p:sldId id="272" r:id="rId23"/>
  </p:sldIdLst>
  <p:sldSz cx="12192000" cy="6858000"/>
  <p:notesSz cx="6858000" cy="9144000"/>
  <p:embeddedFontLst>
    <p:embeddedFont>
      <p:font typeface="Cambria Math" panose="02040503050406030204" pitchFamily="18"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57C6-210E-4B03-A30E-B9EF3BA8A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CF98B-4C78-47A5-8621-170DBDDE65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E712ED-9372-4FA8-BF9C-FBCCE1BBD15A}"/>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1662FD91-FB2F-4E36-B384-FE42D5BBA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CA15E-9DA1-4616-924A-65B3FED1DC99}"/>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427081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06CB-E51C-4525-9109-3EEC38C427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FE9A1-2FC4-4927-B369-D34403F810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CAE34-7981-460F-9698-5F2F39735BB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17C80131-E583-4C1C-8A8F-BD31837EC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EC19F-A666-4097-90D5-EDF3BEF30E1B}"/>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2391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2A0-5638-4AA8-9761-53932BFEA0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221E5B-48F2-41BD-B65D-58F4AC81C5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8324C5-CFDA-4C81-979F-54EBFDBA6ECC}"/>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C7871B30-5C39-4C67-9E25-44905F299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9E574-94CD-43C3-90D6-88E415864B5F}"/>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798241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D396-3DCD-4238-B399-13216DAF6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6E804-46A5-4206-AA4B-C78DF2D61F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6144A2-551A-475E-B36B-555BA8B5AC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43A5FD-7681-4AE8-824D-DF3DE9E01EB4}"/>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0BCDC9F3-AA9B-467A-B3C0-A6D796E46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5D36A-F37F-4480-B4B1-364DE3FF38B7}"/>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956066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8BF3-F8F2-4D9F-88E3-2804A4242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2DCE0D-D0A7-40BD-AA6D-1AB462368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7B8815-12FD-43A4-9A08-6864938DE2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05CCD-26FA-4A68-9DB7-466545FD0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2D3443-F28F-4889-8F2C-6C578847FE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6103BC-F321-4FC1-BFC0-8531D7DD53BF}"/>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8" name="Footer Placeholder 7">
            <a:extLst>
              <a:ext uri="{FF2B5EF4-FFF2-40B4-BE49-F238E27FC236}">
                <a16:creationId xmlns:a16="http://schemas.microsoft.com/office/drawing/2014/main" id="{77E9559A-E29C-4AE1-BB51-07BE9FC97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466FEA-449B-4C4C-A7B7-E88D2073B166}"/>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2093027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E9F2-75EF-4472-A3F1-3FF42995A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CCF33-B719-494E-B6D0-53FD3C5AA52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4" name="Footer Placeholder 3">
            <a:extLst>
              <a:ext uri="{FF2B5EF4-FFF2-40B4-BE49-F238E27FC236}">
                <a16:creationId xmlns:a16="http://schemas.microsoft.com/office/drawing/2014/main" id="{21CC97B7-500A-4C9C-A61C-79A1D3A3B2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27C3A-E2CD-4B3C-BB6D-BF381436D4DC}"/>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90266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735BF-AB1E-4B13-9FEC-DAACFB8B8CB8}"/>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3" name="Footer Placeholder 2">
            <a:extLst>
              <a:ext uri="{FF2B5EF4-FFF2-40B4-BE49-F238E27FC236}">
                <a16:creationId xmlns:a16="http://schemas.microsoft.com/office/drawing/2014/main" id="{8A5E525B-8FA6-4C6C-96FF-EE9F5F1E4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59143E-5F38-427B-8B7E-0B22BDB51215}"/>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936878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93F5-1CDC-4404-89A1-57C02339B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D90372-9E0A-428E-832F-9CF0CD0A6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78118-852D-44CB-8F7E-267672736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768A26-F0F7-4AE6-8234-ADFF7B00280B}"/>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2BE711B9-D376-4782-9DC7-EBD0D540B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DCBD2-BB73-4780-8809-AE3BFB5AEB18}"/>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90785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305B-2542-4539-9B57-B66252C5B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5200E2-E2DB-49A9-AB6E-006E86B645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78340-B849-4E96-9B7C-F75C3B596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F082CB-4EB3-49F1-9165-0D7249C8849A}"/>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6" name="Footer Placeholder 5">
            <a:extLst>
              <a:ext uri="{FF2B5EF4-FFF2-40B4-BE49-F238E27FC236}">
                <a16:creationId xmlns:a16="http://schemas.microsoft.com/office/drawing/2014/main" id="{98AEFDA3-9293-4841-8860-437ECB86B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ED509-C83A-4E99-BBEE-E4112FB69A8C}"/>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1253259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06B1-B9D5-489A-914C-593CB3F1DE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1A3E6-66FE-4080-A301-C6154F386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7C63F-EDD8-49F9-84E7-60D2F8442E6E}"/>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A3F42528-4DF8-42BA-8761-250177DF3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D2A8F-249E-4178-A0AC-E9D48BB2034B}"/>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343638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C687C-BA5A-421F-8FF2-617CD6D829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53234-FE26-4FCE-9C05-B83C03CB6B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326AA-EA74-4294-BA47-BC77922E5E23}"/>
              </a:ext>
            </a:extLst>
          </p:cNvPr>
          <p:cNvSpPr>
            <a:spLocks noGrp="1"/>
          </p:cNvSpPr>
          <p:nvPr>
            <p:ph type="dt" sz="half" idx="10"/>
          </p:nvPr>
        </p:nvSpPr>
        <p:spPr/>
        <p:txBody>
          <a:body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36A94A93-CC92-4169-8711-A513DFDE3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E5690-9DC2-4B98-AAB5-B64020AC4B5D}"/>
              </a:ext>
            </a:extLst>
          </p:cNvPr>
          <p:cNvSpPr>
            <a:spLocks noGrp="1"/>
          </p:cNvSpPr>
          <p:nvPr>
            <p:ph type="sldNum" sz="quarter" idx="12"/>
          </p:nvPr>
        </p:nvSpPr>
        <p:spPr/>
        <p:txBody>
          <a:bodyPr/>
          <a:lstStyle/>
          <a:p>
            <a:fld id="{C99A00C0-0512-4B1A-9723-E9D15497C8D1}" type="slidenum">
              <a:rPr lang="en-US" smtClean="0"/>
              <a:t>‹#›</a:t>
            </a:fld>
            <a:endParaRPr lang="en-US"/>
          </a:p>
        </p:txBody>
      </p:sp>
    </p:spTree>
    <p:extLst>
      <p:ext uri="{BB962C8B-B14F-4D97-AF65-F5344CB8AC3E}">
        <p14:creationId xmlns:p14="http://schemas.microsoft.com/office/powerpoint/2010/main" val="2161549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1307295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1413461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3208501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3821777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084902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922437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93858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1973717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989768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624637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127CE9-62B2-4D3B-8929-47B8EDDB5F14}"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7C8AA5-EA3F-49F0-B2A0-EB8E1D4E39E1}" type="slidenum">
              <a:rPr lang="en-US" smtClean="0"/>
              <a:pPr/>
              <a:t>‹#›</a:t>
            </a:fld>
            <a:endParaRPr lang="en-US" dirty="0"/>
          </a:p>
        </p:txBody>
      </p:sp>
    </p:spTree>
    <p:extLst>
      <p:ext uri="{BB962C8B-B14F-4D97-AF65-F5344CB8AC3E}">
        <p14:creationId xmlns:p14="http://schemas.microsoft.com/office/powerpoint/2010/main" val="2262911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9157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2519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3999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09798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4"/>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1" y="2505074"/>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73262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23975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1201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5777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23277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48404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4"/>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4"/>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8804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297773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2/11/2025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2/11/2025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FF1A6-A93E-4375-B761-8DF45B682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90414-1BAE-44CC-BD06-4712D0AE8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21104-E359-48C6-BD57-30D285F0F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FA424-3DB5-448B-97ED-B33065CBB1FB}" type="datetimeFigureOut">
              <a:rPr lang="en-US" smtClean="0"/>
              <a:t>2/11/2025</a:t>
            </a:fld>
            <a:endParaRPr lang="en-US"/>
          </a:p>
        </p:txBody>
      </p:sp>
      <p:sp>
        <p:nvSpPr>
          <p:cNvPr id="5" name="Footer Placeholder 4">
            <a:extLst>
              <a:ext uri="{FF2B5EF4-FFF2-40B4-BE49-F238E27FC236}">
                <a16:creationId xmlns:a16="http://schemas.microsoft.com/office/drawing/2014/main" id="{FC5C475D-2E6E-4A90-83BE-3FA1D8415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45AF20-52DC-40C6-B252-6D18B269E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A00C0-0512-4B1A-9723-E9D15497C8D1}" type="slidenum">
              <a:rPr lang="en-US" smtClean="0"/>
              <a:t>‹#›</a:t>
            </a:fld>
            <a:endParaRPr lang="en-US"/>
          </a:p>
        </p:txBody>
      </p:sp>
    </p:spTree>
    <p:extLst>
      <p:ext uri="{BB962C8B-B14F-4D97-AF65-F5344CB8AC3E}">
        <p14:creationId xmlns:p14="http://schemas.microsoft.com/office/powerpoint/2010/main" val="1304625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17729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28455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5.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8-tap-2/1/419/60/" TargetMode="External"/><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0.svg"/><Relationship Id="rId12"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svg"/><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NULL"/><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NULL"/><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NULL"/><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34.svg"/><Relationship Id="rId11" Type="http://schemas.openxmlformats.org/officeDocument/2006/relationships/image" Target="NULL"/><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slide" Target="slide14.xml"/><Relationship Id="rId1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oan-8-tap-2/1/419/59/" TargetMode="External"/><Relationship Id="rId2" Type="http://schemas.openxmlformats.org/officeDocument/2006/relationships/image" Target="../media/image4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8-tap-2/1/419/58/" TargetMode="External"/><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oan-8-tap-2/1/419/58/" TargetMode="External"/><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389" y="526307"/>
            <a:ext cx="9667327" cy="411178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5901" y="5151534"/>
            <a:ext cx="886076" cy="139406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483" y="3091825"/>
            <a:ext cx="7251538" cy="3641723"/>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075" y="5092712"/>
            <a:ext cx="3897179" cy="1452888"/>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862" y="4609060"/>
            <a:ext cx="1491212" cy="1316943"/>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284" y="4457026"/>
            <a:ext cx="1047818" cy="1650039"/>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644" y="4184884"/>
            <a:ext cx="2900153" cy="2513203"/>
          </a:xfrm>
          <a:prstGeom prst="rect">
            <a:avLst/>
          </a:prstGeom>
        </p:spPr>
      </p:pic>
      <p:sp>
        <p:nvSpPr>
          <p:cNvPr id="11" name="文本框 10"/>
          <p:cNvSpPr txBox="1"/>
          <p:nvPr/>
        </p:nvSpPr>
        <p:spPr>
          <a:xfrm>
            <a:off x="1650096" y="1016682"/>
            <a:ext cx="8965910" cy="912879"/>
          </a:xfrm>
          <a:prstGeom prst="rect">
            <a:avLst/>
          </a:prstGeom>
          <a:noFill/>
        </p:spPr>
        <p:txBody>
          <a:bodyPr wrap="square" rtlCol="0">
            <a:spAutoFit/>
          </a:bodyPr>
          <a:lstStyle/>
          <a:p>
            <a:pPr algn="ctr" defTabSz="914103">
              <a:defRPr/>
            </a:pPr>
            <a:r>
              <a:rPr lang="en-US" altLang="zh-CN" sz="5332"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5332"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THCS Hoài </a:t>
            </a:r>
            <a:r>
              <a:rPr lang="en-US" altLang="zh-CN" sz="5332"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Mỹ</a:t>
            </a:r>
            <a:endParaRPr lang="zh-CN" altLang="en-US" sz="5332"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7330" y="2175150"/>
            <a:ext cx="6811442" cy="523092"/>
          </a:xfrm>
          <a:prstGeom prst="rect">
            <a:avLst/>
          </a:prstGeom>
          <a:noFill/>
        </p:spPr>
        <p:txBody>
          <a:bodyPr wrap="square" rtlCol="0">
            <a:spAutoFit/>
          </a:bodyPr>
          <a:lstStyle/>
          <a:p>
            <a:pPr algn="ctr" defTabSz="914103">
              <a:defRPr/>
            </a:pP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Chào</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mừng</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quý</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thầy</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cô</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đến</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dự</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giờ</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thăm</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799"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lớp</a:t>
            </a:r>
            <a:r>
              <a:rPr lang="en-US" altLang="zh-CN"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799"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3286810" y="3225298"/>
            <a:ext cx="5669181" cy="1015406"/>
          </a:xfrm>
          <a:prstGeom prst="rect">
            <a:avLst/>
          </a:prstGeom>
          <a:noFill/>
          <a:effectLst/>
        </p:spPr>
        <p:txBody>
          <a:bodyPr wrap="none" rtlCol="0">
            <a:spAutoFit/>
          </a:bodyPr>
          <a:lstStyle/>
          <a:p>
            <a:pPr defTabSz="914103">
              <a:defRPr/>
            </a:pP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LỚP</a:t>
            </a:r>
            <a:r>
              <a:rPr lang="en-US" altLang="zh-CN" sz="2799">
                <a:solidFill>
                  <a:prstClr val="white"/>
                </a:solidFill>
                <a:latin typeface="Times New Roman" panose="02020603050405020304" pitchFamily="18" charset="0"/>
                <a:ea typeface="幼圆" panose="02010509060101010101" pitchFamily="49" charset="-122"/>
                <a:cs typeface="Times New Roman" panose="02020603050405020304" pitchFamily="18" charset="0"/>
              </a:rPr>
              <a:t>: 8</a:t>
            </a: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GV: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Trịnh</a:t>
            </a: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799"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Thi</a:t>
            </a:r>
            <a:endParaRPr lang="zh-CN" altLang="en-US" sz="2799"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a:p>
            <a:pPr defTabSz="914103">
              <a:defRPr/>
            </a:pPr>
            <a:endParaRPr lang="zh-CN" altLang="en-US" sz="3199" dirty="0">
              <a:solidFill>
                <a:prstClr val="black">
                  <a:lumMod val="75000"/>
                  <a:lumOff val="25000"/>
                </a:prst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345" y="-1060521"/>
            <a:ext cx="609412" cy="609412"/>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2AEDD53-CD1A-4A40-A3B3-7469FDF4639E}"/>
              </a:ext>
            </a:extLst>
          </p:cNvPr>
          <p:cNvGrpSpPr/>
          <p:nvPr/>
        </p:nvGrpSpPr>
        <p:grpSpPr>
          <a:xfrm>
            <a:off x="2012679" y="1373909"/>
            <a:ext cx="7961745" cy="4110182"/>
            <a:chOff x="2096655" y="1366982"/>
            <a:chExt cx="7961745" cy="4110182"/>
          </a:xfrm>
        </p:grpSpPr>
        <p:sp>
          <p:nvSpPr>
            <p:cNvPr id="4" name="Rectangle 3">
              <a:extLst>
                <a:ext uri="{FF2B5EF4-FFF2-40B4-BE49-F238E27FC236}">
                  <a16:creationId xmlns:a16="http://schemas.microsoft.com/office/drawing/2014/main" id="{5145C301-E013-4D6B-A736-08D0448A046B}"/>
                </a:ext>
              </a:extLst>
            </p:cNvPr>
            <p:cNvSpPr/>
            <p:nvPr/>
          </p:nvSpPr>
          <p:spPr>
            <a:xfrm>
              <a:off x="2096655" y="1366982"/>
              <a:ext cx="7961745" cy="4110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78EE0E8C-F6E0-4667-A962-264866AE6124}"/>
                </a:ext>
              </a:extLst>
            </p:cNvPr>
            <p:cNvSpPr/>
            <p:nvPr/>
          </p:nvSpPr>
          <p:spPr>
            <a:xfrm>
              <a:off x="4572000" y="2750128"/>
              <a:ext cx="3047999" cy="13577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22752C35-F376-409D-85B7-87A38D3741A0}"/>
                </a:ext>
              </a:extLst>
            </p:cNvPr>
            <p:cNvCxnSpPr>
              <a:cxnSpLocks/>
            </p:cNvCxnSpPr>
            <p:nvPr/>
          </p:nvCxnSpPr>
          <p:spPr>
            <a:xfrm>
              <a:off x="2096655" y="1366982"/>
              <a:ext cx="2475345" cy="1383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A9ACA2-75DC-46D6-B2E0-5666AAA8CFC9}"/>
                </a:ext>
              </a:extLst>
            </p:cNvPr>
            <p:cNvCxnSpPr/>
            <p:nvPr/>
          </p:nvCxnSpPr>
          <p:spPr>
            <a:xfrm flipV="1">
              <a:off x="2096655" y="4107872"/>
              <a:ext cx="2475345" cy="1369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9063177-00C4-443B-A83C-3E1BD34611F6}"/>
                </a:ext>
              </a:extLst>
            </p:cNvPr>
            <p:cNvCxnSpPr/>
            <p:nvPr/>
          </p:nvCxnSpPr>
          <p:spPr>
            <a:xfrm flipH="1">
              <a:off x="7619999" y="1366982"/>
              <a:ext cx="2438401" cy="1370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C91A0E-006D-4FF5-BCA4-DC006A7F5EBA}"/>
                </a:ext>
              </a:extLst>
            </p:cNvPr>
            <p:cNvCxnSpPr/>
            <p:nvPr/>
          </p:nvCxnSpPr>
          <p:spPr>
            <a:xfrm flipH="1" flipV="1">
              <a:off x="7619999" y="4107296"/>
              <a:ext cx="2438401" cy="13698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2BD909D4-9704-4DC4-BBA3-C3F912D23ACE}"/>
              </a:ext>
            </a:extLst>
          </p:cNvPr>
          <p:cNvSpPr txBox="1"/>
          <p:nvPr/>
        </p:nvSpPr>
        <p:spPr>
          <a:xfrm>
            <a:off x="5227782" y="4673600"/>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3E277895-A979-4EE0-B5AD-06634BEA6ECF}"/>
              </a:ext>
            </a:extLst>
          </p:cNvPr>
          <p:cNvSpPr txBox="1"/>
          <p:nvPr/>
        </p:nvSpPr>
        <p:spPr>
          <a:xfrm>
            <a:off x="2304472" y="3140366"/>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73975865-9DCA-4564-AA2D-90773D2CC86A}"/>
              </a:ext>
            </a:extLst>
          </p:cNvPr>
          <p:cNvSpPr txBox="1"/>
          <p:nvPr/>
        </p:nvSpPr>
        <p:spPr>
          <a:xfrm>
            <a:off x="5047672" y="1815068"/>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7E668DCC-6B8C-4EEC-8576-E223473C52AA}"/>
              </a:ext>
            </a:extLst>
          </p:cNvPr>
          <p:cNvSpPr txBox="1"/>
          <p:nvPr/>
        </p:nvSpPr>
        <p:spPr>
          <a:xfrm>
            <a:off x="7920181" y="3258023"/>
            <a:ext cx="2059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DA0F4BF-2125-48A2-AF3E-F0D55BF15A5A}"/>
              </a:ext>
            </a:extLst>
          </p:cNvPr>
          <p:cNvSpPr txBox="1"/>
          <p:nvPr/>
        </p:nvSpPr>
        <p:spPr>
          <a:xfrm>
            <a:off x="5103121" y="3005741"/>
            <a:ext cx="205970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đ</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6F25FEB-ED7C-6BF3-C66A-D1F8A1C26E3B}"/>
              </a:ext>
            </a:extLst>
          </p:cNvPr>
          <p:cNvSpPr/>
          <p:nvPr/>
        </p:nvSpPr>
        <p:spPr>
          <a:xfrm>
            <a:off x="251927" y="143657"/>
            <a:ext cx="11383346"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HOẠT ĐỘNG NHÓM THEO KỸ THUẬT KHĂN TRẢI BÀN</a:t>
            </a:r>
          </a:p>
        </p:txBody>
      </p:sp>
    </p:spTree>
    <p:extLst>
      <p:ext uri="{BB962C8B-B14F-4D97-AF65-F5344CB8AC3E}">
        <p14:creationId xmlns:p14="http://schemas.microsoft.com/office/powerpoint/2010/main" val="20993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A6CD18-AA16-4521-413A-74598C1F2B77}"/>
              </a:ext>
            </a:extLst>
          </p:cNvPr>
          <p:cNvGrpSpPr/>
          <p:nvPr/>
        </p:nvGrpSpPr>
        <p:grpSpPr>
          <a:xfrm>
            <a:off x="494053" y="1727822"/>
            <a:ext cx="2572512" cy="699796"/>
            <a:chOff x="1624734" y="1360680"/>
            <a:chExt cx="5309466" cy="1569778"/>
          </a:xfrm>
        </p:grpSpPr>
        <p:sp>
          <p:nvSpPr>
            <p:cNvPr id="7" name="Rectangle 6">
              <a:extLst>
                <a:ext uri="{FF2B5EF4-FFF2-40B4-BE49-F238E27FC236}">
                  <a16:creationId xmlns:a16="http://schemas.microsoft.com/office/drawing/2014/main" id="{45102374-A0D5-58E5-9975-875DAF3D2E4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algn="ctr" defTabSz="1219170">
                <a:buFont typeface="Arial"/>
                <a:buNone/>
                <a:defRPr/>
              </a:pPr>
              <a:endParaRPr lang="en-US" sz="2400" b="1" dirty="0">
                <a:solidFill>
                  <a:prstClr val="black"/>
                </a:solidFill>
                <a:latin typeface="UTM Avo" panose="02040603050506020204" pitchFamily="18" charset="0"/>
                <a:cs typeface="Arial" panose="020B0604020202020204" pitchFamily="34" charset="0"/>
                <a:sym typeface="Arial"/>
              </a:endParaRPr>
            </a:p>
          </p:txBody>
        </p:sp>
        <p:sp>
          <p:nvSpPr>
            <p:cNvPr id="8" name="Rectangle 7">
              <a:extLst>
                <a:ext uri="{FF2B5EF4-FFF2-40B4-BE49-F238E27FC236}">
                  <a16:creationId xmlns:a16="http://schemas.microsoft.com/office/drawing/2014/main" id="{8D67841F-47FA-C78C-12F2-489F6201039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algn="ctr" defTabSz="1219170">
                <a:buFont typeface="Arial"/>
                <a:buNone/>
                <a:defRPr/>
              </a:pPr>
              <a:r>
                <a:rPr lang="en-US" sz="2400" b="1" dirty="0" err="1">
                  <a:solidFill>
                    <a:prstClr val="black"/>
                  </a:solidFill>
                  <a:latin typeface="UTM Avo" panose="02040603050506020204" pitchFamily="18" charset="0"/>
                  <a:cs typeface="Arial" panose="020B0604020202020204" pitchFamily="34" charset="0"/>
                  <a:sym typeface="Arial"/>
                </a:rPr>
                <a:t>Luyện</a:t>
              </a:r>
              <a:r>
                <a:rPr lang="en-US" sz="2400" b="1" dirty="0">
                  <a:solidFill>
                    <a:prstClr val="black"/>
                  </a:solidFill>
                  <a:latin typeface="UTM Avo" panose="02040603050506020204" pitchFamily="18" charset="0"/>
                  <a:cs typeface="Arial" panose="020B0604020202020204" pitchFamily="34" charset="0"/>
                  <a:sym typeface="Arial"/>
                </a:rPr>
                <a:t> </a:t>
              </a:r>
              <a:r>
                <a:rPr lang="en-US" sz="2400" b="1" dirty="0" err="1">
                  <a:solidFill>
                    <a:prstClr val="black"/>
                  </a:solidFill>
                  <a:latin typeface="UTM Avo" panose="02040603050506020204" pitchFamily="18" charset="0"/>
                  <a:cs typeface="Arial" panose="020B0604020202020204" pitchFamily="34" charset="0"/>
                  <a:sym typeface="Arial"/>
                </a:rPr>
                <a:t>tập</a:t>
              </a:r>
              <a:r>
                <a:rPr lang="en-US" sz="2400" b="1" dirty="0">
                  <a:solidFill>
                    <a:prstClr val="black"/>
                  </a:solidFill>
                  <a:latin typeface="UTM Avo" panose="02040603050506020204" pitchFamily="18" charset="0"/>
                  <a:cs typeface="Arial" panose="020B0604020202020204" pitchFamily="34" charset="0"/>
                  <a:sym typeface="Arial"/>
                </a:rPr>
                <a:t> </a:t>
              </a:r>
              <a:r>
                <a:rPr lang="vi-VN" sz="2400" b="1" dirty="0">
                  <a:solidFill>
                    <a:prstClr val="black"/>
                  </a:solidFill>
                  <a:latin typeface="UTM Avo" panose="02040603050506020204" pitchFamily="18" charset="0"/>
                  <a:cs typeface="Arial" panose="020B0604020202020204" pitchFamily="34" charset="0"/>
                  <a:sym typeface="Arial"/>
                </a:rPr>
                <a:t>2</a:t>
              </a:r>
              <a:endParaRPr lang="en-US" sz="2400" b="1" dirty="0">
                <a:solidFill>
                  <a:prstClr val="black"/>
                </a:solidFill>
                <a:latin typeface="UTM Avo" panose="02040603050506020204" pitchFamily="18" charset="0"/>
                <a:cs typeface="Arial" panose="020B0604020202020204" pitchFamily="34" charset="0"/>
                <a:sym typeface="Arial"/>
              </a:endParaRPr>
            </a:p>
          </p:txBody>
        </p:sp>
      </p:grpSp>
      <p:sp>
        <p:nvSpPr>
          <p:cNvPr id="9" name="TextBox 8">
            <a:extLst>
              <a:ext uri="{FF2B5EF4-FFF2-40B4-BE49-F238E27FC236}">
                <a16:creationId xmlns:a16="http://schemas.microsoft.com/office/drawing/2014/main" id="{64650678-0D98-BDF5-A88F-6E77748DE07B}"/>
              </a:ext>
            </a:extLst>
          </p:cNvPr>
          <p:cNvSpPr txBox="1"/>
          <p:nvPr/>
        </p:nvSpPr>
        <p:spPr>
          <a:xfrm>
            <a:off x="494052" y="1874476"/>
            <a:ext cx="11203895" cy="1129925"/>
          </a:xfrm>
          <a:prstGeom prst="rect">
            <a:avLst/>
          </a:prstGeom>
          <a:noFill/>
        </p:spPr>
        <p:txBody>
          <a:bodyPr wrap="square">
            <a:spAutoFit/>
          </a:bodyPr>
          <a:lstStyle/>
          <a:p>
            <a:pPr indent="2632075" algn="just">
              <a:lnSpc>
                <a:spcPct val="150000"/>
              </a:lnSpc>
              <a:buClr>
                <a:srgbClr val="000000"/>
              </a:buClr>
              <a:buFont typeface="Arial"/>
              <a:buNone/>
            </a:pP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Người ta đo bóng của một cây và được các số đo ở Hình 23. Giả sử rằng các tia nắng song song với nhau, hãy tính độ cao 𝑥</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endPar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B10660-F792-014A-AF91-67974A587C7B}"/>
              </a:ext>
            </a:extLst>
          </p:cNvPr>
          <p:cNvPicPr>
            <a:picLocks noChangeAspect="1"/>
          </p:cNvPicPr>
          <p:nvPr/>
        </p:nvPicPr>
        <p:blipFill>
          <a:blip r:embed="rId3"/>
          <a:stretch>
            <a:fillRect/>
          </a:stretch>
        </p:blipFill>
        <p:spPr>
          <a:xfrm>
            <a:off x="10188189" y="5597236"/>
            <a:ext cx="2241360" cy="1260764"/>
          </a:xfrm>
          <a:prstGeom prst="rect">
            <a:avLst/>
          </a:prstGeom>
        </p:spPr>
      </p:pic>
      <p:sp>
        <p:nvSpPr>
          <p:cNvPr id="2" name="Oval Callout 29">
            <a:extLst>
              <a:ext uri="{FF2B5EF4-FFF2-40B4-BE49-F238E27FC236}">
                <a16:creationId xmlns:a16="http://schemas.microsoft.com/office/drawing/2014/main" id="{28E8912A-0C8F-74DB-9501-8F03A5ED17E3}"/>
              </a:ext>
            </a:extLst>
          </p:cNvPr>
          <p:cNvSpPr/>
          <p:nvPr/>
        </p:nvSpPr>
        <p:spPr>
          <a:xfrm>
            <a:off x="619090" y="3072427"/>
            <a:ext cx="1297003" cy="567407"/>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ClrTx/>
              <a:defRPr/>
            </a:pPr>
            <a:r>
              <a:rPr lang="vi-VN"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rPr>
              <a:t>Giải</a:t>
            </a:r>
            <a:endParaRPr lang="en-US"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20ACCBB-8E13-A878-085A-9753B82F9E24}"/>
                  </a:ext>
                </a:extLst>
              </p:cNvPr>
              <p:cNvSpPr txBox="1"/>
              <p:nvPr/>
            </p:nvSpPr>
            <p:spPr>
              <a:xfrm>
                <a:off x="494052" y="3839875"/>
                <a:ext cx="5503151" cy="2647391"/>
              </a:xfrm>
              <a:prstGeom prst="rect">
                <a:avLst/>
              </a:prstGeom>
              <a:noFill/>
            </p:spPr>
            <p:txBody>
              <a:bodyPr wrap="square">
                <a:spAutoFit/>
              </a:bodyPr>
              <a:lstStyle/>
              <a:p>
                <a:pPr algn="just">
                  <a:lnSpc>
                    <a:spcPct val="150000"/>
                  </a:lnSpc>
                </a:pPr>
                <a:r>
                  <a:rPr lang="vi-VN" sz="2400" kern="100" dirty="0">
                    <a:solidFill>
                      <a:srgbClr val="000000"/>
                    </a:solidFill>
                    <a:latin typeface="+mj-lt"/>
                    <a:ea typeface="Times New Roman" panose="02020603050405020304" pitchFamily="18" charset="0"/>
                    <a:cs typeface="Times New Roman" panose="02020603050405020304" pitchFamily="18" charset="0"/>
                  </a:rPr>
                  <a:t>Vì các tia nắng song song với nhau (giả thiết) nên ta có tỉ lệ:</a:t>
                </a:r>
              </a:p>
              <a:p>
                <a:pPr algn="just">
                  <a:lnSpc>
                    <a:spcPct val="150000"/>
                  </a:lnSpc>
                </a:pPr>
                <a14:m>
                  <m:oMath xmlns:m="http://schemas.openxmlformats.org/officeDocument/2006/math">
                    <m:f>
                      <m:fPr>
                        <m:ctrlPr>
                          <a:rPr lang="en-US" sz="2400" i="1"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nor/>
                          </m:rPr>
                          <a:rPr lang="vi-VN" sz="2400" kern="100" dirty="0">
                            <a:solidFill>
                              <a:srgbClr val="000000"/>
                            </a:solidFill>
                            <a:latin typeface="+mj-lt"/>
                            <a:ea typeface="Times New Roman" panose="02020603050405020304" pitchFamily="18" charset="0"/>
                            <a:cs typeface="Times New Roman" panose="02020603050405020304" pitchFamily="18" charset="0"/>
                          </a:rPr>
                          <m:t>0,9</m:t>
                        </m:r>
                      </m:num>
                      <m:den>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den>
                    </m:f>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1,5</m:t>
                        </m:r>
                      </m:num>
                      <m:den>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2</m:t>
                        </m:r>
                      </m:den>
                    </m:f>
                    <m:r>
                      <a:rPr lang="en-US"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0,9 . 2</m:t>
                        </m:r>
                      </m:num>
                      <m:den>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1,5</m:t>
                        </m:r>
                      </m:den>
                    </m:f>
                    <m:r>
                      <m:rPr>
                        <m:nor/>
                      </m:rPr>
                      <a:rPr lang="en-US" sz="2400" b="0" i="0" kern="100" dirty="0" smtClean="0">
                        <a:solidFill>
                          <a:srgbClr val="000000"/>
                        </a:solidFill>
                        <a:latin typeface="+mj-lt"/>
                        <a:ea typeface="Times New Roman" panose="02020603050405020304" pitchFamily="18" charset="0"/>
                        <a:cs typeface="Times New Roman" panose="02020603050405020304" pitchFamily="18" charset="0"/>
                      </a:rPr>
                      <m:t> </m:t>
                    </m:r>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m:t>
                    </m:r>
                    <m:r>
                      <m:rPr>
                        <m:nor/>
                      </m:rPr>
                      <a:rPr lang="en-US" sz="2400" b="0" i="0" kern="100" dirty="0" smtClean="0">
                        <a:solidFill>
                          <a:srgbClr val="000000"/>
                        </a:solidFill>
                        <a:latin typeface="+mj-lt"/>
                        <a:ea typeface="Times New Roman" panose="02020603050405020304" pitchFamily="18" charset="0"/>
                        <a:cs typeface="Times New Roman" panose="02020603050405020304" pitchFamily="18" charset="0"/>
                      </a:rPr>
                      <m:t> </m:t>
                    </m:r>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1,2 (</m:t>
                    </m:r>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m</m:t>
                    </m:r>
                    <m:r>
                      <m:rPr>
                        <m:nor/>
                      </m:rPr>
                      <a:rPr lang="vi-VN" sz="2400" i="0" kern="100" dirty="0">
                        <a:solidFill>
                          <a:srgbClr val="000000"/>
                        </a:solidFill>
                        <a:latin typeface="+mj-lt"/>
                        <a:ea typeface="Times New Roman" panose="02020603050405020304" pitchFamily="18" charset="0"/>
                        <a:cs typeface="Times New Roman" panose="02020603050405020304" pitchFamily="18" charset="0"/>
                      </a:rPr>
                      <m:t>)</m:t>
                    </m:r>
                  </m:oMath>
                </a14:m>
                <a:r>
                  <a:rPr lang="en-US" sz="2400" kern="100" dirty="0">
                    <a:solidFill>
                      <a:srgbClr val="000000"/>
                    </a:solidFill>
                    <a:latin typeface="+mj-lt"/>
                    <a:ea typeface="Times New Roman" panose="02020603050405020304" pitchFamily="18" charset="0"/>
                    <a:cs typeface="Times New Roman" panose="02020603050405020304" pitchFamily="18" charset="0"/>
                  </a:rPr>
                  <a:t>.</a:t>
                </a:r>
              </a:p>
              <a:p>
                <a:pPr algn="just">
                  <a:lnSpc>
                    <a:spcPct val="150000"/>
                  </a:lnSpc>
                </a:pPr>
                <a:r>
                  <a:rPr lang="en-US" sz="2400" kern="100" dirty="0" err="1">
                    <a:solidFill>
                      <a:srgbClr val="000000"/>
                    </a:solidFill>
                    <a:latin typeface="+mj-lt"/>
                    <a:ea typeface="Times New Roman" panose="02020603050405020304" pitchFamily="18" charset="0"/>
                    <a:cs typeface="Times New Roman" panose="02020603050405020304" pitchFamily="18" charset="0"/>
                  </a:rPr>
                  <a:t>Vậy</a:t>
                </a:r>
                <a:r>
                  <a:rPr lang="en-US" sz="2400" kern="1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kern="100" dirty="0">
                    <a:solidFill>
                      <a:srgbClr val="000000"/>
                    </a:solidFill>
                    <a:latin typeface="+mj-lt"/>
                    <a:ea typeface="Times New Roman" panose="02020603050405020304" pitchFamily="18" charset="0"/>
                    <a:cs typeface="Times New Roman" panose="02020603050405020304" pitchFamily="18" charset="0"/>
                  </a:rPr>
                  <a:t> = 1,2 m.</a:t>
                </a:r>
              </a:p>
            </p:txBody>
          </p:sp>
        </mc:Choice>
        <mc:Fallback xmlns="">
          <p:sp>
            <p:nvSpPr>
              <p:cNvPr id="3" name="TextBox 2">
                <a:extLst>
                  <a:ext uri="{FF2B5EF4-FFF2-40B4-BE49-F238E27FC236}">
                    <a16:creationId xmlns:a16="http://schemas.microsoft.com/office/drawing/2014/main" id="{120ACCBB-8E13-A878-085A-9753B82F9E24}"/>
                  </a:ext>
                </a:extLst>
              </p:cNvPr>
              <p:cNvSpPr txBox="1">
                <a:spLocks noRot="1" noChangeAspect="1" noMove="1" noResize="1" noEditPoints="1" noAdjustHandles="1" noChangeArrowheads="1" noChangeShapeType="1" noTextEdit="1"/>
              </p:cNvSpPr>
              <p:nvPr/>
            </p:nvSpPr>
            <p:spPr>
              <a:xfrm>
                <a:off x="494052" y="3839875"/>
                <a:ext cx="5503151" cy="2647391"/>
              </a:xfrm>
              <a:prstGeom prst="rect">
                <a:avLst/>
              </a:prstGeom>
              <a:blipFill>
                <a:blip r:embed="rId4"/>
                <a:stretch>
                  <a:fillRect l="-1661" r="-1772" b="-460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53BD44-8FC1-A421-F69F-58ECE9B82141}"/>
              </a:ext>
            </a:extLst>
          </p:cNvPr>
          <p:cNvPicPr>
            <a:picLocks noChangeAspect="1"/>
          </p:cNvPicPr>
          <p:nvPr/>
        </p:nvPicPr>
        <p:blipFill>
          <a:blip r:embed="rId5"/>
          <a:stretch>
            <a:fillRect/>
          </a:stretch>
        </p:blipFill>
        <p:spPr>
          <a:xfrm>
            <a:off x="6656532" y="3260112"/>
            <a:ext cx="3957753" cy="2471032"/>
          </a:xfrm>
          <a:prstGeom prst="rect">
            <a:avLst/>
          </a:prstGeom>
        </p:spPr>
      </p:pic>
      <p:sp>
        <p:nvSpPr>
          <p:cNvPr id="4" name="Rectangle 3">
            <a:extLst>
              <a:ext uri="{FF2B5EF4-FFF2-40B4-BE49-F238E27FC236}">
                <a16:creationId xmlns:a16="http://schemas.microsoft.com/office/drawing/2014/main" id="{081ADBF8-6CA1-F506-47E1-0FCC3CF01C6E}"/>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6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F16708-56FE-26D8-DAF2-7F04B869784D}"/>
              </a:ext>
            </a:extLst>
          </p:cNvPr>
          <p:cNvGrpSpPr/>
          <p:nvPr/>
        </p:nvGrpSpPr>
        <p:grpSpPr>
          <a:xfrm>
            <a:off x="4727728" y="2973380"/>
            <a:ext cx="2736543" cy="1558939"/>
            <a:chOff x="309542" y="967667"/>
            <a:chExt cx="2878585" cy="1558939"/>
          </a:xfrm>
        </p:grpSpPr>
        <p:pic>
          <p:nvPicPr>
            <p:cNvPr id="4" name="Picture 3">
              <a:hlinkClick r:id="rId3"/>
              <a:extLst>
                <a:ext uri="{FF2B5EF4-FFF2-40B4-BE49-F238E27FC236}">
                  <a16:creationId xmlns:a16="http://schemas.microsoft.com/office/drawing/2014/main" id="{D4F72484-9625-0E1F-C4FF-275FA624FB5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id="{795A9C2E-1552-EB87-B3C2-8744D0B532D8}"/>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AC6CBAB0-4C0F-63AC-8745-8FC7B7432C00}"/>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4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 y="383608"/>
            <a:ext cx="12192000" cy="2771712"/>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2434710"/>
            <a:ext cx="12192000" cy="4423292"/>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50" y="4687049"/>
            <a:ext cx="3085628" cy="2190796"/>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28ABAEFE-9317-BD77-C8B2-0CDEA20099B8}"/>
                  </a:ext>
                </a:extLst>
              </p:cNvPr>
              <p:cNvSpPr/>
              <p:nvPr/>
            </p:nvSpPr>
            <p:spPr>
              <a:xfrm>
                <a:off x="724387" y="4299177"/>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A.</a:t>
                </a:r>
                <a14:m>
                  <m:oMath xmlns:m="http://schemas.openxmlformats.org/officeDocument/2006/math">
                    <m: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7 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4" name="Đáp án đúng">
                <a:extLst>
                  <a:ext uri="{FF2B5EF4-FFF2-40B4-BE49-F238E27FC236}">
                    <a16:creationId xmlns:a16="http://schemas.microsoft.com/office/drawing/2014/main" id="{28ABAEFE-9317-BD77-C8B2-0CDEA20099B8}"/>
                  </a:ext>
                </a:extLst>
              </p:cNvPr>
              <p:cNvSpPr>
                <a:spLocks noRot="1" noChangeAspect="1" noMove="1" noResize="1" noEditPoints="1" noAdjustHandles="1" noChangeArrowheads="1" noChangeShapeType="1" noTextEdit="1"/>
              </p:cNvSpPr>
              <p:nvPr/>
            </p:nvSpPr>
            <p:spPr>
              <a:xfrm>
                <a:off x="724387" y="4299177"/>
                <a:ext cx="2358191" cy="1102663"/>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D34F6279-958A-3989-9070-686A88325803}"/>
                  </a:ext>
                </a:extLst>
              </p:cNvPr>
              <p:cNvSpPr/>
              <p:nvPr/>
            </p:nvSpPr>
            <p:spPr>
              <a:xfrm>
                <a:off x="3569642" y="4299177"/>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B.</a:t>
                </a:r>
                <a14:m>
                  <m:oMath xmlns:m="http://schemas.openxmlformats.org/officeDocument/2006/math">
                    <m: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12 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5" name="Đáp án sai 1">
                <a:extLst>
                  <a:ext uri="{FF2B5EF4-FFF2-40B4-BE49-F238E27FC236}">
                    <a16:creationId xmlns:a16="http://schemas.microsoft.com/office/drawing/2014/main" id="{D34F6279-958A-3989-9070-686A88325803}"/>
                  </a:ext>
                </a:extLst>
              </p:cNvPr>
              <p:cNvSpPr>
                <a:spLocks noRot="1" noChangeAspect="1" noMove="1" noResize="1" noEditPoints="1" noAdjustHandles="1" noChangeArrowheads="1" noChangeShapeType="1" noTextEdit="1"/>
              </p:cNvSpPr>
              <p:nvPr/>
            </p:nvSpPr>
            <p:spPr>
              <a:xfrm>
                <a:off x="3569642" y="4299177"/>
                <a:ext cx="2358191" cy="1102663"/>
              </a:xfrm>
              <a:prstGeom prst="roundRect">
                <a:avLst/>
              </a:prstGeom>
              <a:blipFill>
                <a:blip r:embed="rId9"/>
                <a:stretch>
                  <a:fillRect/>
                </a:stretch>
              </a:blipFill>
              <a:ln>
                <a:noFill/>
              </a:ln>
            </p:spPr>
            <p:txBody>
              <a:bodyPr/>
              <a:lstStyle/>
              <a:p>
                <a:r>
                  <a:rPr lang="en-US">
                    <a:noFill/>
                  </a:rPr>
                  <a:t> </a:t>
                </a:r>
              </a:p>
            </p:txBody>
          </p:sp>
        </mc:Fallback>
      </mc:AlternateContent>
      <p:sp>
        <p:nvSpPr>
          <p:cNvPr id="6" name="Đáp án sai 2">
            <a:extLst>
              <a:ext uri="{FF2B5EF4-FFF2-40B4-BE49-F238E27FC236}">
                <a16:creationId xmlns:a16="http://schemas.microsoft.com/office/drawing/2014/main" id="{8599C185-FC7B-938B-05F2-075559ADB3FB}"/>
              </a:ext>
            </a:extLst>
          </p:cNvPr>
          <p:cNvSpPr/>
          <p:nvPr/>
        </p:nvSpPr>
        <p:spPr>
          <a:xfrm>
            <a:off x="6455794" y="4299177"/>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C. 9 m</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BB1E16CB-0515-32DC-D9B4-98AE79DD1758}"/>
                  </a:ext>
                </a:extLst>
              </p:cNvPr>
              <p:cNvSpPr/>
              <p:nvPr/>
            </p:nvSpPr>
            <p:spPr>
              <a:xfrm>
                <a:off x="9305850" y="4299177"/>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D.</a:t>
                </a:r>
                <a14:m>
                  <m:oMath xmlns:m="http://schemas.openxmlformats.org/officeDocument/2006/math">
                    <m: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10 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7" name="Đáp án sai 3">
                <a:extLst>
                  <a:ext uri="{FF2B5EF4-FFF2-40B4-BE49-F238E27FC236}">
                    <a16:creationId xmlns:a16="http://schemas.microsoft.com/office/drawing/2014/main" id="{BB1E16CB-0515-32DC-D9B4-98AE79DD1758}"/>
                  </a:ext>
                </a:extLst>
              </p:cNvPr>
              <p:cNvSpPr>
                <a:spLocks noRot="1" noChangeAspect="1" noMove="1" noResize="1" noEditPoints="1" noAdjustHandles="1" noChangeArrowheads="1" noChangeShapeType="1" noTextEdit="1"/>
              </p:cNvSpPr>
              <p:nvPr/>
            </p:nvSpPr>
            <p:spPr>
              <a:xfrm>
                <a:off x="9305850" y="4299177"/>
                <a:ext cx="2358191" cy="1102663"/>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Rounded Corners 8">
                <a:extLst>
                  <a:ext uri="{FF2B5EF4-FFF2-40B4-BE49-F238E27FC236}">
                    <a16:creationId xmlns:a16="http://schemas.microsoft.com/office/drawing/2014/main" id="{505BEC46-10A6-E478-64E4-2A72B85DA19D}"/>
                  </a:ext>
                </a:extLst>
              </p:cNvPr>
              <p:cNvSpPr/>
              <p:nvPr/>
            </p:nvSpPr>
            <p:spPr>
              <a:xfrm>
                <a:off x="609495" y="1246744"/>
                <a:ext cx="7239105" cy="2190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40639"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400" b="1"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a:t>Câu </a:t>
                </a:r>
                <a:r>
                  <a:rPr lang="en-US" sz="2400" b="1" kern="0" noProof="1">
                    <a:solidFill>
                      <a:srgbClr val="000000"/>
                    </a:solidFill>
                    <a:latin typeface="UTM Avo" panose="02040603050506020204" pitchFamily="18" charset="0"/>
                    <a:cs typeface="Arial" panose="020B0604020202020204" pitchFamily="34" charset="0"/>
                    <a:sym typeface="Arial"/>
                  </a:rPr>
                  <a:t>1</a:t>
                </a:r>
                <a:r>
                  <a:rPr kumimoji="0" lang="en-US" sz="2400" b="1"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Bóng (</a:t>
                </a:r>
                <a14:m>
                  <m:oMath xmlns:m="http://schemas.openxmlformats.org/officeDocument/2006/math">
                    <m:r>
                      <a:rPr kumimoji="0" lang="vi-VN" sz="2400" b="0" i="0"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𝐴𝐾</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của một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cột điện </a:t>
                </a: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14:m>
                  <m:oMath xmlns:m="http://schemas.openxmlformats.org/officeDocument/2006/math">
                    <m:r>
                      <a:rPr kumimoji="0" lang="vi-VN" sz="2400" b="0" i="0"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𝑀𝐾</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trên mặt đất dài </a:t>
                </a:r>
                <a14:m>
                  <m:oMath xmlns:m="http://schemas.openxmlformats.org/officeDocument/2006/math">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6 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Cùng lúc đó một cột đèn giao thông (</a:t>
                </a:r>
                <a14:m>
                  <m:oMath xmlns:m="http://schemas.openxmlformats.org/officeDocument/2006/math">
                    <m:r>
                      <a:rPr kumimoji="0" lang="vi-VN" sz="2400" b="0" i="0"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𝐷𝐸</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cao </a:t>
                </a:r>
                <a14:m>
                  <m:oMath xmlns:m="http://schemas.openxmlformats.org/officeDocument/2006/math">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3 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có bóng (</a:t>
                </a:r>
                <a14:m>
                  <m:oMath xmlns:m="http://schemas.openxmlformats.org/officeDocument/2006/math">
                    <m:r>
                      <a:rPr kumimoji="0" lang="vi-VN" sz="2400" b="0" i="0"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𝐴𝐸</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dài </a:t>
                </a:r>
                <a14:m>
                  <m:oMath xmlns:m="http://schemas.openxmlformats.org/officeDocument/2006/math">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2 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Tính chiều cao của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cột điện </a:t>
                </a: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14:m>
                  <m:oMath xmlns:m="http://schemas.openxmlformats.org/officeDocument/2006/math">
                    <m:r>
                      <a:rPr kumimoji="0" lang="vi-VN" sz="2400" b="0" i="0"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𝑀𝐾</m:t>
                    </m:r>
                  </m:oMath>
                </a14:m>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endParaRPr>
              </a:p>
            </p:txBody>
          </p:sp>
        </mc:Choice>
        <mc:Fallback>
          <p:sp>
            <p:nvSpPr>
              <p:cNvPr id="9" name="Rectangle: Rounded Corners 8">
                <a:extLst>
                  <a:ext uri="{FF2B5EF4-FFF2-40B4-BE49-F238E27FC236}">
                    <a16:creationId xmlns:a16="http://schemas.microsoft.com/office/drawing/2014/main" id="{505BEC46-10A6-E478-64E4-2A72B85DA19D}"/>
                  </a:ext>
                </a:extLst>
              </p:cNvPr>
              <p:cNvSpPr>
                <a:spLocks noRot="1" noChangeAspect="1" noMove="1" noResize="1" noEditPoints="1" noAdjustHandles="1" noChangeArrowheads="1" noChangeShapeType="1" noTextEdit="1"/>
              </p:cNvSpPr>
              <p:nvPr/>
            </p:nvSpPr>
            <p:spPr>
              <a:xfrm>
                <a:off x="609495" y="1246744"/>
                <a:ext cx="7239105" cy="2190796"/>
              </a:xfrm>
              <a:prstGeom prst="roundRect">
                <a:avLst/>
              </a:prstGeom>
              <a:blipFill>
                <a:blip r:embed="rId11"/>
                <a:stretch>
                  <a:fillRect/>
                </a:stretch>
              </a:blipFill>
              <a:ln>
                <a:noFill/>
              </a:ln>
            </p:spPr>
            <p:txBody>
              <a:bodyPr/>
              <a:lstStyle/>
              <a:p>
                <a:r>
                  <a:rPr lang="en-US">
                    <a:noFill/>
                  </a:rPr>
                  <a:t> </a:t>
                </a:r>
              </a:p>
            </p:txBody>
          </p:sp>
        </mc:Fallback>
      </mc:AlternateContent>
      <p:pic>
        <p:nvPicPr>
          <p:cNvPr id="17" name="Picture 16">
            <a:hlinkClick r:id="rId12" action="ppaction://hlinksldjump"/>
            <a:extLst>
              <a:ext uri="{FF2B5EF4-FFF2-40B4-BE49-F238E27FC236}">
                <a16:creationId xmlns:a16="http://schemas.microsoft.com/office/drawing/2014/main" id="{5140C665-BF72-7E28-8C2B-98FC62590E69}"/>
              </a:ext>
            </a:extLst>
          </p:cNvPr>
          <p:cNvPicPr>
            <a:picLocks noChangeAspect="1"/>
          </p:cNvPicPr>
          <p:nvPr/>
        </p:nvPicPr>
        <p:blipFill>
          <a:blip r:embed="rId13"/>
          <a:stretch>
            <a:fillRect/>
          </a:stretch>
        </p:blipFill>
        <p:spPr>
          <a:xfrm>
            <a:off x="10718801" y="5499478"/>
            <a:ext cx="1679260" cy="1368447"/>
          </a:xfrm>
          <a:prstGeom prst="rect">
            <a:avLst/>
          </a:prstGeom>
        </p:spPr>
      </p:pic>
      <p:pic>
        <p:nvPicPr>
          <p:cNvPr id="18" name="Picture 17" descr="A screenshot of a computer game&#10;&#10;Description automatically generated">
            <a:extLst>
              <a:ext uri="{FF2B5EF4-FFF2-40B4-BE49-F238E27FC236}">
                <a16:creationId xmlns:a16="http://schemas.microsoft.com/office/drawing/2014/main" id="{E918ADB7-DDFD-E272-4470-FB38590CA06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24423" y="383609"/>
            <a:ext cx="3029371" cy="3832257"/>
          </a:xfrm>
          <a:prstGeom prst="rect">
            <a:avLst/>
          </a:prstGeom>
          <a:solidFill>
            <a:schemeClr val="bg1"/>
          </a:solidFill>
        </p:spPr>
      </p:pic>
    </p:spTree>
    <p:extLst>
      <p:ext uri="{BB962C8B-B14F-4D97-AF65-F5344CB8AC3E}">
        <p14:creationId xmlns:p14="http://schemas.microsoft.com/office/powerpoint/2010/main" val="311903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6"/>
                                        </p:tgtEl>
                                        <p:attrNameLst>
                                          <p:attrName>fillcolor</p:attrName>
                                        </p:attrNameLst>
                                      </p:cBhvr>
                                      <p:to>
                                        <a:srgbClr val="70AD47"/>
                                      </p:to>
                                    </p:animClr>
                                    <p:set>
                                      <p:cBhvr>
                                        <p:cTn id="28" dur="1000" fill="hold"/>
                                        <p:tgtEl>
                                          <p:spTgt spid="6"/>
                                        </p:tgtEl>
                                        <p:attrNameLst>
                                          <p:attrName>fill.type</p:attrName>
                                        </p:attrNameLst>
                                      </p:cBhvr>
                                      <p:to>
                                        <p:strVal val="solid"/>
                                      </p:to>
                                    </p:set>
                                    <p:set>
                                      <p:cBhvr>
                                        <p:cTn id="29" dur="10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hildren-yay-sound-effect-www_tiengdong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1000" fill="hold"/>
                                        <p:tgtEl>
                                          <p:spTgt spid="7"/>
                                        </p:tgtEl>
                                        <p:attrNameLst>
                                          <p:attrName>fillcolor</p:attrName>
                                        </p:attrNameLst>
                                      </p:cBhvr>
                                      <p:to>
                                        <a:srgbClr val="C00000"/>
                                      </p:to>
                                    </p:animClr>
                                    <p:set>
                                      <p:cBhvr>
                                        <p:cTn id="35" dur="1000" fill="hold"/>
                                        <p:tgtEl>
                                          <p:spTgt spid="7"/>
                                        </p:tgtEl>
                                        <p:attrNameLst>
                                          <p:attrName>fill.type</p:attrName>
                                        </p:attrNameLst>
                                      </p:cBhvr>
                                      <p:to>
                                        <p:strVal val="solid"/>
                                      </p:to>
                                    </p:set>
                                    <p:set>
                                      <p:cBhvr>
                                        <p:cTn id="36" dur="1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1000" fill="hold"/>
                                        <p:tgtEl>
                                          <p:spTgt spid="5"/>
                                        </p:tgtEl>
                                        <p:attrNameLst>
                                          <p:attrName>fillcolor</p:attrName>
                                        </p:attrNameLst>
                                      </p:cBhvr>
                                      <p:to>
                                        <a:srgbClr val="C00000"/>
                                      </p:to>
                                    </p:animClr>
                                    <p:set>
                                      <p:cBhvr>
                                        <p:cTn id="42" dur="1000" fill="hold"/>
                                        <p:tgtEl>
                                          <p:spTgt spid="5"/>
                                        </p:tgtEl>
                                        <p:attrNameLst>
                                          <p:attrName>fill.type</p:attrName>
                                        </p:attrNameLst>
                                      </p:cBhvr>
                                      <p:to>
                                        <p:strVal val="solid"/>
                                      </p:to>
                                    </p:set>
                                    <p:set>
                                      <p:cBhvr>
                                        <p:cTn id="43" dur="1000" fill="hold"/>
                                        <p:tgtEl>
                                          <p:spTgt spid="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1000" fill="hold"/>
                                        <p:tgtEl>
                                          <p:spTgt spid="4"/>
                                        </p:tgtEl>
                                        <p:attrNameLst>
                                          <p:attrName>fillcolor</p:attrName>
                                        </p:attrNameLst>
                                      </p:cBhvr>
                                      <p:to>
                                        <a:srgbClr val="C00000"/>
                                      </p:to>
                                    </p:animClr>
                                    <p:set>
                                      <p:cBhvr>
                                        <p:cTn id="49" dur="1000" fill="hold"/>
                                        <p:tgtEl>
                                          <p:spTgt spid="4"/>
                                        </p:tgtEl>
                                        <p:attrNameLst>
                                          <p:attrName>fill.type</p:attrName>
                                        </p:attrNameLst>
                                      </p:cBhvr>
                                      <p:to>
                                        <p:strVal val="solid"/>
                                      </p:to>
                                    </p:set>
                                    <p:set>
                                      <p:cBhvr>
                                        <p:cTn id="50" dur="1000" fill="hold"/>
                                        <p:tgtEl>
                                          <p:spTgt spid="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hild -Uh oh!- Sound Effect - High-Quality Sound FX.wav"/>
                                        </p:tgtEl>
                                      </p:cMediaNode>
                                    </p:audio>
                                  </p:sub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 y="383608"/>
            <a:ext cx="12192000" cy="2771712"/>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2434710"/>
            <a:ext cx="12192000" cy="4423292"/>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50" y="4687049"/>
            <a:ext cx="3085628" cy="2190796"/>
          </a:xfrm>
          <a:prstGeom prst="rect">
            <a:avLst/>
          </a:prstGeom>
        </p:spPr>
      </p:pic>
      <p:pic>
        <p:nvPicPr>
          <p:cNvPr id="3" name="Picture 2">
            <a:hlinkClick r:id="rId9"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10"/>
          <a:stretch>
            <a:fillRect/>
          </a:stretch>
        </p:blipFill>
        <p:spPr>
          <a:xfrm>
            <a:off x="10718801" y="5499478"/>
            <a:ext cx="1679260" cy="1368447"/>
          </a:xfrm>
          <a:prstGeom prst="rect">
            <a:avLst/>
          </a:prstGeom>
        </p:spPr>
      </p:pic>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A3D5ACD2-5BE9-0299-4F0F-1B2F5224B5E9}"/>
                  </a:ext>
                </a:extLst>
              </p:cNvPr>
              <p:cNvSpPr/>
              <p:nvPr/>
            </p:nvSpPr>
            <p:spPr>
              <a:xfrm>
                <a:off x="724387" y="4287411"/>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A.</a:t>
                </a:r>
                <a14:m>
                  <m:oMath xmlns:m="http://schemas.openxmlformats.org/officeDocument/2006/math">
                    <m:r>
                      <m:rPr>
                        <m:nor/>
                      </m:rP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5 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5" name="Đáp án đúng">
                <a:extLst>
                  <a:ext uri="{FF2B5EF4-FFF2-40B4-BE49-F238E27FC236}">
                    <a16:creationId xmlns:a16="http://schemas.microsoft.com/office/drawing/2014/main" id="{A3D5ACD2-5BE9-0299-4F0F-1B2F5224B5E9}"/>
                  </a:ext>
                </a:extLst>
              </p:cNvPr>
              <p:cNvSpPr>
                <a:spLocks noRot="1" noChangeAspect="1" noMove="1" noResize="1" noEditPoints="1" noAdjustHandles="1" noChangeArrowheads="1" noChangeShapeType="1" noTextEdit="1"/>
              </p:cNvSpPr>
              <p:nvPr/>
            </p:nvSpPr>
            <p:spPr>
              <a:xfrm>
                <a:off x="724387" y="4287411"/>
                <a:ext cx="2358191" cy="1102663"/>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5014800-C8CD-B3B5-95A4-216DBA46F4B2}"/>
                  </a:ext>
                </a:extLst>
              </p:cNvPr>
              <p:cNvSpPr/>
              <p:nvPr/>
            </p:nvSpPr>
            <p:spPr>
              <a:xfrm>
                <a:off x="3569642" y="4310943"/>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B. </a:t>
                </a:r>
                <a14:m>
                  <m:oMath xmlns:m="http://schemas.openxmlformats.org/officeDocument/2006/math">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5,2</m:t>
                    </m:r>
                  </m:oMath>
                </a14:m>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 m</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35014800-C8CD-B3B5-95A4-216DBA46F4B2}"/>
                  </a:ext>
                </a:extLst>
              </p:cNvPr>
              <p:cNvSpPr>
                <a:spLocks noRot="1" noChangeAspect="1" noMove="1" noResize="1" noEditPoints="1" noAdjustHandles="1" noChangeArrowheads="1" noChangeShapeType="1" noTextEdit="1"/>
              </p:cNvSpPr>
              <p:nvPr/>
            </p:nvSpPr>
            <p:spPr>
              <a:xfrm>
                <a:off x="3569642" y="4310943"/>
                <a:ext cx="2358191" cy="1102663"/>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D8DE76A0-D790-F437-111A-097CF7694D85}"/>
                  </a:ext>
                </a:extLst>
              </p:cNvPr>
              <p:cNvSpPr/>
              <p:nvPr/>
            </p:nvSpPr>
            <p:spPr>
              <a:xfrm>
                <a:off x="6455794" y="4310943"/>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C.</a:t>
                </a:r>
                <a14:m>
                  <m:oMath xmlns:m="http://schemas.openxmlformats.org/officeDocument/2006/math">
                    <m: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5,4 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7" name="Đáp án sai 2">
                <a:extLst>
                  <a:ext uri="{FF2B5EF4-FFF2-40B4-BE49-F238E27FC236}">
                    <a16:creationId xmlns:a16="http://schemas.microsoft.com/office/drawing/2014/main" id="{D8DE76A0-D790-F437-111A-097CF7694D85}"/>
                  </a:ext>
                </a:extLst>
              </p:cNvPr>
              <p:cNvSpPr>
                <a:spLocks noRot="1" noChangeAspect="1" noMove="1" noResize="1" noEditPoints="1" noAdjustHandles="1" noChangeArrowheads="1" noChangeShapeType="1" noTextEdit="1"/>
              </p:cNvSpPr>
              <p:nvPr/>
            </p:nvSpPr>
            <p:spPr>
              <a:xfrm>
                <a:off x="6455794" y="4310943"/>
                <a:ext cx="2358191" cy="1102663"/>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917A6A00-7533-6DAE-E5F2-F4F34F637026}"/>
                  </a:ext>
                </a:extLst>
              </p:cNvPr>
              <p:cNvSpPr/>
              <p:nvPr/>
            </p:nvSpPr>
            <p:spPr>
              <a:xfrm>
                <a:off x="9305850" y="4310942"/>
                <a:ext cx="2358191" cy="1102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D.</a:t>
                </a:r>
                <a14:m>
                  <m:oMath xmlns:m="http://schemas.openxmlformats.org/officeDocument/2006/math">
                    <m:r>
                      <a:rPr kumimoji="0" lang="en-US" sz="2400" b="0" i="0" u="none" strike="noStrike" kern="0" cap="none" spc="0" normalizeH="0" baseline="0" noProof="1">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5,6 </m:t>
                    </m:r>
                    <m:r>
                      <m:rPr>
                        <m:nor/>
                      </m:rPr>
                      <a:rPr kumimoji="0" lang="en-US" sz="2400" b="0" i="0" u="none" strike="noStrike" kern="0" cap="none" spc="0" normalizeH="0" baseline="0" noProof="1">
                        <a:ln>
                          <a:noFill/>
                        </a:ln>
                        <a:solidFill>
                          <a:srgbClr val="000000"/>
                        </a:solidFill>
                        <a:effectLst/>
                        <a:uLnTx/>
                        <a:uFillTx/>
                        <a:latin typeface="UTM Avo" panose="02040603050506020204" pitchFamily="18" charset="0"/>
                        <a:ea typeface="+mn-ea"/>
                        <a:cs typeface="Arial" panose="020B0604020202020204" pitchFamily="34" charset="0"/>
                        <a:sym typeface="Arial"/>
                      </a:rPr>
                      <m:t>m</m:t>
                    </m:r>
                  </m:oMath>
                </a14:m>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3">
                <a:extLst>
                  <a:ext uri="{FF2B5EF4-FFF2-40B4-BE49-F238E27FC236}">
                    <a16:creationId xmlns:a16="http://schemas.microsoft.com/office/drawing/2014/main" id="{917A6A00-7533-6DAE-E5F2-F4F34F637026}"/>
                  </a:ext>
                </a:extLst>
              </p:cNvPr>
              <p:cNvSpPr>
                <a:spLocks noRot="1" noChangeAspect="1" noMove="1" noResize="1" noEditPoints="1" noAdjustHandles="1" noChangeArrowheads="1" noChangeShapeType="1" noTextEdit="1"/>
              </p:cNvSpPr>
              <p:nvPr/>
            </p:nvSpPr>
            <p:spPr>
              <a:xfrm>
                <a:off x="9305850" y="4310942"/>
                <a:ext cx="2358191" cy="1102663"/>
              </a:xfrm>
              <a:prstGeom prst="round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Rounded Corners 9">
                <a:extLst>
                  <a:ext uri="{FF2B5EF4-FFF2-40B4-BE49-F238E27FC236}">
                    <a16:creationId xmlns:a16="http://schemas.microsoft.com/office/drawing/2014/main" id="{C555D25C-6B8C-0F50-9457-1F5F870BCFC2}"/>
                  </a:ext>
                </a:extLst>
              </p:cNvPr>
              <p:cNvSpPr/>
              <p:nvPr/>
            </p:nvSpPr>
            <p:spPr>
              <a:xfrm>
                <a:off x="650754" y="1204928"/>
                <a:ext cx="6984135" cy="20516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40639"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400" b="1"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Câu </a:t>
                </a:r>
                <a:r>
                  <a:rPr lang="en-US" sz="2400" b="1" noProof="1">
                    <a:solidFill>
                      <a:prstClr val="black"/>
                    </a:solidFill>
                    <a:latin typeface="UTM Avo" panose="02040603050506020204" pitchFamily="18" charset="0"/>
                    <a:cs typeface="Arial" panose="020B0604020202020204" pitchFamily="34" charset="0"/>
                    <a:sym typeface="Arial"/>
                  </a:rPr>
                  <a:t>2</a:t>
                </a:r>
                <a:r>
                  <a:rPr kumimoji="0" lang="en-US" sz="2400" b="1"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Tính chiều cao </a:t>
                </a:r>
                <a14:m>
                  <m:oMath xmlns:m="http://schemas.openxmlformats.org/officeDocument/2006/math">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của ngôi nhà. Biết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cây có chiều cao </a:t>
                </a:r>
                <a14:m>
                  <m:oMath xmlns:m="http://schemas.openxmlformats.org/officeDocument/2006/math">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𝐸𝐷</m:t>
                    </m:r>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2 </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m</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 </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v</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à </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khoảng cách </a:t>
                </a:r>
                <a14:m>
                  <m:oMath xmlns:m="http://schemas.openxmlformats.org/officeDocument/2006/math">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𝐴𝐸</m:t>
                    </m:r>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4 </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m</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𝐸𝐶</m:t>
                    </m:r>
                    <m:r>
                      <a:rPr kumimoji="0" lang="vi-VN"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2,5 </m:t>
                    </m:r>
                    <m:r>
                      <m:rPr>
                        <m:nor/>
                      </m:rPr>
                      <a:rPr kumimoji="0" lang="en-US"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sym typeface="Arial"/>
                      </a:rPr>
                      <m:t>m</m:t>
                    </m:r>
                  </m:oMath>
                </a14:m>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t>
                </a:r>
              </a:p>
            </p:txBody>
          </p:sp>
        </mc:Choice>
        <mc:Fallback>
          <p:sp>
            <p:nvSpPr>
              <p:cNvPr id="10" name="Rectangle: Rounded Corners 9">
                <a:extLst>
                  <a:ext uri="{FF2B5EF4-FFF2-40B4-BE49-F238E27FC236}">
                    <a16:creationId xmlns:a16="http://schemas.microsoft.com/office/drawing/2014/main" id="{C555D25C-6B8C-0F50-9457-1F5F870BCFC2}"/>
                  </a:ext>
                </a:extLst>
              </p:cNvPr>
              <p:cNvSpPr>
                <a:spLocks noRot="1" noChangeAspect="1" noMove="1" noResize="1" noEditPoints="1" noAdjustHandles="1" noChangeArrowheads="1" noChangeShapeType="1" noTextEdit="1"/>
              </p:cNvSpPr>
              <p:nvPr/>
            </p:nvSpPr>
            <p:spPr>
              <a:xfrm>
                <a:off x="650754" y="1204928"/>
                <a:ext cx="6984135" cy="2051681"/>
              </a:xfrm>
              <a:prstGeom prst="roundRect">
                <a:avLst/>
              </a:prstGeom>
              <a:blipFill>
                <a:blip r:embed="rId15"/>
                <a:stretch>
                  <a:fillRect/>
                </a:stretch>
              </a:blipFill>
              <a:ln>
                <a:noFill/>
              </a:ln>
            </p:spPr>
            <p:txBody>
              <a:bodyPr/>
              <a:lstStyle/>
              <a:p>
                <a:r>
                  <a:rPr lang="en-US">
                    <a:noFill/>
                  </a:rPr>
                  <a:t> </a:t>
                </a:r>
              </a:p>
            </p:txBody>
          </p:sp>
        </mc:Fallback>
      </mc:AlternateContent>
      <p:pic>
        <p:nvPicPr>
          <p:cNvPr id="18" name="Picture 17" descr="A house with a triangle and a tree&#10;&#10;Description automatically generated">
            <a:extLst>
              <a:ext uri="{FF2B5EF4-FFF2-40B4-BE49-F238E27FC236}">
                <a16:creationId xmlns:a16="http://schemas.microsoft.com/office/drawing/2014/main" id="{CA924DB5-1659-AC89-43CC-5B3E938011B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70845" y="977110"/>
            <a:ext cx="3880273" cy="2347807"/>
          </a:xfrm>
          <a:prstGeom prst="rect">
            <a:avLst/>
          </a:prstGeom>
          <a:noFill/>
        </p:spPr>
      </p:pic>
    </p:spTree>
    <p:extLst>
      <p:ext uri="{BB962C8B-B14F-4D97-AF65-F5344CB8AC3E}">
        <p14:creationId xmlns:p14="http://schemas.microsoft.com/office/powerpoint/2010/main" val="203726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6"/>
                                        </p:tgtEl>
                                        <p:attrNameLst>
                                          <p:attrName>fillcolor</p:attrName>
                                        </p:attrNameLst>
                                      </p:cBhvr>
                                      <p:to>
                                        <a:srgbClr val="70AD47"/>
                                      </p:to>
                                    </p:animClr>
                                    <p:set>
                                      <p:cBhvr>
                                        <p:cTn id="28" dur="1000" fill="hold"/>
                                        <p:tgtEl>
                                          <p:spTgt spid="6"/>
                                        </p:tgtEl>
                                        <p:attrNameLst>
                                          <p:attrName>fill.type</p:attrName>
                                        </p:attrNameLst>
                                      </p:cBhvr>
                                      <p:to>
                                        <p:strVal val="solid"/>
                                      </p:to>
                                    </p:set>
                                    <p:set>
                                      <p:cBhvr>
                                        <p:cTn id="29" dur="10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hildren-yay-sound-effect-www_tiengdong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1000" fill="hold"/>
                                        <p:tgtEl>
                                          <p:spTgt spid="5"/>
                                        </p:tgtEl>
                                        <p:attrNameLst>
                                          <p:attrName>fillcolor</p:attrName>
                                        </p:attrNameLst>
                                      </p:cBhvr>
                                      <p:to>
                                        <a:srgbClr val="C00000"/>
                                      </p:to>
                                    </p:animClr>
                                    <p:set>
                                      <p:cBhvr>
                                        <p:cTn id="35" dur="1000" fill="hold"/>
                                        <p:tgtEl>
                                          <p:spTgt spid="5"/>
                                        </p:tgtEl>
                                        <p:attrNameLst>
                                          <p:attrName>fill.type</p:attrName>
                                        </p:attrNameLst>
                                      </p:cBhvr>
                                      <p:to>
                                        <p:strVal val="solid"/>
                                      </p:to>
                                    </p:set>
                                    <p:set>
                                      <p:cBhvr>
                                        <p:cTn id="36" dur="100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1000" fill="hold"/>
                                        <p:tgtEl>
                                          <p:spTgt spid="7"/>
                                        </p:tgtEl>
                                        <p:attrNameLst>
                                          <p:attrName>fillcolor</p:attrName>
                                        </p:attrNameLst>
                                      </p:cBhvr>
                                      <p:to>
                                        <a:srgbClr val="C00000"/>
                                      </p:to>
                                    </p:animClr>
                                    <p:set>
                                      <p:cBhvr>
                                        <p:cTn id="42" dur="1000" fill="hold"/>
                                        <p:tgtEl>
                                          <p:spTgt spid="7"/>
                                        </p:tgtEl>
                                        <p:attrNameLst>
                                          <p:attrName>fill.type</p:attrName>
                                        </p:attrNameLst>
                                      </p:cBhvr>
                                      <p:to>
                                        <p:strVal val="solid"/>
                                      </p:to>
                                    </p:set>
                                    <p:set>
                                      <p:cBhvr>
                                        <p:cTn id="43" dur="1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1000" fill="hold"/>
                                        <p:tgtEl>
                                          <p:spTgt spid="8"/>
                                        </p:tgtEl>
                                        <p:attrNameLst>
                                          <p:attrName>fillcolor</p:attrName>
                                        </p:attrNameLst>
                                      </p:cBhvr>
                                      <p:to>
                                        <a:srgbClr val="C00000"/>
                                      </p:to>
                                    </p:animClr>
                                    <p:set>
                                      <p:cBhvr>
                                        <p:cTn id="49" dur="1000" fill="hold"/>
                                        <p:tgtEl>
                                          <p:spTgt spid="8"/>
                                        </p:tgtEl>
                                        <p:attrNameLst>
                                          <p:attrName>fill.type</p:attrName>
                                        </p:attrNameLst>
                                      </p:cBhvr>
                                      <p:to>
                                        <p:strVal val="solid"/>
                                      </p:to>
                                    </p:set>
                                    <p:set>
                                      <p:cBhvr>
                                        <p:cTn id="50" dur="1000" fill="hold"/>
                                        <p:tgtEl>
                                          <p:spTgt spid="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ild -Uh oh!- Sound Effect - High-Quality Sound FX.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D061B4-FA0C-EC9F-42AD-B8AB83C5A115}"/>
              </a:ext>
            </a:extLst>
          </p:cNvPr>
          <p:cNvSpPr txBox="1"/>
          <p:nvPr/>
        </p:nvSpPr>
        <p:spPr>
          <a:xfrm>
            <a:off x="218896" y="1761823"/>
            <a:ext cx="11319961" cy="888000"/>
          </a:xfrm>
          <a:prstGeom prst="rect">
            <a:avLst/>
          </a:prstGeom>
          <a:noFill/>
        </p:spPr>
        <p:txBody>
          <a:bodyPr wrap="square">
            <a:spAutoFit/>
          </a:bodyPr>
          <a:lstStyle/>
          <a:p>
            <a:pPr indent="3482975" algn="just">
              <a:lnSpc>
                <a:spcPct val="125000"/>
              </a:lnSpc>
            </a:pPr>
            <a:r>
              <a:rPr lang="pt-BR" sz="2200" i="1" kern="100" dirty="0">
                <a:latin typeface="UTM Avo" panose="02040603050506020204" pitchFamily="18" charset="0"/>
                <a:ea typeface="Times New Roman" panose="02020603050405020304" pitchFamily="18" charset="0"/>
                <a:cs typeface="Times New Roman" panose="02020603050405020304" pitchFamily="18" charset="0"/>
              </a:rPr>
              <a:t>Có thể gián tiếp đo chiều cao của một bức tường khá cao bằng dụng cụ đơn giản được không? </a:t>
            </a:r>
          </a:p>
        </p:txBody>
      </p:sp>
      <p:sp>
        <p:nvSpPr>
          <p:cNvPr id="3" name="TextBox 2">
            <a:extLst>
              <a:ext uri="{FF2B5EF4-FFF2-40B4-BE49-F238E27FC236}">
                <a16:creationId xmlns:a16="http://schemas.microsoft.com/office/drawing/2014/main" id="{F57CD8F1-C6E8-3BC4-4361-CAF2C79F40A7}"/>
              </a:ext>
            </a:extLst>
          </p:cNvPr>
          <p:cNvSpPr txBox="1"/>
          <p:nvPr/>
        </p:nvSpPr>
        <p:spPr>
          <a:xfrm>
            <a:off x="363434" y="1720793"/>
            <a:ext cx="3366737" cy="476726"/>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algn="ctr" defTabSz="1219170">
              <a:buFont typeface="Arial"/>
              <a:buNone/>
              <a:defRPr/>
            </a:pPr>
            <a:r>
              <a:rPr lang="nl-NL" sz="2200" b="1">
                <a:solidFill>
                  <a:srgbClr val="000000"/>
                </a:solidFill>
                <a:latin typeface="UTM Avo" panose="02040603050506020204" pitchFamily="18" charset="0"/>
                <a:cs typeface="Arial" panose="020B0604020202020204" pitchFamily="34" charset="0"/>
                <a:sym typeface="Arial"/>
              </a:rPr>
              <a:t>Bài tập 2: SGK – tr.61</a:t>
            </a:r>
            <a:endParaRPr lang="nl-NL" sz="2200" b="1" dirty="0" err="1">
              <a:solidFill>
                <a:srgbClr val="000000"/>
              </a:solidFill>
              <a:latin typeface="UTM Avo" panose="020406030505060202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D94FCE-3E24-3C64-6AD8-AA0FB40723E3}"/>
                  </a:ext>
                </a:extLst>
              </p:cNvPr>
              <p:cNvSpPr txBox="1"/>
              <p:nvPr/>
            </p:nvSpPr>
            <p:spPr>
              <a:xfrm>
                <a:off x="218896" y="2649823"/>
                <a:ext cx="7401104" cy="3865738"/>
              </a:xfrm>
              <a:prstGeom prst="rect">
                <a:avLst/>
              </a:prstGeom>
              <a:noFill/>
            </p:spPr>
            <p:txBody>
              <a:bodyPr wrap="square">
                <a:spAutoFit/>
              </a:bodyPr>
              <a:lstStyle/>
              <a:p>
                <a:pPr algn="just">
                  <a:lnSpc>
                    <a:spcPct val="125000"/>
                  </a:lnSpc>
                  <a:defRPr/>
                </a:pPr>
                <a:r>
                  <a:rPr lang="pt-BR" sz="2200" kern="100" dirty="0">
                    <a:latin typeface="UTM Avo" panose="02040603050506020204" pitchFamily="18" charset="0"/>
                    <a:ea typeface="Times New Roman" panose="02020603050405020304" pitchFamily="18" charset="0"/>
                    <a:cs typeface="Times New Roman" panose="02020603050405020304" pitchFamily="18" charset="0"/>
                  </a:rPr>
                  <a:t>Hình 25 thể hiện cách đo chiều cao </a:t>
                </a:r>
                <a14:m>
                  <m:oMath xmlns:m="http://schemas.openxmlformats.org/officeDocument/2006/math">
                    <m:r>
                      <a:rPr lang="pt-BR" sz="22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2200" kern="100" dirty="0">
                    <a:latin typeface="UTM Avo" panose="02040603050506020204" pitchFamily="18" charset="0"/>
                    <a:ea typeface="Times New Roman" panose="02020603050405020304" pitchFamily="18" charset="0"/>
                    <a:cs typeface="Times New Roman" panose="02020603050405020304" pitchFamily="18" charset="0"/>
                  </a:rPr>
                  <a:t> của một bức tường bằng các dụng cụ đơn giản gồm: hai cọc thẳng đứng (cọc 1 cố định; cọc 2 có thể di động được) và sợi dây </a:t>
                </a:r>
                <a14:m>
                  <m:oMath xmlns:m="http://schemas.openxmlformats.org/officeDocument/2006/math">
                    <m:r>
                      <a:rPr lang="pt-BR" sz="2200" i="1" kern="100">
                        <a:latin typeface="Cambria Math" panose="02040503050406030204" pitchFamily="18" charset="0"/>
                        <a:ea typeface="Times New Roman" panose="02020603050405020304" pitchFamily="18" charset="0"/>
                        <a:cs typeface="Arial" panose="020B0604020202020204" pitchFamily="34" charset="0"/>
                      </a:rPr>
                      <m:t>𝐹𝐶</m:t>
                    </m:r>
                  </m:oMath>
                </a14:m>
                <a:r>
                  <a:rPr lang="pt-BR" sz="2200" kern="100" dirty="0">
                    <a:latin typeface="UTM Avo" panose="02040603050506020204" pitchFamily="18" charset="0"/>
                    <a:ea typeface="Times New Roman" panose="02020603050405020304" pitchFamily="18" charset="0"/>
                    <a:cs typeface="Times New Roman" panose="02020603050405020304" pitchFamily="18" charset="0"/>
                  </a:rPr>
                  <a:t>. Cọc 1 có chiều cao </a:t>
                </a:r>
                <a14:m>
                  <m:oMath xmlns:m="http://schemas.openxmlformats.org/officeDocument/2006/math">
                    <m:r>
                      <a:rPr lang="pt-BR" sz="2200" i="1" kern="100">
                        <a:latin typeface="Cambria Math" panose="02040503050406030204" pitchFamily="18" charset="0"/>
                        <a:ea typeface="Times New Roman" panose="02020603050405020304" pitchFamily="18" charset="0"/>
                        <a:cs typeface="Arial" panose="020B0604020202020204" pitchFamily="34" charset="0"/>
                      </a:rPr>
                      <m:t>𝐷𝐾</m:t>
                    </m:r>
                    <m:r>
                      <a:rPr lang="pt-BR" sz="2200" i="1" kern="100">
                        <a:latin typeface="Cambria Math" panose="02040503050406030204" pitchFamily="18" charset="0"/>
                        <a:ea typeface="Times New Roman" panose="02020603050405020304" pitchFamily="18" charset="0"/>
                        <a:cs typeface="Arial" panose="020B0604020202020204" pitchFamily="34" charset="0"/>
                      </a:rPr>
                      <m:t>=</m:t>
                    </m:r>
                    <m:r>
                      <a:rPr lang="pt-BR" sz="2200" i="1" kern="100">
                        <a:latin typeface="Cambria Math" panose="02040503050406030204" pitchFamily="18" charset="0"/>
                        <a:ea typeface="Times New Roman" panose="02020603050405020304" pitchFamily="18" charset="0"/>
                        <a:cs typeface="Arial" panose="020B0604020202020204" pitchFamily="34" charset="0"/>
                      </a:rPr>
                      <m:t>h</m:t>
                    </m:r>
                  </m:oMath>
                </a14:m>
                <a:r>
                  <a:rPr lang="pt-BR" sz="2200" kern="100" dirty="0">
                    <a:latin typeface="UTM Avo" panose="02040603050506020204" pitchFamily="18" charset="0"/>
                    <a:ea typeface="Times New Roman" panose="02020603050405020304" pitchFamily="18" charset="0"/>
                    <a:cs typeface="Times New Roman" panose="02020603050405020304" pitchFamily="18" charset="0"/>
                  </a:rPr>
                  <a:t>. Các khoảng cách </a:t>
                </a:r>
                <a14:m>
                  <m:oMath xmlns:m="http://schemas.openxmlformats.org/officeDocument/2006/math">
                    <m:r>
                      <a:rPr lang="pt-BR" sz="2200" i="1" kern="100">
                        <a:latin typeface="Cambria Math" panose="02040503050406030204" pitchFamily="18" charset="0"/>
                        <a:ea typeface="Times New Roman" panose="02020603050405020304" pitchFamily="18" charset="0"/>
                        <a:cs typeface="Arial" panose="020B0604020202020204" pitchFamily="34" charset="0"/>
                      </a:rPr>
                      <m:t>𝐵𝐶</m:t>
                    </m:r>
                    <m:r>
                      <a:rPr lang="pt-BR" sz="2200" i="1" kern="100">
                        <a:latin typeface="Cambria Math" panose="02040503050406030204" pitchFamily="18" charset="0"/>
                        <a:ea typeface="Times New Roman" panose="02020603050405020304" pitchFamily="18" charset="0"/>
                        <a:cs typeface="Arial" panose="020B0604020202020204" pitchFamily="34" charset="0"/>
                      </a:rPr>
                      <m:t>=</m:t>
                    </m:r>
                    <m:r>
                      <a:rPr lang="pt-BR" sz="2200" i="1" kern="100">
                        <a:latin typeface="Cambria Math" panose="02040503050406030204" pitchFamily="18" charset="0"/>
                        <a:ea typeface="Times New Roman" panose="02020603050405020304" pitchFamily="18" charset="0"/>
                        <a:cs typeface="Arial" panose="020B0604020202020204" pitchFamily="34" charset="0"/>
                      </a:rPr>
                      <m:t>𝑎</m:t>
                    </m:r>
                    <m:r>
                      <a:rPr lang="pt-BR" sz="2200" i="1" kern="100">
                        <a:latin typeface="Cambria Math" panose="02040503050406030204" pitchFamily="18" charset="0"/>
                        <a:ea typeface="Times New Roman" panose="02020603050405020304" pitchFamily="18" charset="0"/>
                        <a:cs typeface="Arial" panose="020B0604020202020204" pitchFamily="34" charset="0"/>
                      </a:rPr>
                      <m:t>, </m:t>
                    </m:r>
                    <m:r>
                      <a:rPr lang="pt-BR" sz="2200" i="1" kern="100">
                        <a:latin typeface="Cambria Math" panose="02040503050406030204" pitchFamily="18" charset="0"/>
                        <a:ea typeface="Times New Roman" panose="02020603050405020304" pitchFamily="18" charset="0"/>
                        <a:cs typeface="Arial" panose="020B0604020202020204" pitchFamily="34" charset="0"/>
                      </a:rPr>
                      <m:t>𝐷𝐶</m:t>
                    </m:r>
                    <m:r>
                      <a:rPr lang="pt-BR" sz="2200" i="1" kern="100">
                        <a:latin typeface="Cambria Math" panose="02040503050406030204" pitchFamily="18" charset="0"/>
                        <a:ea typeface="Times New Roman" panose="02020603050405020304" pitchFamily="18" charset="0"/>
                        <a:cs typeface="Arial" panose="020B0604020202020204" pitchFamily="34" charset="0"/>
                      </a:rPr>
                      <m:t>=</m:t>
                    </m:r>
                    <m:r>
                      <a:rPr lang="pt-BR" sz="2200" i="1" kern="100">
                        <a:latin typeface="Cambria Math" panose="02040503050406030204" pitchFamily="18" charset="0"/>
                        <a:ea typeface="Times New Roman" panose="02020603050405020304" pitchFamily="18" charset="0"/>
                        <a:cs typeface="Arial" panose="020B0604020202020204" pitchFamily="34" charset="0"/>
                      </a:rPr>
                      <m:t>𝑏</m:t>
                    </m:r>
                  </m:oMath>
                </a14:m>
                <a:r>
                  <a:rPr lang="pt-BR" sz="2200" kern="100" dirty="0">
                    <a:latin typeface="UTM Avo" panose="02040603050506020204" pitchFamily="18" charset="0"/>
                    <a:ea typeface="Times New Roman" panose="02020603050405020304" pitchFamily="18" charset="0"/>
                    <a:cs typeface="Times New Roman" panose="02020603050405020304" pitchFamily="18" charset="0"/>
                  </a:rPr>
                  <a:t> đo được bằng thước dây thông dụng.</a:t>
                </a: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5000"/>
                  </a:lnSpc>
                  <a:defRPr/>
                </a:pPr>
                <a:r>
                  <a:rPr lang="pt-BR" sz="2200" kern="100" dirty="0">
                    <a:latin typeface="UTM Avo" panose="02040603050506020204" pitchFamily="18" charset="0"/>
                    <a:ea typeface="Calibri" panose="020F0502020204030204" pitchFamily="34" charset="0"/>
                    <a:cs typeface="Times New Roman" panose="02020603050405020304" pitchFamily="18" charset="0"/>
                  </a:rPr>
                  <a:t>a) Em hãy cho biết người ta tiến hành đo đạc như thế nào?</a:t>
                </a:r>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5000"/>
                  </a:lnSpc>
                  <a:defRPr/>
                </a:pPr>
                <a:r>
                  <a:rPr lang="en-US" sz="2200" kern="100" dirty="0">
                    <a:latin typeface="UTM Avo" panose="02040603050506020204" pitchFamily="18" charset="0"/>
                    <a:ea typeface="Calibri" panose="020F0502020204030204" pitchFamily="34" charset="0"/>
                    <a:cs typeface="Times New Roman" panose="02020603050405020304" pitchFamily="18" charset="0"/>
                  </a:rPr>
                  <a:t>b) </a:t>
                </a:r>
                <a:r>
                  <a:rPr lang="en-US" sz="2200" kern="100" dirty="0" err="1">
                    <a:latin typeface="UTM Avo" panose="02040603050506020204" pitchFamily="18" charset="0"/>
                    <a:ea typeface="Calibri" panose="020F0502020204030204" pitchFamily="34" charset="0"/>
                    <a:cs typeface="Times New Roman" panose="02020603050405020304" pitchFamily="18" charset="0"/>
                  </a:rPr>
                  <a:t>Tính</a:t>
                </a:r>
                <a:r>
                  <a:rPr lang="en-US" sz="2200" kern="100" dirty="0">
                    <a:latin typeface="UTM Avo" panose="02040603050506020204" pitchFamily="18" charset="0"/>
                    <a:ea typeface="Calibri" panose="020F0502020204030204" pitchFamily="34" charset="0"/>
                    <a:cs typeface="Times New Roman" panose="02020603050405020304" pitchFamily="18" charset="0"/>
                  </a:rPr>
                  <a:t> </a:t>
                </a:r>
                <a:r>
                  <a:rPr lang="en-US" sz="2200" kern="100" dirty="0" err="1">
                    <a:latin typeface="UTM Avo" panose="02040603050506020204" pitchFamily="18" charset="0"/>
                    <a:ea typeface="Calibri" panose="020F0502020204030204" pitchFamily="34" charset="0"/>
                    <a:cs typeface="Times New Roman" panose="02020603050405020304" pitchFamily="18" charset="0"/>
                  </a:rPr>
                  <a:t>chiều</a:t>
                </a:r>
                <a:r>
                  <a:rPr lang="en-US" sz="2200" kern="100" dirty="0">
                    <a:latin typeface="UTM Avo" panose="02040603050506020204" pitchFamily="18" charset="0"/>
                    <a:ea typeface="Calibri" panose="020F0502020204030204" pitchFamily="34" charset="0"/>
                    <a:cs typeface="Times New Roman" panose="02020603050405020304" pitchFamily="18" charset="0"/>
                  </a:rPr>
                  <a:t> </a:t>
                </a:r>
                <a:r>
                  <a:rPr lang="en-US" sz="2200" kern="100" dirty="0" err="1">
                    <a:latin typeface="UTM Avo" panose="02040603050506020204" pitchFamily="18" charset="0"/>
                    <a:ea typeface="Calibri" panose="020F0502020204030204" pitchFamily="34" charset="0"/>
                    <a:cs typeface="Times New Roman" panose="02020603050405020304" pitchFamily="18" charset="0"/>
                  </a:rPr>
                  <a:t>cao</a:t>
                </a:r>
                <a:r>
                  <a:rPr lang="en-US" sz="2200" kern="100" dirty="0">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lang="pt-BR" sz="2200" i="1" kern="100">
                        <a:latin typeface="Cambria Math" panose="02040503050406030204" pitchFamily="18" charset="0"/>
                        <a:ea typeface="Calibri" panose="020F0502020204030204" pitchFamily="34" charset="0"/>
                        <a:cs typeface="Arial" panose="020B0604020202020204" pitchFamily="34" charset="0"/>
                      </a:rPr>
                      <m:t>𝐴𝐵</m:t>
                    </m:r>
                  </m:oMath>
                </a14:m>
                <a:r>
                  <a:rPr lang="en-US" sz="2200" kern="100" dirty="0">
                    <a:latin typeface="UTM Avo" panose="02040603050506020204" pitchFamily="18" charset="0"/>
                    <a:ea typeface="Times New Roman" panose="02020603050405020304" pitchFamily="18" charset="0"/>
                    <a:cs typeface="Times New Roman" panose="02020603050405020304" pitchFamily="18" charset="0"/>
                  </a:rPr>
                  <a:t> </a:t>
                </a:r>
                <a:r>
                  <a:rPr lang="en-US" sz="2200" kern="100" dirty="0" err="1">
                    <a:latin typeface="UTM Avo" panose="02040603050506020204" pitchFamily="18" charset="0"/>
                    <a:ea typeface="Times New Roman" panose="02020603050405020304" pitchFamily="18" charset="0"/>
                    <a:cs typeface="Times New Roman" panose="02020603050405020304" pitchFamily="18" charset="0"/>
                  </a:rPr>
                  <a:t>theo</a:t>
                </a:r>
                <a:r>
                  <a:rPr lang="en-US" sz="2200" kern="100" dirty="0">
                    <a:latin typeface="UTM Avo" panose="020406030505060202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Cambria Math" panose="02040503050406030204" pitchFamily="18" charset="0"/>
                        <a:ea typeface="Times New Roman" panose="02020603050405020304" pitchFamily="18" charset="0"/>
                        <a:cs typeface="Arial" panose="020B0604020202020204" pitchFamily="34" charset="0"/>
                      </a:rPr>
                      <m:t>h</m:t>
                    </m:r>
                    <m:r>
                      <a:rPr lang="en-US" sz="2200" i="1" kern="100">
                        <a:latin typeface="Cambria Math" panose="02040503050406030204" pitchFamily="18" charset="0"/>
                        <a:ea typeface="Times New Roman" panose="02020603050405020304" pitchFamily="18" charset="0"/>
                        <a:cs typeface="Arial" panose="020B0604020202020204" pitchFamily="34" charset="0"/>
                      </a:rPr>
                      <m:t>, </m:t>
                    </m:r>
                    <m:r>
                      <a:rPr lang="en-US" sz="2200" i="1" kern="100">
                        <a:latin typeface="Cambria Math" panose="02040503050406030204" pitchFamily="18" charset="0"/>
                        <a:ea typeface="Times New Roman" panose="02020603050405020304" pitchFamily="18" charset="0"/>
                        <a:cs typeface="Arial" panose="020B0604020202020204" pitchFamily="34" charset="0"/>
                      </a:rPr>
                      <m:t>𝑎</m:t>
                    </m:r>
                    <m:r>
                      <a:rPr lang="en-US" sz="2200" i="1" kern="100">
                        <a:latin typeface="Cambria Math" panose="02040503050406030204" pitchFamily="18" charset="0"/>
                        <a:ea typeface="Times New Roman" panose="02020603050405020304" pitchFamily="18" charset="0"/>
                        <a:cs typeface="Arial" panose="020B0604020202020204" pitchFamily="34" charset="0"/>
                      </a:rPr>
                      <m:t>,</m:t>
                    </m:r>
                    <m:r>
                      <a:rPr lang="en-US" sz="2200" i="1" kern="100">
                        <a:latin typeface="Cambria Math" panose="02040503050406030204" pitchFamily="18" charset="0"/>
                        <a:ea typeface="Times New Roman" panose="02020603050405020304" pitchFamily="18" charset="0"/>
                        <a:cs typeface="Arial" panose="020B0604020202020204" pitchFamily="34" charset="0"/>
                      </a:rPr>
                      <m:t>𝑏</m:t>
                    </m:r>
                  </m:oMath>
                </a14:m>
                <a:r>
                  <a:rPr lang="en-US" sz="2200" kern="100" dirty="0">
                    <a:latin typeface="Calibri" panose="020F0502020204030204" pitchFamily="34" charset="0"/>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BBD94FCE-3E24-3C64-6AD8-AA0FB40723E3}"/>
                  </a:ext>
                </a:extLst>
              </p:cNvPr>
              <p:cNvSpPr txBox="1">
                <a:spLocks noRot="1" noChangeAspect="1" noMove="1" noResize="1" noEditPoints="1" noAdjustHandles="1" noChangeArrowheads="1" noChangeShapeType="1" noTextEdit="1"/>
              </p:cNvSpPr>
              <p:nvPr/>
            </p:nvSpPr>
            <p:spPr>
              <a:xfrm>
                <a:off x="218896" y="2649823"/>
                <a:ext cx="7401104" cy="3865738"/>
              </a:xfrm>
              <a:prstGeom prst="rect">
                <a:avLst/>
              </a:prstGeom>
              <a:blipFill>
                <a:blip r:embed="rId3"/>
                <a:stretch>
                  <a:fillRect l="-1071" t="-158" r="-1071" b="-236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244A7F6-5DEC-D048-7961-44FD1A5C8110}"/>
              </a:ext>
            </a:extLst>
          </p:cNvPr>
          <p:cNvPicPr>
            <a:picLocks noChangeAspect="1"/>
          </p:cNvPicPr>
          <p:nvPr/>
        </p:nvPicPr>
        <p:blipFill>
          <a:blip r:embed="rId4"/>
          <a:stretch>
            <a:fillRect/>
          </a:stretch>
        </p:blipFill>
        <p:spPr>
          <a:xfrm>
            <a:off x="8049295" y="2467950"/>
            <a:ext cx="3923809" cy="4171429"/>
          </a:xfrm>
          <a:prstGeom prst="rect">
            <a:avLst/>
          </a:prstGeom>
        </p:spPr>
      </p:pic>
      <p:sp>
        <p:nvSpPr>
          <p:cNvPr id="5" name="Rectangle 4">
            <a:extLst>
              <a:ext uri="{FF2B5EF4-FFF2-40B4-BE49-F238E27FC236}">
                <a16:creationId xmlns:a16="http://schemas.microsoft.com/office/drawing/2014/main" id="{0463868A-56F5-30CA-FBB7-B169BBBE6EE1}"/>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6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Callout 29">
            <a:extLst>
              <a:ext uri="{FF2B5EF4-FFF2-40B4-BE49-F238E27FC236}">
                <a16:creationId xmlns:a16="http://schemas.microsoft.com/office/drawing/2014/main" id="{B0A7DB06-7886-CA49-1189-1845787466D1}"/>
              </a:ext>
            </a:extLst>
          </p:cNvPr>
          <p:cNvSpPr/>
          <p:nvPr/>
        </p:nvSpPr>
        <p:spPr>
          <a:xfrm>
            <a:off x="4589590" y="1260169"/>
            <a:ext cx="1297003" cy="582990"/>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ClrTx/>
              <a:defRPr/>
            </a:pPr>
            <a:r>
              <a:rPr lang="vi-VN"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rPr>
              <a:t>Giải</a:t>
            </a:r>
            <a:endParaRPr lang="en-US"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BC2B35-0423-3118-71BF-98BD4C47F162}"/>
                  </a:ext>
                </a:extLst>
              </p:cNvPr>
              <p:cNvSpPr txBox="1"/>
              <p:nvPr/>
            </p:nvSpPr>
            <p:spPr>
              <a:xfrm>
                <a:off x="395094" y="2214395"/>
                <a:ext cx="7154998" cy="4321119"/>
              </a:xfrm>
              <a:prstGeom prst="rect">
                <a:avLst/>
              </a:prstGeom>
              <a:noFill/>
            </p:spPr>
            <p:txBody>
              <a:bodyPr wrap="square">
                <a:spAutoFit/>
              </a:bodyPr>
              <a:lstStyle/>
              <a:p>
                <a:pPr algn="just">
                  <a:lnSpc>
                    <a:spcPct val="150000"/>
                  </a:lnSpc>
                </a:pPr>
                <a:r>
                  <a:rPr lang="vi-VN" sz="2200" kern="100" dirty="0">
                    <a:latin typeface="UTM Avo" panose="02040603050506020204" pitchFamily="18" charset="0"/>
                    <a:ea typeface="Times New Roman" panose="02020603050405020304" pitchFamily="18" charset="0"/>
                    <a:cs typeface="Times New Roman" panose="02020603050405020304" pitchFamily="18" charset="0"/>
                  </a:rPr>
                  <a:t>a) Vì cọc 2 di động được nên di chuyển cọc 2 sao cho cọc 2 trùng với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a:t>
                </a:r>
                <a:endParaRPr lang="en-US" sz="2200" kern="100" dirty="0">
                  <a:latin typeface="UTM Avo" panose="02040603050506020204" pitchFamily="18" charset="0"/>
                  <a:ea typeface="Times New Roman" panose="02020603050405020304" pitchFamily="18" charset="0"/>
                  <a:cs typeface="Times New Roman" panose="02020603050405020304" pitchFamily="18" charset="0"/>
                </a:endParaRPr>
              </a:p>
              <a:p>
                <a:pPr algn="just">
                  <a:lnSpc>
                    <a:spcPct val="150000"/>
                  </a:lnSpc>
                </a:pPr>
                <a:r>
                  <a:rPr lang="vi-VN" sz="2200" kern="100" dirty="0">
                    <a:latin typeface="UTM Avo" panose="02040603050506020204" pitchFamily="18" charset="0"/>
                    <a:ea typeface="Times New Roman" panose="02020603050405020304" pitchFamily="18" charset="0"/>
                    <a:cs typeface="Times New Roman" panose="02020603050405020304" pitchFamily="18" charset="0"/>
                  </a:rPr>
                  <a:t>Tức là: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F</m:t>
                    </m:r>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m:t>
                    </m:r>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E</m:t>
                    </m:r>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B</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a:t>
                </a:r>
                <a:endParaRPr lang="en-US" sz="2200" kern="100" dirty="0">
                  <a:latin typeface="UTM Avo" panose="02040603050506020204" pitchFamily="18" charset="0"/>
                  <a:ea typeface="Times New Roman" panose="02020603050405020304" pitchFamily="18" charset="0"/>
                  <a:cs typeface="Times New Roman" panose="02020603050405020304" pitchFamily="18" charset="0"/>
                </a:endParaRPr>
              </a:p>
              <a:p>
                <a:pPr algn="just">
                  <a:lnSpc>
                    <a:spcPct val="150000"/>
                  </a:lnSpc>
                </a:pPr>
                <a:r>
                  <a:rPr lang="vi-VN" sz="2200" kern="100" dirty="0">
                    <a:latin typeface="UTM Avo" panose="02040603050506020204" pitchFamily="18" charset="0"/>
                    <a:ea typeface="Times New Roman" panose="02020603050405020304" pitchFamily="18" charset="0"/>
                    <a:cs typeface="Times New Roman" panose="02020603050405020304" pitchFamily="18" charset="0"/>
                  </a:rPr>
                  <a:t>Lúc này cọc 1 song </a:t>
                </a:r>
                <a:r>
                  <a:rPr lang="vi-VN" sz="2200" kern="100" dirty="0" err="1">
                    <a:latin typeface="UTM Avo" panose="02040603050506020204" pitchFamily="18" charset="0"/>
                    <a:ea typeface="Times New Roman" panose="02020603050405020304" pitchFamily="18" charset="0"/>
                    <a:cs typeface="Times New Roman" panose="02020603050405020304" pitchFamily="18" charset="0"/>
                  </a:rPr>
                  <a:t>song</a:t>
                </a:r>
                <a:r>
                  <a:rPr lang="vi-VN" sz="2200" kern="100" dirty="0">
                    <a:latin typeface="UTM Avo" panose="02040603050506020204" pitchFamily="18" charset="0"/>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Do đó, ta có tỉ lệ giữa cọc 1 và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bằng với tỉ lệ giữa khoảng cách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DC</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và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BC</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a:t>
                </a:r>
                <a:endParaRPr lang="en-US" sz="2200" kern="100" dirty="0">
                  <a:latin typeface="UTM Avo" panose="02040603050506020204" pitchFamily="18" charset="0"/>
                  <a:ea typeface="Times New Roman" panose="02020603050405020304" pitchFamily="18" charset="0"/>
                  <a:cs typeface="Times New Roman" panose="02020603050405020304" pitchFamily="18" charset="0"/>
                </a:endParaRPr>
              </a:p>
              <a:p>
                <a:pPr algn="just">
                  <a:lnSpc>
                    <a:spcPct val="150000"/>
                  </a:lnSpc>
                </a:pPr>
                <a:r>
                  <a:rPr lang="vi-VN" sz="2200" kern="100" dirty="0">
                    <a:latin typeface="UTM Avo" panose="02040603050506020204" pitchFamily="18" charset="0"/>
                    <a:ea typeface="Times New Roman" panose="02020603050405020304" pitchFamily="18" charset="0"/>
                    <a:cs typeface="Times New Roman" panose="02020603050405020304" pitchFamily="18" charset="0"/>
                  </a:rPr>
                  <a:t> Từ đó ta tính được chiều cao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của bức tường.</a:t>
                </a:r>
                <a:endParaRPr lang="en-US" sz="2200" kern="100" dirty="0">
                  <a:latin typeface="UTM Avo" panose="02040603050506020204" pitchFamily="18" charset="0"/>
                  <a:ea typeface="Times New Roman" panose="02020603050405020304" pitchFamily="18" charset="0"/>
                  <a:cs typeface="Times New Roman" panose="02020603050405020304" pitchFamily="18" charset="0"/>
                </a:endParaRPr>
              </a:p>
              <a:p>
                <a:pPr algn="just">
                  <a:lnSpc>
                    <a:spcPct val="150000"/>
                  </a:lnSpc>
                </a:pPr>
                <a:r>
                  <a:rPr lang="vi-VN" sz="2200" kern="100" dirty="0">
                    <a:latin typeface="UTM Avo" panose="02040603050506020204" pitchFamily="18" charset="0"/>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DK</m:t>
                        </m:r>
                      </m:num>
                      <m:den>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den>
                    </m:f>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DC</m:t>
                        </m:r>
                      </m:num>
                      <m:den>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BC</m:t>
                        </m:r>
                      </m:den>
                    </m:f>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Arial" panose="020B0604020202020204" pitchFamily="34" charset="0"/>
                          </a:rPr>
                          <m:t>h</m:t>
                        </m:r>
                      </m:num>
                      <m:den>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den>
                    </m:f>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Arial" panose="020B0604020202020204" pitchFamily="34" charset="0"/>
                          </a:rPr>
                          <m:t>𝑏</m:t>
                        </m:r>
                      </m:num>
                      <m:den>
                        <m:r>
                          <a:rPr lang="en-US" sz="2200" i="1" kern="100">
                            <a:latin typeface="Cambria Math" panose="02040503050406030204" pitchFamily="18" charset="0"/>
                            <a:ea typeface="Times New Roman" panose="02020603050405020304" pitchFamily="18" charset="0"/>
                            <a:cs typeface="Arial" panose="020B0604020202020204" pitchFamily="34" charset="0"/>
                          </a:rPr>
                          <m:t>𝑎</m:t>
                        </m:r>
                      </m:den>
                    </m:f>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=&gt; </a:t>
                </a:r>
                <a14:m>
                  <m:oMath xmlns:m="http://schemas.openxmlformats.org/officeDocument/2006/math">
                    <m:r>
                      <m:rPr>
                        <m:sty m:val="p"/>
                      </m:rPr>
                      <a:rPr lang="vi-VN" sz="2200" i="0" kern="100">
                        <a:latin typeface="Cambria Math" panose="02040503050406030204" pitchFamily="18" charset="0"/>
                        <a:ea typeface="Times New Roman" panose="02020603050405020304" pitchFamily="18" charset="0"/>
                        <a:cs typeface="Times New Roman" panose="02020603050405020304" pitchFamily="18" charset="0"/>
                      </a:rPr>
                      <m:t>AB</m:t>
                    </m:r>
                    <m:r>
                      <a:rPr lang="vi-VN" sz="2200" i="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smtClean="0">
                            <a:latin typeface="Cambria Math" panose="02040503050406030204" pitchFamily="18" charset="0"/>
                            <a:ea typeface="Times New Roman" panose="02020603050405020304" pitchFamily="18" charset="0"/>
                            <a:cs typeface="Arial" panose="020B0604020202020204" pitchFamily="34" charset="0"/>
                          </a:rPr>
                          <m:t>𝑎</m:t>
                        </m:r>
                        <m:r>
                          <a:rPr lang="en-US" sz="2200" b="0" i="1" kern="100" smtClean="0">
                            <a:latin typeface="Cambria Math" panose="02040503050406030204" pitchFamily="18" charset="0"/>
                            <a:ea typeface="Times New Roman" panose="02020603050405020304" pitchFamily="18" charset="0"/>
                            <a:cs typeface="Arial" panose="020B0604020202020204" pitchFamily="34" charset="0"/>
                          </a:rPr>
                          <m:t> </m:t>
                        </m:r>
                        <m:r>
                          <a:rPr lang="vi-VN" sz="220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200" b="0" i="0"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i="1" kern="100" smtClean="0">
                            <a:latin typeface="Cambria Math" panose="02040503050406030204" pitchFamily="18" charset="0"/>
                            <a:ea typeface="Times New Roman" panose="02020603050405020304" pitchFamily="18" charset="0"/>
                            <a:cs typeface="Arial" panose="020B0604020202020204" pitchFamily="34" charset="0"/>
                          </a:rPr>
                          <m:t>h</m:t>
                        </m:r>
                      </m:num>
                      <m:den>
                        <m:r>
                          <a:rPr lang="en-US" sz="2200" i="1" kern="100" smtClean="0">
                            <a:latin typeface="Cambria Math" panose="02040503050406030204" pitchFamily="18" charset="0"/>
                            <a:ea typeface="Times New Roman" panose="02020603050405020304" pitchFamily="18" charset="0"/>
                            <a:cs typeface="Arial" panose="020B0604020202020204" pitchFamily="34" charset="0"/>
                          </a:rPr>
                          <m:t>𝑏</m:t>
                        </m:r>
                      </m:den>
                    </m:f>
                  </m:oMath>
                </a14:m>
                <a:r>
                  <a:rPr lang="vi-VN" sz="2200" kern="100" dirty="0">
                    <a:latin typeface="UTM Avo" panose="02040603050506020204" pitchFamily="18" charset="0"/>
                    <a:ea typeface="Times New Roman" panose="02020603050405020304" pitchFamily="18" charset="0"/>
                    <a:cs typeface="Times New Roman" panose="02020603050405020304" pitchFamily="18" charset="0"/>
                  </a:rPr>
                  <a:t> </a:t>
                </a:r>
                <a:r>
                  <a:rPr lang="en-US" sz="2200" kern="100" dirty="0">
                    <a:latin typeface="UTM Avo" panose="02040603050506020204" pitchFamily="18" charset="0"/>
                    <a:ea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FBBC2B35-0423-3118-71BF-98BD4C47F162}"/>
                  </a:ext>
                </a:extLst>
              </p:cNvPr>
              <p:cNvSpPr txBox="1">
                <a:spLocks noRot="1" noChangeAspect="1" noMove="1" noResize="1" noEditPoints="1" noAdjustHandles="1" noChangeArrowheads="1" noChangeShapeType="1" noTextEdit="1"/>
              </p:cNvSpPr>
              <p:nvPr/>
            </p:nvSpPr>
            <p:spPr>
              <a:xfrm>
                <a:off x="395094" y="2214395"/>
                <a:ext cx="7154998" cy="4321119"/>
              </a:xfrm>
              <a:prstGeom prst="rect">
                <a:avLst/>
              </a:prstGeom>
              <a:blipFill>
                <a:blip r:embed="rId3"/>
                <a:stretch>
                  <a:fillRect l="-1107" r="-102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B29BB90A-7E3D-E7CB-F50C-A90610BE3999}"/>
              </a:ext>
            </a:extLst>
          </p:cNvPr>
          <p:cNvPicPr>
            <a:picLocks noChangeAspect="1"/>
          </p:cNvPicPr>
          <p:nvPr/>
        </p:nvPicPr>
        <p:blipFill>
          <a:blip r:embed="rId4"/>
          <a:stretch>
            <a:fillRect/>
          </a:stretch>
        </p:blipFill>
        <p:spPr>
          <a:xfrm>
            <a:off x="8066072" y="2214395"/>
            <a:ext cx="3923809" cy="4171429"/>
          </a:xfrm>
          <a:prstGeom prst="rect">
            <a:avLst/>
          </a:prstGeom>
        </p:spPr>
      </p:pic>
      <p:sp>
        <p:nvSpPr>
          <p:cNvPr id="3" name="Rectangle 2">
            <a:extLst>
              <a:ext uri="{FF2B5EF4-FFF2-40B4-BE49-F238E27FC236}">
                <a16:creationId xmlns:a16="http://schemas.microsoft.com/office/drawing/2014/main" id="{84A9AA3E-337E-BA45-7B55-7E7737A83E8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21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26E562-58D0-27FA-10C9-B3D12B191ED3}"/>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76ABC733-6DCB-E172-F36F-C0D44B65B7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973761B6-6D81-EED4-565A-1DC9C054D19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6EF4FD36-AC8D-C4D0-3C28-549B0D84DF3F}"/>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69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F4C71-BC84-B09F-F282-3C663D63AA50}"/>
              </a:ext>
            </a:extLst>
          </p:cNvPr>
          <p:cNvGrpSpPr/>
          <p:nvPr/>
        </p:nvGrpSpPr>
        <p:grpSpPr>
          <a:xfrm>
            <a:off x="442784" y="2148112"/>
            <a:ext cx="3464394" cy="3907980"/>
            <a:chOff x="255888" y="1306284"/>
            <a:chExt cx="2598295" cy="2930986"/>
          </a:xfrm>
        </p:grpSpPr>
        <p:sp>
          <p:nvSpPr>
            <p:cNvPr id="3" name="Title 11">
              <a:extLst>
                <a:ext uri="{FF2B5EF4-FFF2-40B4-BE49-F238E27FC236}">
                  <a16:creationId xmlns:a16="http://schemas.microsoft.com/office/drawing/2014/main" id="{7B39FDEF-C2B8-291F-FE76-155B3C73890E}"/>
                </a:ext>
              </a:extLst>
            </p:cNvPr>
            <p:cNvSpPr txBox="1">
              <a:spLocks/>
            </p:cNvSpPr>
            <p:nvPr/>
          </p:nvSpPr>
          <p:spPr>
            <a:xfrm>
              <a:off x="255888" y="1306284"/>
              <a:ext cx="2598295" cy="2542009"/>
            </a:xfrm>
            <a:prstGeom prst="rect">
              <a:avLst/>
            </a:prstGeom>
            <a:solidFill>
              <a:srgbClr val="FCD9D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Ôn lại các kiến thức đã học trong bài</a:t>
              </a:r>
            </a:p>
          </p:txBody>
        </p:sp>
        <p:pic>
          <p:nvPicPr>
            <p:cNvPr id="4" name="Picture 3">
              <a:extLst>
                <a:ext uri="{FF2B5EF4-FFF2-40B4-BE49-F238E27FC236}">
                  <a16:creationId xmlns:a16="http://schemas.microsoft.com/office/drawing/2014/main" id="{96B9ED55-B110-DE95-3A0A-610BD50FAD0B}"/>
                </a:ext>
              </a:extLst>
            </p:cNvPr>
            <p:cNvPicPr>
              <a:picLocks noChangeAspect="1"/>
            </p:cNvPicPr>
            <p:nvPr/>
          </p:nvPicPr>
          <p:blipFill>
            <a:blip r:embed="rId3"/>
            <a:stretch>
              <a:fillRect/>
            </a:stretch>
          </p:blipFill>
          <p:spPr>
            <a:xfrm>
              <a:off x="863521" y="3459316"/>
              <a:ext cx="1383030" cy="777954"/>
            </a:xfrm>
            <a:prstGeom prst="rect">
              <a:avLst/>
            </a:prstGeom>
          </p:spPr>
        </p:pic>
      </p:grpSp>
      <p:grpSp>
        <p:nvGrpSpPr>
          <p:cNvPr id="5" name="Group 4">
            <a:extLst>
              <a:ext uri="{FF2B5EF4-FFF2-40B4-BE49-F238E27FC236}">
                <a16:creationId xmlns:a16="http://schemas.microsoft.com/office/drawing/2014/main" id="{933C77FD-5490-7EF5-B0AB-79F6D75AF578}"/>
              </a:ext>
            </a:extLst>
          </p:cNvPr>
          <p:cNvGrpSpPr/>
          <p:nvPr/>
        </p:nvGrpSpPr>
        <p:grpSpPr>
          <a:xfrm>
            <a:off x="4131232" y="2148112"/>
            <a:ext cx="3464395" cy="3907980"/>
            <a:chOff x="3022223" y="1306284"/>
            <a:chExt cx="2598296" cy="2930986"/>
          </a:xfrm>
        </p:grpSpPr>
        <p:sp>
          <p:nvSpPr>
            <p:cNvPr id="6" name="Title 12">
              <a:extLst>
                <a:ext uri="{FF2B5EF4-FFF2-40B4-BE49-F238E27FC236}">
                  <a16:creationId xmlns:a16="http://schemas.microsoft.com/office/drawing/2014/main" id="{2479555A-DEF3-81F7-1D34-58937968A35B}"/>
                </a:ext>
              </a:extLst>
            </p:cNvPr>
            <p:cNvSpPr txBox="1">
              <a:spLocks/>
            </p:cNvSpPr>
            <p:nvPr/>
          </p:nvSpPr>
          <p:spPr>
            <a:xfrm>
              <a:off x="3022223" y="1306284"/>
              <a:ext cx="2598296" cy="2542009"/>
            </a:xfrm>
            <a:prstGeom prst="rect">
              <a:avLst/>
            </a:prstGeom>
            <a:solidFill>
              <a:srgbClr val="D0DAC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Hoàn thành </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các bài tập trong SBT </a:t>
              </a:r>
            </a:p>
          </p:txBody>
        </p:sp>
        <p:pic>
          <p:nvPicPr>
            <p:cNvPr id="7" name="Picture 6">
              <a:extLst>
                <a:ext uri="{FF2B5EF4-FFF2-40B4-BE49-F238E27FC236}">
                  <a16:creationId xmlns:a16="http://schemas.microsoft.com/office/drawing/2014/main" id="{CC76A8AE-E5F8-C667-0259-78FCB21C4953}"/>
                </a:ext>
              </a:extLst>
            </p:cNvPr>
            <p:cNvPicPr>
              <a:picLocks noChangeAspect="1"/>
            </p:cNvPicPr>
            <p:nvPr/>
          </p:nvPicPr>
          <p:blipFill>
            <a:blip r:embed="rId3"/>
            <a:stretch>
              <a:fillRect/>
            </a:stretch>
          </p:blipFill>
          <p:spPr>
            <a:xfrm>
              <a:off x="3631067" y="3459316"/>
              <a:ext cx="1383030" cy="777954"/>
            </a:xfrm>
            <a:prstGeom prst="rect">
              <a:avLst/>
            </a:prstGeom>
          </p:spPr>
        </p:pic>
      </p:grpSp>
      <p:grpSp>
        <p:nvGrpSpPr>
          <p:cNvPr id="8" name="Group 7">
            <a:extLst>
              <a:ext uri="{FF2B5EF4-FFF2-40B4-BE49-F238E27FC236}">
                <a16:creationId xmlns:a16="http://schemas.microsoft.com/office/drawing/2014/main" id="{E7A49479-3F2D-DE27-642E-D386AFD6B4C9}"/>
              </a:ext>
            </a:extLst>
          </p:cNvPr>
          <p:cNvGrpSpPr/>
          <p:nvPr/>
        </p:nvGrpSpPr>
        <p:grpSpPr>
          <a:xfrm>
            <a:off x="7933286" y="2148115"/>
            <a:ext cx="3858052" cy="3907979"/>
            <a:chOff x="5873765" y="1306286"/>
            <a:chExt cx="2893539" cy="2930984"/>
          </a:xfrm>
        </p:grpSpPr>
        <p:sp>
          <p:nvSpPr>
            <p:cNvPr id="9" name="Title 13">
              <a:extLst>
                <a:ext uri="{FF2B5EF4-FFF2-40B4-BE49-F238E27FC236}">
                  <a16:creationId xmlns:a16="http://schemas.microsoft.com/office/drawing/2014/main" id="{2004D37C-9442-DB65-82FD-DE984FFAB772}"/>
                </a:ext>
              </a:extLst>
            </p:cNvPr>
            <p:cNvSpPr txBox="1">
              <a:spLocks/>
            </p:cNvSpPr>
            <p:nvPr/>
          </p:nvSpPr>
          <p:spPr>
            <a:xfrm>
              <a:off x="5873765" y="1306286"/>
              <a:ext cx="2893539" cy="2542008"/>
            </a:xfrm>
            <a:prstGeom prst="rect">
              <a:avLst/>
            </a:prstGeom>
            <a:solidFill>
              <a:srgbClr val="CCBE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Chuẩn bị trước</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b="1" kern="0" dirty="0">
                  <a:solidFill>
                    <a:srgbClr val="000000"/>
                  </a:solidFill>
                  <a:latin typeface="UTM Avo" panose="02040603050506020204" pitchFamily="18" charset="0"/>
                  <a:cs typeface="Times New Roman" panose="02020603050405020304" pitchFamily="18" charset="0"/>
                  <a:sym typeface="Arial"/>
                </a:rPr>
                <a:t>Bài 2: Ứng dụng của định lí Thalès trong tam giác – Tiết </a:t>
              </a:r>
              <a:r>
                <a:rPr lang="vi-VN" sz="2400" b="1" kern="0" dirty="0">
                  <a:solidFill>
                    <a:srgbClr val="000000"/>
                  </a:solidFill>
                  <a:latin typeface="UTM Avo" panose="02040603050506020204" pitchFamily="18" charset="0"/>
                  <a:cs typeface="Times New Roman" panose="02020603050405020304" pitchFamily="18" charset="0"/>
                  <a:sym typeface="Arial"/>
                </a:rPr>
                <a:t>3</a:t>
              </a:r>
              <a:endParaRPr lang="pt-BR" sz="2400" b="1" kern="0" dirty="0">
                <a:solidFill>
                  <a:srgbClr val="000000"/>
                </a:solidFill>
                <a:latin typeface="UTM Avo" panose="0204060305050602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C1155DD5-1D5A-C58A-C905-1CE11125E5FC}"/>
                </a:ext>
              </a:extLst>
            </p:cNvPr>
            <p:cNvPicPr>
              <a:picLocks noChangeAspect="1"/>
            </p:cNvPicPr>
            <p:nvPr/>
          </p:nvPicPr>
          <p:blipFill>
            <a:blip r:embed="rId3"/>
            <a:stretch>
              <a:fillRect/>
            </a:stretch>
          </p:blipFill>
          <p:spPr>
            <a:xfrm>
              <a:off x="6629020" y="3459316"/>
              <a:ext cx="1383030" cy="777954"/>
            </a:xfrm>
            <a:prstGeom prst="rect">
              <a:avLst/>
            </a:prstGeom>
          </p:spPr>
        </p:pic>
      </p:grpSp>
      <p:sp>
        <p:nvSpPr>
          <p:cNvPr id="11" name="Rectangle 10">
            <a:extLst>
              <a:ext uri="{FF2B5EF4-FFF2-40B4-BE49-F238E27FC236}">
                <a16:creationId xmlns:a16="http://schemas.microsoft.com/office/drawing/2014/main" id="{E331670C-C6B0-CA0D-31EC-529CAD04D7A5}"/>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2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11A9C-A4E5-213C-F1A7-ED6DCD093618}"/>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6AFB6363-1F67-1D17-09A7-1359D86CB00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5C14B7A4-DB9C-19F9-C1E5-0F203900C19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2" name="Rectangle 1">
            <a:extLst>
              <a:ext uri="{FF2B5EF4-FFF2-40B4-BE49-F238E27FC236}">
                <a16:creationId xmlns:a16="http://schemas.microsoft.com/office/drawing/2014/main" id="{56A2EBB7-3FE8-890A-6836-C4B931E102A1}"/>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88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6311D84-0407-5774-B009-F62E9171F1D5}"/>
              </a:ext>
            </a:extLst>
          </p:cNvPr>
          <p:cNvSpPr txBox="1"/>
          <p:nvPr/>
        </p:nvSpPr>
        <p:spPr>
          <a:xfrm>
            <a:off x="6322935" y="5036174"/>
            <a:ext cx="3865418" cy="738664"/>
          </a:xfrm>
          <a:prstGeom prst="rect">
            <a:avLst/>
          </a:prstGeom>
          <a:noFill/>
        </p:spPr>
        <p:txBody>
          <a:bodyPr wrap="square">
            <a:spAutoFit/>
          </a:bodyPr>
          <a:lstStyle/>
          <a:p>
            <a:pPr algn="ctr"/>
            <a:r>
              <a:rPr lang="vi-VN" sz="2100" i="1" dirty="0"/>
              <a:t>(Ảnh: Hien Phung Thu)</a:t>
            </a:r>
          </a:p>
          <a:p>
            <a:pPr algn="ctr"/>
            <a:r>
              <a:rPr lang="vi-VN" sz="2100" i="1" dirty="0">
                <a:solidFill>
                  <a:schemeClr val="accent5">
                    <a:lumMod val="75000"/>
                  </a:schemeClr>
                </a:solidFill>
              </a:rPr>
              <a:t>Hình 21</a:t>
            </a:r>
            <a:endParaRPr lang="en-US" sz="2100" dirty="0">
              <a:solidFill>
                <a:schemeClr val="accent5">
                  <a:lumMod val="75000"/>
                </a:schemeClr>
              </a:solidFill>
            </a:endParaRPr>
          </a:p>
        </p:txBody>
      </p:sp>
      <p:pic>
        <p:nvPicPr>
          <p:cNvPr id="4" name="Picture 3">
            <a:extLst>
              <a:ext uri="{FF2B5EF4-FFF2-40B4-BE49-F238E27FC236}">
                <a16:creationId xmlns:a16="http://schemas.microsoft.com/office/drawing/2014/main" id="{628FDB9B-FA5D-461D-C036-7BD4363B4D47}"/>
              </a:ext>
            </a:extLst>
          </p:cNvPr>
          <p:cNvPicPr>
            <a:picLocks noChangeAspect="1"/>
          </p:cNvPicPr>
          <p:nvPr/>
        </p:nvPicPr>
        <p:blipFill>
          <a:blip r:embed="rId3"/>
          <a:stretch>
            <a:fillRect/>
          </a:stretch>
        </p:blipFill>
        <p:spPr>
          <a:xfrm>
            <a:off x="6161080" y="2236210"/>
            <a:ext cx="4189129" cy="2709863"/>
          </a:xfrm>
          <a:prstGeom prst="rect">
            <a:avLst/>
          </a:prstGeom>
        </p:spPr>
      </p:pic>
      <p:sp>
        <p:nvSpPr>
          <p:cNvPr id="5" name="TextBox 4">
            <a:extLst>
              <a:ext uri="{FF2B5EF4-FFF2-40B4-BE49-F238E27FC236}">
                <a16:creationId xmlns:a16="http://schemas.microsoft.com/office/drawing/2014/main" id="{B09A7C8A-342D-3E07-8800-FE43DEEEFF3B}"/>
              </a:ext>
            </a:extLst>
          </p:cNvPr>
          <p:cNvSpPr txBox="1"/>
          <p:nvPr/>
        </p:nvSpPr>
        <p:spPr>
          <a:xfrm>
            <a:off x="635498" y="2512361"/>
            <a:ext cx="4809338" cy="2246641"/>
          </a:xfrm>
          <a:prstGeom prst="rect">
            <a:avLst/>
          </a:prstGeom>
          <a:noFill/>
        </p:spPr>
        <p:txBody>
          <a:bodyPr wrap="square">
            <a:spAutoFit/>
          </a:bodyPr>
          <a:lstStyle/>
          <a:p>
            <a:pPr algn="just">
              <a:lnSpc>
                <a:spcPct val="150000"/>
              </a:lnSpc>
              <a:spcAft>
                <a:spcPts val="1067"/>
              </a:spcAft>
            </a:pPr>
            <a:r>
              <a:rPr lang="en-US" sz="2400" kern="100" dirty="0">
                <a:latin typeface="UTM Avo" panose="02040603050506020204" pitchFamily="18" charset="0"/>
                <a:ea typeface="Calibri" panose="020F0502020204030204" pitchFamily="34" charset="0"/>
                <a:cs typeface="Times New Roman" panose="02020603050405020304" pitchFamily="18" charset="0"/>
              </a:rPr>
              <a:t>Quan </a:t>
            </a:r>
            <a:r>
              <a:rPr lang="en-US" sz="2400" kern="100" dirty="0" err="1">
                <a:latin typeface="UTM Avo" panose="02040603050506020204" pitchFamily="18" charset="0"/>
                <a:ea typeface="Calibri" panose="020F0502020204030204" pitchFamily="34" charset="0"/>
                <a:cs typeface="Times New Roman" panose="02020603050405020304" pitchFamily="18" charset="0"/>
              </a:rPr>
              <a:t>sát</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i="1" kern="100" dirty="0" err="1">
                <a:latin typeface="UTM Avo" panose="02040603050506020204" pitchFamily="18" charset="0"/>
                <a:ea typeface="Calibri" panose="020F0502020204030204" pitchFamily="34" charset="0"/>
                <a:cs typeface="Times New Roman" panose="02020603050405020304" pitchFamily="18" charset="0"/>
              </a:rPr>
              <a:t>Hình</a:t>
            </a:r>
            <a:r>
              <a:rPr lang="en-US" sz="2400" i="1" kern="100" dirty="0">
                <a:latin typeface="UTM Avo" panose="02040603050506020204" pitchFamily="18" charset="0"/>
                <a:ea typeface="Calibri" panose="020F0502020204030204" pitchFamily="34" charset="0"/>
                <a:cs typeface="Times New Roman" panose="02020603050405020304" pitchFamily="18" charset="0"/>
              </a:rPr>
              <a:t> 21 </a:t>
            </a:r>
            <a:r>
              <a:rPr lang="en-US" sz="2400" kern="100" dirty="0" err="1">
                <a:latin typeface="UTM Avo" panose="02040603050506020204" pitchFamily="18" charset="0"/>
                <a:ea typeface="Calibri" panose="020F0502020204030204" pitchFamily="34" charset="0"/>
                <a:cs typeface="Times New Roman" panose="02020603050405020304" pitchFamily="18" charset="0"/>
              </a:rPr>
              <a:t>và</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cho</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biết</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Làm</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thế</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nào</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để</a:t>
            </a:r>
            <a:r>
              <a:rPr lang="vi-VN"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ước</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lượng</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được</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chiều</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cao</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của</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cột</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cờ</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trong</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sân</a:t>
            </a:r>
            <a:r>
              <a:rPr lang="en-US" sz="2400" kern="100" dirty="0">
                <a:latin typeface="UTM Avo" panose="02040603050506020204" pitchFamily="18" charset="0"/>
                <a:ea typeface="Calibri" panose="020F0502020204030204" pitchFamily="34" charset="0"/>
                <a:cs typeface="Times New Roman" panose="02020603050405020304" pitchFamily="18" charset="0"/>
              </a:rPr>
              <a:t> </a:t>
            </a:r>
            <a:r>
              <a:rPr lang="en-US" sz="2400" kern="100" dirty="0" err="1">
                <a:latin typeface="UTM Avo" panose="02040603050506020204" pitchFamily="18" charset="0"/>
                <a:ea typeface="Calibri" panose="020F0502020204030204" pitchFamily="34" charset="0"/>
                <a:cs typeface="Times New Roman" panose="02020603050405020304" pitchFamily="18" charset="0"/>
              </a:rPr>
              <a:t>trường</a:t>
            </a:r>
            <a:r>
              <a:rPr lang="en-US" sz="2400" kern="100" dirty="0">
                <a:latin typeface="UTM Avo" panose="02040603050506020204" pitchFamily="18" charset="0"/>
                <a:ea typeface="Calibri" panose="020F0502020204030204" pitchFamily="34" charset="0"/>
                <a:cs typeface="Times New Roman" panose="02020603050405020304" pitchFamily="18" charset="0"/>
              </a:rPr>
              <a:t>?</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2C7AEA71-38BC-87FF-27B4-CFEB9E24EB43}"/>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C6CBDC-108F-6495-ED45-9F964A9D0234}"/>
              </a:ext>
            </a:extLst>
          </p:cNvPr>
          <p:cNvGrpSpPr/>
          <p:nvPr/>
        </p:nvGrpSpPr>
        <p:grpSpPr>
          <a:xfrm>
            <a:off x="4727728" y="2973380"/>
            <a:ext cx="2736543" cy="1558939"/>
            <a:chOff x="309542" y="967667"/>
            <a:chExt cx="2878585" cy="1558939"/>
          </a:xfrm>
        </p:grpSpPr>
        <p:pic>
          <p:nvPicPr>
            <p:cNvPr id="3" name="Picture 2">
              <a:hlinkClick r:id="rId3"/>
              <a:extLst>
                <a:ext uri="{FF2B5EF4-FFF2-40B4-BE49-F238E27FC236}">
                  <a16:creationId xmlns:a16="http://schemas.microsoft.com/office/drawing/2014/main" id="{F642DCF3-0CF3-02C6-5639-AF97E87A0B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5EEB9567-6765-CA3D-2A68-E3F030FBFBB7}"/>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
        <p:nvSpPr>
          <p:cNvPr id="5" name="Rectangle 4">
            <a:extLst>
              <a:ext uri="{FF2B5EF4-FFF2-40B4-BE49-F238E27FC236}">
                <a16:creationId xmlns:a16="http://schemas.microsoft.com/office/drawing/2014/main" id="{7EB7CA72-A219-AF9E-DEFF-363E85531694}"/>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84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753918" y="2536346"/>
            <a:ext cx="4865182" cy="512961"/>
          </a:xfrm>
          <a:prstGeom prst="rect">
            <a:avLst/>
          </a:prstGeom>
        </p:spPr>
        <p:txBody>
          <a:bodyPr wrap="square" lIns="0" tIns="0" rIns="0" bIns="0" rtlCol="0" anchor="t">
            <a:spAutoFit/>
          </a:bodyPr>
          <a:lstStyle/>
          <a:p>
            <a:pPr algn="ctr" defTabSz="609539">
              <a:lnSpc>
                <a:spcPts val="3993"/>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2011031" y="3574697"/>
            <a:ext cx="4865182" cy="481607"/>
          </a:xfrm>
          <a:prstGeom prst="rect">
            <a:avLst/>
          </a:prstGeom>
        </p:spPr>
        <p:txBody>
          <a:bodyPr wrap="square" lIns="0" tIns="0" rIns="0" bIns="0" rtlCol="0" anchor="ctr">
            <a:spAutoFit/>
          </a:bodyPr>
          <a:lstStyle/>
          <a:p>
            <a:pPr algn="just" defTabSz="609539">
              <a:lnSpc>
                <a:spcPct val="125000"/>
              </a:lnSpc>
            </a:pPr>
            <a:r>
              <a:rPr lang="vi-VN" sz="2800" b="1" spc="53" dirty="0">
                <a:latin typeface="UTM Avo" panose="02040603050506020204" pitchFamily="18" charset="0"/>
                <a:cs typeface="Arial" panose="020B0604020202020204" pitchFamily="34" charset="0"/>
              </a:rPr>
              <a:t>Ước lượng khoảng cách</a:t>
            </a:r>
          </a:p>
        </p:txBody>
      </p:sp>
      <p:sp>
        <p:nvSpPr>
          <p:cNvPr id="4" name="TextBox 37">
            <a:extLst>
              <a:ext uri="{FF2B5EF4-FFF2-40B4-BE49-F238E27FC236}">
                <a16:creationId xmlns:a16="http://schemas.microsoft.com/office/drawing/2014/main" id="{90CF2911-83D9-5BA8-D38B-C98A7C1B5630}"/>
              </a:ext>
            </a:extLst>
          </p:cNvPr>
          <p:cNvSpPr txBox="1"/>
          <p:nvPr/>
        </p:nvSpPr>
        <p:spPr>
          <a:xfrm>
            <a:off x="1992314" y="4771759"/>
            <a:ext cx="4160477" cy="481607"/>
          </a:xfrm>
          <a:prstGeom prst="rect">
            <a:avLst/>
          </a:prstGeom>
        </p:spPr>
        <p:txBody>
          <a:bodyPr wrap="square" lIns="0" tIns="0" rIns="0" bIns="0" rtlCol="0" anchor="ctr">
            <a:spAutoFit/>
          </a:bodyPr>
          <a:lstStyle/>
          <a:p>
            <a:pPr algn="just" defTabSz="609539">
              <a:lnSpc>
                <a:spcPct val="125000"/>
              </a:lnSpc>
            </a:pPr>
            <a:r>
              <a:rPr lang="vi-VN" sz="2800" b="1" spc="53">
                <a:latin typeface="UTM Avo" panose="02040603050506020204" pitchFamily="18" charset="0"/>
                <a:cs typeface="Arial" panose="020B0604020202020204" pitchFamily="34" charset="0"/>
              </a:rPr>
              <a:t>Ước lượng chiều cao</a:t>
            </a:r>
          </a:p>
        </p:txBody>
      </p:sp>
      <p:sp>
        <p:nvSpPr>
          <p:cNvPr id="6" name="Folded Corner 39">
            <a:extLst>
              <a:ext uri="{FF2B5EF4-FFF2-40B4-BE49-F238E27FC236}">
                <a16:creationId xmlns:a16="http://schemas.microsoft.com/office/drawing/2014/main" id="{00DD9D15-CC9E-B78F-AA3D-D1E9DA045D47}"/>
              </a:ext>
            </a:extLst>
          </p:cNvPr>
          <p:cNvSpPr/>
          <p:nvPr/>
        </p:nvSpPr>
        <p:spPr>
          <a:xfrm>
            <a:off x="849448" y="3488599"/>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830732" y="4675740"/>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grpSp>
        <p:nvGrpSpPr>
          <p:cNvPr id="30" name="Google Shape;331;p13">
            <a:extLst>
              <a:ext uri="{FF2B5EF4-FFF2-40B4-BE49-F238E27FC236}">
                <a16:creationId xmlns:a16="http://schemas.microsoft.com/office/drawing/2014/main" id="{0EC108C1-E683-6D50-2BD6-2276BDC70014}"/>
              </a:ext>
            </a:extLst>
          </p:cNvPr>
          <p:cNvGrpSpPr/>
          <p:nvPr/>
        </p:nvGrpSpPr>
        <p:grpSpPr>
          <a:xfrm>
            <a:off x="5795625" y="1448814"/>
            <a:ext cx="714332" cy="729496"/>
            <a:chOff x="3477650" y="837700"/>
            <a:chExt cx="314425" cy="321100"/>
          </a:xfrm>
        </p:grpSpPr>
        <p:sp>
          <p:nvSpPr>
            <p:cNvPr id="31" name="Google Shape;332;p13">
              <a:extLst>
                <a:ext uri="{FF2B5EF4-FFF2-40B4-BE49-F238E27FC236}">
                  <a16:creationId xmlns:a16="http://schemas.microsoft.com/office/drawing/2014/main" id="{F22F4C36-58A4-35C8-9059-C40A90C273F3}"/>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333;p13">
              <a:extLst>
                <a:ext uri="{FF2B5EF4-FFF2-40B4-BE49-F238E27FC236}">
                  <a16:creationId xmlns:a16="http://schemas.microsoft.com/office/drawing/2014/main" id="{A747B467-81FC-545D-D9D1-BB8C9FDAE58E}"/>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3" name="Google Shape;334;p13">
            <a:extLst>
              <a:ext uri="{FF2B5EF4-FFF2-40B4-BE49-F238E27FC236}">
                <a16:creationId xmlns:a16="http://schemas.microsoft.com/office/drawing/2014/main" id="{FC323BD0-D543-FED9-F5CD-123726BC041A}"/>
              </a:ext>
            </a:extLst>
          </p:cNvPr>
          <p:cNvGrpSpPr/>
          <p:nvPr/>
        </p:nvGrpSpPr>
        <p:grpSpPr>
          <a:xfrm>
            <a:off x="155824" y="1813562"/>
            <a:ext cx="984889" cy="670125"/>
            <a:chOff x="200200" y="2278225"/>
            <a:chExt cx="862425" cy="586800"/>
          </a:xfrm>
        </p:grpSpPr>
        <p:sp>
          <p:nvSpPr>
            <p:cNvPr id="34" name="Google Shape;335;p13">
              <a:extLst>
                <a:ext uri="{FF2B5EF4-FFF2-40B4-BE49-F238E27FC236}">
                  <a16:creationId xmlns:a16="http://schemas.microsoft.com/office/drawing/2014/main" id="{53D8DAAC-8AEA-B5F0-20D5-3B87BE495F36}"/>
                </a:ext>
              </a:extLst>
            </p:cNvPr>
            <p:cNvSpPr/>
            <p:nvPr/>
          </p:nvSpPr>
          <p:spPr>
            <a:xfrm>
              <a:off x="200200"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336;p13">
              <a:extLst>
                <a:ext uri="{FF2B5EF4-FFF2-40B4-BE49-F238E27FC236}">
                  <a16:creationId xmlns:a16="http://schemas.microsoft.com/office/drawing/2014/main" id="{1DADB449-7A3E-FC3F-233E-DE8FBD3B3D4A}"/>
                </a:ext>
              </a:extLst>
            </p:cNvPr>
            <p:cNvSpPr/>
            <p:nvPr/>
          </p:nvSpPr>
          <p:spPr>
            <a:xfrm>
              <a:off x="462325" y="22782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337;p13">
              <a:extLst>
                <a:ext uri="{FF2B5EF4-FFF2-40B4-BE49-F238E27FC236}">
                  <a16:creationId xmlns:a16="http://schemas.microsoft.com/office/drawing/2014/main" id="{70AE36D9-2AB9-5268-4167-0B42912A9275}"/>
                </a:ext>
              </a:extLst>
            </p:cNvPr>
            <p:cNvSpPr/>
            <p:nvPr/>
          </p:nvSpPr>
          <p:spPr>
            <a:xfrm>
              <a:off x="462325" y="25716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338;p13">
              <a:extLst>
                <a:ext uri="{FF2B5EF4-FFF2-40B4-BE49-F238E27FC236}">
                  <a16:creationId xmlns:a16="http://schemas.microsoft.com/office/drawing/2014/main" id="{2DDB9588-4AE8-18CF-3CE4-387F45124C53}"/>
                </a:ext>
              </a:extLst>
            </p:cNvPr>
            <p:cNvSpPr/>
            <p:nvPr/>
          </p:nvSpPr>
          <p:spPr>
            <a:xfrm>
              <a:off x="723925"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8" name="Google Shape;339;p13">
            <a:extLst>
              <a:ext uri="{FF2B5EF4-FFF2-40B4-BE49-F238E27FC236}">
                <a16:creationId xmlns:a16="http://schemas.microsoft.com/office/drawing/2014/main" id="{5E0150C2-1F83-6C9E-DA4F-5D65F7889711}"/>
              </a:ext>
            </a:extLst>
          </p:cNvPr>
          <p:cNvGrpSpPr/>
          <p:nvPr/>
        </p:nvGrpSpPr>
        <p:grpSpPr>
          <a:xfrm>
            <a:off x="26536" y="5533923"/>
            <a:ext cx="1244063" cy="1244125"/>
            <a:chOff x="5486600" y="4383575"/>
            <a:chExt cx="497025" cy="497050"/>
          </a:xfrm>
        </p:grpSpPr>
        <p:sp>
          <p:nvSpPr>
            <p:cNvPr id="39" name="Google Shape;340;p13">
              <a:extLst>
                <a:ext uri="{FF2B5EF4-FFF2-40B4-BE49-F238E27FC236}">
                  <a16:creationId xmlns:a16="http://schemas.microsoft.com/office/drawing/2014/main" id="{C85EA6B7-2CD2-4307-A8FE-1F19D8570131}"/>
                </a:ext>
              </a:extLst>
            </p:cNvPr>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341;p13">
              <a:extLst>
                <a:ext uri="{FF2B5EF4-FFF2-40B4-BE49-F238E27FC236}">
                  <a16:creationId xmlns:a16="http://schemas.microsoft.com/office/drawing/2014/main" id="{C7503A00-5E20-6C11-8C10-50FE6BE55F38}"/>
                </a:ext>
              </a:extLst>
            </p:cNvPr>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1" name="Google Shape;342;p13">
              <a:extLst>
                <a:ext uri="{FF2B5EF4-FFF2-40B4-BE49-F238E27FC236}">
                  <a16:creationId xmlns:a16="http://schemas.microsoft.com/office/drawing/2014/main" id="{633C8A2D-4483-9F97-3C0C-E9C435EDA67B}"/>
                </a:ext>
              </a:extLst>
            </p:cNvPr>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343;p13">
              <a:extLst>
                <a:ext uri="{FF2B5EF4-FFF2-40B4-BE49-F238E27FC236}">
                  <a16:creationId xmlns:a16="http://schemas.microsoft.com/office/drawing/2014/main" id="{077021EB-F445-7E5D-DDC6-143B034CBA22}"/>
                </a:ext>
              </a:extLst>
            </p:cNvPr>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344;p13">
              <a:extLst>
                <a:ext uri="{FF2B5EF4-FFF2-40B4-BE49-F238E27FC236}">
                  <a16:creationId xmlns:a16="http://schemas.microsoft.com/office/drawing/2014/main" id="{CB45C9AF-55A3-2A05-9936-5D59FCC9D8B7}"/>
                </a:ext>
              </a:extLst>
            </p:cNvPr>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345;p13">
              <a:extLst>
                <a:ext uri="{FF2B5EF4-FFF2-40B4-BE49-F238E27FC236}">
                  <a16:creationId xmlns:a16="http://schemas.microsoft.com/office/drawing/2014/main" id="{FC43101F-9577-4C52-958B-0A2FE9643A28}"/>
                </a:ext>
              </a:extLst>
            </p:cNvPr>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48" name="Google Shape;349;p13">
            <a:extLst>
              <a:ext uri="{FF2B5EF4-FFF2-40B4-BE49-F238E27FC236}">
                <a16:creationId xmlns:a16="http://schemas.microsoft.com/office/drawing/2014/main" id="{7052A06B-5E25-35E6-665E-9BEF0509A8FA}"/>
              </a:ext>
            </a:extLst>
          </p:cNvPr>
          <p:cNvSpPr/>
          <p:nvPr/>
        </p:nvSpPr>
        <p:spPr>
          <a:xfrm>
            <a:off x="6245159" y="5037948"/>
            <a:ext cx="984933" cy="4959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49" name="Google Shape;350;p13">
            <a:extLst>
              <a:ext uri="{FF2B5EF4-FFF2-40B4-BE49-F238E27FC236}">
                <a16:creationId xmlns:a16="http://schemas.microsoft.com/office/drawing/2014/main" id="{11317913-22E0-95BD-D84C-93762855D492}"/>
              </a:ext>
            </a:extLst>
          </p:cNvPr>
          <p:cNvGrpSpPr/>
          <p:nvPr/>
        </p:nvGrpSpPr>
        <p:grpSpPr>
          <a:xfrm>
            <a:off x="6231053" y="1981093"/>
            <a:ext cx="1082020" cy="1104989"/>
            <a:chOff x="3477650" y="837700"/>
            <a:chExt cx="314425" cy="321100"/>
          </a:xfrm>
        </p:grpSpPr>
        <p:sp>
          <p:nvSpPr>
            <p:cNvPr id="50" name="Google Shape;351;p13">
              <a:extLst>
                <a:ext uri="{FF2B5EF4-FFF2-40B4-BE49-F238E27FC236}">
                  <a16:creationId xmlns:a16="http://schemas.microsoft.com/office/drawing/2014/main" id="{FB337FBC-0140-0851-9243-E7F57F963091}"/>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352;p13">
              <a:extLst>
                <a:ext uri="{FF2B5EF4-FFF2-40B4-BE49-F238E27FC236}">
                  <a16:creationId xmlns:a16="http://schemas.microsoft.com/office/drawing/2014/main" id="{C22279E7-0264-26C8-9302-413B3AB322F6}"/>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5" name="Rectangle 4">
            <a:extLst>
              <a:ext uri="{FF2B5EF4-FFF2-40B4-BE49-F238E27FC236}">
                <a16:creationId xmlns:a16="http://schemas.microsoft.com/office/drawing/2014/main" id="{10FD0747-305A-5ACD-AA84-74BFF6AFB757}"/>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695142" y="3550375"/>
            <a:ext cx="10801715" cy="1084656"/>
          </a:xfrm>
          <a:prstGeom prst="rect">
            <a:avLst/>
          </a:prstGeom>
        </p:spPr>
        <p:txBody>
          <a:bodyPr wrap="square" lIns="0" tIns="0" rIns="0" bIns="0" rtlCol="0" anchor="t">
            <a:spAutoFit/>
          </a:bodyPr>
          <a:lstStyle/>
          <a:p>
            <a:pPr algn="ctr" defTabSz="609539">
              <a:lnSpc>
                <a:spcPct val="150000"/>
              </a:lnSpc>
            </a:pPr>
            <a:r>
              <a:rPr lang="vi-VN" sz="5400" b="1" spc="80">
                <a:latin typeface="UTM Avo" panose="02040603050506020204" pitchFamily="18" charset="0"/>
                <a:cs typeface="Arial" panose="020B0604020202020204" pitchFamily="34" charset="0"/>
              </a:rPr>
              <a:t>ƯỚC LƯỢNG CHIỀU CAO</a:t>
            </a:r>
            <a:endParaRPr lang="en-US" sz="5400" b="1" spc="80" dirty="0">
              <a:latin typeface="UTM Avo" panose="02040603050506020204" pitchFamily="18" charset="0"/>
              <a:cs typeface="Arial" panose="020B0604020202020204" pitchFamily="34" charset="0"/>
            </a:endParaRPr>
          </a:p>
        </p:txBody>
      </p:sp>
      <p:sp>
        <p:nvSpPr>
          <p:cNvPr id="4" name="Folded Corner 39">
            <a:extLst>
              <a:ext uri="{FF2B5EF4-FFF2-40B4-BE49-F238E27FC236}">
                <a16:creationId xmlns:a16="http://schemas.microsoft.com/office/drawing/2014/main" id="{9A085DDD-892E-1475-A56A-62775316AF43}"/>
              </a:ext>
            </a:extLst>
          </p:cNvPr>
          <p:cNvSpPr/>
          <p:nvPr/>
        </p:nvSpPr>
        <p:spPr>
          <a:xfrm>
            <a:off x="5350014" y="2125601"/>
            <a:ext cx="1491970" cy="1303399"/>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r>
              <a:rPr kumimoji="0" lang="vi-VN"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endPar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grpSp>
        <p:nvGrpSpPr>
          <p:cNvPr id="6" name="Google Shape;331;p13">
            <a:extLst>
              <a:ext uri="{FF2B5EF4-FFF2-40B4-BE49-F238E27FC236}">
                <a16:creationId xmlns:a16="http://schemas.microsoft.com/office/drawing/2014/main" id="{E8ED6C69-A5D9-1569-38A3-4446919477DC}"/>
              </a:ext>
            </a:extLst>
          </p:cNvPr>
          <p:cNvGrpSpPr/>
          <p:nvPr/>
        </p:nvGrpSpPr>
        <p:grpSpPr>
          <a:xfrm>
            <a:off x="10219381" y="958898"/>
            <a:ext cx="714332" cy="729496"/>
            <a:chOff x="3477650" y="837700"/>
            <a:chExt cx="314425" cy="321100"/>
          </a:xfrm>
        </p:grpSpPr>
        <p:sp>
          <p:nvSpPr>
            <p:cNvPr id="7" name="Google Shape;332;p13">
              <a:extLst>
                <a:ext uri="{FF2B5EF4-FFF2-40B4-BE49-F238E27FC236}">
                  <a16:creationId xmlns:a16="http://schemas.microsoft.com/office/drawing/2014/main" id="{E8715A63-FF76-6CFB-D0AF-2A239678183D}"/>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333;p13">
              <a:extLst>
                <a:ext uri="{FF2B5EF4-FFF2-40B4-BE49-F238E27FC236}">
                  <a16:creationId xmlns:a16="http://schemas.microsoft.com/office/drawing/2014/main" id="{0B68172C-FC6B-8C0C-036B-AD153602C4F1}"/>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9" name="Google Shape;334;p13">
            <a:extLst>
              <a:ext uri="{FF2B5EF4-FFF2-40B4-BE49-F238E27FC236}">
                <a16:creationId xmlns:a16="http://schemas.microsoft.com/office/drawing/2014/main" id="{A3FC5DDE-BFF1-1501-3D8A-40695EDD225B}"/>
              </a:ext>
            </a:extLst>
          </p:cNvPr>
          <p:cNvGrpSpPr/>
          <p:nvPr/>
        </p:nvGrpSpPr>
        <p:grpSpPr>
          <a:xfrm>
            <a:off x="155824" y="1813562"/>
            <a:ext cx="984889" cy="670125"/>
            <a:chOff x="200200" y="2278225"/>
            <a:chExt cx="862425" cy="586800"/>
          </a:xfrm>
        </p:grpSpPr>
        <p:sp>
          <p:nvSpPr>
            <p:cNvPr id="10" name="Google Shape;335;p13">
              <a:extLst>
                <a:ext uri="{FF2B5EF4-FFF2-40B4-BE49-F238E27FC236}">
                  <a16:creationId xmlns:a16="http://schemas.microsoft.com/office/drawing/2014/main" id="{13428B94-7D9E-E6AD-78C1-C0DD2737E332}"/>
                </a:ext>
              </a:extLst>
            </p:cNvPr>
            <p:cNvSpPr/>
            <p:nvPr/>
          </p:nvSpPr>
          <p:spPr>
            <a:xfrm>
              <a:off x="200200"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336;p13">
              <a:extLst>
                <a:ext uri="{FF2B5EF4-FFF2-40B4-BE49-F238E27FC236}">
                  <a16:creationId xmlns:a16="http://schemas.microsoft.com/office/drawing/2014/main" id="{4B008857-5781-B9B2-074F-27C3FFBA465D}"/>
                </a:ext>
              </a:extLst>
            </p:cNvPr>
            <p:cNvSpPr/>
            <p:nvPr/>
          </p:nvSpPr>
          <p:spPr>
            <a:xfrm>
              <a:off x="462325" y="22782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337;p13">
              <a:extLst>
                <a:ext uri="{FF2B5EF4-FFF2-40B4-BE49-F238E27FC236}">
                  <a16:creationId xmlns:a16="http://schemas.microsoft.com/office/drawing/2014/main" id="{976BF8DE-06B3-4885-BFAD-0B2C85CA03FF}"/>
                </a:ext>
              </a:extLst>
            </p:cNvPr>
            <p:cNvSpPr/>
            <p:nvPr/>
          </p:nvSpPr>
          <p:spPr>
            <a:xfrm>
              <a:off x="462325" y="25716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338;p13">
              <a:extLst>
                <a:ext uri="{FF2B5EF4-FFF2-40B4-BE49-F238E27FC236}">
                  <a16:creationId xmlns:a16="http://schemas.microsoft.com/office/drawing/2014/main" id="{782998BD-1048-5514-E9DA-8FDC54EED07C}"/>
                </a:ext>
              </a:extLst>
            </p:cNvPr>
            <p:cNvSpPr/>
            <p:nvPr/>
          </p:nvSpPr>
          <p:spPr>
            <a:xfrm>
              <a:off x="723925"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4" name="Google Shape;339;p13">
            <a:extLst>
              <a:ext uri="{FF2B5EF4-FFF2-40B4-BE49-F238E27FC236}">
                <a16:creationId xmlns:a16="http://schemas.microsoft.com/office/drawing/2014/main" id="{4B5A22B5-55BE-39DD-A175-AC70BD445B51}"/>
              </a:ext>
            </a:extLst>
          </p:cNvPr>
          <p:cNvGrpSpPr/>
          <p:nvPr/>
        </p:nvGrpSpPr>
        <p:grpSpPr>
          <a:xfrm>
            <a:off x="26536" y="5533923"/>
            <a:ext cx="1244063" cy="1244125"/>
            <a:chOff x="5486600" y="4383575"/>
            <a:chExt cx="497025" cy="497050"/>
          </a:xfrm>
        </p:grpSpPr>
        <p:sp>
          <p:nvSpPr>
            <p:cNvPr id="15" name="Google Shape;340;p13">
              <a:extLst>
                <a:ext uri="{FF2B5EF4-FFF2-40B4-BE49-F238E27FC236}">
                  <a16:creationId xmlns:a16="http://schemas.microsoft.com/office/drawing/2014/main" id="{D4092586-85DE-9C83-903E-96CED29B4769}"/>
                </a:ext>
              </a:extLst>
            </p:cNvPr>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341;p13">
              <a:extLst>
                <a:ext uri="{FF2B5EF4-FFF2-40B4-BE49-F238E27FC236}">
                  <a16:creationId xmlns:a16="http://schemas.microsoft.com/office/drawing/2014/main" id="{F25FAD40-1AA6-0136-3C42-54757BEE7F3E}"/>
                </a:ext>
              </a:extLst>
            </p:cNvPr>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342;p13">
              <a:extLst>
                <a:ext uri="{FF2B5EF4-FFF2-40B4-BE49-F238E27FC236}">
                  <a16:creationId xmlns:a16="http://schemas.microsoft.com/office/drawing/2014/main" id="{99059B53-1498-D3AF-628F-3978AEF7B5A0}"/>
                </a:ext>
              </a:extLst>
            </p:cNvPr>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343;p13">
              <a:extLst>
                <a:ext uri="{FF2B5EF4-FFF2-40B4-BE49-F238E27FC236}">
                  <a16:creationId xmlns:a16="http://schemas.microsoft.com/office/drawing/2014/main" id="{FCB4A5C3-3423-5CE5-3AB5-6D92E724E6CC}"/>
                </a:ext>
              </a:extLst>
            </p:cNvPr>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344;p13">
              <a:extLst>
                <a:ext uri="{FF2B5EF4-FFF2-40B4-BE49-F238E27FC236}">
                  <a16:creationId xmlns:a16="http://schemas.microsoft.com/office/drawing/2014/main" id="{11DABA9E-0003-F1B0-E1BE-216B18BCF077}"/>
                </a:ext>
              </a:extLst>
            </p:cNvPr>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345;p13">
              <a:extLst>
                <a:ext uri="{FF2B5EF4-FFF2-40B4-BE49-F238E27FC236}">
                  <a16:creationId xmlns:a16="http://schemas.microsoft.com/office/drawing/2014/main" id="{4F3093E7-B0DD-1BAB-3DCA-AD6B5F03EB91}"/>
                </a:ext>
              </a:extLst>
            </p:cNvPr>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21" name="Google Shape;349;p13">
            <a:extLst>
              <a:ext uri="{FF2B5EF4-FFF2-40B4-BE49-F238E27FC236}">
                <a16:creationId xmlns:a16="http://schemas.microsoft.com/office/drawing/2014/main" id="{AA550011-A8D4-C3EE-35A2-E977A3AA963C}"/>
              </a:ext>
            </a:extLst>
          </p:cNvPr>
          <p:cNvSpPr/>
          <p:nvPr/>
        </p:nvSpPr>
        <p:spPr>
          <a:xfrm>
            <a:off x="10654809" y="5118835"/>
            <a:ext cx="984933" cy="4959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22" name="Google Shape;350;p13">
            <a:extLst>
              <a:ext uri="{FF2B5EF4-FFF2-40B4-BE49-F238E27FC236}">
                <a16:creationId xmlns:a16="http://schemas.microsoft.com/office/drawing/2014/main" id="{7E7ABADD-C53B-A558-E492-896F737B0398}"/>
              </a:ext>
            </a:extLst>
          </p:cNvPr>
          <p:cNvGrpSpPr/>
          <p:nvPr/>
        </p:nvGrpSpPr>
        <p:grpSpPr>
          <a:xfrm>
            <a:off x="10654809" y="1491177"/>
            <a:ext cx="1082020" cy="1104989"/>
            <a:chOff x="3477650" y="837700"/>
            <a:chExt cx="314425" cy="321100"/>
          </a:xfrm>
        </p:grpSpPr>
        <p:sp>
          <p:nvSpPr>
            <p:cNvPr id="23" name="Google Shape;351;p13">
              <a:extLst>
                <a:ext uri="{FF2B5EF4-FFF2-40B4-BE49-F238E27FC236}">
                  <a16:creationId xmlns:a16="http://schemas.microsoft.com/office/drawing/2014/main" id="{E20F6AC3-8298-6C3D-1585-8ED91FE2A92A}"/>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352;p13">
              <a:extLst>
                <a:ext uri="{FF2B5EF4-FFF2-40B4-BE49-F238E27FC236}">
                  <a16:creationId xmlns:a16="http://schemas.microsoft.com/office/drawing/2014/main" id="{4B4D5E66-9CBA-8DC9-7937-4F7E567CA55A}"/>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5" name="Google Shape;52;p3">
            <a:extLst>
              <a:ext uri="{FF2B5EF4-FFF2-40B4-BE49-F238E27FC236}">
                <a16:creationId xmlns:a16="http://schemas.microsoft.com/office/drawing/2014/main" id="{10C1542A-8419-1A3E-2649-8A468E4ECDAE}"/>
              </a:ext>
            </a:extLst>
          </p:cNvPr>
          <p:cNvGrpSpPr/>
          <p:nvPr/>
        </p:nvGrpSpPr>
        <p:grpSpPr>
          <a:xfrm>
            <a:off x="1055652" y="1840436"/>
            <a:ext cx="1491970" cy="1491929"/>
            <a:chOff x="3581050" y="3046800"/>
            <a:chExt cx="899850" cy="899825"/>
          </a:xfrm>
        </p:grpSpPr>
        <p:sp>
          <p:nvSpPr>
            <p:cNvPr id="26" name="Google Shape;53;p3">
              <a:extLst>
                <a:ext uri="{FF2B5EF4-FFF2-40B4-BE49-F238E27FC236}">
                  <a16:creationId xmlns:a16="http://schemas.microsoft.com/office/drawing/2014/main" id="{0AF9FD49-D8DD-BB08-8BEA-5BA6A0975741}"/>
                </a:ext>
              </a:extLst>
            </p:cNvPr>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54;p3">
              <a:extLst>
                <a:ext uri="{FF2B5EF4-FFF2-40B4-BE49-F238E27FC236}">
                  <a16:creationId xmlns:a16="http://schemas.microsoft.com/office/drawing/2014/main" id="{AB7DE4CE-1E56-F338-FAF4-6F74F91D8B83}"/>
                </a:ext>
              </a:extLst>
            </p:cNvPr>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55;p3">
              <a:extLst>
                <a:ext uri="{FF2B5EF4-FFF2-40B4-BE49-F238E27FC236}">
                  <a16:creationId xmlns:a16="http://schemas.microsoft.com/office/drawing/2014/main" id="{B918FADA-35FC-A670-CB25-3A6703D249C2}"/>
                </a:ext>
              </a:extLst>
            </p:cNvPr>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56;p3">
              <a:extLst>
                <a:ext uri="{FF2B5EF4-FFF2-40B4-BE49-F238E27FC236}">
                  <a16:creationId xmlns:a16="http://schemas.microsoft.com/office/drawing/2014/main" id="{5ACD321A-F169-FFA1-304B-3C10FCA91EAF}"/>
                </a:ext>
              </a:extLst>
            </p:cNvPr>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rgbClr val="585858"/>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57;p3">
              <a:extLst>
                <a:ext uri="{FF2B5EF4-FFF2-40B4-BE49-F238E27FC236}">
                  <a16:creationId xmlns:a16="http://schemas.microsoft.com/office/drawing/2014/main" id="{9C387361-B257-6386-628B-7A20D72027CD}"/>
                </a:ext>
              </a:extLst>
            </p:cNvPr>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rgbClr val="585858"/>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58;p3">
              <a:extLst>
                <a:ext uri="{FF2B5EF4-FFF2-40B4-BE49-F238E27FC236}">
                  <a16:creationId xmlns:a16="http://schemas.microsoft.com/office/drawing/2014/main" id="{1C89F1DE-27DC-CC21-9C7C-2F8E3264E479}"/>
                </a:ext>
              </a:extLst>
            </p:cNvPr>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2" name="Google Shape;77;p3">
            <a:extLst>
              <a:ext uri="{FF2B5EF4-FFF2-40B4-BE49-F238E27FC236}">
                <a16:creationId xmlns:a16="http://schemas.microsoft.com/office/drawing/2014/main" id="{7CF26481-CFC2-78C0-5DAC-C8CAC4F83A46}"/>
              </a:ext>
            </a:extLst>
          </p:cNvPr>
          <p:cNvGrpSpPr/>
          <p:nvPr/>
        </p:nvGrpSpPr>
        <p:grpSpPr>
          <a:xfrm>
            <a:off x="1753411" y="4943456"/>
            <a:ext cx="841733" cy="590467"/>
            <a:chOff x="4269050" y="4395250"/>
            <a:chExt cx="631300" cy="442850"/>
          </a:xfrm>
        </p:grpSpPr>
        <p:sp>
          <p:nvSpPr>
            <p:cNvPr id="33" name="Google Shape;78;p3">
              <a:extLst>
                <a:ext uri="{FF2B5EF4-FFF2-40B4-BE49-F238E27FC236}">
                  <a16:creationId xmlns:a16="http://schemas.microsoft.com/office/drawing/2014/main" id="{5D6CD7A8-B1F3-C3DE-9C70-862F6CE9884E}"/>
                </a:ext>
              </a:extLst>
            </p:cNvPr>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4" name="Google Shape;79;p3">
              <a:extLst>
                <a:ext uri="{FF2B5EF4-FFF2-40B4-BE49-F238E27FC236}">
                  <a16:creationId xmlns:a16="http://schemas.microsoft.com/office/drawing/2014/main" id="{4A1B4A07-11F2-4E00-F755-62CE0C966DAD}"/>
                </a:ext>
              </a:extLst>
            </p:cNvPr>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80;p3">
              <a:extLst>
                <a:ext uri="{FF2B5EF4-FFF2-40B4-BE49-F238E27FC236}">
                  <a16:creationId xmlns:a16="http://schemas.microsoft.com/office/drawing/2014/main" id="{BB9C47FD-11F8-EB85-E072-E76FBA9156E5}"/>
                </a:ext>
              </a:extLst>
            </p:cNvPr>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81;p3">
              <a:extLst>
                <a:ext uri="{FF2B5EF4-FFF2-40B4-BE49-F238E27FC236}">
                  <a16:creationId xmlns:a16="http://schemas.microsoft.com/office/drawing/2014/main" id="{9C95B8BE-B32B-C8B8-EE75-2BFF64CAFC65}"/>
                </a:ext>
              </a:extLst>
            </p:cNvPr>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82;p3">
              <a:extLst>
                <a:ext uri="{FF2B5EF4-FFF2-40B4-BE49-F238E27FC236}">
                  <a16:creationId xmlns:a16="http://schemas.microsoft.com/office/drawing/2014/main" id="{71280332-5DFE-DABA-16FF-4D2A35567EE9}"/>
                </a:ext>
              </a:extLst>
            </p:cNvPr>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83;p3">
              <a:extLst>
                <a:ext uri="{FF2B5EF4-FFF2-40B4-BE49-F238E27FC236}">
                  <a16:creationId xmlns:a16="http://schemas.microsoft.com/office/drawing/2014/main" id="{CC228E7F-BFD3-1B0D-4621-1188A37A3A9A}"/>
                </a:ext>
              </a:extLst>
            </p:cNvPr>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84;p3">
              <a:extLst>
                <a:ext uri="{FF2B5EF4-FFF2-40B4-BE49-F238E27FC236}">
                  <a16:creationId xmlns:a16="http://schemas.microsoft.com/office/drawing/2014/main" id="{F80EAC1C-A4B0-CF2D-0DE2-BFF6D06127B8}"/>
                </a:ext>
              </a:extLst>
            </p:cNvPr>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85;p3">
              <a:extLst>
                <a:ext uri="{FF2B5EF4-FFF2-40B4-BE49-F238E27FC236}">
                  <a16:creationId xmlns:a16="http://schemas.microsoft.com/office/drawing/2014/main" id="{0DDA3CF0-97AC-848A-6AC8-1977D0E89401}"/>
                </a:ext>
              </a:extLst>
            </p:cNvPr>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41" name="Google Shape;86;p3">
            <a:extLst>
              <a:ext uri="{FF2B5EF4-FFF2-40B4-BE49-F238E27FC236}">
                <a16:creationId xmlns:a16="http://schemas.microsoft.com/office/drawing/2014/main" id="{10FD9900-467A-4494-0900-C3F515D07C8C}"/>
              </a:ext>
            </a:extLst>
          </p:cNvPr>
          <p:cNvGrpSpPr/>
          <p:nvPr/>
        </p:nvGrpSpPr>
        <p:grpSpPr>
          <a:xfrm>
            <a:off x="8343460" y="5800913"/>
            <a:ext cx="797821" cy="687716"/>
            <a:chOff x="2431900" y="691775"/>
            <a:chExt cx="362800" cy="312750"/>
          </a:xfrm>
        </p:grpSpPr>
        <p:sp>
          <p:nvSpPr>
            <p:cNvPr id="42" name="Google Shape;87;p3">
              <a:extLst>
                <a:ext uri="{FF2B5EF4-FFF2-40B4-BE49-F238E27FC236}">
                  <a16:creationId xmlns:a16="http://schemas.microsoft.com/office/drawing/2014/main" id="{332DBBC2-D0A6-E3EB-4158-8E33997F8094}"/>
                </a:ext>
              </a:extLst>
            </p:cNvPr>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88;p3">
              <a:extLst>
                <a:ext uri="{FF2B5EF4-FFF2-40B4-BE49-F238E27FC236}">
                  <a16:creationId xmlns:a16="http://schemas.microsoft.com/office/drawing/2014/main" id="{886586B6-93AA-E640-87F1-ABC9867EF89C}"/>
                </a:ext>
              </a:extLst>
            </p:cNvPr>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89;p3">
              <a:extLst>
                <a:ext uri="{FF2B5EF4-FFF2-40B4-BE49-F238E27FC236}">
                  <a16:creationId xmlns:a16="http://schemas.microsoft.com/office/drawing/2014/main" id="{04CB03E5-7B73-9B0B-52EA-4A778F5408B6}"/>
                </a:ext>
              </a:extLst>
            </p:cNvPr>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5" name="Google Shape;90;p3">
              <a:extLst>
                <a:ext uri="{FF2B5EF4-FFF2-40B4-BE49-F238E27FC236}">
                  <a16:creationId xmlns:a16="http://schemas.microsoft.com/office/drawing/2014/main" id="{AC6B3152-FB72-25CA-701C-D92F9D60DAC8}"/>
                </a:ext>
              </a:extLst>
            </p:cNvPr>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6" name="Google Shape;91;p3">
              <a:extLst>
                <a:ext uri="{FF2B5EF4-FFF2-40B4-BE49-F238E27FC236}">
                  <a16:creationId xmlns:a16="http://schemas.microsoft.com/office/drawing/2014/main" id="{A0E76D27-A76B-02C6-F5E8-0F257DB74363}"/>
                </a:ext>
              </a:extLst>
            </p:cNvPr>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92;p3">
              <a:extLst>
                <a:ext uri="{FF2B5EF4-FFF2-40B4-BE49-F238E27FC236}">
                  <a16:creationId xmlns:a16="http://schemas.microsoft.com/office/drawing/2014/main" id="{E9261190-ADB0-2F66-AF30-1E50663A46DC}"/>
                </a:ext>
              </a:extLst>
            </p:cNvPr>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3" name="Rectangle 2">
            <a:extLst>
              <a:ext uri="{FF2B5EF4-FFF2-40B4-BE49-F238E27FC236}">
                <a16:creationId xmlns:a16="http://schemas.microsoft.com/office/drawing/2014/main" id="{C4B6597B-30B0-964A-9222-C7DB70896020}"/>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95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3FB3C-6EB2-7804-A8FA-1D40CE3B5290}"/>
              </a:ext>
            </a:extLst>
          </p:cNvPr>
          <p:cNvSpPr txBox="1"/>
          <p:nvPr/>
        </p:nvSpPr>
        <p:spPr>
          <a:xfrm>
            <a:off x="93858" y="2016886"/>
            <a:ext cx="7108599" cy="4208716"/>
          </a:xfrm>
          <a:prstGeom prst="rect">
            <a:avLst/>
          </a:prstGeom>
          <a:noFill/>
        </p:spPr>
        <p:txBody>
          <a:bodyPr wrap="square">
            <a:spAutoFit/>
          </a:bodyPr>
          <a:lstStyle/>
          <a:p>
            <a:pPr indent="2174875" algn="just">
              <a:lnSpc>
                <a:spcPct val="125000"/>
              </a:lnSpc>
              <a:spcAft>
                <a:spcPts val="1067"/>
              </a:spcAft>
              <a:buClr>
                <a:srgbClr val="000000"/>
              </a:buClr>
              <a:buFont typeface="Arial"/>
              <a:buNone/>
            </a:pPr>
            <a:r>
              <a:rPr lang="vi-VN"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Để ước lượng chiều cao của cột cờ trong sân trường, bạn Huy dựng ở sân trường (theo phương thẳng đứng) một cọc có chiều cao "2 m" và đặt xa chân cột cờ "15 m". Sau khi bạn Huy lùi ra xa cách cọc "0,8 m" thì nhìn thấy đầu cọc và đỉnh cột cờ cùng nằm trên một đường thẳng. Hỏi chiều cao của cột cờ là bao nhiêu mét? Biết rằng khoảng cách từ chân đến mắt bạn Huy là "1,6 m“</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endParaRPr lang="en-US" sz="2000" kern="100" dirty="0">
              <a:solidFill>
                <a:srgbClr val="000000"/>
              </a:solidFil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A15FCB8-0985-5820-1CB9-519426503674}"/>
              </a:ext>
            </a:extLst>
          </p:cNvPr>
          <p:cNvSpPr txBox="1"/>
          <p:nvPr/>
        </p:nvSpPr>
        <p:spPr>
          <a:xfrm>
            <a:off x="270028" y="1724514"/>
            <a:ext cx="1885944" cy="735747"/>
          </a:xfrm>
          <a:prstGeom prst="flowChartTerminator">
            <a:avLst/>
          </a:prstGeom>
          <a:solidFill>
            <a:srgbClr val="FDD7E2"/>
          </a:solidFill>
          <a:ln w="38100">
            <a:solidFill>
              <a:srgbClr val="F999B5">
                <a:lumMod val="75000"/>
              </a:srgbClr>
            </a:solidFill>
            <a:prstDash val="solid"/>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Ví dụ </a:t>
            </a:r>
            <a:r>
              <a:rPr kumimoji="0" lang="vi-VN"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sp>
        <p:nvSpPr>
          <p:cNvPr id="10" name="TextBox 9">
            <a:extLst>
              <a:ext uri="{FF2B5EF4-FFF2-40B4-BE49-F238E27FC236}">
                <a16:creationId xmlns:a16="http://schemas.microsoft.com/office/drawing/2014/main" id="{923AAB4E-0C5F-6413-AEF1-113E09463DB7}"/>
              </a:ext>
            </a:extLst>
          </p:cNvPr>
          <p:cNvSpPr txBox="1"/>
          <p:nvPr/>
        </p:nvSpPr>
        <p:spPr>
          <a:xfrm>
            <a:off x="7894698" y="5262512"/>
            <a:ext cx="3865418" cy="738664"/>
          </a:xfrm>
          <a:prstGeom prst="rect">
            <a:avLst/>
          </a:prstGeom>
          <a:noFill/>
        </p:spPr>
        <p:txBody>
          <a:bodyPr wrap="square">
            <a:spAutoFit/>
          </a:bodyPr>
          <a:lstStyle/>
          <a:p>
            <a:pPr lvl="0" algn="ctr"/>
            <a:r>
              <a:rPr lang="vi-VN" sz="2100" i="1" kern="0" dirty="0">
                <a:latin typeface="UTM Avo"/>
              </a:rPr>
              <a:t>(Ảnh: Hien Phung Thu)</a:t>
            </a:r>
          </a:p>
          <a:p>
            <a:pPr lvl="0" algn="ctr"/>
            <a:r>
              <a:rPr lang="vi-VN" sz="2100" kern="0" dirty="0">
                <a:solidFill>
                  <a:srgbClr val="4472C4">
                    <a:lumMod val="75000"/>
                  </a:srgbClr>
                </a:solidFill>
                <a:latin typeface="UTM Avo"/>
              </a:rPr>
              <a:t>Hình 21</a:t>
            </a:r>
          </a:p>
        </p:txBody>
      </p:sp>
      <p:pic>
        <p:nvPicPr>
          <p:cNvPr id="11" name="Picture 10">
            <a:extLst>
              <a:ext uri="{FF2B5EF4-FFF2-40B4-BE49-F238E27FC236}">
                <a16:creationId xmlns:a16="http://schemas.microsoft.com/office/drawing/2014/main" id="{C4BC7C39-0864-40A0-7D8D-AF11E460FBDA}"/>
              </a:ext>
            </a:extLst>
          </p:cNvPr>
          <p:cNvPicPr>
            <a:picLocks noChangeAspect="1"/>
          </p:cNvPicPr>
          <p:nvPr/>
        </p:nvPicPr>
        <p:blipFill>
          <a:blip r:embed="rId3"/>
          <a:stretch>
            <a:fillRect/>
          </a:stretch>
        </p:blipFill>
        <p:spPr>
          <a:xfrm>
            <a:off x="7732843" y="2460261"/>
            <a:ext cx="4189129" cy="2709863"/>
          </a:xfrm>
          <a:prstGeom prst="rect">
            <a:avLst/>
          </a:prstGeom>
        </p:spPr>
      </p:pic>
      <p:sp>
        <p:nvSpPr>
          <p:cNvPr id="3" name="Rectangle 2">
            <a:extLst>
              <a:ext uri="{FF2B5EF4-FFF2-40B4-BE49-F238E27FC236}">
                <a16:creationId xmlns:a16="http://schemas.microsoft.com/office/drawing/2014/main" id="{A6F94A7C-491B-8DE2-510D-4648DDC21525}"/>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BBE56E-5315-FC32-6452-7571D922DC00}"/>
              </a:ext>
            </a:extLst>
          </p:cNvPr>
          <p:cNvGrpSpPr/>
          <p:nvPr/>
        </p:nvGrpSpPr>
        <p:grpSpPr>
          <a:xfrm>
            <a:off x="5201280" y="1087327"/>
            <a:ext cx="1789439" cy="680285"/>
            <a:chOff x="8441668" y="4587774"/>
            <a:chExt cx="1263473" cy="823613"/>
          </a:xfrm>
        </p:grpSpPr>
        <p:pic>
          <p:nvPicPr>
            <p:cNvPr id="3" name="Picture 2">
              <a:extLst>
                <a:ext uri="{FF2B5EF4-FFF2-40B4-BE49-F238E27FC236}">
                  <a16:creationId xmlns:a16="http://schemas.microsoft.com/office/drawing/2014/main" id="{985D83F8-5446-8E78-66B7-61199AEE177D}"/>
                </a:ext>
              </a:extLst>
            </p:cNvPr>
            <p:cNvPicPr>
              <a:picLocks noChangeAspect="1"/>
            </p:cNvPicPr>
            <p:nvPr/>
          </p:nvPicPr>
          <p:blipFill>
            <a:blip r:embed="rId3"/>
            <a:stretch>
              <a:fillRect/>
            </a:stretch>
          </p:blipFill>
          <p:spPr>
            <a:xfrm>
              <a:off x="8553553" y="4587774"/>
              <a:ext cx="962685" cy="823613"/>
            </a:xfrm>
            <a:prstGeom prst="rect">
              <a:avLst/>
            </a:prstGeom>
          </p:spPr>
        </p:pic>
        <p:sp>
          <p:nvSpPr>
            <p:cNvPr id="4" name="TextBox 3">
              <a:extLst>
                <a:ext uri="{FF2B5EF4-FFF2-40B4-BE49-F238E27FC236}">
                  <a16:creationId xmlns:a16="http://schemas.microsoft.com/office/drawing/2014/main" id="{DE90A8CD-3BD3-7064-29A7-806871361EFF}"/>
                </a:ext>
              </a:extLst>
            </p:cNvPr>
            <p:cNvSpPr txBox="1"/>
            <p:nvPr/>
          </p:nvSpPr>
          <p:spPr>
            <a:xfrm>
              <a:off x="8441668" y="4629958"/>
              <a:ext cx="1263473" cy="611565"/>
            </a:xfrm>
            <a:prstGeom prst="rect">
              <a:avLst/>
            </a:prstGeom>
            <a:noFill/>
          </p:spPr>
          <p:txBody>
            <a:bodyPr wrap="square" rtlCol="0">
              <a:spAutoFit/>
            </a:bodyPr>
            <a:lstStyle/>
            <a:p>
              <a:pPr algn="ctr" defTabSz="1219170">
                <a:lnSpc>
                  <a:spcPct val="125000"/>
                </a:lnSpc>
                <a:buFont typeface="Arial"/>
                <a:buNone/>
                <a:defRPr/>
              </a:pPr>
              <a:r>
                <a:rPr lang="en-US" sz="2400" b="1" dirty="0" err="1">
                  <a:solidFill>
                    <a:prstClr val="black"/>
                  </a:solidFill>
                  <a:latin typeface="UTM Avo" panose="02040603050506020204" pitchFamily="18" charset="0"/>
                  <a:cs typeface="Arial" panose="020B0604020202020204" pitchFamily="34" charset="0"/>
                  <a:sym typeface="Arial"/>
                </a:rPr>
                <a:t>Giải</a:t>
              </a:r>
              <a:endParaRPr lang="en-US" sz="2400" b="1" dirty="0">
                <a:solidFill>
                  <a:prstClr val="black"/>
                </a:solidFill>
                <a:latin typeface="UTM Avo" panose="02040603050506020204" pitchFamily="18" charset="0"/>
                <a:cs typeface="Arial" panose="020B0604020202020204" pitchFamily="34" charset="0"/>
                <a:sym typeface="Arial"/>
              </a:endParaRPr>
            </a:p>
          </p:txBody>
        </p:sp>
      </p:grpSp>
      <p:pic>
        <p:nvPicPr>
          <p:cNvPr id="7" name="Picture 6">
            <a:extLst>
              <a:ext uri="{FF2B5EF4-FFF2-40B4-BE49-F238E27FC236}">
                <a16:creationId xmlns:a16="http://schemas.microsoft.com/office/drawing/2014/main" id="{0D57C9E4-D263-E8A4-43C8-9F293C202B4B}"/>
              </a:ext>
            </a:extLst>
          </p:cNvPr>
          <p:cNvPicPr>
            <a:picLocks noChangeAspect="1"/>
          </p:cNvPicPr>
          <p:nvPr/>
        </p:nvPicPr>
        <p:blipFill>
          <a:blip r:embed="rId4"/>
          <a:stretch>
            <a:fillRect/>
          </a:stretch>
        </p:blipFill>
        <p:spPr>
          <a:xfrm>
            <a:off x="9103823" y="4904509"/>
            <a:ext cx="3472873" cy="195349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E22B6C-116F-56ED-6E44-2F36F1662DAF}"/>
                  </a:ext>
                </a:extLst>
              </p:cNvPr>
              <p:cNvSpPr txBox="1"/>
              <p:nvPr/>
            </p:nvSpPr>
            <p:spPr>
              <a:xfrm>
                <a:off x="349433" y="1911242"/>
                <a:ext cx="7680932" cy="1890389"/>
              </a:xfrm>
              <a:prstGeom prst="rect">
                <a:avLst/>
              </a:prstGeom>
              <a:noFill/>
            </p:spPr>
            <p:txBody>
              <a:bodyPr wrap="square">
                <a:spAutoFit/>
              </a:bodyPr>
              <a:lstStyle/>
              <a:p>
                <a:pPr algn="just">
                  <a:lnSpc>
                    <a:spcPct val="125000"/>
                  </a:lnSpc>
                  <a:spcAft>
                    <a:spcPts val="1067"/>
                  </a:spcAft>
                  <a:buClr>
                    <a:srgbClr val="000000"/>
                  </a:buClr>
                  <a:buFont typeface="Arial"/>
                  <a:buNone/>
                </a:pPr>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Giả</a:t>
                </a:r>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sử các đoạn thẳng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𝐶𝐷</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𝐸𝐹</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𝐴𝐵</m:t>
                    </m:r>
                  </m:oMath>
                </a14:m>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lần lượt biểu thị cho vị trí của cột cờ, cọc và vị trị đứng của bạn Huy, trong đó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𝐵</m:t>
                    </m:r>
                  </m:oMath>
                </a14:m>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chỉ vị trí mắt của bạn ấy. Ta có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𝐴𝐵</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1,6 </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m:t>
                    </m:r>
                  </m:oMath>
                </a14:m>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𝐴𝐸</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0,8 </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m:t>
                    </m:r>
                  </m:oMath>
                </a14:m>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𝐸𝐶</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15 </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m:t>
                    </m:r>
                  </m:oMath>
                </a14:m>
                <a:r>
                  <a:rPr lang="pt-BR"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𝐸𝐹</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2 </m:t>
                    </m:r>
                    <m:r>
                      <m:rPr>
                        <m:nor/>
                      </m:rPr>
                      <a:rPr lang="pt-BR" sz="24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m:t>
                    </m:r>
                  </m:oMath>
                </a14:m>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p>
            </p:txBody>
          </p:sp>
        </mc:Choice>
        <mc:Fallback xmlns="">
          <p:sp>
            <p:nvSpPr>
              <p:cNvPr id="9" name="TextBox 8">
                <a:extLst>
                  <a:ext uri="{FF2B5EF4-FFF2-40B4-BE49-F238E27FC236}">
                    <a16:creationId xmlns:a16="http://schemas.microsoft.com/office/drawing/2014/main" id="{5CE22B6C-116F-56ED-6E44-2F36F1662DAF}"/>
                  </a:ext>
                </a:extLst>
              </p:cNvPr>
              <p:cNvSpPr txBox="1">
                <a:spLocks noRot="1" noChangeAspect="1" noMove="1" noResize="1" noEditPoints="1" noAdjustHandles="1" noChangeArrowheads="1" noChangeShapeType="1" noTextEdit="1"/>
              </p:cNvSpPr>
              <p:nvPr/>
            </p:nvSpPr>
            <p:spPr>
              <a:xfrm>
                <a:off x="349433" y="1911242"/>
                <a:ext cx="7680932" cy="1890389"/>
              </a:xfrm>
              <a:prstGeom prst="rect">
                <a:avLst/>
              </a:prstGeom>
              <a:blipFill>
                <a:blip r:embed="rId5"/>
                <a:stretch>
                  <a:fillRect l="-1190" r="-1270" b="-6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2D3EAD7-0F76-6FB0-37F1-1CB8F9DA9247}"/>
                  </a:ext>
                </a:extLst>
              </p:cNvPr>
              <p:cNvSpPr txBox="1"/>
              <p:nvPr/>
            </p:nvSpPr>
            <p:spPr>
              <a:xfrm>
                <a:off x="349433" y="3873517"/>
                <a:ext cx="7680931" cy="2679260"/>
              </a:xfrm>
              <a:prstGeom prst="rect">
                <a:avLst/>
              </a:prstGeom>
              <a:noFill/>
            </p:spPr>
            <p:txBody>
              <a:bodyPr wrap="square">
                <a:spAutoFit/>
              </a:bodyPr>
              <a:lstStyle/>
              <a:p>
                <a:pPr algn="just">
                  <a:lnSpc>
                    <a:spcPct val="125000"/>
                  </a:lnSpc>
                  <a:buClr>
                    <a:srgbClr val="000000"/>
                  </a:buClr>
                  <a:buFont typeface="Arial"/>
                  <a:buNone/>
                </a:pPr>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Xét tam giác </a:t>
                </a:r>
                <a14:m>
                  <m:oMath xmlns:m="http://schemas.openxmlformats.org/officeDocument/2006/math">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𝐴𝐵𝐶</m:t>
                    </m:r>
                  </m:oMath>
                </a14:m>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có </a:t>
                </a:r>
                <a14:m>
                  <m:oMath xmlns:m="http://schemas.openxmlformats.org/officeDocument/2006/math">
                    <m:acc>
                      <m:accPr>
                        <m:chr m:val="̂"/>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accPr>
                      <m:e>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𝐵𝐴𝐶</m:t>
                        </m:r>
                      </m:e>
                    </m:acc>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accPr>
                      <m:e>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𝐼𝐸𝐶</m:t>
                        </m:r>
                      </m:e>
                    </m:acc>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pPr>
                      <m:e>
                        <m:r>
                          <m:rPr>
                            <m:nor/>
                          </m:rPr>
                          <a:rPr lang="pt-BR" sz="230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90</m:t>
                        </m:r>
                      </m:e>
                      <m:sup>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nên </a:t>
                </a:r>
                <a14:m>
                  <m:oMath xmlns:m="http://schemas.openxmlformats.org/officeDocument/2006/math">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𝐴𝐵</m:t>
                    </m:r>
                  </m:oMath>
                </a14:m>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 </a:t>
                </a:r>
                <a14:m>
                  <m:oMath xmlns:m="http://schemas.openxmlformats.org/officeDocument/2006/math">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m:t>
                    </m:r>
                  </m:oMath>
                </a14:m>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a:lnSpc>
                    <a:spcPct val="125000"/>
                  </a:lnSpc>
                  <a:buClr>
                    <a:srgbClr val="000000"/>
                  </a:buClr>
                  <a:buFont typeface="Arial"/>
                  <a:buNone/>
                </a:pPr>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Suy ra </a:t>
                </a:r>
                <a14:m>
                  <m:oMath xmlns:m="http://schemas.openxmlformats.org/officeDocument/2006/math">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m:t>
                        </m:r>
                      </m:num>
                      <m:den>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𝐴𝐵</m:t>
                        </m:r>
                      </m:den>
                    </m:f>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𝐸𝐶</m:t>
                        </m:r>
                      </m:num>
                      <m:den>
                        <m:r>
                          <a:rPr lang="pt-BR" sz="23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𝐴𝐶</m:t>
                        </m:r>
                      </m:den>
                    </m:f>
                  </m:oMath>
                </a14:m>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(hệ quả của định lí Thalès)</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a:lnSpc>
                    <a:spcPct val="125000"/>
                  </a:lnSpc>
                  <a:buClr>
                    <a:srgbClr val="000000"/>
                  </a:buClr>
                  <a:buFont typeface="Arial"/>
                  <a:buNone/>
                </a:pPr>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Do đó </a:t>
                </a:r>
                <a14:m>
                  <m:oMath xmlns:m="http://schemas.openxmlformats.org/officeDocument/2006/math">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m:t>
                        </m:r>
                      </m:num>
                      <m:den>
                        <m:r>
                          <m:rPr>
                            <m:nor/>
                          </m:rPr>
                          <a:rPr lang="pt-BR" sz="230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,6</m:t>
                        </m:r>
                      </m:den>
                    </m:f>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15</m:t>
                        </m:r>
                      </m:num>
                      <m:den>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15</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0,8</m:t>
                        </m:r>
                      </m:den>
                    </m:f>
                  </m:oMath>
                </a14:m>
                <a:r>
                  <a:rPr lang="pt-BR"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hay </a:t>
                </a:r>
                <a14:m>
                  <m:oMath xmlns:m="http://schemas.openxmlformats.org/officeDocument/2006/math">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1,6</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15</m:t>
                        </m:r>
                      </m:num>
                      <m:den>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15,8</m:t>
                        </m:r>
                      </m:den>
                    </m:f>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120</m:t>
                        </m:r>
                      </m:num>
                      <m:den>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79</m:t>
                        </m:r>
                      </m:den>
                    </m:f>
                    <m:r>
                      <m:rPr>
                        <m:nor/>
                      </m:rPr>
                      <a:rPr lang="pt-BR"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oMath>
                </a14:m>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a:lnSpc>
                    <a:spcPct val="125000"/>
                  </a:lnSpc>
                  <a:buClr>
                    <a:srgbClr val="000000"/>
                  </a:buClr>
                  <a:buFont typeface="Arial"/>
                  <a:buNone/>
                </a:pPr>
                <a:r>
                  <a:rPr lang="en-US" sz="23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Suy</a:t>
                </a:r>
                <a:r>
                  <a:rPr lang="en-US"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23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ra</a:t>
                </a:r>
                <a:r>
                  <a:rPr lang="en-US" sz="23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𝐼𝐹</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𝐸𝐹</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pt-BR"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2</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120</m:t>
                        </m:r>
                      </m:num>
                      <m:den>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79</m:t>
                        </m:r>
                      </m:den>
                    </m:f>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m:t>
                    </m:r>
                    <m:r>
                      <m:rPr>
                        <m:nor/>
                      </m:rPr>
                      <a:rPr lang="en-US" sz="2300" b="0" i="0" kern="1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f>
                      <m:fPr>
                        <m:ctrlP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38</m:t>
                        </m:r>
                      </m:num>
                      <m:den>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79</m:t>
                        </m:r>
                      </m:den>
                    </m:f>
                    <m:r>
                      <m:rPr>
                        <m:nor/>
                      </m:rPr>
                      <a:rPr lang="en-US" sz="2300" i="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 </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r>
                      <a:rPr lang="en-US" sz="23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oMath>
                </a14:m>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5" name="TextBox 14">
                <a:extLst>
                  <a:ext uri="{FF2B5EF4-FFF2-40B4-BE49-F238E27FC236}">
                    <a16:creationId xmlns:a16="http://schemas.microsoft.com/office/drawing/2014/main" id="{B2D3EAD7-0F76-6FB0-37F1-1CB8F9DA9247}"/>
                  </a:ext>
                </a:extLst>
              </p:cNvPr>
              <p:cNvSpPr txBox="1">
                <a:spLocks noRot="1" noChangeAspect="1" noMove="1" noResize="1" noEditPoints="1" noAdjustHandles="1" noChangeArrowheads="1" noChangeShapeType="1" noTextEdit="1"/>
              </p:cNvSpPr>
              <p:nvPr/>
            </p:nvSpPr>
            <p:spPr>
              <a:xfrm>
                <a:off x="349433" y="3873517"/>
                <a:ext cx="7680931" cy="2679260"/>
              </a:xfrm>
              <a:prstGeom prst="rect">
                <a:avLst/>
              </a:prstGeom>
              <a:blipFill>
                <a:blip r:embed="rId6"/>
                <a:stretch>
                  <a:fillRect l="-111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DC79B8E-3A29-41D7-7ADA-1043F32C9EB5}"/>
              </a:ext>
            </a:extLst>
          </p:cNvPr>
          <p:cNvPicPr>
            <a:picLocks noChangeAspect="1"/>
          </p:cNvPicPr>
          <p:nvPr/>
        </p:nvPicPr>
        <p:blipFill>
          <a:blip r:embed="rId7"/>
          <a:stretch>
            <a:fillRect/>
          </a:stretch>
        </p:blipFill>
        <p:spPr>
          <a:xfrm>
            <a:off x="8299095" y="1512267"/>
            <a:ext cx="3791629" cy="2938102"/>
          </a:xfrm>
          <a:prstGeom prst="rect">
            <a:avLst/>
          </a:prstGeom>
        </p:spPr>
      </p:pic>
      <p:sp>
        <p:nvSpPr>
          <p:cNvPr id="6" name="Rectangle 5">
            <a:extLst>
              <a:ext uri="{FF2B5EF4-FFF2-40B4-BE49-F238E27FC236}">
                <a16:creationId xmlns:a16="http://schemas.microsoft.com/office/drawing/2014/main" id="{4CAC580E-4089-B935-AE34-1D383C3748C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BBE56E-5315-FC32-6452-7571D922DC00}"/>
              </a:ext>
            </a:extLst>
          </p:cNvPr>
          <p:cNvGrpSpPr/>
          <p:nvPr/>
        </p:nvGrpSpPr>
        <p:grpSpPr>
          <a:xfrm>
            <a:off x="5201280" y="1087327"/>
            <a:ext cx="1789439" cy="680285"/>
            <a:chOff x="8441668" y="4587774"/>
            <a:chExt cx="1263473" cy="823613"/>
          </a:xfrm>
        </p:grpSpPr>
        <p:pic>
          <p:nvPicPr>
            <p:cNvPr id="3" name="Picture 2">
              <a:extLst>
                <a:ext uri="{FF2B5EF4-FFF2-40B4-BE49-F238E27FC236}">
                  <a16:creationId xmlns:a16="http://schemas.microsoft.com/office/drawing/2014/main" id="{985D83F8-5446-8E78-66B7-61199AEE177D}"/>
                </a:ext>
              </a:extLst>
            </p:cNvPr>
            <p:cNvPicPr>
              <a:picLocks noChangeAspect="1"/>
            </p:cNvPicPr>
            <p:nvPr/>
          </p:nvPicPr>
          <p:blipFill>
            <a:blip r:embed="rId3"/>
            <a:stretch>
              <a:fillRect/>
            </a:stretch>
          </p:blipFill>
          <p:spPr>
            <a:xfrm>
              <a:off x="8553553" y="4587774"/>
              <a:ext cx="962685" cy="823613"/>
            </a:xfrm>
            <a:prstGeom prst="rect">
              <a:avLst/>
            </a:prstGeom>
          </p:spPr>
        </p:pic>
        <p:sp>
          <p:nvSpPr>
            <p:cNvPr id="4" name="TextBox 3">
              <a:extLst>
                <a:ext uri="{FF2B5EF4-FFF2-40B4-BE49-F238E27FC236}">
                  <a16:creationId xmlns:a16="http://schemas.microsoft.com/office/drawing/2014/main" id="{DE90A8CD-3BD3-7064-29A7-806871361EFF}"/>
                </a:ext>
              </a:extLst>
            </p:cNvPr>
            <p:cNvSpPr txBox="1"/>
            <p:nvPr/>
          </p:nvSpPr>
          <p:spPr>
            <a:xfrm>
              <a:off x="8441668" y="4629958"/>
              <a:ext cx="1263473" cy="611565"/>
            </a:xfrm>
            <a:prstGeom prst="rect">
              <a:avLst/>
            </a:prstGeom>
            <a:noFill/>
          </p:spPr>
          <p:txBody>
            <a:bodyPr wrap="square" rtlCol="0">
              <a:spAutoFit/>
            </a:bodyPr>
            <a:lstStyle/>
            <a:p>
              <a:pPr algn="ctr" defTabSz="1219170">
                <a:lnSpc>
                  <a:spcPct val="125000"/>
                </a:lnSpc>
                <a:buFont typeface="Arial"/>
                <a:buNone/>
                <a:defRPr/>
              </a:pPr>
              <a:r>
                <a:rPr lang="en-US" sz="2400" b="1" dirty="0" err="1">
                  <a:solidFill>
                    <a:prstClr val="black"/>
                  </a:solidFill>
                  <a:latin typeface="UTM Avo" panose="02040603050506020204" pitchFamily="18" charset="0"/>
                  <a:cs typeface="Arial" panose="020B0604020202020204" pitchFamily="34" charset="0"/>
                  <a:sym typeface="Arial"/>
                </a:rPr>
                <a:t>Giải</a:t>
              </a:r>
              <a:endParaRPr lang="en-US" sz="2400" b="1" dirty="0">
                <a:solidFill>
                  <a:prstClr val="black"/>
                </a:solidFill>
                <a:latin typeface="UTM Avo" panose="02040603050506020204" pitchFamily="18" charset="0"/>
                <a:cs typeface="Arial" panose="020B0604020202020204" pitchFamily="34" charset="0"/>
                <a:sym typeface="Arial"/>
              </a:endParaRPr>
            </a:p>
          </p:txBody>
        </p:sp>
      </p:grpSp>
      <p:pic>
        <p:nvPicPr>
          <p:cNvPr id="7" name="Picture 6">
            <a:extLst>
              <a:ext uri="{FF2B5EF4-FFF2-40B4-BE49-F238E27FC236}">
                <a16:creationId xmlns:a16="http://schemas.microsoft.com/office/drawing/2014/main" id="{0D57C9E4-D263-E8A4-43C8-9F293C202B4B}"/>
              </a:ext>
            </a:extLst>
          </p:cNvPr>
          <p:cNvPicPr>
            <a:picLocks noChangeAspect="1"/>
          </p:cNvPicPr>
          <p:nvPr/>
        </p:nvPicPr>
        <p:blipFill>
          <a:blip r:embed="rId4"/>
          <a:stretch>
            <a:fillRect/>
          </a:stretch>
        </p:blipFill>
        <p:spPr>
          <a:xfrm>
            <a:off x="9103823" y="4904509"/>
            <a:ext cx="3472873" cy="1953491"/>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CE22B6C-116F-56ED-6E44-2F36F1662DAF}"/>
                  </a:ext>
                </a:extLst>
              </p:cNvPr>
              <p:cNvSpPr txBox="1"/>
              <p:nvPr/>
            </p:nvSpPr>
            <p:spPr>
              <a:xfrm>
                <a:off x="349433" y="2177092"/>
                <a:ext cx="6919114" cy="4164730"/>
              </a:xfrm>
              <a:prstGeom prst="rect">
                <a:avLst/>
              </a:prstGeom>
              <a:noFill/>
            </p:spPr>
            <p:txBody>
              <a:bodyPr wrap="square">
                <a:spAutoFit/>
              </a:bodyPr>
              <a:lstStyle/>
              <a:p>
                <a:pPr algn="just">
                  <a:lnSpc>
                    <a:spcPct val="150000"/>
                  </a:lnSpc>
                </a:pP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Mặt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do </a:t>
                </a:r>
                <a14:m>
                  <m:oMath xmlns:m="http://schemas.openxmlformats.org/officeDocument/2006/math">
                    <m:r>
                      <a:rPr lang="en-US" sz="23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en-US" sz="2300" i="1" kern="100">
                        <a:latin typeface="Cambria Math" panose="02040503050406030204" pitchFamily="18" charset="0"/>
                        <a:ea typeface="Times New Roman" panose="02020603050405020304" pitchFamily="18" charset="0"/>
                        <a:cs typeface="Arial" panose="020B0604020202020204" pitchFamily="34" charset="0"/>
                      </a:rPr>
                      <m:t>𝐸𝐼</m:t>
                    </m:r>
                  </m:oMath>
                </a14:m>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Thalès</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3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3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en-US" sz="2300" i="1" kern="100">
                            <a:latin typeface="Cambria Math" panose="02040503050406030204" pitchFamily="18" charset="0"/>
                            <a:ea typeface="Times New Roman" panose="02020603050405020304" pitchFamily="18" charset="0"/>
                            <a:cs typeface="Arial" panose="020B0604020202020204" pitchFamily="34" charset="0"/>
                          </a:rPr>
                          <m:t>𝐵𝐼</m:t>
                        </m:r>
                      </m:den>
                    </m:f>
                    <m:r>
                      <a:rPr lang="en-US" sz="23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3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en-US" sz="2300" i="1" kern="100">
                            <a:latin typeface="Cambria Math" panose="02040503050406030204" pitchFamily="18" charset="0"/>
                            <a:ea typeface="Times New Roman" panose="02020603050405020304" pitchFamily="18" charset="0"/>
                            <a:cs typeface="Arial" panose="020B0604020202020204" pitchFamily="34" charset="0"/>
                          </a:rPr>
                          <m:t>𝐴𝐸</m:t>
                        </m:r>
                      </m:den>
                    </m:f>
                    <m:r>
                      <a:rPr lang="en-US" sz="23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en-US" sz="2300" i="0" kern="100">
                            <a:latin typeface="Times New Roman" panose="02020603050405020304" pitchFamily="18" charset="0"/>
                            <a:ea typeface="Times New Roman" panose="02020603050405020304" pitchFamily="18" charset="0"/>
                            <a:cs typeface="Times New Roman" panose="02020603050405020304" pitchFamily="18" charset="0"/>
                          </a:rPr>
                          <m:t>15,8</m:t>
                        </m:r>
                      </m:num>
                      <m:den>
                        <m:r>
                          <m:rPr>
                            <m:nor/>
                          </m:rPr>
                          <a:rPr lang="en-US" sz="2300" i="0" kern="100">
                            <a:latin typeface="Times New Roman" panose="02020603050405020304" pitchFamily="18" charset="0"/>
                            <a:ea typeface="Times New Roman" panose="02020603050405020304" pitchFamily="18" charset="0"/>
                            <a:cs typeface="Times New Roman" panose="02020603050405020304" pitchFamily="18" charset="0"/>
                          </a:rPr>
                          <m:t>0,8</m:t>
                        </m:r>
                      </m:den>
                    </m:f>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300" i="0" kern="100">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en-US" sz="2300" i="0" kern="100">
                            <a:latin typeface="Times New Roman" panose="02020603050405020304" pitchFamily="18" charset="0"/>
                            <a:ea typeface="Times New Roman" panose="02020603050405020304" pitchFamily="18" charset="0"/>
                            <a:cs typeface="Times New Roman" panose="02020603050405020304" pitchFamily="18" charset="0"/>
                          </a:rPr>
                          <m:t>79</m:t>
                        </m:r>
                      </m:num>
                      <m:den>
                        <m:r>
                          <m:rPr>
                            <m:nor/>
                          </m:rPr>
                          <a:rPr lang="en-US" sz="2300" i="0" kern="100">
                            <a:latin typeface="Times New Roman" panose="02020603050405020304" pitchFamily="18" charset="0"/>
                            <a:ea typeface="Times New Roman" panose="02020603050405020304" pitchFamily="18" charset="0"/>
                            <a:cs typeface="Times New Roman" panose="02020603050405020304" pitchFamily="18" charset="0"/>
                          </a:rPr>
                          <m:t>4</m:t>
                        </m:r>
                      </m:den>
                    </m:f>
                  </m:oMath>
                </a14:m>
                <a:endParaRPr lang="en-US" sz="23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acc>
                      <m:accPr>
                        <m:chr m:val="̂"/>
                        <m:ctrlPr>
                          <a:rPr lang="en-US" sz="23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300" i="1" kern="100">
                            <a:latin typeface="Cambria Math" panose="02040503050406030204" pitchFamily="18" charset="0"/>
                            <a:ea typeface="Times New Roman" panose="02020603050405020304" pitchFamily="18" charset="0"/>
                            <a:cs typeface="Arial" panose="020B0604020202020204" pitchFamily="34" charset="0"/>
                          </a:rPr>
                          <m:t>𝐴𝐸𝐹</m:t>
                        </m:r>
                      </m:e>
                    </m:acc>
                    <m:r>
                      <a:rPr lang="pt-BR" sz="23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3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300" i="1" kern="100">
                            <a:latin typeface="Cambria Math" panose="02040503050406030204" pitchFamily="18" charset="0"/>
                            <a:ea typeface="Times New Roman" panose="02020603050405020304" pitchFamily="18" charset="0"/>
                            <a:cs typeface="Arial" panose="020B0604020202020204" pitchFamily="34" charset="0"/>
                          </a:rPr>
                          <m:t>𝐴𝐶𝐷</m:t>
                        </m:r>
                      </m:e>
                    </m:acc>
                    <m:r>
                      <a:rPr lang="pt-BR" sz="23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sSupPr>
                      <m:e>
                        <m:r>
                          <m:rPr>
                            <m:nor/>
                          </m:rPr>
                          <a:rPr lang="pt-BR" sz="230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m:t>90</m:t>
                        </m:r>
                      </m:e>
                      <m:sup>
                        <m:r>
                          <a:rPr lang="en-US" sz="23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3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nên </a:t>
                </a:r>
                <a14:m>
                  <m:oMath xmlns:m="http://schemas.openxmlformats.org/officeDocument/2006/math">
                    <m:r>
                      <a:rPr lang="pt-BR" sz="2300" i="1" kern="100">
                        <a:latin typeface="Cambria Math" panose="02040503050406030204" pitchFamily="18" charset="0"/>
                        <a:ea typeface="Times New Roman" panose="02020603050405020304" pitchFamily="18" charset="0"/>
                        <a:cs typeface="Arial" panose="020B0604020202020204" pitchFamily="34" charset="0"/>
                      </a:rPr>
                      <m:t>𝐸𝐹</m:t>
                    </m:r>
                  </m:oMath>
                </a14:m>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pt-BR" sz="23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 hay </a:t>
                </a:r>
                <a14:m>
                  <m:oMath xmlns:m="http://schemas.openxmlformats.org/officeDocument/2006/math">
                    <m:r>
                      <a:rPr lang="pt-BR" sz="2300" i="1" kern="100">
                        <a:latin typeface="Cambria Math" panose="02040503050406030204" pitchFamily="18" charset="0"/>
                        <a:ea typeface="Times New Roman" panose="02020603050405020304" pitchFamily="18" charset="0"/>
                        <a:cs typeface="Arial" panose="020B0604020202020204" pitchFamily="34" charset="0"/>
                      </a:rPr>
                      <m:t>𝐼𝐹</m:t>
                    </m:r>
                  </m:oMath>
                </a14:m>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pt-BR" sz="2300" i="1" kern="100">
                        <a:latin typeface="Cambria Math" panose="02040503050406030204" pitchFamily="18" charset="0"/>
                        <a:ea typeface="Times New Roman" panose="02020603050405020304" pitchFamily="18" charset="0"/>
                        <a:cs typeface="Arial" panose="020B0604020202020204" pitchFamily="34" charset="0"/>
                      </a:rPr>
                      <m:t>𝐶𝐷</m:t>
                    </m:r>
                  </m:oMath>
                </a14:m>
                <a:endParaRPr lang="en-US" sz="23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300" i="1" kern="100">
                            <a:latin typeface="Cambria Math" panose="02040503050406030204" pitchFamily="18" charset="0"/>
                            <a:ea typeface="Times New Roman" panose="02020603050405020304" pitchFamily="18" charset="0"/>
                            <a:cs typeface="Arial" panose="020B0604020202020204" pitchFamily="34" charset="0"/>
                          </a:rPr>
                          <m:t>𝐼𝐹</m:t>
                        </m:r>
                      </m:num>
                      <m:den>
                        <m:r>
                          <a:rPr lang="pt-BR" sz="2300" i="1" kern="100">
                            <a:latin typeface="Cambria Math" panose="02040503050406030204" pitchFamily="18" charset="0"/>
                            <a:ea typeface="Times New Roman" panose="02020603050405020304" pitchFamily="18" charset="0"/>
                            <a:cs typeface="Arial" panose="020B0604020202020204" pitchFamily="34" charset="0"/>
                          </a:rPr>
                          <m:t>𝐶𝐷</m:t>
                        </m:r>
                      </m:den>
                    </m:f>
                    <m:r>
                      <a:rPr lang="pt-BR" sz="23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300" i="1" kern="100">
                            <a:latin typeface="Cambria Math" panose="02040503050406030204" pitchFamily="18" charset="0"/>
                            <a:ea typeface="Times New Roman" panose="02020603050405020304" pitchFamily="18" charset="0"/>
                            <a:cs typeface="Arial" panose="020B0604020202020204" pitchFamily="34" charset="0"/>
                          </a:rPr>
                          <m:t>𝐵𝐼</m:t>
                        </m:r>
                      </m:num>
                      <m:den>
                        <m:r>
                          <a:rPr lang="pt-BR" sz="23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 (hệ quả của định lí Thalès). </a:t>
                </a:r>
              </a:p>
              <a:p>
                <a:pPr algn="just">
                  <a:lnSpc>
                    <a:spcPct val="150000"/>
                  </a:lnSpc>
                </a:pPr>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Do đó </a:t>
                </a:r>
                <a14:m>
                  <m:oMath xmlns:m="http://schemas.openxmlformats.org/officeDocument/2006/math">
                    <m:r>
                      <a:rPr lang="pt-BR" sz="2300" i="1" kern="100">
                        <a:latin typeface="Cambria Math" panose="02040503050406030204" pitchFamily="18" charset="0"/>
                        <a:ea typeface="Times New Roman" panose="02020603050405020304" pitchFamily="18" charset="0"/>
                        <a:cs typeface="Arial" panose="020B0604020202020204" pitchFamily="34" charset="0"/>
                      </a:rPr>
                      <m:t>𝐶𝐷</m:t>
                    </m:r>
                    <m:r>
                      <a:rPr lang="pt-BR" sz="2300" i="1" kern="100">
                        <a:latin typeface="Cambria Math" panose="02040503050406030204" pitchFamily="18" charset="0"/>
                        <a:ea typeface="Times New Roman" panose="02020603050405020304" pitchFamily="18" charset="0"/>
                        <a:cs typeface="Arial" panose="020B0604020202020204" pitchFamily="34" charset="0"/>
                      </a:rPr>
                      <m:t>=</m:t>
                    </m:r>
                    <m:r>
                      <a:rPr lang="pt-BR" sz="2300" i="1" kern="100">
                        <a:latin typeface="Cambria Math" panose="02040503050406030204" pitchFamily="18" charset="0"/>
                        <a:ea typeface="Times New Roman" panose="02020603050405020304" pitchFamily="18" charset="0"/>
                        <a:cs typeface="Arial" panose="020B0604020202020204" pitchFamily="34" charset="0"/>
                      </a:rPr>
                      <m:t>𝐼𝐹</m:t>
                    </m:r>
                    <m:r>
                      <a:rPr lang="en-US" sz="2300" b="0" i="1" kern="100" smtClean="0">
                        <a:latin typeface="Cambria Math" panose="02040503050406030204" pitchFamily="18" charset="0"/>
                        <a:ea typeface="Times New Roman" panose="02020603050405020304" pitchFamily="18" charset="0"/>
                        <a:cs typeface="Arial" panose="020B0604020202020204" pitchFamily="34" charset="0"/>
                      </a:rPr>
                      <m:t> </m:t>
                    </m:r>
                    <m:r>
                      <a:rPr lang="pt-BR" sz="2300" i="1" kern="100">
                        <a:latin typeface="Cambria Math" panose="02040503050406030204" pitchFamily="18" charset="0"/>
                        <a:ea typeface="Times New Roman" panose="02020603050405020304" pitchFamily="18" charset="0"/>
                        <a:cs typeface="Arial" panose="020B0604020202020204" pitchFamily="34" charset="0"/>
                      </a:rPr>
                      <m:t>.</m:t>
                    </m:r>
                    <m:r>
                      <a:rPr lang="en-US" sz="2300" b="0" i="1" kern="100" smtClean="0">
                        <a:latin typeface="Cambria Math" panose="02040503050406030204" pitchFamily="18" charset="0"/>
                        <a:ea typeface="Times New Roman" panose="02020603050405020304" pitchFamily="18" charset="0"/>
                        <a:cs typeface="Arial" panose="020B0604020202020204" pitchFamily="34" charset="0"/>
                      </a:rPr>
                      <m:t>  </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3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2300" i="1" kern="100">
                            <a:latin typeface="Cambria Math" panose="02040503050406030204" pitchFamily="18" charset="0"/>
                            <a:ea typeface="Times New Roman" panose="02020603050405020304" pitchFamily="18" charset="0"/>
                            <a:cs typeface="Arial" panose="020B0604020202020204" pitchFamily="34" charset="0"/>
                          </a:rPr>
                          <m:t>𝐵𝐼</m:t>
                        </m:r>
                      </m:den>
                    </m:f>
                    <m:r>
                      <a:rPr lang="pt-BR" sz="23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38</m:t>
                        </m:r>
                      </m:num>
                      <m:den>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79</m:t>
                        </m:r>
                      </m:den>
                    </m:f>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3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79</m:t>
                        </m:r>
                      </m:num>
                      <m:den>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 </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9,5 (</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m</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3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pt-BR" sz="2300" kern="100" dirty="0">
                    <a:latin typeface="Times New Roman" panose="02020603050405020304" pitchFamily="18" charset="0"/>
                    <a:ea typeface="Times New Roman" panose="02020603050405020304" pitchFamily="18" charset="0"/>
                    <a:cs typeface="Times New Roman" panose="02020603050405020304" pitchFamily="18" charset="0"/>
                  </a:rPr>
                  <a:t>Vậy chiều cao của cột cờ là </a:t>
                </a:r>
                <a14:m>
                  <m:oMath xmlns:m="http://schemas.openxmlformats.org/officeDocument/2006/math">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9,5 </m:t>
                    </m:r>
                    <m:r>
                      <m:rPr>
                        <m:nor/>
                      </m:rPr>
                      <a:rPr lang="pt-BR" sz="2300" i="0" kern="100">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300" b="0" i="0" kern="100" smtClean="0">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3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5CE22B6C-116F-56ED-6E44-2F36F1662DAF}"/>
                  </a:ext>
                </a:extLst>
              </p:cNvPr>
              <p:cNvSpPr txBox="1">
                <a:spLocks noRot="1" noChangeAspect="1" noMove="1" noResize="1" noEditPoints="1" noAdjustHandles="1" noChangeArrowheads="1" noChangeShapeType="1" noTextEdit="1"/>
              </p:cNvSpPr>
              <p:nvPr/>
            </p:nvSpPr>
            <p:spPr>
              <a:xfrm>
                <a:off x="349433" y="2177092"/>
                <a:ext cx="6919114" cy="4164730"/>
              </a:xfrm>
              <a:prstGeom prst="rect">
                <a:avLst/>
              </a:prstGeom>
              <a:blipFill>
                <a:blip r:embed="rId5"/>
                <a:stretch>
                  <a:fillRect l="-1233" r="-1322" b="-219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FA66A8C-B292-0378-CF43-CC226C694F65}"/>
              </a:ext>
            </a:extLst>
          </p:cNvPr>
          <p:cNvPicPr>
            <a:picLocks noChangeAspect="1"/>
          </p:cNvPicPr>
          <p:nvPr/>
        </p:nvPicPr>
        <p:blipFill>
          <a:blip r:embed="rId6"/>
          <a:stretch>
            <a:fillRect/>
          </a:stretch>
        </p:blipFill>
        <p:spPr>
          <a:xfrm>
            <a:off x="7563673" y="1820717"/>
            <a:ext cx="3791629" cy="2938102"/>
          </a:xfrm>
          <a:prstGeom prst="rect">
            <a:avLst/>
          </a:prstGeom>
        </p:spPr>
      </p:pic>
      <p:sp>
        <p:nvSpPr>
          <p:cNvPr id="6" name="Rectangle 5">
            <a:extLst>
              <a:ext uri="{FF2B5EF4-FFF2-40B4-BE49-F238E27FC236}">
                <a16:creationId xmlns:a16="http://schemas.microsoft.com/office/drawing/2014/main" id="{B22EAD7B-0A22-C25B-543F-FC4CADC255AA}"/>
              </a:ext>
            </a:extLst>
          </p:cNvPr>
          <p:cNvSpPr/>
          <p:nvPr/>
        </p:nvSpPr>
        <p:spPr>
          <a:xfrm>
            <a:off x="0" y="0"/>
            <a:ext cx="12192000" cy="625151"/>
          </a:xfrm>
          <a:prstGeom prst="rect">
            <a:avLst/>
          </a:prstGeom>
          <a:solidFill>
            <a:srgbClr val="F479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0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21 -  Bài 2 - Ứng dụng của định lí Thalès trong tam giác - Tiết 1</Template>
  <TotalTime>73</TotalTime>
  <Words>900</Words>
  <Application>Microsoft Office PowerPoint</Application>
  <PresentationFormat>Widescreen</PresentationFormat>
  <Paragraphs>72</Paragraphs>
  <Slides>18</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Calibri Light</vt:lpstr>
      <vt:lpstr>Times New Roman</vt:lpstr>
      <vt:lpstr>Arial</vt:lpstr>
      <vt:lpstr>Calibri</vt:lpstr>
      <vt:lpstr>Euphoria Script</vt:lpstr>
      <vt:lpstr>UTM Avo</vt:lpstr>
      <vt:lpstr>Cambria Math</vt:lpstr>
      <vt:lpstr>Office Theme</vt:lpstr>
      <vt:lpstr>1_Office Theme</vt:lpstr>
      <vt:lpstr>4_Office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Dell I5</cp:lastModifiedBy>
  <cp:revision>12</cp:revision>
  <dcterms:created xsi:type="dcterms:W3CDTF">2023-12-27T10:02:29Z</dcterms:created>
  <dcterms:modified xsi:type="dcterms:W3CDTF">2025-02-11T10:36:51Z</dcterms:modified>
</cp:coreProperties>
</file>