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5" r:id="rId4"/>
    <p:sldMasterId id="2147483697" r:id="rId5"/>
    <p:sldMasterId id="2147483742" r:id="rId6"/>
    <p:sldMasterId id="2147483754" r:id="rId7"/>
  </p:sldMasterIdLst>
  <p:notesMasterIdLst>
    <p:notesMasterId r:id="rId36"/>
  </p:notesMasterIdLst>
  <p:sldIdLst>
    <p:sldId id="284" r:id="rId8"/>
    <p:sldId id="303" r:id="rId9"/>
    <p:sldId id="313" r:id="rId10"/>
    <p:sldId id="317" r:id="rId11"/>
    <p:sldId id="257" r:id="rId12"/>
    <p:sldId id="259" r:id="rId13"/>
    <p:sldId id="316" r:id="rId14"/>
    <p:sldId id="266" r:id="rId15"/>
    <p:sldId id="258" r:id="rId16"/>
    <p:sldId id="269" r:id="rId17"/>
    <p:sldId id="274" r:id="rId18"/>
    <p:sldId id="275" r:id="rId19"/>
    <p:sldId id="276" r:id="rId20"/>
    <p:sldId id="277" r:id="rId21"/>
    <p:sldId id="306" r:id="rId22"/>
    <p:sldId id="307" r:id="rId23"/>
    <p:sldId id="1063" r:id="rId24"/>
    <p:sldId id="308" r:id="rId25"/>
    <p:sldId id="309" r:id="rId26"/>
    <p:sldId id="310" r:id="rId27"/>
    <p:sldId id="311" r:id="rId28"/>
    <p:sldId id="312" r:id="rId29"/>
    <p:sldId id="260" r:id="rId30"/>
    <p:sldId id="1064" r:id="rId31"/>
    <p:sldId id="271" r:id="rId32"/>
    <p:sldId id="355" r:id="rId33"/>
    <p:sldId id="263" r:id="rId34"/>
    <p:sldId id="272" r:id="rId35"/>
  </p:sldIdLst>
  <p:sldSz cx="12192000" cy="6858000"/>
  <p:notesSz cx="6858000" cy="9144000"/>
  <p:embeddedFontLst>
    <p:embeddedFont>
      <p:font typeface="Cambria Math" panose="02040503050406030204" pitchFamily="18"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
          <c:y val="1.6675164316299562E-2"/>
          <c:w val="0.92636697247706423"/>
          <c:h val="0.9367778040763608"/>
        </c:manualLayout>
      </c:layout>
      <c:pieChart>
        <c:varyColors val="1"/>
        <c:ser>
          <c:idx val="0"/>
          <c:order val="0"/>
          <c:tx>
            <c:strRef>
              <c:f>Sheet1!$B$1</c:f>
              <c:strCache>
                <c:ptCount val="1"/>
                <c:pt idx="0">
                  <c:v>Sales</c:v>
                </c:pt>
              </c:strCache>
            </c:strRef>
          </c:tx>
          <c:spPr>
            <a:solidFill>
              <a:schemeClr val="lt1"/>
            </a:solidFill>
            <a:ln w="9525">
              <a:solidFill>
                <a:schemeClr val="dk1">
                  <a:tint val="88500"/>
                </a:schemeClr>
              </a:solidFill>
            </a:ln>
            <a:effectLst/>
          </c:spPr>
          <c:dPt>
            <c:idx val="0"/>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1-43DF-436E-8AB9-416E8ED9E745}"/>
              </c:ext>
            </c:extLst>
          </c:dPt>
          <c:dPt>
            <c:idx val="1"/>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3-43DF-436E-8AB9-416E8ED9E745}"/>
              </c:ext>
            </c:extLst>
          </c:dPt>
          <c:dPt>
            <c:idx val="2"/>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5-43DF-436E-8AB9-416E8ED9E745}"/>
              </c:ext>
            </c:extLst>
          </c:dPt>
          <c:dPt>
            <c:idx val="3"/>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7-43DF-436E-8AB9-416E8ED9E745}"/>
              </c:ext>
            </c:extLst>
          </c:dPt>
          <c:dPt>
            <c:idx val="4"/>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9-43DF-436E-8AB9-416E8ED9E745}"/>
              </c:ext>
            </c:extLst>
          </c:dPt>
          <c:dPt>
            <c:idx val="5"/>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B-43DF-436E-8AB9-416E8ED9E745}"/>
              </c:ext>
            </c:extLst>
          </c:dPt>
          <c:dPt>
            <c:idx val="6"/>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D-43DF-436E-8AB9-416E8ED9E745}"/>
              </c:ext>
            </c:extLst>
          </c:dPt>
          <c:dPt>
            <c:idx val="7"/>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0F-43DF-436E-8AB9-416E8ED9E745}"/>
              </c:ext>
            </c:extLst>
          </c:dPt>
          <c:dPt>
            <c:idx val="8"/>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1-43DF-436E-8AB9-416E8ED9E745}"/>
              </c:ext>
            </c:extLst>
          </c:dPt>
          <c:dPt>
            <c:idx val="9"/>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3-43DF-436E-8AB9-416E8ED9E745}"/>
              </c:ext>
            </c:extLst>
          </c:dPt>
          <c:dPt>
            <c:idx val="10"/>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5-43DF-436E-8AB9-416E8ED9E745}"/>
              </c:ext>
            </c:extLst>
          </c:dPt>
          <c:dPt>
            <c:idx val="11"/>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7-43DF-436E-8AB9-416E8ED9E745}"/>
              </c:ext>
            </c:extLst>
          </c:dPt>
          <c:dPt>
            <c:idx val="12"/>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9-43DF-436E-8AB9-416E8ED9E745}"/>
              </c:ext>
            </c:extLst>
          </c:dPt>
          <c:dPt>
            <c:idx val="13"/>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B-43DF-436E-8AB9-416E8ED9E745}"/>
              </c:ext>
            </c:extLst>
          </c:dPt>
          <c:dPt>
            <c:idx val="14"/>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D-43DF-436E-8AB9-416E8ED9E745}"/>
              </c:ext>
            </c:extLst>
          </c:dPt>
          <c:dPt>
            <c:idx val="15"/>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1F-43DF-436E-8AB9-416E8ED9E745}"/>
              </c:ext>
            </c:extLst>
          </c:dPt>
          <c:dPt>
            <c:idx val="16"/>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21-43DF-436E-8AB9-416E8ED9E745}"/>
              </c:ext>
            </c:extLst>
          </c:dPt>
          <c:dPt>
            <c:idx val="17"/>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23-43DF-436E-8AB9-416E8ED9E745}"/>
              </c:ext>
            </c:extLst>
          </c:dPt>
          <c:dPt>
            <c:idx val="18"/>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25-43DF-436E-8AB9-416E8ED9E745}"/>
              </c:ext>
            </c:extLst>
          </c:dPt>
          <c:dPt>
            <c:idx val="19"/>
            <c:bubble3D val="0"/>
            <c:spPr>
              <a:solidFill>
                <a:schemeClr val="lt1"/>
              </a:solidFill>
              <a:ln w="9525">
                <a:solidFill>
                  <a:schemeClr val="dk1">
                    <a:tint val="88500"/>
                  </a:schemeClr>
                </a:solidFill>
              </a:ln>
              <a:effectLst/>
            </c:spPr>
            <c:extLst>
              <c:ext xmlns:c16="http://schemas.microsoft.com/office/drawing/2014/chart" uri="{C3380CC4-5D6E-409C-BE32-E72D297353CC}">
                <c16:uniqueId val="{00000027-43DF-436E-8AB9-416E8ED9E745}"/>
              </c:ext>
            </c:extLst>
          </c:dPt>
          <c:dLbls>
            <c:dLbl>
              <c:idx val="0"/>
              <c:delete val="1"/>
              <c:extLst>
                <c:ext xmlns:c15="http://schemas.microsoft.com/office/drawing/2012/chart" uri="{CE6537A1-D6FC-4f65-9D91-7224C49458BB}"/>
                <c:ext xmlns:c16="http://schemas.microsoft.com/office/drawing/2014/chart" uri="{C3380CC4-5D6E-409C-BE32-E72D297353CC}">
                  <c16:uniqueId val="{00000001-43DF-436E-8AB9-416E8ED9E745}"/>
                </c:ext>
              </c:extLst>
            </c:dLbl>
            <c:dLbl>
              <c:idx val="1"/>
              <c:delete val="1"/>
              <c:extLst>
                <c:ext xmlns:c15="http://schemas.microsoft.com/office/drawing/2012/chart" uri="{CE6537A1-D6FC-4f65-9D91-7224C49458BB}"/>
                <c:ext xmlns:c16="http://schemas.microsoft.com/office/drawing/2014/chart" uri="{C3380CC4-5D6E-409C-BE32-E72D297353CC}">
                  <c16:uniqueId val="{00000003-43DF-436E-8AB9-416E8ED9E745}"/>
                </c:ext>
              </c:extLst>
            </c:dLbl>
            <c:dLbl>
              <c:idx val="2"/>
              <c:delete val="1"/>
              <c:extLst>
                <c:ext xmlns:c15="http://schemas.microsoft.com/office/drawing/2012/chart" uri="{CE6537A1-D6FC-4f65-9D91-7224C49458BB}"/>
                <c:ext xmlns:c16="http://schemas.microsoft.com/office/drawing/2014/chart" uri="{C3380CC4-5D6E-409C-BE32-E72D297353CC}">
                  <c16:uniqueId val="{00000005-43DF-436E-8AB9-416E8ED9E745}"/>
                </c:ext>
              </c:extLst>
            </c:dLbl>
            <c:dLbl>
              <c:idx val="3"/>
              <c:delete val="1"/>
              <c:extLst>
                <c:ext xmlns:c15="http://schemas.microsoft.com/office/drawing/2012/chart" uri="{CE6537A1-D6FC-4f65-9D91-7224C49458BB}"/>
                <c:ext xmlns:c16="http://schemas.microsoft.com/office/drawing/2014/chart" uri="{C3380CC4-5D6E-409C-BE32-E72D297353CC}">
                  <c16:uniqueId val="{00000007-43DF-436E-8AB9-416E8ED9E745}"/>
                </c:ext>
              </c:extLst>
            </c:dLbl>
            <c:dLbl>
              <c:idx val="4"/>
              <c:layout>
                <c:manualLayout>
                  <c:x val="-0.5425338639879872"/>
                  <c:y val="-0.2285499113955673"/>
                </c:manualLayout>
              </c:layout>
              <c:tx>
                <c:rich>
                  <a:bodyPr/>
                  <a:lstStyle/>
                  <a:p>
                    <a:fld id="{F168FE8D-C23F-403A-B321-22189A96A05C}" type="CATEGORYNAME">
                      <a:rPr lang="en-US" sz="2000">
                        <a:latin typeface="Times New Roman" panose="02020603050405020304" pitchFamily="18" charset="0"/>
                        <a:cs typeface="Times New Roman" panose="02020603050405020304" pitchFamily="18" charset="0"/>
                      </a:rPr>
                      <a:pPr/>
                      <a:t>[CATEGORY NAME]</a:t>
                    </a:fld>
                    <a:r>
                      <a:rPr lang="en-US" sz="2000" baseline="0" dirty="0">
                        <a:latin typeface="Times New Roman" panose="02020603050405020304" pitchFamily="18" charset="0"/>
                        <a:cs typeface="Times New Roman" panose="02020603050405020304" pitchFamily="18" charset="0"/>
                      </a:rPr>
                      <a:t>
</a:t>
                    </a:r>
                    <a:fld id="{37BB4DD8-888C-4B1C-B04B-E8201E637A69}" type="PERCENTAGE">
                      <a:rPr lang="en-US" sz="2000" baseline="0">
                        <a:latin typeface="Times New Roman" panose="02020603050405020304" pitchFamily="18" charset="0"/>
                        <a:cs typeface="Times New Roman" panose="02020603050405020304" pitchFamily="18" charset="0"/>
                      </a:rPr>
                      <a:pPr/>
                      <a:t>[PERCENTAGE]</a:t>
                    </a:fld>
                    <a:endParaRPr lang="en-US" sz="2000" baseline="0" dirty="0">
                      <a:latin typeface="Times New Roman" panose="02020603050405020304" pitchFamily="18" charset="0"/>
                      <a:cs typeface="Times New Roman" panose="02020603050405020304" pitchFamily="18" charset="0"/>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7.9990676392938512E-2"/>
                      <c:h val="0.30045916526297184"/>
                    </c:manualLayout>
                  </c15:layout>
                  <c15:dlblFieldTable/>
                  <c15:showDataLabelsRange val="0"/>
                </c:ext>
                <c:ext xmlns:c16="http://schemas.microsoft.com/office/drawing/2014/chart" uri="{C3380CC4-5D6E-409C-BE32-E72D297353CC}">
                  <c16:uniqueId val="{00000009-43DF-436E-8AB9-416E8ED9E745}"/>
                </c:ext>
              </c:extLst>
            </c:dLbl>
            <c:dLbl>
              <c:idx val="5"/>
              <c:delete val="1"/>
              <c:extLst>
                <c:ext xmlns:c15="http://schemas.microsoft.com/office/drawing/2012/chart" uri="{CE6537A1-D6FC-4f65-9D91-7224C49458BB}"/>
                <c:ext xmlns:c16="http://schemas.microsoft.com/office/drawing/2014/chart" uri="{C3380CC4-5D6E-409C-BE32-E72D297353CC}">
                  <c16:uniqueId val="{0000000B-43DF-436E-8AB9-416E8ED9E745}"/>
                </c:ext>
              </c:extLst>
            </c:dLbl>
            <c:dLbl>
              <c:idx val="6"/>
              <c:delete val="1"/>
              <c:extLst>
                <c:ext xmlns:c15="http://schemas.microsoft.com/office/drawing/2012/chart" uri="{CE6537A1-D6FC-4f65-9D91-7224C49458BB}"/>
                <c:ext xmlns:c16="http://schemas.microsoft.com/office/drawing/2014/chart" uri="{C3380CC4-5D6E-409C-BE32-E72D297353CC}">
                  <c16:uniqueId val="{0000000D-43DF-436E-8AB9-416E8ED9E745}"/>
                </c:ext>
              </c:extLst>
            </c:dLbl>
            <c:dLbl>
              <c:idx val="7"/>
              <c:delete val="1"/>
              <c:extLst>
                <c:ext xmlns:c15="http://schemas.microsoft.com/office/drawing/2012/chart" uri="{CE6537A1-D6FC-4f65-9D91-7224C49458BB}"/>
                <c:ext xmlns:c16="http://schemas.microsoft.com/office/drawing/2014/chart" uri="{C3380CC4-5D6E-409C-BE32-E72D297353CC}">
                  <c16:uniqueId val="{0000000F-43DF-436E-8AB9-416E8ED9E745}"/>
                </c:ext>
              </c:extLst>
            </c:dLbl>
            <c:dLbl>
              <c:idx val="8"/>
              <c:delete val="1"/>
              <c:extLst>
                <c:ext xmlns:c15="http://schemas.microsoft.com/office/drawing/2012/chart" uri="{CE6537A1-D6FC-4f65-9D91-7224C49458BB}"/>
                <c:ext xmlns:c16="http://schemas.microsoft.com/office/drawing/2014/chart" uri="{C3380CC4-5D6E-409C-BE32-E72D297353CC}">
                  <c16:uniqueId val="{00000011-43DF-436E-8AB9-416E8ED9E745}"/>
                </c:ext>
              </c:extLst>
            </c:dLbl>
            <c:dLbl>
              <c:idx val="9"/>
              <c:delete val="1"/>
              <c:extLst>
                <c:ext xmlns:c15="http://schemas.microsoft.com/office/drawing/2012/chart" uri="{CE6537A1-D6FC-4f65-9D91-7224C49458BB}"/>
                <c:ext xmlns:c16="http://schemas.microsoft.com/office/drawing/2014/chart" uri="{C3380CC4-5D6E-409C-BE32-E72D297353CC}">
                  <c16:uniqueId val="{00000013-43DF-436E-8AB9-416E8ED9E745}"/>
                </c:ext>
              </c:extLst>
            </c:dLbl>
            <c:dLbl>
              <c:idx val="10"/>
              <c:delete val="1"/>
              <c:extLst>
                <c:ext xmlns:c15="http://schemas.microsoft.com/office/drawing/2012/chart" uri="{CE6537A1-D6FC-4f65-9D91-7224C49458BB}"/>
                <c:ext xmlns:c16="http://schemas.microsoft.com/office/drawing/2014/chart" uri="{C3380CC4-5D6E-409C-BE32-E72D297353CC}">
                  <c16:uniqueId val="{00000015-43DF-436E-8AB9-416E8ED9E745}"/>
                </c:ext>
              </c:extLst>
            </c:dLbl>
            <c:dLbl>
              <c:idx val="11"/>
              <c:delete val="1"/>
              <c:extLst>
                <c:ext xmlns:c15="http://schemas.microsoft.com/office/drawing/2012/chart" uri="{CE6537A1-D6FC-4f65-9D91-7224C49458BB}"/>
                <c:ext xmlns:c16="http://schemas.microsoft.com/office/drawing/2014/chart" uri="{C3380CC4-5D6E-409C-BE32-E72D297353CC}">
                  <c16:uniqueId val="{00000017-43DF-436E-8AB9-416E8ED9E745}"/>
                </c:ext>
              </c:extLst>
            </c:dLbl>
            <c:dLbl>
              <c:idx val="12"/>
              <c:delete val="1"/>
              <c:extLst>
                <c:ext xmlns:c15="http://schemas.microsoft.com/office/drawing/2012/chart" uri="{CE6537A1-D6FC-4f65-9D91-7224C49458BB}"/>
                <c:ext xmlns:c16="http://schemas.microsoft.com/office/drawing/2014/chart" uri="{C3380CC4-5D6E-409C-BE32-E72D297353CC}">
                  <c16:uniqueId val="{00000019-43DF-436E-8AB9-416E8ED9E745}"/>
                </c:ext>
              </c:extLst>
            </c:dLbl>
            <c:dLbl>
              <c:idx val="13"/>
              <c:delete val="1"/>
              <c:extLst>
                <c:ext xmlns:c15="http://schemas.microsoft.com/office/drawing/2012/chart" uri="{CE6537A1-D6FC-4f65-9D91-7224C49458BB}"/>
                <c:ext xmlns:c16="http://schemas.microsoft.com/office/drawing/2014/chart" uri="{C3380CC4-5D6E-409C-BE32-E72D297353CC}">
                  <c16:uniqueId val="{0000001B-43DF-436E-8AB9-416E8ED9E745}"/>
                </c:ext>
              </c:extLst>
            </c:dLbl>
            <c:dLbl>
              <c:idx val="14"/>
              <c:delete val="1"/>
              <c:extLst>
                <c:ext xmlns:c15="http://schemas.microsoft.com/office/drawing/2012/chart" uri="{CE6537A1-D6FC-4f65-9D91-7224C49458BB}"/>
                <c:ext xmlns:c16="http://schemas.microsoft.com/office/drawing/2014/chart" uri="{C3380CC4-5D6E-409C-BE32-E72D297353CC}">
                  <c16:uniqueId val="{0000001D-43DF-436E-8AB9-416E8ED9E745}"/>
                </c:ext>
              </c:extLst>
            </c:dLbl>
            <c:dLbl>
              <c:idx val="15"/>
              <c:delete val="1"/>
              <c:extLst>
                <c:ext xmlns:c15="http://schemas.microsoft.com/office/drawing/2012/chart" uri="{CE6537A1-D6FC-4f65-9D91-7224C49458BB}"/>
                <c:ext xmlns:c16="http://schemas.microsoft.com/office/drawing/2014/chart" uri="{C3380CC4-5D6E-409C-BE32-E72D297353CC}">
                  <c16:uniqueId val="{0000001F-43DF-436E-8AB9-416E8ED9E745}"/>
                </c:ext>
              </c:extLst>
            </c:dLbl>
            <c:dLbl>
              <c:idx val="16"/>
              <c:delete val="1"/>
              <c:extLst>
                <c:ext xmlns:c15="http://schemas.microsoft.com/office/drawing/2012/chart" uri="{CE6537A1-D6FC-4f65-9D91-7224C49458BB}"/>
                <c:ext xmlns:c16="http://schemas.microsoft.com/office/drawing/2014/chart" uri="{C3380CC4-5D6E-409C-BE32-E72D297353CC}">
                  <c16:uniqueId val="{00000021-43DF-436E-8AB9-416E8ED9E745}"/>
                </c:ext>
              </c:extLst>
            </c:dLbl>
            <c:dLbl>
              <c:idx val="17"/>
              <c:delete val="1"/>
              <c:extLst>
                <c:ext xmlns:c15="http://schemas.microsoft.com/office/drawing/2012/chart" uri="{CE6537A1-D6FC-4f65-9D91-7224C49458BB}"/>
                <c:ext xmlns:c16="http://schemas.microsoft.com/office/drawing/2014/chart" uri="{C3380CC4-5D6E-409C-BE32-E72D297353CC}">
                  <c16:uniqueId val="{00000023-43DF-436E-8AB9-416E8ED9E745}"/>
                </c:ext>
              </c:extLst>
            </c:dLbl>
            <c:dLbl>
              <c:idx val="18"/>
              <c:delete val="1"/>
              <c:extLst>
                <c:ext xmlns:c15="http://schemas.microsoft.com/office/drawing/2012/chart" uri="{CE6537A1-D6FC-4f65-9D91-7224C49458BB}"/>
                <c:ext xmlns:c16="http://schemas.microsoft.com/office/drawing/2014/chart" uri="{C3380CC4-5D6E-409C-BE32-E72D297353CC}">
                  <c16:uniqueId val="{00000025-43DF-436E-8AB9-416E8ED9E745}"/>
                </c:ext>
              </c:extLst>
            </c:dLbl>
            <c:dLbl>
              <c:idx val="19"/>
              <c:delete val="1"/>
              <c:extLst>
                <c:ext xmlns:c15="http://schemas.microsoft.com/office/drawing/2012/chart" uri="{CE6537A1-D6FC-4f65-9D91-7224C49458BB}"/>
                <c:ext xmlns:c16="http://schemas.microsoft.com/office/drawing/2014/chart" uri="{C3380CC4-5D6E-409C-BE32-E72D297353CC}">
                  <c16:uniqueId val="{00000027-43DF-436E-8AB9-416E8ED9E745}"/>
                </c:ext>
              </c:extLst>
            </c:dLbl>
            <c:spPr>
              <a:noFill/>
              <a:ln>
                <a:noFill/>
              </a:ln>
              <a:effectLst/>
            </c:spPr>
            <c:txPr>
              <a:bodyPr rot="0" spcFirstLastPara="1" vertOverflow="ellipsis" vert="horz" wrap="square" anchor="ctr" anchorCtr="1"/>
              <a:lstStyle/>
              <a:p>
                <a:pPr>
                  <a:defRPr sz="2000" b="1" i="0" u="none" strike="noStrike" kern="1200" baseline="0">
                    <a:solidFill>
                      <a:schemeClr val="dk1">
                        <a:tint val="88500"/>
                      </a:schemeClr>
                    </a:solidFill>
                    <a:latin typeface="Times New Roman" panose="02020603050405020304" pitchFamily="18" charset="0"/>
                    <a:ea typeface="+mn-ea"/>
                    <a:cs typeface="Times New Roman" panose="02020603050405020304" pitchFamily="18" charset="0"/>
                  </a:defRPr>
                </a:pPr>
                <a:endParaRPr lang="vi-VN"/>
              </a:p>
            </c:txPr>
            <c:dLblPos val="inEnd"/>
            <c:showLegendKey val="0"/>
            <c:showVal val="0"/>
            <c:showCatName val="1"/>
            <c:showSerName val="0"/>
            <c:showPercent val="1"/>
            <c:showBubbleSize val="0"/>
            <c:showLeaderLines val="1"/>
            <c:leaderLines>
              <c:spPr>
                <a:ln w="9525">
                  <a:solidFill>
                    <a:schemeClr val="dk1">
                      <a:tint val="88500"/>
                      <a:lumMod val="60000"/>
                      <a:lumOff val="40000"/>
                    </a:schemeClr>
                  </a:solidFill>
                </a:ln>
                <a:effectLst/>
              </c:spPr>
            </c:leaderLines>
            <c:extLst>
              <c:ext xmlns:c15="http://schemas.microsoft.com/office/drawing/2012/chart" uri="{CE6537A1-D6FC-4f65-9D91-7224C49458BB}"/>
            </c:extLst>
          </c:dLbls>
          <c:cat>
            <c:numRef>
              <c:f>Sheet1!$A$2:$A$21</c:f>
              <c:numCache>
                <c:formatCode>General</c:formatCode>
                <c:ptCount val="20"/>
              </c:numCache>
            </c:numRef>
          </c:cat>
          <c:val>
            <c:numRef>
              <c:f>Sheet1!$B$2:$B$21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extLst>
            <c:ext xmlns:c16="http://schemas.microsoft.com/office/drawing/2014/chart" uri="{C3380CC4-5D6E-409C-BE32-E72D297353CC}">
              <c16:uniqueId val="{00000028-43DF-436E-8AB9-416E8ED9E745}"/>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noFill/>
      <a:round/>
    </a:ln>
    <a:effectLst/>
  </c:spPr>
  <c:txPr>
    <a:bodyPr/>
    <a:lstStyle/>
    <a:p>
      <a:pPr>
        <a:defRPr sz="2800"/>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629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1905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45731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6984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2665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275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49201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9493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1993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1966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931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803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28242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45145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72632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806697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83234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945641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37580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76066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89740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13404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59732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0310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173C9F-998E-4DF7-95CD-272D7CDEB1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194448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25392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73C9F-998E-4DF7-95CD-272D7CDEB1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989757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73C9F-998E-4DF7-95CD-272D7CDEB12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573940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73C9F-998E-4DF7-95CD-272D7CDEB12D}"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008504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73C9F-998E-4DF7-95CD-272D7CDEB12D}"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51680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73C9F-998E-4DF7-95CD-272D7CDEB12D}"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688216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73C9F-998E-4DF7-95CD-272D7CDEB12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082801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73C9F-998E-4DF7-95CD-272D7CDEB12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101438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562976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765012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41457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17654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242984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16013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31057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6860882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608282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30812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666137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756452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588375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03481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103505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94982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10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646847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624511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304418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87843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721545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824613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708656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1369329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423552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4634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875256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12229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03948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236697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86866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00233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322535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205571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1098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06169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45233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109796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17183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307847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419400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419434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29535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37486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692810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57C6-210E-4B03-A30E-B9EF3BA8A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CF98B-4C78-47A5-8621-170DBDDE65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E712ED-9372-4FA8-BF9C-FBCCE1BBD15A}"/>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1662FD91-FB2F-4E36-B384-FE42D5BBA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CA15E-9DA1-4616-924A-65B3FED1DC99}"/>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297442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06CB-E51C-4525-9109-3EEC38C427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FE9A1-2FC4-4927-B369-D34403F810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CAE34-7981-460F-9698-5F2F39735BBE}"/>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17C80131-E583-4C1C-8A8F-BD31837EC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EC19F-A666-4097-90D5-EDF3BEF30E1B}"/>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879937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22A0-5638-4AA8-9761-53932BFEA0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221E5B-48F2-41BD-B65D-58F4AC81C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8324C5-CFDA-4C81-979F-54EBFDBA6ECC}"/>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C7871B30-5C39-4C67-9E25-44905F299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9E574-94CD-43C3-90D6-88E415864B5F}"/>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6105637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D396-3DCD-4238-B399-13216DAF6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6E804-46A5-4206-AA4B-C78DF2D61F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6144A2-551A-475E-B36B-555BA8B5AC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43A5FD-7681-4AE8-824D-DF3DE9E01EB4}"/>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6" name="Footer Placeholder 5">
            <a:extLst>
              <a:ext uri="{FF2B5EF4-FFF2-40B4-BE49-F238E27FC236}">
                <a16:creationId xmlns:a16="http://schemas.microsoft.com/office/drawing/2014/main" id="{0BCDC9F3-AA9B-467A-B3C0-A6D796E46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5D36A-F37F-4480-B4B1-364DE3FF38B7}"/>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978732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8BF3-F8F2-4D9F-88E3-2804A4242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2DCE0D-D0A7-40BD-AA6D-1AB462368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7B8815-12FD-43A4-9A08-6864938DE2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205CCD-26FA-4A68-9DB7-466545FD0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2D3443-F28F-4889-8F2C-6C578847FE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6103BC-F321-4FC1-BFC0-8531D7DD53BF}"/>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8" name="Footer Placeholder 7">
            <a:extLst>
              <a:ext uri="{FF2B5EF4-FFF2-40B4-BE49-F238E27FC236}">
                <a16:creationId xmlns:a16="http://schemas.microsoft.com/office/drawing/2014/main" id="{77E9559A-E29C-4AE1-BB51-07BE9FC97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466FEA-449B-4C4C-A7B7-E88D2073B166}"/>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0747854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E9F2-75EF-4472-A3F1-3FF42995A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CCF33-B719-494E-B6D0-53FD3C5AA52E}"/>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4" name="Footer Placeholder 3">
            <a:extLst>
              <a:ext uri="{FF2B5EF4-FFF2-40B4-BE49-F238E27FC236}">
                <a16:creationId xmlns:a16="http://schemas.microsoft.com/office/drawing/2014/main" id="{21CC97B7-500A-4C9C-A61C-79A1D3A3B2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27C3A-E2CD-4B3C-BB6D-BF381436D4DC}"/>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3450558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7735BF-AB1E-4B13-9FEC-DAACFB8B8CB8}"/>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3" name="Footer Placeholder 2">
            <a:extLst>
              <a:ext uri="{FF2B5EF4-FFF2-40B4-BE49-F238E27FC236}">
                <a16:creationId xmlns:a16="http://schemas.microsoft.com/office/drawing/2014/main" id="{8A5E525B-8FA6-4C6C-96FF-EE9F5F1E4F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59143E-5F38-427B-8B7E-0B22BDB51215}"/>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128845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93F5-1CDC-4404-89A1-57C02339BD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D90372-9E0A-428E-832F-9CF0CD0A6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78118-852D-44CB-8F7E-267672736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768A26-F0F7-4AE6-8234-ADFF7B00280B}"/>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6" name="Footer Placeholder 5">
            <a:extLst>
              <a:ext uri="{FF2B5EF4-FFF2-40B4-BE49-F238E27FC236}">
                <a16:creationId xmlns:a16="http://schemas.microsoft.com/office/drawing/2014/main" id="{2BE711B9-D376-4782-9DC7-EBD0D540B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DCBD2-BB73-4780-8809-AE3BFB5AEB18}"/>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0497760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305B-2542-4539-9B57-B66252C5B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5200E2-E2DB-49A9-AB6E-006E86B645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378340-B849-4E96-9B7C-F75C3B596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F082CB-4EB3-49F1-9165-0D7249C8849A}"/>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6" name="Footer Placeholder 5">
            <a:extLst>
              <a:ext uri="{FF2B5EF4-FFF2-40B4-BE49-F238E27FC236}">
                <a16:creationId xmlns:a16="http://schemas.microsoft.com/office/drawing/2014/main" id="{98AEFDA3-9293-4841-8860-437ECB86B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ED509-C83A-4E99-BBEE-E4112FB69A8C}"/>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2067891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06B1-B9D5-489A-914C-593CB3F1DE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1A3E6-66FE-4080-A301-C6154F3860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7C63F-EDD8-49F9-84E7-60D2F8442E6E}"/>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A3F42528-4DF8-42BA-8761-250177DF3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D2A8F-249E-4178-A0AC-E9D48BB2034B}"/>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088645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C687C-BA5A-421F-8FF2-617CD6D829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53234-FE26-4FCE-9C05-B83C03CB6B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326AA-EA74-4294-BA47-BC77922E5E23}"/>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36A94A93-CC92-4169-8711-A513DFDE3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E5690-9DC2-4B98-AAB5-B64020AC4B5D}"/>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76994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7.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7296554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stretch>
            <a:fillRect/>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0ABEA637-703D-4F26-8DDF-67E1938B16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73C9F-998E-4DF7-95CD-272D7CDEB12D}" type="datetimeFigureOut">
              <a:rPr lang="en-US" smtClean="0"/>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887BC-390A-422D-B62E-E61CD15A52DA}" type="slidenum">
              <a:rPr lang="en-US" smtClean="0"/>
              <a:t>‹#›</a:t>
            </a:fld>
            <a:endParaRPr lang="en-US"/>
          </a:p>
        </p:txBody>
      </p:sp>
    </p:spTree>
    <p:extLst>
      <p:ext uri="{BB962C8B-B14F-4D97-AF65-F5344CB8AC3E}">
        <p14:creationId xmlns:p14="http://schemas.microsoft.com/office/powerpoint/2010/main" val="20934646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22013DD0-C6E4-439C-9B14-B0D0205C8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pPr/>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pPr/>
              <a:t>‹#›</a:t>
            </a:fld>
            <a:endParaRPr lang="en-US"/>
          </a:p>
        </p:txBody>
      </p:sp>
    </p:spTree>
    <p:extLst>
      <p:ext uri="{BB962C8B-B14F-4D97-AF65-F5344CB8AC3E}">
        <p14:creationId xmlns:p14="http://schemas.microsoft.com/office/powerpoint/2010/main" val="278085257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FF1A6-A93E-4375-B761-8DF45B682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90414-1BAE-44CC-BD06-4712D0AE8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21104-E359-48C6-BD57-30D285F0F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FC5C475D-2E6E-4A90-83BE-3FA1D8415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45AF20-52DC-40C6-B252-6D18B269E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A00C0-0512-4B1A-9723-E9D15497C8D1}" type="slidenum">
              <a:rPr lang="en-US" smtClean="0"/>
              <a:t>‹#›</a:t>
            </a:fld>
            <a:endParaRPr lang="en-US"/>
          </a:p>
        </p:txBody>
      </p:sp>
    </p:spTree>
    <p:extLst>
      <p:ext uri="{BB962C8B-B14F-4D97-AF65-F5344CB8AC3E}">
        <p14:creationId xmlns:p14="http://schemas.microsoft.com/office/powerpoint/2010/main" val="16856901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868631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8-tap-2/1/419/11/" TargetMode="External"/><Relationship Id="rId2" Type="http://schemas.openxmlformats.org/officeDocument/2006/relationships/image" Target="../media/image11.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hoc10.vn/doc-sach/toan-8-tap-2/1/419/17/" TargetMode="External"/><Relationship Id="rId2" Type="http://schemas.openxmlformats.org/officeDocument/2006/relationships/image" Target="../media/image5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chart" Target="../charts/chart1.xml"/><Relationship Id="rId5" Type="http://schemas.microsoft.com/office/2007/relationships/hdphoto" Target="../media/hdphoto9.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slideLayout" Target="../slideLayouts/slideLayout45.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1.png"/><Relationship Id="rId3" Type="http://schemas.openxmlformats.org/officeDocument/2006/relationships/slideLayout" Target="../slideLayouts/slideLayout45.xml"/><Relationship Id="rId7" Type="http://schemas.microsoft.com/office/2007/relationships/hdphoto" Target="../media/hdphoto4.wdp"/><Relationship Id="rId12"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22.jpeg"/><Relationship Id="rId9" Type="http://schemas.microsoft.com/office/2007/relationships/hdphoto" Target="../media/hdphoto5.wdp"/><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5.xml"/><Relationship Id="rId7" Type="http://schemas.openxmlformats.org/officeDocument/2006/relationships/image" Target="../media/image17.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26.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1.png"/><Relationship Id="rId3" Type="http://schemas.openxmlformats.org/officeDocument/2006/relationships/slideLayout" Target="../slideLayouts/slideLayout45.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7.wdp"/><Relationship Id="rId11" Type="http://schemas.openxmlformats.org/officeDocument/2006/relationships/image" Target="../media/image19.png"/><Relationship Id="rId5" Type="http://schemas.openxmlformats.org/officeDocument/2006/relationships/image" Target="../media/image30.png"/><Relationship Id="rId10" Type="http://schemas.openxmlformats.org/officeDocument/2006/relationships/image" Target="../media/image18.png"/><Relationship Id="rId4" Type="http://schemas.openxmlformats.org/officeDocument/2006/relationships/image" Target="../media/image29.jpeg"/><Relationship Id="rId9" Type="http://schemas.openxmlformats.org/officeDocument/2006/relationships/image" Target="../media/image32.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100.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648723" y="1015937"/>
            <a:ext cx="8968677"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Trường</a:t>
            </a:r>
            <a:r>
              <a:rPr kumimoji="0" lang="en-US" altLang="zh-CN"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THCS</a:t>
            </a:r>
            <a:r>
              <a:rPr kumimoji="0" lang="en-US" altLang="zh-CN" sz="5333" b="1" i="0" u="none" strike="noStrike" kern="1200" cap="none" spc="0" normalizeH="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Hoài </a:t>
            </a:r>
            <a:r>
              <a:rPr kumimoji="0" lang="en-US" altLang="zh-CN" sz="5333" b="1" i="0" u="none" strike="noStrike" kern="1200" cap="none" spc="0" normalizeH="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Mỹ</a:t>
            </a:r>
            <a:endParaRPr kumimoji="0" lang="zh-CN" altLang="en-US"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6290" y="2174763"/>
            <a:ext cx="68135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Chào</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mừng</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quý</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thầy</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cô</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đến</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dự</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giờ</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thăm</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lớp</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3285942" y="3225235"/>
            <a:ext cx="5669116" cy="1015663"/>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LỚP: 8  		 GV: </a:t>
            </a:r>
            <a:r>
              <a:rPr lang="en-US" altLang="zh-CN" sz="28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Trịnh</a:t>
            </a:r>
            <a:r>
              <a:rPr lang="en-US" altLang="zh-CN" sz="28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Thị</a:t>
            </a:r>
            <a:r>
              <a:rPr lang="en-US" altLang="zh-CN" sz="28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Thi</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CCEC9F52-37E5-B634-7472-7E50551CB9ED}"/>
              </a:ext>
            </a:extLst>
          </p:cNvPr>
          <p:cNvSpPr txBox="1"/>
          <p:nvPr/>
        </p:nvSpPr>
        <p:spPr>
          <a:xfrm>
            <a:off x="830732" y="2341863"/>
            <a:ext cx="4865182" cy="512961"/>
          </a:xfrm>
          <a:prstGeom prst="rect">
            <a:avLst/>
          </a:prstGeom>
        </p:spPr>
        <p:txBody>
          <a:bodyPr wrap="square" lIns="0" tIns="0" rIns="0" bIns="0" rtlCol="0" anchor="t">
            <a:spAutoFit/>
          </a:bodyPr>
          <a:lstStyle/>
          <a:p>
            <a:pPr algn="ctr" defTabSz="609539">
              <a:lnSpc>
                <a:spcPts val="3993"/>
              </a:lnSpc>
            </a:pPr>
            <a:r>
              <a:rPr lang="vi-VN" sz="3600" b="1" spc="53" dirty="0">
                <a:latin typeface="UTM Avo" panose="02040603050506020204" pitchFamily="18" charset="0"/>
                <a:cs typeface="Arial" panose="020B0604020202020204" pitchFamily="34" charset="0"/>
              </a:rPr>
              <a:t>NỘI DUNG BÀI HỌC</a:t>
            </a:r>
            <a:endParaRPr lang="en-US" sz="3600" b="1" spc="53" dirty="0">
              <a:latin typeface="UTM Avo" panose="02040603050506020204" pitchFamily="18" charset="0"/>
              <a:cs typeface="Arial" panose="020B0604020202020204" pitchFamily="34" charset="0"/>
            </a:endParaRPr>
          </a:p>
        </p:txBody>
      </p:sp>
      <p:sp>
        <p:nvSpPr>
          <p:cNvPr id="3" name="TextBox 36">
            <a:extLst>
              <a:ext uri="{FF2B5EF4-FFF2-40B4-BE49-F238E27FC236}">
                <a16:creationId xmlns:a16="http://schemas.microsoft.com/office/drawing/2014/main" id="{A8972297-8105-B8B2-4AC4-94893673BE85}"/>
              </a:ext>
            </a:extLst>
          </p:cNvPr>
          <p:cNvSpPr txBox="1"/>
          <p:nvPr/>
        </p:nvSpPr>
        <p:spPr>
          <a:xfrm>
            <a:off x="2011030" y="3125282"/>
            <a:ext cx="6661915" cy="1020216"/>
          </a:xfrm>
          <a:prstGeom prst="rect">
            <a:avLst/>
          </a:prstGeom>
        </p:spPr>
        <p:txBody>
          <a:bodyPr wrap="square" lIns="0" tIns="0" rIns="0" bIns="0" rtlCol="0" anchor="t">
            <a:spAutoFit/>
          </a:bodyPr>
          <a:lstStyle/>
          <a:p>
            <a:pPr algn="just" defTabSz="609539">
              <a:lnSpc>
                <a:spcPct val="125000"/>
              </a:lnSpc>
            </a:pPr>
            <a:r>
              <a:rPr lang="en-US" sz="2800" b="1" spc="53" dirty="0" err="1">
                <a:solidFill>
                  <a:srgbClr val="4F81BD">
                    <a:lumMod val="50000"/>
                  </a:srgbClr>
                </a:solidFill>
                <a:latin typeface="UTM Avo" panose="02040603050506020204" pitchFamily="18" charset="0"/>
                <a:cs typeface="Arial" panose="020B0604020202020204" pitchFamily="34" charset="0"/>
              </a:rPr>
              <a:t>Biểu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diễn</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dữ</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liệu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trên</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các</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bảng</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và</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biểu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đồ</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thống</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kê</a:t>
            </a:r>
            <a:endParaRPr lang="en-US" sz="2800" b="1" spc="53" dirty="0">
              <a:solidFill>
                <a:srgbClr val="4F81BD">
                  <a:lumMod val="50000"/>
                </a:srgbClr>
              </a:solidFill>
              <a:latin typeface="UTM Avo" panose="02040603050506020204" pitchFamily="18" charset="0"/>
              <a:cs typeface="Arial" panose="020B0604020202020204" pitchFamily="34" charset="0"/>
            </a:endParaRPr>
          </a:p>
        </p:txBody>
      </p:sp>
      <p:sp>
        <p:nvSpPr>
          <p:cNvPr id="4" name="TextBox 37">
            <a:extLst>
              <a:ext uri="{FF2B5EF4-FFF2-40B4-BE49-F238E27FC236}">
                <a16:creationId xmlns:a16="http://schemas.microsoft.com/office/drawing/2014/main" id="{90CF2911-83D9-5BA8-D38B-C98A7C1B5630}"/>
              </a:ext>
            </a:extLst>
          </p:cNvPr>
          <p:cNvSpPr txBox="1"/>
          <p:nvPr/>
        </p:nvSpPr>
        <p:spPr>
          <a:xfrm>
            <a:off x="1992314" y="4502455"/>
            <a:ext cx="5696959" cy="1020216"/>
          </a:xfrm>
          <a:prstGeom prst="rect">
            <a:avLst/>
          </a:prstGeom>
        </p:spPr>
        <p:txBody>
          <a:bodyPr wrap="square" lIns="0" tIns="0" rIns="0" bIns="0" rtlCol="0" anchor="t">
            <a:spAutoFit/>
          </a:bodyPr>
          <a:lstStyle/>
          <a:p>
            <a:pPr algn="just" defTabSz="609539">
              <a:lnSpc>
                <a:spcPct val="125000"/>
              </a:lnSpc>
            </a:pPr>
            <a:r>
              <a:rPr lang="vi-VN" sz="2800" b="1" spc="53" dirty="0">
                <a:solidFill>
                  <a:srgbClr val="4F81BD">
                    <a:lumMod val="50000"/>
                  </a:srgbClr>
                </a:solidFill>
                <a:latin typeface="UTM Avo" panose="02040603050506020204" pitchFamily="18" charset="0"/>
                <a:cs typeface="Arial" panose="020B0604020202020204" pitchFamily="34" charset="0"/>
              </a:rPr>
              <a:t>Biểu diễn một tập dữ liệu theo những cách khác nhau</a:t>
            </a:r>
            <a:endParaRPr lang="en-US" sz="2800" b="1" spc="53" dirty="0">
              <a:solidFill>
                <a:srgbClr val="4F81BD">
                  <a:lumMod val="50000"/>
                </a:srgbClr>
              </a:solidFill>
              <a:latin typeface="UTM Avo" panose="02040603050506020204" pitchFamily="18" charset="0"/>
              <a:cs typeface="Arial" panose="020B0604020202020204" pitchFamily="34" charset="0"/>
            </a:endParaRPr>
          </a:p>
        </p:txBody>
      </p:sp>
      <p:sp>
        <p:nvSpPr>
          <p:cNvPr id="5" name="Freeform 43">
            <a:extLst>
              <a:ext uri="{FF2B5EF4-FFF2-40B4-BE49-F238E27FC236}">
                <a16:creationId xmlns:a16="http://schemas.microsoft.com/office/drawing/2014/main" id="{0B6F0C43-AE80-398C-19E4-6B15ADD7C714}"/>
              </a:ext>
            </a:extLst>
          </p:cNvPr>
          <p:cNvSpPr/>
          <p:nvPr/>
        </p:nvSpPr>
        <p:spPr>
          <a:xfrm rot="1091550">
            <a:off x="5534668" y="1789155"/>
            <a:ext cx="322492" cy="564499"/>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olded Corner 39">
            <a:extLst>
              <a:ext uri="{FF2B5EF4-FFF2-40B4-BE49-F238E27FC236}">
                <a16:creationId xmlns:a16="http://schemas.microsoft.com/office/drawing/2014/main" id="{00DD9D15-CC9E-B78F-AA3D-D1E9DA045D47}"/>
              </a:ext>
            </a:extLst>
          </p:cNvPr>
          <p:cNvSpPr/>
          <p:nvPr/>
        </p:nvSpPr>
        <p:spPr>
          <a:xfrm>
            <a:off x="849448" y="3308488"/>
            <a:ext cx="829223" cy="724417"/>
          </a:xfrm>
          <a:prstGeom prst="foldedCorner">
            <a:avLst/>
          </a:prstGeom>
          <a:solidFill>
            <a:srgbClr val="F79646">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sp>
        <p:nvSpPr>
          <p:cNvPr id="7" name="Folded Corner 41">
            <a:extLst>
              <a:ext uri="{FF2B5EF4-FFF2-40B4-BE49-F238E27FC236}">
                <a16:creationId xmlns:a16="http://schemas.microsoft.com/office/drawing/2014/main" id="{6263A0B3-F682-813C-42AD-19675D316B52}"/>
              </a:ext>
            </a:extLst>
          </p:cNvPr>
          <p:cNvSpPr/>
          <p:nvPr/>
        </p:nvSpPr>
        <p:spPr>
          <a:xfrm>
            <a:off x="830732" y="4675740"/>
            <a:ext cx="829223" cy="724417"/>
          </a:xfrm>
          <a:prstGeom prst="foldedCorner">
            <a:avLst/>
          </a:prstGeom>
          <a:solidFill>
            <a:srgbClr val="9BBB59">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II</a:t>
            </a:r>
          </a:p>
        </p:txBody>
      </p:sp>
      <p:sp>
        <p:nvSpPr>
          <p:cNvPr id="8" name="Rectangle 7">
            <a:extLst>
              <a:ext uri="{FF2B5EF4-FFF2-40B4-BE49-F238E27FC236}">
                <a16:creationId xmlns:a16="http://schemas.microsoft.com/office/drawing/2014/main" id="{7764C87B-D7B0-B078-1784-2D3F72ABF719}"/>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695142" y="1893284"/>
            <a:ext cx="10801715" cy="3577646"/>
          </a:xfrm>
          <a:prstGeom prst="rect">
            <a:avLst/>
          </a:prstGeom>
        </p:spPr>
        <p:txBody>
          <a:bodyPr wrap="square" lIns="0" tIns="0" rIns="0" bIns="0" rtlCol="0" anchor="t">
            <a:spAutoFit/>
          </a:bodyPr>
          <a:lstStyle/>
          <a:p>
            <a:pPr algn="ctr" defTabSz="609539">
              <a:lnSpc>
                <a:spcPct val="150000"/>
              </a:lnSpc>
            </a:pPr>
            <a:r>
              <a:rPr lang="en-US" sz="5400" b="1" spc="80" dirty="0">
                <a:solidFill>
                  <a:srgbClr val="1F497D"/>
                </a:solidFill>
                <a:latin typeface="UTM Avo" panose="02040603050506020204" pitchFamily="18" charset="0"/>
                <a:cs typeface="Arial" panose="020B0604020202020204" pitchFamily="34" charset="0"/>
              </a:rPr>
              <a:t>I. BIỂU DIỄN DỮ LIỆU TRÊN CÁC BẢNG VÀ BIỂU ĐỒ THỐNG KÊ</a:t>
            </a:r>
          </a:p>
        </p:txBody>
      </p:sp>
      <p:sp>
        <p:nvSpPr>
          <p:cNvPr id="3" name="Freeform 37">
            <a:extLst>
              <a:ext uri="{FF2B5EF4-FFF2-40B4-BE49-F238E27FC236}">
                <a16:creationId xmlns:a16="http://schemas.microsoft.com/office/drawing/2014/main" id="{3F5AF232-99C0-582D-30EB-4EC306BD6A21}"/>
              </a:ext>
            </a:extLst>
          </p:cNvPr>
          <p:cNvSpPr/>
          <p:nvPr/>
        </p:nvSpPr>
        <p:spPr>
          <a:xfrm rot="782942">
            <a:off x="9967320" y="796780"/>
            <a:ext cx="1583804" cy="1263706"/>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E7E8E0D7-FC73-73EB-25B2-C35B8974BCEB}"/>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95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90F10927-ED66-481D-67AF-5AA35AB83C47}"/>
              </a:ext>
            </a:extLst>
          </p:cNvPr>
          <p:cNvSpPr txBox="1"/>
          <p:nvPr/>
        </p:nvSpPr>
        <p:spPr>
          <a:xfrm>
            <a:off x="0" y="75793"/>
            <a:ext cx="2164453" cy="217039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7" name="Round Single Corner Rectangle 1">
            <a:extLst>
              <a:ext uri="{FF2B5EF4-FFF2-40B4-BE49-F238E27FC236}">
                <a16:creationId xmlns:a16="http://schemas.microsoft.com/office/drawing/2014/main" id="{9172532E-B666-6A04-58CE-26FB77FC27AE}"/>
              </a:ext>
            </a:extLst>
          </p:cNvPr>
          <p:cNvSpPr/>
          <p:nvPr/>
        </p:nvSpPr>
        <p:spPr>
          <a:xfrm flipH="1">
            <a:off x="375035" y="1704674"/>
            <a:ext cx="11648396" cy="720092"/>
          </a:xfrm>
          <a:prstGeom prst="round1Rect">
            <a:avLst>
              <a:gd name="adj" fmla="val 29216"/>
            </a:avLst>
          </a:prstGeom>
          <a:solidFill>
            <a:srgbClr val="FFD347"/>
          </a:solidFill>
          <a:ln w="25400" cap="flat" cmpd="sng" algn="ctr">
            <a:solidFill>
              <a:srgbClr val="4F81BD">
                <a:shade val="50000"/>
              </a:srgbClr>
            </a:solidFill>
            <a:prstDash val="solid"/>
          </a:ln>
          <a:effectLst/>
        </p:spPr>
        <p:txBody>
          <a:bodyPr rtlCol="0" anchor="ctr"/>
          <a:lstStyle/>
          <a:p>
            <a:pPr lvl="0" defTabSz="609539">
              <a:defRPr/>
            </a:pP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2.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Lựa</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chọn</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và</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biểu</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diễn</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dữ</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liệu</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vào</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bảng</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biểu</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đồ</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thích</a:t>
            </a:r>
            <a:r>
              <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en-US" sz="2800" b="1" dirty="0" err="1">
                <a:solidFill>
                  <a:prstClr val="black"/>
                </a:solidFill>
                <a:latin typeface="UTM Avo" panose="02040603050506020204" pitchFamily="18" charset="0"/>
                <a:ea typeface="Dotum" panose="020B0600000101010101" pitchFamily="34" charset="-127"/>
                <a:cs typeface="Arial" panose="020B0604020202020204" pitchFamily="34" charset="0"/>
              </a:rPr>
              <a:t>hợp</a:t>
            </a:r>
            <a:endParaRPr lang="en-US" sz="2800" b="1" dirty="0">
              <a:solidFill>
                <a:prstClr val="black"/>
              </a:solidFill>
              <a:latin typeface="UTM Avo" panose="02040603050506020204" pitchFamily="18" charset="0"/>
              <a:ea typeface="Dotum" panose="020B0600000101010101" pitchFamily="34" charset="-127"/>
              <a:cs typeface="Arial" panose="020B0604020202020204" pitchFamily="34" charset="0"/>
            </a:endParaRPr>
          </a:p>
        </p:txBody>
      </p:sp>
      <p:grpSp>
        <p:nvGrpSpPr>
          <p:cNvPr id="2" name="Group 1">
            <a:extLst>
              <a:ext uri="{FF2B5EF4-FFF2-40B4-BE49-F238E27FC236}">
                <a16:creationId xmlns:a16="http://schemas.microsoft.com/office/drawing/2014/main" id="{C36AF62E-8219-AF2E-579A-7E2773F570A6}"/>
              </a:ext>
            </a:extLst>
          </p:cNvPr>
          <p:cNvGrpSpPr/>
          <p:nvPr/>
        </p:nvGrpSpPr>
        <p:grpSpPr>
          <a:xfrm>
            <a:off x="375035" y="2603344"/>
            <a:ext cx="8030517" cy="2498276"/>
            <a:chOff x="587010" y="2761021"/>
            <a:chExt cx="8030517" cy="2498276"/>
          </a:xfrm>
        </p:grpSpPr>
        <p:sp>
          <p:nvSpPr>
            <p:cNvPr id="11" name="Rounded Rectangle 9">
              <a:extLst>
                <a:ext uri="{FF2B5EF4-FFF2-40B4-BE49-F238E27FC236}">
                  <a16:creationId xmlns:a16="http://schemas.microsoft.com/office/drawing/2014/main" id="{A693CF0E-1928-E6A0-3D87-7364F2FCD0BA}"/>
                </a:ext>
              </a:extLst>
            </p:cNvPr>
            <p:cNvSpPr/>
            <p:nvPr/>
          </p:nvSpPr>
          <p:spPr>
            <a:xfrm>
              <a:off x="587010" y="2761021"/>
              <a:ext cx="1117600" cy="667980"/>
            </a:xfrm>
            <a:prstGeom prst="roundRect">
              <a:avLst/>
            </a:prstGeom>
            <a:solidFill>
              <a:srgbClr val="9BBB59">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vi-VN" sz="2400" b="1" dirty="0">
                  <a:solidFill>
                    <a:schemeClr val="bg1"/>
                  </a:solidFill>
                  <a:latin typeface="UTM Avo" panose="02040603050506020204" pitchFamily="18" charset="0"/>
                  <a:ea typeface="Dotum" panose="020B0600000101010101" pitchFamily="34" charset="-127"/>
                  <a:cs typeface="Arial" panose="020B0604020202020204" pitchFamily="34" charset="0"/>
                </a:rPr>
                <a:t>HĐ</a:t>
              </a:r>
              <a:r>
                <a:rPr lang="en-US" sz="2400" b="1" dirty="0">
                  <a:solidFill>
                    <a:schemeClr val="bg1"/>
                  </a:solidFill>
                  <a:latin typeface="UTM Avo" panose="02040603050506020204" pitchFamily="18" charset="0"/>
                  <a:ea typeface="Dotum" panose="020B0600000101010101" pitchFamily="34" charset="-127"/>
                  <a:cs typeface="Arial" panose="020B0604020202020204" pitchFamily="34" charset="0"/>
                </a:rPr>
                <a:t>2</a:t>
              </a:r>
            </a:p>
          </p:txBody>
        </p:sp>
        <p:sp>
          <p:nvSpPr>
            <p:cNvPr id="12" name="Rectangle 11">
              <a:extLst>
                <a:ext uri="{FF2B5EF4-FFF2-40B4-BE49-F238E27FC236}">
                  <a16:creationId xmlns:a16="http://schemas.microsoft.com/office/drawing/2014/main" id="{98A7CDA0-8B1F-5ACA-F82C-7B6555A24FF9}"/>
                </a:ext>
              </a:extLst>
            </p:cNvPr>
            <p:cNvSpPr/>
            <p:nvPr/>
          </p:nvSpPr>
          <p:spPr>
            <a:xfrm>
              <a:off x="587010" y="2914040"/>
              <a:ext cx="8030517" cy="2345257"/>
            </a:xfrm>
            <a:prstGeom prst="rect">
              <a:avLst/>
            </a:prstGeom>
          </p:spPr>
          <p:txBody>
            <a:bodyPr wrap="square">
              <a:spAutoFit/>
            </a:bodyPr>
            <a:lstStyle/>
            <a:p>
              <a:pPr algn="just" defTabSz="609539">
                <a:lnSpc>
                  <a:spcPct val="125000"/>
                </a:lnSpc>
              </a:pPr>
              <a:r>
                <a:rPr lang="en-US" sz="2400"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Một công ty taxi tuyển lái xe cho ba ca làm việc trong ngày: ca 1 từ 0h00 đến 7h00; ca 2 từ 7h00 đến 17h00; ca 3 từ 17</a:t>
              </a:r>
              <a:r>
                <a:rPr lang="en-US" sz="2400" dirty="0">
                  <a:solidFill>
                    <a:prstClr val="black"/>
                  </a:solidFill>
                  <a:latin typeface="UTM Avo" panose="02040603050506020204" pitchFamily="18" charset="0"/>
                  <a:ea typeface="Dotum" panose="020B0600000101010101" pitchFamily="34" charset="-127"/>
                  <a:cs typeface="Arial" panose="020B0604020202020204" pitchFamily="34" charset="0"/>
                </a:rPr>
                <a:t>h</a:t>
              </a: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00 đến 24h00. Kết quả tuyển chọn lái xe của công ty như sau: 5 người cho ca 1; 31 người cho ca 2; 14 người cho ca 3.</a:t>
              </a:r>
            </a:p>
          </p:txBody>
        </p:sp>
      </p:grpSp>
      <p:sp>
        <p:nvSpPr>
          <p:cNvPr id="6" name="Rectangle 5">
            <a:extLst>
              <a:ext uri="{FF2B5EF4-FFF2-40B4-BE49-F238E27FC236}">
                <a16:creationId xmlns:a16="http://schemas.microsoft.com/office/drawing/2014/main" id="{1A5BBEC0-F121-86C8-B291-2FDC0A919198}"/>
              </a:ext>
            </a:extLst>
          </p:cNvPr>
          <p:cNvSpPr/>
          <p:nvPr/>
        </p:nvSpPr>
        <p:spPr>
          <a:xfrm>
            <a:off x="316312" y="5077567"/>
            <a:ext cx="11411907" cy="1675843"/>
          </a:xfrm>
          <a:prstGeom prst="rect">
            <a:avLst/>
          </a:prstGeom>
        </p:spPr>
        <p:txBody>
          <a:bodyPr wrap="square">
            <a:spAutoFit/>
          </a:bodyPr>
          <a:lstStyle/>
          <a:p>
            <a:pPr lvl="0" algn="just">
              <a:lnSpc>
                <a:spcPct val="150000"/>
              </a:lnSpc>
            </a:pP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a) Hãy lựa chọn biểu đồ thích hợp để biểu diễn dữ liệu trên.</a:t>
            </a:r>
          </a:p>
          <a:p>
            <a:pPr lvl="0" algn="just">
              <a:lnSpc>
                <a:spcPct val="150000"/>
              </a:lnSpc>
            </a:pP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b) Hãy hoàn thiện biểu đồ ở Hình 7 để nhận được biểu đồ cột biểu diễn kết quả tuyển chọn trên.</a:t>
            </a:r>
          </a:p>
        </p:txBody>
      </p:sp>
      <p:pic>
        <p:nvPicPr>
          <p:cNvPr id="4" name="Picture 3">
            <a:extLst>
              <a:ext uri="{FF2B5EF4-FFF2-40B4-BE49-F238E27FC236}">
                <a16:creationId xmlns:a16="http://schemas.microsoft.com/office/drawing/2014/main" id="{6A29AE69-D3A2-6EC0-3544-0BED0ABC73C7}"/>
              </a:ext>
            </a:extLst>
          </p:cNvPr>
          <p:cNvPicPr>
            <a:picLocks noChangeAspect="1"/>
          </p:cNvPicPr>
          <p:nvPr/>
        </p:nvPicPr>
        <p:blipFill>
          <a:blip r:embed="rId3"/>
          <a:stretch>
            <a:fillRect/>
          </a:stretch>
        </p:blipFill>
        <p:spPr>
          <a:xfrm>
            <a:off x="8850385" y="2603344"/>
            <a:ext cx="2877834" cy="2565342"/>
          </a:xfrm>
          <a:prstGeom prst="rect">
            <a:avLst/>
          </a:prstGeom>
        </p:spPr>
      </p:pic>
      <p:sp>
        <p:nvSpPr>
          <p:cNvPr id="5" name="Rectangle 4">
            <a:extLst>
              <a:ext uri="{FF2B5EF4-FFF2-40B4-BE49-F238E27FC236}">
                <a16:creationId xmlns:a16="http://schemas.microsoft.com/office/drawing/2014/main" id="{663E3DB7-5D39-09B2-919C-FB141340446B}"/>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3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F720A6-006F-69E6-28CA-EAD6CC3B513A}"/>
              </a:ext>
            </a:extLst>
          </p:cNvPr>
          <p:cNvGrpSpPr/>
          <p:nvPr/>
        </p:nvGrpSpPr>
        <p:grpSpPr>
          <a:xfrm>
            <a:off x="5368488" y="1090308"/>
            <a:ext cx="1455021" cy="942201"/>
            <a:chOff x="746615" y="1072312"/>
            <a:chExt cx="2182531" cy="1250635"/>
          </a:xfrm>
        </p:grpSpPr>
        <p:pic>
          <p:nvPicPr>
            <p:cNvPr id="6" name="Picture 5">
              <a:extLst>
                <a:ext uri="{FF2B5EF4-FFF2-40B4-BE49-F238E27FC236}">
                  <a16:creationId xmlns:a16="http://schemas.microsoft.com/office/drawing/2014/main" id="{C61CEA9A-8362-96D2-9FBE-205578736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15" y="1072312"/>
              <a:ext cx="2182531" cy="1250635"/>
            </a:xfrm>
            <a:prstGeom prst="rect">
              <a:avLst/>
            </a:prstGeom>
          </p:spPr>
        </p:pic>
        <p:sp>
          <p:nvSpPr>
            <p:cNvPr id="8" name="TextBox 7">
              <a:extLst>
                <a:ext uri="{FF2B5EF4-FFF2-40B4-BE49-F238E27FC236}">
                  <a16:creationId xmlns:a16="http://schemas.microsoft.com/office/drawing/2014/main" id="{3A03A3F7-1212-A192-F373-E5ABF85EECEA}"/>
                </a:ext>
              </a:extLst>
            </p:cNvPr>
            <p:cNvSpPr txBox="1"/>
            <p:nvPr/>
          </p:nvSpPr>
          <p:spPr>
            <a:xfrm>
              <a:off x="854972" y="1308440"/>
              <a:ext cx="1965816" cy="612793"/>
            </a:xfrm>
            <a:prstGeom prst="rect">
              <a:avLst/>
            </a:prstGeom>
            <a:noFill/>
          </p:spPr>
          <p:txBody>
            <a:bodyPr wrap="square" rtlCol="0">
              <a:spAutoFit/>
            </a:bodyPr>
            <a:lstStyle/>
            <a:p>
              <a:pPr algn="ctr" defTabSz="609630">
                <a:defRPr/>
              </a:pPr>
              <a:r>
                <a:rPr lang="en-US" sz="2400" b="1" dirty="0" err="1">
                  <a:solidFill>
                    <a:srgbClr val="1F497D"/>
                  </a:solidFill>
                  <a:latin typeface="UTM Avo" panose="02040603050506020204" pitchFamily="18" charset="0"/>
                  <a:cs typeface="Arial" panose="020B0604020202020204" pitchFamily="34" charset="0"/>
                </a:rPr>
                <a:t>Giải</a:t>
              </a:r>
              <a:r>
                <a:rPr lang="en-US" sz="2400" b="1" dirty="0">
                  <a:solidFill>
                    <a:srgbClr val="1F497D"/>
                  </a:solidFill>
                  <a:latin typeface="UTM Avo" panose="02040603050506020204" pitchFamily="18" charset="0"/>
                  <a:cs typeface="Arial" panose="020B0604020202020204" pitchFamily="34" charset="0"/>
                </a:rPr>
                <a:t>:</a:t>
              </a:r>
            </a:p>
          </p:txBody>
        </p:sp>
      </p:grpSp>
      <p:sp>
        <p:nvSpPr>
          <p:cNvPr id="10" name="Rectangle 9">
            <a:extLst>
              <a:ext uri="{FF2B5EF4-FFF2-40B4-BE49-F238E27FC236}">
                <a16:creationId xmlns:a16="http://schemas.microsoft.com/office/drawing/2014/main" id="{66C7AC64-921C-7B64-C228-0759128982F6}"/>
              </a:ext>
            </a:extLst>
          </p:cNvPr>
          <p:cNvSpPr/>
          <p:nvPr/>
        </p:nvSpPr>
        <p:spPr>
          <a:xfrm>
            <a:off x="279399" y="2032509"/>
            <a:ext cx="11633200" cy="567848"/>
          </a:xfrm>
          <a:prstGeom prst="rect">
            <a:avLst/>
          </a:prstGeom>
        </p:spPr>
        <p:txBody>
          <a:bodyPr wrap="square">
            <a:spAutoFit/>
          </a:bodyPr>
          <a:lstStyle/>
          <a:p>
            <a:pPr algn="ctr" defTabSz="609539">
              <a:lnSpc>
                <a:spcPct val="150000"/>
              </a:lnSpc>
              <a:spcBef>
                <a:spcPts val="800"/>
              </a:spcBef>
              <a:spcAft>
                <a:spcPts val="800"/>
              </a:spcAft>
            </a:pPr>
            <a:r>
              <a:rPr lang="da-DK" sz="2400" dirty="0">
                <a:solidFill>
                  <a:prstClr val="black"/>
                </a:solidFill>
                <a:latin typeface="UTM Avo" panose="02040603050506020204" pitchFamily="18" charset="0"/>
                <a:ea typeface="Dotum" panose="020B0600000101010101" pitchFamily="34" charset="-127"/>
                <a:cs typeface="Arial" panose="020B0604020202020204" pitchFamily="34" charset="0"/>
              </a:rPr>
              <a:t>a) Ta chọn biểu đồ đoạn thẳng hoặc biểu đồ cột để biểu diễn dữ liệu trên.</a:t>
            </a:r>
            <a:endParaRPr lang="en-US" sz="2400" dirty="0">
              <a:solidFill>
                <a:prstClr val="black"/>
              </a:solidFill>
              <a:latin typeface="UTM Avo" panose="02040603050506020204" pitchFamily="18"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7441691-1060-7507-1709-13BC96AE4CD5}"/>
              </a:ext>
            </a:extLst>
          </p:cNvPr>
          <p:cNvPicPr>
            <a:picLocks noChangeAspect="1"/>
          </p:cNvPicPr>
          <p:nvPr/>
        </p:nvPicPr>
        <p:blipFill>
          <a:blip r:embed="rId4"/>
          <a:stretch>
            <a:fillRect/>
          </a:stretch>
        </p:blipFill>
        <p:spPr>
          <a:xfrm>
            <a:off x="4111498" y="2974711"/>
            <a:ext cx="4064794" cy="3724394"/>
          </a:xfrm>
          <a:prstGeom prst="rect">
            <a:avLst/>
          </a:prstGeom>
        </p:spPr>
      </p:pic>
      <p:sp>
        <p:nvSpPr>
          <p:cNvPr id="14" name="Rectangle 13">
            <a:extLst>
              <a:ext uri="{FF2B5EF4-FFF2-40B4-BE49-F238E27FC236}">
                <a16:creationId xmlns:a16="http://schemas.microsoft.com/office/drawing/2014/main" id="{55A2FC77-BBFF-5728-3EE7-CB1EECA96157}"/>
              </a:ext>
            </a:extLst>
          </p:cNvPr>
          <p:cNvSpPr/>
          <p:nvPr/>
        </p:nvSpPr>
        <p:spPr>
          <a:xfrm>
            <a:off x="6181725" y="3381375"/>
            <a:ext cx="564716" cy="494110"/>
          </a:xfrm>
          <a:prstGeom prst="rect">
            <a:avLst/>
          </a:prstGeom>
          <a:solidFill>
            <a:schemeClr val="bg1"/>
          </a:solidFill>
        </p:spPr>
        <p:txBody>
          <a:bodyPr wrap="square">
            <a:spAutoFit/>
          </a:bodyPr>
          <a:lstStyle/>
          <a:p>
            <a:pPr algn="ctr" defTabSz="609539">
              <a:lnSpc>
                <a:spcPct val="150000"/>
              </a:lnSpc>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31</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88D8079-8C62-44E4-AA3C-21914D3A9096}"/>
              </a:ext>
            </a:extLst>
          </p:cNvPr>
          <p:cNvSpPr/>
          <p:nvPr/>
        </p:nvSpPr>
        <p:spPr>
          <a:xfrm>
            <a:off x="6933115" y="4450213"/>
            <a:ext cx="564716" cy="494110"/>
          </a:xfrm>
          <a:prstGeom prst="rect">
            <a:avLst/>
          </a:prstGeom>
          <a:solidFill>
            <a:schemeClr val="bg1"/>
          </a:solidFill>
        </p:spPr>
        <p:txBody>
          <a:bodyPr wrap="square">
            <a:spAutoFit/>
          </a:bodyPr>
          <a:lstStyle/>
          <a:p>
            <a:pPr algn="ctr" defTabSz="609539">
              <a:lnSpc>
                <a:spcPct val="150000"/>
              </a:lnSpc>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14</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4ACB35D-55B7-11F6-1738-1C028527BEC0}"/>
              </a:ext>
            </a:extLst>
          </p:cNvPr>
          <p:cNvSpPr/>
          <p:nvPr/>
        </p:nvSpPr>
        <p:spPr>
          <a:xfrm>
            <a:off x="5485970" y="5080509"/>
            <a:ext cx="390447"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5</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1B79407-7D6B-E0EE-4523-CA6EEE3CCD56}"/>
              </a:ext>
            </a:extLst>
          </p:cNvPr>
          <p:cNvSpPr/>
          <p:nvPr/>
        </p:nvSpPr>
        <p:spPr>
          <a:xfrm>
            <a:off x="5189249" y="5889807"/>
            <a:ext cx="893399"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Ca 1</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CD8FC8E-AFA7-706C-1416-B11781DC2E46}"/>
              </a:ext>
            </a:extLst>
          </p:cNvPr>
          <p:cNvSpPr/>
          <p:nvPr/>
        </p:nvSpPr>
        <p:spPr>
          <a:xfrm>
            <a:off x="5992091" y="5889807"/>
            <a:ext cx="893399"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Ca 2</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AD97E14-F2CB-1418-B9ED-6B8EE2356E7B}"/>
              </a:ext>
            </a:extLst>
          </p:cNvPr>
          <p:cNvSpPr/>
          <p:nvPr/>
        </p:nvSpPr>
        <p:spPr>
          <a:xfrm>
            <a:off x="6794933" y="5889807"/>
            <a:ext cx="893399"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Ca 3</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7B338A2-10D0-48EE-F85D-CE8FCC04DAFF}"/>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barn(inVertical)">
                                      <p:cBhvr>
                                        <p:cTn id="35" dur="500"/>
                                        <p:tgtEl>
                                          <p:spTgt spid="1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C8113F77-758B-55C4-20CB-4F8D64DFBDF7}"/>
              </a:ext>
            </a:extLst>
          </p:cNvPr>
          <p:cNvSpPr txBox="1"/>
          <p:nvPr/>
        </p:nvSpPr>
        <p:spPr>
          <a:xfrm>
            <a:off x="4907346" y="1428414"/>
            <a:ext cx="2377306" cy="430887"/>
          </a:xfrm>
          <a:prstGeom prst="rect">
            <a:avLst/>
          </a:prstGeom>
        </p:spPr>
        <p:txBody>
          <a:bodyPr wrap="square" lIns="0" tIns="0" rIns="0" bIns="0" rtlCol="0" anchor="t">
            <a:spAutoFit/>
          </a:bodyPr>
          <a:lstStyle/>
          <a:p>
            <a:pPr algn="ctr" defTabSz="609539"/>
            <a:r>
              <a:rPr lang="en-US" sz="2800" b="1" spc="98" dirty="0" err="1">
                <a:solidFill>
                  <a:srgbClr val="C00000"/>
                </a:solidFill>
                <a:latin typeface="UTM Avo" panose="02040603050506020204" pitchFamily="18" charset="0"/>
                <a:cs typeface="Arial" panose="020B0604020202020204" pitchFamily="34" charset="0"/>
              </a:rPr>
              <a:t>Nhận</a:t>
            </a:r>
            <a:r>
              <a:rPr lang="en-US" sz="2800" b="1" spc="98" dirty="0">
                <a:solidFill>
                  <a:srgbClr val="C00000"/>
                </a:solidFill>
                <a:latin typeface="UTM Avo" panose="02040603050506020204" pitchFamily="18" charset="0"/>
                <a:cs typeface="Arial" panose="020B0604020202020204" pitchFamily="34" charset="0"/>
              </a:rPr>
              <a:t> </a:t>
            </a:r>
            <a:r>
              <a:rPr lang="en-US" sz="2800" b="1" spc="98" dirty="0" err="1">
                <a:solidFill>
                  <a:srgbClr val="C00000"/>
                </a:solidFill>
                <a:latin typeface="UTM Avo" panose="02040603050506020204" pitchFamily="18" charset="0"/>
                <a:cs typeface="Arial" panose="020B0604020202020204" pitchFamily="34" charset="0"/>
              </a:rPr>
              <a:t>xét</a:t>
            </a:r>
            <a:endParaRPr lang="en-US" sz="2800" b="1" spc="98" dirty="0">
              <a:solidFill>
                <a:srgbClr val="C00000"/>
              </a:solidFill>
              <a:latin typeface="UTM Avo" panose="020406030505060202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57D82CDE-48D4-ACF3-F828-03D2556CF124}"/>
              </a:ext>
            </a:extLst>
          </p:cNvPr>
          <p:cNvGrpSpPr/>
          <p:nvPr/>
        </p:nvGrpSpPr>
        <p:grpSpPr>
          <a:xfrm>
            <a:off x="829661" y="1859301"/>
            <a:ext cx="10532675" cy="4111170"/>
            <a:chOff x="2498407" y="2476501"/>
            <a:chExt cx="15799013" cy="6166755"/>
          </a:xfrm>
        </p:grpSpPr>
        <p:sp>
          <p:nvSpPr>
            <p:cNvPr id="8" name="Rounded Rectangle 33">
              <a:extLst>
                <a:ext uri="{FF2B5EF4-FFF2-40B4-BE49-F238E27FC236}">
                  <a16:creationId xmlns:a16="http://schemas.microsoft.com/office/drawing/2014/main" id="{F9F54D82-730E-B309-624F-69A9F91DC090}"/>
                </a:ext>
              </a:extLst>
            </p:cNvPr>
            <p:cNvSpPr/>
            <p:nvPr/>
          </p:nvSpPr>
          <p:spPr>
            <a:xfrm>
              <a:off x="2498407" y="2476501"/>
              <a:ext cx="15799013" cy="6166755"/>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8FB46F-0821-3D4C-F1C3-614ACF9E2287}"/>
                </a:ext>
              </a:extLst>
            </p:cNvPr>
            <p:cNvSpPr/>
            <p:nvPr/>
          </p:nvSpPr>
          <p:spPr>
            <a:xfrm>
              <a:off x="3148663" y="2767191"/>
              <a:ext cx="14465418" cy="5707428"/>
            </a:xfrm>
            <a:prstGeom prst="rect">
              <a:avLst/>
            </a:prstGeom>
          </p:spPr>
          <p:txBody>
            <a:bodyPr wrap="square">
              <a:spAutoFit/>
            </a:bodyPr>
            <a:lstStyle/>
            <a:p>
              <a:pPr marL="381019" marR="0" lvl="0" indent="-381019" algn="just" defTabSz="609539" eaLnBrk="1" fontAlgn="auto" latinLnBrk="0" hangingPunct="1">
                <a:lnSpc>
                  <a:spcPct val="165000"/>
                </a:lnSpc>
                <a:spcBef>
                  <a:spcPts val="0"/>
                </a:spcBef>
                <a:spcAft>
                  <a:spcPts val="0"/>
                </a:spcAft>
                <a:buClrTx/>
                <a:buSzTx/>
                <a:buFont typeface="Arial" panose="020B0604020202020204" pitchFamily="34" charset="0"/>
                <a:buChar char="•"/>
                <a:tabLst/>
                <a:defRPr/>
              </a:pPr>
              <a:r>
                <a:rPr kumimoji="0" lang="vi-VN" sz="2500" b="0" i="0" u="none" strike="noStrike" kern="0" cap="none" spc="0" normalizeH="0" baseline="0" noProof="0" dirty="0">
                  <a:ln>
                    <a:noFill/>
                  </a:ln>
                  <a:solidFill>
                    <a:prstClr val="white"/>
                  </a:solidFill>
                  <a:effectLst/>
                  <a:uLnTx/>
                  <a:uFillTx/>
                  <a:latin typeface="UTM Avo" panose="02040603050506020204" pitchFamily="18" charset="0"/>
                  <a:ea typeface="Dotum" panose="020B0600000101010101" pitchFamily="34" charset="-127"/>
                  <a:cs typeface="Arial" panose="020B0604020202020204" pitchFamily="34" charset="0"/>
                </a:rPr>
                <a:t>Để biểu diễn dữ liệu thống kê, ta cần lựa chọn bảng, biểu đồ thích hợp.</a:t>
              </a:r>
            </a:p>
            <a:p>
              <a:pPr marL="381019" marR="0" lvl="0" indent="-381019" algn="just" defTabSz="609539" eaLnBrk="1" fontAlgn="auto" latinLnBrk="0" hangingPunct="1">
                <a:lnSpc>
                  <a:spcPct val="165000"/>
                </a:lnSpc>
                <a:spcBef>
                  <a:spcPts val="0"/>
                </a:spcBef>
                <a:spcAft>
                  <a:spcPts val="0"/>
                </a:spcAft>
                <a:buClrTx/>
                <a:buSzTx/>
                <a:buFont typeface="Arial" panose="020B0604020202020204" pitchFamily="34" charset="0"/>
                <a:buChar char="•"/>
                <a:tabLst/>
                <a:defRPr/>
              </a:pPr>
              <a:r>
                <a:rPr kumimoji="0" lang="vi-VN" sz="2500" b="0" i="0" u="none" strike="noStrike" kern="0" cap="none" spc="0" normalizeH="0" baseline="0" noProof="0" dirty="0">
                  <a:ln>
                    <a:noFill/>
                  </a:ln>
                  <a:solidFill>
                    <a:prstClr val="white"/>
                  </a:solidFill>
                  <a:effectLst/>
                  <a:uLnTx/>
                  <a:uFillTx/>
                  <a:latin typeface="UTM Avo" panose="02040603050506020204" pitchFamily="18" charset="0"/>
                  <a:ea typeface="Dotum" panose="020B0600000101010101" pitchFamily="34" charset="-127"/>
                  <a:cs typeface="Arial" panose="020B0604020202020204" pitchFamily="34" charset="0"/>
                </a:rPr>
                <a:t>Để có thể hoàn thiện được biểu đồ thống kê (hoặc bảng thống kê) đã lựa chọn, ta cần biểu diễn được dữ liệu vào biểu đồ (hoặc bảng) đó. Muốn vậy, ta cần biết cách xác định mỗi yếu tố của biểu đồ (hoặc bản</a:t>
              </a:r>
              <a:r>
                <a:rPr kumimoji="0" lang="en-US" sz="2500" b="0" i="0" u="none" strike="noStrike" kern="0" cap="none" spc="0" normalizeH="0" baseline="0" noProof="0" dirty="0">
                  <a:ln>
                    <a:noFill/>
                  </a:ln>
                  <a:solidFill>
                    <a:prstClr val="white"/>
                  </a:solidFill>
                  <a:effectLst/>
                  <a:uLnTx/>
                  <a:uFillTx/>
                  <a:latin typeface="UTM Avo" panose="02040603050506020204" pitchFamily="18" charset="0"/>
                  <a:ea typeface="Dotum" panose="020B0600000101010101" pitchFamily="34" charset="-127"/>
                  <a:cs typeface="Arial" panose="020B0604020202020204" pitchFamily="34" charset="0"/>
                </a:rPr>
                <a:t>g</a:t>
              </a:r>
              <a:r>
                <a:rPr kumimoji="0" lang="vi-VN" sz="2500" b="0" i="0" u="none" strike="noStrike" kern="0" cap="none" spc="0" normalizeH="0" baseline="0" noProof="0" dirty="0">
                  <a:ln>
                    <a:noFill/>
                  </a:ln>
                  <a:solidFill>
                    <a:prstClr val="white"/>
                  </a:solidFill>
                  <a:effectLst/>
                  <a:uLnTx/>
                  <a:uFillTx/>
                  <a:latin typeface="UTM Avo" panose="02040603050506020204" pitchFamily="18" charset="0"/>
                  <a:ea typeface="Dotum" panose="020B0600000101010101" pitchFamily="34" charset="-127"/>
                  <a:cs typeface="Arial" panose="020B0604020202020204" pitchFamily="34" charset="0"/>
                </a:rPr>
                <a:t>) thống kê đó.</a:t>
              </a:r>
            </a:p>
          </p:txBody>
        </p:sp>
      </p:grpSp>
      <p:pic>
        <p:nvPicPr>
          <p:cNvPr id="10" name="Picture 9">
            <a:extLst>
              <a:ext uri="{FF2B5EF4-FFF2-40B4-BE49-F238E27FC236}">
                <a16:creationId xmlns:a16="http://schemas.microsoft.com/office/drawing/2014/main" id="{9E9FCB0B-0E15-E755-AD8B-8F9C8C748A68}"/>
              </a:ext>
            </a:extLst>
          </p:cNvPr>
          <p:cNvPicPr>
            <a:picLocks noChangeAspect="1"/>
          </p:cNvPicPr>
          <p:nvPr/>
        </p:nvPicPr>
        <p:blipFill>
          <a:blip r:embed="rId3"/>
          <a:stretch>
            <a:fillRect/>
          </a:stretch>
        </p:blipFill>
        <p:spPr>
          <a:xfrm flipH="1">
            <a:off x="10300442" y="5071959"/>
            <a:ext cx="1686845" cy="1959759"/>
          </a:xfrm>
          <a:prstGeom prst="rect">
            <a:avLst/>
          </a:prstGeom>
        </p:spPr>
      </p:pic>
      <p:sp>
        <p:nvSpPr>
          <p:cNvPr id="4" name="Rectangle 3">
            <a:extLst>
              <a:ext uri="{FF2B5EF4-FFF2-40B4-BE49-F238E27FC236}">
                <a16:creationId xmlns:a16="http://schemas.microsoft.com/office/drawing/2014/main" id="{992C0AC2-D349-CABF-27D8-82873922554F}"/>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97454" y="1674173"/>
            <a:ext cx="7740260" cy="4872359"/>
            <a:chOff x="260453" y="645775"/>
            <a:chExt cx="11321294" cy="7308541"/>
          </a:xfrm>
        </p:grpSpPr>
        <p:sp>
          <p:nvSpPr>
            <p:cNvPr id="4" name="Rectangle 3">
              <a:extLst>
                <a:ext uri="{FF2B5EF4-FFF2-40B4-BE49-F238E27FC236}">
                  <a16:creationId xmlns:a16="http://schemas.microsoft.com/office/drawing/2014/main" id="{E12C1939-49BC-2F3D-2226-E50B0B5092D1}"/>
                </a:ext>
              </a:extLst>
            </p:cNvPr>
            <p:cNvSpPr/>
            <p:nvPr/>
          </p:nvSpPr>
          <p:spPr>
            <a:xfrm>
              <a:off x="533401" y="645775"/>
              <a:ext cx="11048346" cy="7308541"/>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3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Số lượng học sinh ở hai lớp 8A và 8B đăng kí tham gia: câu lạc bộ (CLB) bóng đá lần lượt là 26 và 22 (học sinh); CLB bóng rổ lần lượt là 14 và 18 (học sinh).</a:t>
              </a:r>
            </a:p>
            <a:p>
              <a:pPr marL="0" marR="0" lvl="0" indent="0" algn="just" defTabSz="609539" eaLnBrk="1" fontAlgn="auto" latinLnBrk="0" hangingPunct="1">
                <a:lnSpc>
                  <a:spcPct val="150000"/>
                </a:lnSpc>
                <a:spcBef>
                  <a:spcPts val="0"/>
                </a:spcBef>
                <a:spcAft>
                  <a:spcPts val="333"/>
                </a:spcAft>
                <a:buClrTx/>
                <a:buSzTx/>
                <a:buFontTx/>
                <a:buNone/>
                <a:tabLst/>
                <a:defRPr/>
              </a:pPr>
              <a:r>
                <a:rPr kumimoji="0" lang="vi-VN" sz="23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Hãy lựa chọn biểu đồ thích hợp để biểu diễn dữ liệu trên.</a:t>
              </a:r>
            </a:p>
            <a:p>
              <a:pPr marL="0" marR="0" lvl="0" indent="0" algn="just" defTabSz="609539" eaLnBrk="1" fontAlgn="auto" latinLnBrk="0" hangingPunct="1">
                <a:lnSpc>
                  <a:spcPct val="150000"/>
                </a:lnSpc>
                <a:spcBef>
                  <a:spcPts val="0"/>
                </a:spcBef>
                <a:spcAft>
                  <a:spcPts val="333"/>
                </a:spcAft>
                <a:buClrTx/>
                <a:buSzTx/>
                <a:buFontTx/>
                <a:buNone/>
                <a:tabLst/>
                <a:defRPr/>
              </a:pPr>
              <a:r>
                <a:rPr kumimoji="0" lang="vi-VN" sz="23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Hãy hoàn thiện biểu đồ ở Hình 8 để nhận được biểu đồ cột kép biểu diễn số lượng học sinh ở hai lớp 8A và 8B đăng kí tham gia hai CLB trên.</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260453" y="771610"/>
              <a:ext cx="2057401" cy="737994"/>
            </a:xfrm>
            <a:prstGeom prst="roundRect">
              <a:avLst>
                <a:gd name="adj" fmla="val 0"/>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5</a:t>
              </a:r>
            </a:p>
          </p:txBody>
        </p:sp>
      </p:grpSp>
      <p:pic>
        <p:nvPicPr>
          <p:cNvPr id="5" name="Picture 4">
            <a:extLst>
              <a:ext uri="{FF2B5EF4-FFF2-40B4-BE49-F238E27FC236}">
                <a16:creationId xmlns:a16="http://schemas.microsoft.com/office/drawing/2014/main" id="{F1BA7587-5FD6-EBAC-8EAD-5A8A51204DFB}"/>
              </a:ext>
            </a:extLst>
          </p:cNvPr>
          <p:cNvPicPr>
            <a:picLocks noChangeAspect="1"/>
          </p:cNvPicPr>
          <p:nvPr/>
        </p:nvPicPr>
        <p:blipFill>
          <a:blip r:embed="rId3"/>
          <a:stretch>
            <a:fillRect/>
          </a:stretch>
        </p:blipFill>
        <p:spPr>
          <a:xfrm>
            <a:off x="7742935" y="2446881"/>
            <a:ext cx="4449065" cy="3111774"/>
          </a:xfrm>
          <a:prstGeom prst="rect">
            <a:avLst/>
          </a:prstGeom>
        </p:spPr>
      </p:pic>
      <p:sp>
        <p:nvSpPr>
          <p:cNvPr id="6" name="Rectangle 5">
            <a:extLst>
              <a:ext uri="{FF2B5EF4-FFF2-40B4-BE49-F238E27FC236}">
                <a16:creationId xmlns:a16="http://schemas.microsoft.com/office/drawing/2014/main" id="{E6B0740F-E64D-39A5-46B1-D5F2DCC85122}"/>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9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5F58C5-33C6-8632-1BC7-B07A8290FF16}"/>
              </a:ext>
            </a:extLst>
          </p:cNvPr>
          <p:cNvSpPr txBox="1"/>
          <p:nvPr/>
        </p:nvSpPr>
        <p:spPr>
          <a:xfrm>
            <a:off x="434497" y="1820544"/>
            <a:ext cx="931333" cy="430887"/>
          </a:xfrm>
          <a:prstGeom prst="rect">
            <a:avLst/>
          </a:prstGeom>
          <a:noFill/>
        </p:spPr>
        <p:txBody>
          <a:bodyPr wrap="square" rtlCol="0">
            <a:spAutoFit/>
          </a:bodyPr>
          <a:lstStyle/>
          <a:p>
            <a:r>
              <a:rPr lang="vi-VN" sz="2200" b="1" kern="0" dirty="0">
                <a:solidFill>
                  <a:srgbClr val="C00000"/>
                </a:solidFill>
                <a:latin typeface="UTM Avo" panose="02040603050506020204" pitchFamily="18" charset="0"/>
                <a:cs typeface="Arial" panose="020B0604020202020204" pitchFamily="34" charset="0"/>
              </a:rPr>
              <a:t>Giải</a:t>
            </a:r>
            <a:endParaRPr lang="en-US" sz="2200" b="1" kern="0" dirty="0">
              <a:solidFill>
                <a:srgbClr val="C00000"/>
              </a:solidFill>
              <a:latin typeface="UTM Avo" panose="0204060305050602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1DA97010-F1EC-A270-AB58-94038674AD9D}"/>
              </a:ext>
            </a:extLst>
          </p:cNvPr>
          <p:cNvSpPr/>
          <p:nvPr/>
        </p:nvSpPr>
        <p:spPr>
          <a:xfrm>
            <a:off x="367385" y="2251431"/>
            <a:ext cx="5983081" cy="3891835"/>
          </a:xfrm>
          <a:prstGeom prst="rect">
            <a:avLst/>
          </a:prstGeom>
        </p:spPr>
        <p:txBody>
          <a:bodyPr wrap="square">
            <a:spAutoFit/>
          </a:bodyPr>
          <a:lstStyle/>
          <a:p>
            <a:pPr algn="just">
              <a:lnSpc>
                <a:spcPct val="150000"/>
              </a:lnSpc>
            </a:pPr>
            <a:r>
              <a:rPr lang="vi-VN" sz="2200"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Ta lựa chọn biểu đồ cột kép để biểu diễn dữ liệu trên.</a:t>
            </a:r>
          </a:p>
          <a:p>
            <a:pPr algn="just">
              <a:lnSpc>
                <a:spcPct val="150000"/>
              </a:lnSpc>
            </a:pPr>
            <a:r>
              <a:rPr lang="vi-VN" sz="2400" kern="0" dirty="0">
                <a:solidFill>
                  <a:prstClr val="black"/>
                </a:solidFill>
                <a:latin typeface="UTM Avo" panose="02040603050506020204" pitchFamily="18" charset="0"/>
                <a:cs typeface="Arial" panose="020B0604020202020204" pitchFamily="34" charset="0"/>
              </a:rPr>
              <a:t>b) Sau khi hoàn thiện biểu đồ ở Hình 8, ta nhận được biểu đồ cột kép ở Hình 9 biểu diễn số lượng học sinh ở hai lớp 8A và 8B đăng kí tham gia CLB bóng đá và CLB bóng rổ.</a:t>
            </a:r>
          </a:p>
        </p:txBody>
      </p:sp>
      <p:pic>
        <p:nvPicPr>
          <p:cNvPr id="3" name="Picture 2">
            <a:extLst>
              <a:ext uri="{FF2B5EF4-FFF2-40B4-BE49-F238E27FC236}">
                <a16:creationId xmlns:a16="http://schemas.microsoft.com/office/drawing/2014/main" id="{7F78ADE7-E214-37E2-1988-7BA5CB9A1209}"/>
              </a:ext>
            </a:extLst>
          </p:cNvPr>
          <p:cNvPicPr>
            <a:picLocks noChangeAspect="1"/>
          </p:cNvPicPr>
          <p:nvPr/>
        </p:nvPicPr>
        <p:blipFill>
          <a:blip r:embed="rId3"/>
          <a:stretch>
            <a:fillRect/>
          </a:stretch>
        </p:blipFill>
        <p:spPr>
          <a:xfrm>
            <a:off x="6488291" y="1970824"/>
            <a:ext cx="5420887" cy="3693694"/>
          </a:xfrm>
          <a:prstGeom prst="rect">
            <a:avLst/>
          </a:prstGeom>
        </p:spPr>
      </p:pic>
      <p:sp>
        <p:nvSpPr>
          <p:cNvPr id="2" name="Rectangle 1">
            <a:extLst>
              <a:ext uri="{FF2B5EF4-FFF2-40B4-BE49-F238E27FC236}">
                <a16:creationId xmlns:a16="http://schemas.microsoft.com/office/drawing/2014/main" id="{AA254DEE-95B0-FED6-9A23-38E567A1307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36D6BD-F763-5FDA-44DB-D7A0707F1584}"/>
              </a:ext>
            </a:extLst>
          </p:cNvPr>
          <p:cNvSpPr/>
          <p:nvPr/>
        </p:nvSpPr>
        <p:spPr>
          <a:xfrm>
            <a:off x="8265367" y="2519265"/>
            <a:ext cx="385665"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8DB8F7A-3935-3532-08D6-848B6D1D8409}"/>
              </a:ext>
            </a:extLst>
          </p:cNvPr>
          <p:cNvSpPr/>
          <p:nvPr/>
        </p:nvSpPr>
        <p:spPr>
          <a:xfrm>
            <a:off x="8669162" y="2719320"/>
            <a:ext cx="385665"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23D8A0C-574F-FEFD-01CF-3925C9B70FC3}"/>
              </a:ext>
            </a:extLst>
          </p:cNvPr>
          <p:cNvSpPr/>
          <p:nvPr/>
        </p:nvSpPr>
        <p:spPr>
          <a:xfrm>
            <a:off x="8167395" y="4882467"/>
            <a:ext cx="967274"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83C137F-3B4C-154E-2BAF-DDEAC6239ECE}"/>
              </a:ext>
            </a:extLst>
          </p:cNvPr>
          <p:cNvSpPr/>
          <p:nvPr/>
        </p:nvSpPr>
        <p:spPr>
          <a:xfrm>
            <a:off x="9493470" y="3340914"/>
            <a:ext cx="385665"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AB5BF3B-BB1D-0877-31FC-A957EA5350A7}"/>
              </a:ext>
            </a:extLst>
          </p:cNvPr>
          <p:cNvSpPr/>
          <p:nvPr/>
        </p:nvSpPr>
        <p:spPr>
          <a:xfrm>
            <a:off x="9877016" y="3028890"/>
            <a:ext cx="385665"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C8767E3-2937-C72F-CDB2-13D6C948FCDD}"/>
              </a:ext>
            </a:extLst>
          </p:cNvPr>
          <p:cNvSpPr/>
          <p:nvPr/>
        </p:nvSpPr>
        <p:spPr>
          <a:xfrm>
            <a:off x="9393379" y="4855910"/>
            <a:ext cx="967273" cy="400110"/>
          </a:xfrm>
          <a:prstGeom prst="rect">
            <a:avLst/>
          </a:prstGeom>
          <a:solidFill>
            <a:schemeClr val="bg1"/>
          </a:solidFill>
        </p:spPr>
        <p:txBody>
          <a:bodyPr wrap="square">
            <a:spAutoFit/>
          </a:bodyPr>
          <a:lstStyle/>
          <a:p>
            <a:pPr algn="ctr" defTabSz="609539">
              <a:spcBef>
                <a:spcPts val="800"/>
              </a:spcBef>
              <a:spcAft>
                <a:spcPts val="800"/>
              </a:spcAft>
            </a:pPr>
            <a:r>
              <a:rPr lang="da-DK" sz="2000" b="1" dirty="0">
                <a:solidFill>
                  <a:srgbClr val="C00000"/>
                </a:solidFill>
                <a:latin typeface="UTM Avo" panose="02040603050506020204" pitchFamily="18" charset="0"/>
                <a:ea typeface="Dotum" panose="020B0600000101010101" pitchFamily="34" charset="-127"/>
                <a:cs typeface="Arial" panose="020B0604020202020204" pitchFamily="34" charset="0"/>
              </a:rPr>
              <a:t>?</a:t>
            </a:r>
            <a:endParaRPr lang="en-US" sz="2000" b="1" dirty="0">
              <a:solidFill>
                <a:srgbClr val="C00000"/>
              </a:solidFill>
              <a:latin typeface="UTM Avo" panose="020406030505060202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1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barn(inVertical)">
                                      <p:cBhvr>
                                        <p:cTn id="5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2AEDD53-CD1A-4A40-A3B3-7469FDF4639E}"/>
              </a:ext>
            </a:extLst>
          </p:cNvPr>
          <p:cNvGrpSpPr/>
          <p:nvPr/>
        </p:nvGrpSpPr>
        <p:grpSpPr>
          <a:xfrm>
            <a:off x="2012679" y="1373909"/>
            <a:ext cx="7961745" cy="4110182"/>
            <a:chOff x="2096655" y="1366982"/>
            <a:chExt cx="7961745" cy="4110182"/>
          </a:xfrm>
        </p:grpSpPr>
        <p:sp>
          <p:nvSpPr>
            <p:cNvPr id="4" name="Rectangle 3">
              <a:extLst>
                <a:ext uri="{FF2B5EF4-FFF2-40B4-BE49-F238E27FC236}">
                  <a16:creationId xmlns:a16="http://schemas.microsoft.com/office/drawing/2014/main" id="{5145C301-E013-4D6B-A736-08D0448A046B}"/>
                </a:ext>
              </a:extLst>
            </p:cNvPr>
            <p:cNvSpPr/>
            <p:nvPr/>
          </p:nvSpPr>
          <p:spPr>
            <a:xfrm>
              <a:off x="2096655" y="1366982"/>
              <a:ext cx="7961745" cy="4110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78EE0E8C-F6E0-4667-A962-264866AE6124}"/>
                </a:ext>
              </a:extLst>
            </p:cNvPr>
            <p:cNvSpPr/>
            <p:nvPr/>
          </p:nvSpPr>
          <p:spPr>
            <a:xfrm>
              <a:off x="4572000" y="2750128"/>
              <a:ext cx="3047999" cy="13577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22752C35-F376-409D-85B7-87A38D3741A0}"/>
                </a:ext>
              </a:extLst>
            </p:cNvPr>
            <p:cNvCxnSpPr>
              <a:cxnSpLocks/>
            </p:cNvCxnSpPr>
            <p:nvPr/>
          </p:nvCxnSpPr>
          <p:spPr>
            <a:xfrm>
              <a:off x="2096655" y="1366982"/>
              <a:ext cx="2475345" cy="13831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A9ACA2-75DC-46D6-B2E0-5666AAA8CFC9}"/>
                </a:ext>
              </a:extLst>
            </p:cNvPr>
            <p:cNvCxnSpPr/>
            <p:nvPr/>
          </p:nvCxnSpPr>
          <p:spPr>
            <a:xfrm flipV="1">
              <a:off x="2096655" y="4107872"/>
              <a:ext cx="2475345" cy="1369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9063177-00C4-443B-A83C-3E1BD34611F6}"/>
                </a:ext>
              </a:extLst>
            </p:cNvPr>
            <p:cNvCxnSpPr/>
            <p:nvPr/>
          </p:nvCxnSpPr>
          <p:spPr>
            <a:xfrm flipH="1">
              <a:off x="7619999" y="1366982"/>
              <a:ext cx="2438401" cy="1370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C91A0E-006D-4FF5-BCA4-DC006A7F5EBA}"/>
                </a:ext>
              </a:extLst>
            </p:cNvPr>
            <p:cNvCxnSpPr/>
            <p:nvPr/>
          </p:nvCxnSpPr>
          <p:spPr>
            <a:xfrm flipH="1" flipV="1">
              <a:off x="7619999" y="4107296"/>
              <a:ext cx="2438401" cy="13698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2BD909D4-9704-4DC4-BBA3-C3F912D23ACE}"/>
              </a:ext>
            </a:extLst>
          </p:cNvPr>
          <p:cNvSpPr txBox="1"/>
          <p:nvPr/>
        </p:nvSpPr>
        <p:spPr>
          <a:xfrm>
            <a:off x="5227782" y="4673600"/>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3E277895-A979-4EE0-B5AD-06634BEA6ECF}"/>
              </a:ext>
            </a:extLst>
          </p:cNvPr>
          <p:cNvSpPr txBox="1"/>
          <p:nvPr/>
        </p:nvSpPr>
        <p:spPr>
          <a:xfrm>
            <a:off x="2304472" y="3140366"/>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73975865-9DCA-4564-AA2D-90773D2CC86A}"/>
              </a:ext>
            </a:extLst>
          </p:cNvPr>
          <p:cNvSpPr txBox="1"/>
          <p:nvPr/>
        </p:nvSpPr>
        <p:spPr>
          <a:xfrm>
            <a:off x="5047672" y="1815068"/>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7E668DCC-6B8C-4EEC-8576-E223473C52AA}"/>
              </a:ext>
            </a:extLst>
          </p:cNvPr>
          <p:cNvSpPr txBox="1"/>
          <p:nvPr/>
        </p:nvSpPr>
        <p:spPr>
          <a:xfrm>
            <a:off x="7920181" y="3258023"/>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DA0F4BF-2125-48A2-AF3E-F0D55BF15A5A}"/>
              </a:ext>
            </a:extLst>
          </p:cNvPr>
          <p:cNvSpPr txBox="1"/>
          <p:nvPr/>
        </p:nvSpPr>
        <p:spPr>
          <a:xfrm>
            <a:off x="5103121" y="3005741"/>
            <a:ext cx="205970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đ</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E6F25FEB-ED7C-6BF3-C66A-D1F8A1C26E3B}"/>
              </a:ext>
            </a:extLst>
          </p:cNvPr>
          <p:cNvSpPr/>
          <p:nvPr/>
        </p:nvSpPr>
        <p:spPr>
          <a:xfrm>
            <a:off x="251927" y="143657"/>
            <a:ext cx="11383346"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HOẠT ĐỘNG NHÓM THEO KỸ THUẬT KHĂN TRẢI BÀN</a:t>
            </a:r>
          </a:p>
        </p:txBody>
      </p:sp>
    </p:spTree>
    <p:extLst>
      <p:ext uri="{BB962C8B-B14F-4D97-AF65-F5344CB8AC3E}">
        <p14:creationId xmlns:p14="http://schemas.microsoft.com/office/powerpoint/2010/main" val="20993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36">
            <a:extLst>
              <a:ext uri="{FF2B5EF4-FFF2-40B4-BE49-F238E27FC236}">
                <a16:creationId xmlns:a16="http://schemas.microsoft.com/office/drawing/2014/main" id="{4B172AC9-992F-AF0A-394E-8B76F118A0D4}"/>
              </a:ext>
            </a:extLst>
          </p:cNvPr>
          <p:cNvSpPr/>
          <p:nvPr/>
        </p:nvSpPr>
        <p:spPr>
          <a:xfrm>
            <a:off x="4750089" y="1623759"/>
            <a:ext cx="2691819" cy="577676"/>
          </a:xfrm>
          <a:prstGeom prst="roundRect">
            <a:avLst/>
          </a:prstGeom>
          <a:solidFill>
            <a:srgbClr val="8064A2">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vi-VN" sz="2400" b="1" kern="0" dirty="0">
                <a:solidFill>
                  <a:prstClr val="white"/>
                </a:solidFill>
                <a:latin typeface="UTM Avo" panose="02040603050506020204" pitchFamily="18" charset="0"/>
                <a:cs typeface="Arial" panose="020B0604020202020204" pitchFamily="34" charset="0"/>
              </a:rPr>
              <a:t>Luyện tập </a:t>
            </a:r>
            <a:r>
              <a:rPr lang="en-US" sz="2400" b="1" kern="0" dirty="0">
                <a:solidFill>
                  <a:prstClr val="white"/>
                </a:solidFill>
                <a:latin typeface="UTM Avo" panose="02040603050506020204" pitchFamily="18" charset="0"/>
                <a:cs typeface="Arial" panose="020B0604020202020204" pitchFamily="34" charset="0"/>
              </a:rPr>
              <a:t>2</a:t>
            </a:r>
          </a:p>
        </p:txBody>
      </p:sp>
      <p:sp>
        <p:nvSpPr>
          <p:cNvPr id="3" name="TextBox 2">
            <a:extLst>
              <a:ext uri="{FF2B5EF4-FFF2-40B4-BE49-F238E27FC236}">
                <a16:creationId xmlns:a16="http://schemas.microsoft.com/office/drawing/2014/main" id="{A5F1DAF4-3438-524A-22D2-23418422FDE2}"/>
              </a:ext>
            </a:extLst>
          </p:cNvPr>
          <p:cNvSpPr txBox="1"/>
          <p:nvPr/>
        </p:nvSpPr>
        <p:spPr>
          <a:xfrm>
            <a:off x="319314" y="2201435"/>
            <a:ext cx="11553371" cy="1675843"/>
          </a:xfrm>
          <a:prstGeom prst="rect">
            <a:avLst/>
          </a:prstGeom>
          <a:noFill/>
        </p:spPr>
        <p:txBody>
          <a:bodyPr wrap="square" rtlCol="0">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dirty="0">
                <a:latin typeface="UTM Avo" panose="02040603050506020204" pitchFamily="18" charset="0"/>
                <a:ea typeface="Dotum" panose="020B0600000101010101" pitchFamily="34" charset="-127"/>
                <a:cs typeface="Arial" panose="020B0604020202020204" pitchFamily="34" charset="0"/>
              </a:rPr>
              <a:t>Thống kê số sản phẩm bán được trong các tháng 1, 2, 3 của một cửa hàng lần lượt là 50; 40; 48 (đơn vị: sản phẩm).</a:t>
            </a:r>
          </a:p>
          <a:p>
            <a:pPr marL="0" marR="0" lvl="0" indent="0" algn="just" defTabSz="609539" eaLnBrk="1" fontAlgn="auto" latinLnBrk="0" hangingPunct="1">
              <a:lnSpc>
                <a:spcPct val="150000"/>
              </a:lnSpc>
              <a:spcBef>
                <a:spcPts val="0"/>
              </a:spcBef>
              <a:spcAft>
                <a:spcPts val="0"/>
              </a:spcAft>
              <a:buClrTx/>
              <a:buSzTx/>
              <a:buFontTx/>
              <a:buNone/>
              <a:tabLst/>
              <a:defRPr/>
            </a:pPr>
            <a:r>
              <a:rPr lang="vi-VN" sz="2400" dirty="0">
                <a:latin typeface="UTM Avo" panose="02040603050506020204" pitchFamily="18" charset="0"/>
                <a:ea typeface="Dotum" panose="020B0600000101010101" pitchFamily="34" charset="-127"/>
                <a:cs typeface="Arial" panose="020B0604020202020204" pitchFamily="34" charset="0"/>
              </a:rPr>
              <a:t>Hãy hoàn thiện Bảng 6 để nhận được bảng thống kê biểu diễn dữ liệu trên.</a:t>
            </a:r>
          </a:p>
        </p:txBody>
      </p:sp>
      <p:graphicFrame>
        <p:nvGraphicFramePr>
          <p:cNvPr id="5" name="Table 4">
            <a:extLst>
              <a:ext uri="{FF2B5EF4-FFF2-40B4-BE49-F238E27FC236}">
                <a16:creationId xmlns:a16="http://schemas.microsoft.com/office/drawing/2014/main" id="{60D9321D-B50A-D63A-01A7-1AB4CBBAD0FF}"/>
              </a:ext>
            </a:extLst>
          </p:cNvPr>
          <p:cNvGraphicFramePr>
            <a:graphicFrameLocks noGrp="1"/>
          </p:cNvGraphicFramePr>
          <p:nvPr>
            <p:extLst>
              <p:ext uri="{D42A27DB-BD31-4B8C-83A1-F6EECF244321}">
                <p14:modId xmlns:p14="http://schemas.microsoft.com/office/powerpoint/2010/main" val="848758199"/>
              </p:ext>
            </p:extLst>
          </p:nvPr>
        </p:nvGraphicFramePr>
        <p:xfrm>
          <a:off x="1921063" y="4263051"/>
          <a:ext cx="8349873" cy="1876734"/>
        </p:xfrm>
        <a:graphic>
          <a:graphicData uri="http://schemas.openxmlformats.org/drawingml/2006/table">
            <a:tbl>
              <a:tblPr firstRow="1" firstCol="1" bandRow="1"/>
              <a:tblGrid>
                <a:gridCol w="4844988">
                  <a:extLst>
                    <a:ext uri="{9D8B030D-6E8A-4147-A177-3AD203B41FA5}">
                      <a16:colId xmlns:a16="http://schemas.microsoft.com/office/drawing/2014/main" val="1210313244"/>
                    </a:ext>
                  </a:extLst>
                </a:gridCol>
                <a:gridCol w="1110275">
                  <a:extLst>
                    <a:ext uri="{9D8B030D-6E8A-4147-A177-3AD203B41FA5}">
                      <a16:colId xmlns:a16="http://schemas.microsoft.com/office/drawing/2014/main" val="3719050845"/>
                    </a:ext>
                  </a:extLst>
                </a:gridCol>
                <a:gridCol w="1198150">
                  <a:extLst>
                    <a:ext uri="{9D8B030D-6E8A-4147-A177-3AD203B41FA5}">
                      <a16:colId xmlns:a16="http://schemas.microsoft.com/office/drawing/2014/main" val="1034261201"/>
                    </a:ext>
                  </a:extLst>
                </a:gridCol>
                <a:gridCol w="1196460">
                  <a:extLst>
                    <a:ext uri="{9D8B030D-6E8A-4147-A177-3AD203B41FA5}">
                      <a16:colId xmlns:a16="http://schemas.microsoft.com/office/drawing/2014/main" val="3267973333"/>
                    </a:ext>
                  </a:extLst>
                </a:gridCol>
              </a:tblGrid>
              <a:tr h="6584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b="1" kern="1200" dirty="0" err="1">
                          <a:solidFill>
                            <a:schemeClr val="tx1"/>
                          </a:solidFill>
                          <a:effectLst/>
                          <a:latin typeface="UTM Avo" panose="02040603050506020204" pitchFamily="18" charset="0"/>
                          <a:ea typeface="Dotum" panose="020B0600000101010101" pitchFamily="34" charset="-127"/>
                          <a:cs typeface="Arial" panose="020B0604020202020204" pitchFamily="34" charset="0"/>
                        </a:rPr>
                        <a:t>Tháng</a:t>
                      </a:r>
                      <a:endParaRPr lang="en-US" sz="2400" b="1"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b="1"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1</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b="1"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2</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b="1"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3</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697491484"/>
                  </a:ext>
                </a:extLst>
              </a:tr>
              <a:tr h="12182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vi-VN" sz="2400"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Số sản phẩm bán được</a:t>
                      </a:r>
                    </a:p>
                    <a:p>
                      <a:pPr algn="ctr">
                        <a:lnSpc>
                          <a:spcPct val="150000"/>
                        </a:lnSpc>
                        <a:spcBef>
                          <a:spcPts val="0"/>
                        </a:spcBef>
                        <a:spcAft>
                          <a:spcPts val="0"/>
                        </a:spcAft>
                      </a:pPr>
                      <a:r>
                        <a:rPr lang="vi-VN" sz="2400"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(Đơn vị: sản phẩm)</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50000"/>
                        </a:lnSpc>
                        <a:spcBef>
                          <a:spcPts val="0"/>
                        </a:spcBef>
                        <a:spcAft>
                          <a:spcPts val="0"/>
                        </a:spcAft>
                      </a:pPr>
                      <a:r>
                        <a:rPr lang="en-US" sz="2400" kern="1200" dirty="0">
                          <a:solidFill>
                            <a:schemeClr val="tx1"/>
                          </a:solidFill>
                          <a:effectLst/>
                          <a:latin typeface="UTM Avo" panose="02040603050506020204" pitchFamily="18" charset="0"/>
                          <a:ea typeface="Dotum" panose="020B0600000101010101" pitchFamily="34" charset="-127"/>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9966653"/>
                  </a:ext>
                </a:extLst>
              </a:tr>
            </a:tbl>
          </a:graphicData>
        </a:graphic>
      </p:graphicFrame>
      <p:sp>
        <p:nvSpPr>
          <p:cNvPr id="6" name="Rectangle 5">
            <a:extLst>
              <a:ext uri="{FF2B5EF4-FFF2-40B4-BE49-F238E27FC236}">
                <a16:creationId xmlns:a16="http://schemas.microsoft.com/office/drawing/2014/main" id="{8F2A4BD6-57B8-F2AB-40F6-FF259AE45256}"/>
              </a:ext>
            </a:extLst>
          </p:cNvPr>
          <p:cNvSpPr/>
          <p:nvPr/>
        </p:nvSpPr>
        <p:spPr>
          <a:xfrm>
            <a:off x="7063309" y="5292347"/>
            <a:ext cx="566181" cy="461665"/>
          </a:xfrm>
          <a:prstGeom prst="rect">
            <a:avLst/>
          </a:prstGeom>
          <a:solidFill>
            <a:srgbClr val="FFFAF7"/>
          </a:solidFill>
          <a:ln>
            <a:solidFill>
              <a:srgbClr val="FFFAF7"/>
            </a:solidFill>
          </a:ln>
        </p:spPr>
        <p:txBody>
          <a:bodyPr wrap="none">
            <a:spAutoFit/>
          </a:bodyPr>
          <a:lstStyle/>
          <a:p>
            <a:pPr marL="0" marR="0" lvl="0" indent="0" algn="ctr" defTabSz="609539" eaLnBrk="1" fontAlgn="auto" latinLnBrk="0" hangingPunct="1">
              <a:spcBef>
                <a:spcPts val="400"/>
              </a:spcBef>
              <a:spcAft>
                <a:spcPts val="400"/>
              </a:spcAft>
              <a:buClrTx/>
              <a:buSzTx/>
              <a:buFontTx/>
              <a:buNone/>
              <a:tabLst/>
              <a:defRPr/>
            </a:pPr>
            <a:r>
              <a:rPr lang="vi-VN" sz="2400" b="1" kern="0" dirty="0">
                <a:solidFill>
                  <a:srgbClr val="C00000"/>
                </a:solidFill>
                <a:latin typeface="UTM Avo" panose="02040603050506020204" pitchFamily="18" charset="0"/>
                <a:ea typeface="Dotum" panose="020B0600000101010101" pitchFamily="34" charset="-127"/>
                <a:cs typeface="Arial" panose="020B0604020202020204" pitchFamily="34" charset="0"/>
              </a:rPr>
              <a:t>50</a:t>
            </a:r>
            <a:endParaRPr lang="en-US" sz="2400" b="1" kern="0" dirty="0">
              <a:solidFill>
                <a:srgbClr val="C00000"/>
              </a:solidFill>
              <a:latin typeface="UTM Avo" panose="02040603050506020204" pitchFamily="18" charset="0"/>
              <a:ea typeface="Dotum" panose="020B0600000101010101" pitchFamily="34" charset="-127"/>
              <a:cs typeface="Arial" panose="020B0604020202020204" pitchFamily="34" charset="0"/>
            </a:endParaRPr>
          </a:p>
        </p:txBody>
      </p:sp>
      <p:sp>
        <p:nvSpPr>
          <p:cNvPr id="7" name="Rectangle 6">
            <a:extLst>
              <a:ext uri="{FF2B5EF4-FFF2-40B4-BE49-F238E27FC236}">
                <a16:creationId xmlns:a16="http://schemas.microsoft.com/office/drawing/2014/main" id="{AB2B0267-1D9E-3626-E2E0-564185C653DB}"/>
              </a:ext>
            </a:extLst>
          </p:cNvPr>
          <p:cNvSpPr/>
          <p:nvPr/>
        </p:nvSpPr>
        <p:spPr>
          <a:xfrm>
            <a:off x="8179524" y="5294504"/>
            <a:ext cx="566181" cy="461665"/>
          </a:xfrm>
          <a:prstGeom prst="rect">
            <a:avLst/>
          </a:prstGeom>
          <a:solidFill>
            <a:srgbClr val="FFFAF7"/>
          </a:solidFill>
          <a:ln>
            <a:solidFill>
              <a:srgbClr val="FFFAF7"/>
            </a:solidFill>
          </a:ln>
        </p:spPr>
        <p:txBody>
          <a:bodyPr wrap="none">
            <a:spAutoFit/>
          </a:bodyPr>
          <a:lstStyle/>
          <a:p>
            <a:pPr algn="ctr" defTabSz="609539">
              <a:spcBef>
                <a:spcPts val="400"/>
              </a:spcBef>
              <a:spcAft>
                <a:spcPts val="400"/>
              </a:spcAft>
            </a:pPr>
            <a:r>
              <a:rPr lang="en-US" sz="2400" b="1" kern="0" dirty="0">
                <a:solidFill>
                  <a:srgbClr val="C00000"/>
                </a:solidFill>
                <a:latin typeface="UTM Avo" panose="02040603050506020204" pitchFamily="18" charset="0"/>
                <a:ea typeface="Dotum" panose="020B0600000101010101" pitchFamily="34" charset="-127"/>
                <a:cs typeface="Arial" panose="020B0604020202020204" pitchFamily="34" charset="0"/>
              </a:rPr>
              <a:t>4</a:t>
            </a:r>
            <a:r>
              <a:rPr lang="vi-VN" sz="2400" b="1" kern="0" dirty="0">
                <a:solidFill>
                  <a:srgbClr val="C00000"/>
                </a:solidFill>
                <a:latin typeface="UTM Avo" panose="02040603050506020204" pitchFamily="18" charset="0"/>
                <a:ea typeface="Dotum" panose="020B0600000101010101" pitchFamily="34" charset="-127"/>
                <a:cs typeface="Arial" panose="020B0604020202020204" pitchFamily="34" charset="0"/>
              </a:rPr>
              <a:t>0</a:t>
            </a:r>
            <a:endParaRPr lang="en-US" sz="2400" b="1" kern="0" dirty="0">
              <a:solidFill>
                <a:srgbClr val="C00000"/>
              </a:solidFill>
              <a:latin typeface="UTM Avo" panose="02040603050506020204" pitchFamily="18" charset="0"/>
              <a:ea typeface="Dotum" panose="020B0600000101010101" pitchFamily="34" charset="-127"/>
              <a:cs typeface="Arial" panose="020B0604020202020204" pitchFamily="34" charset="0"/>
            </a:endParaRPr>
          </a:p>
        </p:txBody>
      </p:sp>
      <p:sp>
        <p:nvSpPr>
          <p:cNvPr id="9" name="Rectangle 8">
            <a:extLst>
              <a:ext uri="{FF2B5EF4-FFF2-40B4-BE49-F238E27FC236}">
                <a16:creationId xmlns:a16="http://schemas.microsoft.com/office/drawing/2014/main" id="{DA49E9CD-584E-FB27-0294-A53427737045}"/>
              </a:ext>
            </a:extLst>
          </p:cNvPr>
          <p:cNvSpPr/>
          <p:nvPr/>
        </p:nvSpPr>
        <p:spPr>
          <a:xfrm>
            <a:off x="9407731" y="5292347"/>
            <a:ext cx="566181" cy="461665"/>
          </a:xfrm>
          <a:prstGeom prst="rect">
            <a:avLst/>
          </a:prstGeom>
          <a:solidFill>
            <a:srgbClr val="FFFAF7"/>
          </a:solidFill>
          <a:ln>
            <a:solidFill>
              <a:srgbClr val="FFFAF7"/>
            </a:solidFill>
          </a:ln>
        </p:spPr>
        <p:txBody>
          <a:bodyPr wrap="none">
            <a:spAutoFit/>
          </a:bodyPr>
          <a:lstStyle/>
          <a:p>
            <a:pPr marL="0" marR="0" lvl="0" indent="0" algn="ctr" defTabSz="609539" eaLnBrk="1" fontAlgn="auto" latinLnBrk="0" hangingPunct="1">
              <a:spcBef>
                <a:spcPts val="400"/>
              </a:spcBef>
              <a:spcAft>
                <a:spcPts val="40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Dotum" panose="020B0600000101010101" pitchFamily="34" charset="-127"/>
                <a:cs typeface="Arial" panose="020B0604020202020204" pitchFamily="34" charset="0"/>
              </a:rPr>
              <a:t>48</a:t>
            </a:r>
            <a:endPar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0472537-A5DE-4336-C747-504ECEBE8909}"/>
              </a:ext>
            </a:extLst>
          </p:cNvPr>
          <p:cNvPicPr>
            <a:picLocks noChangeAspect="1"/>
          </p:cNvPicPr>
          <p:nvPr/>
        </p:nvPicPr>
        <p:blipFill>
          <a:blip r:embed="rId3"/>
          <a:stretch>
            <a:fillRect/>
          </a:stretch>
        </p:blipFill>
        <p:spPr>
          <a:xfrm>
            <a:off x="10144068" y="3927194"/>
            <a:ext cx="712207" cy="671714"/>
          </a:xfrm>
          <a:prstGeom prst="rect">
            <a:avLst/>
          </a:prstGeom>
        </p:spPr>
      </p:pic>
      <p:sp>
        <p:nvSpPr>
          <p:cNvPr id="8" name="Rectangle 7">
            <a:extLst>
              <a:ext uri="{FF2B5EF4-FFF2-40B4-BE49-F238E27FC236}">
                <a16:creationId xmlns:a16="http://schemas.microsoft.com/office/drawing/2014/main" id="{3CD1E573-3070-C838-8C16-143DF72FC9C0}"/>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HOẠT ĐỘNG NHÓM THEO KỸ THUẬT KHĂN TRẢI BÀN</a:t>
            </a:r>
          </a:p>
        </p:txBody>
      </p:sp>
    </p:spTree>
    <p:extLst>
      <p:ext uri="{BB962C8B-B14F-4D97-AF65-F5344CB8AC3E}">
        <p14:creationId xmlns:p14="http://schemas.microsoft.com/office/powerpoint/2010/main" val="28791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160179" y="1991816"/>
            <a:ext cx="7140506" cy="2619244"/>
            <a:chOff x="207612" y="1024268"/>
            <a:chExt cx="10710760" cy="3928867"/>
          </a:xfrm>
        </p:grpSpPr>
        <p:sp>
          <p:nvSpPr>
            <p:cNvPr id="4" name="Rectangle 3">
              <a:extLst>
                <a:ext uri="{FF2B5EF4-FFF2-40B4-BE49-F238E27FC236}">
                  <a16:creationId xmlns:a16="http://schemas.microsoft.com/office/drawing/2014/main" id="{E12C1939-49BC-2F3D-2226-E50B0B5092D1}"/>
                </a:ext>
              </a:extLst>
            </p:cNvPr>
            <p:cNvSpPr/>
            <p:nvPr/>
          </p:nvSpPr>
          <p:spPr>
            <a:xfrm>
              <a:off x="457200" y="1024269"/>
              <a:ext cx="10461172" cy="3928866"/>
            </a:xfrm>
            <a:prstGeom prst="rect">
              <a:avLst/>
            </a:prstGeom>
          </p:spPr>
          <p:txBody>
            <a:bodyPr wrap="square">
              <a:spAutoFit/>
            </a:bodyPr>
            <a:lstStyle/>
            <a:p>
              <a:pPr marL="0" marR="0" lvl="0" indent="0" algn="just" defTabSz="609539" eaLnBrk="1" fontAlgn="auto" latinLnBrk="0" hangingPunct="1">
                <a:lnSpc>
                  <a:spcPct val="125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Người phụ trách một câu lạc bộ thống kê số lượng thành viên có mặt tại câu lạc bộ từ thứ Hai đến thứ Sáu lần lượt như sau: 15; 20; 20; 15; 12 (người). </a:t>
              </a:r>
            </a:p>
            <a:p>
              <a:pPr marL="0" marR="0" lvl="0" indent="0" algn="just" defTabSz="609539" eaLnBrk="1" fontAlgn="auto" latinLnBrk="0" hangingPunct="1">
                <a:lnSpc>
                  <a:spcPct val="125000"/>
                </a:lnSpc>
                <a:spcBef>
                  <a:spcPts val="0"/>
                </a:spcBef>
                <a:spcAft>
                  <a:spcPts val="333"/>
                </a:spcAft>
                <a:buClrTx/>
                <a:buSzTx/>
                <a:buFontTx/>
                <a:buNone/>
                <a:tabLst/>
                <a:defRPr/>
              </a:pP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Hãy lựa chọn biểu đồ thích hợp để biểu diễn dữ liệu trên.</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207612" y="1024268"/>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6</a:t>
              </a:r>
            </a:p>
          </p:txBody>
        </p:sp>
      </p:grpSp>
      <p:pic>
        <p:nvPicPr>
          <p:cNvPr id="6" name="Picture 5">
            <a:extLst>
              <a:ext uri="{FF2B5EF4-FFF2-40B4-BE49-F238E27FC236}">
                <a16:creationId xmlns:a16="http://schemas.microsoft.com/office/drawing/2014/main" id="{1A4A0C9D-A79E-77FF-26B7-84B0810198E4}"/>
              </a:ext>
            </a:extLst>
          </p:cNvPr>
          <p:cNvPicPr>
            <a:picLocks noChangeAspect="1"/>
          </p:cNvPicPr>
          <p:nvPr/>
        </p:nvPicPr>
        <p:blipFill rotWithShape="1">
          <a:blip r:embed="rId3">
            <a:extLst>
              <a:ext uri="{28A0092B-C50C-407E-A947-70E740481C1C}">
                <a14:useLocalDpi xmlns:a14="http://schemas.microsoft.com/office/drawing/2010/main" val="0"/>
              </a:ext>
            </a:extLst>
          </a:blip>
          <a:srcRect l="54377" t="15374" r="2331" b="16340"/>
          <a:stretch/>
        </p:blipFill>
        <p:spPr>
          <a:xfrm>
            <a:off x="7467077" y="1991816"/>
            <a:ext cx="4398352" cy="2619243"/>
          </a:xfrm>
          <a:prstGeom prst="rect">
            <a:avLst/>
          </a:prstGeom>
        </p:spPr>
      </p:pic>
      <p:sp>
        <p:nvSpPr>
          <p:cNvPr id="7" name="Rectangle 6">
            <a:extLst>
              <a:ext uri="{FF2B5EF4-FFF2-40B4-BE49-F238E27FC236}">
                <a16:creationId xmlns:a16="http://schemas.microsoft.com/office/drawing/2014/main" id="{9D437B97-8A1C-FAB6-0B5E-9AC8BA611F4E}"/>
              </a:ext>
            </a:extLst>
          </p:cNvPr>
          <p:cNvSpPr/>
          <p:nvPr/>
        </p:nvSpPr>
        <p:spPr>
          <a:xfrm>
            <a:off x="377372" y="4611059"/>
            <a:ext cx="11207795" cy="888000"/>
          </a:xfrm>
          <a:prstGeom prst="rect">
            <a:avLst/>
          </a:prstGeom>
        </p:spPr>
        <p:txBody>
          <a:bodyPr wrap="square">
            <a:spAutoFit/>
          </a:bodyPr>
          <a:lstStyle/>
          <a:p>
            <a:pPr lvl="0" algn="just">
              <a:lnSpc>
                <a:spcPct val="125000"/>
              </a:lnSpc>
            </a:pPr>
            <a:r>
              <a:rPr lang="vi-VN" sz="2200" kern="0" dirty="0">
                <a:solidFill>
                  <a:prstClr val="black"/>
                </a:solidFill>
                <a:latin typeface="UTM Avo" panose="02040603050506020204" pitchFamily="18" charset="0"/>
                <a:cs typeface="Arial" panose="020B0604020202020204" pitchFamily="34" charset="0"/>
              </a:rPr>
              <a:t>b) Hãy hoàn thiện biểu đồ ở Hình 10 để nhận được biểu đồ đoạn thẳng biểu diễn số thành viên có mặt tại câu lạc bộ trong những ngày đã nêu.</a:t>
            </a:r>
          </a:p>
        </p:txBody>
      </p:sp>
      <p:sp>
        <p:nvSpPr>
          <p:cNvPr id="5" name="Rectangle 4">
            <a:extLst>
              <a:ext uri="{FF2B5EF4-FFF2-40B4-BE49-F238E27FC236}">
                <a16:creationId xmlns:a16="http://schemas.microsoft.com/office/drawing/2014/main" id="{4C47DA3B-C333-0450-95B9-41A2823C315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8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F22365-5AF5-7B81-AECA-B3957DA8D180}"/>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34E3CC2D-0065-8452-41C1-149192A2F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400BDC77-988F-CFB4-C737-A9A4717A5970}"/>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BF2DD9C1-8590-5143-B215-76E87C65D801}"/>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88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5F58C5-33C6-8632-1BC7-B07A8290FF16}"/>
              </a:ext>
            </a:extLst>
          </p:cNvPr>
          <p:cNvSpPr txBox="1"/>
          <p:nvPr/>
        </p:nvSpPr>
        <p:spPr>
          <a:xfrm>
            <a:off x="333829" y="2047047"/>
            <a:ext cx="931333" cy="430887"/>
          </a:xfrm>
          <a:prstGeom prst="rect">
            <a:avLst/>
          </a:prstGeom>
          <a:noFill/>
        </p:spPr>
        <p:txBody>
          <a:bodyPr wrap="square" rtlCol="0">
            <a:spAutoFit/>
          </a:bodyPr>
          <a:lstStyle/>
          <a:p>
            <a:r>
              <a:rPr lang="vi-VN" sz="2200" b="1" kern="0" dirty="0">
                <a:solidFill>
                  <a:srgbClr val="C00000"/>
                </a:solidFill>
                <a:latin typeface="UTM Avo" panose="02040603050506020204" pitchFamily="18" charset="0"/>
                <a:cs typeface="Arial" panose="020B0604020202020204" pitchFamily="34" charset="0"/>
              </a:rPr>
              <a:t>Giải</a:t>
            </a:r>
            <a:endParaRPr lang="en-US" sz="2200" b="1" kern="0" dirty="0">
              <a:solidFill>
                <a:srgbClr val="C00000"/>
              </a:solidFill>
              <a:latin typeface="UTM Avo" panose="0204060305050602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1DA97010-F1EC-A270-AB58-94038674AD9D}"/>
              </a:ext>
            </a:extLst>
          </p:cNvPr>
          <p:cNvSpPr/>
          <p:nvPr/>
        </p:nvSpPr>
        <p:spPr>
          <a:xfrm>
            <a:off x="333829" y="2477934"/>
            <a:ext cx="6266576" cy="3337837"/>
          </a:xfrm>
          <a:prstGeom prst="rect">
            <a:avLst/>
          </a:prstGeom>
        </p:spPr>
        <p:txBody>
          <a:bodyPr wrap="square">
            <a:spAutoFit/>
          </a:bodyPr>
          <a:lstStyle/>
          <a:p>
            <a:pPr algn="just">
              <a:lnSpc>
                <a:spcPct val="150000"/>
              </a:lnSpc>
            </a:pPr>
            <a:r>
              <a:rPr lang="vi-VN" sz="2200" kern="0" dirty="0">
                <a:solidFill>
                  <a:prstClr val="black"/>
                </a:solidFill>
                <a:latin typeface="UTM Avo" panose="02040603050506020204" pitchFamily="18" charset="0"/>
                <a:cs typeface="Arial" panose="020B0604020202020204" pitchFamily="34" charset="0"/>
              </a:rPr>
              <a:t>a)</a:t>
            </a:r>
            <a:r>
              <a:rPr lang="en-US" sz="2200" kern="0" dirty="0">
                <a:solidFill>
                  <a:prstClr val="black"/>
                </a:solidFill>
                <a:latin typeface="UTM Avo" panose="02040603050506020204" pitchFamily="18" charset="0"/>
                <a:cs typeface="Arial" panose="020B0604020202020204" pitchFamily="34" charset="0"/>
              </a:rPr>
              <a:t> </a:t>
            </a:r>
            <a:r>
              <a:rPr lang="vi-VN" sz="2400" kern="0" dirty="0">
                <a:solidFill>
                  <a:prstClr val="black"/>
                </a:solidFill>
                <a:latin typeface="UTM Avo" panose="02040603050506020204" pitchFamily="18" charset="0"/>
                <a:cs typeface="Arial" panose="020B0604020202020204" pitchFamily="34" charset="0"/>
              </a:rPr>
              <a:t>Ta lựa chọn biểu đồ đoạn thẳng để biểu diễn dữ liệu trên.</a:t>
            </a:r>
          </a:p>
          <a:p>
            <a:pPr algn="just">
              <a:lnSpc>
                <a:spcPct val="150000"/>
              </a:lnSpc>
            </a:pPr>
            <a:r>
              <a:rPr lang="vi-VN" sz="2400" kern="0" dirty="0">
                <a:solidFill>
                  <a:prstClr val="black"/>
                </a:solidFill>
                <a:latin typeface="UTM Avo" panose="02040603050506020204" pitchFamily="18" charset="0"/>
                <a:cs typeface="Arial" panose="020B0604020202020204" pitchFamily="34" charset="0"/>
              </a:rPr>
              <a:t>b) Sau khi hoàn thiện biểu đồ ở </a:t>
            </a:r>
            <a:r>
              <a:rPr lang="vi-VN" sz="2400" i="1" kern="0" dirty="0">
                <a:solidFill>
                  <a:prstClr val="black"/>
                </a:solidFill>
                <a:latin typeface="UTM Avo" panose="02040603050506020204" pitchFamily="18" charset="0"/>
                <a:cs typeface="Arial" panose="020B0604020202020204" pitchFamily="34" charset="0"/>
              </a:rPr>
              <a:t>Hình 10</a:t>
            </a:r>
            <a:r>
              <a:rPr lang="vi-VN" sz="2400" kern="0" dirty="0">
                <a:solidFill>
                  <a:prstClr val="black"/>
                </a:solidFill>
                <a:latin typeface="UTM Avo" panose="02040603050506020204" pitchFamily="18" charset="0"/>
                <a:cs typeface="Arial" panose="020B0604020202020204" pitchFamily="34" charset="0"/>
              </a:rPr>
              <a:t>, ta nhận được biểu đồ đoạn thẳng ở </a:t>
            </a:r>
            <a:r>
              <a:rPr lang="vi-VN" sz="2400" i="1" kern="0" dirty="0">
                <a:solidFill>
                  <a:prstClr val="black"/>
                </a:solidFill>
                <a:latin typeface="UTM Avo" panose="02040603050506020204" pitchFamily="18" charset="0"/>
                <a:cs typeface="Arial" panose="020B0604020202020204" pitchFamily="34" charset="0"/>
              </a:rPr>
              <a:t>Hình 11 </a:t>
            </a:r>
            <a:r>
              <a:rPr lang="vi-VN" sz="2400" kern="0" dirty="0">
                <a:solidFill>
                  <a:prstClr val="black"/>
                </a:solidFill>
                <a:latin typeface="UTM Avo" panose="02040603050506020204" pitchFamily="18" charset="0"/>
                <a:cs typeface="Arial" panose="020B0604020202020204" pitchFamily="34" charset="0"/>
              </a:rPr>
              <a:t>biểu diễn số thành viên có mặt tại câu lạc bộ trong những ngày đã nêu.</a:t>
            </a:r>
          </a:p>
        </p:txBody>
      </p:sp>
      <p:pic>
        <p:nvPicPr>
          <p:cNvPr id="3" name="Picture 2">
            <a:extLst>
              <a:ext uri="{FF2B5EF4-FFF2-40B4-BE49-F238E27FC236}">
                <a16:creationId xmlns:a16="http://schemas.microsoft.com/office/drawing/2014/main" id="{8C59B67B-F840-8CAF-7D67-4F7127DF121D}"/>
              </a:ext>
            </a:extLst>
          </p:cNvPr>
          <p:cNvPicPr>
            <a:picLocks noChangeAspect="1"/>
          </p:cNvPicPr>
          <p:nvPr/>
        </p:nvPicPr>
        <p:blipFill rotWithShape="1">
          <a:blip r:embed="rId3">
            <a:extLst>
              <a:ext uri="{28A0092B-C50C-407E-A947-70E740481C1C}">
                <a14:useLocalDpi xmlns:a14="http://schemas.microsoft.com/office/drawing/2010/main" val="0"/>
              </a:ext>
            </a:extLst>
          </a:blip>
          <a:srcRect l="54291" t="10354" r="5492" b="778"/>
          <a:stretch/>
        </p:blipFill>
        <p:spPr>
          <a:xfrm>
            <a:off x="7029456" y="2423726"/>
            <a:ext cx="4912605" cy="3446251"/>
          </a:xfrm>
          <a:prstGeom prst="rect">
            <a:avLst/>
          </a:prstGeom>
        </p:spPr>
      </p:pic>
      <p:sp>
        <p:nvSpPr>
          <p:cNvPr id="2" name="Rectangle 1">
            <a:extLst>
              <a:ext uri="{FF2B5EF4-FFF2-40B4-BE49-F238E27FC236}">
                <a16:creationId xmlns:a16="http://schemas.microsoft.com/office/drawing/2014/main" id="{22CA124D-80BA-3211-2A3B-04FA9ADE5849}"/>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72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197825" y="1721674"/>
            <a:ext cx="8040164" cy="2783839"/>
            <a:chOff x="163413" y="820390"/>
            <a:chExt cx="12060247" cy="4175759"/>
          </a:xfrm>
        </p:grpSpPr>
        <p:sp>
          <p:nvSpPr>
            <p:cNvPr id="4" name="Rectangle 3">
              <a:extLst>
                <a:ext uri="{FF2B5EF4-FFF2-40B4-BE49-F238E27FC236}">
                  <a16:creationId xmlns:a16="http://schemas.microsoft.com/office/drawing/2014/main" id="{E12C1939-49BC-2F3D-2226-E50B0B5092D1}"/>
                </a:ext>
              </a:extLst>
            </p:cNvPr>
            <p:cNvSpPr/>
            <p:nvPr/>
          </p:nvSpPr>
          <p:spPr>
            <a:xfrm>
              <a:off x="432033" y="820390"/>
              <a:ext cx="11791627" cy="4175759"/>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Một đội sản xuất bình xét thi đua cho mỗi thành viên theo bốn mức: Tốt, Khá, Trung bình, Chưa đạt. Sau khi bình xét, tỉ lệ xếp loại thi đua theo bốn mức: Tốt, Khá, Trung bình, Chưa đạt lần lượt là 30%; 40%; 20%; 10%</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163413" y="913393"/>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7</a:t>
              </a:r>
            </a:p>
          </p:txBody>
        </p:sp>
      </p:grpSp>
      <p:sp>
        <p:nvSpPr>
          <p:cNvPr id="7" name="Rectangle 6">
            <a:extLst>
              <a:ext uri="{FF2B5EF4-FFF2-40B4-BE49-F238E27FC236}">
                <a16:creationId xmlns:a16="http://schemas.microsoft.com/office/drawing/2014/main" id="{9D437B97-8A1C-FAB6-0B5E-9AC8BA611F4E}"/>
              </a:ext>
            </a:extLst>
          </p:cNvPr>
          <p:cNvSpPr/>
          <p:nvPr/>
        </p:nvSpPr>
        <p:spPr>
          <a:xfrm>
            <a:off x="259459" y="4480971"/>
            <a:ext cx="11207795" cy="2229841"/>
          </a:xfrm>
          <a:prstGeom prst="rect">
            <a:avLst/>
          </a:prstGeom>
        </p:spPr>
        <p:txBody>
          <a:bodyPr wrap="square">
            <a:spAutoFit/>
          </a:bodyPr>
          <a:lstStyle/>
          <a:p>
            <a:pPr lvl="0" algn="just">
              <a:lnSpc>
                <a:spcPct val="150000"/>
              </a:lnSpc>
            </a:pPr>
            <a:r>
              <a:rPr lang="vi-VN" sz="2400" kern="0" dirty="0">
                <a:solidFill>
                  <a:prstClr val="black"/>
                </a:solidFill>
                <a:latin typeface="UTM Avo" panose="02040603050506020204" pitchFamily="18" charset="0"/>
                <a:cs typeface="Arial" panose="020B0604020202020204" pitchFamily="34" charset="0"/>
              </a:rPr>
              <a:t>a) Hãy lựa chọn biểu đồ thích hợp để biểu diễn dữ liệu trên. </a:t>
            </a:r>
          </a:p>
          <a:p>
            <a:pPr lvl="0" algn="just">
              <a:lnSpc>
                <a:spcPct val="150000"/>
              </a:lnSpc>
            </a:pPr>
            <a:r>
              <a:rPr lang="vi-VN" sz="2400" kern="0" dirty="0">
                <a:solidFill>
                  <a:prstClr val="black"/>
                </a:solidFill>
                <a:latin typeface="UTM Avo" panose="02040603050506020204" pitchFamily="18" charset="0"/>
                <a:cs typeface="Arial" panose="020B0604020202020204" pitchFamily="34" charset="0"/>
              </a:rPr>
              <a:t>b) Hãy hoàn thiện biểu đồ ở </a:t>
            </a:r>
            <a:r>
              <a:rPr lang="vi-VN" sz="2400" i="1" kern="0" dirty="0">
                <a:solidFill>
                  <a:prstClr val="black"/>
                </a:solidFill>
                <a:latin typeface="UTM Avo" panose="02040603050506020204" pitchFamily="18" charset="0"/>
                <a:cs typeface="Arial" panose="020B0604020202020204" pitchFamily="34" charset="0"/>
              </a:rPr>
              <a:t>Hình 12 </a:t>
            </a:r>
            <a:r>
              <a:rPr lang="vi-VN" sz="2400" kern="0" dirty="0">
                <a:solidFill>
                  <a:prstClr val="black"/>
                </a:solidFill>
                <a:latin typeface="UTM Avo" panose="02040603050506020204" pitchFamily="18" charset="0"/>
                <a:cs typeface="Arial" panose="020B0604020202020204" pitchFamily="34" charset="0"/>
              </a:rPr>
              <a:t>để nhận được biểu đồ hình quạt tròn biểu diễn các dữ liệu thống kê trên. Biết rằng hình tròn biểu diễn dữ liệu ở </a:t>
            </a:r>
            <a:r>
              <a:rPr lang="vi-VN" sz="2400" i="1" kern="0" dirty="0">
                <a:solidFill>
                  <a:prstClr val="black"/>
                </a:solidFill>
                <a:latin typeface="UTM Avo" panose="02040603050506020204" pitchFamily="18" charset="0"/>
                <a:cs typeface="Arial" panose="020B0604020202020204" pitchFamily="34" charset="0"/>
              </a:rPr>
              <a:t>Hình 12 </a:t>
            </a:r>
            <a:r>
              <a:rPr lang="vi-VN" sz="2400" kern="0" dirty="0">
                <a:solidFill>
                  <a:prstClr val="black"/>
                </a:solidFill>
                <a:latin typeface="UTM Avo" panose="02040603050506020204" pitchFamily="18" charset="0"/>
                <a:cs typeface="Arial" panose="020B0604020202020204" pitchFamily="34" charset="0"/>
              </a:rPr>
              <a:t>đã được chia sẵn thành các hình quạt, mỗi hình quạt ứng với 10%.</a:t>
            </a:r>
          </a:p>
        </p:txBody>
      </p:sp>
      <p:pic>
        <p:nvPicPr>
          <p:cNvPr id="8" name="Picture 7">
            <a:extLst>
              <a:ext uri="{FF2B5EF4-FFF2-40B4-BE49-F238E27FC236}">
                <a16:creationId xmlns:a16="http://schemas.microsoft.com/office/drawing/2014/main" id="{01BB9EC3-4238-E03C-737B-19DBD4BB7FCA}"/>
              </a:ext>
            </a:extLst>
          </p:cNvPr>
          <p:cNvPicPr>
            <a:picLocks noChangeAspect="1"/>
          </p:cNvPicPr>
          <p:nvPr/>
        </p:nvPicPr>
        <p:blipFill rotWithShape="1">
          <a:blip r:embed="rId3">
            <a:extLst>
              <a:ext uri="{28A0092B-C50C-407E-A947-70E740481C1C}">
                <a14:useLocalDpi xmlns:a14="http://schemas.microsoft.com/office/drawing/2010/main" val="0"/>
              </a:ext>
            </a:extLst>
          </a:blip>
          <a:srcRect l="65327" t="14527" r="5750"/>
          <a:stretch/>
        </p:blipFill>
        <p:spPr>
          <a:xfrm>
            <a:off x="8611368" y="1376100"/>
            <a:ext cx="3077425" cy="3237844"/>
          </a:xfrm>
          <a:prstGeom prst="rect">
            <a:avLst/>
          </a:prstGeom>
        </p:spPr>
      </p:pic>
      <p:sp>
        <p:nvSpPr>
          <p:cNvPr id="5" name="Rectangle 4">
            <a:extLst>
              <a:ext uri="{FF2B5EF4-FFF2-40B4-BE49-F238E27FC236}">
                <a16:creationId xmlns:a16="http://schemas.microsoft.com/office/drawing/2014/main" id="{B020CCB1-F357-9E49-8602-814C8390DF02}"/>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5F58C5-33C6-8632-1BC7-B07A8290FF16}"/>
              </a:ext>
            </a:extLst>
          </p:cNvPr>
          <p:cNvSpPr txBox="1"/>
          <p:nvPr/>
        </p:nvSpPr>
        <p:spPr>
          <a:xfrm>
            <a:off x="367857" y="1703540"/>
            <a:ext cx="931333" cy="430887"/>
          </a:xfrm>
          <a:prstGeom prst="rect">
            <a:avLst/>
          </a:prstGeom>
          <a:noFill/>
        </p:spPr>
        <p:txBody>
          <a:bodyPr wrap="square" rtlCol="0">
            <a:spAutoFit/>
          </a:bodyPr>
          <a:lstStyle/>
          <a:p>
            <a:r>
              <a:rPr lang="vi-VN" sz="2200" b="1" kern="0" dirty="0">
                <a:solidFill>
                  <a:srgbClr val="C00000"/>
                </a:solidFill>
                <a:latin typeface="UTM Avo" panose="02040603050506020204" pitchFamily="18" charset="0"/>
                <a:cs typeface="Arial" panose="020B0604020202020204" pitchFamily="34" charset="0"/>
              </a:rPr>
              <a:t>Giải</a:t>
            </a:r>
            <a:endParaRPr lang="en-US" sz="2200" b="1" kern="0" dirty="0">
              <a:solidFill>
                <a:srgbClr val="C00000"/>
              </a:solidFill>
              <a:latin typeface="UTM Avo" panose="0204060305050602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1DA97010-F1EC-A270-AB58-94038674AD9D}"/>
              </a:ext>
            </a:extLst>
          </p:cNvPr>
          <p:cNvSpPr/>
          <p:nvPr/>
        </p:nvSpPr>
        <p:spPr>
          <a:xfrm>
            <a:off x="333828" y="2134427"/>
            <a:ext cx="7048483" cy="4445832"/>
          </a:xfrm>
          <a:prstGeom prst="rect">
            <a:avLst/>
          </a:prstGeom>
        </p:spPr>
        <p:txBody>
          <a:bodyPr wrap="square">
            <a:spAutoFit/>
          </a:bodyPr>
          <a:lstStyle/>
          <a:p>
            <a:pPr algn="just">
              <a:lnSpc>
                <a:spcPct val="150000"/>
              </a:lnSpc>
            </a:pPr>
            <a:r>
              <a:rPr lang="vi-VN" sz="2200"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Ta lựa chọn biểu đồ hình quạt tròn để biểu diễn dữ liệu trên. </a:t>
            </a:r>
          </a:p>
          <a:p>
            <a:pPr algn="just">
              <a:lnSpc>
                <a:spcPct val="150000"/>
              </a:lnSpc>
            </a:pPr>
            <a:r>
              <a:rPr lang="vi-VN" sz="2400" kern="0" dirty="0">
                <a:solidFill>
                  <a:prstClr val="black"/>
                </a:solidFill>
                <a:latin typeface="UTM Avo" panose="02040603050506020204" pitchFamily="18" charset="0"/>
                <a:cs typeface="Arial" panose="020B0604020202020204" pitchFamily="34" charset="0"/>
              </a:rPr>
              <a:t>b) Do tỉ lệ xếp loại Tốt là 30% nên ta tô cùng màu cho ba hình quạt chia sẵn liền nhau để biểu diễn tỉ lệ xếp loại Tốt. Ta cũng làm tương tự đối với các tỉ lệ xếp loại còn lại. </a:t>
            </a:r>
          </a:p>
          <a:p>
            <a:pPr algn="just">
              <a:lnSpc>
                <a:spcPct val="150000"/>
              </a:lnSpc>
            </a:pPr>
            <a:r>
              <a:rPr lang="vi-VN" sz="2400" kern="0" dirty="0">
                <a:solidFill>
                  <a:prstClr val="black"/>
                </a:solidFill>
                <a:latin typeface="UTM Avo" panose="02040603050506020204" pitchFamily="18" charset="0"/>
                <a:cs typeface="Arial" panose="020B0604020202020204" pitchFamily="34" charset="0"/>
              </a:rPr>
              <a:t>Biểu đồ hình quạt tròn ở </a:t>
            </a:r>
            <a:r>
              <a:rPr lang="vi-VN" sz="2400" i="1" kern="0" dirty="0">
                <a:solidFill>
                  <a:prstClr val="black"/>
                </a:solidFill>
                <a:latin typeface="UTM Avo" panose="02040603050506020204" pitchFamily="18" charset="0"/>
                <a:cs typeface="Arial" panose="020B0604020202020204" pitchFamily="34" charset="0"/>
              </a:rPr>
              <a:t>Hình 13 </a:t>
            </a:r>
            <a:r>
              <a:rPr lang="vi-VN" sz="2400" kern="0" dirty="0">
                <a:solidFill>
                  <a:prstClr val="black"/>
                </a:solidFill>
                <a:latin typeface="UTM Avo" panose="02040603050506020204" pitchFamily="18" charset="0"/>
                <a:cs typeface="Arial" panose="020B0604020202020204" pitchFamily="34" charset="0"/>
              </a:rPr>
              <a:t>biểu diễn các dữ liệu thống kê đã cho.</a:t>
            </a:r>
          </a:p>
        </p:txBody>
      </p:sp>
      <p:pic>
        <p:nvPicPr>
          <p:cNvPr id="4" name="Picture 3">
            <a:extLst>
              <a:ext uri="{FF2B5EF4-FFF2-40B4-BE49-F238E27FC236}">
                <a16:creationId xmlns:a16="http://schemas.microsoft.com/office/drawing/2014/main" id="{3CE55424-C152-DAE7-C34E-D13033B51A38}"/>
              </a:ext>
            </a:extLst>
          </p:cNvPr>
          <p:cNvPicPr>
            <a:picLocks noChangeAspect="1"/>
          </p:cNvPicPr>
          <p:nvPr/>
        </p:nvPicPr>
        <p:blipFill rotWithShape="1">
          <a:blip r:embed="rId3">
            <a:extLst>
              <a:ext uri="{28A0092B-C50C-407E-A947-70E740481C1C}">
                <a14:useLocalDpi xmlns:a14="http://schemas.microsoft.com/office/drawing/2010/main" val="0"/>
              </a:ext>
            </a:extLst>
          </a:blip>
          <a:srcRect l="64585" r="5501"/>
          <a:stretch/>
        </p:blipFill>
        <p:spPr>
          <a:xfrm>
            <a:off x="7490044" y="1686762"/>
            <a:ext cx="3868432" cy="4738039"/>
          </a:xfrm>
          <a:prstGeom prst="rect">
            <a:avLst/>
          </a:prstGeom>
        </p:spPr>
      </p:pic>
      <p:sp>
        <p:nvSpPr>
          <p:cNvPr id="2" name="Rectangle 1">
            <a:extLst>
              <a:ext uri="{FF2B5EF4-FFF2-40B4-BE49-F238E27FC236}">
                <a16:creationId xmlns:a16="http://schemas.microsoft.com/office/drawing/2014/main" id="{F18567C5-F4B6-701B-4A28-188E676C75CD}"/>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3E8028-18FF-5A5B-B786-312DE821BD59}"/>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614EACAA-3F0B-06EA-298F-634330371D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C7533F07-22A3-B6A9-42C1-549678A1C292}"/>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3946045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364BC56-024C-CDA6-5965-FCB0DC6AC0C8}"/>
              </a:ext>
            </a:extLst>
          </p:cNvPr>
          <p:cNvPicPr>
            <a:picLocks noChangeAspect="1"/>
          </p:cNvPicPr>
          <p:nvPr/>
        </p:nvPicPr>
        <p:blipFill>
          <a:blip r:embed="rId3"/>
          <a:stretch>
            <a:fillRect/>
          </a:stretch>
        </p:blipFill>
        <p:spPr>
          <a:xfrm>
            <a:off x="5165266" y="4033358"/>
            <a:ext cx="6523594" cy="2825814"/>
          </a:xfrm>
          <a:prstGeom prst="rect">
            <a:avLst/>
          </a:prstGeom>
          <a:solidFill>
            <a:srgbClr val="FFFAF7"/>
          </a:solidFill>
        </p:spPr>
      </p:pic>
      <p:sp>
        <p:nvSpPr>
          <p:cNvPr id="9" name="Rectangle 8">
            <a:extLst>
              <a:ext uri="{FF2B5EF4-FFF2-40B4-BE49-F238E27FC236}">
                <a16:creationId xmlns:a16="http://schemas.microsoft.com/office/drawing/2014/main" id="{DB1668F7-3F3C-9797-601C-E9BB7193CF8E}"/>
              </a:ext>
            </a:extLst>
          </p:cNvPr>
          <p:cNvSpPr/>
          <p:nvPr/>
        </p:nvSpPr>
        <p:spPr>
          <a:xfrm>
            <a:off x="136049" y="1636626"/>
            <a:ext cx="11661652" cy="1218026"/>
          </a:xfrm>
          <a:prstGeom prst="rect">
            <a:avLst/>
          </a:prstGeom>
        </p:spPr>
        <p:txBody>
          <a:bodyPr wrap="square">
            <a:spAutoFit/>
          </a:bodyPr>
          <a:lstStyle/>
          <a:p>
            <a:pPr marL="0" marR="0" lvl="0" indent="0" algn="just" defTabSz="609539" rtl="0" eaLnBrk="1" fontAlgn="auto" latinLnBrk="0" hangingPunct="1">
              <a:lnSpc>
                <a:spcPct val="12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Bài </a:t>
            </a:r>
            <a:r>
              <a:rPr kumimoji="0" lang="en-US" sz="2000"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1</a:t>
            </a:r>
            <a:r>
              <a:rPr kumimoji="0" lang="vi-VN" sz="2000"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 </a:t>
            </a:r>
            <a:r>
              <a:rPr kumimoji="0" lang="en-US" sz="2000"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 </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Số lượt khách đến một cửa hàng kinh doanh từ thứ Hai đến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Chủ nhật của một tuần trong tháng lần lượt là: 161, 243, </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2</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70, 210, 185, 421, 615.</a:t>
            </a:r>
          </a:p>
          <a:p>
            <a:pPr marL="0" marR="0" lvl="0" indent="0" algn="just" defTabSz="609539" rtl="0" eaLnBrk="1" fontAlgn="auto" latinLnBrk="0" hangingPunct="1">
              <a:lnSpc>
                <a:spcPct val="125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a) Lập bảng thống kê số lượt khách đến cửa hàng trong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những</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ngày đó theo mẫu sau: </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723EE4F-6C26-DFDC-A688-676A9C2E2E1A}"/>
              </a:ext>
            </a:extLst>
          </p:cNvPr>
          <p:cNvSpPr/>
          <p:nvPr/>
        </p:nvSpPr>
        <p:spPr>
          <a:xfrm>
            <a:off x="135543" y="4128458"/>
            <a:ext cx="5010938" cy="1873654"/>
          </a:xfrm>
          <a:prstGeom prst="rect">
            <a:avLst/>
          </a:prstGeom>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 Hãy hoàn thiện biểu đồ ở Hình 23 để nhận được biểu đồ cột biểu diễn số lượt khách đến cửa hàng trong những ngày đó. </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3764788F-CB60-217B-023C-8EA658769009}"/>
              </a:ext>
            </a:extLst>
          </p:cNvPr>
          <p:cNvGraphicFramePr>
            <a:graphicFrameLocks noGrp="1"/>
          </p:cNvGraphicFramePr>
          <p:nvPr/>
        </p:nvGraphicFramePr>
        <p:xfrm>
          <a:off x="248041" y="2838450"/>
          <a:ext cx="11661652" cy="1194908"/>
        </p:xfrm>
        <a:graphic>
          <a:graphicData uri="http://schemas.openxmlformats.org/drawingml/2006/table">
            <a:tbl>
              <a:tblPr firstRow="1" firstCol="1" bandRow="1"/>
              <a:tblGrid>
                <a:gridCol w="2338930">
                  <a:extLst>
                    <a:ext uri="{9D8B030D-6E8A-4147-A177-3AD203B41FA5}">
                      <a16:colId xmlns:a16="http://schemas.microsoft.com/office/drawing/2014/main" val="1037532484"/>
                    </a:ext>
                  </a:extLst>
                </a:gridCol>
                <a:gridCol w="1236760">
                  <a:extLst>
                    <a:ext uri="{9D8B030D-6E8A-4147-A177-3AD203B41FA5}">
                      <a16:colId xmlns:a16="http://schemas.microsoft.com/office/drawing/2014/main" val="1130703777"/>
                    </a:ext>
                  </a:extLst>
                </a:gridCol>
                <a:gridCol w="1228445">
                  <a:extLst>
                    <a:ext uri="{9D8B030D-6E8A-4147-A177-3AD203B41FA5}">
                      <a16:colId xmlns:a16="http://schemas.microsoft.com/office/drawing/2014/main" val="324020669"/>
                    </a:ext>
                  </a:extLst>
                </a:gridCol>
                <a:gridCol w="1228445">
                  <a:extLst>
                    <a:ext uri="{9D8B030D-6E8A-4147-A177-3AD203B41FA5}">
                      <a16:colId xmlns:a16="http://schemas.microsoft.com/office/drawing/2014/main" val="2711716617"/>
                    </a:ext>
                  </a:extLst>
                </a:gridCol>
                <a:gridCol w="1442089">
                  <a:extLst>
                    <a:ext uri="{9D8B030D-6E8A-4147-A177-3AD203B41FA5}">
                      <a16:colId xmlns:a16="http://schemas.microsoft.com/office/drawing/2014/main" val="3403444455"/>
                    </a:ext>
                  </a:extLst>
                </a:gridCol>
                <a:gridCol w="1442089">
                  <a:extLst>
                    <a:ext uri="{9D8B030D-6E8A-4147-A177-3AD203B41FA5}">
                      <a16:colId xmlns:a16="http://schemas.microsoft.com/office/drawing/2014/main" val="2115665350"/>
                    </a:ext>
                  </a:extLst>
                </a:gridCol>
                <a:gridCol w="1335268">
                  <a:extLst>
                    <a:ext uri="{9D8B030D-6E8A-4147-A177-3AD203B41FA5}">
                      <a16:colId xmlns:a16="http://schemas.microsoft.com/office/drawing/2014/main" val="2691432556"/>
                    </a:ext>
                  </a:extLst>
                </a:gridCol>
                <a:gridCol w="1409626">
                  <a:extLst>
                    <a:ext uri="{9D8B030D-6E8A-4147-A177-3AD203B41FA5}">
                      <a16:colId xmlns:a16="http://schemas.microsoft.com/office/drawing/2014/main" val="4160825650"/>
                    </a:ext>
                  </a:extLst>
                </a:gridCol>
              </a:tblGrid>
              <a:tr h="6318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Ngày</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trong</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tuần</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Hai</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Ba</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Tư</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Năm</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Sáu</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Thứ</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Bảy</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Chủ</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nhật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2978381964"/>
                  </a:ext>
                </a:extLst>
              </a:tr>
              <a:tr h="5630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Số</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lượt</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khách</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a:effectLst/>
                          <a:latin typeface="UTM Avo" panose="02040603050506020204" pitchFamily="18" charset="0"/>
                          <a:ea typeface="Calibri" panose="020F0502020204030204" pitchFamily="34"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600"/>
                        </a:spcBef>
                        <a:spcAft>
                          <a:spcPts val="600"/>
                        </a:spcAft>
                      </a:pPr>
                      <a:r>
                        <a:rPr lang="fr-FR" sz="2000" dirty="0">
                          <a:effectLst/>
                          <a:latin typeface="UTM Avo" panose="02040603050506020204" pitchFamily="18" charset="0"/>
                          <a:ea typeface="Calibri" panose="020F0502020204030204" pitchFamily="34"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793250"/>
                  </a:ext>
                </a:extLst>
              </a:tr>
            </a:tbl>
          </a:graphicData>
        </a:graphic>
      </p:graphicFrame>
      <p:sp>
        <p:nvSpPr>
          <p:cNvPr id="12" name="Rectangle 11">
            <a:extLst>
              <a:ext uri="{FF2B5EF4-FFF2-40B4-BE49-F238E27FC236}">
                <a16:creationId xmlns:a16="http://schemas.microsoft.com/office/drawing/2014/main" id="{EFDF77ED-1EC9-1A2D-1556-873294E1293F}"/>
              </a:ext>
            </a:extLst>
          </p:cNvPr>
          <p:cNvSpPr/>
          <p:nvPr/>
        </p:nvSpPr>
        <p:spPr>
          <a:xfrm>
            <a:off x="2946280"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161</a:t>
            </a:r>
            <a:endParaRPr kumimoji="0" lang="en-US" sz="2000" b="0" i="0" u="none" strike="noStrike" kern="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EB45279-FDF2-A25E-6565-EE775743EAC2}"/>
              </a:ext>
            </a:extLst>
          </p:cNvPr>
          <p:cNvSpPr/>
          <p:nvPr/>
        </p:nvSpPr>
        <p:spPr>
          <a:xfrm>
            <a:off x="4049701"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243</a:t>
            </a:r>
          </a:p>
        </p:txBody>
      </p:sp>
      <p:sp>
        <p:nvSpPr>
          <p:cNvPr id="14" name="Rectangle 13">
            <a:extLst>
              <a:ext uri="{FF2B5EF4-FFF2-40B4-BE49-F238E27FC236}">
                <a16:creationId xmlns:a16="http://schemas.microsoft.com/office/drawing/2014/main" id="{4BFB47E7-4F07-8BCB-C9BB-C2332F68A425}"/>
              </a:ext>
            </a:extLst>
          </p:cNvPr>
          <p:cNvSpPr/>
          <p:nvPr/>
        </p:nvSpPr>
        <p:spPr>
          <a:xfrm>
            <a:off x="5344177"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270</a:t>
            </a:r>
          </a:p>
        </p:txBody>
      </p:sp>
      <p:sp>
        <p:nvSpPr>
          <p:cNvPr id="15" name="Rectangle 14">
            <a:extLst>
              <a:ext uri="{FF2B5EF4-FFF2-40B4-BE49-F238E27FC236}">
                <a16:creationId xmlns:a16="http://schemas.microsoft.com/office/drawing/2014/main" id="{8D8B0D08-B89D-0E1D-9CFA-D83036FFB2DC}"/>
              </a:ext>
            </a:extLst>
          </p:cNvPr>
          <p:cNvSpPr/>
          <p:nvPr/>
        </p:nvSpPr>
        <p:spPr>
          <a:xfrm>
            <a:off x="6712382"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210</a:t>
            </a:r>
          </a:p>
        </p:txBody>
      </p:sp>
      <p:sp>
        <p:nvSpPr>
          <p:cNvPr id="16" name="Rectangle 15">
            <a:extLst>
              <a:ext uri="{FF2B5EF4-FFF2-40B4-BE49-F238E27FC236}">
                <a16:creationId xmlns:a16="http://schemas.microsoft.com/office/drawing/2014/main" id="{F1893B20-E59A-AACF-0B4F-E65BEA02EE34}"/>
              </a:ext>
            </a:extLst>
          </p:cNvPr>
          <p:cNvSpPr/>
          <p:nvPr/>
        </p:nvSpPr>
        <p:spPr>
          <a:xfrm>
            <a:off x="8098235"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185</a:t>
            </a:r>
          </a:p>
        </p:txBody>
      </p:sp>
      <p:sp>
        <p:nvSpPr>
          <p:cNvPr id="17" name="Rectangle 16">
            <a:extLst>
              <a:ext uri="{FF2B5EF4-FFF2-40B4-BE49-F238E27FC236}">
                <a16:creationId xmlns:a16="http://schemas.microsoft.com/office/drawing/2014/main" id="{FE7EC6AB-782B-87AF-BB25-33DF154F48F6}"/>
              </a:ext>
            </a:extLst>
          </p:cNvPr>
          <p:cNvSpPr/>
          <p:nvPr/>
        </p:nvSpPr>
        <p:spPr>
          <a:xfrm>
            <a:off x="9557818"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421</a:t>
            </a:r>
          </a:p>
        </p:txBody>
      </p:sp>
      <p:sp>
        <p:nvSpPr>
          <p:cNvPr id="18" name="Rectangle 17">
            <a:extLst>
              <a:ext uri="{FF2B5EF4-FFF2-40B4-BE49-F238E27FC236}">
                <a16:creationId xmlns:a16="http://schemas.microsoft.com/office/drawing/2014/main" id="{A6D8B268-485E-DDF6-7D82-561C7A81285B}"/>
              </a:ext>
            </a:extLst>
          </p:cNvPr>
          <p:cNvSpPr/>
          <p:nvPr/>
        </p:nvSpPr>
        <p:spPr>
          <a:xfrm>
            <a:off x="10869942" y="3554657"/>
            <a:ext cx="612667" cy="400110"/>
          </a:xfrm>
          <a:prstGeom prst="rect">
            <a:avLst/>
          </a:prstGeom>
          <a:solidFill>
            <a:srgbClr val="FFFAF7"/>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615</a:t>
            </a:r>
          </a:p>
        </p:txBody>
      </p:sp>
      <p:sp>
        <p:nvSpPr>
          <p:cNvPr id="21" name="Rectangle 20">
            <a:extLst>
              <a:ext uri="{FF2B5EF4-FFF2-40B4-BE49-F238E27FC236}">
                <a16:creationId xmlns:a16="http://schemas.microsoft.com/office/drawing/2014/main" id="{DB24F2A5-5197-0365-3B16-88D0CBC12F92}"/>
              </a:ext>
            </a:extLst>
          </p:cNvPr>
          <p:cNvSpPr/>
          <p:nvPr/>
        </p:nvSpPr>
        <p:spPr>
          <a:xfrm>
            <a:off x="6881853" y="5216216"/>
            <a:ext cx="612667" cy="400110"/>
          </a:xfrm>
          <a:prstGeom prst="rect">
            <a:avLst/>
          </a:prstGeom>
          <a:solidFill>
            <a:sysClr val="window" lastClr="FFFFFF"/>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243</a:t>
            </a:r>
          </a:p>
        </p:txBody>
      </p:sp>
      <p:sp>
        <p:nvSpPr>
          <p:cNvPr id="22" name="Rectangle 21">
            <a:extLst>
              <a:ext uri="{FF2B5EF4-FFF2-40B4-BE49-F238E27FC236}">
                <a16:creationId xmlns:a16="http://schemas.microsoft.com/office/drawing/2014/main" id="{EB7E988F-EBAE-883B-DDCF-3BF5C1D7F23A}"/>
              </a:ext>
            </a:extLst>
          </p:cNvPr>
          <p:cNvSpPr/>
          <p:nvPr/>
        </p:nvSpPr>
        <p:spPr>
          <a:xfrm>
            <a:off x="7533894" y="5159134"/>
            <a:ext cx="612667" cy="400110"/>
          </a:xfrm>
          <a:prstGeom prst="rect">
            <a:avLst/>
          </a:prstGeom>
          <a:solidFill>
            <a:sysClr val="window" lastClr="FFFFFF"/>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270</a:t>
            </a:r>
          </a:p>
        </p:txBody>
      </p:sp>
      <p:sp>
        <p:nvSpPr>
          <p:cNvPr id="23" name="Rectangle 22">
            <a:extLst>
              <a:ext uri="{FF2B5EF4-FFF2-40B4-BE49-F238E27FC236}">
                <a16:creationId xmlns:a16="http://schemas.microsoft.com/office/drawing/2014/main" id="{558CA3F3-3187-7DFD-6504-2BD9F67830AF}"/>
              </a:ext>
            </a:extLst>
          </p:cNvPr>
          <p:cNvSpPr/>
          <p:nvPr/>
        </p:nvSpPr>
        <p:spPr>
          <a:xfrm>
            <a:off x="8146561" y="5313462"/>
            <a:ext cx="612667" cy="400110"/>
          </a:xfrm>
          <a:prstGeom prst="rect">
            <a:avLst/>
          </a:prstGeom>
          <a:solidFill>
            <a:sysClr val="window" lastClr="FFFFFF"/>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210</a:t>
            </a:r>
          </a:p>
        </p:txBody>
      </p:sp>
      <p:sp>
        <p:nvSpPr>
          <p:cNvPr id="24" name="Rectangle 23">
            <a:extLst>
              <a:ext uri="{FF2B5EF4-FFF2-40B4-BE49-F238E27FC236}">
                <a16:creationId xmlns:a16="http://schemas.microsoft.com/office/drawing/2014/main" id="{DE2F4D90-C4CD-1FE6-B35C-D7F1A033F90C}"/>
              </a:ext>
            </a:extLst>
          </p:cNvPr>
          <p:cNvSpPr/>
          <p:nvPr/>
        </p:nvSpPr>
        <p:spPr>
          <a:xfrm>
            <a:off x="8759228" y="5408762"/>
            <a:ext cx="612667" cy="400110"/>
          </a:xfrm>
          <a:prstGeom prst="rect">
            <a:avLst/>
          </a:prstGeom>
          <a:solidFill>
            <a:sysClr val="window" lastClr="FFFFFF"/>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185</a:t>
            </a:r>
          </a:p>
        </p:txBody>
      </p:sp>
      <p:sp>
        <p:nvSpPr>
          <p:cNvPr id="25" name="Rectangle 24">
            <a:extLst>
              <a:ext uri="{FF2B5EF4-FFF2-40B4-BE49-F238E27FC236}">
                <a16:creationId xmlns:a16="http://schemas.microsoft.com/office/drawing/2014/main" id="{1F0A0865-444D-6FEF-5082-B8512C963342}"/>
              </a:ext>
            </a:extLst>
          </p:cNvPr>
          <p:cNvSpPr/>
          <p:nvPr/>
        </p:nvSpPr>
        <p:spPr>
          <a:xfrm>
            <a:off x="9412392" y="4673007"/>
            <a:ext cx="612667" cy="400110"/>
          </a:xfrm>
          <a:prstGeom prst="rect">
            <a:avLst/>
          </a:prstGeom>
          <a:solidFill>
            <a:sysClr val="window" lastClr="FFFFFF"/>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421</a:t>
            </a:r>
          </a:p>
        </p:txBody>
      </p:sp>
      <p:sp>
        <p:nvSpPr>
          <p:cNvPr id="26" name="Rectangle 25">
            <a:extLst>
              <a:ext uri="{FF2B5EF4-FFF2-40B4-BE49-F238E27FC236}">
                <a16:creationId xmlns:a16="http://schemas.microsoft.com/office/drawing/2014/main" id="{ADB8CB4D-4105-0BBF-D458-58CE1CA82F5B}"/>
              </a:ext>
            </a:extLst>
          </p:cNvPr>
          <p:cNvSpPr/>
          <p:nvPr/>
        </p:nvSpPr>
        <p:spPr>
          <a:xfrm>
            <a:off x="10044629" y="4079813"/>
            <a:ext cx="612667" cy="400110"/>
          </a:xfrm>
          <a:prstGeom prst="rect">
            <a:avLst/>
          </a:prstGeom>
          <a:solidFill>
            <a:sysClr val="window" lastClr="FFFFFF"/>
          </a:solidFill>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615</a:t>
            </a:r>
          </a:p>
        </p:txBody>
      </p:sp>
      <p:sp>
        <p:nvSpPr>
          <p:cNvPr id="27" name="Freeform 40">
            <a:extLst>
              <a:ext uri="{FF2B5EF4-FFF2-40B4-BE49-F238E27FC236}">
                <a16:creationId xmlns:a16="http://schemas.microsoft.com/office/drawing/2014/main" id="{2277F041-5586-284A-733B-5EE9C5BC9344}"/>
              </a:ext>
            </a:extLst>
          </p:cNvPr>
          <p:cNvSpPr/>
          <p:nvPr/>
        </p:nvSpPr>
        <p:spPr>
          <a:xfrm rot="773918">
            <a:off x="11889137" y="3404482"/>
            <a:ext cx="170499" cy="1205186"/>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2" name="Group 31">
            <a:extLst>
              <a:ext uri="{FF2B5EF4-FFF2-40B4-BE49-F238E27FC236}">
                <a16:creationId xmlns:a16="http://schemas.microsoft.com/office/drawing/2014/main" id="{42C71A20-5436-2F48-B508-653A87ADA406}"/>
              </a:ext>
            </a:extLst>
          </p:cNvPr>
          <p:cNvGrpSpPr/>
          <p:nvPr/>
        </p:nvGrpSpPr>
        <p:grpSpPr>
          <a:xfrm>
            <a:off x="6250401" y="5480230"/>
            <a:ext cx="612667" cy="400110"/>
            <a:chOff x="5980580" y="5608817"/>
            <a:chExt cx="612667" cy="400110"/>
          </a:xfrm>
        </p:grpSpPr>
        <p:sp>
          <p:nvSpPr>
            <p:cNvPr id="20" name="Rectangle 19">
              <a:extLst>
                <a:ext uri="{FF2B5EF4-FFF2-40B4-BE49-F238E27FC236}">
                  <a16:creationId xmlns:a16="http://schemas.microsoft.com/office/drawing/2014/main" id="{397BB993-F3DE-61FC-82E9-F7CE46774624}"/>
                </a:ext>
              </a:extLst>
            </p:cNvPr>
            <p:cNvSpPr/>
            <p:nvPr/>
          </p:nvSpPr>
          <p:spPr>
            <a:xfrm>
              <a:off x="6095999" y="5608817"/>
              <a:ext cx="390525" cy="400110"/>
            </a:xfrm>
            <a:prstGeom prst="rect">
              <a:avLst/>
            </a:prstGeom>
            <a:solidFill>
              <a:sysClr val="window" lastClr="FFFFFF"/>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C00000"/>
                </a:solidFill>
                <a:effectLst/>
                <a:uLnTx/>
                <a:uFillTx/>
                <a:latin typeface="UTM Avo" panose="02040603050506020204" pitchFamily="18" charset="0"/>
                <a:ea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E47C2B4-C9CD-F008-B77E-003FBAE0BE7A}"/>
                </a:ext>
              </a:extLst>
            </p:cNvPr>
            <p:cNvSpPr txBox="1"/>
            <p:nvPr/>
          </p:nvSpPr>
          <p:spPr>
            <a:xfrm>
              <a:off x="5980580" y="5608817"/>
              <a:ext cx="612667" cy="400110"/>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Arial" panose="020B0604020202020204" pitchFamily="34" charset="0"/>
                </a:rPr>
                <a:t>161</a:t>
              </a:r>
              <a:endParaRPr kumimoji="0" lang="en-US" sz="2000" b="0" i="0" u="none" strike="noStrike" kern="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180F7536-15A0-9064-0A51-E9F914193977}"/>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6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P spid="13" grpId="0" animBg="1"/>
      <p:bldP spid="14" grpId="0" animBg="1"/>
      <p:bldP spid="15" grpId="0" animBg="1"/>
      <p:bldP spid="16" grpId="0" animBg="1"/>
      <p:bldP spid="17" grpId="0" animBg="1"/>
      <p:bldP spid="18" grpId="0" animBg="1"/>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668F7-3F3C-9797-601C-E9BB7193CF8E}"/>
              </a:ext>
            </a:extLst>
          </p:cNvPr>
          <p:cNvSpPr/>
          <p:nvPr/>
        </p:nvSpPr>
        <p:spPr>
          <a:xfrm>
            <a:off x="85715" y="1569514"/>
            <a:ext cx="11694001" cy="1883593"/>
          </a:xfrm>
          <a:prstGeom prst="rect">
            <a:avLst/>
          </a:prstGeom>
        </p:spPr>
        <p:txBody>
          <a:bodyPr wrap="square">
            <a:spAutoFit/>
          </a:bodyPr>
          <a:lstStyle/>
          <a:p>
            <a:pPr algn="just" defTabSz="609539">
              <a:lnSpc>
                <a:spcPct val="125000"/>
              </a:lnSpc>
            </a:pPr>
            <a:r>
              <a:rPr lang="vi-VN" sz="2400" b="1" dirty="0">
                <a:solidFill>
                  <a:srgbClr val="1F497D"/>
                </a:solidFill>
                <a:latin typeface="UTM Avo" panose="02040603050506020204" pitchFamily="18" charset="0"/>
                <a:cs typeface="Arial" panose="020B0604020202020204" pitchFamily="34" charset="0"/>
              </a:rPr>
              <a:t>Bài 3 (SGK – tr. 18) </a:t>
            </a:r>
            <a:r>
              <a:rPr lang="vi-VN" sz="2400" dirty="0">
                <a:latin typeface="UTM Avo" panose="02040603050506020204" pitchFamily="18" charset="0"/>
                <a:ea typeface="Calibri" panose="020F0502020204030204" pitchFamily="34" charset="0"/>
                <a:cs typeface="Arial" panose="020B0604020202020204" pitchFamily="34" charset="0"/>
              </a:rPr>
              <a:t>Ban tổ chức của giải thi đấu thể thao bán vé theo bốn mức A, B, C, D. Tỉ lệ phân chia của các vé ở bốn mức A, B, C, D lần lượt là 35%, 45%, 15%, 5%.</a:t>
            </a:r>
          </a:p>
          <a:p>
            <a:pPr algn="just" defTabSz="609539">
              <a:lnSpc>
                <a:spcPct val="125000"/>
              </a:lnSpc>
            </a:pPr>
            <a:r>
              <a:rPr lang="vi-VN" sz="2400" dirty="0">
                <a:latin typeface="UTM Avo" panose="02040603050506020204" pitchFamily="18" charset="0"/>
                <a:ea typeface="Calibri" panose="020F0502020204030204" pitchFamily="34" charset="0"/>
                <a:cs typeface="Arial" panose="020B0604020202020204" pitchFamily="34" charset="0"/>
              </a:rPr>
              <a:t>a) Lập bảng thống kê tỉ lệ phân chia vé ở bốn mức trên theo mẫu sau: </a:t>
            </a:r>
          </a:p>
        </p:txBody>
      </p:sp>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CE3D593A-94B7-0A12-D0F4-24D5AE94FC40}"/>
                  </a:ext>
                </a:extLst>
              </p:cNvPr>
              <p:cNvGraphicFramePr>
                <a:graphicFrameLocks noGrp="1"/>
              </p:cNvGraphicFramePr>
              <p:nvPr>
                <p:extLst>
                  <p:ext uri="{D42A27DB-BD31-4B8C-83A1-F6EECF244321}">
                    <p14:modId xmlns:p14="http://schemas.microsoft.com/office/powerpoint/2010/main" val="1502716632"/>
                  </p:ext>
                </p:extLst>
              </p:nvPr>
            </p:nvGraphicFramePr>
            <p:xfrm>
              <a:off x="1331280" y="3523673"/>
              <a:ext cx="6087977" cy="1011852"/>
            </p:xfrm>
            <a:graphic>
              <a:graphicData uri="http://schemas.openxmlformats.org/drawingml/2006/table">
                <a:tbl>
                  <a:tblPr firstRow="1" firstCol="1" bandRow="1"/>
                  <a:tblGrid>
                    <a:gridCol w="1932191">
                      <a:extLst>
                        <a:ext uri="{9D8B030D-6E8A-4147-A177-3AD203B41FA5}">
                          <a16:colId xmlns:a16="http://schemas.microsoft.com/office/drawing/2014/main" val="1115742652"/>
                        </a:ext>
                      </a:extLst>
                    </a:gridCol>
                    <a:gridCol w="1038543">
                      <a:extLst>
                        <a:ext uri="{9D8B030D-6E8A-4147-A177-3AD203B41FA5}">
                          <a16:colId xmlns:a16="http://schemas.microsoft.com/office/drawing/2014/main" val="3014333393"/>
                        </a:ext>
                      </a:extLst>
                    </a:gridCol>
                    <a:gridCol w="1039081">
                      <a:extLst>
                        <a:ext uri="{9D8B030D-6E8A-4147-A177-3AD203B41FA5}">
                          <a16:colId xmlns:a16="http://schemas.microsoft.com/office/drawing/2014/main" val="3784961275"/>
                        </a:ext>
                      </a:extLst>
                    </a:gridCol>
                    <a:gridCol w="1039081">
                      <a:extLst>
                        <a:ext uri="{9D8B030D-6E8A-4147-A177-3AD203B41FA5}">
                          <a16:colId xmlns:a16="http://schemas.microsoft.com/office/drawing/2014/main" val="2344004941"/>
                        </a:ext>
                      </a:extLst>
                    </a:gridCol>
                    <a:gridCol w="1039081">
                      <a:extLst>
                        <a:ext uri="{9D8B030D-6E8A-4147-A177-3AD203B41FA5}">
                          <a16:colId xmlns:a16="http://schemas.microsoft.com/office/drawing/2014/main" val="1521472440"/>
                        </a:ext>
                      </a:extLst>
                    </a:gridCol>
                  </a:tblGrid>
                  <a:tr h="505926">
                    <a:tc>
                      <a:txBody>
                        <a:bodyPr/>
                        <a:lstStyle/>
                        <a:p>
                          <a:pPr algn="ctr">
                            <a:lnSpc>
                              <a:spcPct val="150000"/>
                            </a:lnSpc>
                            <a:spcBef>
                              <a:spcPts val="600"/>
                            </a:spcBef>
                            <a:spcAft>
                              <a:spcPts val="600"/>
                            </a:spcAft>
                          </a:pPr>
                          <a:r>
                            <a:rPr lang="fr-FR" sz="2000" dirty="0" err="1">
                              <a:effectLst/>
                              <a:latin typeface="UTM Avo" panose="02040603050506020204" pitchFamily="18" charset="0"/>
                              <a:ea typeface="Times New Roman" panose="02020603050405020304" pitchFamily="18" charset="0"/>
                              <a:cs typeface="Arial" panose="020B0604020202020204" pitchFamily="34" charset="0"/>
                            </a:rPr>
                            <a:t>Mức</a:t>
                          </a:r>
                          <a:r>
                            <a:rPr lang="fr-FR" sz="2000" dirty="0">
                              <a:effectLst/>
                              <a:latin typeface="UTM Avo" panose="02040603050506020204" pitchFamily="18" charset="0"/>
                              <a:ea typeface="Times New Roman" panose="02020603050405020304" pitchFamily="18" charset="0"/>
                              <a:cs typeface="Arial" panose="020B0604020202020204" pitchFamily="34" charset="0"/>
                            </a:rPr>
                            <a:t> vé</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B</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C</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D</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3768862"/>
                      </a:ext>
                    </a:extLst>
                  </a:tr>
                  <a:tr h="505926">
                    <a:tc>
                      <a:txBody>
                        <a:bodyPr/>
                        <a:lstStyle/>
                        <a:p>
                          <a:pPr algn="ctr">
                            <a:lnSpc>
                              <a:spcPct val="150000"/>
                            </a:lnSpc>
                            <a:spcBef>
                              <a:spcPts val="600"/>
                            </a:spcBef>
                            <a:spcAft>
                              <a:spcPts val="600"/>
                            </a:spcAft>
                          </a:pPr>
                          <a:r>
                            <a:rPr lang="fr-FR" sz="2000" dirty="0" err="1">
                              <a:effectLst/>
                              <a:latin typeface="UTM Avo" panose="02040603050506020204" pitchFamily="18" charset="0"/>
                              <a:ea typeface="Times New Roman" panose="02020603050405020304" pitchFamily="18" charset="0"/>
                              <a:cs typeface="Arial" panose="020B0604020202020204" pitchFamily="34" charset="0"/>
                            </a:rPr>
                            <a:t>Tỉ</a:t>
                          </a:r>
                          <a:r>
                            <a:rPr lang="fr-FR" sz="2000" dirty="0">
                              <a:effectLst/>
                              <a:latin typeface="UTM Avo" panose="02040603050506020204" pitchFamily="18" charset="0"/>
                              <a:ea typeface="Times New Roman" panose="02020603050405020304" pitchFamily="18" charset="0"/>
                              <a:cs typeface="Arial" panose="020B0604020202020204" pitchFamily="34" charset="0"/>
                            </a:rPr>
                            <a:t> </a:t>
                          </a:r>
                          <a:r>
                            <a:rPr lang="fr-FR" sz="2000" dirty="0" err="1">
                              <a:effectLst/>
                              <a:latin typeface="UTM Avo" panose="02040603050506020204" pitchFamily="18" charset="0"/>
                              <a:ea typeface="Times New Roman" panose="02020603050405020304" pitchFamily="18" charset="0"/>
                              <a:cs typeface="Arial" panose="020B0604020202020204" pitchFamily="34" charset="0"/>
                            </a:rPr>
                            <a:t>lệ</a:t>
                          </a:r>
                          <a:r>
                            <a:rPr lang="fr-FR" sz="2000" dirty="0">
                              <a:effectLst/>
                              <a:latin typeface="UTM Avo" panose="02040603050506020204" pitchFamily="18" charset="0"/>
                              <a:ea typeface="Times New Roman" panose="02020603050405020304" pitchFamily="18" charset="0"/>
                              <a:cs typeface="Arial" panose="020B0604020202020204" pitchFamily="34" charset="0"/>
                            </a:rPr>
                            <a:t> vé </a:t>
                          </a:r>
                          <a14:m>
                            <m:oMath xmlns:m="http://schemas.openxmlformats.org/officeDocument/2006/math">
                              <m:r>
                                <a:rPr lang="fr-FR"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478820"/>
                      </a:ext>
                    </a:extLst>
                  </a:tr>
                </a:tbl>
              </a:graphicData>
            </a:graphic>
          </p:graphicFrame>
        </mc:Choice>
        <mc:Fallback xmlns="">
          <p:graphicFrame>
            <p:nvGraphicFramePr>
              <p:cNvPr id="42" name="Table 41">
                <a:extLst>
                  <a:ext uri="{FF2B5EF4-FFF2-40B4-BE49-F238E27FC236}">
                    <a16:creationId xmlns:a16="http://schemas.microsoft.com/office/drawing/2014/main" id="{CE3D593A-94B7-0A12-D0F4-24D5AE94FC40}"/>
                  </a:ext>
                </a:extLst>
              </p:cNvPr>
              <p:cNvGraphicFramePr>
                <a:graphicFrameLocks noGrp="1"/>
              </p:cNvGraphicFramePr>
              <p:nvPr>
                <p:extLst>
                  <p:ext uri="{D42A27DB-BD31-4B8C-83A1-F6EECF244321}">
                    <p14:modId xmlns:p14="http://schemas.microsoft.com/office/powerpoint/2010/main" val="1502716632"/>
                  </p:ext>
                </p:extLst>
              </p:nvPr>
            </p:nvGraphicFramePr>
            <p:xfrm>
              <a:off x="1331280" y="3523673"/>
              <a:ext cx="6087977" cy="1011852"/>
            </p:xfrm>
            <a:graphic>
              <a:graphicData uri="http://schemas.openxmlformats.org/drawingml/2006/table">
                <a:tbl>
                  <a:tblPr firstRow="1" firstCol="1" bandRow="1"/>
                  <a:tblGrid>
                    <a:gridCol w="1932191">
                      <a:extLst>
                        <a:ext uri="{9D8B030D-6E8A-4147-A177-3AD203B41FA5}">
                          <a16:colId xmlns:a16="http://schemas.microsoft.com/office/drawing/2014/main" val="1115742652"/>
                        </a:ext>
                      </a:extLst>
                    </a:gridCol>
                    <a:gridCol w="1038543">
                      <a:extLst>
                        <a:ext uri="{9D8B030D-6E8A-4147-A177-3AD203B41FA5}">
                          <a16:colId xmlns:a16="http://schemas.microsoft.com/office/drawing/2014/main" val="3014333393"/>
                        </a:ext>
                      </a:extLst>
                    </a:gridCol>
                    <a:gridCol w="1039081">
                      <a:extLst>
                        <a:ext uri="{9D8B030D-6E8A-4147-A177-3AD203B41FA5}">
                          <a16:colId xmlns:a16="http://schemas.microsoft.com/office/drawing/2014/main" val="3784961275"/>
                        </a:ext>
                      </a:extLst>
                    </a:gridCol>
                    <a:gridCol w="1039081">
                      <a:extLst>
                        <a:ext uri="{9D8B030D-6E8A-4147-A177-3AD203B41FA5}">
                          <a16:colId xmlns:a16="http://schemas.microsoft.com/office/drawing/2014/main" val="2344004941"/>
                        </a:ext>
                      </a:extLst>
                    </a:gridCol>
                    <a:gridCol w="1039081">
                      <a:extLst>
                        <a:ext uri="{9D8B030D-6E8A-4147-A177-3AD203B41FA5}">
                          <a16:colId xmlns:a16="http://schemas.microsoft.com/office/drawing/2014/main" val="1521472440"/>
                        </a:ext>
                      </a:extLst>
                    </a:gridCol>
                  </a:tblGrid>
                  <a:tr h="505926">
                    <a:tc>
                      <a:txBody>
                        <a:bodyPr/>
                        <a:lstStyle/>
                        <a:p>
                          <a:pPr algn="ctr">
                            <a:lnSpc>
                              <a:spcPct val="150000"/>
                            </a:lnSpc>
                            <a:spcBef>
                              <a:spcPts val="600"/>
                            </a:spcBef>
                            <a:spcAft>
                              <a:spcPts val="600"/>
                            </a:spcAft>
                          </a:pPr>
                          <a:r>
                            <a:rPr lang="fr-FR" sz="2000" dirty="0" err="1">
                              <a:effectLst/>
                              <a:latin typeface="UTM Avo" panose="02040603050506020204" pitchFamily="18" charset="0"/>
                              <a:ea typeface="Times New Roman" panose="02020603050405020304" pitchFamily="18" charset="0"/>
                              <a:cs typeface="Arial" panose="020B0604020202020204" pitchFamily="34" charset="0"/>
                            </a:rPr>
                            <a:t>Mức</a:t>
                          </a:r>
                          <a:r>
                            <a:rPr lang="fr-FR" sz="2000" dirty="0">
                              <a:effectLst/>
                              <a:latin typeface="UTM Avo" panose="02040603050506020204" pitchFamily="18" charset="0"/>
                              <a:ea typeface="Times New Roman" panose="02020603050405020304" pitchFamily="18" charset="0"/>
                              <a:cs typeface="Arial" panose="020B0604020202020204" pitchFamily="34" charset="0"/>
                            </a:rPr>
                            <a:t> vé</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B</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C</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D</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3768862"/>
                      </a:ext>
                    </a:extLst>
                  </a:tr>
                  <a:tr h="505926">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15" t="-103614" r="-216088" b="-18072"/>
                          </a:stretch>
                        </a:blipFill>
                      </a:tcPr>
                    </a:tc>
                    <a:tc>
                      <a:txBody>
                        <a:bodyPr/>
                        <a:lstStyle/>
                        <a:p>
                          <a:pPr algn="ctr">
                            <a:lnSpc>
                              <a:spcPct val="15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2000" dirty="0">
                              <a:effectLst/>
                              <a:latin typeface="UTM Avo" panose="02040603050506020204" pitchFamily="18" charset="0"/>
                              <a:ea typeface="Times New Roman" panose="02020603050405020304" pitchFamily="18"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478820"/>
                      </a:ext>
                    </a:extLst>
                  </a:tr>
                </a:tbl>
              </a:graphicData>
            </a:graphic>
          </p:graphicFrame>
        </mc:Fallback>
      </mc:AlternateContent>
      <p:sp>
        <p:nvSpPr>
          <p:cNvPr id="43" name="Rectangle 42">
            <a:extLst>
              <a:ext uri="{FF2B5EF4-FFF2-40B4-BE49-F238E27FC236}">
                <a16:creationId xmlns:a16="http://schemas.microsoft.com/office/drawing/2014/main" id="{5D21F6D5-3147-6134-9839-A66E4A1C9F8F}"/>
              </a:ext>
            </a:extLst>
          </p:cNvPr>
          <p:cNvSpPr/>
          <p:nvPr/>
        </p:nvSpPr>
        <p:spPr>
          <a:xfrm>
            <a:off x="3463399" y="4040304"/>
            <a:ext cx="524503" cy="461665"/>
          </a:xfrm>
          <a:prstGeom prst="rect">
            <a:avLst/>
          </a:prstGeom>
          <a:solidFill>
            <a:srgbClr val="FFFAF7"/>
          </a:solidFill>
        </p:spPr>
        <p:txBody>
          <a:bodyPr wrap="none">
            <a:spAutoFit/>
          </a:bodyPr>
          <a:lstStyle/>
          <a:p>
            <a:pPr algn="ctr">
              <a:spcBef>
                <a:spcPts val="400"/>
              </a:spcBef>
              <a:spcAft>
                <a:spcPts val="400"/>
              </a:spcAft>
            </a:pPr>
            <a:r>
              <a:rPr lang="fr-FR" sz="2400" dirty="0">
                <a:solidFill>
                  <a:srgbClr val="002060"/>
                </a:solidFill>
                <a:latin typeface="UTM Avo" panose="02040603050506020204" pitchFamily="18" charset="0"/>
                <a:ea typeface="Times New Roman" panose="02020603050405020304" pitchFamily="18" charset="0"/>
                <a:cs typeface="Arial" panose="020B0604020202020204" pitchFamily="34" charset="0"/>
              </a:rPr>
              <a:t>35</a:t>
            </a:r>
            <a:endParaRPr lang="en-US" sz="2400" dirty="0">
              <a:solidFill>
                <a:srgbClr val="002060"/>
              </a:solidFill>
              <a:latin typeface="UTM Avo" panose="02040603050506020204" pitchFamily="18" charset="0"/>
              <a:ea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4AD057CE-332F-8A03-7383-FE58F9975383}"/>
              </a:ext>
            </a:extLst>
          </p:cNvPr>
          <p:cNvSpPr/>
          <p:nvPr/>
        </p:nvSpPr>
        <p:spPr>
          <a:xfrm>
            <a:off x="4531262" y="4064926"/>
            <a:ext cx="524503" cy="461665"/>
          </a:xfrm>
          <a:prstGeom prst="rect">
            <a:avLst/>
          </a:prstGeom>
          <a:solidFill>
            <a:srgbClr val="FFFAF7"/>
          </a:solidFill>
        </p:spPr>
        <p:txBody>
          <a:bodyPr wrap="none">
            <a:spAutoFit/>
          </a:bodyPr>
          <a:lstStyle/>
          <a:p>
            <a:pPr algn="ctr">
              <a:spcBef>
                <a:spcPts val="400"/>
              </a:spcBef>
              <a:spcAft>
                <a:spcPts val="400"/>
              </a:spcAft>
            </a:pPr>
            <a:r>
              <a:rPr lang="fr-FR" sz="2400" dirty="0">
                <a:solidFill>
                  <a:srgbClr val="002060"/>
                </a:solidFill>
                <a:latin typeface="UTM Avo" panose="02040603050506020204" pitchFamily="18" charset="0"/>
                <a:ea typeface="Times New Roman" panose="02020603050405020304" pitchFamily="18" charset="0"/>
                <a:cs typeface="Arial" panose="020B0604020202020204" pitchFamily="34" charset="0"/>
              </a:rPr>
              <a:t>45</a:t>
            </a:r>
            <a:endParaRPr lang="en-US" sz="2400" dirty="0">
              <a:solidFill>
                <a:srgbClr val="002060"/>
              </a:solidFill>
              <a:latin typeface="UTM Avo" panose="02040603050506020204" pitchFamily="18" charset="0"/>
              <a:ea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2F513C3E-5ECB-90CC-E2FF-AA4D1AFA5BD6}"/>
              </a:ext>
            </a:extLst>
          </p:cNvPr>
          <p:cNvSpPr/>
          <p:nvPr/>
        </p:nvSpPr>
        <p:spPr>
          <a:xfrm>
            <a:off x="5571497" y="4048834"/>
            <a:ext cx="524503" cy="461665"/>
          </a:xfrm>
          <a:prstGeom prst="rect">
            <a:avLst/>
          </a:prstGeom>
          <a:solidFill>
            <a:srgbClr val="FFFAF7"/>
          </a:solidFill>
        </p:spPr>
        <p:txBody>
          <a:bodyPr wrap="none">
            <a:spAutoFit/>
          </a:bodyPr>
          <a:lstStyle/>
          <a:p>
            <a:pPr algn="ctr">
              <a:spcBef>
                <a:spcPts val="400"/>
              </a:spcBef>
              <a:spcAft>
                <a:spcPts val="400"/>
              </a:spcAft>
            </a:pPr>
            <a:r>
              <a:rPr lang="fr-FR" sz="2400" dirty="0">
                <a:solidFill>
                  <a:srgbClr val="002060"/>
                </a:solidFill>
                <a:latin typeface="UTM Avo" panose="02040603050506020204" pitchFamily="18" charset="0"/>
                <a:ea typeface="Times New Roman" panose="02020603050405020304" pitchFamily="18" charset="0"/>
                <a:cs typeface="Arial" panose="020B0604020202020204" pitchFamily="34" charset="0"/>
              </a:rPr>
              <a:t>15</a:t>
            </a:r>
            <a:endParaRPr lang="en-US" sz="2400" dirty="0">
              <a:solidFill>
                <a:srgbClr val="002060"/>
              </a:solidFill>
              <a:latin typeface="UTM Avo" panose="02040603050506020204" pitchFamily="18" charset="0"/>
              <a:ea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70B95037-D412-028A-6179-7CBC343B14CB}"/>
              </a:ext>
            </a:extLst>
          </p:cNvPr>
          <p:cNvSpPr/>
          <p:nvPr/>
        </p:nvSpPr>
        <p:spPr>
          <a:xfrm>
            <a:off x="6705486" y="4040303"/>
            <a:ext cx="354584" cy="461665"/>
          </a:xfrm>
          <a:prstGeom prst="rect">
            <a:avLst/>
          </a:prstGeom>
          <a:solidFill>
            <a:srgbClr val="FFFAF7"/>
          </a:solidFill>
        </p:spPr>
        <p:txBody>
          <a:bodyPr wrap="none">
            <a:spAutoFit/>
          </a:bodyPr>
          <a:lstStyle/>
          <a:p>
            <a:pPr algn="ctr">
              <a:spcBef>
                <a:spcPts val="400"/>
              </a:spcBef>
              <a:spcAft>
                <a:spcPts val="400"/>
              </a:spcAft>
            </a:pPr>
            <a:r>
              <a:rPr lang="fr-FR" sz="2400" dirty="0">
                <a:solidFill>
                  <a:srgbClr val="002060"/>
                </a:solidFill>
                <a:latin typeface="UTM Avo" panose="02040603050506020204" pitchFamily="18" charset="0"/>
                <a:ea typeface="Times New Roman" panose="02020603050405020304" pitchFamily="18" charset="0"/>
                <a:cs typeface="Arial" panose="020B0604020202020204" pitchFamily="34" charset="0"/>
              </a:rPr>
              <a:t>5</a:t>
            </a:r>
            <a:endParaRPr lang="en-US" sz="2400" dirty="0">
              <a:solidFill>
                <a:srgbClr val="002060"/>
              </a:solidFill>
              <a:latin typeface="UTM Avo" panose="02040603050506020204" pitchFamily="18" charset="0"/>
              <a:ea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727ED70-6F2C-D041-AA18-48F1E1529E22}"/>
              </a:ext>
            </a:extLst>
          </p:cNvPr>
          <p:cNvSpPr/>
          <p:nvPr/>
        </p:nvSpPr>
        <p:spPr>
          <a:xfrm>
            <a:off x="198634" y="4628159"/>
            <a:ext cx="8257469" cy="2229841"/>
          </a:xfrm>
          <a:prstGeom prst="rect">
            <a:avLst/>
          </a:prstGeom>
        </p:spPr>
        <p:txBody>
          <a:bodyPr wrap="square">
            <a:spAutoFit/>
          </a:bodyPr>
          <a:lstStyle/>
          <a:p>
            <a:pPr algn="just">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b) Hãy hoàn thiện biểu đồ ở </a:t>
            </a:r>
            <a:r>
              <a:rPr lang="vi-VN" sz="2400" i="1" dirty="0">
                <a:latin typeface="UTM Avo" panose="02040603050506020204" pitchFamily="18" charset="0"/>
                <a:ea typeface="Calibri" panose="020F0502020204030204" pitchFamily="34" charset="0"/>
                <a:cs typeface="Arial" panose="020B0604020202020204" pitchFamily="34" charset="0"/>
              </a:rPr>
              <a:t>Hình 25 </a:t>
            </a:r>
            <a:r>
              <a:rPr lang="vi-VN" sz="2400" dirty="0">
                <a:latin typeface="UTM Avo" panose="02040603050506020204" pitchFamily="18" charset="0"/>
                <a:ea typeface="Calibri" panose="020F0502020204030204" pitchFamily="34" charset="0"/>
                <a:cs typeface="Arial" panose="020B0604020202020204" pitchFamily="34" charset="0"/>
              </a:rPr>
              <a:t>để nhận được biểu đồ hình quạt tròn biểu diễn các dữ liệu thống kê trên. Biết rằng ở </a:t>
            </a:r>
            <a:r>
              <a:rPr lang="vi-VN" sz="2400" i="1" dirty="0">
                <a:latin typeface="UTM Avo" panose="02040603050506020204" pitchFamily="18" charset="0"/>
                <a:ea typeface="Calibri" panose="020F0502020204030204" pitchFamily="34" charset="0"/>
                <a:cs typeface="Arial" panose="020B0604020202020204" pitchFamily="34" charset="0"/>
              </a:rPr>
              <a:t>Hình 25 </a:t>
            </a:r>
            <a:r>
              <a:rPr lang="vi-VN" sz="2400" dirty="0">
                <a:latin typeface="UTM Avo" panose="02040603050506020204" pitchFamily="18" charset="0"/>
                <a:ea typeface="Calibri" panose="020F0502020204030204" pitchFamily="34" charset="0"/>
                <a:cs typeface="Arial" panose="020B0604020202020204" pitchFamily="34" charset="0"/>
              </a:rPr>
              <a:t>hình tròn đã được chia sẵn thành các hình quạt ứng với 5%.</a:t>
            </a:r>
          </a:p>
        </p:txBody>
      </p:sp>
      <p:pic>
        <p:nvPicPr>
          <p:cNvPr id="48" name="Picture 47">
            <a:extLst>
              <a:ext uri="{FF2B5EF4-FFF2-40B4-BE49-F238E27FC236}">
                <a16:creationId xmlns:a16="http://schemas.microsoft.com/office/drawing/2014/main" id="{35A9493D-58F5-B1BD-D840-B8A52DD223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20000"/>
                    </a14:imgEffect>
                  </a14:imgLayer>
                </a14:imgProps>
              </a:ext>
            </a:extLst>
          </a:blip>
          <a:stretch>
            <a:fillRect/>
          </a:stretch>
        </p:blipFill>
        <p:spPr>
          <a:xfrm>
            <a:off x="8456102" y="2937978"/>
            <a:ext cx="3762293" cy="3186598"/>
          </a:xfrm>
          <a:prstGeom prst="rect">
            <a:avLst/>
          </a:prstGeom>
        </p:spPr>
      </p:pic>
      <p:sp>
        <p:nvSpPr>
          <p:cNvPr id="2" name="Rectangle 1">
            <a:extLst>
              <a:ext uri="{FF2B5EF4-FFF2-40B4-BE49-F238E27FC236}">
                <a16:creationId xmlns:a16="http://schemas.microsoft.com/office/drawing/2014/main" id="{8ADF69D1-D0CF-4A6D-6B27-C779C56BCB7B}"/>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155378C3-0BD9-9B74-F8D1-B31981C616AD}"/>
              </a:ext>
            </a:extLst>
          </p:cNvPr>
          <p:cNvGraphicFramePr/>
          <p:nvPr>
            <p:extLst>
              <p:ext uri="{D42A27DB-BD31-4B8C-83A1-F6EECF244321}">
                <p14:modId xmlns:p14="http://schemas.microsoft.com/office/powerpoint/2010/main" val="1769570929"/>
              </p:ext>
            </p:extLst>
          </p:nvPr>
        </p:nvGraphicFramePr>
        <p:xfrm>
          <a:off x="8699818" y="2916901"/>
          <a:ext cx="3337764" cy="3422515"/>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9340C620-8EB7-690E-DD19-E562E8CB2D3A}"/>
              </a:ext>
            </a:extLst>
          </p:cNvPr>
          <p:cNvSpPr txBox="1"/>
          <p:nvPr/>
        </p:nvSpPr>
        <p:spPr>
          <a:xfrm>
            <a:off x="9890450" y="6339416"/>
            <a:ext cx="1259632" cy="430887"/>
          </a:xfrm>
          <a:prstGeom prst="rect">
            <a:avLst/>
          </a:prstGeom>
          <a:noFill/>
        </p:spPr>
        <p:txBody>
          <a:bodyPr wrap="square" rtlCol="0">
            <a:spAutoFit/>
          </a:bodyPr>
          <a:lstStyle/>
          <a:p>
            <a:r>
              <a:rPr lang="en-US" sz="2200" b="1" dirty="0" err="1"/>
              <a:t>Hình</a:t>
            </a:r>
            <a:r>
              <a:rPr lang="en-US" sz="2200" b="1" dirty="0"/>
              <a:t> 25</a:t>
            </a:r>
          </a:p>
        </p:txBody>
      </p:sp>
    </p:spTree>
    <p:extLst>
      <p:ext uri="{BB962C8B-B14F-4D97-AF65-F5344CB8AC3E}">
        <p14:creationId xmlns:p14="http://schemas.microsoft.com/office/powerpoint/2010/main" val="34996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barn(inVertical)">
                                      <p:cBhvr>
                                        <p:cTn id="5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3" grpId="0" animBg="1"/>
      <p:bldP spid="44" grpId="0" animBg="1"/>
      <p:bldP spid="45" grpId="0" animBg="1"/>
      <p:bldP spid="46" grpId="0" animBg="1"/>
      <p:bldP spid="47" grpId="0"/>
      <p:bldGraphic spid="3" grpId="0">
        <p:bldAsOne/>
      </p:bldGraphic>
      <p:bldGraphic spid="3" grpId="1">
        <p:bldAsOne/>
      </p:bldGraphic>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208BD-35AE-4E27-9B7C-963D714DCF50}"/>
              </a:ext>
            </a:extLst>
          </p:cNvPr>
          <p:cNvSpPr txBox="1"/>
          <p:nvPr/>
        </p:nvSpPr>
        <p:spPr>
          <a:xfrm>
            <a:off x="4386000" y="189000"/>
            <a:ext cx="3490674"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 2</a:t>
            </a:r>
            <a:endParaRPr kumimoji="0" lang="vi-V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12C935F5-7F9A-48EA-BD25-9144E220F55D}"/>
              </a:ext>
            </a:extLst>
          </p:cNvPr>
          <p:cNvSpPr txBox="1"/>
          <p:nvPr/>
        </p:nvSpPr>
        <p:spPr>
          <a:xfrm>
            <a:off x="921000" y="719893"/>
            <a:ext cx="10665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2069:</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6158B801-F03D-40FF-98EE-588790FBA4A1}"/>
              </a:ext>
            </a:extLst>
          </p:cNvPr>
          <p:cNvSpPr/>
          <p:nvPr/>
        </p:nvSpPr>
        <p:spPr>
          <a:xfrm>
            <a:off x="291000" y="3114000"/>
            <a:ext cx="3555000"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24</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2069</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AE867EDB-3BE7-47DB-84A3-27354E1747B4}"/>
              </a:ext>
            </a:extLst>
          </p:cNvPr>
          <p:cNvSpPr/>
          <p:nvPr/>
        </p:nvSpPr>
        <p:spPr>
          <a:xfrm>
            <a:off x="246000" y="4149000"/>
            <a:ext cx="40050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Hình</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bên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hoàn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thiện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biểu</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diễn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các</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dữ</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liệu</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trên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là</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a:t>
            </a:r>
            <a:endParaRPr kumimoji="0" lang="vi-VN" sz="28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17BC6D3A-66E8-4BCE-A8E9-302E057FB1B4}"/>
              </a:ext>
            </a:extLst>
          </p:cNvPr>
          <p:cNvGrpSpPr/>
          <p:nvPr/>
        </p:nvGrpSpPr>
        <p:grpSpPr>
          <a:xfrm>
            <a:off x="1641000" y="2619000"/>
            <a:ext cx="10125000" cy="4085614"/>
            <a:chOff x="3772456" y="971273"/>
            <a:chExt cx="10125000" cy="4085614"/>
          </a:xfrm>
        </p:grpSpPr>
        <p:grpSp>
          <p:nvGrpSpPr>
            <p:cNvPr id="20" name="Group 19">
              <a:extLst>
                <a:ext uri="{FF2B5EF4-FFF2-40B4-BE49-F238E27FC236}">
                  <a16:creationId xmlns:a16="http://schemas.microsoft.com/office/drawing/2014/main" id="{1767E5A1-29AB-4BC4-927E-A7FE40E8201A}"/>
                </a:ext>
              </a:extLst>
            </p:cNvPr>
            <p:cNvGrpSpPr/>
            <p:nvPr/>
          </p:nvGrpSpPr>
          <p:grpSpPr>
            <a:xfrm>
              <a:off x="3772456" y="971273"/>
              <a:ext cx="10125000" cy="4085614"/>
              <a:chOff x="2051244" y="2591273"/>
              <a:chExt cx="10125000" cy="4085614"/>
            </a:xfrm>
          </p:grpSpPr>
          <p:grpSp>
            <p:nvGrpSpPr>
              <p:cNvPr id="25" name="Group 24">
                <a:extLst>
                  <a:ext uri="{FF2B5EF4-FFF2-40B4-BE49-F238E27FC236}">
                    <a16:creationId xmlns:a16="http://schemas.microsoft.com/office/drawing/2014/main" id="{E6EBED02-2B03-4BBC-8CF0-4BF48C294CB9}"/>
                  </a:ext>
                </a:extLst>
              </p:cNvPr>
              <p:cNvGrpSpPr/>
              <p:nvPr/>
            </p:nvGrpSpPr>
            <p:grpSpPr>
              <a:xfrm>
                <a:off x="5151000" y="2737220"/>
                <a:ext cx="6620244" cy="3481780"/>
                <a:chOff x="5151000" y="2737220"/>
                <a:chExt cx="6620244" cy="3481780"/>
              </a:xfrm>
            </p:grpSpPr>
            <p:cxnSp>
              <p:nvCxnSpPr>
                <p:cNvPr id="41" name="Straight Arrow Connector 40">
                  <a:extLst>
                    <a:ext uri="{FF2B5EF4-FFF2-40B4-BE49-F238E27FC236}">
                      <a16:creationId xmlns:a16="http://schemas.microsoft.com/office/drawing/2014/main" id="{61A66E88-64A1-4169-BB28-93ABEAADD68D}"/>
                    </a:ext>
                  </a:extLst>
                </p:cNvPr>
                <p:cNvCxnSpPr>
                  <a:cxnSpLocks/>
                </p:cNvCxnSpPr>
                <p:nvPr/>
              </p:nvCxnSpPr>
              <p:spPr>
                <a:xfrm>
                  <a:off x="5151000" y="6219000"/>
                  <a:ext cx="662024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2EF0A7-9F03-4AFA-9942-C1B8F93B947B}"/>
                    </a:ext>
                  </a:extLst>
                </p:cNvPr>
                <p:cNvCxnSpPr>
                  <a:cxnSpLocks/>
                </p:cNvCxnSpPr>
                <p:nvPr/>
              </p:nvCxnSpPr>
              <p:spPr>
                <a:xfrm flipV="1">
                  <a:off x="5151000" y="2737220"/>
                  <a:ext cx="0" cy="34817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41CA127D-F35B-428E-A433-58DB03E6444D}"/>
                  </a:ext>
                </a:extLst>
              </p:cNvPr>
              <p:cNvSpPr txBox="1"/>
              <p:nvPr/>
            </p:nvSpPr>
            <p:spPr>
              <a:xfrm>
                <a:off x="11186244" y="5651273"/>
                <a:ext cx="99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Năm</a:t>
                </a:r>
                <a:endPar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321A62F8-04B8-48CA-9BF0-34E535D247DA}"/>
                  </a:ext>
                </a:extLst>
              </p:cNvPr>
              <p:cNvSpPr txBox="1"/>
              <p:nvPr/>
            </p:nvSpPr>
            <p:spPr>
              <a:xfrm>
                <a:off x="2051244" y="2591273"/>
                <a:ext cx="288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ng</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ười cao tuổi</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0B6B1D5E-3AD9-4B35-A458-744D06B3F5E5}"/>
                  </a:ext>
                </a:extLst>
              </p:cNvPr>
              <p:cNvSpPr txBox="1"/>
              <p:nvPr/>
            </p:nvSpPr>
            <p:spPr>
              <a:xfrm>
                <a:off x="4026000" y="590400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p>
            </p:txBody>
          </p:sp>
          <p:sp>
            <p:nvSpPr>
              <p:cNvPr id="29" name="TextBox 28">
                <a:extLst>
                  <a:ext uri="{FF2B5EF4-FFF2-40B4-BE49-F238E27FC236}">
                    <a16:creationId xmlns:a16="http://schemas.microsoft.com/office/drawing/2014/main" id="{C549217B-CA0D-4A27-BB17-776CD045FFAD}"/>
                  </a:ext>
                </a:extLst>
              </p:cNvPr>
              <p:cNvSpPr txBox="1"/>
              <p:nvPr/>
            </p:nvSpPr>
            <p:spPr>
              <a:xfrm>
                <a:off x="4140276" y="545400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0" name="TextBox 29">
                <a:extLst>
                  <a:ext uri="{FF2B5EF4-FFF2-40B4-BE49-F238E27FC236}">
                    <a16:creationId xmlns:a16="http://schemas.microsoft.com/office/drawing/2014/main" id="{0A2424BC-0C3A-40CD-A033-4945BC04085B}"/>
                  </a:ext>
                </a:extLst>
              </p:cNvPr>
              <p:cNvSpPr txBox="1"/>
              <p:nvPr/>
            </p:nvSpPr>
            <p:spPr>
              <a:xfrm>
                <a:off x="4144816" y="500400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1" name="TextBox 30">
                <a:extLst>
                  <a:ext uri="{FF2B5EF4-FFF2-40B4-BE49-F238E27FC236}">
                    <a16:creationId xmlns:a16="http://schemas.microsoft.com/office/drawing/2014/main" id="{75AF5B6A-9BC5-4D48-95B4-16E6A618E1C7}"/>
                  </a:ext>
                </a:extLst>
              </p:cNvPr>
              <p:cNvSpPr txBox="1"/>
              <p:nvPr/>
            </p:nvSpPr>
            <p:spPr>
              <a:xfrm>
                <a:off x="4140276" y="455400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32" name="TextBox 31">
                <a:extLst>
                  <a:ext uri="{FF2B5EF4-FFF2-40B4-BE49-F238E27FC236}">
                    <a16:creationId xmlns:a16="http://schemas.microsoft.com/office/drawing/2014/main" id="{CD7474B6-5C16-4505-8BD4-A3B437039651}"/>
                  </a:ext>
                </a:extLst>
              </p:cNvPr>
              <p:cNvSpPr txBox="1"/>
              <p:nvPr/>
            </p:nvSpPr>
            <p:spPr>
              <a:xfrm>
                <a:off x="4140276" y="410400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33" name="TextBox 32">
                <a:extLst>
                  <a:ext uri="{FF2B5EF4-FFF2-40B4-BE49-F238E27FC236}">
                    <a16:creationId xmlns:a16="http://schemas.microsoft.com/office/drawing/2014/main" id="{EDFFC0F8-5A45-47E2-B863-A2CAB790144B}"/>
                  </a:ext>
                </a:extLst>
              </p:cNvPr>
              <p:cNvSpPr txBox="1"/>
              <p:nvPr/>
            </p:nvSpPr>
            <p:spPr>
              <a:xfrm>
                <a:off x="5151000" y="619078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2009</a:t>
                </a:r>
              </a:p>
            </p:txBody>
          </p:sp>
          <p:sp>
            <p:nvSpPr>
              <p:cNvPr id="38" name="TextBox 37">
                <a:extLst>
                  <a:ext uri="{FF2B5EF4-FFF2-40B4-BE49-F238E27FC236}">
                    <a16:creationId xmlns:a16="http://schemas.microsoft.com/office/drawing/2014/main" id="{C556C262-1A70-4A23-A4C2-E43558E8A77E}"/>
                  </a:ext>
                </a:extLst>
              </p:cNvPr>
              <p:cNvSpPr txBox="1"/>
              <p:nvPr/>
            </p:nvSpPr>
            <p:spPr>
              <a:xfrm>
                <a:off x="6124215" y="619078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2019</a:t>
                </a:r>
              </a:p>
            </p:txBody>
          </p:sp>
          <p:sp>
            <p:nvSpPr>
              <p:cNvPr id="39" name="TextBox 38">
                <a:extLst>
                  <a:ext uri="{FF2B5EF4-FFF2-40B4-BE49-F238E27FC236}">
                    <a16:creationId xmlns:a16="http://schemas.microsoft.com/office/drawing/2014/main" id="{99876C8F-0A84-4125-B63E-4AC88A071206}"/>
                  </a:ext>
                </a:extLst>
              </p:cNvPr>
              <p:cNvSpPr txBox="1"/>
              <p:nvPr/>
            </p:nvSpPr>
            <p:spPr>
              <a:xfrm>
                <a:off x="7176000" y="619078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2029</a:t>
                </a:r>
              </a:p>
            </p:txBody>
          </p:sp>
          <p:sp>
            <p:nvSpPr>
              <p:cNvPr id="40" name="TextBox 39">
                <a:extLst>
                  <a:ext uri="{FF2B5EF4-FFF2-40B4-BE49-F238E27FC236}">
                    <a16:creationId xmlns:a16="http://schemas.microsoft.com/office/drawing/2014/main" id="{121AFA50-3F5E-4CB1-91C2-8D94451ACD1E}"/>
                  </a:ext>
                </a:extLst>
              </p:cNvPr>
              <p:cNvSpPr txBox="1"/>
              <p:nvPr/>
            </p:nvSpPr>
            <p:spPr>
              <a:xfrm>
                <a:off x="8081244" y="6190780"/>
                <a:ext cx="1305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2038</a:t>
                </a:r>
              </a:p>
            </p:txBody>
          </p:sp>
          <p:sp>
            <p:nvSpPr>
              <p:cNvPr id="43" name="TextBox 42">
                <a:extLst>
                  <a:ext uri="{FF2B5EF4-FFF2-40B4-BE49-F238E27FC236}">
                    <a16:creationId xmlns:a16="http://schemas.microsoft.com/office/drawing/2014/main" id="{895F2BD6-4F09-4431-9982-009EB58298AE}"/>
                  </a:ext>
                </a:extLst>
              </p:cNvPr>
              <p:cNvSpPr txBox="1"/>
              <p:nvPr/>
            </p:nvSpPr>
            <p:spPr>
              <a:xfrm>
                <a:off x="9239748" y="6202220"/>
                <a:ext cx="108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2049</a:t>
                </a:r>
              </a:p>
            </p:txBody>
          </p:sp>
          <p:sp>
            <p:nvSpPr>
              <p:cNvPr id="45" name="TextBox 44">
                <a:extLst>
                  <a:ext uri="{FF2B5EF4-FFF2-40B4-BE49-F238E27FC236}">
                    <a16:creationId xmlns:a16="http://schemas.microsoft.com/office/drawing/2014/main" id="{B9806F30-21E9-4F7D-B547-B9170CC1CE0F}"/>
                  </a:ext>
                </a:extLst>
              </p:cNvPr>
              <p:cNvSpPr txBox="1"/>
              <p:nvPr/>
            </p:nvSpPr>
            <p:spPr>
              <a:xfrm>
                <a:off x="10241244" y="6215222"/>
                <a:ext cx="108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2069</a:t>
                </a:r>
              </a:p>
            </p:txBody>
          </p:sp>
          <p:sp>
            <p:nvSpPr>
              <p:cNvPr id="49" name="TextBox 48">
                <a:extLst>
                  <a:ext uri="{FF2B5EF4-FFF2-40B4-BE49-F238E27FC236}">
                    <a16:creationId xmlns:a16="http://schemas.microsoft.com/office/drawing/2014/main" id="{733C8A7A-1E63-41B3-9966-7AA1DEF58D1F}"/>
                  </a:ext>
                </a:extLst>
              </p:cNvPr>
              <p:cNvSpPr txBox="1"/>
              <p:nvPr/>
            </p:nvSpPr>
            <p:spPr>
              <a:xfrm>
                <a:off x="4144958" y="368222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a:t>
                </a:r>
              </a:p>
            </p:txBody>
          </p:sp>
          <p:sp>
            <p:nvSpPr>
              <p:cNvPr id="50" name="TextBox 49">
                <a:extLst>
                  <a:ext uri="{FF2B5EF4-FFF2-40B4-BE49-F238E27FC236}">
                    <a16:creationId xmlns:a16="http://schemas.microsoft.com/office/drawing/2014/main" id="{88BA880F-82E2-4720-9A14-E593614FDBCF}"/>
                  </a:ext>
                </a:extLst>
              </p:cNvPr>
              <p:cNvSpPr txBox="1"/>
              <p:nvPr/>
            </p:nvSpPr>
            <p:spPr>
              <a:xfrm>
                <a:off x="4144958" y="3232220"/>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a:t>
                </a:r>
              </a:p>
            </p:txBody>
          </p:sp>
          <p:sp>
            <p:nvSpPr>
              <p:cNvPr id="51" name="TextBox 50">
                <a:extLst>
                  <a:ext uri="{FF2B5EF4-FFF2-40B4-BE49-F238E27FC236}">
                    <a16:creationId xmlns:a16="http://schemas.microsoft.com/office/drawing/2014/main" id="{8144869B-D8D6-4A63-8D90-8973376C8C66}"/>
                  </a:ext>
                </a:extLst>
              </p:cNvPr>
              <p:cNvSpPr txBox="1"/>
              <p:nvPr/>
            </p:nvSpPr>
            <p:spPr>
              <a:xfrm>
                <a:off x="4148084" y="2814716"/>
                <a:ext cx="11700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p>
            </p:txBody>
          </p:sp>
        </p:grpSp>
        <p:sp>
          <p:nvSpPr>
            <p:cNvPr id="21" name="Rectangle 20">
              <a:extLst>
                <a:ext uri="{FF2B5EF4-FFF2-40B4-BE49-F238E27FC236}">
                  <a16:creationId xmlns:a16="http://schemas.microsoft.com/office/drawing/2014/main" id="{AC95E4E5-5D14-4787-9ACC-AFFDE0CB3B45}"/>
                </a:ext>
              </a:extLst>
            </p:cNvPr>
            <p:cNvSpPr/>
            <p:nvPr/>
          </p:nvSpPr>
          <p:spPr>
            <a:xfrm>
              <a:off x="7401000" y="3900968"/>
              <a:ext cx="283696" cy="69656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B18E3C07-F8F6-44BF-9973-04D3BACE7175}"/>
                </a:ext>
              </a:extLst>
            </p:cNvPr>
            <p:cNvSpPr/>
            <p:nvPr/>
          </p:nvSpPr>
          <p:spPr>
            <a:xfrm>
              <a:off x="8326731" y="3540968"/>
              <a:ext cx="283696" cy="10478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719EE491-6332-4C93-A249-FB35C9580FDD}"/>
                </a:ext>
              </a:extLst>
            </p:cNvPr>
            <p:cNvSpPr/>
            <p:nvPr/>
          </p:nvSpPr>
          <p:spPr>
            <a:xfrm>
              <a:off x="10371000" y="3630968"/>
              <a:ext cx="283696" cy="9622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42E908E1-2432-4421-B4B2-5DE97CDF5391}"/>
                </a:ext>
              </a:extLst>
            </p:cNvPr>
            <p:cNvSpPr/>
            <p:nvPr/>
          </p:nvSpPr>
          <p:spPr>
            <a:xfrm>
              <a:off x="9347212" y="3405968"/>
              <a:ext cx="283696" cy="11968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4DF28014-AED6-4A56-A32D-17B8C10951D2}"/>
                </a:ext>
              </a:extLst>
            </p:cNvPr>
            <p:cNvSpPr/>
            <p:nvPr/>
          </p:nvSpPr>
          <p:spPr>
            <a:xfrm>
              <a:off x="11354748" y="3810968"/>
              <a:ext cx="283696" cy="79367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6" name="Rectangle 45">
              <a:extLst>
                <a:ext uri="{FF2B5EF4-FFF2-40B4-BE49-F238E27FC236}">
                  <a16:creationId xmlns:a16="http://schemas.microsoft.com/office/drawing/2014/main" id="{3FCAD300-7676-4059-A60A-EB2A5385CF47}"/>
                </a:ext>
              </a:extLst>
            </p:cNvPr>
            <p:cNvSpPr/>
            <p:nvPr/>
          </p:nvSpPr>
          <p:spPr>
            <a:xfrm>
              <a:off x="12356244" y="2685968"/>
              <a:ext cx="283696" cy="19316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56" name="TextBox 55">
            <a:extLst>
              <a:ext uri="{FF2B5EF4-FFF2-40B4-BE49-F238E27FC236}">
                <a16:creationId xmlns:a16="http://schemas.microsoft.com/office/drawing/2014/main" id="{700F9893-FB88-4865-83F0-B4BD2AC275A5}"/>
              </a:ext>
            </a:extLst>
          </p:cNvPr>
          <p:cNvSpPr txBox="1"/>
          <p:nvPr/>
        </p:nvSpPr>
        <p:spPr>
          <a:xfrm>
            <a:off x="4791000" y="5094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7" name="TextBox 56">
            <a:extLst>
              <a:ext uri="{FF2B5EF4-FFF2-40B4-BE49-F238E27FC236}">
                <a16:creationId xmlns:a16="http://schemas.microsoft.com/office/drawing/2014/main" id="{0238C6BD-94A3-40EA-8FDC-8CC6FA7B5874}"/>
              </a:ext>
            </a:extLst>
          </p:cNvPr>
          <p:cNvSpPr txBox="1"/>
          <p:nvPr/>
        </p:nvSpPr>
        <p:spPr>
          <a:xfrm>
            <a:off x="5601000" y="468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8" name="TextBox 57">
            <a:extLst>
              <a:ext uri="{FF2B5EF4-FFF2-40B4-BE49-F238E27FC236}">
                <a16:creationId xmlns:a16="http://schemas.microsoft.com/office/drawing/2014/main" id="{65EBFDE4-975D-48D4-B88C-8B1B98308B73}"/>
              </a:ext>
            </a:extLst>
          </p:cNvPr>
          <p:cNvSpPr txBox="1"/>
          <p:nvPr/>
        </p:nvSpPr>
        <p:spPr>
          <a:xfrm>
            <a:off x="6771000" y="459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9" name="TextBox 58">
            <a:extLst>
              <a:ext uri="{FF2B5EF4-FFF2-40B4-BE49-F238E27FC236}">
                <a16:creationId xmlns:a16="http://schemas.microsoft.com/office/drawing/2014/main" id="{A5B8D131-1367-4F60-9F0B-B7734248BFF0}"/>
              </a:ext>
            </a:extLst>
          </p:cNvPr>
          <p:cNvSpPr txBox="1"/>
          <p:nvPr/>
        </p:nvSpPr>
        <p:spPr>
          <a:xfrm>
            <a:off x="7851000" y="486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0" name="TextBox 59">
            <a:extLst>
              <a:ext uri="{FF2B5EF4-FFF2-40B4-BE49-F238E27FC236}">
                <a16:creationId xmlns:a16="http://schemas.microsoft.com/office/drawing/2014/main" id="{9B2FD337-FC96-4B3E-B8FD-2139D37933A8}"/>
              </a:ext>
            </a:extLst>
          </p:cNvPr>
          <p:cNvSpPr txBox="1"/>
          <p:nvPr/>
        </p:nvSpPr>
        <p:spPr>
          <a:xfrm>
            <a:off x="8751000" y="504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1" name="TextBox 60">
            <a:extLst>
              <a:ext uri="{FF2B5EF4-FFF2-40B4-BE49-F238E27FC236}">
                <a16:creationId xmlns:a16="http://schemas.microsoft.com/office/drawing/2014/main" id="{0893099F-1D1F-4F42-A1C2-AE38A2045CC7}"/>
              </a:ext>
            </a:extLst>
          </p:cNvPr>
          <p:cNvSpPr txBox="1"/>
          <p:nvPr/>
        </p:nvSpPr>
        <p:spPr>
          <a:xfrm>
            <a:off x="9831000" y="3924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3" name="TextBox 62">
            <a:extLst>
              <a:ext uri="{FF2B5EF4-FFF2-40B4-BE49-F238E27FC236}">
                <a16:creationId xmlns:a16="http://schemas.microsoft.com/office/drawing/2014/main" id="{A6A990C3-A64D-49D3-B492-9F3EB07C990E}"/>
              </a:ext>
            </a:extLst>
          </p:cNvPr>
          <p:cNvSpPr txBox="1"/>
          <p:nvPr/>
        </p:nvSpPr>
        <p:spPr>
          <a:xfrm>
            <a:off x="4836000" y="5094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7,49</a:t>
            </a:r>
          </a:p>
        </p:txBody>
      </p:sp>
      <p:sp>
        <p:nvSpPr>
          <p:cNvPr id="64" name="TextBox 63">
            <a:extLst>
              <a:ext uri="{FF2B5EF4-FFF2-40B4-BE49-F238E27FC236}">
                <a16:creationId xmlns:a16="http://schemas.microsoft.com/office/drawing/2014/main" id="{E87798A7-40E8-4074-B05D-C137A0B2EAC5}"/>
              </a:ext>
            </a:extLst>
          </p:cNvPr>
          <p:cNvSpPr txBox="1"/>
          <p:nvPr/>
        </p:nvSpPr>
        <p:spPr>
          <a:xfrm>
            <a:off x="5736000" y="468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11,41</a:t>
            </a:r>
          </a:p>
        </p:txBody>
      </p:sp>
      <p:sp>
        <p:nvSpPr>
          <p:cNvPr id="65" name="TextBox 64">
            <a:extLst>
              <a:ext uri="{FF2B5EF4-FFF2-40B4-BE49-F238E27FC236}">
                <a16:creationId xmlns:a16="http://schemas.microsoft.com/office/drawing/2014/main" id="{50C3F886-3CFB-40FE-A118-8790D2B22F93}"/>
              </a:ext>
            </a:extLst>
          </p:cNvPr>
          <p:cNvSpPr txBox="1"/>
          <p:nvPr/>
        </p:nvSpPr>
        <p:spPr>
          <a:xfrm>
            <a:off x="6771000" y="459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17,28</a:t>
            </a:r>
          </a:p>
        </p:txBody>
      </p:sp>
      <p:sp>
        <p:nvSpPr>
          <p:cNvPr id="66" name="TextBox 65">
            <a:extLst>
              <a:ext uri="{FF2B5EF4-FFF2-40B4-BE49-F238E27FC236}">
                <a16:creationId xmlns:a16="http://schemas.microsoft.com/office/drawing/2014/main" id="{AE77A4FA-E130-4393-B224-5F50D79E45E7}"/>
              </a:ext>
            </a:extLst>
          </p:cNvPr>
          <p:cNvSpPr txBox="1"/>
          <p:nvPr/>
        </p:nvSpPr>
        <p:spPr>
          <a:xfrm>
            <a:off x="7806000" y="4824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22,29</a:t>
            </a:r>
          </a:p>
        </p:txBody>
      </p:sp>
      <p:sp>
        <p:nvSpPr>
          <p:cNvPr id="67" name="TextBox 66">
            <a:extLst>
              <a:ext uri="{FF2B5EF4-FFF2-40B4-BE49-F238E27FC236}">
                <a16:creationId xmlns:a16="http://schemas.microsoft.com/office/drawing/2014/main" id="{AF94DEBC-979A-4D96-8F19-A353865961D9}"/>
              </a:ext>
            </a:extLst>
          </p:cNvPr>
          <p:cNvSpPr txBox="1"/>
          <p:nvPr/>
        </p:nvSpPr>
        <p:spPr>
          <a:xfrm>
            <a:off x="8751000" y="504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28,61</a:t>
            </a:r>
          </a:p>
        </p:txBody>
      </p:sp>
      <p:sp>
        <p:nvSpPr>
          <p:cNvPr id="68" name="TextBox 67">
            <a:extLst>
              <a:ext uri="{FF2B5EF4-FFF2-40B4-BE49-F238E27FC236}">
                <a16:creationId xmlns:a16="http://schemas.microsoft.com/office/drawing/2014/main" id="{B3E1F9D8-B32A-46D6-9050-CFE066C60F94}"/>
              </a:ext>
            </a:extLst>
          </p:cNvPr>
          <p:cNvSpPr txBox="1"/>
          <p:nvPr/>
        </p:nvSpPr>
        <p:spPr>
          <a:xfrm>
            <a:off x="9786000" y="3879000"/>
            <a:ext cx="117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31,69</a:t>
            </a:r>
          </a:p>
        </p:txBody>
      </p:sp>
      <p:graphicFrame>
        <p:nvGraphicFramePr>
          <p:cNvPr id="52" name="Table 9">
            <a:extLst>
              <a:ext uri="{FF2B5EF4-FFF2-40B4-BE49-F238E27FC236}">
                <a16:creationId xmlns:a16="http://schemas.microsoft.com/office/drawing/2014/main" id="{2EB74A51-2974-48BF-A2DF-35E4572D977F}"/>
              </a:ext>
            </a:extLst>
          </p:cNvPr>
          <p:cNvGraphicFramePr>
            <a:graphicFrameLocks noGrp="1"/>
          </p:cNvGraphicFramePr>
          <p:nvPr/>
        </p:nvGraphicFramePr>
        <p:xfrm>
          <a:off x="561001" y="1629000"/>
          <a:ext cx="11070000" cy="1036320"/>
        </p:xfrm>
        <a:graphic>
          <a:graphicData uri="http://schemas.openxmlformats.org/drawingml/2006/table">
            <a:tbl>
              <a:tblPr firstRow="1" bandRow="1">
                <a:tableStyleId>{5C22544A-7EE6-4342-B048-85BDC9FD1C3A}</a:tableStyleId>
              </a:tblPr>
              <a:tblGrid>
                <a:gridCol w="4859999">
                  <a:extLst>
                    <a:ext uri="{9D8B030D-6E8A-4147-A177-3AD203B41FA5}">
                      <a16:colId xmlns:a16="http://schemas.microsoft.com/office/drawing/2014/main" val="620247362"/>
                    </a:ext>
                  </a:extLst>
                </a:gridCol>
                <a:gridCol w="945000">
                  <a:extLst>
                    <a:ext uri="{9D8B030D-6E8A-4147-A177-3AD203B41FA5}">
                      <a16:colId xmlns:a16="http://schemas.microsoft.com/office/drawing/2014/main" val="1839970291"/>
                    </a:ext>
                  </a:extLst>
                </a:gridCol>
                <a:gridCol w="1080000">
                  <a:extLst>
                    <a:ext uri="{9D8B030D-6E8A-4147-A177-3AD203B41FA5}">
                      <a16:colId xmlns:a16="http://schemas.microsoft.com/office/drawing/2014/main" val="156471082"/>
                    </a:ext>
                  </a:extLst>
                </a:gridCol>
                <a:gridCol w="1125000">
                  <a:extLst>
                    <a:ext uri="{9D8B030D-6E8A-4147-A177-3AD203B41FA5}">
                      <a16:colId xmlns:a16="http://schemas.microsoft.com/office/drawing/2014/main" val="3150020329"/>
                    </a:ext>
                  </a:extLst>
                </a:gridCol>
                <a:gridCol w="1035000">
                  <a:extLst>
                    <a:ext uri="{9D8B030D-6E8A-4147-A177-3AD203B41FA5}">
                      <a16:colId xmlns:a16="http://schemas.microsoft.com/office/drawing/2014/main" val="2298135103"/>
                    </a:ext>
                  </a:extLst>
                </a:gridCol>
                <a:gridCol w="1022779">
                  <a:extLst>
                    <a:ext uri="{9D8B030D-6E8A-4147-A177-3AD203B41FA5}">
                      <a16:colId xmlns:a16="http://schemas.microsoft.com/office/drawing/2014/main" val="1114426372"/>
                    </a:ext>
                  </a:extLst>
                </a:gridCol>
                <a:gridCol w="1002222">
                  <a:extLst>
                    <a:ext uri="{9D8B030D-6E8A-4147-A177-3AD203B41FA5}">
                      <a16:colId xmlns:a16="http://schemas.microsoft.com/office/drawing/2014/main" val="3734983006"/>
                    </a:ext>
                  </a:extLst>
                </a:gridCol>
              </a:tblGrid>
              <a:tr h="392680">
                <a:tc>
                  <a:txBody>
                    <a:bodyPr/>
                    <a:lstStyle/>
                    <a:p>
                      <a:pPr algn="ctr"/>
                      <a:r>
                        <a:rPr lang="en-US" sz="2800" dirty="0" err="1">
                          <a:latin typeface="Times New Roman" panose="02020603050405020304" pitchFamily="18" charset="0"/>
                          <a:cs typeface="Times New Roman" panose="02020603050405020304" pitchFamily="18" charset="0"/>
                        </a:rPr>
                        <a:t>Năm</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2009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2019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2029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2038</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2049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2069</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365687"/>
                  </a:ext>
                </a:extLst>
              </a:tr>
              <a:tr h="370840">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ười cao tuổi(triệu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7,49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11,41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17,28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22,29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28,61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latin typeface="Times New Roman" panose="02020603050405020304" pitchFamily="18" charset="0"/>
                          <a:cs typeface="Times New Roman" panose="02020603050405020304" pitchFamily="18" charset="0"/>
                        </a:rPr>
                        <a:t>31,69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2268239"/>
                  </a:ext>
                </a:extLst>
              </a:tr>
            </a:tbl>
          </a:graphicData>
        </a:graphic>
      </p:graphicFrame>
      <p:sp>
        <p:nvSpPr>
          <p:cNvPr id="55" name="Rectangle 54">
            <a:extLst>
              <a:ext uri="{FF2B5EF4-FFF2-40B4-BE49-F238E27FC236}">
                <a16:creationId xmlns:a16="http://schemas.microsoft.com/office/drawing/2014/main" id="{82CFA495-F964-402E-89F8-C123DEDB2099}"/>
              </a:ext>
            </a:extLst>
          </p:cNvPr>
          <p:cNvSpPr/>
          <p:nvPr/>
        </p:nvSpPr>
        <p:spPr>
          <a:xfrm>
            <a:off x="1956000" y="2979000"/>
            <a:ext cx="2340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Triệu</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người</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a:t>
            </a:r>
            <a:endParaRPr kumimoji="0" lang="vi-VN" sz="28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71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6"/>
                                        </p:tgtEl>
                                      </p:cBhvr>
                                    </p:animEffect>
                                    <p:set>
                                      <p:cBhvr>
                                        <p:cTn id="20" dur="1" fill="hold">
                                          <p:stCondLst>
                                            <p:cond delay="499"/>
                                          </p:stCondLst>
                                        </p:cTn>
                                        <p:tgtEl>
                                          <p:spTgt spid="56"/>
                                        </p:tgtEl>
                                        <p:attrNameLst>
                                          <p:attrName>style.visibility</p:attrName>
                                        </p:attrNameLst>
                                      </p:cBhvr>
                                      <p:to>
                                        <p:strVal val="hidden"/>
                                      </p:to>
                                    </p:set>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50"/>
                                        <p:tgtEl>
                                          <p:spTgt spid="63"/>
                                        </p:tgtEl>
                                      </p:cBhvr>
                                    </p:animEffect>
                                  </p:childTnLst>
                                </p:cTn>
                              </p:par>
                            </p:childTnLst>
                          </p:cTn>
                        </p:par>
                        <p:par>
                          <p:cTn id="25" fill="hold">
                            <p:stCondLst>
                              <p:cond delay="1250"/>
                            </p:stCondLst>
                            <p:childTnLst>
                              <p:par>
                                <p:cTn id="26" presetID="16" presetClass="exit" presetSubtype="21" fill="hold" grpId="0" nodeType="afterEffect">
                                  <p:stCondLst>
                                    <p:cond delay="0"/>
                                  </p:stCondLst>
                                  <p:childTnLst>
                                    <p:animEffect transition="out" filter="barn(inVertical)">
                                      <p:cBhvr>
                                        <p:cTn id="27" dur="500"/>
                                        <p:tgtEl>
                                          <p:spTgt spid="57"/>
                                        </p:tgtEl>
                                      </p:cBhvr>
                                    </p:animEffect>
                                    <p:set>
                                      <p:cBhvr>
                                        <p:cTn id="28" dur="1" fill="hold">
                                          <p:stCondLst>
                                            <p:cond delay="499"/>
                                          </p:stCondLst>
                                        </p:cTn>
                                        <p:tgtEl>
                                          <p:spTgt spid="57"/>
                                        </p:tgtEl>
                                        <p:attrNameLst>
                                          <p:attrName>style.visibility</p:attrName>
                                        </p:attrNameLst>
                                      </p:cBhvr>
                                      <p:to>
                                        <p:strVal val="hidden"/>
                                      </p:to>
                                    </p:set>
                                  </p:childTnLst>
                                </p:cTn>
                              </p:par>
                            </p:childTnLst>
                          </p:cTn>
                        </p:par>
                        <p:par>
                          <p:cTn id="29" fill="hold">
                            <p:stCondLst>
                              <p:cond delay="1750"/>
                            </p:stCondLst>
                            <p:childTnLst>
                              <p:par>
                                <p:cTn id="30" presetID="6" presetClass="entr" presetSubtype="16" fill="hold" grpId="0"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circle(in)">
                                      <p:cBhvr>
                                        <p:cTn id="32" dur="250"/>
                                        <p:tgtEl>
                                          <p:spTgt spid="64"/>
                                        </p:tgtEl>
                                      </p:cBhvr>
                                    </p:animEffect>
                                  </p:childTnLst>
                                </p:cTn>
                              </p:par>
                            </p:childTnLst>
                          </p:cTn>
                        </p:par>
                        <p:par>
                          <p:cTn id="33" fill="hold">
                            <p:stCondLst>
                              <p:cond delay="2000"/>
                            </p:stCondLst>
                            <p:childTnLst>
                              <p:par>
                                <p:cTn id="34" presetID="16" presetClass="exit" presetSubtype="21" fill="hold" grpId="0" nodeType="afterEffect">
                                  <p:stCondLst>
                                    <p:cond delay="0"/>
                                  </p:stCondLst>
                                  <p:childTnLst>
                                    <p:animEffect transition="out" filter="barn(inVertical)">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childTnLst>
                          </p:cTn>
                        </p:par>
                        <p:par>
                          <p:cTn id="37" fill="hold">
                            <p:stCondLst>
                              <p:cond delay="2500"/>
                            </p:stCondLst>
                            <p:childTnLst>
                              <p:par>
                                <p:cTn id="38" presetID="6" presetClass="entr" presetSubtype="16"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circle(in)">
                                      <p:cBhvr>
                                        <p:cTn id="40" dur="250"/>
                                        <p:tgtEl>
                                          <p:spTgt spid="65"/>
                                        </p:tgtEl>
                                      </p:cBhvr>
                                    </p:animEffect>
                                  </p:childTnLst>
                                </p:cTn>
                              </p:par>
                            </p:childTnLst>
                          </p:cTn>
                        </p:par>
                        <p:par>
                          <p:cTn id="41" fill="hold">
                            <p:stCondLst>
                              <p:cond delay="2750"/>
                            </p:stCondLst>
                            <p:childTnLst>
                              <p:par>
                                <p:cTn id="42" presetID="16" presetClass="exit" presetSubtype="21" fill="hold" grpId="0" nodeType="afterEffect">
                                  <p:stCondLst>
                                    <p:cond delay="0"/>
                                  </p:stCondLst>
                                  <p:childTnLst>
                                    <p:animEffect transition="out" filter="barn(inVertical)">
                                      <p:cBhvr>
                                        <p:cTn id="43" dur="500"/>
                                        <p:tgtEl>
                                          <p:spTgt spid="59"/>
                                        </p:tgtEl>
                                      </p:cBhvr>
                                    </p:animEffect>
                                    <p:set>
                                      <p:cBhvr>
                                        <p:cTn id="44" dur="1" fill="hold">
                                          <p:stCondLst>
                                            <p:cond delay="499"/>
                                          </p:stCondLst>
                                        </p:cTn>
                                        <p:tgtEl>
                                          <p:spTgt spid="59"/>
                                        </p:tgtEl>
                                        <p:attrNameLst>
                                          <p:attrName>style.visibility</p:attrName>
                                        </p:attrNameLst>
                                      </p:cBhvr>
                                      <p:to>
                                        <p:strVal val="hidden"/>
                                      </p:to>
                                    </p:set>
                                  </p:childTnLst>
                                </p:cTn>
                              </p:par>
                            </p:childTnLst>
                          </p:cTn>
                        </p:par>
                        <p:par>
                          <p:cTn id="45" fill="hold">
                            <p:stCondLst>
                              <p:cond delay="3250"/>
                            </p:stCondLst>
                            <p:childTnLst>
                              <p:par>
                                <p:cTn id="46" presetID="6" presetClass="entr" presetSubtype="16"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circle(in)">
                                      <p:cBhvr>
                                        <p:cTn id="48" dur="250"/>
                                        <p:tgtEl>
                                          <p:spTgt spid="66"/>
                                        </p:tgtEl>
                                      </p:cBhvr>
                                    </p:animEffect>
                                  </p:childTnLst>
                                </p:cTn>
                              </p:par>
                            </p:childTnLst>
                          </p:cTn>
                        </p:par>
                        <p:par>
                          <p:cTn id="49" fill="hold">
                            <p:stCondLst>
                              <p:cond delay="3500"/>
                            </p:stCondLst>
                            <p:childTnLst>
                              <p:par>
                                <p:cTn id="50" presetID="16" presetClass="exit" presetSubtype="21" fill="hold" grpId="0" nodeType="afterEffect">
                                  <p:stCondLst>
                                    <p:cond delay="0"/>
                                  </p:stCondLst>
                                  <p:childTnLst>
                                    <p:animEffect transition="out" filter="barn(inVertical)">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childTnLst>
                          </p:cTn>
                        </p:par>
                        <p:par>
                          <p:cTn id="53" fill="hold">
                            <p:stCondLst>
                              <p:cond delay="4000"/>
                            </p:stCondLst>
                            <p:childTnLst>
                              <p:par>
                                <p:cTn id="54" presetID="6" presetClass="entr" presetSubtype="16"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circle(in)">
                                      <p:cBhvr>
                                        <p:cTn id="56" dur="250"/>
                                        <p:tgtEl>
                                          <p:spTgt spid="67"/>
                                        </p:tgtEl>
                                      </p:cBhvr>
                                    </p:animEffect>
                                  </p:childTnLst>
                                </p:cTn>
                              </p:par>
                            </p:childTnLst>
                          </p:cTn>
                        </p:par>
                        <p:par>
                          <p:cTn id="57" fill="hold">
                            <p:stCondLst>
                              <p:cond delay="4250"/>
                            </p:stCondLst>
                            <p:childTnLst>
                              <p:par>
                                <p:cTn id="58" presetID="16" presetClass="exit" presetSubtype="21" fill="hold" grpId="0" nodeType="afterEffect">
                                  <p:stCondLst>
                                    <p:cond delay="0"/>
                                  </p:stCondLst>
                                  <p:childTnLst>
                                    <p:animEffect transition="out" filter="barn(inVertical)">
                                      <p:cBhvr>
                                        <p:cTn id="59" dur="500"/>
                                        <p:tgtEl>
                                          <p:spTgt spid="61"/>
                                        </p:tgtEl>
                                      </p:cBhvr>
                                    </p:animEffect>
                                    <p:set>
                                      <p:cBhvr>
                                        <p:cTn id="60" dur="1" fill="hold">
                                          <p:stCondLst>
                                            <p:cond delay="499"/>
                                          </p:stCondLst>
                                        </p:cTn>
                                        <p:tgtEl>
                                          <p:spTgt spid="61"/>
                                        </p:tgtEl>
                                        <p:attrNameLst>
                                          <p:attrName>style.visibility</p:attrName>
                                        </p:attrNameLst>
                                      </p:cBhvr>
                                      <p:to>
                                        <p:strVal val="hidden"/>
                                      </p:to>
                                    </p:set>
                                  </p:childTnLst>
                                </p:cTn>
                              </p:par>
                            </p:childTnLst>
                          </p:cTn>
                        </p:par>
                        <p:par>
                          <p:cTn id="61" fill="hold">
                            <p:stCondLst>
                              <p:cond delay="4750"/>
                            </p:stCondLst>
                            <p:childTnLst>
                              <p:par>
                                <p:cTn id="62" presetID="6" presetClass="entr" presetSubtype="16"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circle(in)">
                                      <p:cBhvr>
                                        <p:cTn id="64"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56" grpId="0"/>
      <p:bldP spid="57" grpId="0"/>
      <p:bldP spid="58" grpId="0"/>
      <p:bldP spid="59" grpId="0"/>
      <p:bldP spid="60" grpId="0"/>
      <p:bldP spid="61" grpId="0"/>
      <p:bldP spid="63" grpId="0"/>
      <p:bldP spid="64" grpId="0"/>
      <p:bldP spid="65" grpId="0"/>
      <p:bldP spid="66" grpId="0"/>
      <p:bldP spid="67" grpId="0"/>
      <p:bldP spid="68"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968EF9-F32B-918B-C1C9-E71DB31E68FC}"/>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69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AF4C71-BC84-B09F-F282-3C663D63AA50}"/>
              </a:ext>
            </a:extLst>
          </p:cNvPr>
          <p:cNvGrpSpPr/>
          <p:nvPr/>
        </p:nvGrpSpPr>
        <p:grpSpPr>
          <a:xfrm>
            <a:off x="442784" y="2148112"/>
            <a:ext cx="3464394" cy="3907980"/>
            <a:chOff x="255888" y="1306284"/>
            <a:chExt cx="2598295" cy="2930986"/>
          </a:xfrm>
        </p:grpSpPr>
        <p:sp>
          <p:nvSpPr>
            <p:cNvPr id="3" name="Title 11">
              <a:extLst>
                <a:ext uri="{FF2B5EF4-FFF2-40B4-BE49-F238E27FC236}">
                  <a16:creationId xmlns:a16="http://schemas.microsoft.com/office/drawing/2014/main" id="{7B39FDEF-C2B8-291F-FE76-155B3C73890E}"/>
                </a:ext>
              </a:extLst>
            </p:cNvPr>
            <p:cNvSpPr txBox="1">
              <a:spLocks/>
            </p:cNvSpPr>
            <p:nvPr/>
          </p:nvSpPr>
          <p:spPr>
            <a:xfrm>
              <a:off x="255888" y="1306284"/>
              <a:ext cx="2598295" cy="2542009"/>
            </a:xfrm>
            <a:prstGeom prst="rect">
              <a:avLst/>
            </a:prstGeom>
            <a:solidFill>
              <a:srgbClr val="FCD9D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Ôn lại các kiến thức đã học trong bài</a:t>
              </a:r>
            </a:p>
          </p:txBody>
        </p:sp>
        <p:pic>
          <p:nvPicPr>
            <p:cNvPr id="4" name="Picture 3">
              <a:extLst>
                <a:ext uri="{FF2B5EF4-FFF2-40B4-BE49-F238E27FC236}">
                  <a16:creationId xmlns:a16="http://schemas.microsoft.com/office/drawing/2014/main" id="{96B9ED55-B110-DE95-3A0A-610BD50FAD0B}"/>
                </a:ext>
              </a:extLst>
            </p:cNvPr>
            <p:cNvPicPr>
              <a:picLocks noChangeAspect="1"/>
            </p:cNvPicPr>
            <p:nvPr/>
          </p:nvPicPr>
          <p:blipFill>
            <a:blip r:embed="rId3"/>
            <a:stretch>
              <a:fillRect/>
            </a:stretch>
          </p:blipFill>
          <p:spPr>
            <a:xfrm>
              <a:off x="863521" y="3459316"/>
              <a:ext cx="1383030" cy="777954"/>
            </a:xfrm>
            <a:prstGeom prst="rect">
              <a:avLst/>
            </a:prstGeom>
          </p:spPr>
        </p:pic>
      </p:grpSp>
      <p:grpSp>
        <p:nvGrpSpPr>
          <p:cNvPr id="5" name="Group 4">
            <a:extLst>
              <a:ext uri="{FF2B5EF4-FFF2-40B4-BE49-F238E27FC236}">
                <a16:creationId xmlns:a16="http://schemas.microsoft.com/office/drawing/2014/main" id="{933C77FD-5490-7EF5-B0AB-79F6D75AF578}"/>
              </a:ext>
            </a:extLst>
          </p:cNvPr>
          <p:cNvGrpSpPr/>
          <p:nvPr/>
        </p:nvGrpSpPr>
        <p:grpSpPr>
          <a:xfrm>
            <a:off x="4131232" y="2148112"/>
            <a:ext cx="3464395" cy="3907980"/>
            <a:chOff x="3022223" y="1306284"/>
            <a:chExt cx="2598296" cy="2930986"/>
          </a:xfrm>
        </p:grpSpPr>
        <p:sp>
          <p:nvSpPr>
            <p:cNvPr id="6" name="Title 12">
              <a:extLst>
                <a:ext uri="{FF2B5EF4-FFF2-40B4-BE49-F238E27FC236}">
                  <a16:creationId xmlns:a16="http://schemas.microsoft.com/office/drawing/2014/main" id="{2479555A-DEF3-81F7-1D34-58937968A35B}"/>
                </a:ext>
              </a:extLst>
            </p:cNvPr>
            <p:cNvSpPr txBox="1">
              <a:spLocks/>
            </p:cNvSpPr>
            <p:nvPr/>
          </p:nvSpPr>
          <p:spPr>
            <a:xfrm>
              <a:off x="3022223" y="1306284"/>
              <a:ext cx="2598296" cy="2542009"/>
            </a:xfrm>
            <a:prstGeom prst="rect">
              <a:avLst/>
            </a:prstGeom>
            <a:solidFill>
              <a:srgbClr val="D0DAC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Hoàn thành </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các bài tập trong SBT </a:t>
              </a:r>
            </a:p>
          </p:txBody>
        </p:sp>
        <p:pic>
          <p:nvPicPr>
            <p:cNvPr id="7" name="Picture 6">
              <a:extLst>
                <a:ext uri="{FF2B5EF4-FFF2-40B4-BE49-F238E27FC236}">
                  <a16:creationId xmlns:a16="http://schemas.microsoft.com/office/drawing/2014/main" id="{CC76A8AE-E5F8-C667-0259-78FCB21C4953}"/>
                </a:ext>
              </a:extLst>
            </p:cNvPr>
            <p:cNvPicPr>
              <a:picLocks noChangeAspect="1"/>
            </p:cNvPicPr>
            <p:nvPr/>
          </p:nvPicPr>
          <p:blipFill>
            <a:blip r:embed="rId3"/>
            <a:stretch>
              <a:fillRect/>
            </a:stretch>
          </p:blipFill>
          <p:spPr>
            <a:xfrm>
              <a:off x="3631067" y="3459316"/>
              <a:ext cx="1383030" cy="777954"/>
            </a:xfrm>
            <a:prstGeom prst="rect">
              <a:avLst/>
            </a:prstGeom>
          </p:spPr>
        </p:pic>
      </p:grpSp>
      <p:grpSp>
        <p:nvGrpSpPr>
          <p:cNvPr id="8" name="Group 7">
            <a:extLst>
              <a:ext uri="{FF2B5EF4-FFF2-40B4-BE49-F238E27FC236}">
                <a16:creationId xmlns:a16="http://schemas.microsoft.com/office/drawing/2014/main" id="{E7A49479-3F2D-DE27-642E-D386AFD6B4C9}"/>
              </a:ext>
            </a:extLst>
          </p:cNvPr>
          <p:cNvGrpSpPr/>
          <p:nvPr/>
        </p:nvGrpSpPr>
        <p:grpSpPr>
          <a:xfrm>
            <a:off x="7933286" y="2148115"/>
            <a:ext cx="3858052" cy="3907979"/>
            <a:chOff x="5873765" y="1306286"/>
            <a:chExt cx="2893539" cy="2930984"/>
          </a:xfrm>
        </p:grpSpPr>
        <p:sp>
          <p:nvSpPr>
            <p:cNvPr id="9" name="Title 13">
              <a:extLst>
                <a:ext uri="{FF2B5EF4-FFF2-40B4-BE49-F238E27FC236}">
                  <a16:creationId xmlns:a16="http://schemas.microsoft.com/office/drawing/2014/main" id="{2004D37C-9442-DB65-82FD-DE984FFAB772}"/>
                </a:ext>
              </a:extLst>
            </p:cNvPr>
            <p:cNvSpPr txBox="1">
              <a:spLocks/>
            </p:cNvSpPr>
            <p:nvPr/>
          </p:nvSpPr>
          <p:spPr>
            <a:xfrm>
              <a:off x="5873765" y="1306286"/>
              <a:ext cx="2893539" cy="2542008"/>
            </a:xfrm>
            <a:prstGeom prst="rect">
              <a:avLst/>
            </a:prstGeom>
            <a:solidFill>
              <a:srgbClr val="CCBE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Chuẩn bị trước</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b="1" kern="0" dirty="0">
                  <a:solidFill>
                    <a:srgbClr val="000000"/>
                  </a:solidFill>
                  <a:latin typeface="UTM Avo" panose="02040603050506020204" pitchFamily="18" charset="0"/>
                  <a:cs typeface="Times New Roman" panose="02020603050405020304" pitchFamily="18" charset="0"/>
                  <a:sym typeface="Arial"/>
                </a:rPr>
                <a:t>Bài 2: Mô tả và biểu diễn dữ liệu trên các bảng, biểu đồ - Tiết 3</a:t>
              </a:r>
            </a:p>
          </p:txBody>
        </p:sp>
        <p:pic>
          <p:nvPicPr>
            <p:cNvPr id="10" name="Picture 9">
              <a:extLst>
                <a:ext uri="{FF2B5EF4-FFF2-40B4-BE49-F238E27FC236}">
                  <a16:creationId xmlns:a16="http://schemas.microsoft.com/office/drawing/2014/main" id="{C1155DD5-1D5A-C58A-C905-1CE11125E5FC}"/>
                </a:ext>
              </a:extLst>
            </p:cNvPr>
            <p:cNvPicPr>
              <a:picLocks noChangeAspect="1"/>
            </p:cNvPicPr>
            <p:nvPr/>
          </p:nvPicPr>
          <p:blipFill>
            <a:blip r:embed="rId3"/>
            <a:stretch>
              <a:fillRect/>
            </a:stretch>
          </p:blipFill>
          <p:spPr>
            <a:xfrm>
              <a:off x="6629020" y="3459316"/>
              <a:ext cx="1383030" cy="777954"/>
            </a:xfrm>
            <a:prstGeom prst="rect">
              <a:avLst/>
            </a:prstGeom>
          </p:spPr>
        </p:pic>
      </p:grpSp>
      <p:sp>
        <p:nvSpPr>
          <p:cNvPr id="11" name="Rectangle 10">
            <a:extLst>
              <a:ext uri="{FF2B5EF4-FFF2-40B4-BE49-F238E27FC236}">
                <a16:creationId xmlns:a16="http://schemas.microsoft.com/office/drawing/2014/main" id="{CA2074DB-4ABE-413A-834B-7CA291D1AFE2}"/>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2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60452" y="2667000"/>
            <a:ext cx="447109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spTree>
    <p:extLst>
      <p:ext uri="{BB962C8B-B14F-4D97-AF65-F5344CB8AC3E}">
        <p14:creationId xmlns:p14="http://schemas.microsoft.com/office/powerpoint/2010/main" val="6018499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1" y="4726618"/>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5" y="-2760821"/>
            <a:ext cx="7759700" cy="11887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23083" y="3270170"/>
            <a:ext cx="4621291"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A</a:t>
            </a:r>
            <a:r>
              <a:rPr kumimoji="0" lang="en-US" sz="3200" b="0" i="0" u="none" strike="noStrike" kern="1200" cap="none" spc="0" normalizeH="0" baseline="0" noProof="0">
                <a:ln>
                  <a:noFill/>
                </a:ln>
                <a:solidFill>
                  <a:srgbClr val="0033CC"/>
                </a:solidFill>
                <a:effectLst/>
                <a:uLnTx/>
                <a:uFillTx/>
                <a:latin typeface="Calibri"/>
                <a:ea typeface="+mn-ea"/>
                <a:cs typeface="+mn-cs"/>
              </a:rPr>
              <a:t>.    3</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5" name="Rounded Rectangle 14"/>
          <p:cNvSpPr/>
          <p:nvPr/>
        </p:nvSpPr>
        <p:spPr>
          <a:xfrm>
            <a:off x="7054180" y="5065708"/>
            <a:ext cx="4644705" cy="118985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D. 6</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6" name="Rounded Rectangle 15"/>
          <p:cNvSpPr/>
          <p:nvPr/>
        </p:nvSpPr>
        <p:spPr>
          <a:xfrm>
            <a:off x="777769" y="5116223"/>
            <a:ext cx="4621291" cy="113934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B</a:t>
            </a:r>
            <a:r>
              <a:rPr kumimoji="0" lang="en-US" sz="3200" b="0" i="0" u="none" strike="noStrike" kern="1200" cap="none" spc="0" normalizeH="0" baseline="0" noProof="0">
                <a:ln>
                  <a:noFill/>
                </a:ln>
                <a:solidFill>
                  <a:srgbClr val="0033CC"/>
                </a:solidFill>
                <a:effectLst/>
                <a:uLnTx/>
                <a:uFillTx/>
                <a:latin typeface="Calibri"/>
                <a:ea typeface="+mn-ea"/>
                <a:cs typeface="+mn-cs"/>
              </a:rPr>
              <a:t>. 4</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7" name="Rounded Rectangle 16"/>
          <p:cNvSpPr/>
          <p:nvPr/>
        </p:nvSpPr>
        <p:spPr>
          <a:xfrm>
            <a:off x="7030767" y="3265431"/>
            <a:ext cx="4644704"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C</a:t>
            </a:r>
            <a:r>
              <a:rPr kumimoji="0" lang="en-US" sz="3200" b="0" i="0" u="none" strike="noStrike" kern="1200" cap="none" spc="0" normalizeH="0" baseline="0" noProof="0">
                <a:ln>
                  <a:noFill/>
                </a:ln>
                <a:solidFill>
                  <a:srgbClr val="0033CC"/>
                </a:solidFill>
                <a:effectLst/>
                <a:uLnTx/>
                <a:uFillTx/>
                <a:latin typeface="Calibri"/>
                <a:ea typeface="+mn-ea"/>
                <a:cs typeface="+mn-cs"/>
              </a:rPr>
              <a:t>. 5</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14394" y="1403914"/>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1432095" y="662595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77" name="Explosion 2 76"/>
          <p:cNvSpPr/>
          <p:nvPr/>
        </p:nvSpPr>
        <p:spPr>
          <a:xfrm>
            <a:off x="11431" y="52573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sp>
        <p:nvSpPr>
          <p:cNvPr id="3" name="Rectangle 2"/>
          <p:cNvSpPr/>
          <p:nvPr/>
        </p:nvSpPr>
        <p:spPr>
          <a:xfrm>
            <a:off x="4630642" y="3182780"/>
            <a:ext cx="184731"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3CC"/>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55F4616-31BE-48E6-8FF4-898EA8DA4A84}"/>
              </a:ext>
            </a:extLst>
          </p:cNvPr>
          <p:cNvSpPr/>
          <p:nvPr/>
        </p:nvSpPr>
        <p:spPr>
          <a:xfrm>
            <a:off x="3183238" y="183448"/>
            <a:ext cx="7478261" cy="1531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7652F28E-E351-42E8-B1A7-E317F59E79D7}"/>
              </a:ext>
            </a:extLst>
          </p:cNvPr>
          <p:cNvSpPr txBox="1"/>
          <p:nvPr/>
        </p:nvSpPr>
        <p:spPr>
          <a:xfrm>
            <a:off x="3340670" y="565358"/>
            <a:ext cx="7163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 Có mấy loại biểu đồ đã học?</a:t>
            </a:r>
          </a:p>
        </p:txBody>
      </p:sp>
    </p:spTree>
    <p:extLst>
      <p:ext uri="{BB962C8B-B14F-4D97-AF65-F5344CB8AC3E}">
        <p14:creationId xmlns:p14="http://schemas.microsoft.com/office/powerpoint/2010/main" val="210925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anim calcmode="lin" valueType="num">
                                      <p:cBhvr>
                                        <p:cTn id="38" dur="1000" fill="hold"/>
                                        <p:tgtEl>
                                          <p:spTgt spid="78"/>
                                        </p:tgtEl>
                                        <p:attrNameLst>
                                          <p:attrName>ppt_x</p:attrName>
                                        </p:attrNameLst>
                                      </p:cBhvr>
                                      <p:tavLst>
                                        <p:tav tm="0">
                                          <p:val>
                                            <p:strVal val="#ppt_x"/>
                                          </p:val>
                                        </p:tav>
                                        <p:tav tm="100000">
                                          <p:val>
                                            <p:strVal val="#ppt_x"/>
                                          </p:val>
                                        </p:tav>
                                      </p:tavLst>
                                    </p:anim>
                                    <p:anim calcmode="lin" valueType="num">
                                      <p:cBhvr>
                                        <p:cTn id="39" dur="1000" fill="hold"/>
                                        <p:tgtEl>
                                          <p:spTgt spid="78"/>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exit" presetSubtype="1" fill="hold" nodeType="clickEffect">
                                  <p:stCondLst>
                                    <p:cond delay="0"/>
                                  </p:stCondLst>
                                  <p:childTnLst>
                                    <p:anim calcmode="lin" valueType="num">
                                      <p:cBhvr additive="base">
                                        <p:cTn id="48" dur="2000"/>
                                        <p:tgtEl>
                                          <p:spTgt spid="10"/>
                                        </p:tgtEl>
                                        <p:attrNameLst>
                                          <p:attrName>ppt_x</p:attrName>
                                        </p:attrNameLst>
                                      </p:cBhvr>
                                      <p:tavLst>
                                        <p:tav tm="0">
                                          <p:val>
                                            <p:strVal val="ppt_x"/>
                                          </p:val>
                                        </p:tav>
                                        <p:tav tm="100000">
                                          <p:val>
                                            <p:strVal val="ppt_x"/>
                                          </p:val>
                                        </p:tav>
                                      </p:tavLst>
                                    </p:anim>
                                    <p:anim calcmode="lin" valueType="num">
                                      <p:cBhvr additive="base">
                                        <p:cTn id="49" dur="2000"/>
                                        <p:tgtEl>
                                          <p:spTgt spid="10"/>
                                        </p:tgtEl>
                                        <p:attrNameLst>
                                          <p:attrName>ppt_y</p:attrName>
                                        </p:attrNameLst>
                                      </p:cBhvr>
                                      <p:tavLst>
                                        <p:tav tm="0">
                                          <p:val>
                                            <p:strVal val="ppt_y"/>
                                          </p:val>
                                        </p:tav>
                                        <p:tav tm="100000">
                                          <p:val>
                                            <p:strVal val="0-ppt_h/2"/>
                                          </p:val>
                                        </p:tav>
                                      </p:tavLst>
                                    </p:anim>
                                    <p:set>
                                      <p:cBhvr>
                                        <p:cTn id="50" dur="1" fill="hold">
                                          <p:stCondLst>
                                            <p:cond delay="1999"/>
                                          </p:stCondLst>
                                        </p:cTn>
                                        <p:tgtEl>
                                          <p:spTgt spid="1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4715" fill="hold"/>
                                        <p:tgtEl>
                                          <p:spTgt spid="13"/>
                                        </p:tgtEl>
                                      </p:cBhvr>
                                    </p:cmd>
                                  </p:childTnLst>
                                </p:cTn>
                              </p:par>
                              <p:par>
                                <p:cTn id="53" presetID="21" presetClass="emph" presetSubtype="0" repeatCount="indefinite" fill="hold" grpId="1" nodeType="withEffect">
                                  <p:stCondLst>
                                    <p:cond delay="0"/>
                                  </p:stCondLst>
                                  <p:childTnLst>
                                    <p:animClr clrSpc="hsl" dir="cw">
                                      <p:cBhvr override="childStyle">
                                        <p:cTn id="54" dur="500" fill="hold"/>
                                        <p:tgtEl>
                                          <p:spTgt spid="17"/>
                                        </p:tgtEl>
                                        <p:attrNameLst>
                                          <p:attrName>style.color</p:attrName>
                                        </p:attrNameLst>
                                      </p:cBhvr>
                                      <p:by>
                                        <p:hsl h="7200000" s="0" l="0"/>
                                      </p:by>
                                    </p:animClr>
                                    <p:animClr clrSpc="hsl" dir="cw">
                                      <p:cBhvr>
                                        <p:cTn id="55" dur="500" fill="hold"/>
                                        <p:tgtEl>
                                          <p:spTgt spid="17"/>
                                        </p:tgtEl>
                                        <p:attrNameLst>
                                          <p:attrName>fillcolor</p:attrName>
                                        </p:attrNameLst>
                                      </p:cBhvr>
                                      <p:by>
                                        <p:hsl h="7200000" s="0" l="0"/>
                                      </p:by>
                                    </p:animClr>
                                    <p:animClr clrSpc="hsl" dir="cw">
                                      <p:cBhvr>
                                        <p:cTn id="56" dur="500" fill="hold"/>
                                        <p:tgtEl>
                                          <p:spTgt spid="17"/>
                                        </p:tgtEl>
                                        <p:attrNameLst>
                                          <p:attrName>stroke.color</p:attrName>
                                        </p:attrNameLst>
                                      </p:cBhvr>
                                      <p:by>
                                        <p:hsl h="7200000" s="0" l="0"/>
                                      </p:by>
                                    </p:animClr>
                                    <p:set>
                                      <p:cBhvr>
                                        <p:cTn id="57" dur="500" fill="hold"/>
                                        <p:tgtEl>
                                          <p:spTgt spid="17"/>
                                        </p:tgtEl>
                                        <p:attrNameLst>
                                          <p:attrName>fill.type</p:attrName>
                                        </p:attrNameLst>
                                      </p:cBhvr>
                                      <p:to>
                                        <p:strVal val="solid"/>
                                      </p:to>
                                    </p:set>
                                  </p:childTnLst>
                                </p:cTn>
                              </p:par>
                              <p:par>
                                <p:cTn id="58" presetID="35" presetClass="path" presetSubtype="0" accel="50000" decel="50000" fill="hold" nodeType="withEffect">
                                  <p:stCondLst>
                                    <p:cond delay="0"/>
                                  </p:stCondLst>
                                  <p:childTnLst>
                                    <p:animMotion origin="layout" path="M -1.11111E-6 4.93827E-7 L -0.13403 0.02438 " pathEditMode="relative" rAng="0" ptsTypes="AA">
                                      <p:cBhvr>
                                        <p:cTn id="59"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15"/>
                                        </p:tgtEl>
                                      </p:cBhvr>
                                    </p:animEffect>
                                    <p:anim calcmode="lin" valueType="num">
                                      <p:cBhvr>
                                        <p:cTn id="73" dur="1000"/>
                                        <p:tgtEl>
                                          <p:spTgt spid="15"/>
                                        </p:tgtEl>
                                        <p:attrNameLst>
                                          <p:attrName>ppt_x</p:attrName>
                                        </p:attrNameLst>
                                      </p:cBhvr>
                                      <p:tavLst>
                                        <p:tav tm="0">
                                          <p:val>
                                            <p:strVal val="ppt_x"/>
                                          </p:val>
                                        </p:tav>
                                        <p:tav tm="100000">
                                          <p:val>
                                            <p:strVal val="ppt_x"/>
                                          </p:val>
                                        </p:tav>
                                      </p:tavLst>
                                    </p:anim>
                                    <p:anim calcmode="lin" valueType="num">
                                      <p:cBhvr>
                                        <p:cTn id="74" dur="1000"/>
                                        <p:tgtEl>
                                          <p:spTgt spid="15"/>
                                        </p:tgtEl>
                                        <p:attrNameLst>
                                          <p:attrName>ppt_y</p:attrName>
                                        </p:attrNameLst>
                                      </p:cBhvr>
                                      <p:tavLst>
                                        <p:tav tm="0">
                                          <p:val>
                                            <p:strVal val="ppt_y"/>
                                          </p:val>
                                        </p:tav>
                                        <p:tav tm="100000">
                                          <p:val>
                                            <p:strVal val="ppt_y+.1"/>
                                          </p:val>
                                        </p:tav>
                                      </p:tavLst>
                                    </p:anim>
                                    <p:set>
                                      <p:cBhvr>
                                        <p:cTn id="7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5"/>
                                        </p:tgtEl>
                                      </p:cBhvr>
                                    </p:animEffect>
                                    <p:anim calcmode="lin" valueType="num">
                                      <p:cBhvr>
                                        <p:cTn id="81" dur="1000"/>
                                        <p:tgtEl>
                                          <p:spTgt spid="5"/>
                                        </p:tgtEl>
                                        <p:attrNameLst>
                                          <p:attrName>ppt_x</p:attrName>
                                        </p:attrNameLst>
                                      </p:cBhvr>
                                      <p:tavLst>
                                        <p:tav tm="0">
                                          <p:val>
                                            <p:strVal val="ppt_x"/>
                                          </p:val>
                                        </p:tav>
                                        <p:tav tm="100000">
                                          <p:val>
                                            <p:strVal val="ppt_x"/>
                                          </p:val>
                                        </p:tav>
                                      </p:tavLst>
                                    </p:anim>
                                    <p:anim calcmode="lin" valueType="num">
                                      <p:cBhvr>
                                        <p:cTn id="82" dur="1000"/>
                                        <p:tgtEl>
                                          <p:spTgt spid="5"/>
                                        </p:tgtEl>
                                        <p:attrNameLst>
                                          <p:attrName>ppt_y</p:attrName>
                                        </p:attrNameLst>
                                      </p:cBhvr>
                                      <p:tavLst>
                                        <p:tav tm="0">
                                          <p:val>
                                            <p:strVal val="ppt_y"/>
                                          </p:val>
                                        </p:tav>
                                        <p:tav tm="100000">
                                          <p:val>
                                            <p:strVal val="ppt_y+.1"/>
                                          </p:val>
                                        </p:tav>
                                      </p:tavLst>
                                    </p:anim>
                                    <p:set>
                                      <p:cBhvr>
                                        <p:cTn id="8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48"/>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51"/>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P spid="6" grpId="0" animBg="1"/>
      <p:bldP spid="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0" y="-28755"/>
            <a:ext cx="12236970" cy="5621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1452" y="5454657"/>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9123294" y="2916370"/>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Lê</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2" name="Rounded Rectangle 21"/>
          <p:cNvSpPr/>
          <p:nvPr/>
        </p:nvSpPr>
        <p:spPr>
          <a:xfrm>
            <a:off x="9123294" y="5891506"/>
            <a:ext cx="265833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Nho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3" name="Rounded Rectangle 22"/>
          <p:cNvSpPr/>
          <p:nvPr/>
        </p:nvSpPr>
        <p:spPr>
          <a:xfrm>
            <a:off x="9140028" y="4918149"/>
            <a:ext cx="264160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C</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Táo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9123294" y="3930077"/>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a:t>
            </a:r>
            <a:r>
              <a:rPr kumimoji="0" lang="en-US" sz="3600" b="0"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 Nhãn</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35406" y="132316"/>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0532484" y="15672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4500" y="356232"/>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0992755" y="92405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9801314" y="1077125"/>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1390596" y="131474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10630951" y="134799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107"/>
          <p:cNvSpPr>
            <a:spLocks noChangeArrowheads="1"/>
          </p:cNvSpPr>
          <p:nvPr/>
        </p:nvSpPr>
        <p:spPr bwMode="auto">
          <a:xfrm>
            <a:off x="11007737" y="131090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Explosion 2 51"/>
          <p:cNvSpPr/>
          <p:nvPr/>
        </p:nvSpPr>
        <p:spPr>
          <a:xfrm>
            <a:off x="9385099" y="499525"/>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sp>
        <p:nvSpPr>
          <p:cNvPr id="54" name="Rectangle: Rounded Corners 53">
            <a:extLst>
              <a:ext uri="{FF2B5EF4-FFF2-40B4-BE49-F238E27FC236}">
                <a16:creationId xmlns:a16="http://schemas.microsoft.com/office/drawing/2014/main" id="{656AFA66-CDA9-4D35-8B96-29AF70A8C6D5}"/>
              </a:ext>
            </a:extLst>
          </p:cNvPr>
          <p:cNvSpPr/>
          <p:nvPr/>
        </p:nvSpPr>
        <p:spPr>
          <a:xfrm>
            <a:off x="75872" y="221530"/>
            <a:ext cx="8819873" cy="3137622"/>
          </a:xfrm>
          <a:prstGeom prst="roundRect">
            <a:avLst>
              <a:gd name="adj" fmla="val 12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E031F246-0868-4AAF-BFB6-01406ED4C908}"/>
              </a:ext>
            </a:extLst>
          </p:cNvPr>
          <p:cNvSpPr txBox="1"/>
          <p:nvPr/>
        </p:nvSpPr>
        <p:spPr>
          <a:xfrm>
            <a:off x="121500" y="301356"/>
            <a:ext cx="3373019" cy="2862322"/>
          </a:xfrm>
          <a:prstGeom prst="rect">
            <a:avLst/>
          </a:prstGeom>
          <a:noFill/>
        </p:spPr>
        <p:txBody>
          <a:bodyPr wrap="square" rtlCol="0">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Câu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a:t>
            </a: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p>
          <a:p>
            <a:pPr marL="0" marR="0" lvl="0" indent="0" algn="just" defTabSz="121917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Cho biểu đồ sau. Loại quả nào của hàng bán được nhiều nhất?</a:t>
            </a:r>
          </a:p>
        </p:txBody>
      </p:sp>
      <p:pic>
        <p:nvPicPr>
          <p:cNvPr id="57" name="Picture 56">
            <a:extLst>
              <a:ext uri="{FF2B5EF4-FFF2-40B4-BE49-F238E27FC236}">
                <a16:creationId xmlns:a16="http://schemas.microsoft.com/office/drawing/2014/main" id="{3B3CC662-C9E1-4344-BDC3-3B3FAAAA227E}"/>
              </a:ext>
            </a:extLst>
          </p:cNvPr>
          <p:cNvPicPr>
            <a:picLocks noChangeAspect="1"/>
          </p:cNvPicPr>
          <p:nvPr/>
        </p:nvPicPr>
        <p:blipFill>
          <a:blip r:embed="rId14"/>
          <a:stretch>
            <a:fillRect/>
          </a:stretch>
        </p:blipFill>
        <p:spPr>
          <a:xfrm>
            <a:off x="3531071" y="232189"/>
            <a:ext cx="5313588" cy="3126963"/>
          </a:xfrm>
          <a:prstGeom prst="rect">
            <a:avLst/>
          </a:prstGeom>
        </p:spPr>
      </p:pic>
    </p:spTree>
    <p:extLst>
      <p:ext uri="{BB962C8B-B14F-4D97-AF65-F5344CB8AC3E}">
        <p14:creationId xmlns:p14="http://schemas.microsoft.com/office/powerpoint/2010/main" val="11273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052"/>
                                        </p:tgtEl>
                                        <p:attrNameLst>
                                          <p:attrName>r</p:attrName>
                                        </p:attrNameLst>
                                      </p:cBhvr>
                                    </p:animRot>
                                    <p:animRot by="-240000">
                                      <p:cBhvr>
                                        <p:cTn id="13" dur="1000" fill="hold">
                                          <p:stCondLst>
                                            <p:cond delay="1000"/>
                                          </p:stCondLst>
                                        </p:cTn>
                                        <p:tgtEl>
                                          <p:spTgt spid="2052"/>
                                        </p:tgtEl>
                                        <p:attrNameLst>
                                          <p:attrName>r</p:attrName>
                                        </p:attrNameLst>
                                      </p:cBhvr>
                                    </p:animRot>
                                    <p:animRot by="240000">
                                      <p:cBhvr>
                                        <p:cTn id="14" dur="1000" fill="hold">
                                          <p:stCondLst>
                                            <p:cond delay="2000"/>
                                          </p:stCondLst>
                                        </p:cTn>
                                        <p:tgtEl>
                                          <p:spTgt spid="2052"/>
                                        </p:tgtEl>
                                        <p:attrNameLst>
                                          <p:attrName>r</p:attrName>
                                        </p:attrNameLst>
                                      </p:cBhvr>
                                    </p:animRot>
                                    <p:animRot by="-240000">
                                      <p:cBhvr>
                                        <p:cTn id="15" dur="1000" fill="hold">
                                          <p:stCondLst>
                                            <p:cond delay="3000"/>
                                          </p:stCondLst>
                                        </p:cTn>
                                        <p:tgtEl>
                                          <p:spTgt spid="2052"/>
                                        </p:tgtEl>
                                        <p:attrNameLst>
                                          <p:attrName>r</p:attrName>
                                        </p:attrNameLst>
                                      </p:cBhvr>
                                    </p:animRot>
                                    <p:animRot by="120000">
                                      <p:cBhvr>
                                        <p:cTn id="16" dur="1000" fill="hold">
                                          <p:stCondLst>
                                            <p:cond delay="4000"/>
                                          </p:stCondLst>
                                        </p:cTn>
                                        <p:tgtEl>
                                          <p:spTgt spid="20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anim calcmode="lin" valueType="num">
                                      <p:cBhvr>
                                        <p:cTn id="43" dur="1000" fill="hold"/>
                                        <p:tgtEl>
                                          <p:spTgt spid="57"/>
                                        </p:tgtEl>
                                        <p:attrNameLst>
                                          <p:attrName>ppt_x</p:attrName>
                                        </p:attrNameLst>
                                      </p:cBhvr>
                                      <p:tavLst>
                                        <p:tav tm="0">
                                          <p:val>
                                            <p:strVal val="#ppt_x"/>
                                          </p:val>
                                        </p:tav>
                                        <p:tav tm="100000">
                                          <p:val>
                                            <p:strVal val="#ppt_x"/>
                                          </p:val>
                                        </p:tav>
                                      </p:tavLst>
                                    </p:anim>
                                    <p:anim calcmode="lin" valueType="num">
                                      <p:cBhvr>
                                        <p:cTn id="44" dur="1000" fill="hold"/>
                                        <p:tgtEl>
                                          <p:spTgt spid="5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repeatCount="indefinite" fill="hold" grpId="1" nodeType="withEffect">
                                  <p:stCondLst>
                                    <p:cond delay="0"/>
                                  </p:stCondLst>
                                  <p:childTnLst>
                                    <p:animClr clrSpc="hsl" dir="cw">
                                      <p:cBhvr override="childStyle">
                                        <p:cTn id="54" dur="500" fill="hold"/>
                                        <p:tgtEl>
                                          <p:spTgt spid="24"/>
                                        </p:tgtEl>
                                        <p:attrNameLst>
                                          <p:attrName>style.color</p:attrName>
                                        </p:attrNameLst>
                                      </p:cBhvr>
                                      <p:by>
                                        <p:hsl h="7200000" s="0" l="0"/>
                                      </p:by>
                                    </p:animClr>
                                    <p:animClr clrSpc="hsl" dir="cw">
                                      <p:cBhvr>
                                        <p:cTn id="55" dur="500" fill="hold"/>
                                        <p:tgtEl>
                                          <p:spTgt spid="24"/>
                                        </p:tgtEl>
                                        <p:attrNameLst>
                                          <p:attrName>fillcolor</p:attrName>
                                        </p:attrNameLst>
                                      </p:cBhvr>
                                      <p:by>
                                        <p:hsl h="7200000" s="0" l="0"/>
                                      </p:by>
                                    </p:animClr>
                                    <p:animClr clrSpc="hsl" dir="cw">
                                      <p:cBhvr>
                                        <p:cTn id="56" dur="500" fill="hold"/>
                                        <p:tgtEl>
                                          <p:spTgt spid="24"/>
                                        </p:tgtEl>
                                        <p:attrNameLst>
                                          <p:attrName>stroke.color</p:attrName>
                                        </p:attrNameLst>
                                      </p:cBhvr>
                                      <p:by>
                                        <p:hsl h="7200000" s="0" l="0"/>
                                      </p:by>
                                    </p:animClr>
                                    <p:set>
                                      <p:cBhvr>
                                        <p:cTn id="57" dur="500" fill="hold"/>
                                        <p:tgtEl>
                                          <p:spTgt spid="24"/>
                                        </p:tgtEl>
                                        <p:attrNameLst>
                                          <p:attrName>fill.type</p:attrName>
                                        </p:attrNameLst>
                                      </p:cBhvr>
                                      <p:to>
                                        <p:strVal val="solid"/>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 presetClass="exit" presetSubtype="1" fill="hold" nodeType="withEffect">
                                  <p:stCondLst>
                                    <p:cond delay="0"/>
                                  </p:stCondLst>
                                  <p:childTnLst>
                                    <p:anim calcmode="lin" valueType="num">
                                      <p:cBhvr additive="base">
                                        <p:cTn id="61" dur="2000"/>
                                        <p:tgtEl>
                                          <p:spTgt spid="18"/>
                                        </p:tgtEl>
                                        <p:attrNameLst>
                                          <p:attrName>ppt_x</p:attrName>
                                        </p:attrNameLst>
                                      </p:cBhvr>
                                      <p:tavLst>
                                        <p:tav tm="0">
                                          <p:val>
                                            <p:strVal val="ppt_x"/>
                                          </p:val>
                                        </p:tav>
                                        <p:tav tm="100000">
                                          <p:val>
                                            <p:strVal val="ppt_x"/>
                                          </p:val>
                                        </p:tav>
                                      </p:tavLst>
                                    </p:anim>
                                    <p:anim calcmode="lin" valueType="num">
                                      <p:cBhvr additive="base">
                                        <p:cTn id="62" dur="2000"/>
                                        <p:tgtEl>
                                          <p:spTgt spid="18"/>
                                        </p:tgtEl>
                                        <p:attrNameLst>
                                          <p:attrName>ppt_y</p:attrName>
                                        </p:attrNameLst>
                                      </p:cBhvr>
                                      <p:tavLst>
                                        <p:tav tm="0">
                                          <p:val>
                                            <p:strVal val="ppt_y"/>
                                          </p:val>
                                        </p:tav>
                                        <p:tav tm="100000">
                                          <p:val>
                                            <p:strVal val="0-ppt_h/2"/>
                                          </p:val>
                                        </p:tav>
                                      </p:tavLst>
                                    </p:anim>
                                    <p:set>
                                      <p:cBhvr>
                                        <p:cTn id="63" dur="1" fill="hold">
                                          <p:stCondLst>
                                            <p:cond delay="1999"/>
                                          </p:stCondLst>
                                        </p:cTn>
                                        <p:tgtEl>
                                          <p:spTgt spid="18"/>
                                        </p:tgtEl>
                                        <p:attrNameLst>
                                          <p:attrName>style.visibility</p:attrName>
                                        </p:attrNameLst>
                                      </p:cBhvr>
                                      <p:to>
                                        <p:strVal val="hidden"/>
                                      </p:to>
                                    </p:set>
                                  </p:childTnLst>
                                </p:cTn>
                              </p:par>
                              <p:par>
                                <p:cTn id="64" presetID="35" presetClass="path" presetSubtype="0" accel="50000" decel="50000" fill="hold" nodeType="withEffect">
                                  <p:stCondLst>
                                    <p:cond delay="0"/>
                                  </p:stCondLst>
                                  <p:childTnLst>
                                    <p:animMotion origin="layout" path="M -1.11111E-6 -3.58025E-6 L -0.19028 0.07439 " pathEditMode="relative" rAng="0" ptsTypes="AA">
                                      <p:cBhvr>
                                        <p:cTn id="65"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3"/>
                                        </p:tgtEl>
                                      </p:cBhvr>
                                    </p:animEffect>
                                    <p:anim calcmode="lin" valueType="num">
                                      <p:cBhvr>
                                        <p:cTn id="71" dur="1000"/>
                                        <p:tgtEl>
                                          <p:spTgt spid="23"/>
                                        </p:tgtEl>
                                        <p:attrNameLst>
                                          <p:attrName>ppt_x</p:attrName>
                                        </p:attrNameLst>
                                      </p:cBhvr>
                                      <p:tavLst>
                                        <p:tav tm="0">
                                          <p:val>
                                            <p:strVal val="ppt_x"/>
                                          </p:val>
                                        </p:tav>
                                        <p:tav tm="100000">
                                          <p:val>
                                            <p:strVal val="ppt_x"/>
                                          </p:val>
                                        </p:tav>
                                      </p:tavLst>
                                    </p:anim>
                                    <p:anim calcmode="lin" valueType="num">
                                      <p:cBhvr>
                                        <p:cTn id="72" dur="1000"/>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1" nodeType="clickEffect">
                                  <p:stCondLst>
                                    <p:cond delay="0"/>
                                  </p:stCondLst>
                                  <p:childTnLst>
                                    <p:animEffect transition="out" filter="fade">
                                      <p:cBhvr>
                                        <p:cTn id="78" dur="1000"/>
                                        <p:tgtEl>
                                          <p:spTgt spid="22"/>
                                        </p:tgtEl>
                                      </p:cBhvr>
                                    </p:animEffect>
                                    <p:anim calcmode="lin" valueType="num">
                                      <p:cBhvr>
                                        <p:cTn id="79" dur="1000"/>
                                        <p:tgtEl>
                                          <p:spTgt spid="22"/>
                                        </p:tgtEl>
                                        <p:attrNameLst>
                                          <p:attrName>ppt_x</p:attrName>
                                        </p:attrNameLst>
                                      </p:cBhvr>
                                      <p:tavLst>
                                        <p:tav tm="0">
                                          <p:val>
                                            <p:strVal val="ppt_x"/>
                                          </p:val>
                                        </p:tav>
                                        <p:tav tm="100000">
                                          <p:val>
                                            <p:strVal val="ppt_x"/>
                                          </p:val>
                                        </p:tav>
                                      </p:tavLst>
                                    </p:anim>
                                    <p:anim calcmode="lin" valueType="num">
                                      <p:cBhvr>
                                        <p:cTn id="80" dur="1000"/>
                                        <p:tgtEl>
                                          <p:spTgt spid="22"/>
                                        </p:tgtEl>
                                        <p:attrNameLst>
                                          <p:attrName>ppt_y</p:attrName>
                                        </p:attrNameLst>
                                      </p:cBhvr>
                                      <p:tavLst>
                                        <p:tav tm="0">
                                          <p:val>
                                            <p:strVal val="ppt_y"/>
                                          </p:val>
                                        </p:tav>
                                        <p:tav tm="100000">
                                          <p:val>
                                            <p:strVal val="ppt_y+.1"/>
                                          </p:val>
                                        </p:tav>
                                      </p:tavLst>
                                    </p:anim>
                                    <p:set>
                                      <p:cBhvr>
                                        <p:cTn id="8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21"/>
                                        </p:tgtEl>
                                      </p:cBhvr>
                                    </p:animEffect>
                                    <p:anim calcmode="lin" valueType="num">
                                      <p:cBhvr>
                                        <p:cTn id="87" dur="1000"/>
                                        <p:tgtEl>
                                          <p:spTgt spid="21"/>
                                        </p:tgtEl>
                                        <p:attrNameLst>
                                          <p:attrName>ppt_x</p:attrName>
                                        </p:attrNameLst>
                                      </p:cBhvr>
                                      <p:tavLst>
                                        <p:tav tm="0">
                                          <p:val>
                                            <p:strVal val="ppt_x"/>
                                          </p:val>
                                        </p:tav>
                                        <p:tav tm="100000">
                                          <p:val>
                                            <p:strVal val="ppt_x"/>
                                          </p:val>
                                        </p:tav>
                                      </p:tavLst>
                                    </p:anim>
                                    <p:anim calcmode="lin" valueType="num">
                                      <p:cBhvr>
                                        <p:cTn id="88" dur="1000"/>
                                        <p:tgtEl>
                                          <p:spTgt spid="21"/>
                                        </p:tgtEl>
                                        <p:attrNameLst>
                                          <p:attrName>ppt_y</p:attrName>
                                        </p:attrNameLst>
                                      </p:cBhvr>
                                      <p:tavLst>
                                        <p:tav tm="0">
                                          <p:val>
                                            <p:strVal val="ppt_y"/>
                                          </p:val>
                                        </p:tav>
                                        <p:tav tm="100000">
                                          <p:val>
                                            <p:strVal val="ppt_y+.1"/>
                                          </p:val>
                                        </p:tav>
                                      </p:tavLst>
                                    </p:anim>
                                    <p:set>
                                      <p:cBhvr>
                                        <p:cTn id="8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6"/>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P spid="54" grpId="0" animBg="1"/>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1999" cy="68834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8270" y="3045982"/>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95" y="-2760265"/>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508186" y="2971800"/>
            <a:ext cx="4531414" cy="8497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A. Biểu đồ tranh </a:t>
            </a:r>
            <a:endParaRPr kumimoji="0" lang="en-US" sz="3733"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Rounded Rectangle 24"/>
          <p:cNvSpPr/>
          <p:nvPr/>
        </p:nvSpPr>
        <p:spPr>
          <a:xfrm>
            <a:off x="7508186" y="3933511"/>
            <a:ext cx="4531414" cy="86596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B. Biểu đồ hình quạt tròn</a:t>
            </a:r>
          </a:p>
        </p:txBody>
      </p:sp>
      <p:sp>
        <p:nvSpPr>
          <p:cNvPr id="26" name="Rounded Rectangle 25"/>
          <p:cNvSpPr/>
          <p:nvPr/>
        </p:nvSpPr>
        <p:spPr>
          <a:xfrm>
            <a:off x="7508186" y="4929241"/>
            <a:ext cx="4531414" cy="82604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C. Biểu đồ cột kép</a:t>
            </a:r>
            <a:r>
              <a:rPr kumimoji="0" lang="en-US" sz="3733"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3733"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 name="Rounded Rectangle 26"/>
          <p:cNvSpPr/>
          <p:nvPr/>
        </p:nvSpPr>
        <p:spPr>
          <a:xfrm>
            <a:off x="7486940" y="5885051"/>
            <a:ext cx="4552659" cy="80041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D. Biểu đồ đoạn thẳng</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67" y="5490533"/>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0580723" y="7107837"/>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04161" y="647104"/>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11108004" y="88181"/>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3255" y="871020"/>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1568275" y="855514"/>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1570069" y="1591913"/>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966116" y="1246206"/>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1206471" y="1279457"/>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Oval 107"/>
          <p:cNvSpPr>
            <a:spLocks noChangeArrowheads="1"/>
          </p:cNvSpPr>
          <p:nvPr/>
        </p:nvSpPr>
        <p:spPr bwMode="auto">
          <a:xfrm>
            <a:off x="11583257" y="1242369"/>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Explosion 2 50"/>
          <p:cNvSpPr/>
          <p:nvPr/>
        </p:nvSpPr>
        <p:spPr>
          <a:xfrm>
            <a:off x="-185087" y="219876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sp>
        <p:nvSpPr>
          <p:cNvPr id="52" name="Rectangle: Rounded Corners 51">
            <a:extLst>
              <a:ext uri="{FF2B5EF4-FFF2-40B4-BE49-F238E27FC236}">
                <a16:creationId xmlns:a16="http://schemas.microsoft.com/office/drawing/2014/main" id="{CC59743E-5072-4EE2-87EF-676DA2F5002B}"/>
              </a:ext>
            </a:extLst>
          </p:cNvPr>
          <p:cNvSpPr/>
          <p:nvPr/>
        </p:nvSpPr>
        <p:spPr>
          <a:xfrm>
            <a:off x="39255" y="3099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0A55FC84-9A51-46A6-9F5F-F16FD6054F53}"/>
              </a:ext>
            </a:extLst>
          </p:cNvPr>
          <p:cNvSpPr txBox="1"/>
          <p:nvPr/>
        </p:nvSpPr>
        <p:spPr>
          <a:xfrm>
            <a:off x="144741" y="69990"/>
            <a:ext cx="3512860" cy="2554545"/>
          </a:xfrm>
          <a:prstGeom prst="rect">
            <a:avLst/>
          </a:prstGeom>
          <a:noFill/>
        </p:spPr>
        <p:txBody>
          <a:bodyPr wrap="square" rtlCol="0">
            <a:spAutoFit/>
          </a:bodyPr>
          <a:lstStyle/>
          <a:p>
            <a:pPr marL="0" marR="0" lvl="0" indent="0" algn="just"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121917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4" name="Picture 53">
            <a:extLst>
              <a:ext uri="{FF2B5EF4-FFF2-40B4-BE49-F238E27FC236}">
                <a16:creationId xmlns:a16="http://schemas.microsoft.com/office/drawing/2014/main" id="{C9AB2E1B-8A8A-404B-B6B2-43DB03BEF7C5}"/>
              </a:ext>
            </a:extLst>
          </p:cNvPr>
          <p:cNvPicPr>
            <a:picLocks noChangeAspect="1"/>
          </p:cNvPicPr>
          <p:nvPr/>
        </p:nvPicPr>
        <p:blipFill>
          <a:blip r:embed="rId12"/>
          <a:stretch>
            <a:fillRect/>
          </a:stretch>
        </p:blipFill>
        <p:spPr>
          <a:xfrm>
            <a:off x="3842688" y="48312"/>
            <a:ext cx="5301311" cy="2612537"/>
          </a:xfrm>
          <a:prstGeom prst="rect">
            <a:avLst/>
          </a:prstGeom>
        </p:spPr>
      </p:pic>
    </p:spTree>
    <p:extLst>
      <p:ext uri="{BB962C8B-B14F-4D97-AF65-F5344CB8AC3E}">
        <p14:creationId xmlns:p14="http://schemas.microsoft.com/office/powerpoint/2010/main" val="3985453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anim calcmode="lin" valueType="num">
                                      <p:cBhvr>
                                        <p:cTn id="32" dur="1000" fill="hold"/>
                                        <p:tgtEl>
                                          <p:spTgt spid="52"/>
                                        </p:tgtEl>
                                        <p:attrNameLst>
                                          <p:attrName>ppt_x</p:attrName>
                                        </p:attrNameLst>
                                      </p:cBhvr>
                                      <p:tavLst>
                                        <p:tav tm="0">
                                          <p:val>
                                            <p:strVal val="#ppt_x"/>
                                          </p:val>
                                        </p:tav>
                                        <p:tav tm="100000">
                                          <p:val>
                                            <p:strVal val="#ppt_x"/>
                                          </p:val>
                                        </p:tav>
                                      </p:tavLst>
                                    </p:anim>
                                    <p:anim calcmode="lin" valueType="num">
                                      <p:cBhvr>
                                        <p:cTn id="33" dur="1000" fill="hold"/>
                                        <p:tgtEl>
                                          <p:spTgt spid="5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1" nodeType="clickEffect">
                                  <p:stCondLst>
                                    <p:cond delay="0"/>
                                  </p:stCondLst>
                                  <p:childTnLst>
                                    <p:animEffect transition="out" filter="fade">
                                      <p:cBhvr>
                                        <p:cTn id="48" dur="1000"/>
                                        <p:tgtEl>
                                          <p:spTgt spid="24"/>
                                        </p:tgtEl>
                                      </p:cBhvr>
                                    </p:animEffect>
                                    <p:anim calcmode="lin" valueType="num">
                                      <p:cBhvr>
                                        <p:cTn id="49" dur="1000"/>
                                        <p:tgtEl>
                                          <p:spTgt spid="24"/>
                                        </p:tgtEl>
                                        <p:attrNameLst>
                                          <p:attrName>ppt_x</p:attrName>
                                        </p:attrNameLst>
                                      </p:cBhvr>
                                      <p:tavLst>
                                        <p:tav tm="0">
                                          <p:val>
                                            <p:strVal val="ppt_x"/>
                                          </p:val>
                                        </p:tav>
                                        <p:tav tm="100000">
                                          <p:val>
                                            <p:strVal val="ppt_x"/>
                                          </p:val>
                                        </p:tav>
                                      </p:tavLst>
                                    </p:anim>
                                    <p:anim calcmode="lin" valueType="num">
                                      <p:cBhvr>
                                        <p:cTn id="50" dur="1000"/>
                                        <p:tgtEl>
                                          <p:spTgt spid="24"/>
                                        </p:tgtEl>
                                        <p:attrNameLst>
                                          <p:attrName>ppt_y</p:attrName>
                                        </p:attrNameLst>
                                      </p:cBhvr>
                                      <p:tavLst>
                                        <p:tav tm="0">
                                          <p:val>
                                            <p:strVal val="ppt_y"/>
                                          </p:val>
                                        </p:tav>
                                        <p:tav tm="100000">
                                          <p:val>
                                            <p:strVal val="ppt_y+.1"/>
                                          </p:val>
                                        </p:tav>
                                      </p:tavLst>
                                    </p:anim>
                                    <p:set>
                                      <p:cBhvr>
                                        <p:cTn id="5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5"/>
                                        </p:tgtEl>
                                      </p:cBhvr>
                                    </p:animEffect>
                                    <p:anim calcmode="lin" valueType="num">
                                      <p:cBhvr>
                                        <p:cTn id="57" dur="1000"/>
                                        <p:tgtEl>
                                          <p:spTgt spid="25"/>
                                        </p:tgtEl>
                                        <p:attrNameLst>
                                          <p:attrName>ppt_x</p:attrName>
                                        </p:attrNameLst>
                                      </p:cBhvr>
                                      <p:tavLst>
                                        <p:tav tm="0">
                                          <p:val>
                                            <p:strVal val="ppt_x"/>
                                          </p:val>
                                        </p:tav>
                                        <p:tav tm="100000">
                                          <p:val>
                                            <p:strVal val="ppt_x"/>
                                          </p:val>
                                        </p:tav>
                                      </p:tavLst>
                                    </p:anim>
                                    <p:anim calcmode="lin" valueType="num">
                                      <p:cBhvr>
                                        <p:cTn id="58" dur="1000"/>
                                        <p:tgtEl>
                                          <p:spTgt spid="25"/>
                                        </p:tgtEl>
                                        <p:attrNameLst>
                                          <p:attrName>ppt_y</p:attrName>
                                        </p:attrNameLst>
                                      </p:cBhvr>
                                      <p:tavLst>
                                        <p:tav tm="0">
                                          <p:val>
                                            <p:strVal val="ppt_y"/>
                                          </p:val>
                                        </p:tav>
                                        <p:tav tm="100000">
                                          <p:val>
                                            <p:strVal val="ppt_y+.1"/>
                                          </p:val>
                                        </p:tav>
                                      </p:tavLst>
                                    </p:anim>
                                    <p:set>
                                      <p:cBhvr>
                                        <p:cTn id="5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1" presetClass="emph" presetSubtype="0" repeatCount="indefinite" fill="hold" grpId="1" nodeType="withEffect">
                                  <p:stCondLst>
                                    <p:cond delay="0"/>
                                  </p:stCondLst>
                                  <p:childTnLst>
                                    <p:animClr clrSpc="hsl" dir="cw">
                                      <p:cBhvr override="childStyle">
                                        <p:cTn id="64" dur="500" fill="hold"/>
                                        <p:tgtEl>
                                          <p:spTgt spid="27"/>
                                        </p:tgtEl>
                                        <p:attrNameLst>
                                          <p:attrName>style.color</p:attrName>
                                        </p:attrNameLst>
                                      </p:cBhvr>
                                      <p:by>
                                        <p:hsl h="7200000" s="0" l="0"/>
                                      </p:by>
                                    </p:animClr>
                                    <p:animClr clrSpc="hsl" dir="cw">
                                      <p:cBhvr>
                                        <p:cTn id="65" dur="500" fill="hold"/>
                                        <p:tgtEl>
                                          <p:spTgt spid="27"/>
                                        </p:tgtEl>
                                        <p:attrNameLst>
                                          <p:attrName>fillcolor</p:attrName>
                                        </p:attrNameLst>
                                      </p:cBhvr>
                                      <p:by>
                                        <p:hsl h="7200000" s="0" l="0"/>
                                      </p:by>
                                    </p:animClr>
                                    <p:animClr clrSpc="hsl" dir="cw">
                                      <p:cBhvr>
                                        <p:cTn id="66" dur="500" fill="hold"/>
                                        <p:tgtEl>
                                          <p:spTgt spid="27"/>
                                        </p:tgtEl>
                                        <p:attrNameLst>
                                          <p:attrName>stroke.color</p:attrName>
                                        </p:attrNameLst>
                                      </p:cBhvr>
                                      <p:by>
                                        <p:hsl h="7200000" s="0" l="0"/>
                                      </p:by>
                                    </p:animClr>
                                    <p:set>
                                      <p:cBhvr>
                                        <p:cTn id="67" dur="500" fill="hold"/>
                                        <p:tgtEl>
                                          <p:spTgt spid="27"/>
                                        </p:tgtEl>
                                        <p:attrNameLst>
                                          <p:attrName>fill.type</p:attrName>
                                        </p:attrNameLst>
                                      </p:cBhvr>
                                      <p:to>
                                        <p:strVal val="solid"/>
                                      </p:to>
                                    </p:set>
                                  </p:childTnLst>
                                </p:cTn>
                              </p:par>
                              <p:par>
                                <p:cTn id="68" presetID="1" presetClass="mediacall" presetSubtype="0" fill="hold" nodeType="withEffect">
                                  <p:stCondLst>
                                    <p:cond delay="0"/>
                                  </p:stCondLst>
                                  <p:childTnLst>
                                    <p:cmd type="call" cmd="playFrom(0.0)">
                                      <p:cBhvr>
                                        <p:cTn id="69" dur="4744" fill="hold"/>
                                        <p:tgtEl>
                                          <p:spTgt spid="12"/>
                                        </p:tgtEl>
                                      </p:cBhvr>
                                    </p:cmd>
                                  </p:childTnLst>
                                </p:cTn>
                              </p:par>
                              <p:par>
                                <p:cTn id="70" presetID="2" presetClass="exit" presetSubtype="1" fill="hold" nodeType="withEffect">
                                  <p:stCondLst>
                                    <p:cond delay="0"/>
                                  </p:stCondLst>
                                  <p:childTnLst>
                                    <p:anim calcmode="lin" valueType="num">
                                      <p:cBhvr additive="base">
                                        <p:cTn id="71" dur="2000"/>
                                        <p:tgtEl>
                                          <p:spTgt spid="23"/>
                                        </p:tgtEl>
                                        <p:attrNameLst>
                                          <p:attrName>ppt_x</p:attrName>
                                        </p:attrNameLst>
                                      </p:cBhvr>
                                      <p:tavLst>
                                        <p:tav tm="0">
                                          <p:val>
                                            <p:strVal val="ppt_x"/>
                                          </p:val>
                                        </p:tav>
                                        <p:tav tm="100000">
                                          <p:val>
                                            <p:strVal val="ppt_x"/>
                                          </p:val>
                                        </p:tav>
                                      </p:tavLst>
                                    </p:anim>
                                    <p:anim calcmode="lin" valueType="num">
                                      <p:cBhvr additive="base">
                                        <p:cTn id="72" dur="2000"/>
                                        <p:tgtEl>
                                          <p:spTgt spid="23"/>
                                        </p:tgtEl>
                                        <p:attrNameLst>
                                          <p:attrName>ppt_y</p:attrName>
                                        </p:attrNameLst>
                                      </p:cBhvr>
                                      <p:tavLst>
                                        <p:tav tm="0">
                                          <p:val>
                                            <p:strVal val="ppt_y"/>
                                          </p:val>
                                        </p:tav>
                                        <p:tav tm="100000">
                                          <p:val>
                                            <p:strVal val="0-ppt_h/2"/>
                                          </p:val>
                                        </p:tav>
                                      </p:tavLst>
                                    </p:anim>
                                    <p:set>
                                      <p:cBhvr>
                                        <p:cTn id="73" dur="1" fill="hold">
                                          <p:stCondLst>
                                            <p:cond delay="1999"/>
                                          </p:stCondLst>
                                        </p:cTn>
                                        <p:tgtEl>
                                          <p:spTgt spid="23"/>
                                        </p:tgtEl>
                                        <p:attrNameLst>
                                          <p:attrName>style.visibility</p:attrName>
                                        </p:attrNameLst>
                                      </p:cBhvr>
                                      <p:to>
                                        <p:strVal val="hidden"/>
                                      </p:to>
                                    </p:set>
                                  </p:childTnLst>
                                </p:cTn>
                              </p:par>
                              <p:par>
                                <p:cTn id="74" presetID="35" presetClass="path" presetSubtype="0" accel="50000" decel="50000" fill="hold" nodeType="withEffect">
                                  <p:stCondLst>
                                    <p:cond delay="0"/>
                                  </p:stCondLst>
                                  <p:childTnLst>
                                    <p:animMotion origin="layout" path="M 3.125E-6 4.81481E-6 L -1.05612 -0.02987 " pathEditMode="relative" rAng="0" ptsTypes="AA">
                                      <p:cBhvr>
                                        <p:cTn id="75" dur="9000" fill="hold"/>
                                        <p:tgtEl>
                                          <p:spTgt spid="2051"/>
                                        </p:tgtEl>
                                        <p:attrNameLst>
                                          <p:attrName>ppt_x</p:attrName>
                                          <p:attrName>ppt_y</p:attrName>
                                        </p:attrNameLst>
                                      </p:cBhvr>
                                      <p:rCtr x="-52799" y="-1505"/>
                                    </p:animMotion>
                                  </p:childTnLst>
                                </p:cTn>
                              </p:par>
                            </p:childTnLst>
                          </p:cTn>
                        </p:par>
                      </p:childTnLst>
                    </p:cTn>
                  </p:par>
                </p:childTnLst>
              </p:cTn>
              <p:nextCondLst>
                <p:cond evt="onClick" delay="0">
                  <p:tgtEl>
                    <p:spTgt spid="27"/>
                  </p:tgtEl>
                </p:cond>
              </p:nextCondLst>
            </p:seq>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6"/>
                                        </p:tgtEl>
                                      </p:cBhvr>
                                    </p:animEffect>
                                    <p:anim calcmode="lin" valueType="num">
                                      <p:cBhvr>
                                        <p:cTn id="81" dur="1000"/>
                                        <p:tgtEl>
                                          <p:spTgt spid="26"/>
                                        </p:tgtEl>
                                        <p:attrNameLst>
                                          <p:attrName>ppt_x</p:attrName>
                                        </p:attrNameLst>
                                      </p:cBhvr>
                                      <p:tavLst>
                                        <p:tav tm="0">
                                          <p:val>
                                            <p:strVal val="ppt_x"/>
                                          </p:val>
                                        </p:tav>
                                        <p:tav tm="100000">
                                          <p:val>
                                            <p:strVal val="ppt_x"/>
                                          </p:val>
                                        </p:tav>
                                      </p:tavLst>
                                    </p:anim>
                                    <p:anim calcmode="lin" valueType="num">
                                      <p:cBhvr>
                                        <p:cTn id="82" dur="1000"/>
                                        <p:tgtEl>
                                          <p:spTgt spid="26"/>
                                        </p:tgtEl>
                                        <p:attrNameLst>
                                          <p:attrName>ppt_y</p:attrName>
                                        </p:attrNameLst>
                                      </p:cBhvr>
                                      <p:tavLst>
                                        <p:tav tm="0">
                                          <p:val>
                                            <p:strVal val="ppt_y"/>
                                          </p:val>
                                        </p:tav>
                                        <p:tav tm="100000">
                                          <p:val>
                                            <p:strVal val="ppt_y+.1"/>
                                          </p:val>
                                        </p:tav>
                                      </p:tavLst>
                                    </p:anim>
                                    <p:set>
                                      <p:cBhvr>
                                        <p:cTn id="8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4" fill="hold" display="0">
                  <p:stCondLst>
                    <p:cond delay="indefinite"/>
                  </p:stCondLst>
                  <p:endCondLst>
                    <p:cond evt="onStopAudio" delay="0">
                      <p:tgtEl>
                        <p:sldTgt/>
                      </p:tgtEl>
                    </p:cond>
                  </p:endCondLst>
                </p:cTn>
                <p:tgtEl>
                  <p:spTgt spid="12"/>
                </p:tgtEl>
              </p:cMediaNode>
            </p:audio>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17"/>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51" grpId="0" animBg="1"/>
      <p:bldP spid="51" grpId="1" animBg="1"/>
      <p:bldP spid="52" grpId="0" animBg="1"/>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 y="-25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E263C219-622F-412A-A4B9-62955282A09D}"/>
              </a:ext>
            </a:extLst>
          </p:cNvPr>
          <p:cNvSpPr/>
          <p:nvPr/>
        </p:nvSpPr>
        <p:spPr>
          <a:xfrm>
            <a:off x="3003120" y="-3154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40"/>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65886" y="2824375"/>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83984" y="3020876"/>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A</a:t>
            </a:r>
            <a:r>
              <a:rPr kumimoji="0" lang="en-US" sz="3200" b="0" i="0" u="none" strike="noStrike" kern="1200" cap="none" spc="0" normalizeH="0" baseline="0" noProof="0">
                <a:ln>
                  <a:noFill/>
                </a:ln>
                <a:solidFill>
                  <a:srgbClr val="0033CC"/>
                </a:solidFill>
                <a:effectLst/>
                <a:uLnTx/>
                <a:uFillTx/>
                <a:latin typeface="Calibri"/>
                <a:ea typeface="+mn-ea"/>
                <a:cs typeface="+mn-cs"/>
              </a:rPr>
              <a:t>. Biểu đồ tranh</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8" name="Rounded Rectangle 17"/>
          <p:cNvSpPr/>
          <p:nvPr/>
        </p:nvSpPr>
        <p:spPr>
          <a:xfrm>
            <a:off x="3998662" y="3020876"/>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Calibri"/>
                <a:ea typeface="+mn-ea"/>
                <a:cs typeface="+mn-cs"/>
              </a:rPr>
              <a:t>B</a:t>
            </a:r>
            <a:r>
              <a:rPr kumimoji="0" lang="en-US" sz="3200" b="0" i="0" u="none" strike="noStrike" kern="1200" cap="none" spc="0" normalizeH="0" baseline="0" noProof="0">
                <a:ln>
                  <a:noFill/>
                </a:ln>
                <a:solidFill>
                  <a:srgbClr val="0033CC"/>
                </a:solidFill>
                <a:effectLst/>
                <a:uLnTx/>
                <a:uFillTx/>
                <a:latin typeface="Calibri"/>
                <a:ea typeface="+mn-ea"/>
                <a:cs typeface="+mn-cs"/>
              </a:rPr>
              <a:t>. Biểu đồ hình quạt tròn</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19" name="Rounded Rectangle 18"/>
          <p:cNvSpPr/>
          <p:nvPr/>
        </p:nvSpPr>
        <p:spPr>
          <a:xfrm>
            <a:off x="4002348" y="4559700"/>
            <a:ext cx="276201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D. Biểu đồ đoạn thẳng</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sp>
        <p:nvSpPr>
          <p:cNvPr id="20" name="Rounded Rectangle 19"/>
          <p:cNvSpPr/>
          <p:nvPr/>
        </p:nvSpPr>
        <p:spPr>
          <a:xfrm>
            <a:off x="225858" y="4559700"/>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rPr>
              <a:t>C. Biểu đồ cột kép </a:t>
            </a:r>
            <a:endParaRPr kumimoji="0" lang="en-US" sz="2667" b="0" i="0" u="none" strike="noStrike" kern="1200" cap="none" spc="0" normalizeH="0" baseline="0" noProof="0" dirty="0">
              <a:ln>
                <a:noFill/>
              </a:ln>
              <a:solidFill>
                <a:srgbClr val="0033CC"/>
              </a:solidFill>
              <a:effectLst/>
              <a:uLnTx/>
              <a:uFillTx/>
              <a:latin typeface="Calibri"/>
              <a:ea typeface="+mn-ea"/>
              <a:cs typeface="+mn-cs"/>
            </a:endParaRPr>
          </a:p>
        </p:txBody>
      </p:sp>
      <p:sp>
        <p:nvSpPr>
          <p:cNvPr id="22" name="TextBox 21"/>
          <p:cNvSpPr txBox="1"/>
          <p:nvPr/>
        </p:nvSpPr>
        <p:spPr>
          <a:xfrm>
            <a:off x="3048000" y="226874"/>
            <a:ext cx="3552746" cy="175432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Câu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3600" b="1" dirty="0">
                <a:solidFill>
                  <a:prstClr val="black"/>
                </a:solidFill>
                <a:latin typeface="Times New Roman" pitchFamily="18" charset="0"/>
                <a:cs typeface="Times New Roman" pitchFamily="18" charset="0"/>
              </a:rPr>
              <a:t>4</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4801" y="511675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4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Explosion 2 50"/>
          <p:cNvSpPr/>
          <p:nvPr/>
        </p:nvSpPr>
        <p:spPr>
          <a:xfrm>
            <a:off x="4408348" y="497507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4" name="Picture 53">
            <a:extLst>
              <a:ext uri="{FF2B5EF4-FFF2-40B4-BE49-F238E27FC236}">
                <a16:creationId xmlns:a16="http://schemas.microsoft.com/office/drawing/2014/main" id="{FCE34F6B-11AA-4FC6-9AFD-3C393F2A3CAC}"/>
              </a:ext>
            </a:extLst>
          </p:cNvPr>
          <p:cNvPicPr>
            <a:picLocks noChangeAspect="1"/>
          </p:cNvPicPr>
          <p:nvPr/>
        </p:nvPicPr>
        <p:blipFill>
          <a:blip r:embed="rId14"/>
          <a:stretch>
            <a:fillRect/>
          </a:stretch>
        </p:blipFill>
        <p:spPr>
          <a:xfrm>
            <a:off x="6591162" y="-15723"/>
            <a:ext cx="5600838" cy="2687722"/>
          </a:xfrm>
          <a:prstGeom prst="rect">
            <a:avLst/>
          </a:prstGeom>
        </p:spPr>
      </p:pic>
    </p:spTree>
    <p:extLst>
      <p:ext uri="{BB962C8B-B14F-4D97-AF65-F5344CB8AC3E}">
        <p14:creationId xmlns:p14="http://schemas.microsoft.com/office/powerpoint/2010/main" val="3934649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7"/>
                                        </p:tgtEl>
                                      </p:cBhvr>
                                    </p:animEffect>
                                    <p:anim calcmode="lin" valueType="num">
                                      <p:cBhvr>
                                        <p:cTn id="55" dur="1000"/>
                                        <p:tgtEl>
                                          <p:spTgt spid="17"/>
                                        </p:tgtEl>
                                        <p:attrNameLst>
                                          <p:attrName>ppt_x</p:attrName>
                                        </p:attrNameLst>
                                      </p:cBhvr>
                                      <p:tavLst>
                                        <p:tav tm="0">
                                          <p:val>
                                            <p:strVal val="ppt_x"/>
                                          </p:val>
                                        </p:tav>
                                        <p:tav tm="100000">
                                          <p:val>
                                            <p:strVal val="ppt_x"/>
                                          </p:val>
                                        </p:tav>
                                      </p:tavLst>
                                    </p:anim>
                                    <p:anim calcmode="lin" valueType="num">
                                      <p:cBhvr>
                                        <p:cTn id="56" dur="1000"/>
                                        <p:tgtEl>
                                          <p:spTgt spid="17"/>
                                        </p:tgtEl>
                                        <p:attrNameLst>
                                          <p:attrName>ppt_y</p:attrName>
                                        </p:attrNameLst>
                                      </p:cBhvr>
                                      <p:tavLst>
                                        <p:tav tm="0">
                                          <p:val>
                                            <p:strVal val="ppt_y"/>
                                          </p:val>
                                        </p:tav>
                                        <p:tav tm="100000">
                                          <p:val>
                                            <p:strVal val="ppt_y+.1"/>
                                          </p:val>
                                        </p:tav>
                                      </p:tavLst>
                                    </p:anim>
                                    <p:set>
                                      <p:cBhvr>
                                        <p:cTn id="5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8"/>
                                        </p:tgtEl>
                                      </p:cBhvr>
                                    </p:animEffect>
                                    <p:anim calcmode="lin" valueType="num">
                                      <p:cBhvr>
                                        <p:cTn id="63" dur="1000"/>
                                        <p:tgtEl>
                                          <p:spTgt spid="18"/>
                                        </p:tgtEl>
                                        <p:attrNameLst>
                                          <p:attrName>ppt_x</p:attrName>
                                        </p:attrNameLst>
                                      </p:cBhvr>
                                      <p:tavLst>
                                        <p:tav tm="0">
                                          <p:val>
                                            <p:strVal val="ppt_x"/>
                                          </p:val>
                                        </p:tav>
                                        <p:tav tm="100000">
                                          <p:val>
                                            <p:strVal val="ppt_x"/>
                                          </p:val>
                                        </p:tav>
                                      </p:tavLst>
                                    </p:anim>
                                    <p:anim calcmode="lin" valueType="num">
                                      <p:cBhvr>
                                        <p:cTn id="64" dur="1000"/>
                                        <p:tgtEl>
                                          <p:spTgt spid="18"/>
                                        </p:tgtEl>
                                        <p:attrNameLst>
                                          <p:attrName>ppt_y</p:attrName>
                                        </p:attrNameLst>
                                      </p:cBhvr>
                                      <p:tavLst>
                                        <p:tav tm="0">
                                          <p:val>
                                            <p:strVal val="ppt_y"/>
                                          </p:val>
                                        </p:tav>
                                        <p:tav tm="100000">
                                          <p:val>
                                            <p:strVal val="ppt_y+.1"/>
                                          </p:val>
                                        </p:tav>
                                      </p:tavLst>
                                    </p:anim>
                                    <p:set>
                                      <p:cBhvr>
                                        <p:cTn id="6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21" presetClass="emph" presetSubtype="0" repeatCount="indefinite" fill="hold" grpId="1" nodeType="withEffect">
                                  <p:stCondLst>
                                    <p:cond delay="0"/>
                                  </p:stCondLst>
                                  <p:childTnLst>
                                    <p:animClr clrSpc="hsl" dir="cw">
                                      <p:cBhvr override="childStyle">
                                        <p:cTn id="70" dur="500" fill="hold"/>
                                        <p:tgtEl>
                                          <p:spTgt spid="20"/>
                                        </p:tgtEl>
                                        <p:attrNameLst>
                                          <p:attrName>style.color</p:attrName>
                                        </p:attrNameLst>
                                      </p:cBhvr>
                                      <p:by>
                                        <p:hsl h="7200000" s="0" l="0"/>
                                      </p:by>
                                    </p:animClr>
                                    <p:animClr clrSpc="hsl" dir="cw">
                                      <p:cBhvr>
                                        <p:cTn id="71" dur="500" fill="hold"/>
                                        <p:tgtEl>
                                          <p:spTgt spid="20"/>
                                        </p:tgtEl>
                                        <p:attrNameLst>
                                          <p:attrName>fillcolor</p:attrName>
                                        </p:attrNameLst>
                                      </p:cBhvr>
                                      <p:by>
                                        <p:hsl h="7200000" s="0" l="0"/>
                                      </p:by>
                                    </p:animClr>
                                    <p:animClr clrSpc="hsl" dir="cw">
                                      <p:cBhvr>
                                        <p:cTn id="72" dur="500" fill="hold"/>
                                        <p:tgtEl>
                                          <p:spTgt spid="20"/>
                                        </p:tgtEl>
                                        <p:attrNameLst>
                                          <p:attrName>stroke.color</p:attrName>
                                        </p:attrNameLst>
                                      </p:cBhvr>
                                      <p:by>
                                        <p:hsl h="7200000" s="0" l="0"/>
                                      </p:by>
                                    </p:animClr>
                                    <p:set>
                                      <p:cBhvr>
                                        <p:cTn id="73" dur="500" fill="hold"/>
                                        <p:tgtEl>
                                          <p:spTgt spid="20"/>
                                        </p:tgtEl>
                                        <p:attrNameLst>
                                          <p:attrName>fill.type</p:attrName>
                                        </p:attrNameLst>
                                      </p:cBhvr>
                                      <p:to>
                                        <p:strVal val="solid"/>
                                      </p:to>
                                    </p:set>
                                  </p:childTnLst>
                                </p:cTn>
                              </p:par>
                              <p:par>
                                <p:cTn id="74" presetID="1" presetClass="mediacall" presetSubtype="0" fill="hold" nodeType="withEffect">
                                  <p:stCondLst>
                                    <p:cond delay="0"/>
                                  </p:stCondLst>
                                  <p:childTnLst>
                                    <p:cmd type="call" cmd="playFrom(0.0)">
                                      <p:cBhvr>
                                        <p:cTn id="75" dur="4715" fill="hold"/>
                                        <p:tgtEl>
                                          <p:spTgt spid="13"/>
                                        </p:tgtEl>
                                      </p:cBhvr>
                                    </p:cmd>
                                  </p:childTnLst>
                                </p:cTn>
                              </p:par>
                              <p:par>
                                <p:cTn id="76" presetID="2" presetClass="exit" presetSubtype="1" fill="hold" nodeType="withEffect">
                                  <p:stCondLst>
                                    <p:cond delay="0"/>
                                  </p:stCondLst>
                                  <p:childTnLst>
                                    <p:anim calcmode="lin" valueType="num">
                                      <p:cBhvr additive="base">
                                        <p:cTn id="77" dur="3000"/>
                                        <p:tgtEl>
                                          <p:spTgt spid="3077"/>
                                        </p:tgtEl>
                                        <p:attrNameLst>
                                          <p:attrName>ppt_x</p:attrName>
                                        </p:attrNameLst>
                                      </p:cBhvr>
                                      <p:tavLst>
                                        <p:tav tm="0">
                                          <p:val>
                                            <p:strVal val="ppt_x"/>
                                          </p:val>
                                        </p:tav>
                                        <p:tav tm="100000">
                                          <p:val>
                                            <p:strVal val="ppt_x"/>
                                          </p:val>
                                        </p:tav>
                                      </p:tavLst>
                                    </p:anim>
                                    <p:anim calcmode="lin" valueType="num">
                                      <p:cBhvr additive="base">
                                        <p:cTn id="78" dur="3000"/>
                                        <p:tgtEl>
                                          <p:spTgt spid="3077"/>
                                        </p:tgtEl>
                                        <p:attrNameLst>
                                          <p:attrName>ppt_y</p:attrName>
                                        </p:attrNameLst>
                                      </p:cBhvr>
                                      <p:tavLst>
                                        <p:tav tm="0">
                                          <p:val>
                                            <p:strVal val="ppt_y"/>
                                          </p:val>
                                        </p:tav>
                                        <p:tav tm="100000">
                                          <p:val>
                                            <p:strVal val="0-ppt_h/2"/>
                                          </p:val>
                                        </p:tav>
                                      </p:tavLst>
                                    </p:anim>
                                    <p:set>
                                      <p:cBhvr>
                                        <p:cTn id="79" dur="1" fill="hold">
                                          <p:stCondLst>
                                            <p:cond delay="2999"/>
                                          </p:stCondLst>
                                        </p:cTn>
                                        <p:tgtEl>
                                          <p:spTgt spid="3077"/>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0 0 L -0.25 0 E" pathEditMode="relative" ptsTypes="">
                                      <p:cBhvr>
                                        <p:cTn id="81"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9"/>
                                        </p:tgtEl>
                                      </p:cBhvr>
                                    </p:animEffect>
                                    <p:anim calcmode="lin" valueType="num">
                                      <p:cBhvr>
                                        <p:cTn id="87" dur="1000"/>
                                        <p:tgtEl>
                                          <p:spTgt spid="19"/>
                                        </p:tgtEl>
                                        <p:attrNameLst>
                                          <p:attrName>ppt_x</p:attrName>
                                        </p:attrNameLst>
                                      </p:cBhvr>
                                      <p:tavLst>
                                        <p:tav tm="0">
                                          <p:val>
                                            <p:strVal val="ppt_x"/>
                                          </p:val>
                                        </p:tav>
                                        <p:tav tm="100000">
                                          <p:val>
                                            <p:strVal val="ppt_x"/>
                                          </p:val>
                                        </p:tav>
                                      </p:tavLst>
                                    </p:anim>
                                    <p:anim calcmode="lin" valueType="num">
                                      <p:cBhvr>
                                        <p:cTn id="88" dur="1000"/>
                                        <p:tgtEl>
                                          <p:spTgt spid="19"/>
                                        </p:tgtEl>
                                        <p:attrNameLst>
                                          <p:attrName>ppt_y</p:attrName>
                                        </p:attrNameLst>
                                      </p:cBhvr>
                                      <p:tavLst>
                                        <p:tav tm="0">
                                          <p:val>
                                            <p:strVal val="ppt_y"/>
                                          </p:val>
                                        </p:tav>
                                        <p:tav tm="100000">
                                          <p:val>
                                            <p:strVal val="ppt_y+.1"/>
                                          </p:val>
                                        </p:tav>
                                      </p:tavLst>
                                    </p:anim>
                                    <p:set>
                                      <p:cBhvr>
                                        <p:cTn id="8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4"/>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3" grpId="0" animBg="1"/>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rPr>
              <a:t>TOÁN 8</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 2</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727107" y="3429000"/>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ea typeface="Calibri"/>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2: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Mô</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tả</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và</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biểu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diễn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dữ</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liệu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trên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các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bảng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biểu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đồ</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ea typeface="Calibri"/>
                <a:cs typeface="Arial" panose="020B0604020202020204" pitchFamily="34" charset="0"/>
                <a:sym typeface="Calibri"/>
              </a:rPr>
              <a:t>Tiết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ea typeface="Calibri"/>
                <a:cs typeface="Arial" panose="020B0604020202020204" pitchFamily="34" charset="0"/>
                <a:sym typeface="Calibri"/>
              </a:rPr>
              <a:t> 2</a:t>
            </a:r>
          </a:p>
        </p:txBody>
      </p:sp>
      <p:pic>
        <p:nvPicPr>
          <p:cNvPr id="3" name="Picture 2">
            <a:extLst>
              <a:ext uri="{FF2B5EF4-FFF2-40B4-BE49-F238E27FC236}">
                <a16:creationId xmlns:a16="http://schemas.microsoft.com/office/drawing/2014/main" id="{918DD58B-8596-BF45-DFAA-B0E06E1162C8}"/>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97947" y="-51066"/>
            <a:ext cx="2038350" cy="13947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8202B5-6BF7-DA24-BCCE-A67E93B4E2B9}"/>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848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20 - Bài 2 - Mô tả và biểu diễn dữ liệu trên các bảng, biểu đồ - Tiết 1</Template>
  <TotalTime>225</TotalTime>
  <Words>1610</Words>
  <Application>Microsoft Office PowerPoint</Application>
  <PresentationFormat>Widescreen</PresentationFormat>
  <Paragraphs>220</Paragraphs>
  <Slides>28</Slides>
  <Notes>2</Notes>
  <HiddenSlides>0</HiddenSlides>
  <MMClips>5</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28</vt:i4>
      </vt:variant>
    </vt:vector>
  </HeadingPairs>
  <TitlesOfParts>
    <vt:vector size="42" baseType="lpstr">
      <vt:lpstr>Times New Roman</vt:lpstr>
      <vt:lpstr>Arial</vt:lpstr>
      <vt:lpstr>UTM Avo</vt:lpstr>
      <vt:lpstr>Calibri</vt:lpstr>
      <vt:lpstr>Euphoria Script</vt:lpstr>
      <vt:lpstr>Cambria Math</vt:lpstr>
      <vt:lpstr>Calibri Light</vt:lpstr>
      <vt:lpstr>Office Theme</vt:lpstr>
      <vt:lpstr>1_Office Theme</vt:lpstr>
      <vt:lpstr>1_Office 主题</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Dell I5</cp:lastModifiedBy>
  <cp:revision>27</cp:revision>
  <dcterms:created xsi:type="dcterms:W3CDTF">2023-12-26T07:22:24Z</dcterms:created>
  <dcterms:modified xsi:type="dcterms:W3CDTF">2025-02-11T08:29:51Z</dcterms:modified>
</cp:coreProperties>
</file>