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707" r:id="rId4"/>
  </p:sldMasterIdLst>
  <p:notesMasterIdLst>
    <p:notesMasterId r:id="rId31"/>
  </p:notesMasterIdLst>
  <p:sldIdLst>
    <p:sldId id="310" r:id="rId5"/>
    <p:sldId id="303" r:id="rId6"/>
    <p:sldId id="311" r:id="rId7"/>
    <p:sldId id="312" r:id="rId8"/>
    <p:sldId id="313" r:id="rId9"/>
    <p:sldId id="304" r:id="rId10"/>
    <p:sldId id="353" r:id="rId11"/>
    <p:sldId id="258" r:id="rId12"/>
    <p:sldId id="269" r:id="rId13"/>
    <p:sldId id="274" r:id="rId14"/>
    <p:sldId id="275" r:id="rId15"/>
    <p:sldId id="276" r:id="rId16"/>
    <p:sldId id="305" r:id="rId17"/>
    <p:sldId id="277" r:id="rId18"/>
    <p:sldId id="278" r:id="rId19"/>
    <p:sldId id="308" r:id="rId20"/>
    <p:sldId id="306" r:id="rId21"/>
    <p:sldId id="307" r:id="rId22"/>
    <p:sldId id="260" r:id="rId23"/>
    <p:sldId id="271" r:id="rId24"/>
    <p:sldId id="309" r:id="rId25"/>
    <p:sldId id="257" r:id="rId26"/>
    <p:sldId id="357" r:id="rId27"/>
    <p:sldId id="263" r:id="rId28"/>
    <p:sldId id="272" r:id="rId29"/>
    <p:sldId id="355" r:id="rId30"/>
  </p:sldIdLst>
  <p:sldSz cx="12192000" cy="6858000"/>
  <p:notesSz cx="6858000" cy="9144000"/>
  <p:embeddedFontLst>
    <p:embeddedFont>
      <p:font typeface="微软雅黑" panose="020B0503020204020204" pitchFamily="34" charset="-122"/>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000"/>
    <a:srgbClr val="F47914"/>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15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1317A1-C806-4A29-BD19-FDF2DEDD18D3}" type="datetimeFigureOut">
              <a:rPr lang="vi-VN" smtClean="0"/>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1341273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317A1-C806-4A29-BD19-FDF2DEDD18D3}" type="datetimeFigureOut">
              <a:rPr lang="vi-VN" smtClean="0"/>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1260348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1317A1-C806-4A29-BD19-FDF2DEDD18D3}" type="datetimeFigureOut">
              <a:rPr lang="vi-VN" smtClean="0"/>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3342306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317A1-C806-4A29-BD19-FDF2DEDD18D3}" type="datetimeFigureOut">
              <a:rPr lang="vi-VN" smtClean="0"/>
              <a:t>11/02/2025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841316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1317A1-C806-4A29-BD19-FDF2DEDD18D3}" type="datetimeFigureOut">
              <a:rPr lang="vi-VN" smtClean="0"/>
              <a:t>11/02/2025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1245922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1317A1-C806-4A29-BD19-FDF2DEDD18D3}" type="datetimeFigureOut">
              <a:rPr lang="vi-VN" smtClean="0"/>
              <a:t>11/02/2025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1188125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1317A1-C806-4A29-BD19-FDF2DEDD18D3}" type="datetimeFigureOut">
              <a:rPr lang="vi-VN" smtClean="0"/>
              <a:t>11/02/2025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3852921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1317A1-C806-4A29-BD19-FDF2DEDD18D3}" type="datetimeFigureOut">
              <a:rPr lang="vi-VN" smtClean="0"/>
              <a:t>11/02/2025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3533115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1317A1-C806-4A29-BD19-FDF2DEDD18D3}" type="datetimeFigureOut">
              <a:rPr lang="vi-VN" smtClean="0"/>
              <a:t>11/02/2025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3674156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317A1-C806-4A29-BD19-FDF2DEDD18D3}" type="datetimeFigureOut">
              <a:rPr lang="vi-VN" smtClean="0"/>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667700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317A1-C806-4A29-BD19-FDF2DEDD18D3}" type="datetimeFigureOut">
              <a:rPr lang="vi-VN" smtClean="0"/>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289A7D3-CA97-4328-88F8-6C416A4E9E60}" type="slidenum">
              <a:rPr lang="vi-VN" smtClean="0"/>
              <a:t>‹#›</a:t>
            </a:fld>
            <a:endParaRPr lang="vi-VN"/>
          </a:p>
        </p:txBody>
      </p:sp>
    </p:spTree>
    <p:extLst>
      <p:ext uri="{BB962C8B-B14F-4D97-AF65-F5344CB8AC3E}">
        <p14:creationId xmlns:p14="http://schemas.microsoft.com/office/powerpoint/2010/main" val="1613772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01831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78266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93307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772900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37458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77462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118833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267FF2B-30A9-47CC-8F33-308E7BC31903}"/>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40924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CFA6FF-1EBC-4B22-A00B-DD4EA277F356}"/>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spTree>
    <p:extLst>
      <p:ext uri="{BB962C8B-B14F-4D97-AF65-F5344CB8AC3E}">
        <p14:creationId xmlns:p14="http://schemas.microsoft.com/office/powerpoint/2010/main" val="3624568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CF36186-DEC9-4703-B7D0-8383BB8A13CF}"/>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spTree>
    <p:extLst>
      <p:ext uri="{BB962C8B-B14F-4D97-AF65-F5344CB8AC3E}">
        <p14:creationId xmlns:p14="http://schemas.microsoft.com/office/powerpoint/2010/main" val="4167092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CB9D0AB-77BA-4FA4-AEE0-7F8F1AA9243D}"/>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spTree>
    <p:extLst>
      <p:ext uri="{BB962C8B-B14F-4D97-AF65-F5344CB8AC3E}">
        <p14:creationId xmlns:p14="http://schemas.microsoft.com/office/powerpoint/2010/main" val="1578736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144290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44740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193733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045278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317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634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275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578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337" y="261626"/>
            <a:ext cx="192032" cy="6718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1" rIns="91401" bIns="45701" rtlCol="0" anchor="ctr"/>
          <a:lstStyle/>
          <a:p>
            <a:pPr algn="ctr" defTabSz="913914"/>
            <a:endParaRPr lang="zh-CN" altLang="en-US" sz="1866" dirty="0">
              <a:solidFill>
                <a:srgbClr val="E7E6E6">
                  <a:lumMod val="50000"/>
                </a:srgbClr>
              </a:solidFill>
              <a:cs typeface="+mn-ea"/>
              <a:sym typeface="+mn-lt"/>
            </a:endParaRPr>
          </a:p>
        </p:txBody>
      </p:sp>
      <p:sp>
        <p:nvSpPr>
          <p:cNvPr id="3" name="文本框 37"/>
          <p:cNvSpPr txBox="1"/>
          <p:nvPr userDrawn="1"/>
        </p:nvSpPr>
        <p:spPr>
          <a:xfrm>
            <a:off x="288364" y="261627"/>
            <a:ext cx="2925722" cy="420526"/>
          </a:xfrm>
          <a:prstGeom prst="rect">
            <a:avLst/>
          </a:prstGeom>
          <a:noFill/>
        </p:spPr>
        <p:txBody>
          <a:bodyPr wrap="none" lIns="91401" tIns="45701" rIns="91401" bIns="45701" rtlCol="0">
            <a:spAutoFit/>
          </a:bodyPr>
          <a:lstStyle/>
          <a:p>
            <a:pPr defTabSz="913914"/>
            <a:r>
              <a:rPr lang="zh-CN" altLang="en-US" sz="21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4" name="文本框 38"/>
          <p:cNvSpPr txBox="1"/>
          <p:nvPr userDrawn="1"/>
        </p:nvSpPr>
        <p:spPr>
          <a:xfrm>
            <a:off x="353634" y="693542"/>
            <a:ext cx="2718556" cy="276961"/>
          </a:xfrm>
          <a:prstGeom prst="rect">
            <a:avLst/>
          </a:prstGeom>
          <a:noFill/>
        </p:spPr>
        <p:txBody>
          <a:bodyPr wrap="square" lIns="91401" tIns="45701" rIns="91401" bIns="45701" rtlCol="0">
            <a:spAutoFit/>
          </a:bodyPr>
          <a:lstStyle/>
          <a:p>
            <a:pPr algn="dist" defTabSz="913914"/>
            <a:r>
              <a:rPr lang="en-US" altLang="zh-CN" sz="1200" dirty="0">
                <a:solidFill>
                  <a:schemeClr val="tx1">
                    <a:lumMod val="50000"/>
                    <a:lumOff val="50000"/>
                  </a:schemeClr>
                </a:solidFill>
                <a:cs typeface="+mn-ea"/>
                <a:sym typeface="+mn-lt"/>
              </a:rPr>
              <a:t>ADD RELATED TITLE WORDS</a:t>
            </a:r>
            <a:endParaRPr lang="zh-CN" altLang="en-US" sz="12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1579897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529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11614881" y="6295870"/>
            <a:ext cx="577121" cy="577120"/>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a:p>
        </p:txBody>
      </p:sp>
      <p:sp>
        <p:nvSpPr>
          <p:cNvPr id="3" name="TextBox 15"/>
          <p:cNvSpPr txBox="1"/>
          <p:nvPr userDrawn="1"/>
        </p:nvSpPr>
        <p:spPr>
          <a:xfrm>
            <a:off x="11713701" y="6478230"/>
            <a:ext cx="454433" cy="294780"/>
          </a:xfrm>
          <a:prstGeom prst="rect">
            <a:avLst/>
          </a:prstGeom>
          <a:noFill/>
        </p:spPr>
        <p:txBody>
          <a:bodyPr wrap="square" lIns="68538" tIns="34268" rIns="68538" bIns="34268" rtlCol="0">
            <a:spAutoFit/>
          </a:bodyPr>
          <a:lstStyle/>
          <a:p>
            <a:pPr algn="ctr"/>
            <a:fld id="{2EEF1883-7A0E-4F66-9932-E581691AD397}" type="slidenum">
              <a:rPr lang="zh-CN" altLang="en-US" sz="1466"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466"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466"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50270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03919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623626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519815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526215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4195664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59581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27781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888199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844890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808497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8254164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6142788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5990293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4033023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99387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035811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6682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360612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8165347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97492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404623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433009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4135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6070029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80325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59237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39908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0017530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288684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4354737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076811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3841772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653073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81374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915539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474829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970959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2506281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4106625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2646233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4653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596917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1330773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16919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0" Type="http://schemas.openxmlformats.org/officeDocument/2006/relationships/slideLayout" Target="../slideLayouts/slideLayout64.xml"/><Relationship Id="rId4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317A1-C806-4A29-BD19-FDF2DEDD18D3}" type="datetimeFigureOut">
              <a:rPr lang="vi-VN" smtClean="0"/>
              <a:t>11/02/2025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9A7D3-CA97-4328-88F8-6C416A4E9E60}" type="slidenum">
              <a:rPr lang="vi-VN" smtClean="0"/>
              <a:t>‹#›</a:t>
            </a:fld>
            <a:endParaRPr lang="vi-VN"/>
          </a:p>
        </p:txBody>
      </p:sp>
    </p:spTree>
    <p:extLst>
      <p:ext uri="{BB962C8B-B14F-4D97-AF65-F5344CB8AC3E}">
        <p14:creationId xmlns:p14="http://schemas.microsoft.com/office/powerpoint/2010/main" val="23279977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5981635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22013DD0-C6E4-439C-9B14-B0D0205C8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pPr/>
              <a:t>2/11/2025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pPr/>
              <a:t>‹#›</a:t>
            </a:fld>
            <a:endParaRPr lang="en-US"/>
          </a:p>
        </p:txBody>
      </p:sp>
    </p:spTree>
    <p:extLst>
      <p:ext uri="{BB962C8B-B14F-4D97-AF65-F5344CB8AC3E}">
        <p14:creationId xmlns:p14="http://schemas.microsoft.com/office/powerpoint/2010/main" val="36945714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sv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5.png"/><Relationship Id="rId3" Type="http://schemas.openxmlformats.org/officeDocument/2006/relationships/slideLayout" Target="../slideLayouts/slideLayout45.xml"/><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5.png"/><Relationship Id="rId3" Type="http://schemas.openxmlformats.org/officeDocument/2006/relationships/slideLayout" Target="../slideLayouts/slideLayout45.xml"/><Relationship Id="rId7" Type="http://schemas.microsoft.com/office/2007/relationships/hdphoto" Target="../media/hdphoto5.wdp"/><Relationship Id="rId12" Type="http://schemas.openxmlformats.org/officeDocument/2006/relationships/image" Target="../media/image4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png"/><Relationship Id="rId11"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1.png"/><Relationship Id="rId4" Type="http://schemas.openxmlformats.org/officeDocument/2006/relationships/image" Target="../media/image46.jpeg"/><Relationship Id="rId9" Type="http://schemas.microsoft.com/office/2007/relationships/hdphoto" Target="../media/hdphoto6.wdp"/><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5.png"/><Relationship Id="rId3" Type="http://schemas.openxmlformats.org/officeDocument/2006/relationships/slideLayout" Target="../slideLayouts/slideLayout45.xml"/><Relationship Id="rId7" Type="http://schemas.openxmlformats.org/officeDocument/2006/relationships/image" Target="../media/image52.png"/><Relationship Id="rId12" Type="http://schemas.openxmlformats.org/officeDocument/2006/relationships/image" Target="../media/image44.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7.wdp"/><Relationship Id="rId11" Type="http://schemas.openxmlformats.org/officeDocument/2006/relationships/image" Target="../media/image43.png"/><Relationship Id="rId5" Type="http://schemas.openxmlformats.org/officeDocument/2006/relationships/image" Target="../media/image51.png"/><Relationship Id="rId10" Type="http://schemas.openxmlformats.org/officeDocument/2006/relationships/image" Target="../media/image42.png"/><Relationship Id="rId4" Type="http://schemas.openxmlformats.org/officeDocument/2006/relationships/image" Target="../media/image50.jpeg"/><Relationship Id="rId9" Type="http://schemas.openxmlformats.org/officeDocument/2006/relationships/image" Target="../media/image53.png"/><Relationship Id="rId1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3.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60339ED-619D-4094-905B-F5BEDA13E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AD383A-948B-4CAB-BE0E-41295E5CAA7F}"/>
              </a:ext>
            </a:extLst>
          </p:cNvPr>
          <p:cNvSpPr txBox="1"/>
          <p:nvPr/>
        </p:nvSpPr>
        <p:spPr>
          <a:xfrm>
            <a:off x="3283528" y="4137952"/>
            <a:ext cx="673330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GIÁO VIÊN: TRỊNH THỊ THI</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585C326-988B-4D48-AD8D-3CB9F82C01DF}"/>
              </a:ext>
            </a:extLst>
          </p:cNvPr>
          <p:cNvSpPr txBox="1"/>
          <p:nvPr/>
        </p:nvSpPr>
        <p:spPr>
          <a:xfrm>
            <a:off x="3283528" y="4678279"/>
            <a:ext cx="673330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THCS HOÀI MỸ</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6B04EB4-ECCA-4618-A15F-654C3904E885}"/>
              </a:ext>
            </a:extLst>
          </p:cNvPr>
          <p:cNvSpPr txBox="1"/>
          <p:nvPr/>
        </p:nvSpPr>
        <p:spPr>
          <a:xfrm>
            <a:off x="2452255" y="459000"/>
            <a:ext cx="8395854" cy="3573075"/>
          </a:xfrm>
          <a:prstGeom prst="rect">
            <a:avLst/>
          </a:prstGeom>
          <a:noFill/>
        </p:spPr>
        <p:txBody>
          <a:bodyPr wrap="square" rtlCol="0">
            <a:prstTxWarp prst="textArchUp">
              <a:avLst>
                <a:gd name="adj" fmla="val 10803702"/>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CHÀO MỪNG CÁC EM ĐẾN VỚI TIẾT HỌC</a:t>
            </a:r>
            <a:endParaRPr kumimoji="0" lang="vi-VN" sz="4400" b="1" i="0"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216ECF49-C014-4DE8-A8E7-CD6B5A5AD3F8}"/>
              </a:ext>
            </a:extLst>
          </p:cNvPr>
          <p:cNvSpPr txBox="1"/>
          <p:nvPr/>
        </p:nvSpPr>
        <p:spPr>
          <a:xfrm>
            <a:off x="2640000" y="2800520"/>
            <a:ext cx="741218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§2.MÔ TẢ VÀ BIỂU DIỄN DỮ LIỆU TRÊN CÁC BẢNG, BIỂU ĐỒ </a:t>
            </a:r>
            <a:endParaRPr kumimoji="0" lang="vi-VN"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200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after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750" fill="hold"/>
                                        <p:tgtEl>
                                          <p:spTgt spid="6"/>
                                        </p:tgtEl>
                                        <p:attrNameLst>
                                          <p:attrName>fillcolor</p:attrName>
                                        </p:attrNameLst>
                                      </p:cBhvr>
                                      <p:to>
                                        <a:schemeClr val="accent2"/>
                                      </p:to>
                                    </p:animClr>
                                    <p:set>
                                      <p:cBhvr>
                                        <p:cTn id="12" dur="750" fill="hold"/>
                                        <p:tgtEl>
                                          <p:spTgt spid="6"/>
                                        </p:tgtEl>
                                        <p:attrNameLst>
                                          <p:attrName>fill.type</p:attrName>
                                        </p:attrNameLst>
                                      </p:cBhvr>
                                      <p:to>
                                        <p:strVal val="solid"/>
                                      </p:to>
                                    </p:set>
                                    <p:set>
                                      <p:cBhvr>
                                        <p:cTn id="13" dur="75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3">
            <a:extLst>
              <a:ext uri="{FF2B5EF4-FFF2-40B4-BE49-F238E27FC236}">
                <a16:creationId xmlns:a16="http://schemas.microsoft.com/office/drawing/2014/main" id="{03F9FAD9-350C-B170-9335-98B890D52BCC}"/>
              </a:ext>
            </a:extLst>
          </p:cNvPr>
          <p:cNvSpPr txBox="1"/>
          <p:nvPr/>
        </p:nvSpPr>
        <p:spPr>
          <a:xfrm>
            <a:off x="695142" y="1893284"/>
            <a:ext cx="10801715" cy="3577646"/>
          </a:xfrm>
          <a:prstGeom prst="rect">
            <a:avLst/>
          </a:prstGeom>
        </p:spPr>
        <p:txBody>
          <a:bodyPr wrap="square" lIns="0" tIns="0" rIns="0" bIns="0" rtlCol="0" anchor="t">
            <a:spAutoFit/>
          </a:bodyPr>
          <a:lstStyle/>
          <a:p>
            <a:pPr algn="ctr" defTabSz="609539">
              <a:lnSpc>
                <a:spcPct val="150000"/>
              </a:lnSpc>
            </a:pPr>
            <a:r>
              <a:rPr lang="en-US" sz="5400" b="1" spc="80" dirty="0">
                <a:solidFill>
                  <a:srgbClr val="1F497D"/>
                </a:solidFill>
                <a:latin typeface="UTM Avo" panose="02040603050506020204" pitchFamily="18" charset="0"/>
                <a:cs typeface="Arial" panose="020B0604020202020204" pitchFamily="34" charset="0"/>
              </a:rPr>
              <a:t>I. BIỂU DIỄN DỮ LIỆU TRÊN CÁC BẢNG VÀ BIỂU ĐỒ THỐNG KÊ</a:t>
            </a:r>
          </a:p>
        </p:txBody>
      </p:sp>
      <p:sp>
        <p:nvSpPr>
          <p:cNvPr id="3" name="Freeform 37">
            <a:extLst>
              <a:ext uri="{FF2B5EF4-FFF2-40B4-BE49-F238E27FC236}">
                <a16:creationId xmlns:a16="http://schemas.microsoft.com/office/drawing/2014/main" id="{3F5AF232-99C0-582D-30EB-4EC306BD6A21}"/>
              </a:ext>
            </a:extLst>
          </p:cNvPr>
          <p:cNvSpPr/>
          <p:nvPr/>
        </p:nvSpPr>
        <p:spPr>
          <a:xfrm rot="782942">
            <a:off x="9967320" y="796780"/>
            <a:ext cx="1583804" cy="1263706"/>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a:extLst>
              <a:ext uri="{FF2B5EF4-FFF2-40B4-BE49-F238E27FC236}">
                <a16:creationId xmlns:a16="http://schemas.microsoft.com/office/drawing/2014/main" id="{0F34462F-9DC5-5ACF-70FC-715F0B6C977E}"/>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95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90F10927-ED66-481D-67AF-5AA35AB83C47}"/>
              </a:ext>
            </a:extLst>
          </p:cNvPr>
          <p:cNvSpPr txBox="1"/>
          <p:nvPr/>
        </p:nvSpPr>
        <p:spPr>
          <a:xfrm>
            <a:off x="0" y="75793"/>
            <a:ext cx="2164453" cy="217039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7" name="Round Single Corner Rectangle 1">
            <a:extLst>
              <a:ext uri="{FF2B5EF4-FFF2-40B4-BE49-F238E27FC236}">
                <a16:creationId xmlns:a16="http://schemas.microsoft.com/office/drawing/2014/main" id="{9172532E-B666-6A04-58CE-26FB77FC27AE}"/>
              </a:ext>
            </a:extLst>
          </p:cNvPr>
          <p:cNvSpPr/>
          <p:nvPr/>
        </p:nvSpPr>
        <p:spPr>
          <a:xfrm flipH="1">
            <a:off x="405061" y="1758597"/>
            <a:ext cx="6488545" cy="720092"/>
          </a:xfrm>
          <a:prstGeom prst="round1Rect">
            <a:avLst>
              <a:gd name="adj" fmla="val 29216"/>
            </a:avLst>
          </a:prstGeom>
          <a:solidFill>
            <a:srgbClr val="FFD347"/>
          </a:solidFill>
          <a:ln w="25400" cap="flat" cmpd="sng" algn="ctr">
            <a:solidFill>
              <a:srgbClr val="4F81BD">
                <a:shade val="50000"/>
              </a:srgbClr>
            </a:solidFill>
            <a:prstDash val="solid"/>
          </a:ln>
          <a:effectLst/>
        </p:spPr>
        <p:txBody>
          <a:bodyPr rtlCol="0" anchor="ctr"/>
          <a:lstStyle/>
          <a:p>
            <a:pPr marL="0" marR="0" lvl="0" indent="0" defTabSz="609539"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1.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Một</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số</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dạng</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biểu</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đồ</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thống</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kê</a:t>
            </a:r>
            <a:endPar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endParaRPr>
          </a:p>
        </p:txBody>
      </p:sp>
      <p:sp>
        <p:nvSpPr>
          <p:cNvPr id="11" name="Rounded Rectangle 9">
            <a:extLst>
              <a:ext uri="{FF2B5EF4-FFF2-40B4-BE49-F238E27FC236}">
                <a16:creationId xmlns:a16="http://schemas.microsoft.com/office/drawing/2014/main" id="{A693CF0E-1928-E6A0-3D87-7364F2FCD0BA}"/>
              </a:ext>
            </a:extLst>
          </p:cNvPr>
          <p:cNvSpPr/>
          <p:nvPr/>
        </p:nvSpPr>
        <p:spPr>
          <a:xfrm>
            <a:off x="587010" y="2761020"/>
            <a:ext cx="1117600" cy="798387"/>
          </a:xfrm>
          <a:prstGeom prst="roundRect">
            <a:avLst/>
          </a:prstGeom>
          <a:solidFill>
            <a:srgbClr val="9BBB59">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lang="vi-VN" sz="2400" b="1" dirty="0">
                <a:solidFill>
                  <a:schemeClr val="bg1"/>
                </a:solidFill>
                <a:latin typeface="UTM Avo" panose="02040603050506020204" pitchFamily="18" charset="0"/>
                <a:ea typeface="Dotum" panose="020B0600000101010101" pitchFamily="34" charset="-127"/>
                <a:cs typeface="Arial" panose="020B0604020202020204" pitchFamily="34" charset="0"/>
              </a:rPr>
              <a:t>HĐ1</a:t>
            </a:r>
            <a:endParaRPr lang="en-US" sz="2400" b="1" dirty="0">
              <a:solidFill>
                <a:schemeClr val="bg1"/>
              </a:solidFill>
              <a:latin typeface="UTM Avo" panose="02040603050506020204" pitchFamily="18" charset="0"/>
              <a:ea typeface="Dotum" panose="020B0600000101010101" pitchFamily="34" charset="-127"/>
              <a:cs typeface="Arial" panose="020B0604020202020204" pitchFamily="34" charset="0"/>
            </a:endParaRPr>
          </a:p>
        </p:txBody>
      </p:sp>
      <p:sp>
        <p:nvSpPr>
          <p:cNvPr id="12" name="Rectangle 11">
            <a:extLst>
              <a:ext uri="{FF2B5EF4-FFF2-40B4-BE49-F238E27FC236}">
                <a16:creationId xmlns:a16="http://schemas.microsoft.com/office/drawing/2014/main" id="{98A7CDA0-8B1F-5ACA-F82C-7B6555A24FF9}"/>
              </a:ext>
            </a:extLst>
          </p:cNvPr>
          <p:cNvSpPr/>
          <p:nvPr/>
        </p:nvSpPr>
        <p:spPr>
          <a:xfrm>
            <a:off x="1827222" y="2637235"/>
            <a:ext cx="10226233" cy="1121846"/>
          </a:xfrm>
          <a:prstGeom prst="rect">
            <a:avLst/>
          </a:prstGeom>
        </p:spPr>
        <p:txBody>
          <a:bodyPr wrap="square">
            <a:spAutoFit/>
          </a:bodyPr>
          <a:lstStyle/>
          <a:p>
            <a:pPr algn="just" defTabSz="609539">
              <a:lnSpc>
                <a:spcPct val="150000"/>
              </a:lnSpc>
            </a:pPr>
            <a:r>
              <a:rPr lang="vi-VN" sz="2400" dirty="0">
                <a:solidFill>
                  <a:prstClr val="black"/>
                </a:solidFill>
                <a:latin typeface="UTM Avo" panose="02040603050506020204" pitchFamily="18" charset="0"/>
                <a:ea typeface="Dotum" panose="020B0600000101010101" pitchFamily="34" charset="-127"/>
                <a:cs typeface="Arial" panose="020B0604020202020204" pitchFamily="34" charset="0"/>
              </a:rPr>
              <a:t>Hãy cho biết ta có thể sử dụng những dạng biểu đồ thống kê nào để mô tả và biểu diễn dữ liệu.</a:t>
            </a:r>
          </a:p>
        </p:txBody>
      </p:sp>
      <p:pic>
        <p:nvPicPr>
          <p:cNvPr id="13" name="Picture 12">
            <a:extLst>
              <a:ext uri="{FF2B5EF4-FFF2-40B4-BE49-F238E27FC236}">
                <a16:creationId xmlns:a16="http://schemas.microsoft.com/office/drawing/2014/main" id="{BF761059-2F69-6F2B-D47C-6B79D776321E}"/>
              </a:ext>
            </a:extLst>
          </p:cNvPr>
          <p:cNvPicPr>
            <a:picLocks noChangeAspect="1"/>
          </p:cNvPicPr>
          <p:nvPr/>
        </p:nvPicPr>
        <p:blipFill>
          <a:blip r:embed="rId3"/>
          <a:stretch>
            <a:fillRect/>
          </a:stretch>
        </p:blipFill>
        <p:spPr>
          <a:xfrm>
            <a:off x="9707542" y="1011852"/>
            <a:ext cx="1043698" cy="1043698"/>
          </a:xfrm>
          <a:prstGeom prst="rect">
            <a:avLst/>
          </a:prstGeom>
        </p:spPr>
      </p:pic>
      <p:grpSp>
        <p:nvGrpSpPr>
          <p:cNvPr id="14" name="Group 13">
            <a:extLst>
              <a:ext uri="{FF2B5EF4-FFF2-40B4-BE49-F238E27FC236}">
                <a16:creationId xmlns:a16="http://schemas.microsoft.com/office/drawing/2014/main" id="{CCFB1815-A01F-C1FD-590A-2FE275D06219}"/>
              </a:ext>
            </a:extLst>
          </p:cNvPr>
          <p:cNvGrpSpPr/>
          <p:nvPr/>
        </p:nvGrpSpPr>
        <p:grpSpPr>
          <a:xfrm>
            <a:off x="5345125" y="3878754"/>
            <a:ext cx="1595213" cy="1004536"/>
            <a:chOff x="981393" y="720513"/>
            <a:chExt cx="2194840" cy="1506804"/>
          </a:xfrm>
        </p:grpSpPr>
        <p:pic>
          <p:nvPicPr>
            <p:cNvPr id="15" name="Picture 14">
              <a:extLst>
                <a:ext uri="{FF2B5EF4-FFF2-40B4-BE49-F238E27FC236}">
                  <a16:creationId xmlns:a16="http://schemas.microsoft.com/office/drawing/2014/main" id="{7BB04B3E-DFCD-EE31-84EC-A4E701590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393" y="720513"/>
              <a:ext cx="2194840" cy="1506804"/>
            </a:xfrm>
            <a:prstGeom prst="rect">
              <a:avLst/>
            </a:prstGeom>
          </p:spPr>
        </p:pic>
        <p:sp>
          <p:nvSpPr>
            <p:cNvPr id="18" name="TextBox 17">
              <a:extLst>
                <a:ext uri="{FF2B5EF4-FFF2-40B4-BE49-F238E27FC236}">
                  <a16:creationId xmlns:a16="http://schemas.microsoft.com/office/drawing/2014/main" id="{47718FA7-853D-C074-9BA2-E8769A883C0B}"/>
                </a:ext>
              </a:extLst>
            </p:cNvPr>
            <p:cNvSpPr txBox="1"/>
            <p:nvPr/>
          </p:nvSpPr>
          <p:spPr>
            <a:xfrm>
              <a:off x="1140075" y="1027547"/>
              <a:ext cx="1965815" cy="692498"/>
            </a:xfrm>
            <a:prstGeom prst="rect">
              <a:avLst/>
            </a:prstGeom>
            <a:noFill/>
          </p:spPr>
          <p:txBody>
            <a:bodyPr wrap="square" rtlCol="0">
              <a:spAutoFit/>
            </a:bodyPr>
            <a:lstStyle/>
            <a:p>
              <a:pPr algn="ctr" defTabSz="609539"/>
              <a:r>
                <a:rPr lang="en-US" sz="2400" b="1" dirty="0" err="1">
                  <a:solidFill>
                    <a:srgbClr val="1F497D"/>
                  </a:solidFill>
                  <a:latin typeface="UTM Avo" panose="02040603050506020204" pitchFamily="18" charset="0"/>
                  <a:cs typeface="Arial" panose="020B0604020202020204" pitchFamily="34" charset="0"/>
                </a:rPr>
                <a:t>Trả</a:t>
              </a:r>
              <a:r>
                <a:rPr lang="en-US" sz="2400" b="1" dirty="0">
                  <a:solidFill>
                    <a:srgbClr val="1F497D"/>
                  </a:solidFill>
                  <a:latin typeface="UTM Avo" panose="02040603050506020204" pitchFamily="18" charset="0"/>
                  <a:cs typeface="Arial" panose="020B0604020202020204" pitchFamily="34" charset="0"/>
                </a:rPr>
                <a:t> </a:t>
              </a:r>
              <a:r>
                <a:rPr lang="en-US" sz="2400" b="1" dirty="0" err="1">
                  <a:solidFill>
                    <a:srgbClr val="1F497D"/>
                  </a:solidFill>
                  <a:latin typeface="UTM Avo" panose="02040603050506020204" pitchFamily="18" charset="0"/>
                  <a:cs typeface="Arial" panose="020B0604020202020204" pitchFamily="34" charset="0"/>
                </a:rPr>
                <a:t>lời</a:t>
              </a:r>
              <a:endParaRPr lang="en-US" sz="2400" b="1" dirty="0">
                <a:solidFill>
                  <a:srgbClr val="1F497D"/>
                </a:solidFill>
                <a:latin typeface="UTM Avo" panose="02040603050506020204" pitchFamily="18" charset="0"/>
                <a:cs typeface="Arial" panose="020B0604020202020204" pitchFamily="34" charset="0"/>
              </a:endParaRPr>
            </a:p>
          </p:txBody>
        </p:sp>
      </p:grpSp>
      <p:sp>
        <p:nvSpPr>
          <p:cNvPr id="19" name="Rectangle 18">
            <a:extLst>
              <a:ext uri="{FF2B5EF4-FFF2-40B4-BE49-F238E27FC236}">
                <a16:creationId xmlns:a16="http://schemas.microsoft.com/office/drawing/2014/main" id="{2F56BBA8-BFB7-A275-E549-D67ADDDE8347}"/>
              </a:ext>
            </a:extLst>
          </p:cNvPr>
          <p:cNvSpPr/>
          <p:nvPr/>
        </p:nvSpPr>
        <p:spPr>
          <a:xfrm>
            <a:off x="711200" y="5002963"/>
            <a:ext cx="10668000" cy="1683923"/>
          </a:xfrm>
          <a:prstGeom prst="rect">
            <a:avLst/>
          </a:prstGeom>
        </p:spPr>
        <p:txBody>
          <a:bodyPr wrap="square">
            <a:spAutoFit/>
          </a:bodyPr>
          <a:lstStyle/>
          <a:p>
            <a:pPr algn="just" defTabSz="609539">
              <a:lnSpc>
                <a:spcPct val="150000"/>
              </a:lnSpc>
              <a:spcBef>
                <a:spcPts val="400"/>
              </a:spcBef>
              <a:spcAft>
                <a:spcPts val="400"/>
              </a:spcAft>
            </a:pPr>
            <a:r>
              <a:rPr lang="da-DK" sz="2400" dirty="0">
                <a:solidFill>
                  <a:prstClr val="black"/>
                </a:solidFill>
                <a:latin typeface="UTM Avo" panose="02040603050506020204" pitchFamily="18" charset="0"/>
                <a:ea typeface="Dotum" panose="020B0600000101010101" pitchFamily="34" charset="-127"/>
                <a:cs typeface="Arial" panose="020B0604020202020204" pitchFamily="34" charset="0"/>
              </a:rPr>
              <a:t>Ta có thể sử dụng những dạng biểu đồ thống kê như: biểu đồ cột/    cột kép, biểu đồ đoạn thẳng, biểu đồ tranh, biểu đồ hình quạt tròn,... để mô tả và biểu diễn dữ liệu. </a:t>
            </a:r>
            <a:endParaRPr lang="en-US" sz="2400" dirty="0">
              <a:solidFill>
                <a:prstClr val="black"/>
              </a:solidFill>
              <a:latin typeface="UTM Avo" panose="02040603050506020204" pitchFamily="18" charset="0"/>
              <a:ea typeface="Arial" panose="020B0604020202020204" pitchFamily="34" charset="0"/>
              <a:cs typeface="Arial" panose="020B0604020202020204" pitchFamily="34" charset="0"/>
            </a:endParaRPr>
          </a:p>
        </p:txBody>
      </p:sp>
      <p:pic>
        <p:nvPicPr>
          <p:cNvPr id="2" name="Picture 4">
            <a:extLst>
              <a:ext uri="{FF2B5EF4-FFF2-40B4-BE49-F238E27FC236}">
                <a16:creationId xmlns:a16="http://schemas.microsoft.com/office/drawing/2014/main" id="{C761DDC8-776F-063B-DF7E-40BE7E073E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51370">
            <a:off x="10092388" y="-172180"/>
            <a:ext cx="1753645" cy="1462331"/>
          </a:xfrm>
          <a:prstGeom prst="rect">
            <a:avLst/>
          </a:prstGeom>
        </p:spPr>
      </p:pic>
      <p:pic>
        <p:nvPicPr>
          <p:cNvPr id="4" name="Picture 5">
            <a:extLst>
              <a:ext uri="{FF2B5EF4-FFF2-40B4-BE49-F238E27FC236}">
                <a16:creationId xmlns:a16="http://schemas.microsoft.com/office/drawing/2014/main" id="{BCAA4E45-6406-42C7-8B77-4A3814A06247}"/>
              </a:ext>
            </a:extLst>
          </p:cNvPr>
          <p:cNvPicPr>
            <a:picLocks noChangeAspect="1"/>
          </p:cNvPicPr>
          <p:nvPr/>
        </p:nvPicPr>
        <p:blipFill>
          <a:blip r:embed="rId7"/>
          <a:srcRect/>
          <a:stretch>
            <a:fillRect/>
          </a:stretch>
        </p:blipFill>
        <p:spPr>
          <a:xfrm>
            <a:off x="90372" y="-69914"/>
            <a:ext cx="1508209" cy="630192"/>
          </a:xfrm>
          <a:prstGeom prst="rect">
            <a:avLst/>
          </a:prstGeom>
        </p:spPr>
      </p:pic>
    </p:spTree>
    <p:extLst>
      <p:ext uri="{BB962C8B-B14F-4D97-AF65-F5344CB8AC3E}">
        <p14:creationId xmlns:p14="http://schemas.microsoft.com/office/powerpoint/2010/main" val="8653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24882" y="1826697"/>
            <a:ext cx="7785734" cy="2474780"/>
            <a:chOff x="113524" y="1081389"/>
            <a:chExt cx="11678602" cy="3712170"/>
          </a:xfrm>
        </p:grpSpPr>
        <p:sp>
          <p:nvSpPr>
            <p:cNvPr id="3" name="Rounded Rectangle 1">
              <a:extLst>
                <a:ext uri="{FF2B5EF4-FFF2-40B4-BE49-F238E27FC236}">
                  <a16:creationId xmlns:a16="http://schemas.microsoft.com/office/drawing/2014/main" id="{69A26AA2-3FAA-5744-AB54-72A98329E7EF}"/>
                </a:ext>
              </a:extLst>
            </p:cNvPr>
            <p:cNvSpPr/>
            <p:nvPr/>
          </p:nvSpPr>
          <p:spPr>
            <a:xfrm>
              <a:off x="113524" y="1081389"/>
              <a:ext cx="2057400"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1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1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1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1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1</a:t>
              </a:r>
            </a:p>
          </p:txBody>
        </p:sp>
        <p:sp>
          <p:nvSpPr>
            <p:cNvPr id="4" name="Rectangle 3">
              <a:extLst>
                <a:ext uri="{FF2B5EF4-FFF2-40B4-BE49-F238E27FC236}">
                  <a16:creationId xmlns:a16="http://schemas.microsoft.com/office/drawing/2014/main" id="{E12C1939-49BC-2F3D-2226-E50B0B5092D1}"/>
                </a:ext>
              </a:extLst>
            </p:cNvPr>
            <p:cNvSpPr/>
            <p:nvPr/>
          </p:nvSpPr>
          <p:spPr>
            <a:xfrm>
              <a:off x="533401" y="1081389"/>
              <a:ext cx="11258725" cy="3712170"/>
            </a:xfrm>
            <a:prstGeom prst="rect">
              <a:avLst/>
            </a:prstGeom>
          </p:spPr>
          <p:txBody>
            <a:bodyPr wrap="square">
              <a:spAutoFit/>
            </a:bodyPr>
            <a:lstStyle/>
            <a:p>
              <a:pPr marL="0" marR="0" lvl="0" indent="0" algn="just" defTabSz="609539" eaLnBrk="1" fontAlgn="auto" latinLnBrk="0" hangingPunct="1">
                <a:lnSpc>
                  <a:spcPct val="125000"/>
                </a:lnSpc>
                <a:spcBef>
                  <a:spcPts val="0"/>
                </a:spcBef>
                <a:spcAft>
                  <a:spcPts val="333"/>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1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Biểu đồ cột ở </a:t>
              </a:r>
              <a:r>
                <a:rPr kumimoji="0" lang="vi-VN" sz="2100" b="0" i="1"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Hình 3</a:t>
              </a:r>
              <a:r>
                <a:rPr kumimoji="0" lang="vi-VN" sz="21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biểu diễn kim ngạch xuất khẩu điện thoại và linh kiện của Việt Nam trong các năm 2017, 2018, 2019, 2020. Ở đây, kim ngạch xuất khẩu một loại hàng hoá là số tiền thu được khi xuất khẩu loại hàng hoá đó. Nêu cách xác định kim ngạch xuất khẩu điện thoại và linh kiện của Việt Nam trong năm 2020.</a:t>
              </a:r>
              <a:endParaRPr kumimoji="0" lang="vi-VN" sz="2100" b="0" i="0" u="none" strike="noStrike" kern="0" cap="none" spc="0" normalizeH="0" baseline="0" noProof="0" dirty="0">
                <a:ln>
                  <a:noFill/>
                </a:ln>
                <a:solidFill>
                  <a:prstClr val="black"/>
                </a:solidFill>
                <a:effectLst/>
                <a:uLnTx/>
                <a:uFillTx/>
                <a:cs typeface="Arial" panose="020B0604020202020204" pitchFamily="34" charset="0"/>
              </a:endParaRPr>
            </a:p>
          </p:txBody>
        </p:sp>
      </p:grpSp>
      <p:sp>
        <p:nvSpPr>
          <p:cNvPr id="7" name="TextBox 6">
            <a:extLst>
              <a:ext uri="{FF2B5EF4-FFF2-40B4-BE49-F238E27FC236}">
                <a16:creationId xmlns:a16="http://schemas.microsoft.com/office/drawing/2014/main" id="{5AA0C71B-9F2A-E062-E0B4-2437C7D08D81}"/>
              </a:ext>
            </a:extLst>
          </p:cNvPr>
          <p:cNvSpPr txBox="1"/>
          <p:nvPr/>
        </p:nvSpPr>
        <p:spPr>
          <a:xfrm>
            <a:off x="5697443" y="4339557"/>
            <a:ext cx="931333" cy="415498"/>
          </a:xfrm>
          <a:prstGeom prst="rect">
            <a:avLst/>
          </a:prstGeom>
          <a:noFill/>
        </p:spPr>
        <p:txBody>
          <a:bodyPr wrap="square" rtlCol="0">
            <a:spAutoFit/>
          </a:bodyPr>
          <a:lstStyle/>
          <a:p>
            <a:pPr algn="ctr" defTabSz="609539"/>
            <a:r>
              <a:rPr lang="vi-VN" sz="2100" b="1" kern="0" dirty="0">
                <a:solidFill>
                  <a:srgbClr val="C00000"/>
                </a:solidFill>
                <a:latin typeface="UTM Avo" panose="02040603050506020204" pitchFamily="18" charset="0"/>
                <a:cs typeface="Arial" panose="020B0604020202020204" pitchFamily="34" charset="0"/>
              </a:rPr>
              <a:t>Giải:</a:t>
            </a:r>
            <a:endParaRPr lang="en-US" sz="2100" b="1" kern="0" dirty="0">
              <a:solidFill>
                <a:srgbClr val="C00000"/>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8A4A80F0-700D-1175-6665-2D6F77264E10}"/>
              </a:ext>
            </a:extLst>
          </p:cNvPr>
          <p:cNvSpPr/>
          <p:nvPr/>
        </p:nvSpPr>
        <p:spPr>
          <a:xfrm>
            <a:off x="196272" y="4831215"/>
            <a:ext cx="11799455" cy="1659750"/>
          </a:xfrm>
          <a:prstGeom prst="rect">
            <a:avLst/>
          </a:prstGeom>
        </p:spPr>
        <p:txBody>
          <a:bodyPr wrap="square">
            <a:spAutoFit/>
          </a:bodyPr>
          <a:lstStyle/>
          <a:p>
            <a:pPr algn="just" defTabSz="609539">
              <a:lnSpc>
                <a:spcPct val="125000"/>
              </a:lnSpc>
              <a:spcAft>
                <a:spcPts val="333"/>
              </a:spcAft>
            </a:pPr>
            <a:r>
              <a:rPr lang="vi-VN" sz="2100" kern="0" dirty="0">
                <a:solidFill>
                  <a:prstClr val="black"/>
                </a:solidFill>
                <a:latin typeface="UTM Avo" panose="02040603050506020204" pitchFamily="18" charset="0"/>
                <a:cs typeface="Arial" panose="020B0604020202020204" pitchFamily="34" charset="0"/>
              </a:rPr>
              <a:t>Nhìn vào cột biểu thị kim ngạch xuất khẩu điện thoại và linh kiện của Việt Nam trong năm 2020, ta thấy trên đỉnh cột đó ghi số 50 và đơn vị tính ghi trên trục thẳng đứng là tỉ đô la Mỹ. Vậy kim ngạch xuất khẩu điện thoại và linh kiện của Việt Nam trong năm 2020 là 50 tỉ đô la Mỹ.</a:t>
            </a:r>
          </a:p>
        </p:txBody>
      </p:sp>
      <p:pic>
        <p:nvPicPr>
          <p:cNvPr id="5" name="Picture 4">
            <a:extLst>
              <a:ext uri="{FF2B5EF4-FFF2-40B4-BE49-F238E27FC236}">
                <a16:creationId xmlns:a16="http://schemas.microsoft.com/office/drawing/2014/main" id="{803F81DF-901E-7274-4FC3-65178F7835BA}"/>
              </a:ext>
            </a:extLst>
          </p:cNvPr>
          <p:cNvPicPr>
            <a:picLocks noChangeAspect="1"/>
          </p:cNvPicPr>
          <p:nvPr/>
        </p:nvPicPr>
        <p:blipFill>
          <a:blip r:embed="rId3"/>
          <a:stretch>
            <a:fillRect/>
          </a:stretch>
        </p:blipFill>
        <p:spPr>
          <a:xfrm>
            <a:off x="8090534" y="846689"/>
            <a:ext cx="4037993" cy="3516230"/>
          </a:xfrm>
          <a:prstGeom prst="rect">
            <a:avLst/>
          </a:prstGeom>
        </p:spPr>
      </p:pic>
      <p:pic>
        <p:nvPicPr>
          <p:cNvPr id="6" name="Picture 13">
            <a:extLst>
              <a:ext uri="{FF2B5EF4-FFF2-40B4-BE49-F238E27FC236}">
                <a16:creationId xmlns:a16="http://schemas.microsoft.com/office/drawing/2014/main" id="{F1B26E45-65AD-EBF0-8B32-4AA70A8D80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321434" y="650567"/>
            <a:ext cx="1226754" cy="602264"/>
          </a:xfrm>
          <a:prstGeom prst="rect">
            <a:avLst/>
          </a:prstGeom>
        </p:spPr>
      </p:pic>
      <p:sp>
        <p:nvSpPr>
          <p:cNvPr id="8" name="Rectangle 7">
            <a:extLst>
              <a:ext uri="{FF2B5EF4-FFF2-40B4-BE49-F238E27FC236}">
                <a16:creationId xmlns:a16="http://schemas.microsoft.com/office/drawing/2014/main" id="{0540C15B-840A-8C80-685C-C4D63E613367}"/>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7233164-1DA5-4B0C-CE6D-7DF191B4E8AE}"/>
              </a:ext>
            </a:extLst>
          </p:cNvPr>
          <p:cNvGrpSpPr/>
          <p:nvPr/>
        </p:nvGrpSpPr>
        <p:grpSpPr>
          <a:xfrm>
            <a:off x="63473" y="1380733"/>
            <a:ext cx="6986506" cy="2048267"/>
            <a:chOff x="-654604" y="8717510"/>
            <a:chExt cx="11995007" cy="3072400"/>
          </a:xfrm>
        </p:grpSpPr>
        <p:sp>
          <p:nvSpPr>
            <p:cNvPr id="11" name="Rectangle 10">
              <a:extLst>
                <a:ext uri="{FF2B5EF4-FFF2-40B4-BE49-F238E27FC236}">
                  <a16:creationId xmlns:a16="http://schemas.microsoft.com/office/drawing/2014/main" id="{92489020-74D0-C1E4-C062-8BA5D5E9F4ED}"/>
                </a:ext>
              </a:extLst>
            </p:cNvPr>
            <p:cNvSpPr/>
            <p:nvPr/>
          </p:nvSpPr>
          <p:spPr>
            <a:xfrm>
              <a:off x="1192593" y="9247868"/>
              <a:ext cx="10147810" cy="2542042"/>
            </a:xfrm>
            <a:prstGeom prst="rect">
              <a:avLst/>
            </a:prstGeom>
          </p:spPr>
          <p:txBody>
            <a:bodyPr wrap="square">
              <a:spAutoFit/>
            </a:bodyPr>
            <a:lstStyle/>
            <a:p>
              <a:pPr defTabSz="609539">
                <a:lnSpc>
                  <a:spcPct val="150000"/>
                </a:lnSpc>
                <a:spcBef>
                  <a:spcPts val="400"/>
                </a:spcBef>
                <a:spcAft>
                  <a:spcPts val="400"/>
                </a:spcAft>
              </a:pPr>
              <a:r>
                <a:rPr lang="en-US" sz="2400" i="1" dirty="0" err="1">
                  <a:solidFill>
                    <a:prstClr val="black"/>
                  </a:solidFill>
                  <a:cs typeface="Arial" panose="020B0604020202020204" pitchFamily="34" charset="0"/>
                </a:rPr>
                <a:t>Nêu</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cách</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xác</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định</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kim</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ngạch</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xuất</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khẩu</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điện</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thoại</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và</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linh</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kiện</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của</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Việt</a:t>
              </a:r>
              <a:r>
                <a:rPr lang="en-US" sz="2400" i="1" dirty="0">
                  <a:solidFill>
                    <a:prstClr val="black"/>
                  </a:solidFill>
                  <a:cs typeface="Arial" panose="020B0604020202020204" pitchFamily="34" charset="0"/>
                </a:rPr>
                <a:t> Nam </a:t>
              </a:r>
              <a:r>
                <a:rPr lang="en-US" sz="2400" i="1" dirty="0" err="1">
                  <a:solidFill>
                    <a:prstClr val="black"/>
                  </a:solidFill>
                  <a:cs typeface="Arial" panose="020B0604020202020204" pitchFamily="34" charset="0"/>
                </a:rPr>
                <a:t>trong</a:t>
              </a:r>
              <a:r>
                <a:rPr lang="en-US" sz="2400" i="1" dirty="0">
                  <a:solidFill>
                    <a:prstClr val="black"/>
                  </a:solidFill>
                  <a:cs typeface="Arial" panose="020B0604020202020204" pitchFamily="34" charset="0"/>
                </a:rPr>
                <a:t> </a:t>
              </a:r>
              <a:r>
                <a:rPr lang="en-US" sz="2400" i="1" dirty="0" err="1">
                  <a:solidFill>
                    <a:prstClr val="black"/>
                  </a:solidFill>
                  <a:cs typeface="Arial" panose="020B0604020202020204" pitchFamily="34" charset="0"/>
                </a:rPr>
                <a:t>năm</a:t>
              </a:r>
              <a:r>
                <a:rPr lang="en-US" sz="2400" i="1" dirty="0">
                  <a:solidFill>
                    <a:prstClr val="black"/>
                  </a:solidFill>
                  <a:cs typeface="Arial" panose="020B0604020202020204" pitchFamily="34" charset="0"/>
                </a:rPr>
                <a:t> 2017; 2018.</a:t>
              </a:r>
              <a:endParaRPr lang="vi-VN" sz="2400" i="1" dirty="0">
                <a:solidFill>
                  <a:prstClr val="black"/>
                </a:solidFill>
                <a:cs typeface="Arial" panose="020B0604020202020204" pitchFamily="34" charset="0"/>
              </a:endParaRPr>
            </a:p>
          </p:txBody>
        </p:sp>
        <p:pic>
          <p:nvPicPr>
            <p:cNvPr id="12" name="Picture 11">
              <a:extLst>
                <a:ext uri="{FF2B5EF4-FFF2-40B4-BE49-F238E27FC236}">
                  <a16:creationId xmlns:a16="http://schemas.microsoft.com/office/drawing/2014/main" id="{C9717B79-D37B-F64F-0C82-13181576EF71}"/>
                </a:ext>
              </a:extLst>
            </p:cNvPr>
            <p:cNvPicPr>
              <a:picLocks noChangeAspect="1"/>
            </p:cNvPicPr>
            <p:nvPr/>
          </p:nvPicPr>
          <p:blipFill>
            <a:blip r:embed="rId6"/>
            <a:stretch>
              <a:fillRect/>
            </a:stretch>
          </p:blipFill>
          <p:spPr>
            <a:xfrm>
              <a:off x="-654604" y="8717510"/>
              <a:ext cx="1642679" cy="2071540"/>
            </a:xfrm>
            <a:prstGeom prst="rect">
              <a:avLst/>
            </a:prstGeom>
          </p:spPr>
        </p:pic>
      </p:grpSp>
      <p:sp>
        <p:nvSpPr>
          <p:cNvPr id="15" name="Rectangle 14">
            <a:extLst>
              <a:ext uri="{FF2B5EF4-FFF2-40B4-BE49-F238E27FC236}">
                <a16:creationId xmlns:a16="http://schemas.microsoft.com/office/drawing/2014/main" id="{B1821401-7747-AB95-591F-0A5CE57CE54A}"/>
              </a:ext>
            </a:extLst>
          </p:cNvPr>
          <p:cNvSpPr/>
          <p:nvPr/>
        </p:nvSpPr>
        <p:spPr>
          <a:xfrm>
            <a:off x="24882" y="4861293"/>
            <a:ext cx="11799455" cy="1274323"/>
          </a:xfrm>
          <a:prstGeom prst="rect">
            <a:avLst/>
          </a:prstGeom>
        </p:spPr>
        <p:txBody>
          <a:bodyPr wrap="square">
            <a:spAutoFit/>
          </a:bodyPr>
          <a:lstStyle/>
          <a:p>
            <a:pPr algn="just" defTabSz="609539">
              <a:lnSpc>
                <a:spcPct val="125000"/>
              </a:lnSpc>
              <a:spcAft>
                <a:spcPts val="333"/>
              </a:spcAft>
            </a:pPr>
            <a:r>
              <a:rPr lang="en-US" sz="2100" kern="0" dirty="0">
                <a:solidFill>
                  <a:prstClr val="black"/>
                </a:solidFill>
                <a:latin typeface="UTM Avo" panose="02040603050506020204" pitchFamily="18" charset="0"/>
                <a:cs typeface="Arial" panose="020B0604020202020204" pitchFamily="34" charset="0"/>
              </a:rPr>
              <a:t>- </a:t>
            </a:r>
            <a:r>
              <a:rPr lang="vi-VN" sz="2100" kern="0" dirty="0">
                <a:solidFill>
                  <a:prstClr val="black"/>
                </a:solidFill>
                <a:latin typeface="UTM Avo" panose="02040603050506020204" pitchFamily="18" charset="0"/>
                <a:cs typeface="Arial" panose="020B0604020202020204" pitchFamily="34" charset="0"/>
              </a:rPr>
              <a:t>Nhìn vào cột biểu thị kim ngạch xuất khẩu điện thoại và linh kiện của Việt Nam trong năm 20</a:t>
            </a:r>
            <a:r>
              <a:rPr lang="en-US" sz="2100" kern="0" dirty="0">
                <a:solidFill>
                  <a:prstClr val="black"/>
                </a:solidFill>
                <a:latin typeface="UTM Avo" panose="02040603050506020204" pitchFamily="18" charset="0"/>
                <a:cs typeface="Arial" panose="020B0604020202020204" pitchFamily="34" charset="0"/>
              </a:rPr>
              <a:t>17</a:t>
            </a:r>
            <a:r>
              <a:rPr lang="vi-VN" sz="2100" kern="0" dirty="0">
                <a:solidFill>
                  <a:prstClr val="black"/>
                </a:solidFill>
                <a:latin typeface="UTM Avo" panose="02040603050506020204" pitchFamily="18" charset="0"/>
                <a:cs typeface="Arial" panose="020B0604020202020204" pitchFamily="34" charset="0"/>
              </a:rPr>
              <a:t>, ta thấy trên đỉnh cột đó ghi số </a:t>
            </a:r>
            <a:r>
              <a:rPr lang="en-US" sz="2100" kern="0" dirty="0">
                <a:solidFill>
                  <a:prstClr val="black"/>
                </a:solidFill>
                <a:latin typeface="UTM Avo" panose="02040603050506020204" pitchFamily="18" charset="0"/>
                <a:cs typeface="Arial" panose="020B0604020202020204" pitchFamily="34" charset="0"/>
              </a:rPr>
              <a:t>45,27</a:t>
            </a:r>
            <a:r>
              <a:rPr lang="vi-VN" sz="2100" kern="0" dirty="0">
                <a:solidFill>
                  <a:prstClr val="black"/>
                </a:solidFill>
                <a:latin typeface="UTM Avo" panose="02040603050506020204" pitchFamily="18" charset="0"/>
                <a:cs typeface="Arial" panose="020B0604020202020204" pitchFamily="34" charset="0"/>
              </a:rPr>
              <a:t> và đơn vị tính ghi trên trục thẳng đứng là tỉ đô la Mỹ. Vậy kim ngạch xuất khẩu điện thoại và linh kiện của Việt Nam trong năm 20</a:t>
            </a:r>
            <a:r>
              <a:rPr lang="en-US" sz="2100" kern="0" dirty="0">
                <a:solidFill>
                  <a:prstClr val="black"/>
                </a:solidFill>
                <a:latin typeface="UTM Avo" panose="02040603050506020204" pitchFamily="18" charset="0"/>
                <a:cs typeface="Arial" panose="020B0604020202020204" pitchFamily="34" charset="0"/>
              </a:rPr>
              <a:t>17</a:t>
            </a:r>
            <a:r>
              <a:rPr lang="vi-VN" sz="2100" kern="0" dirty="0">
                <a:solidFill>
                  <a:prstClr val="black"/>
                </a:solidFill>
                <a:latin typeface="UTM Avo" panose="02040603050506020204" pitchFamily="18" charset="0"/>
                <a:cs typeface="Arial" panose="020B0604020202020204" pitchFamily="34" charset="0"/>
              </a:rPr>
              <a:t> là </a:t>
            </a:r>
            <a:r>
              <a:rPr lang="en-US" sz="2100" kern="0" dirty="0">
                <a:solidFill>
                  <a:prstClr val="black"/>
                </a:solidFill>
                <a:latin typeface="UTM Avo" panose="02040603050506020204" pitchFamily="18" charset="0"/>
                <a:cs typeface="Arial" panose="020B0604020202020204" pitchFamily="34" charset="0"/>
              </a:rPr>
              <a:t>45,27</a:t>
            </a:r>
            <a:r>
              <a:rPr lang="vi-VN" sz="2100" kern="0" dirty="0">
                <a:solidFill>
                  <a:prstClr val="black"/>
                </a:solidFill>
                <a:latin typeface="UTM Avo" panose="02040603050506020204" pitchFamily="18" charset="0"/>
                <a:cs typeface="Arial" panose="020B0604020202020204" pitchFamily="34" charset="0"/>
              </a:rPr>
              <a:t> tỉ đô la Mỹ.</a:t>
            </a:r>
          </a:p>
        </p:txBody>
      </p:sp>
      <p:sp>
        <p:nvSpPr>
          <p:cNvPr id="16" name="Rectangle 15">
            <a:extLst>
              <a:ext uri="{FF2B5EF4-FFF2-40B4-BE49-F238E27FC236}">
                <a16:creationId xmlns:a16="http://schemas.microsoft.com/office/drawing/2014/main" id="{93A076F3-866B-BB4A-F7AA-9485BE6E3BFC}"/>
              </a:ext>
            </a:extLst>
          </p:cNvPr>
          <p:cNvSpPr/>
          <p:nvPr/>
        </p:nvSpPr>
        <p:spPr>
          <a:xfrm>
            <a:off x="63470" y="4831215"/>
            <a:ext cx="11799455" cy="1274323"/>
          </a:xfrm>
          <a:prstGeom prst="rect">
            <a:avLst/>
          </a:prstGeom>
        </p:spPr>
        <p:txBody>
          <a:bodyPr wrap="square">
            <a:spAutoFit/>
          </a:bodyPr>
          <a:lstStyle/>
          <a:p>
            <a:pPr algn="just" defTabSz="609539">
              <a:lnSpc>
                <a:spcPct val="125000"/>
              </a:lnSpc>
              <a:spcAft>
                <a:spcPts val="333"/>
              </a:spcAft>
            </a:pPr>
            <a:r>
              <a:rPr lang="en-US" sz="2100" kern="0" dirty="0">
                <a:solidFill>
                  <a:prstClr val="black"/>
                </a:solidFill>
                <a:latin typeface="UTM Avo" panose="02040603050506020204" pitchFamily="18" charset="0"/>
                <a:cs typeface="Arial" panose="020B0604020202020204" pitchFamily="34" charset="0"/>
              </a:rPr>
              <a:t>- </a:t>
            </a:r>
            <a:r>
              <a:rPr lang="vi-VN" sz="2100" kern="0" dirty="0">
                <a:solidFill>
                  <a:prstClr val="black"/>
                </a:solidFill>
                <a:latin typeface="UTM Avo" panose="02040603050506020204" pitchFamily="18" charset="0"/>
                <a:cs typeface="Arial" panose="020B0604020202020204" pitchFamily="34" charset="0"/>
              </a:rPr>
              <a:t>Nhìn vào cột biểu thị kim ngạch xuất khẩu điện thoại và linh kiện của Việt Nam trong năm 20</a:t>
            </a:r>
            <a:r>
              <a:rPr lang="en-US" sz="2100" kern="0" dirty="0">
                <a:solidFill>
                  <a:prstClr val="black"/>
                </a:solidFill>
                <a:latin typeface="UTM Avo" panose="02040603050506020204" pitchFamily="18" charset="0"/>
                <a:cs typeface="Arial" panose="020B0604020202020204" pitchFamily="34" charset="0"/>
              </a:rPr>
              <a:t>18</a:t>
            </a:r>
            <a:r>
              <a:rPr lang="vi-VN" sz="2100" kern="0" dirty="0">
                <a:solidFill>
                  <a:prstClr val="black"/>
                </a:solidFill>
                <a:latin typeface="UTM Avo" panose="02040603050506020204" pitchFamily="18" charset="0"/>
                <a:cs typeface="Arial" panose="020B0604020202020204" pitchFamily="34" charset="0"/>
              </a:rPr>
              <a:t>, ta thấy trên đỉnh cột đó ghi số </a:t>
            </a:r>
            <a:r>
              <a:rPr lang="en-US" sz="2100" kern="0" dirty="0">
                <a:solidFill>
                  <a:prstClr val="black"/>
                </a:solidFill>
                <a:latin typeface="UTM Avo" panose="02040603050506020204" pitchFamily="18" charset="0"/>
                <a:cs typeface="Arial" panose="020B0604020202020204" pitchFamily="34" charset="0"/>
              </a:rPr>
              <a:t>49</a:t>
            </a:r>
            <a:r>
              <a:rPr lang="vi-VN" sz="2100" kern="0" dirty="0">
                <a:solidFill>
                  <a:prstClr val="black"/>
                </a:solidFill>
                <a:latin typeface="UTM Avo" panose="02040603050506020204" pitchFamily="18" charset="0"/>
                <a:cs typeface="Arial" panose="020B0604020202020204" pitchFamily="34" charset="0"/>
              </a:rPr>
              <a:t> và đơn vị tính ghi trên trục thẳng đứng là tỉ đô la Mỹ. Vậy kim ngạch xuất khẩu điện thoại và linh kiện của Việt Nam trong năm 20</a:t>
            </a:r>
            <a:r>
              <a:rPr lang="en-US" sz="2100" kern="0" dirty="0">
                <a:solidFill>
                  <a:prstClr val="black"/>
                </a:solidFill>
                <a:latin typeface="UTM Avo" panose="02040603050506020204" pitchFamily="18" charset="0"/>
                <a:cs typeface="Arial" panose="020B0604020202020204" pitchFamily="34" charset="0"/>
              </a:rPr>
              <a:t>18</a:t>
            </a:r>
            <a:r>
              <a:rPr lang="vi-VN" sz="2100" kern="0" dirty="0">
                <a:solidFill>
                  <a:prstClr val="black"/>
                </a:solidFill>
                <a:latin typeface="UTM Avo" panose="02040603050506020204" pitchFamily="18" charset="0"/>
                <a:cs typeface="Arial" panose="020B0604020202020204" pitchFamily="34" charset="0"/>
              </a:rPr>
              <a:t> là </a:t>
            </a:r>
            <a:r>
              <a:rPr lang="en-US" sz="2100" kern="0" dirty="0">
                <a:solidFill>
                  <a:prstClr val="black"/>
                </a:solidFill>
                <a:latin typeface="UTM Avo" panose="02040603050506020204" pitchFamily="18" charset="0"/>
                <a:cs typeface="Arial" panose="020B0604020202020204" pitchFamily="34" charset="0"/>
              </a:rPr>
              <a:t>49</a:t>
            </a:r>
            <a:r>
              <a:rPr lang="vi-VN" sz="2100" kern="0" dirty="0">
                <a:solidFill>
                  <a:prstClr val="black"/>
                </a:solidFill>
                <a:latin typeface="UTM Avo" panose="02040603050506020204" pitchFamily="18" charset="0"/>
                <a:cs typeface="Arial" panose="020B0604020202020204" pitchFamily="34" charset="0"/>
              </a:rPr>
              <a:t> tỉ đô la Mỹ.</a:t>
            </a:r>
          </a:p>
        </p:txBody>
      </p:sp>
    </p:spTree>
    <p:extLst>
      <p:ext uri="{BB962C8B-B14F-4D97-AF65-F5344CB8AC3E}">
        <p14:creationId xmlns:p14="http://schemas.microsoft.com/office/powerpoint/2010/main" val="22934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nodeType="clickEffect">
                                  <p:stCondLst>
                                    <p:cond delay="0"/>
                                  </p:stCondLst>
                                  <p:childTnLst>
                                    <p:animEffect transition="out" filter="wipe(down)">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22" presetClass="exit" presetSubtype="4" fill="hold" grpId="0" nodeType="withEffect">
                                  <p:stCondLst>
                                    <p:cond delay="0"/>
                                  </p:stCondLst>
                                  <p:childTnLst>
                                    <p:animEffect transition="out" filter="wipe(down)">
                                      <p:cBhvr>
                                        <p:cTn id="32" dur="500"/>
                                        <p:tgtEl>
                                          <p:spTgt spid="9">
                                            <p:txEl>
                                              <p:pRg st="0" end="0"/>
                                            </p:txEl>
                                          </p:spTgt>
                                        </p:tgtEl>
                                      </p:cBhvr>
                                    </p:animEffect>
                                    <p:set>
                                      <p:cBhvr>
                                        <p:cTn id="33"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16"/>
                                        </p:tgtEl>
                                        <p:attrNameLst>
                                          <p:attrName>ppt_x</p:attrName>
                                        </p:attrNameLst>
                                      </p:cBhvr>
                                      <p:tavLst>
                                        <p:tav tm="0">
                                          <p:val>
                                            <p:strVal val="ppt_x"/>
                                          </p:val>
                                        </p:tav>
                                        <p:tav tm="100000">
                                          <p:val>
                                            <p:strVal val="ppt_x"/>
                                          </p:val>
                                        </p:tav>
                                      </p:tavLst>
                                    </p:anim>
                                    <p:anim calcmode="lin" valueType="num">
                                      <p:cBhvr additive="base">
                                        <p:cTn id="58" dur="500"/>
                                        <p:tgtEl>
                                          <p:spTgt spid="16"/>
                                        </p:tgtEl>
                                        <p:attrNameLst>
                                          <p:attrName>ppt_y</p:attrName>
                                        </p:attrNameLst>
                                      </p:cBhvr>
                                      <p:tavLst>
                                        <p:tav tm="0">
                                          <p:val>
                                            <p:strVal val="ppt_y"/>
                                          </p:val>
                                        </p:tav>
                                        <p:tav tm="100000">
                                          <p:val>
                                            <p:strVal val="1+ppt_h/2"/>
                                          </p:val>
                                        </p:tav>
                                      </p:tavLst>
                                    </p:anim>
                                    <p:set>
                                      <p:cBhvr>
                                        <p:cTn id="5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build="allAtOnce"/>
      <p:bldP spid="15" grpId="0"/>
      <p:bldP spid="15"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90197" y="1788617"/>
            <a:ext cx="11921693" cy="1772858"/>
            <a:chOff x="211495" y="1024269"/>
            <a:chExt cx="17882541" cy="2659287"/>
          </a:xfrm>
        </p:grpSpPr>
        <p:sp>
          <p:nvSpPr>
            <p:cNvPr id="4" name="Rectangle 3">
              <a:extLst>
                <a:ext uri="{FF2B5EF4-FFF2-40B4-BE49-F238E27FC236}">
                  <a16:creationId xmlns:a16="http://schemas.microsoft.com/office/drawing/2014/main" id="{E12C1939-49BC-2F3D-2226-E50B0B5092D1}"/>
                </a:ext>
              </a:extLst>
            </p:cNvPr>
            <p:cNvSpPr/>
            <p:nvPr/>
          </p:nvSpPr>
          <p:spPr>
            <a:xfrm>
              <a:off x="457198" y="1024269"/>
              <a:ext cx="17636838" cy="2659287"/>
            </a:xfrm>
            <a:prstGeom prst="rect">
              <a:avLst/>
            </a:prstGeom>
          </p:spPr>
          <p:txBody>
            <a:bodyPr wrap="square">
              <a:spAutoFit/>
            </a:bodyPr>
            <a:lstStyle/>
            <a:p>
              <a:pPr marL="0" marR="0" lvl="0" indent="0" algn="just" defTabSz="609539" eaLnBrk="1" fontAlgn="auto" latinLnBrk="0" hangingPunct="1">
                <a:lnSpc>
                  <a:spcPct val="125000"/>
                </a:lnSpc>
                <a:spcBef>
                  <a:spcPts val="0"/>
                </a:spcBef>
                <a:spcAft>
                  <a:spcPts val="333"/>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Biểu đồ cột kép ở </a:t>
              </a:r>
              <a:r>
                <a:rPr kumimoji="0" lang="vi-VN" sz="2200" b="0" i="1"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Hình 4</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biểu diễn tổng sản phẩm trong nước (GDP) theo giá hiện hành của Việt Nam và Singapore trong các năm 2016, 2017, 2018, 2019.</a:t>
              </a:r>
            </a:p>
            <a:p>
              <a:pPr marL="0" marR="0" lvl="0" indent="0" algn="just" defTabSz="609539" eaLnBrk="1" fontAlgn="auto" latinLnBrk="0" hangingPunct="1">
                <a:lnSpc>
                  <a:spcPct val="125000"/>
                </a:lnSpc>
                <a:spcBef>
                  <a:spcPts val="0"/>
                </a:spcBef>
                <a:spcAft>
                  <a:spcPts val="333"/>
                </a:spcAft>
                <a:buClrTx/>
                <a:buSzTx/>
                <a:buFontTx/>
                <a:buNone/>
                <a:tabLst/>
                <a:defRPr/>
              </a:pP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Nêu cách xác định tổng sản phẩm trong nước (GDP) của Việt Nam và Singapore trong năm 2019.</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211495" y="1024269"/>
              <a:ext cx="2057400"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2</a:t>
              </a:r>
            </a:p>
          </p:txBody>
        </p:sp>
      </p:grpSp>
      <p:pic>
        <p:nvPicPr>
          <p:cNvPr id="5" name="Picture 4">
            <a:extLst>
              <a:ext uri="{FF2B5EF4-FFF2-40B4-BE49-F238E27FC236}">
                <a16:creationId xmlns:a16="http://schemas.microsoft.com/office/drawing/2014/main" id="{A48C9D98-2CE2-A232-CEEC-FB85B10CFAC8}"/>
              </a:ext>
            </a:extLst>
          </p:cNvPr>
          <p:cNvPicPr>
            <a:picLocks noChangeAspect="1"/>
          </p:cNvPicPr>
          <p:nvPr/>
        </p:nvPicPr>
        <p:blipFill>
          <a:blip r:embed="rId3"/>
          <a:stretch>
            <a:fillRect/>
          </a:stretch>
        </p:blipFill>
        <p:spPr>
          <a:xfrm>
            <a:off x="3377891" y="3361888"/>
            <a:ext cx="5436217" cy="3265944"/>
          </a:xfrm>
          <a:prstGeom prst="rect">
            <a:avLst/>
          </a:prstGeom>
        </p:spPr>
      </p:pic>
      <p:sp>
        <p:nvSpPr>
          <p:cNvPr id="6" name="Rectangle 5">
            <a:extLst>
              <a:ext uri="{FF2B5EF4-FFF2-40B4-BE49-F238E27FC236}">
                <a16:creationId xmlns:a16="http://schemas.microsoft.com/office/drawing/2014/main" id="{A5FE5725-C858-FF9C-CF16-F6D86EE97BC8}"/>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61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CB72543-B7E3-8A59-E326-F06CE0F52BFC}"/>
              </a:ext>
            </a:extLst>
          </p:cNvPr>
          <p:cNvGrpSpPr/>
          <p:nvPr/>
        </p:nvGrpSpPr>
        <p:grpSpPr>
          <a:xfrm>
            <a:off x="5450533" y="1195223"/>
            <a:ext cx="1290932" cy="835945"/>
            <a:chOff x="675917" y="1145922"/>
            <a:chExt cx="1936398" cy="1109596"/>
          </a:xfrm>
        </p:grpSpPr>
        <p:pic>
          <p:nvPicPr>
            <p:cNvPr id="5" name="Picture 4">
              <a:extLst>
                <a:ext uri="{FF2B5EF4-FFF2-40B4-BE49-F238E27FC236}">
                  <a16:creationId xmlns:a16="http://schemas.microsoft.com/office/drawing/2014/main" id="{4081DC93-4B90-3B60-E06B-36D1276A1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17" y="1145922"/>
              <a:ext cx="1936398" cy="1109596"/>
            </a:xfrm>
            <a:prstGeom prst="rect">
              <a:avLst/>
            </a:prstGeom>
          </p:spPr>
        </p:pic>
        <p:sp>
          <p:nvSpPr>
            <p:cNvPr id="6" name="TextBox 5">
              <a:extLst>
                <a:ext uri="{FF2B5EF4-FFF2-40B4-BE49-F238E27FC236}">
                  <a16:creationId xmlns:a16="http://schemas.microsoft.com/office/drawing/2014/main" id="{E8C7C42E-F3ED-8FC6-03D5-6EB8C17E707E}"/>
                </a:ext>
              </a:extLst>
            </p:cNvPr>
            <p:cNvSpPr txBox="1"/>
            <p:nvPr/>
          </p:nvSpPr>
          <p:spPr>
            <a:xfrm>
              <a:off x="897502" y="1329393"/>
              <a:ext cx="1528743" cy="571940"/>
            </a:xfrm>
            <a:prstGeom prst="rect">
              <a:avLst/>
            </a:prstGeom>
            <a:noFill/>
          </p:spPr>
          <p:txBody>
            <a:bodyPr wrap="square" rtlCol="0">
              <a:spAutoFit/>
            </a:bodyPr>
            <a:lstStyle/>
            <a:p>
              <a:pPr algn="ctr" defTabSz="609630">
                <a:defRPr/>
              </a:pPr>
              <a:r>
                <a:rPr lang="en-US" sz="2200" b="1" dirty="0" err="1">
                  <a:solidFill>
                    <a:srgbClr val="1F497D"/>
                  </a:solidFill>
                  <a:latin typeface="UTM Avo" panose="02040603050506020204" pitchFamily="18" charset="0"/>
                  <a:cs typeface="Arial" panose="020B0604020202020204" pitchFamily="34" charset="0"/>
                </a:rPr>
                <a:t>Giải</a:t>
              </a:r>
              <a:r>
                <a:rPr lang="en-US" sz="2200" b="1" dirty="0">
                  <a:solidFill>
                    <a:srgbClr val="1F497D"/>
                  </a:solidFill>
                  <a:latin typeface="UTM Avo" panose="02040603050506020204" pitchFamily="18" charset="0"/>
                  <a:cs typeface="Arial" panose="020B0604020202020204" pitchFamily="34" charset="0"/>
                </a:rPr>
                <a:t>:</a:t>
              </a:r>
            </a:p>
          </p:txBody>
        </p:sp>
      </p:grpSp>
      <p:sp>
        <p:nvSpPr>
          <p:cNvPr id="7" name="Rectangle 6">
            <a:extLst>
              <a:ext uri="{FF2B5EF4-FFF2-40B4-BE49-F238E27FC236}">
                <a16:creationId xmlns:a16="http://schemas.microsoft.com/office/drawing/2014/main" id="{B2B39159-6B88-D48D-403F-D9AA00642B07}"/>
              </a:ext>
            </a:extLst>
          </p:cNvPr>
          <p:cNvSpPr/>
          <p:nvPr/>
        </p:nvSpPr>
        <p:spPr>
          <a:xfrm>
            <a:off x="121123" y="2192228"/>
            <a:ext cx="6861316" cy="2559611"/>
          </a:xfrm>
          <a:prstGeom prst="rect">
            <a:avLst/>
          </a:prstGeom>
        </p:spPr>
        <p:txBody>
          <a:bodyPr wrap="square">
            <a:spAutoFit/>
          </a:bodyPr>
          <a:lstStyle/>
          <a:p>
            <a:pPr marL="381019" lvl="0" indent="-381019" algn="just" defTabSz="609539">
              <a:lnSpc>
                <a:spcPct val="150000"/>
              </a:lnSpc>
              <a:buFontTx/>
              <a:buChar char="-"/>
            </a:pPr>
            <a:r>
              <a:rPr lang="vi-VN" sz="2200" kern="0" dirty="0">
                <a:solidFill>
                  <a:srgbClr val="000000"/>
                </a:solidFill>
                <a:latin typeface="UTM Avo" panose="02040603050506020204" pitchFamily="18" charset="0"/>
              </a:rPr>
              <a:t>Nhìn vào cột (màu xanh) biểu thị GDP của Việt Nam trong năm 2019, ta thấy trên đỉnh cột đó ghi số 261,9 và đơn vị tính ghi trên trục thẳng đứng là tỉ đô la Mỹ. Vậy</a:t>
            </a:r>
            <a:r>
              <a:rPr lang="en-US" sz="2200" kern="0" dirty="0">
                <a:solidFill>
                  <a:srgbClr val="000000"/>
                </a:solidFill>
                <a:latin typeface="UTM Avo" panose="02040603050506020204" pitchFamily="18" charset="0"/>
              </a:rPr>
              <a:t> </a:t>
            </a:r>
            <a:r>
              <a:rPr lang="vi-VN" sz="2200" kern="0" dirty="0">
                <a:solidFill>
                  <a:srgbClr val="000000"/>
                </a:solidFill>
                <a:latin typeface="UTM Avo" panose="02040603050506020204" pitchFamily="18" charset="0"/>
              </a:rPr>
              <a:t>GDP của Việt Nam trong năm 2019 là 261,9 tỉ đô la Mỹ.</a:t>
            </a:r>
          </a:p>
        </p:txBody>
      </p:sp>
      <p:pic>
        <p:nvPicPr>
          <p:cNvPr id="2" name="Picture 1">
            <a:extLst>
              <a:ext uri="{FF2B5EF4-FFF2-40B4-BE49-F238E27FC236}">
                <a16:creationId xmlns:a16="http://schemas.microsoft.com/office/drawing/2014/main" id="{EE17242B-3D12-BBAB-B30E-E2A2067B9461}"/>
              </a:ext>
            </a:extLst>
          </p:cNvPr>
          <p:cNvPicPr>
            <a:picLocks noChangeAspect="1"/>
          </p:cNvPicPr>
          <p:nvPr/>
        </p:nvPicPr>
        <p:blipFill>
          <a:blip r:embed="rId4"/>
          <a:stretch>
            <a:fillRect/>
          </a:stretch>
        </p:blipFill>
        <p:spPr>
          <a:xfrm>
            <a:off x="7190147" y="1872505"/>
            <a:ext cx="4880730" cy="2932221"/>
          </a:xfrm>
          <a:prstGeom prst="rect">
            <a:avLst/>
          </a:prstGeom>
        </p:spPr>
      </p:pic>
      <p:sp>
        <p:nvSpPr>
          <p:cNvPr id="8" name="TextBox 7">
            <a:extLst>
              <a:ext uri="{FF2B5EF4-FFF2-40B4-BE49-F238E27FC236}">
                <a16:creationId xmlns:a16="http://schemas.microsoft.com/office/drawing/2014/main" id="{1F645396-D2CB-B8AE-ADE2-E9878487016D}"/>
              </a:ext>
            </a:extLst>
          </p:cNvPr>
          <p:cNvSpPr txBox="1"/>
          <p:nvPr/>
        </p:nvSpPr>
        <p:spPr>
          <a:xfrm>
            <a:off x="121123" y="4857614"/>
            <a:ext cx="11241247" cy="1543949"/>
          </a:xfrm>
          <a:prstGeom prst="rect">
            <a:avLst/>
          </a:prstGeom>
          <a:noFill/>
        </p:spPr>
        <p:txBody>
          <a:bodyPr wrap="square">
            <a:spAutoFit/>
          </a:bodyPr>
          <a:lstStyle/>
          <a:p>
            <a:pPr marL="381019" lvl="0" indent="-381019" algn="just" defTabSz="609539">
              <a:lnSpc>
                <a:spcPct val="150000"/>
              </a:lnSpc>
              <a:buFontTx/>
              <a:buChar char="-"/>
            </a:pPr>
            <a:r>
              <a:rPr lang="vi-VN" sz="2200" kern="0" dirty="0">
                <a:solidFill>
                  <a:srgbClr val="000000"/>
                </a:solidFill>
                <a:latin typeface="UTM Avo" panose="02040603050506020204" pitchFamily="18" charset="0"/>
              </a:rPr>
              <a:t>Nhìn vào cột (màu cam) biểu thị GDP của Singapore trong năm 2019, ta thấy trên đỉnh cột đó ghi số 372,1 và đơn vị tính ghi trên trục thẳng đứng là tỉ đô la Mỹ. Vậy GDP của Singapore trong năm 2019 là 372,1 tỉ đô la Mỹ.</a:t>
            </a:r>
          </a:p>
        </p:txBody>
      </p:sp>
      <p:pic>
        <p:nvPicPr>
          <p:cNvPr id="9" name="Picture 5">
            <a:extLst>
              <a:ext uri="{FF2B5EF4-FFF2-40B4-BE49-F238E27FC236}">
                <a16:creationId xmlns:a16="http://schemas.microsoft.com/office/drawing/2014/main" id="{B628F028-4096-0385-A1D2-30EA3B2AA2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85137">
            <a:off x="197272" y="8038465"/>
            <a:ext cx="1631199" cy="1768239"/>
          </a:xfrm>
          <a:prstGeom prst="rect">
            <a:avLst/>
          </a:prstGeom>
        </p:spPr>
      </p:pic>
      <p:sp>
        <p:nvSpPr>
          <p:cNvPr id="11" name="Rectangle 10">
            <a:extLst>
              <a:ext uri="{FF2B5EF4-FFF2-40B4-BE49-F238E27FC236}">
                <a16:creationId xmlns:a16="http://schemas.microsoft.com/office/drawing/2014/main" id="{3F5D2FFF-B65B-D263-72ED-B50BABBCE2AB}"/>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60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8F67D30C-F1AF-6F3B-7F7E-A8BAEAD23182}"/>
              </a:ext>
            </a:extLst>
          </p:cNvPr>
          <p:cNvSpPr/>
          <p:nvPr/>
        </p:nvSpPr>
        <p:spPr>
          <a:xfrm>
            <a:off x="406400" y="1627717"/>
            <a:ext cx="2156691" cy="542636"/>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lang="vi-VN" sz="2400" b="1" dirty="0">
                <a:solidFill>
                  <a:schemeClr val="bg1"/>
                </a:solidFill>
                <a:latin typeface="UTM Avo" panose="02040603050506020204" pitchFamily="18" charset="0"/>
                <a:cs typeface="Arial" panose="020B0604020202020204" pitchFamily="34" charset="0"/>
              </a:rPr>
              <a:t>Luyện tập 1</a:t>
            </a:r>
            <a:endParaRPr lang="en-US" sz="2400" b="1" dirty="0">
              <a:solidFill>
                <a:schemeClr val="bg1"/>
              </a:solidFill>
              <a:latin typeface="UTM Avo" panose="02040603050506020204" pitchFamily="18" charset="0"/>
              <a:cs typeface="Arial" panose="020B0604020202020204" pitchFamily="34" charset="0"/>
            </a:endParaRPr>
          </a:p>
        </p:txBody>
      </p:sp>
      <p:sp>
        <p:nvSpPr>
          <p:cNvPr id="10" name="TextBox 9">
            <a:extLst>
              <a:ext uri="{FF2B5EF4-FFF2-40B4-BE49-F238E27FC236}">
                <a16:creationId xmlns:a16="http://schemas.microsoft.com/office/drawing/2014/main" id="{1A580129-161A-DFF0-25EB-71275B7A32AE}"/>
              </a:ext>
            </a:extLst>
          </p:cNvPr>
          <p:cNvSpPr txBox="1"/>
          <p:nvPr/>
        </p:nvSpPr>
        <p:spPr>
          <a:xfrm>
            <a:off x="406400" y="2170353"/>
            <a:ext cx="11328400" cy="960263"/>
          </a:xfrm>
          <a:prstGeom prst="rect">
            <a:avLst/>
          </a:prstGeom>
          <a:noFill/>
        </p:spPr>
        <p:txBody>
          <a:bodyPr wrap="square" rtlCol="0">
            <a:spAutoFit/>
          </a:bodyPr>
          <a:lstStyle/>
          <a:p>
            <a:pPr algn="just" defTabSz="609539">
              <a:lnSpc>
                <a:spcPct val="125000"/>
              </a:lnSpc>
            </a:pPr>
            <a:r>
              <a:rPr lang="vi-VN" sz="2400" dirty="0">
                <a:solidFill>
                  <a:prstClr val="black"/>
                </a:solidFill>
                <a:latin typeface="UTM Avo" panose="02040603050506020204" pitchFamily="18" charset="0"/>
                <a:cs typeface="Arial" panose="020B0604020202020204" pitchFamily="34" charset="0"/>
              </a:rPr>
              <a:t>Trong Ví dụ 2, nêu cách xác định tổng sản phẩm trong nước (GDP) của Việt Nam và Singapore lần lượt trong các năm 2016, 2017, 2018.</a:t>
            </a:r>
          </a:p>
        </p:txBody>
      </p:sp>
      <p:pic>
        <p:nvPicPr>
          <p:cNvPr id="13" name="Picture 12">
            <a:extLst>
              <a:ext uri="{FF2B5EF4-FFF2-40B4-BE49-F238E27FC236}">
                <a16:creationId xmlns:a16="http://schemas.microsoft.com/office/drawing/2014/main" id="{CBDFF1E9-4295-0500-8EA6-539AC41A9E66}"/>
              </a:ext>
            </a:extLst>
          </p:cNvPr>
          <p:cNvPicPr>
            <a:picLocks noChangeAspect="1"/>
          </p:cNvPicPr>
          <p:nvPr/>
        </p:nvPicPr>
        <p:blipFill>
          <a:blip r:embed="rId3"/>
          <a:stretch>
            <a:fillRect/>
          </a:stretch>
        </p:blipFill>
        <p:spPr>
          <a:xfrm flipH="1">
            <a:off x="11002622" y="257477"/>
            <a:ext cx="958058" cy="890067"/>
          </a:xfrm>
          <a:prstGeom prst="rect">
            <a:avLst/>
          </a:prstGeom>
        </p:spPr>
      </p:pic>
      <p:pic>
        <p:nvPicPr>
          <p:cNvPr id="2" name="Picture 1">
            <a:extLst>
              <a:ext uri="{FF2B5EF4-FFF2-40B4-BE49-F238E27FC236}">
                <a16:creationId xmlns:a16="http://schemas.microsoft.com/office/drawing/2014/main" id="{757C33F8-8C16-FEF9-8762-67F7CC750535}"/>
              </a:ext>
            </a:extLst>
          </p:cNvPr>
          <p:cNvPicPr>
            <a:picLocks noChangeAspect="1"/>
          </p:cNvPicPr>
          <p:nvPr/>
        </p:nvPicPr>
        <p:blipFill>
          <a:blip r:embed="rId4"/>
          <a:stretch>
            <a:fillRect/>
          </a:stretch>
        </p:blipFill>
        <p:spPr>
          <a:xfrm>
            <a:off x="6178012" y="3130616"/>
            <a:ext cx="5436217" cy="3265944"/>
          </a:xfrm>
          <a:prstGeom prst="rect">
            <a:avLst/>
          </a:prstGeom>
        </p:spPr>
      </p:pic>
      <p:grpSp>
        <p:nvGrpSpPr>
          <p:cNvPr id="4" name="Group 3">
            <a:extLst>
              <a:ext uri="{FF2B5EF4-FFF2-40B4-BE49-F238E27FC236}">
                <a16:creationId xmlns:a16="http://schemas.microsoft.com/office/drawing/2014/main" id="{952B4742-9674-167C-6C11-52C152C1B61C}"/>
              </a:ext>
            </a:extLst>
          </p:cNvPr>
          <p:cNvGrpSpPr/>
          <p:nvPr/>
        </p:nvGrpSpPr>
        <p:grpSpPr>
          <a:xfrm>
            <a:off x="4646646" y="872509"/>
            <a:ext cx="6923313" cy="817672"/>
            <a:chOff x="1611219" y="2044475"/>
            <a:chExt cx="9170165" cy="1679459"/>
          </a:xfrm>
        </p:grpSpPr>
        <p:sp>
          <p:nvSpPr>
            <p:cNvPr id="5" name="Rectangle 4">
              <a:extLst>
                <a:ext uri="{FF2B5EF4-FFF2-40B4-BE49-F238E27FC236}">
                  <a16:creationId xmlns:a16="http://schemas.microsoft.com/office/drawing/2014/main" id="{BAFD0D2F-0D8B-9923-20A4-5003903622EA}"/>
                </a:ext>
              </a:extLst>
            </p:cNvPr>
            <p:cNvSpPr/>
            <p:nvPr/>
          </p:nvSpPr>
          <p:spPr>
            <a:xfrm>
              <a:off x="3639566" y="2044475"/>
              <a:ext cx="7141818" cy="1679459"/>
            </a:xfrm>
            <a:prstGeom prst="rect">
              <a:avLst/>
            </a:prstGeom>
          </p:spPr>
          <p:txBody>
            <a:bodyPr wrap="square">
              <a:spAutoFit/>
            </a:bodyPr>
            <a:lstStyle/>
            <a:p>
              <a:r>
                <a:rPr lang="en-US" sz="2800" b="1" i="1" dirty="0" err="1">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2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2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cs typeface="Times New Roman" panose="02020603050405020304" pitchFamily="18" charset="0"/>
                </a:rPr>
                <a:t>nhóm</a:t>
              </a:r>
              <a:r>
                <a:rPr lang="en-US" sz="2800" b="1" i="1" dirty="0">
                  <a:solidFill>
                    <a:schemeClr val="tx1">
                      <a:lumMod val="95000"/>
                      <a:lumOff val="5000"/>
                    </a:schemeClr>
                  </a:solidFill>
                  <a:latin typeface="Times New Roman" panose="02020603050405020304" pitchFamily="18" charset="0"/>
                  <a:cs typeface="Times New Roman" panose="02020603050405020304" pitchFamily="18" charset="0"/>
                </a:rPr>
                <a:t> (5 </a:t>
              </a:r>
              <a:r>
                <a:rPr lang="en-US" sz="2800" b="1" i="1" dirty="0" err="1">
                  <a:solidFill>
                    <a:schemeClr val="tx1">
                      <a:lumMod val="95000"/>
                      <a:lumOff val="5000"/>
                    </a:schemeClr>
                  </a:solidFill>
                  <a:latin typeface="Times New Roman" panose="02020603050405020304" pitchFamily="18" charset="0"/>
                  <a:cs typeface="Times New Roman" panose="02020603050405020304" pitchFamily="18" charset="0"/>
                </a:rPr>
                <a:t>phút</a:t>
              </a:r>
              <a:r>
                <a:rPr lang="en-US" sz="2800" b="1" i="1" dirty="0">
                  <a:solidFill>
                    <a:schemeClr val="tx1">
                      <a:lumMod val="95000"/>
                      <a:lumOff val="5000"/>
                    </a:schemeClr>
                  </a:solidFill>
                  <a:latin typeface="Times New Roman" panose="02020603050405020304" pitchFamily="18" charset="0"/>
                  <a:cs typeface="Times New Roman" panose="02020603050405020304" pitchFamily="18" charset="0"/>
                </a:rPr>
                <a:t>) </a:t>
              </a:r>
            </a:p>
            <a:p>
              <a:endParaRPr lang="en-US" sz="4000" i="1"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727752D-EE91-0458-3488-45392B97B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7" name="Rectangle 6">
            <a:extLst>
              <a:ext uri="{FF2B5EF4-FFF2-40B4-BE49-F238E27FC236}">
                <a16:creationId xmlns:a16="http://schemas.microsoft.com/office/drawing/2014/main" id="{F44180DE-0F14-BD44-07E2-B40B00D30672}"/>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B4FC4B12-E657-87F5-AA1C-73E454430A0A}"/>
              </a:ext>
            </a:extLst>
          </p:cNvPr>
          <p:cNvGraphicFramePr>
            <a:graphicFrameLocks noGrp="1"/>
          </p:cNvGraphicFramePr>
          <p:nvPr>
            <p:extLst>
              <p:ext uri="{D42A27DB-BD31-4B8C-83A1-F6EECF244321}">
                <p14:modId xmlns:p14="http://schemas.microsoft.com/office/powerpoint/2010/main" val="3150525146"/>
              </p:ext>
            </p:extLst>
          </p:nvPr>
        </p:nvGraphicFramePr>
        <p:xfrm>
          <a:off x="295524" y="3492520"/>
          <a:ext cx="5993364" cy="1205903"/>
        </p:xfrm>
        <a:graphic>
          <a:graphicData uri="http://schemas.openxmlformats.org/drawingml/2006/table">
            <a:tbl>
              <a:tblPr firstRow="1" bandRow="1">
                <a:tableStyleId>{5C22544A-7EE6-4342-B048-85BDC9FD1C3A}</a:tableStyleId>
              </a:tblPr>
              <a:tblGrid>
                <a:gridCol w="1663905">
                  <a:extLst>
                    <a:ext uri="{9D8B030D-6E8A-4147-A177-3AD203B41FA5}">
                      <a16:colId xmlns:a16="http://schemas.microsoft.com/office/drawing/2014/main" val="2761931442"/>
                    </a:ext>
                  </a:extLst>
                </a:gridCol>
                <a:gridCol w="4329459">
                  <a:extLst>
                    <a:ext uri="{9D8B030D-6E8A-4147-A177-3AD203B41FA5}">
                      <a16:colId xmlns:a16="http://schemas.microsoft.com/office/drawing/2014/main" val="2657480255"/>
                    </a:ext>
                  </a:extLst>
                </a:gridCol>
              </a:tblGrid>
              <a:tr h="1205903">
                <a:tc>
                  <a:txBody>
                    <a:bodyPr/>
                    <a:lstStyle/>
                    <a:p>
                      <a:endParaRPr lang="en-US" dirty="0"/>
                    </a:p>
                    <a:p>
                      <a:r>
                        <a:rPr lang="en-US" dirty="0">
                          <a:solidFill>
                            <a:schemeClr val="tx1"/>
                          </a:solidFill>
                        </a:rPr>
                        <a:t>NHÓM: 1,3,5</a:t>
                      </a:r>
                    </a:p>
                  </a:txBody>
                  <a:tcPr>
                    <a:solidFill>
                      <a:schemeClr val="accent4">
                        <a:lumMod val="60000"/>
                        <a:lumOff val="40000"/>
                      </a:schemeClr>
                    </a:solidFill>
                  </a:tcPr>
                </a:tc>
                <a:tc>
                  <a:txBody>
                    <a:bodyPr/>
                    <a:lstStyle/>
                    <a:p>
                      <a:r>
                        <a:rPr lang="en-US" sz="1800" dirty="0">
                          <a:solidFill>
                            <a:prstClr val="black"/>
                          </a:solidFill>
                          <a:latin typeface="UTM Avo" panose="02040603050506020204" pitchFamily="18" charset="0"/>
                          <a:cs typeface="Arial" panose="020B0604020202020204" pitchFamily="34" charset="0"/>
                        </a:rPr>
                        <a:t>N</a:t>
                      </a:r>
                      <a:r>
                        <a:rPr lang="vi-VN" sz="1800" dirty="0">
                          <a:solidFill>
                            <a:prstClr val="black"/>
                          </a:solidFill>
                          <a:latin typeface="UTM Avo" panose="02040603050506020204" pitchFamily="18" charset="0"/>
                          <a:cs typeface="Arial" panose="020B0604020202020204" pitchFamily="34" charset="0"/>
                        </a:rPr>
                        <a:t>êu cách xác định tổng sản phẩm trong nước (GDP) của </a:t>
                      </a:r>
                      <a:r>
                        <a:rPr lang="vi-VN" sz="1800" u="sng" dirty="0">
                          <a:solidFill>
                            <a:srgbClr val="FA0000"/>
                          </a:solidFill>
                          <a:latin typeface="UTM Avo" panose="02040603050506020204" pitchFamily="18" charset="0"/>
                          <a:cs typeface="Arial" panose="020B0604020202020204" pitchFamily="34" charset="0"/>
                        </a:rPr>
                        <a:t>Việt Nam </a:t>
                      </a:r>
                      <a:r>
                        <a:rPr lang="en-US" sz="1800" u="sng" dirty="0">
                          <a:solidFill>
                            <a:srgbClr val="FA0000"/>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lần</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lượt</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trong</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các</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năm</a:t>
                      </a:r>
                      <a:r>
                        <a:rPr lang="en-US" sz="1800" dirty="0">
                          <a:solidFill>
                            <a:prstClr val="black"/>
                          </a:solidFill>
                          <a:latin typeface="UTM Avo" panose="02040603050506020204" pitchFamily="18" charset="0"/>
                          <a:cs typeface="Arial" panose="020B0604020202020204" pitchFamily="34" charset="0"/>
                        </a:rPr>
                        <a:t> 2016, 2017, 2018</a:t>
                      </a:r>
                    </a:p>
                    <a:p>
                      <a:endParaRPr lang="en-US" dirty="0"/>
                    </a:p>
                  </a:txBody>
                  <a:tcPr>
                    <a:solidFill>
                      <a:schemeClr val="accent4">
                        <a:lumMod val="60000"/>
                        <a:lumOff val="40000"/>
                      </a:schemeClr>
                    </a:solidFill>
                  </a:tcPr>
                </a:tc>
                <a:extLst>
                  <a:ext uri="{0D108BD9-81ED-4DB2-BD59-A6C34878D82A}">
                    <a16:rowId xmlns:a16="http://schemas.microsoft.com/office/drawing/2014/main" val="77107375"/>
                  </a:ext>
                </a:extLst>
              </a:tr>
            </a:tbl>
          </a:graphicData>
        </a:graphic>
      </p:graphicFrame>
      <p:graphicFrame>
        <p:nvGraphicFramePr>
          <p:cNvPr id="12" name="Table 11">
            <a:extLst>
              <a:ext uri="{FF2B5EF4-FFF2-40B4-BE49-F238E27FC236}">
                <a16:creationId xmlns:a16="http://schemas.microsoft.com/office/drawing/2014/main" id="{41419BFB-0C09-E9A5-8313-D7CD0EBB4D0E}"/>
              </a:ext>
            </a:extLst>
          </p:cNvPr>
          <p:cNvGraphicFramePr>
            <a:graphicFrameLocks noGrp="1"/>
          </p:cNvGraphicFramePr>
          <p:nvPr>
            <p:extLst>
              <p:ext uri="{D42A27DB-BD31-4B8C-83A1-F6EECF244321}">
                <p14:modId xmlns:p14="http://schemas.microsoft.com/office/powerpoint/2010/main" val="376366590"/>
              </p:ext>
            </p:extLst>
          </p:nvPr>
        </p:nvGraphicFramePr>
        <p:xfrm>
          <a:off x="295524" y="4698423"/>
          <a:ext cx="5993364" cy="1205903"/>
        </p:xfrm>
        <a:graphic>
          <a:graphicData uri="http://schemas.openxmlformats.org/drawingml/2006/table">
            <a:tbl>
              <a:tblPr firstRow="1" bandRow="1">
                <a:tableStyleId>{5C22544A-7EE6-4342-B048-85BDC9FD1C3A}</a:tableStyleId>
              </a:tblPr>
              <a:tblGrid>
                <a:gridCol w="1645243">
                  <a:extLst>
                    <a:ext uri="{9D8B030D-6E8A-4147-A177-3AD203B41FA5}">
                      <a16:colId xmlns:a16="http://schemas.microsoft.com/office/drawing/2014/main" val="2761931442"/>
                    </a:ext>
                  </a:extLst>
                </a:gridCol>
                <a:gridCol w="4348121">
                  <a:extLst>
                    <a:ext uri="{9D8B030D-6E8A-4147-A177-3AD203B41FA5}">
                      <a16:colId xmlns:a16="http://schemas.microsoft.com/office/drawing/2014/main" val="2657480255"/>
                    </a:ext>
                  </a:extLst>
                </a:gridCol>
              </a:tblGrid>
              <a:tr h="1205903">
                <a:tc>
                  <a:txBody>
                    <a:bodyPr/>
                    <a:lstStyle/>
                    <a:p>
                      <a:endParaRPr lang="en-US" dirty="0"/>
                    </a:p>
                    <a:p>
                      <a:r>
                        <a:rPr lang="en-US" dirty="0">
                          <a:solidFill>
                            <a:schemeClr val="tx1"/>
                          </a:solidFill>
                        </a:rPr>
                        <a:t>NHÓM: 2,4,6</a:t>
                      </a:r>
                    </a:p>
                  </a:txBody>
                  <a:tcPr>
                    <a:solidFill>
                      <a:schemeClr val="accent4">
                        <a:lumMod val="60000"/>
                        <a:lumOff val="40000"/>
                      </a:schemeClr>
                    </a:solidFill>
                  </a:tcPr>
                </a:tc>
                <a:tc>
                  <a:txBody>
                    <a:bodyPr/>
                    <a:lstStyle/>
                    <a:p>
                      <a:r>
                        <a:rPr lang="en-US" sz="1800" dirty="0">
                          <a:solidFill>
                            <a:prstClr val="black"/>
                          </a:solidFill>
                          <a:latin typeface="UTM Avo" panose="02040603050506020204" pitchFamily="18" charset="0"/>
                          <a:cs typeface="Arial" panose="020B0604020202020204" pitchFamily="34" charset="0"/>
                        </a:rPr>
                        <a:t>N</a:t>
                      </a:r>
                      <a:r>
                        <a:rPr lang="vi-VN" sz="1800" dirty="0">
                          <a:solidFill>
                            <a:prstClr val="black"/>
                          </a:solidFill>
                          <a:latin typeface="UTM Avo" panose="02040603050506020204" pitchFamily="18" charset="0"/>
                          <a:cs typeface="Arial" panose="020B0604020202020204" pitchFamily="34" charset="0"/>
                        </a:rPr>
                        <a:t>êu cách xác định tổng sản phẩm trong nước (GDP) của </a:t>
                      </a:r>
                      <a:r>
                        <a:rPr lang="en-US" sz="1800" u="sng" dirty="0">
                          <a:solidFill>
                            <a:srgbClr val="FA0000"/>
                          </a:solidFill>
                          <a:latin typeface="UTM Avo" panose="02040603050506020204" pitchFamily="18" charset="0"/>
                          <a:cs typeface="Arial" panose="020B0604020202020204" pitchFamily="34" charset="0"/>
                        </a:rPr>
                        <a:t>Singapore</a:t>
                      </a:r>
                      <a:r>
                        <a:rPr lang="vi-VN" sz="1800" u="sng" dirty="0">
                          <a:solidFill>
                            <a:srgbClr val="FA0000"/>
                          </a:solidFill>
                          <a:latin typeface="UTM Avo" panose="02040603050506020204" pitchFamily="18" charset="0"/>
                          <a:cs typeface="Arial" panose="020B0604020202020204" pitchFamily="34" charset="0"/>
                        </a:rPr>
                        <a:t> </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lần</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lượt</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trong</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các</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năm</a:t>
                      </a:r>
                      <a:r>
                        <a:rPr lang="en-US" sz="1800" dirty="0">
                          <a:solidFill>
                            <a:prstClr val="black"/>
                          </a:solidFill>
                          <a:latin typeface="UTM Avo" panose="02040603050506020204" pitchFamily="18" charset="0"/>
                          <a:cs typeface="Arial" panose="020B0604020202020204" pitchFamily="34" charset="0"/>
                        </a:rPr>
                        <a:t> 2016, 2017, 2018</a:t>
                      </a:r>
                    </a:p>
                    <a:p>
                      <a:endParaRPr lang="en-US" dirty="0"/>
                    </a:p>
                  </a:txBody>
                  <a:tcPr>
                    <a:solidFill>
                      <a:schemeClr val="accent4">
                        <a:lumMod val="60000"/>
                        <a:lumOff val="40000"/>
                      </a:schemeClr>
                    </a:solidFill>
                  </a:tcPr>
                </a:tc>
                <a:extLst>
                  <a:ext uri="{0D108BD9-81ED-4DB2-BD59-A6C34878D82A}">
                    <a16:rowId xmlns:a16="http://schemas.microsoft.com/office/drawing/2014/main" val="77107375"/>
                  </a:ext>
                </a:extLst>
              </a:tr>
            </a:tbl>
          </a:graphicData>
        </a:graphic>
      </p:graphicFrame>
    </p:spTree>
    <p:extLst>
      <p:ext uri="{BB962C8B-B14F-4D97-AF65-F5344CB8AC3E}">
        <p14:creationId xmlns:p14="http://schemas.microsoft.com/office/powerpoint/2010/main" val="279787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8F67D30C-F1AF-6F3B-7F7E-A8BAEAD23182}"/>
              </a:ext>
            </a:extLst>
          </p:cNvPr>
          <p:cNvSpPr/>
          <p:nvPr/>
        </p:nvSpPr>
        <p:spPr>
          <a:xfrm>
            <a:off x="406400" y="1627717"/>
            <a:ext cx="2156691" cy="542636"/>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lang="vi-VN" sz="2400" b="1" dirty="0">
                <a:solidFill>
                  <a:schemeClr val="bg1"/>
                </a:solidFill>
                <a:latin typeface="UTM Avo" panose="02040603050506020204" pitchFamily="18" charset="0"/>
                <a:cs typeface="Arial" panose="020B0604020202020204" pitchFamily="34" charset="0"/>
              </a:rPr>
              <a:t>Luyện tập 1</a:t>
            </a:r>
            <a:endParaRPr lang="en-US" sz="2400" b="1" dirty="0">
              <a:solidFill>
                <a:schemeClr val="bg1"/>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3EBDEDF-AA9F-4517-495E-90C7A0CBB095}"/>
              </a:ext>
            </a:extLst>
          </p:cNvPr>
          <p:cNvSpPr txBox="1"/>
          <p:nvPr/>
        </p:nvSpPr>
        <p:spPr>
          <a:xfrm>
            <a:off x="2794854" y="1703580"/>
            <a:ext cx="931333" cy="466731"/>
          </a:xfrm>
          <a:prstGeom prst="rect">
            <a:avLst/>
          </a:prstGeom>
          <a:noFill/>
        </p:spPr>
        <p:txBody>
          <a:bodyPr wrap="square" rtlCol="0">
            <a:spAutoFit/>
          </a:bodyPr>
          <a:lstStyle/>
          <a:p>
            <a:pPr algn="ctr" defTabSz="609539"/>
            <a:r>
              <a:rPr lang="vi-VN" sz="2400" b="1" dirty="0">
                <a:solidFill>
                  <a:srgbClr val="C00000"/>
                </a:solidFill>
                <a:latin typeface="UTM Avo" panose="02040603050506020204" pitchFamily="18" charset="0"/>
                <a:cs typeface="Arial" panose="020B0604020202020204" pitchFamily="34" charset="0"/>
              </a:rPr>
              <a:t>Giải</a:t>
            </a:r>
            <a:endParaRPr lang="en-US" sz="2400" b="1" dirty="0">
              <a:solidFill>
                <a:srgbClr val="C00000"/>
              </a:solidFill>
              <a:latin typeface="UTM Avo" panose="0204060305050602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C709901D-0B2C-100D-5394-550CF87819E2}"/>
              </a:ext>
            </a:extLst>
          </p:cNvPr>
          <p:cNvSpPr/>
          <p:nvPr/>
        </p:nvSpPr>
        <p:spPr>
          <a:xfrm>
            <a:off x="179898" y="2238804"/>
            <a:ext cx="6682297" cy="5134932"/>
          </a:xfrm>
          <a:prstGeom prst="rect">
            <a:avLst/>
          </a:prstGeom>
        </p:spPr>
        <p:txBody>
          <a:bodyPr wrap="square">
            <a:spAutoFit/>
          </a:bodyPr>
          <a:lstStyle/>
          <a:p>
            <a:r>
              <a:rPr lang="vi-VN" sz="2300" dirty="0">
                <a:solidFill>
                  <a:prstClr val="black"/>
                </a:solidFill>
                <a:latin typeface="+mj-lt"/>
                <a:cs typeface="Arial" panose="020B0604020202020204" pitchFamily="34" charset="0"/>
              </a:rPr>
              <a:t>Trong Ví dụ 2, </a:t>
            </a:r>
            <a:endParaRPr lang="en-US" sz="2300" dirty="0">
              <a:solidFill>
                <a:prstClr val="black"/>
              </a:solidFill>
              <a:latin typeface="+mj-lt"/>
              <a:cs typeface="Arial" panose="020B0604020202020204" pitchFamily="34" charset="0"/>
            </a:endParaRPr>
          </a:p>
          <a:p>
            <a:r>
              <a:rPr lang="vi-VN" sz="2300" dirty="0">
                <a:latin typeface="+mj-lt"/>
              </a:rPr>
              <a:t>– Nhìn vào cột (màu xanh) biểu thị GDP của Việt Nam trong năm 2016, 2017, 2018, ta thấy trên mỗi đỉnh cột lần lượt ghi số 205,</a:t>
            </a:r>
            <a:r>
              <a:rPr lang="en-US" sz="2300" dirty="0">
                <a:latin typeface="+mj-lt"/>
              </a:rPr>
              <a:t>3</a:t>
            </a:r>
            <a:r>
              <a:rPr lang="vi-VN" sz="2300" dirty="0">
                <a:latin typeface="+mj-lt"/>
              </a:rPr>
              <a:t>; 223,7; 245,2 và đơn vị tính là tỉ đô la Mỹ. Vậy GDP của Việt Nam trong các năm 2016, 2017, 2018 lần lượt là 205,</a:t>
            </a:r>
            <a:r>
              <a:rPr lang="en-US" sz="2300" dirty="0">
                <a:latin typeface="+mj-lt"/>
              </a:rPr>
              <a:t>3</a:t>
            </a:r>
            <a:r>
              <a:rPr lang="vi-VN" sz="2300" dirty="0">
                <a:latin typeface="+mj-lt"/>
              </a:rPr>
              <a:t>; 223,7; 245,2 tỉ đô la Mỹ.</a:t>
            </a:r>
            <a:endParaRPr lang="en-US" sz="2300" dirty="0">
              <a:latin typeface="+mj-lt"/>
            </a:endParaRPr>
          </a:p>
          <a:p>
            <a:endParaRPr lang="vi-VN" sz="2300" dirty="0">
              <a:latin typeface="+mj-lt"/>
            </a:endParaRPr>
          </a:p>
          <a:p>
            <a:r>
              <a:rPr lang="vi-VN" sz="2300" dirty="0">
                <a:latin typeface="+mj-lt"/>
              </a:rPr>
              <a:t>– Nhìn vào cột (màu cam) biểu thị GDP của Singapore trong năm 2016, 2017, 2018, ta thấy trên mỗi đỉnh cột lần lượt ghi số 318,7; 341,9; 373,2 và đơn vị tính là tỉ đô la Mỹ. Vậy GDP của Singapore trong các năm 2016, 2017, 2018 lần lượt là 318,7; 341,9; 373,2 tỉ đô la Mỹ.</a:t>
            </a:r>
          </a:p>
          <a:p>
            <a:pPr algn="just" defTabSz="609539">
              <a:lnSpc>
                <a:spcPct val="130000"/>
              </a:lnSpc>
            </a:pPr>
            <a:endParaRPr lang="vi-VN" sz="2400" dirty="0">
              <a:solidFill>
                <a:prstClr val="black"/>
              </a:solidFill>
              <a:latin typeface="UTM Avo" panose="02040603050506020204" pitchFamily="18" charset="0"/>
              <a:cs typeface="Arial" panose="020B0604020202020204" pitchFamily="34" charset="0"/>
            </a:endParaRPr>
          </a:p>
        </p:txBody>
      </p:sp>
      <p:pic>
        <p:nvPicPr>
          <p:cNvPr id="13" name="Picture 12">
            <a:extLst>
              <a:ext uri="{FF2B5EF4-FFF2-40B4-BE49-F238E27FC236}">
                <a16:creationId xmlns:a16="http://schemas.microsoft.com/office/drawing/2014/main" id="{CBDFF1E9-4295-0500-8EA6-539AC41A9E66}"/>
              </a:ext>
            </a:extLst>
          </p:cNvPr>
          <p:cNvPicPr>
            <a:picLocks noChangeAspect="1"/>
          </p:cNvPicPr>
          <p:nvPr/>
        </p:nvPicPr>
        <p:blipFill>
          <a:blip r:embed="rId3"/>
          <a:stretch>
            <a:fillRect/>
          </a:stretch>
        </p:blipFill>
        <p:spPr>
          <a:xfrm flipH="1">
            <a:off x="11002622" y="257477"/>
            <a:ext cx="958058" cy="890067"/>
          </a:xfrm>
          <a:prstGeom prst="rect">
            <a:avLst/>
          </a:prstGeom>
        </p:spPr>
      </p:pic>
      <p:pic>
        <p:nvPicPr>
          <p:cNvPr id="2" name="Picture 1">
            <a:extLst>
              <a:ext uri="{FF2B5EF4-FFF2-40B4-BE49-F238E27FC236}">
                <a16:creationId xmlns:a16="http://schemas.microsoft.com/office/drawing/2014/main" id="{36C35B0D-6650-13CB-6A75-05F69D91CB2B}"/>
              </a:ext>
            </a:extLst>
          </p:cNvPr>
          <p:cNvPicPr>
            <a:picLocks noChangeAspect="1"/>
          </p:cNvPicPr>
          <p:nvPr/>
        </p:nvPicPr>
        <p:blipFill>
          <a:blip r:embed="rId4"/>
          <a:stretch>
            <a:fillRect/>
          </a:stretch>
        </p:blipFill>
        <p:spPr>
          <a:xfrm>
            <a:off x="6827544" y="2438758"/>
            <a:ext cx="5184558" cy="3114753"/>
          </a:xfrm>
          <a:prstGeom prst="rect">
            <a:avLst/>
          </a:prstGeom>
        </p:spPr>
      </p:pic>
      <p:sp>
        <p:nvSpPr>
          <p:cNvPr id="4" name="Rectangle 3">
            <a:extLst>
              <a:ext uri="{FF2B5EF4-FFF2-40B4-BE49-F238E27FC236}">
                <a16:creationId xmlns:a16="http://schemas.microsoft.com/office/drawing/2014/main" id="{359F5C06-A13D-1FDE-04D4-2978EA31E59D}"/>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7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0" y="1746533"/>
            <a:ext cx="7427167" cy="1814942"/>
            <a:chOff x="117458" y="961143"/>
            <a:chExt cx="9688532" cy="2722414"/>
          </a:xfrm>
        </p:grpSpPr>
        <p:sp>
          <p:nvSpPr>
            <p:cNvPr id="4" name="Rectangle 3">
              <a:extLst>
                <a:ext uri="{FF2B5EF4-FFF2-40B4-BE49-F238E27FC236}">
                  <a16:creationId xmlns:a16="http://schemas.microsoft.com/office/drawing/2014/main" id="{E12C1939-49BC-2F3D-2226-E50B0B5092D1}"/>
                </a:ext>
              </a:extLst>
            </p:cNvPr>
            <p:cNvSpPr/>
            <p:nvPr/>
          </p:nvSpPr>
          <p:spPr>
            <a:xfrm>
              <a:off x="457200" y="1024269"/>
              <a:ext cx="9348790" cy="2659288"/>
            </a:xfrm>
            <a:prstGeom prst="rect">
              <a:avLst/>
            </a:prstGeom>
          </p:spPr>
          <p:txBody>
            <a:bodyPr wrap="square">
              <a:spAutoFit/>
            </a:bodyPr>
            <a:lstStyle/>
            <a:p>
              <a:pPr marL="0" marR="0" lvl="0" indent="0" algn="just" defTabSz="609539" eaLnBrk="1" fontAlgn="auto" latinLnBrk="0" hangingPunct="1">
                <a:lnSpc>
                  <a:spcPct val="125000"/>
                </a:lnSpc>
                <a:spcBef>
                  <a:spcPts val="0"/>
                </a:spcBef>
                <a:spcAft>
                  <a:spcPts val="333"/>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Biểu đồ đoạn thẳng trong Hình 5 biểu diễn nhiệt độ tại một số thời điểm trong ngày 23/4/2022 ở Huế.</a:t>
              </a:r>
            </a:p>
            <a:p>
              <a:pPr marL="0" marR="0" lvl="0" indent="0" algn="just" defTabSz="609539" eaLnBrk="1" fontAlgn="auto" latinLnBrk="0" hangingPunct="1">
                <a:lnSpc>
                  <a:spcPct val="125000"/>
                </a:lnSpc>
                <a:spcBef>
                  <a:spcPts val="0"/>
                </a:spcBef>
                <a:spcAft>
                  <a:spcPts val="333"/>
                </a:spcAft>
                <a:buClrTx/>
                <a:buSzTx/>
                <a:buFontTx/>
                <a:buNone/>
                <a:tabLst/>
                <a:defRPr/>
              </a:pP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Xác định nhiệt độ ở Huế lúc 9 h.</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117458" y="961143"/>
              <a:ext cx="1910929"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3</a:t>
              </a:r>
            </a:p>
          </p:txBody>
        </p:sp>
      </p:grpSp>
      <p:sp>
        <p:nvSpPr>
          <p:cNvPr id="8" name="TextBox 7">
            <a:extLst>
              <a:ext uri="{FF2B5EF4-FFF2-40B4-BE49-F238E27FC236}">
                <a16:creationId xmlns:a16="http://schemas.microsoft.com/office/drawing/2014/main" id="{525F58C5-33C6-8632-1BC7-B07A8290FF16}"/>
              </a:ext>
            </a:extLst>
          </p:cNvPr>
          <p:cNvSpPr txBox="1"/>
          <p:nvPr/>
        </p:nvSpPr>
        <p:spPr>
          <a:xfrm>
            <a:off x="254000" y="3603559"/>
            <a:ext cx="931333" cy="430887"/>
          </a:xfrm>
          <a:prstGeom prst="rect">
            <a:avLst/>
          </a:prstGeom>
          <a:noFill/>
        </p:spPr>
        <p:txBody>
          <a:bodyPr wrap="square" rtlCol="0">
            <a:spAutoFit/>
          </a:bodyPr>
          <a:lstStyle/>
          <a:p>
            <a:r>
              <a:rPr lang="vi-VN" sz="2200" b="1" kern="0" dirty="0">
                <a:solidFill>
                  <a:srgbClr val="C00000"/>
                </a:solidFill>
                <a:latin typeface="UTM Avo" panose="02040603050506020204" pitchFamily="18" charset="0"/>
                <a:cs typeface="Arial" panose="020B0604020202020204" pitchFamily="34" charset="0"/>
              </a:rPr>
              <a:t>Giải</a:t>
            </a:r>
            <a:endParaRPr lang="en-US" sz="2200" b="1" kern="0" dirty="0">
              <a:solidFill>
                <a:srgbClr val="C00000"/>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1F2ADAD2-4601-49E2-B89F-3BE8A659CFB1}"/>
              </a:ext>
            </a:extLst>
          </p:cNvPr>
          <p:cNvSpPr/>
          <p:nvPr/>
        </p:nvSpPr>
        <p:spPr>
          <a:xfrm>
            <a:off x="254000" y="4034446"/>
            <a:ext cx="11363159" cy="2588209"/>
          </a:xfrm>
          <a:prstGeom prst="rect">
            <a:avLst/>
          </a:prstGeom>
        </p:spPr>
        <p:txBody>
          <a:bodyPr wrap="square">
            <a:spAutoFit/>
          </a:bodyPr>
          <a:lstStyle/>
          <a:p>
            <a:pPr algn="just">
              <a:lnSpc>
                <a:spcPct val="125000"/>
              </a:lnSpc>
            </a:pPr>
            <a:r>
              <a:rPr lang="vi-VN" sz="2200" kern="0" dirty="0">
                <a:solidFill>
                  <a:prstClr val="black"/>
                </a:solidFill>
                <a:latin typeface="UTM Avo" panose="02040603050506020204" pitchFamily="18" charset="0"/>
                <a:cs typeface="Arial" panose="020B0604020202020204" pitchFamily="34" charset="0"/>
              </a:rPr>
              <a:t>Để biết nhiệt độ ở Huế lúc 9 h, ta làm như sau:</a:t>
            </a:r>
          </a:p>
          <a:p>
            <a:pPr marL="381019" indent="-381019" algn="just">
              <a:lnSpc>
                <a:spcPct val="125000"/>
              </a:lnSpc>
              <a:buFontTx/>
              <a:buChar char="-"/>
            </a:pPr>
            <a:r>
              <a:rPr lang="vi-VN" sz="2200" kern="0" dirty="0">
                <a:solidFill>
                  <a:prstClr val="black"/>
                </a:solidFill>
                <a:latin typeface="UTM Avo" panose="02040603050506020204" pitchFamily="18" charset="0"/>
                <a:cs typeface="Arial" panose="020B0604020202020204" pitchFamily="34" charset="0"/>
              </a:rPr>
              <a:t>Từ điểm “9” trên trục nằm ngang, dóng theo chiều thẳng đứng tới đầu mút của đoạn thẳng thuộc đường gấp khúc;</a:t>
            </a:r>
            <a:endParaRPr lang="en-US" sz="2200" kern="0" dirty="0">
              <a:solidFill>
                <a:prstClr val="black"/>
              </a:solidFill>
              <a:latin typeface="UTM Avo" panose="02040603050506020204" pitchFamily="18" charset="0"/>
              <a:cs typeface="Arial" panose="020B0604020202020204" pitchFamily="34" charset="0"/>
            </a:endParaRPr>
          </a:p>
          <a:p>
            <a:pPr marL="381019" indent="-381019" algn="just">
              <a:lnSpc>
                <a:spcPct val="125000"/>
              </a:lnSpc>
              <a:buFontTx/>
              <a:buChar char="-"/>
            </a:pPr>
            <a:r>
              <a:rPr lang="vi-VN" sz="2200" kern="0" dirty="0">
                <a:solidFill>
                  <a:prstClr val="black"/>
                </a:solidFill>
                <a:latin typeface="UTM Avo" panose="02040603050506020204" pitchFamily="18" charset="0"/>
                <a:cs typeface="Arial" panose="020B0604020202020204" pitchFamily="34" charset="0"/>
              </a:rPr>
              <a:t>Đi tiếp theo chiều ngang về bên trái cho đến khi gặp trục thẳng đứng;</a:t>
            </a:r>
            <a:endParaRPr lang="en-US" sz="2200" kern="0" dirty="0">
              <a:solidFill>
                <a:prstClr val="black"/>
              </a:solidFill>
              <a:latin typeface="UTM Avo" panose="02040603050506020204" pitchFamily="18" charset="0"/>
              <a:cs typeface="Arial" panose="020B0604020202020204" pitchFamily="34" charset="0"/>
            </a:endParaRPr>
          </a:p>
          <a:p>
            <a:pPr marL="381019" indent="-381019" algn="just">
              <a:lnSpc>
                <a:spcPct val="125000"/>
              </a:lnSpc>
              <a:buFontTx/>
              <a:buChar char="-"/>
            </a:pPr>
            <a:r>
              <a:rPr lang="vi-VN" sz="2200" kern="0" dirty="0">
                <a:solidFill>
                  <a:prstClr val="black"/>
                </a:solidFill>
                <a:latin typeface="UTM Avo" panose="02040603050506020204" pitchFamily="18" charset="0"/>
                <a:cs typeface="Arial" panose="020B0604020202020204" pitchFamily="34" charset="0"/>
              </a:rPr>
              <a:t>Đọc số chỉ trên trục thẳng đứng.</a:t>
            </a:r>
          </a:p>
          <a:p>
            <a:pPr algn="just">
              <a:lnSpc>
                <a:spcPct val="125000"/>
              </a:lnSpc>
            </a:pPr>
            <a:r>
              <a:rPr lang="vi-VN" sz="2200" kern="0" dirty="0">
                <a:solidFill>
                  <a:prstClr val="black"/>
                </a:solidFill>
                <a:latin typeface="UTM Avo" panose="02040603050506020204" pitchFamily="18" charset="0"/>
                <a:cs typeface="Arial" panose="020B0604020202020204" pitchFamily="34" charset="0"/>
              </a:rPr>
              <a:t>Ta có: Nhiệt độ ở Huế lúc 9 h là 32 °C.</a:t>
            </a:r>
          </a:p>
        </p:txBody>
      </p:sp>
      <p:pic>
        <p:nvPicPr>
          <p:cNvPr id="5" name="Picture 4">
            <a:extLst>
              <a:ext uri="{FF2B5EF4-FFF2-40B4-BE49-F238E27FC236}">
                <a16:creationId xmlns:a16="http://schemas.microsoft.com/office/drawing/2014/main" id="{F7CC7A5E-7BA0-E0A1-C019-6799AA1DB1D6}"/>
              </a:ext>
            </a:extLst>
          </p:cNvPr>
          <p:cNvPicPr>
            <a:picLocks noChangeAspect="1"/>
          </p:cNvPicPr>
          <p:nvPr/>
        </p:nvPicPr>
        <p:blipFill>
          <a:blip r:embed="rId3"/>
          <a:stretch>
            <a:fillRect/>
          </a:stretch>
        </p:blipFill>
        <p:spPr>
          <a:xfrm>
            <a:off x="7323671" y="648378"/>
            <a:ext cx="4809524" cy="3866667"/>
          </a:xfrm>
          <a:prstGeom prst="rect">
            <a:avLst/>
          </a:prstGeom>
        </p:spPr>
      </p:pic>
      <p:sp>
        <p:nvSpPr>
          <p:cNvPr id="6" name="Rectangle 5">
            <a:extLst>
              <a:ext uri="{FF2B5EF4-FFF2-40B4-BE49-F238E27FC236}">
                <a16:creationId xmlns:a16="http://schemas.microsoft.com/office/drawing/2014/main" id="{0A009BDE-F1A0-8E10-72E3-6D0AE211C491}"/>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93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fade">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fade">
                                      <p:cBhvr>
                                        <p:cTn id="4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69908" y="1704068"/>
            <a:ext cx="6330892" cy="3067443"/>
            <a:chOff x="181063" y="897445"/>
            <a:chExt cx="9500764" cy="4601167"/>
          </a:xfrm>
        </p:grpSpPr>
        <p:sp>
          <p:nvSpPr>
            <p:cNvPr id="4" name="Rectangle 3">
              <a:extLst>
                <a:ext uri="{FF2B5EF4-FFF2-40B4-BE49-F238E27FC236}">
                  <a16:creationId xmlns:a16="http://schemas.microsoft.com/office/drawing/2014/main" id="{E12C1939-49BC-2F3D-2226-E50B0B5092D1}"/>
                </a:ext>
              </a:extLst>
            </p:cNvPr>
            <p:cNvSpPr/>
            <p:nvPr/>
          </p:nvSpPr>
          <p:spPr>
            <a:xfrm>
              <a:off x="333037" y="897445"/>
              <a:ext cx="9348790" cy="4601167"/>
            </a:xfrm>
            <a:prstGeom prst="rect">
              <a:avLst/>
            </a:prstGeom>
          </p:spPr>
          <p:txBody>
            <a:bodyPr wrap="square">
              <a:spAutoFit/>
            </a:bodyPr>
            <a:lstStyle/>
            <a:p>
              <a:pPr marL="0" marR="0" lvl="0" indent="0" algn="just" defTabSz="609539" eaLnBrk="1" fontAlgn="auto" latinLnBrk="0" hangingPunct="1">
                <a:lnSpc>
                  <a:spcPct val="150000"/>
                </a:lnSpc>
                <a:spcBef>
                  <a:spcPts val="0"/>
                </a:spcBef>
                <a:spcAft>
                  <a:spcPts val="333"/>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2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Biểu</a:t>
              </a: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2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đồ</a:t>
              </a: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2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quạt</a:t>
              </a: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2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tròn</a:t>
              </a: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ở</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200" b="0" i="1"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Hình 6</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biểu diễn kết quả thống kê (tính theo tỉ số phần trăm) diện tích của châu Á, châu Âu, châu Phi, châu Mỹ, châu Đại Dương, châu Nam Cực so với tổng diện tích của cả sáu châu lục đó.</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181063" y="897445"/>
              <a:ext cx="1981453"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4</a:t>
              </a:r>
            </a:p>
          </p:txBody>
        </p:sp>
      </p:grpSp>
      <p:sp>
        <p:nvSpPr>
          <p:cNvPr id="8" name="TextBox 7">
            <a:extLst>
              <a:ext uri="{FF2B5EF4-FFF2-40B4-BE49-F238E27FC236}">
                <a16:creationId xmlns:a16="http://schemas.microsoft.com/office/drawing/2014/main" id="{525F58C5-33C6-8632-1BC7-B07A8290FF16}"/>
              </a:ext>
            </a:extLst>
          </p:cNvPr>
          <p:cNvSpPr txBox="1"/>
          <p:nvPr/>
        </p:nvSpPr>
        <p:spPr>
          <a:xfrm>
            <a:off x="5555193" y="4858262"/>
            <a:ext cx="931333" cy="430887"/>
          </a:xfrm>
          <a:prstGeom prst="rect">
            <a:avLst/>
          </a:prstGeom>
          <a:noFill/>
        </p:spPr>
        <p:txBody>
          <a:bodyPr wrap="square" rtlCol="0">
            <a:spAutoFit/>
          </a:bodyPr>
          <a:lstStyle/>
          <a:p>
            <a:r>
              <a:rPr lang="vi-VN" sz="2200" b="1" kern="0" dirty="0">
                <a:solidFill>
                  <a:srgbClr val="C00000"/>
                </a:solidFill>
                <a:latin typeface="UTM Avo" panose="02040603050506020204" pitchFamily="18" charset="0"/>
                <a:cs typeface="Arial" panose="020B0604020202020204" pitchFamily="34" charset="0"/>
              </a:rPr>
              <a:t>Giải</a:t>
            </a:r>
            <a:endParaRPr lang="en-US" sz="2200" b="1" kern="0" dirty="0">
              <a:solidFill>
                <a:srgbClr val="C00000"/>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1F2ADAD2-4601-49E2-B89F-3BE8A659CFB1}"/>
              </a:ext>
            </a:extLst>
          </p:cNvPr>
          <p:cNvSpPr/>
          <p:nvPr/>
        </p:nvSpPr>
        <p:spPr>
          <a:xfrm>
            <a:off x="308760" y="4259693"/>
            <a:ext cx="11363159" cy="464807"/>
          </a:xfrm>
          <a:prstGeom prst="rect">
            <a:avLst/>
          </a:prstGeom>
        </p:spPr>
        <p:txBody>
          <a:bodyPr wrap="square">
            <a:spAutoFit/>
          </a:bodyPr>
          <a:lstStyle/>
          <a:p>
            <a:pPr algn="just">
              <a:lnSpc>
                <a:spcPct val="125000"/>
              </a:lnSpc>
            </a:pPr>
            <a:r>
              <a:rPr lang="vi-VN" sz="2200" kern="0" dirty="0">
                <a:solidFill>
                  <a:prstClr val="black"/>
                </a:solidFill>
                <a:latin typeface="UTM Avo" panose="02040603050506020204" pitchFamily="18" charset="0"/>
                <a:cs typeface="Arial" panose="020B0604020202020204" pitchFamily="34" charset="0"/>
              </a:rPr>
              <a:t>Hỏi châu Á chiếm bao nhiêu phần trăm tổng diện tích của cả sáu châu lục đó?</a:t>
            </a:r>
          </a:p>
        </p:txBody>
      </p:sp>
      <p:sp>
        <p:nvSpPr>
          <p:cNvPr id="10" name="Rectangle 9">
            <a:extLst>
              <a:ext uri="{FF2B5EF4-FFF2-40B4-BE49-F238E27FC236}">
                <a16:creationId xmlns:a16="http://schemas.microsoft.com/office/drawing/2014/main" id="{1DA97010-F1EC-A270-AB58-94038674AD9D}"/>
              </a:ext>
            </a:extLst>
          </p:cNvPr>
          <p:cNvSpPr/>
          <p:nvPr/>
        </p:nvSpPr>
        <p:spPr>
          <a:xfrm>
            <a:off x="2242679" y="5289149"/>
            <a:ext cx="8487694" cy="1036117"/>
          </a:xfrm>
          <a:prstGeom prst="rect">
            <a:avLst/>
          </a:prstGeom>
        </p:spPr>
        <p:txBody>
          <a:bodyPr wrap="square">
            <a:spAutoFit/>
          </a:bodyPr>
          <a:lstStyle/>
          <a:p>
            <a:pPr algn="just">
              <a:lnSpc>
                <a:spcPct val="150000"/>
              </a:lnSpc>
            </a:pPr>
            <a:r>
              <a:rPr lang="vi-VN" sz="2200" kern="0" dirty="0">
                <a:solidFill>
                  <a:prstClr val="black"/>
                </a:solidFill>
                <a:latin typeface="UTM Avo" panose="02040603050506020204" pitchFamily="18" charset="0"/>
                <a:cs typeface="Arial" panose="020B0604020202020204" pitchFamily="34" charset="0"/>
              </a:rPr>
              <a:t>Tỉ số phần trăm của diện tích châu Á so với tổng diện tích của cả sáu châu lục là 30%.</a:t>
            </a:r>
          </a:p>
        </p:txBody>
      </p:sp>
      <p:pic>
        <p:nvPicPr>
          <p:cNvPr id="5" name="Picture 4">
            <a:extLst>
              <a:ext uri="{FF2B5EF4-FFF2-40B4-BE49-F238E27FC236}">
                <a16:creationId xmlns:a16="http://schemas.microsoft.com/office/drawing/2014/main" id="{DDD91E06-558E-BEFE-656C-36BFCC5A9454}"/>
              </a:ext>
            </a:extLst>
          </p:cNvPr>
          <p:cNvPicPr>
            <a:picLocks noChangeAspect="1"/>
          </p:cNvPicPr>
          <p:nvPr/>
        </p:nvPicPr>
        <p:blipFill>
          <a:blip r:embed="rId3"/>
          <a:stretch>
            <a:fillRect/>
          </a:stretch>
        </p:blipFill>
        <p:spPr>
          <a:xfrm>
            <a:off x="6502069" y="1342119"/>
            <a:ext cx="5343543" cy="2512375"/>
          </a:xfrm>
          <a:prstGeom prst="rect">
            <a:avLst/>
          </a:prstGeom>
        </p:spPr>
      </p:pic>
      <p:sp>
        <p:nvSpPr>
          <p:cNvPr id="6" name="Rectangle 5">
            <a:extLst>
              <a:ext uri="{FF2B5EF4-FFF2-40B4-BE49-F238E27FC236}">
                <a16:creationId xmlns:a16="http://schemas.microsoft.com/office/drawing/2014/main" id="{3ACCD244-D1B9-AF13-B4DE-173680299CDE}"/>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16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F976E0-789C-720F-676A-EFDFAC05B89B}"/>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04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8D9498-61B3-3723-9D79-2A6E902880BA}"/>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889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364BC56-024C-CDA6-5965-FCB0DC6AC0C8}"/>
              </a:ext>
            </a:extLst>
          </p:cNvPr>
          <p:cNvPicPr>
            <a:picLocks noChangeAspect="1"/>
          </p:cNvPicPr>
          <p:nvPr/>
        </p:nvPicPr>
        <p:blipFill>
          <a:blip r:embed="rId3"/>
          <a:stretch>
            <a:fillRect/>
          </a:stretch>
        </p:blipFill>
        <p:spPr>
          <a:xfrm>
            <a:off x="5165266" y="4033358"/>
            <a:ext cx="6523594" cy="2825814"/>
          </a:xfrm>
          <a:prstGeom prst="rect">
            <a:avLst/>
          </a:prstGeom>
          <a:solidFill>
            <a:srgbClr val="FFFAF7"/>
          </a:solidFill>
        </p:spPr>
      </p:pic>
      <p:sp>
        <p:nvSpPr>
          <p:cNvPr id="9" name="Rectangle 8">
            <a:extLst>
              <a:ext uri="{FF2B5EF4-FFF2-40B4-BE49-F238E27FC236}">
                <a16:creationId xmlns:a16="http://schemas.microsoft.com/office/drawing/2014/main" id="{DB1668F7-3F3C-9797-601C-E9BB7193CF8E}"/>
              </a:ext>
            </a:extLst>
          </p:cNvPr>
          <p:cNvSpPr/>
          <p:nvPr/>
        </p:nvSpPr>
        <p:spPr>
          <a:xfrm>
            <a:off x="136049" y="1636626"/>
            <a:ext cx="11661652" cy="1218026"/>
          </a:xfrm>
          <a:prstGeom prst="rect">
            <a:avLst/>
          </a:prstGeom>
        </p:spPr>
        <p:txBody>
          <a:bodyPr wrap="square">
            <a:spAutoFit/>
          </a:bodyPr>
          <a:lstStyle/>
          <a:p>
            <a:pPr algn="just" defTabSz="609539">
              <a:lnSpc>
                <a:spcPct val="125000"/>
              </a:lnSpc>
            </a:pPr>
            <a:r>
              <a:rPr lang="vi-VN" sz="2000" b="1" dirty="0">
                <a:solidFill>
                  <a:srgbClr val="1F497D"/>
                </a:solidFill>
                <a:latin typeface="UTM Avo" panose="02040603050506020204" pitchFamily="18" charset="0"/>
                <a:cs typeface="Arial" panose="020B0604020202020204" pitchFamily="34" charset="0"/>
              </a:rPr>
              <a:t>Bài </a:t>
            </a:r>
            <a:r>
              <a:rPr lang="en-US" sz="2000" b="1" dirty="0">
                <a:solidFill>
                  <a:srgbClr val="1F497D"/>
                </a:solidFill>
                <a:latin typeface="UTM Avo" panose="02040603050506020204" pitchFamily="18" charset="0"/>
                <a:cs typeface="Arial" panose="020B0604020202020204" pitchFamily="34" charset="0"/>
              </a:rPr>
              <a:t>1</a:t>
            </a:r>
            <a:r>
              <a:rPr lang="vi-VN" sz="2000" b="1" dirty="0">
                <a:solidFill>
                  <a:srgbClr val="1F497D"/>
                </a:solidFill>
                <a:latin typeface="UTM Avo" panose="02040603050506020204" pitchFamily="18" charset="0"/>
                <a:cs typeface="Arial" panose="020B0604020202020204" pitchFamily="34" charset="0"/>
              </a:rPr>
              <a:t> </a:t>
            </a:r>
            <a:r>
              <a:rPr lang="en-US" sz="2000" b="1" dirty="0">
                <a:solidFill>
                  <a:srgbClr val="1F497D"/>
                </a:solidFill>
                <a:latin typeface="UTM Avo" panose="02040603050506020204" pitchFamily="18" charset="0"/>
                <a:cs typeface="Arial" panose="020B0604020202020204" pitchFamily="34" charset="0"/>
              </a:rPr>
              <a:t> </a:t>
            </a:r>
            <a:r>
              <a:rPr lang="vi-VN" sz="2000" dirty="0">
                <a:latin typeface="UTM Avo" panose="02040603050506020204" pitchFamily="18" charset="0"/>
                <a:ea typeface="Calibri" panose="020F0502020204030204" pitchFamily="34" charset="0"/>
                <a:cs typeface="Arial" panose="020B0604020202020204" pitchFamily="34" charset="0"/>
              </a:rPr>
              <a:t>Số lượt khách đến một cửa hàng kinh doanh từ thứ Hai đến</a:t>
            </a:r>
            <a:r>
              <a:rPr lang="en-US" sz="2000" dirty="0">
                <a:latin typeface="UTM Avo" panose="02040603050506020204" pitchFamily="18" charset="0"/>
                <a:ea typeface="Calibri" panose="020F0502020204030204" pitchFamily="34" charset="0"/>
                <a:cs typeface="Arial" panose="020B0604020202020204" pitchFamily="34" charset="0"/>
              </a:rPr>
              <a:t> </a:t>
            </a:r>
            <a:r>
              <a:rPr lang="vi-VN" sz="2000" dirty="0">
                <a:latin typeface="UTM Avo" panose="02040603050506020204" pitchFamily="18" charset="0"/>
                <a:ea typeface="Calibri" panose="020F0502020204030204" pitchFamily="34" charset="0"/>
                <a:cs typeface="Arial" panose="020B0604020202020204" pitchFamily="34" charset="0"/>
              </a:rPr>
              <a:t>Chủ nhật của một tuần trong tháng lần lượt là: 161, 243, </a:t>
            </a:r>
            <a:r>
              <a:rPr lang="en-US" sz="2000" dirty="0">
                <a:latin typeface="UTM Avo" panose="02040603050506020204" pitchFamily="18" charset="0"/>
                <a:ea typeface="Calibri" panose="020F0502020204030204" pitchFamily="34" charset="0"/>
                <a:cs typeface="Arial" panose="020B0604020202020204" pitchFamily="34" charset="0"/>
              </a:rPr>
              <a:t>2</a:t>
            </a:r>
            <a:r>
              <a:rPr lang="vi-VN" sz="2000" dirty="0">
                <a:latin typeface="UTM Avo" panose="02040603050506020204" pitchFamily="18" charset="0"/>
                <a:ea typeface="Calibri" panose="020F0502020204030204" pitchFamily="34" charset="0"/>
                <a:cs typeface="Arial" panose="020B0604020202020204" pitchFamily="34" charset="0"/>
              </a:rPr>
              <a:t>70, 210, 185, 421, 615.</a:t>
            </a:r>
          </a:p>
          <a:p>
            <a:pPr algn="just" defTabSz="609539">
              <a:lnSpc>
                <a:spcPct val="125000"/>
              </a:lnSpc>
            </a:pPr>
            <a:r>
              <a:rPr lang="vi-VN" sz="2000" dirty="0">
                <a:latin typeface="UTM Avo" panose="02040603050506020204" pitchFamily="18" charset="0"/>
                <a:ea typeface="Calibri" panose="020F0502020204030204" pitchFamily="34" charset="0"/>
                <a:cs typeface="Arial" panose="020B0604020202020204" pitchFamily="34" charset="0"/>
              </a:rPr>
              <a:t>a) Lập bảng thống kê số lượt khách đến cửa hàng trong</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những</a:t>
            </a:r>
            <a:r>
              <a:rPr lang="vi-VN" sz="2000" dirty="0">
                <a:latin typeface="UTM Avo" panose="02040603050506020204" pitchFamily="18" charset="0"/>
                <a:ea typeface="Calibri" panose="020F0502020204030204" pitchFamily="34" charset="0"/>
                <a:cs typeface="Arial" panose="020B0604020202020204" pitchFamily="34" charset="0"/>
              </a:rPr>
              <a:t> ngày đó theo mẫu sau: </a:t>
            </a:r>
            <a:endParaRPr lang="en-US" sz="2000" dirty="0">
              <a:latin typeface="UTM Avo" panose="02040603050506020204" pitchFamily="18"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723EE4F-6C26-DFDC-A688-676A9C2E2E1A}"/>
              </a:ext>
            </a:extLst>
          </p:cNvPr>
          <p:cNvSpPr/>
          <p:nvPr/>
        </p:nvSpPr>
        <p:spPr>
          <a:xfrm>
            <a:off x="135543" y="4128458"/>
            <a:ext cx="5010938" cy="1873654"/>
          </a:xfrm>
          <a:prstGeom prst="rect">
            <a:avLst/>
          </a:prstGeom>
        </p:spPr>
        <p:txBody>
          <a:bodyPr wrap="square">
            <a:spAutoFit/>
          </a:bodyPr>
          <a:lstStyle/>
          <a:p>
            <a:pPr algn="just" defTabSz="609539">
              <a:lnSpc>
                <a:spcPct val="150000"/>
              </a:lnSpc>
            </a:pPr>
            <a:r>
              <a:rPr lang="vi-VN" sz="2000" dirty="0">
                <a:latin typeface="UTM Avo" panose="02040603050506020204" pitchFamily="18" charset="0"/>
                <a:ea typeface="Calibri" panose="020F0502020204030204" pitchFamily="34" charset="0"/>
                <a:cs typeface="Arial" panose="020B0604020202020204" pitchFamily="34" charset="0"/>
              </a:rPr>
              <a:t>b) Hãy hoàn thiện biểu đồ ở Hình 23 để nhận được biểu đồ cột biểu diễn số lượt khách đến cửa hàng trong những ngày đó. </a:t>
            </a:r>
            <a:endParaRPr lang="en-US" sz="2000" dirty="0">
              <a:latin typeface="UTM Avo" panose="02040603050506020204" pitchFamily="18" charset="0"/>
              <a:ea typeface="Calibri" panose="020F050202020403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3764788F-CB60-217B-023C-8EA658769009}"/>
              </a:ext>
            </a:extLst>
          </p:cNvPr>
          <p:cNvGraphicFramePr>
            <a:graphicFrameLocks noGrp="1"/>
          </p:cNvGraphicFramePr>
          <p:nvPr>
            <p:extLst>
              <p:ext uri="{D42A27DB-BD31-4B8C-83A1-F6EECF244321}">
                <p14:modId xmlns:p14="http://schemas.microsoft.com/office/powerpoint/2010/main" val="902119334"/>
              </p:ext>
            </p:extLst>
          </p:nvPr>
        </p:nvGraphicFramePr>
        <p:xfrm>
          <a:off x="248041" y="2838450"/>
          <a:ext cx="11661652" cy="1194908"/>
        </p:xfrm>
        <a:graphic>
          <a:graphicData uri="http://schemas.openxmlformats.org/drawingml/2006/table">
            <a:tbl>
              <a:tblPr firstRow="1" firstCol="1" bandRow="1"/>
              <a:tblGrid>
                <a:gridCol w="2338930">
                  <a:extLst>
                    <a:ext uri="{9D8B030D-6E8A-4147-A177-3AD203B41FA5}">
                      <a16:colId xmlns:a16="http://schemas.microsoft.com/office/drawing/2014/main" val="1037532484"/>
                    </a:ext>
                  </a:extLst>
                </a:gridCol>
                <a:gridCol w="1236760">
                  <a:extLst>
                    <a:ext uri="{9D8B030D-6E8A-4147-A177-3AD203B41FA5}">
                      <a16:colId xmlns:a16="http://schemas.microsoft.com/office/drawing/2014/main" val="1130703777"/>
                    </a:ext>
                  </a:extLst>
                </a:gridCol>
                <a:gridCol w="1228445">
                  <a:extLst>
                    <a:ext uri="{9D8B030D-6E8A-4147-A177-3AD203B41FA5}">
                      <a16:colId xmlns:a16="http://schemas.microsoft.com/office/drawing/2014/main" val="324020669"/>
                    </a:ext>
                  </a:extLst>
                </a:gridCol>
                <a:gridCol w="1228445">
                  <a:extLst>
                    <a:ext uri="{9D8B030D-6E8A-4147-A177-3AD203B41FA5}">
                      <a16:colId xmlns:a16="http://schemas.microsoft.com/office/drawing/2014/main" val="2711716617"/>
                    </a:ext>
                  </a:extLst>
                </a:gridCol>
                <a:gridCol w="1442089">
                  <a:extLst>
                    <a:ext uri="{9D8B030D-6E8A-4147-A177-3AD203B41FA5}">
                      <a16:colId xmlns:a16="http://schemas.microsoft.com/office/drawing/2014/main" val="3403444455"/>
                    </a:ext>
                  </a:extLst>
                </a:gridCol>
                <a:gridCol w="1442089">
                  <a:extLst>
                    <a:ext uri="{9D8B030D-6E8A-4147-A177-3AD203B41FA5}">
                      <a16:colId xmlns:a16="http://schemas.microsoft.com/office/drawing/2014/main" val="2115665350"/>
                    </a:ext>
                  </a:extLst>
                </a:gridCol>
                <a:gridCol w="1335268">
                  <a:extLst>
                    <a:ext uri="{9D8B030D-6E8A-4147-A177-3AD203B41FA5}">
                      <a16:colId xmlns:a16="http://schemas.microsoft.com/office/drawing/2014/main" val="2691432556"/>
                    </a:ext>
                  </a:extLst>
                </a:gridCol>
                <a:gridCol w="1409626">
                  <a:extLst>
                    <a:ext uri="{9D8B030D-6E8A-4147-A177-3AD203B41FA5}">
                      <a16:colId xmlns:a16="http://schemas.microsoft.com/office/drawing/2014/main" val="4160825650"/>
                    </a:ext>
                  </a:extLst>
                </a:gridCol>
              </a:tblGrid>
              <a:tr h="63189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Ngày</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trong</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tuần</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Hai</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Ba</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Tư</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Năm</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Sáu</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Bảy</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Chủ</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nhật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2978381964"/>
                  </a:ext>
                </a:extLst>
              </a:tr>
              <a:tr h="56301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Số</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lượt</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khách</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a:effectLst/>
                          <a:latin typeface="UTM Avo" panose="02040603050506020204" pitchFamily="18" charset="0"/>
                          <a:ea typeface="Calibri" panose="020F0502020204030204" pitchFamily="34"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a:effectLst/>
                          <a:latin typeface="UTM Avo" panose="02040603050506020204" pitchFamily="18" charset="0"/>
                          <a:ea typeface="Calibri" panose="020F0502020204030204" pitchFamily="34"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793250"/>
                  </a:ext>
                </a:extLst>
              </a:tr>
            </a:tbl>
          </a:graphicData>
        </a:graphic>
      </p:graphicFrame>
      <p:sp>
        <p:nvSpPr>
          <p:cNvPr id="12" name="Rectangle 11">
            <a:extLst>
              <a:ext uri="{FF2B5EF4-FFF2-40B4-BE49-F238E27FC236}">
                <a16:creationId xmlns:a16="http://schemas.microsoft.com/office/drawing/2014/main" id="{EFDF77ED-1EC9-1A2D-1556-873294E1293F}"/>
              </a:ext>
            </a:extLst>
          </p:cNvPr>
          <p:cNvSpPr/>
          <p:nvPr/>
        </p:nvSpPr>
        <p:spPr>
          <a:xfrm>
            <a:off x="2946280" y="3554657"/>
            <a:ext cx="612667" cy="400110"/>
          </a:xfrm>
          <a:prstGeom prst="rect">
            <a:avLst/>
          </a:prstGeom>
          <a:solidFill>
            <a:srgbClr val="FFFAF7"/>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161</a:t>
            </a:r>
            <a:endParaRPr kumimoji="0" lang="en-US" sz="2000" b="0" i="0" u="none" strike="noStrike" kern="0" cap="none" spc="0" normalizeH="0" baseline="0" noProof="0" dirty="0">
              <a:ln>
                <a:noFill/>
              </a:ln>
              <a:solidFill>
                <a:srgbClr val="002060"/>
              </a:solidFill>
              <a:effectLst/>
              <a:uLnTx/>
              <a:uFillTx/>
              <a:latin typeface="UTM Avo" panose="02040603050506020204" pitchFamily="18" charset="0"/>
              <a:ea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EB45279-FDF2-A25E-6565-EE775743EAC2}"/>
              </a:ext>
            </a:extLst>
          </p:cNvPr>
          <p:cNvSpPr/>
          <p:nvPr/>
        </p:nvSpPr>
        <p:spPr>
          <a:xfrm>
            <a:off x="4049701" y="3554657"/>
            <a:ext cx="612667" cy="400110"/>
          </a:xfrm>
          <a:prstGeom prst="rect">
            <a:avLst/>
          </a:prstGeom>
          <a:solidFill>
            <a:srgbClr val="FFFAF7"/>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243</a:t>
            </a:r>
          </a:p>
        </p:txBody>
      </p:sp>
      <p:sp>
        <p:nvSpPr>
          <p:cNvPr id="14" name="Rectangle 13">
            <a:extLst>
              <a:ext uri="{FF2B5EF4-FFF2-40B4-BE49-F238E27FC236}">
                <a16:creationId xmlns:a16="http://schemas.microsoft.com/office/drawing/2014/main" id="{4BFB47E7-4F07-8BCB-C9BB-C2332F68A425}"/>
              </a:ext>
            </a:extLst>
          </p:cNvPr>
          <p:cNvSpPr/>
          <p:nvPr/>
        </p:nvSpPr>
        <p:spPr>
          <a:xfrm>
            <a:off x="5344177" y="3554657"/>
            <a:ext cx="612667" cy="400110"/>
          </a:xfrm>
          <a:prstGeom prst="rect">
            <a:avLst/>
          </a:prstGeom>
          <a:solidFill>
            <a:srgbClr val="FFFAF7"/>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270</a:t>
            </a:r>
          </a:p>
        </p:txBody>
      </p:sp>
      <p:sp>
        <p:nvSpPr>
          <p:cNvPr id="15" name="Rectangle 14">
            <a:extLst>
              <a:ext uri="{FF2B5EF4-FFF2-40B4-BE49-F238E27FC236}">
                <a16:creationId xmlns:a16="http://schemas.microsoft.com/office/drawing/2014/main" id="{8D8B0D08-B89D-0E1D-9CFA-D83036FFB2DC}"/>
              </a:ext>
            </a:extLst>
          </p:cNvPr>
          <p:cNvSpPr/>
          <p:nvPr/>
        </p:nvSpPr>
        <p:spPr>
          <a:xfrm>
            <a:off x="6712382" y="3554657"/>
            <a:ext cx="612667" cy="400110"/>
          </a:xfrm>
          <a:prstGeom prst="rect">
            <a:avLst/>
          </a:prstGeom>
          <a:solidFill>
            <a:srgbClr val="FFFAF7"/>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210</a:t>
            </a:r>
          </a:p>
        </p:txBody>
      </p:sp>
      <p:sp>
        <p:nvSpPr>
          <p:cNvPr id="16" name="Rectangle 15">
            <a:extLst>
              <a:ext uri="{FF2B5EF4-FFF2-40B4-BE49-F238E27FC236}">
                <a16:creationId xmlns:a16="http://schemas.microsoft.com/office/drawing/2014/main" id="{F1893B20-E59A-AACF-0B4F-E65BEA02EE34}"/>
              </a:ext>
            </a:extLst>
          </p:cNvPr>
          <p:cNvSpPr/>
          <p:nvPr/>
        </p:nvSpPr>
        <p:spPr>
          <a:xfrm>
            <a:off x="8098235" y="3554657"/>
            <a:ext cx="612667" cy="400110"/>
          </a:xfrm>
          <a:prstGeom prst="rect">
            <a:avLst/>
          </a:prstGeom>
          <a:solidFill>
            <a:srgbClr val="FFFAF7"/>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185</a:t>
            </a:r>
          </a:p>
        </p:txBody>
      </p:sp>
      <p:sp>
        <p:nvSpPr>
          <p:cNvPr id="17" name="Rectangle 16">
            <a:extLst>
              <a:ext uri="{FF2B5EF4-FFF2-40B4-BE49-F238E27FC236}">
                <a16:creationId xmlns:a16="http://schemas.microsoft.com/office/drawing/2014/main" id="{FE7EC6AB-782B-87AF-BB25-33DF154F48F6}"/>
              </a:ext>
            </a:extLst>
          </p:cNvPr>
          <p:cNvSpPr/>
          <p:nvPr/>
        </p:nvSpPr>
        <p:spPr>
          <a:xfrm>
            <a:off x="9557818" y="3554657"/>
            <a:ext cx="612667" cy="400110"/>
          </a:xfrm>
          <a:prstGeom prst="rect">
            <a:avLst/>
          </a:prstGeom>
          <a:solidFill>
            <a:srgbClr val="FFFAF7"/>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421</a:t>
            </a:r>
          </a:p>
        </p:txBody>
      </p:sp>
      <p:sp>
        <p:nvSpPr>
          <p:cNvPr id="18" name="Rectangle 17">
            <a:extLst>
              <a:ext uri="{FF2B5EF4-FFF2-40B4-BE49-F238E27FC236}">
                <a16:creationId xmlns:a16="http://schemas.microsoft.com/office/drawing/2014/main" id="{A6D8B268-485E-DDF6-7D82-561C7A81285B}"/>
              </a:ext>
            </a:extLst>
          </p:cNvPr>
          <p:cNvSpPr/>
          <p:nvPr/>
        </p:nvSpPr>
        <p:spPr>
          <a:xfrm>
            <a:off x="10869942" y="3554657"/>
            <a:ext cx="612667" cy="400110"/>
          </a:xfrm>
          <a:prstGeom prst="rect">
            <a:avLst/>
          </a:prstGeom>
          <a:solidFill>
            <a:srgbClr val="FFFAF7"/>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615</a:t>
            </a:r>
          </a:p>
        </p:txBody>
      </p:sp>
      <p:sp>
        <p:nvSpPr>
          <p:cNvPr id="21" name="Rectangle 20">
            <a:extLst>
              <a:ext uri="{FF2B5EF4-FFF2-40B4-BE49-F238E27FC236}">
                <a16:creationId xmlns:a16="http://schemas.microsoft.com/office/drawing/2014/main" id="{DB24F2A5-5197-0365-3B16-88D0CBC12F92}"/>
              </a:ext>
            </a:extLst>
          </p:cNvPr>
          <p:cNvSpPr/>
          <p:nvPr/>
        </p:nvSpPr>
        <p:spPr>
          <a:xfrm>
            <a:off x="6881853" y="5216216"/>
            <a:ext cx="612667" cy="400110"/>
          </a:xfrm>
          <a:prstGeom prst="rect">
            <a:avLst/>
          </a:prstGeom>
          <a:solidFill>
            <a:sysClr val="window" lastClr="FFFFFF"/>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243</a:t>
            </a:r>
          </a:p>
        </p:txBody>
      </p:sp>
      <p:sp>
        <p:nvSpPr>
          <p:cNvPr id="22" name="Rectangle 21">
            <a:extLst>
              <a:ext uri="{FF2B5EF4-FFF2-40B4-BE49-F238E27FC236}">
                <a16:creationId xmlns:a16="http://schemas.microsoft.com/office/drawing/2014/main" id="{EB7E988F-EBAE-883B-DDCF-3BF5C1D7F23A}"/>
              </a:ext>
            </a:extLst>
          </p:cNvPr>
          <p:cNvSpPr/>
          <p:nvPr/>
        </p:nvSpPr>
        <p:spPr>
          <a:xfrm>
            <a:off x="7533894" y="5159134"/>
            <a:ext cx="612667" cy="400110"/>
          </a:xfrm>
          <a:prstGeom prst="rect">
            <a:avLst/>
          </a:prstGeom>
          <a:solidFill>
            <a:sysClr val="window" lastClr="FFFFFF"/>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270</a:t>
            </a:r>
          </a:p>
        </p:txBody>
      </p:sp>
      <p:sp>
        <p:nvSpPr>
          <p:cNvPr id="23" name="Rectangle 22">
            <a:extLst>
              <a:ext uri="{FF2B5EF4-FFF2-40B4-BE49-F238E27FC236}">
                <a16:creationId xmlns:a16="http://schemas.microsoft.com/office/drawing/2014/main" id="{558CA3F3-3187-7DFD-6504-2BD9F67830AF}"/>
              </a:ext>
            </a:extLst>
          </p:cNvPr>
          <p:cNvSpPr/>
          <p:nvPr/>
        </p:nvSpPr>
        <p:spPr>
          <a:xfrm>
            <a:off x="8146561" y="5313462"/>
            <a:ext cx="612667" cy="400110"/>
          </a:xfrm>
          <a:prstGeom prst="rect">
            <a:avLst/>
          </a:prstGeom>
          <a:solidFill>
            <a:sysClr val="window" lastClr="FFFFFF"/>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210</a:t>
            </a:r>
          </a:p>
        </p:txBody>
      </p:sp>
      <p:sp>
        <p:nvSpPr>
          <p:cNvPr id="24" name="Rectangle 23">
            <a:extLst>
              <a:ext uri="{FF2B5EF4-FFF2-40B4-BE49-F238E27FC236}">
                <a16:creationId xmlns:a16="http://schemas.microsoft.com/office/drawing/2014/main" id="{DE2F4D90-C4CD-1FE6-B35C-D7F1A033F90C}"/>
              </a:ext>
            </a:extLst>
          </p:cNvPr>
          <p:cNvSpPr/>
          <p:nvPr/>
        </p:nvSpPr>
        <p:spPr>
          <a:xfrm>
            <a:off x="8759228" y="5408762"/>
            <a:ext cx="612667" cy="400110"/>
          </a:xfrm>
          <a:prstGeom prst="rect">
            <a:avLst/>
          </a:prstGeom>
          <a:solidFill>
            <a:sysClr val="window" lastClr="FFFFFF"/>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185</a:t>
            </a:r>
          </a:p>
        </p:txBody>
      </p:sp>
      <p:sp>
        <p:nvSpPr>
          <p:cNvPr id="25" name="Rectangle 24">
            <a:extLst>
              <a:ext uri="{FF2B5EF4-FFF2-40B4-BE49-F238E27FC236}">
                <a16:creationId xmlns:a16="http://schemas.microsoft.com/office/drawing/2014/main" id="{1F0A0865-444D-6FEF-5082-B8512C963342}"/>
              </a:ext>
            </a:extLst>
          </p:cNvPr>
          <p:cNvSpPr/>
          <p:nvPr/>
        </p:nvSpPr>
        <p:spPr>
          <a:xfrm>
            <a:off x="9412392" y="4673007"/>
            <a:ext cx="612667" cy="400110"/>
          </a:xfrm>
          <a:prstGeom prst="rect">
            <a:avLst/>
          </a:prstGeom>
          <a:solidFill>
            <a:sysClr val="window" lastClr="FFFFFF"/>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421</a:t>
            </a:r>
          </a:p>
        </p:txBody>
      </p:sp>
      <p:sp>
        <p:nvSpPr>
          <p:cNvPr id="26" name="Rectangle 25">
            <a:extLst>
              <a:ext uri="{FF2B5EF4-FFF2-40B4-BE49-F238E27FC236}">
                <a16:creationId xmlns:a16="http://schemas.microsoft.com/office/drawing/2014/main" id="{ADB8CB4D-4105-0BBF-D458-58CE1CA82F5B}"/>
              </a:ext>
            </a:extLst>
          </p:cNvPr>
          <p:cNvSpPr/>
          <p:nvPr/>
        </p:nvSpPr>
        <p:spPr>
          <a:xfrm>
            <a:off x="10044629" y="4079813"/>
            <a:ext cx="612667" cy="400110"/>
          </a:xfrm>
          <a:prstGeom prst="rect">
            <a:avLst/>
          </a:prstGeom>
          <a:solidFill>
            <a:sysClr val="window" lastClr="FFFFFF"/>
          </a:solidFill>
        </p:spPr>
        <p:txBody>
          <a:bodyPr wrap="non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615</a:t>
            </a:r>
          </a:p>
        </p:txBody>
      </p:sp>
      <p:sp>
        <p:nvSpPr>
          <p:cNvPr id="27" name="Freeform 40">
            <a:extLst>
              <a:ext uri="{FF2B5EF4-FFF2-40B4-BE49-F238E27FC236}">
                <a16:creationId xmlns:a16="http://schemas.microsoft.com/office/drawing/2014/main" id="{2277F041-5586-284A-733B-5EE9C5BC9344}"/>
              </a:ext>
            </a:extLst>
          </p:cNvPr>
          <p:cNvSpPr/>
          <p:nvPr/>
        </p:nvSpPr>
        <p:spPr>
          <a:xfrm rot="773918">
            <a:off x="11889137" y="3404482"/>
            <a:ext cx="170499" cy="1205186"/>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2" name="Group 31">
            <a:extLst>
              <a:ext uri="{FF2B5EF4-FFF2-40B4-BE49-F238E27FC236}">
                <a16:creationId xmlns:a16="http://schemas.microsoft.com/office/drawing/2014/main" id="{42C71A20-5436-2F48-B508-653A87ADA406}"/>
              </a:ext>
            </a:extLst>
          </p:cNvPr>
          <p:cNvGrpSpPr/>
          <p:nvPr/>
        </p:nvGrpSpPr>
        <p:grpSpPr>
          <a:xfrm>
            <a:off x="6250401" y="5480230"/>
            <a:ext cx="612667" cy="400110"/>
            <a:chOff x="5980580" y="5608817"/>
            <a:chExt cx="612667" cy="400110"/>
          </a:xfrm>
        </p:grpSpPr>
        <p:sp>
          <p:nvSpPr>
            <p:cNvPr id="20" name="Rectangle 19">
              <a:extLst>
                <a:ext uri="{FF2B5EF4-FFF2-40B4-BE49-F238E27FC236}">
                  <a16:creationId xmlns:a16="http://schemas.microsoft.com/office/drawing/2014/main" id="{397BB993-F3DE-61FC-82E9-F7CE46774624}"/>
                </a:ext>
              </a:extLst>
            </p:cNvPr>
            <p:cNvSpPr/>
            <p:nvPr/>
          </p:nvSpPr>
          <p:spPr>
            <a:xfrm>
              <a:off x="6095999" y="5608817"/>
              <a:ext cx="390525" cy="400110"/>
            </a:xfrm>
            <a:prstGeom prst="rect">
              <a:avLst/>
            </a:prstGeom>
            <a:solidFill>
              <a:sysClr val="window" lastClr="FFFFFF"/>
            </a:solidFill>
          </p:spPr>
          <p:txBody>
            <a:bodyPr wrap="squar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C00000"/>
                </a:solidFill>
                <a:effectLst/>
                <a:uLnTx/>
                <a:uFillTx/>
                <a:latin typeface="UTM Avo" panose="02040603050506020204" pitchFamily="18" charset="0"/>
                <a:ea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E47C2B4-C9CD-F008-B77E-003FBAE0BE7A}"/>
                </a:ext>
              </a:extLst>
            </p:cNvPr>
            <p:cNvSpPr txBox="1"/>
            <p:nvPr/>
          </p:nvSpPr>
          <p:spPr>
            <a:xfrm>
              <a:off x="5980580" y="5608817"/>
              <a:ext cx="612667" cy="400110"/>
            </a:xfrm>
            <a:prstGeom prst="rect">
              <a:avLst/>
            </a:prstGeom>
            <a:noFill/>
          </p:spPr>
          <p:txBody>
            <a:bodyPr wrap="square">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161</a:t>
              </a:r>
              <a:endParaRPr kumimoji="0" lang="en-US" sz="2000" b="0" i="0" u="none" strike="noStrike" kern="0" cap="none" spc="0" normalizeH="0" baseline="0" noProof="0" dirty="0">
                <a:ln>
                  <a:noFill/>
                </a:ln>
                <a:solidFill>
                  <a:srgbClr val="002060"/>
                </a:solidFill>
                <a:effectLst/>
                <a:uLnTx/>
                <a:uFillTx/>
                <a:latin typeface="UTM Avo" panose="02040603050506020204" pitchFamily="18" charset="0"/>
                <a:ea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180F7536-15A0-9064-0A51-E9F914193977}"/>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69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animBg="1"/>
      <p:bldP spid="13" grpId="0" animBg="1"/>
      <p:bldP spid="14" grpId="0" animBg="1"/>
      <p:bldP spid="15" grpId="0" animBg="1"/>
      <p:bldP spid="16" grpId="0" animBg="1"/>
      <p:bldP spid="17" grpId="0" animBg="1"/>
      <p:bldP spid="18" grpId="0" animBg="1"/>
      <p:bldP spid="21" grpId="0" animBg="1"/>
      <p:bldP spid="22" grpId="0" animBg="1"/>
      <p:bldP spid="23"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15201" y="4726618"/>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90" y="3868876"/>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5" y="-2760821"/>
            <a:ext cx="7759700" cy="11887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823083" y="3270170"/>
            <a:ext cx="4621291" cy="11443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Calibri"/>
                <a:ea typeface="+mn-ea"/>
                <a:cs typeface="+mn-cs"/>
              </a:rPr>
              <a:t>A</a:t>
            </a:r>
            <a:r>
              <a:rPr kumimoji="0" lang="en-US" sz="3200" b="0" i="0" u="none" strike="noStrike" kern="1200" cap="none" spc="0" normalizeH="0" baseline="0" noProof="0">
                <a:ln>
                  <a:noFill/>
                </a:ln>
                <a:solidFill>
                  <a:srgbClr val="0033CC"/>
                </a:solidFill>
                <a:effectLst/>
                <a:uLnTx/>
                <a:uFillTx/>
                <a:latin typeface="Calibri"/>
                <a:ea typeface="+mn-ea"/>
                <a:cs typeface="+mn-cs"/>
              </a:rPr>
              <a:t>.    3</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15" name="Rounded Rectangle 14"/>
          <p:cNvSpPr/>
          <p:nvPr/>
        </p:nvSpPr>
        <p:spPr>
          <a:xfrm>
            <a:off x="7054180" y="5065708"/>
            <a:ext cx="4644705" cy="118985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rPr>
              <a:t>D. 6</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16" name="Rounded Rectangle 15"/>
          <p:cNvSpPr/>
          <p:nvPr/>
        </p:nvSpPr>
        <p:spPr>
          <a:xfrm>
            <a:off x="777769" y="5116223"/>
            <a:ext cx="4621291" cy="113934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Calibri"/>
                <a:ea typeface="+mn-ea"/>
                <a:cs typeface="+mn-cs"/>
              </a:rPr>
              <a:t>B</a:t>
            </a:r>
            <a:r>
              <a:rPr kumimoji="0" lang="en-US" sz="3200" b="0" i="0" u="none" strike="noStrike" kern="1200" cap="none" spc="0" normalizeH="0" baseline="0" noProof="0">
                <a:ln>
                  <a:noFill/>
                </a:ln>
                <a:solidFill>
                  <a:srgbClr val="0033CC"/>
                </a:solidFill>
                <a:effectLst/>
                <a:uLnTx/>
                <a:uFillTx/>
                <a:latin typeface="Calibri"/>
                <a:ea typeface="+mn-ea"/>
                <a:cs typeface="+mn-cs"/>
              </a:rPr>
              <a:t>. 4</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17" name="Rounded Rectangle 16"/>
          <p:cNvSpPr/>
          <p:nvPr/>
        </p:nvSpPr>
        <p:spPr>
          <a:xfrm>
            <a:off x="7030767" y="3265431"/>
            <a:ext cx="4644704" cy="11443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Calibri"/>
                <a:ea typeface="+mn-ea"/>
                <a:cs typeface="+mn-cs"/>
              </a:rPr>
              <a:t>C</a:t>
            </a:r>
            <a:r>
              <a:rPr kumimoji="0" lang="en-US" sz="3200" b="0" i="0" u="none" strike="noStrike" kern="1200" cap="none" spc="0" normalizeH="0" baseline="0" noProof="0">
                <a:ln>
                  <a:noFill/>
                </a:ln>
                <a:solidFill>
                  <a:srgbClr val="0033CC"/>
                </a:solidFill>
                <a:effectLst/>
                <a:uLnTx/>
                <a:uFillTx/>
                <a:latin typeface="Calibri"/>
                <a:ea typeface="+mn-ea"/>
                <a:cs typeface="+mn-cs"/>
              </a:rPr>
              <a:t>. 5</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14394" y="1403914"/>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1432095" y="662595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3">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69">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77" name="Explosion 2 76"/>
          <p:cNvSpPr/>
          <p:nvPr/>
        </p:nvSpPr>
        <p:spPr>
          <a:xfrm>
            <a:off x="11431" y="52573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sp>
        <p:nvSpPr>
          <p:cNvPr id="3" name="Rectangle 2"/>
          <p:cNvSpPr/>
          <p:nvPr/>
        </p:nvSpPr>
        <p:spPr>
          <a:xfrm>
            <a:off x="4630642" y="3182780"/>
            <a:ext cx="184731" cy="46166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33CC"/>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855F4616-31BE-48E6-8FF4-898EA8DA4A84}"/>
              </a:ext>
            </a:extLst>
          </p:cNvPr>
          <p:cNvSpPr/>
          <p:nvPr/>
        </p:nvSpPr>
        <p:spPr>
          <a:xfrm>
            <a:off x="3183238" y="183448"/>
            <a:ext cx="7478261" cy="15319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7652F28E-E351-42E8-B1A7-E317F59E79D7}"/>
              </a:ext>
            </a:extLst>
          </p:cNvPr>
          <p:cNvSpPr txBox="1"/>
          <p:nvPr/>
        </p:nvSpPr>
        <p:spPr>
          <a:xfrm>
            <a:off x="3340670" y="565358"/>
            <a:ext cx="7163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1. Có mấy loại biểu đồ đã học?</a:t>
            </a:r>
          </a:p>
        </p:txBody>
      </p:sp>
    </p:spTree>
    <p:extLst>
      <p:ext uri="{BB962C8B-B14F-4D97-AF65-F5344CB8AC3E}">
        <p14:creationId xmlns:p14="http://schemas.microsoft.com/office/powerpoint/2010/main" val="1288802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1000"/>
                                        <p:tgtEl>
                                          <p:spTgt spid="78"/>
                                        </p:tgtEl>
                                      </p:cBhvr>
                                    </p:animEffect>
                                    <p:anim calcmode="lin" valueType="num">
                                      <p:cBhvr>
                                        <p:cTn id="38" dur="1000" fill="hold"/>
                                        <p:tgtEl>
                                          <p:spTgt spid="78"/>
                                        </p:tgtEl>
                                        <p:attrNameLst>
                                          <p:attrName>ppt_x</p:attrName>
                                        </p:attrNameLst>
                                      </p:cBhvr>
                                      <p:tavLst>
                                        <p:tav tm="0">
                                          <p:val>
                                            <p:strVal val="#ppt_x"/>
                                          </p:val>
                                        </p:tav>
                                        <p:tav tm="100000">
                                          <p:val>
                                            <p:strVal val="#ppt_x"/>
                                          </p:val>
                                        </p:tav>
                                      </p:tavLst>
                                    </p:anim>
                                    <p:anim calcmode="lin" valueType="num">
                                      <p:cBhvr>
                                        <p:cTn id="39" dur="1000" fill="hold"/>
                                        <p:tgtEl>
                                          <p:spTgt spid="78"/>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2" presetClass="exit" presetSubtype="1" fill="hold" nodeType="clickEffect">
                                  <p:stCondLst>
                                    <p:cond delay="0"/>
                                  </p:stCondLst>
                                  <p:childTnLst>
                                    <p:anim calcmode="lin" valueType="num">
                                      <p:cBhvr additive="base">
                                        <p:cTn id="48" dur="2000"/>
                                        <p:tgtEl>
                                          <p:spTgt spid="10"/>
                                        </p:tgtEl>
                                        <p:attrNameLst>
                                          <p:attrName>ppt_x</p:attrName>
                                        </p:attrNameLst>
                                      </p:cBhvr>
                                      <p:tavLst>
                                        <p:tav tm="0">
                                          <p:val>
                                            <p:strVal val="ppt_x"/>
                                          </p:val>
                                        </p:tav>
                                        <p:tav tm="100000">
                                          <p:val>
                                            <p:strVal val="ppt_x"/>
                                          </p:val>
                                        </p:tav>
                                      </p:tavLst>
                                    </p:anim>
                                    <p:anim calcmode="lin" valueType="num">
                                      <p:cBhvr additive="base">
                                        <p:cTn id="49" dur="2000"/>
                                        <p:tgtEl>
                                          <p:spTgt spid="10"/>
                                        </p:tgtEl>
                                        <p:attrNameLst>
                                          <p:attrName>ppt_y</p:attrName>
                                        </p:attrNameLst>
                                      </p:cBhvr>
                                      <p:tavLst>
                                        <p:tav tm="0">
                                          <p:val>
                                            <p:strVal val="ppt_y"/>
                                          </p:val>
                                        </p:tav>
                                        <p:tav tm="100000">
                                          <p:val>
                                            <p:strVal val="0-ppt_h/2"/>
                                          </p:val>
                                        </p:tav>
                                      </p:tavLst>
                                    </p:anim>
                                    <p:set>
                                      <p:cBhvr>
                                        <p:cTn id="50" dur="1" fill="hold">
                                          <p:stCondLst>
                                            <p:cond delay="1999"/>
                                          </p:stCondLst>
                                        </p:cTn>
                                        <p:tgtEl>
                                          <p:spTgt spid="10"/>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4715" fill="hold"/>
                                        <p:tgtEl>
                                          <p:spTgt spid="13"/>
                                        </p:tgtEl>
                                      </p:cBhvr>
                                    </p:cmd>
                                  </p:childTnLst>
                                </p:cTn>
                              </p:par>
                              <p:par>
                                <p:cTn id="53" presetID="21" presetClass="emph" presetSubtype="0" repeatCount="indefinite" fill="hold" grpId="1" nodeType="withEffect">
                                  <p:stCondLst>
                                    <p:cond delay="0"/>
                                  </p:stCondLst>
                                  <p:childTnLst>
                                    <p:animClr clrSpc="hsl" dir="cw">
                                      <p:cBhvr override="childStyle">
                                        <p:cTn id="54" dur="500" fill="hold"/>
                                        <p:tgtEl>
                                          <p:spTgt spid="17"/>
                                        </p:tgtEl>
                                        <p:attrNameLst>
                                          <p:attrName>style.color</p:attrName>
                                        </p:attrNameLst>
                                      </p:cBhvr>
                                      <p:by>
                                        <p:hsl h="7200000" s="0" l="0"/>
                                      </p:by>
                                    </p:animClr>
                                    <p:animClr clrSpc="hsl" dir="cw">
                                      <p:cBhvr>
                                        <p:cTn id="55" dur="500" fill="hold"/>
                                        <p:tgtEl>
                                          <p:spTgt spid="17"/>
                                        </p:tgtEl>
                                        <p:attrNameLst>
                                          <p:attrName>fillcolor</p:attrName>
                                        </p:attrNameLst>
                                      </p:cBhvr>
                                      <p:by>
                                        <p:hsl h="7200000" s="0" l="0"/>
                                      </p:by>
                                    </p:animClr>
                                    <p:animClr clrSpc="hsl" dir="cw">
                                      <p:cBhvr>
                                        <p:cTn id="56" dur="500" fill="hold"/>
                                        <p:tgtEl>
                                          <p:spTgt spid="17"/>
                                        </p:tgtEl>
                                        <p:attrNameLst>
                                          <p:attrName>stroke.color</p:attrName>
                                        </p:attrNameLst>
                                      </p:cBhvr>
                                      <p:by>
                                        <p:hsl h="7200000" s="0" l="0"/>
                                      </p:by>
                                    </p:animClr>
                                    <p:set>
                                      <p:cBhvr>
                                        <p:cTn id="57" dur="500" fill="hold"/>
                                        <p:tgtEl>
                                          <p:spTgt spid="17"/>
                                        </p:tgtEl>
                                        <p:attrNameLst>
                                          <p:attrName>fill.type</p:attrName>
                                        </p:attrNameLst>
                                      </p:cBhvr>
                                      <p:to>
                                        <p:strVal val="solid"/>
                                      </p:to>
                                    </p:set>
                                  </p:childTnLst>
                                </p:cTn>
                              </p:par>
                              <p:par>
                                <p:cTn id="58" presetID="35" presetClass="path" presetSubtype="0" accel="50000" decel="50000" fill="hold" nodeType="withEffect">
                                  <p:stCondLst>
                                    <p:cond delay="0"/>
                                  </p:stCondLst>
                                  <p:childTnLst>
                                    <p:animMotion origin="layout" path="M -1.11111E-6 4.93827E-7 L -0.13403 0.02438 " pathEditMode="relative" rAng="0" ptsTypes="AA">
                                      <p:cBhvr>
                                        <p:cTn id="59"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42" presetClass="exit" presetSubtype="0" fill="hold" grpId="1" nodeType="clickEffect">
                                  <p:stCondLst>
                                    <p:cond delay="0"/>
                                  </p:stCondLst>
                                  <p:childTnLst>
                                    <p:animEffect transition="out" filter="fade">
                                      <p:cBhvr>
                                        <p:cTn id="64" dur="1000"/>
                                        <p:tgtEl>
                                          <p:spTgt spid="16"/>
                                        </p:tgtEl>
                                      </p:cBhvr>
                                    </p:animEffect>
                                    <p:anim calcmode="lin" valueType="num">
                                      <p:cBhvr>
                                        <p:cTn id="65" dur="1000"/>
                                        <p:tgtEl>
                                          <p:spTgt spid="16"/>
                                        </p:tgtEl>
                                        <p:attrNameLst>
                                          <p:attrName>ppt_x</p:attrName>
                                        </p:attrNameLst>
                                      </p:cBhvr>
                                      <p:tavLst>
                                        <p:tav tm="0">
                                          <p:val>
                                            <p:strVal val="ppt_x"/>
                                          </p:val>
                                        </p:tav>
                                        <p:tav tm="100000">
                                          <p:val>
                                            <p:strVal val="ppt_x"/>
                                          </p:val>
                                        </p:tav>
                                      </p:tavLst>
                                    </p:anim>
                                    <p:anim calcmode="lin" valueType="num">
                                      <p:cBhvr>
                                        <p:cTn id="66" dur="1000"/>
                                        <p:tgtEl>
                                          <p:spTgt spid="16"/>
                                        </p:tgtEl>
                                        <p:attrNameLst>
                                          <p:attrName>ppt_y</p:attrName>
                                        </p:attrNameLst>
                                      </p:cBhvr>
                                      <p:tavLst>
                                        <p:tav tm="0">
                                          <p:val>
                                            <p:strVal val="ppt_y"/>
                                          </p:val>
                                        </p:tav>
                                        <p:tav tm="100000">
                                          <p:val>
                                            <p:strVal val="ppt_y+.1"/>
                                          </p:val>
                                        </p:tav>
                                      </p:tavLst>
                                    </p:anim>
                                    <p:set>
                                      <p:cBhvr>
                                        <p:cTn id="6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5"/>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15"/>
                                        </p:tgtEl>
                                      </p:cBhvr>
                                    </p:animEffect>
                                    <p:anim calcmode="lin" valueType="num">
                                      <p:cBhvr>
                                        <p:cTn id="73" dur="1000"/>
                                        <p:tgtEl>
                                          <p:spTgt spid="15"/>
                                        </p:tgtEl>
                                        <p:attrNameLst>
                                          <p:attrName>ppt_x</p:attrName>
                                        </p:attrNameLst>
                                      </p:cBhvr>
                                      <p:tavLst>
                                        <p:tav tm="0">
                                          <p:val>
                                            <p:strVal val="ppt_x"/>
                                          </p:val>
                                        </p:tav>
                                        <p:tav tm="100000">
                                          <p:val>
                                            <p:strVal val="ppt_x"/>
                                          </p:val>
                                        </p:tav>
                                      </p:tavLst>
                                    </p:anim>
                                    <p:anim calcmode="lin" valueType="num">
                                      <p:cBhvr>
                                        <p:cTn id="74" dur="1000"/>
                                        <p:tgtEl>
                                          <p:spTgt spid="15"/>
                                        </p:tgtEl>
                                        <p:attrNameLst>
                                          <p:attrName>ppt_y</p:attrName>
                                        </p:attrNameLst>
                                      </p:cBhvr>
                                      <p:tavLst>
                                        <p:tav tm="0">
                                          <p:val>
                                            <p:strVal val="ppt_y"/>
                                          </p:val>
                                        </p:tav>
                                        <p:tav tm="100000">
                                          <p:val>
                                            <p:strVal val="ppt_y+.1"/>
                                          </p:val>
                                        </p:tav>
                                      </p:tavLst>
                                    </p:anim>
                                    <p:set>
                                      <p:cBhvr>
                                        <p:cTn id="7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5"/>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5"/>
                                        </p:tgtEl>
                                      </p:cBhvr>
                                    </p:animEffect>
                                    <p:anim calcmode="lin" valueType="num">
                                      <p:cBhvr>
                                        <p:cTn id="81" dur="1000"/>
                                        <p:tgtEl>
                                          <p:spTgt spid="5"/>
                                        </p:tgtEl>
                                        <p:attrNameLst>
                                          <p:attrName>ppt_x</p:attrName>
                                        </p:attrNameLst>
                                      </p:cBhvr>
                                      <p:tavLst>
                                        <p:tav tm="0">
                                          <p:val>
                                            <p:strVal val="ppt_x"/>
                                          </p:val>
                                        </p:tav>
                                        <p:tav tm="100000">
                                          <p:val>
                                            <p:strVal val="ppt_x"/>
                                          </p:val>
                                        </p:tav>
                                      </p:tavLst>
                                    </p:anim>
                                    <p:anim calcmode="lin" valueType="num">
                                      <p:cBhvr>
                                        <p:cTn id="82" dur="1000"/>
                                        <p:tgtEl>
                                          <p:spTgt spid="5"/>
                                        </p:tgtEl>
                                        <p:attrNameLst>
                                          <p:attrName>ppt_y</p:attrName>
                                        </p:attrNameLst>
                                      </p:cBhvr>
                                      <p:tavLst>
                                        <p:tav tm="0">
                                          <p:val>
                                            <p:strVal val="ppt_y"/>
                                          </p:val>
                                        </p:tav>
                                        <p:tav tm="100000">
                                          <p:val>
                                            <p:strVal val="ppt_y+.1"/>
                                          </p:val>
                                        </p:tav>
                                      </p:tavLst>
                                    </p:anim>
                                    <p:set>
                                      <p:cBhvr>
                                        <p:cTn id="8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4" fill="hold" display="0">
                  <p:stCondLst>
                    <p:cond delay="indefinite"/>
                  </p:stCondLst>
                  <p:endCondLst>
                    <p:cond evt="onStopAudio" delay="0">
                      <p:tgtEl>
                        <p:sldTgt/>
                      </p:tgtEl>
                    </p:cond>
                  </p:endCondLst>
                </p:cTn>
                <p:tgtEl>
                  <p:spTgt spid="13"/>
                </p:tgtEl>
              </p:cMediaNode>
            </p:audio>
            <p:seq concurrent="1" nextAc="seek">
              <p:cTn id="85" restart="whenNotActive" fill="hold" evtFilter="cancelBubble" nodeType="interactiveSeq">
                <p:stCondLst>
                  <p:cond evt="onClick" delay="0">
                    <p:tgtEl>
                      <p:spTgt spid="48"/>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5000" fill="hold"/>
                                        <p:tgtEl>
                                          <p:spTgt spid="51"/>
                                        </p:tgtEl>
                                        <p:attrNameLst>
                                          <p:attrName>r</p:attrName>
                                        </p:attrNameLst>
                                      </p:cBhvr>
                                    </p:animRot>
                                  </p:childTnLst>
                                </p:cTn>
                              </p:par>
                            </p:childTnLst>
                          </p:cTn>
                        </p:par>
                        <p:par>
                          <p:cTn id="90" fill="hold">
                            <p:stCondLst>
                              <p:cond delay="15000"/>
                            </p:stCondLst>
                            <p:childTnLst>
                              <p:par>
                                <p:cTn id="91" presetID="1" presetClass="entr" presetSubtype="0" fill="hold" grpId="0" nodeType="after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par>
                                <p:cTn id="93" presetID="1" presetClass="exit" presetSubtype="0" fill="hold" grpId="1" nodeType="withEffect">
                                  <p:stCondLst>
                                    <p:cond delay="2000"/>
                                  </p:stCondLst>
                                  <p:childTnLst>
                                    <p:set>
                                      <p:cBhvr>
                                        <p:cTn id="94"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P spid="6" grpId="0" animBg="1"/>
      <p:bldP spid="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70" y="-28755"/>
            <a:ext cx="12236970" cy="5621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1452" y="5454657"/>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8381" y="2462856"/>
            <a:ext cx="7069012" cy="4601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67033" y="3797302"/>
            <a:ext cx="3310467" cy="23080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601" y="-3581400"/>
            <a:ext cx="8331201" cy="1351280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9123294" y="2916370"/>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A</a:t>
            </a:r>
            <a:r>
              <a:rPr kumimoji="0" lang="en-US" sz="3600" b="0" i="0" u="none" strike="noStrike" kern="1200" cap="none" spc="0" normalizeH="0" baseline="0" noProof="0">
                <a:ln>
                  <a:noFill/>
                </a:ln>
                <a:solidFill>
                  <a:srgbClr val="0033CC"/>
                </a:solidFill>
                <a:effectLst/>
                <a:uLnTx/>
                <a:uFillTx/>
                <a:latin typeface="Times New Roman" panose="02020603050405020304" pitchFamily="18" charset="0"/>
                <a:ea typeface="+mn-ea"/>
                <a:cs typeface="Times New Roman" panose="02020603050405020304" pitchFamily="18" charset="0"/>
              </a:rPr>
              <a:t>. Lê</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22" name="Rounded Rectangle 21"/>
          <p:cNvSpPr/>
          <p:nvPr/>
        </p:nvSpPr>
        <p:spPr>
          <a:xfrm>
            <a:off x="9123294" y="5891506"/>
            <a:ext cx="265833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D</a:t>
            </a:r>
            <a:r>
              <a:rPr kumimoji="0" lang="en-US" sz="3600" b="0" i="0" u="none" strike="noStrike" kern="1200" cap="none" spc="0" normalizeH="0" baseline="0" noProof="0">
                <a:ln>
                  <a:noFill/>
                </a:ln>
                <a:solidFill>
                  <a:srgbClr val="0033CC"/>
                </a:solidFill>
                <a:effectLst/>
                <a:uLnTx/>
                <a:uFillTx/>
                <a:latin typeface="Times New Roman" panose="02020603050405020304" pitchFamily="18" charset="0"/>
                <a:ea typeface="+mn-ea"/>
                <a:cs typeface="Times New Roman" panose="02020603050405020304" pitchFamily="18" charset="0"/>
              </a:rPr>
              <a:t>. Nho</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23" name="Rounded Rectangle 22"/>
          <p:cNvSpPr/>
          <p:nvPr/>
        </p:nvSpPr>
        <p:spPr>
          <a:xfrm>
            <a:off x="9140028" y="4918149"/>
            <a:ext cx="264160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C</a:t>
            </a:r>
            <a:r>
              <a:rPr kumimoji="0" lang="en-US" sz="3600" b="0" i="0" u="none" strike="noStrike" kern="1200" cap="none" spc="0" normalizeH="0" baseline="0" noProof="0">
                <a:ln>
                  <a:noFill/>
                </a:ln>
                <a:solidFill>
                  <a:srgbClr val="0033CC"/>
                </a:solidFill>
                <a:effectLst/>
                <a:uLnTx/>
                <a:uFillTx/>
                <a:latin typeface="Times New Roman" panose="02020603050405020304" pitchFamily="18" charset="0"/>
                <a:ea typeface="+mn-ea"/>
                <a:cs typeface="Times New Roman" panose="02020603050405020304" pitchFamily="18" charset="0"/>
              </a:rPr>
              <a:t>. Táo</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9123294" y="3930077"/>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B</a:t>
            </a:r>
            <a:r>
              <a:rPr kumimoji="0" lang="en-US" sz="3600" b="0" i="0" u="none" strike="noStrike" kern="1200" cap="none" spc="0" normalizeH="0" baseline="0" noProof="0">
                <a:ln>
                  <a:noFill/>
                </a:ln>
                <a:solidFill>
                  <a:srgbClr val="0033CC"/>
                </a:solidFill>
                <a:effectLst/>
                <a:uLnTx/>
                <a:uFillTx/>
                <a:latin typeface="Times New Roman" panose="02020603050405020304" pitchFamily="18" charset="0"/>
                <a:ea typeface="+mn-ea"/>
                <a:cs typeface="Times New Roman" panose="02020603050405020304" pitchFamily="18" charset="0"/>
              </a:rPr>
              <a:t>. Nhãn</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35406" y="132316"/>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10532484" y="15672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34500" y="356232"/>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3772A17-BB74-4A75-BA55-D622FE4D0639}"/>
              </a:ext>
            </a:extLst>
          </p:cNvPr>
          <p:cNvGrpSpPr/>
          <p:nvPr/>
        </p:nvGrpSpPr>
        <p:grpSpPr>
          <a:xfrm>
            <a:off x="10992755" y="924053"/>
            <a:ext cx="120325" cy="101771"/>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A3772A17-BB74-4A75-BA55-D622FE4D0639}"/>
              </a:ext>
            </a:extLst>
          </p:cNvPr>
          <p:cNvGrpSpPr/>
          <p:nvPr/>
        </p:nvGrpSpPr>
        <p:grpSpPr>
          <a:xfrm>
            <a:off x="9801314" y="1077125"/>
            <a:ext cx="120325" cy="101771"/>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A3772A17-BB74-4A75-BA55-D622FE4D0639}"/>
              </a:ext>
            </a:extLst>
          </p:cNvPr>
          <p:cNvGrpSpPr/>
          <p:nvPr/>
        </p:nvGrpSpPr>
        <p:grpSpPr>
          <a:xfrm>
            <a:off x="11390596" y="1314745"/>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Group 44">
            <a:extLst>
              <a:ext uri="{FF2B5EF4-FFF2-40B4-BE49-F238E27FC236}">
                <a16:creationId xmlns:a16="http://schemas.microsoft.com/office/drawing/2014/main" id="{A3772A17-BB74-4A75-BA55-D622FE4D0639}"/>
              </a:ext>
            </a:extLst>
          </p:cNvPr>
          <p:cNvGrpSpPr/>
          <p:nvPr/>
        </p:nvGrpSpPr>
        <p:grpSpPr>
          <a:xfrm>
            <a:off x="10630951" y="1347996"/>
            <a:ext cx="120325" cy="101771"/>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107"/>
          <p:cNvSpPr>
            <a:spLocks noChangeArrowheads="1"/>
          </p:cNvSpPr>
          <p:nvPr/>
        </p:nvSpPr>
        <p:spPr bwMode="auto">
          <a:xfrm>
            <a:off x="11007737" y="131090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Explosion 2 51"/>
          <p:cNvSpPr/>
          <p:nvPr/>
        </p:nvSpPr>
        <p:spPr>
          <a:xfrm>
            <a:off x="9385099" y="499525"/>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sp>
        <p:nvSpPr>
          <p:cNvPr id="54" name="Rectangle: Rounded Corners 53">
            <a:extLst>
              <a:ext uri="{FF2B5EF4-FFF2-40B4-BE49-F238E27FC236}">
                <a16:creationId xmlns:a16="http://schemas.microsoft.com/office/drawing/2014/main" id="{656AFA66-CDA9-4D35-8B96-29AF70A8C6D5}"/>
              </a:ext>
            </a:extLst>
          </p:cNvPr>
          <p:cNvSpPr/>
          <p:nvPr/>
        </p:nvSpPr>
        <p:spPr>
          <a:xfrm>
            <a:off x="75872" y="221530"/>
            <a:ext cx="8819873" cy="3137622"/>
          </a:xfrm>
          <a:prstGeom prst="roundRect">
            <a:avLst>
              <a:gd name="adj" fmla="val 12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E031F246-0868-4AAF-BFB6-01406ED4C908}"/>
              </a:ext>
            </a:extLst>
          </p:cNvPr>
          <p:cNvSpPr txBox="1"/>
          <p:nvPr/>
        </p:nvSpPr>
        <p:spPr>
          <a:xfrm>
            <a:off x="121500" y="301356"/>
            <a:ext cx="3373019" cy="2862322"/>
          </a:xfrm>
          <a:prstGeom prst="rect">
            <a:avLst/>
          </a:prstGeom>
          <a:noFill/>
        </p:spPr>
        <p:txBody>
          <a:bodyPr wrap="square" rtlCol="0">
            <a:spAutoFit/>
          </a:body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Câu</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a:t>
            </a: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p>
          <a:p>
            <a:pPr marL="0" marR="0" lvl="0" indent="0" algn="just" defTabSz="121917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Cho biểu đồ sau. Loại quả nào của hàng bán được nhiều nhất?</a:t>
            </a:r>
          </a:p>
        </p:txBody>
      </p:sp>
      <p:pic>
        <p:nvPicPr>
          <p:cNvPr id="57" name="Picture 56">
            <a:extLst>
              <a:ext uri="{FF2B5EF4-FFF2-40B4-BE49-F238E27FC236}">
                <a16:creationId xmlns:a16="http://schemas.microsoft.com/office/drawing/2014/main" id="{3B3CC662-C9E1-4344-BDC3-3B3FAAAA227E}"/>
              </a:ext>
            </a:extLst>
          </p:cNvPr>
          <p:cNvPicPr>
            <a:picLocks noChangeAspect="1"/>
          </p:cNvPicPr>
          <p:nvPr/>
        </p:nvPicPr>
        <p:blipFill>
          <a:blip r:embed="rId14"/>
          <a:stretch>
            <a:fillRect/>
          </a:stretch>
        </p:blipFill>
        <p:spPr>
          <a:xfrm>
            <a:off x="3531071" y="232189"/>
            <a:ext cx="5313588" cy="3126963"/>
          </a:xfrm>
          <a:prstGeom prst="rect">
            <a:avLst/>
          </a:prstGeom>
        </p:spPr>
      </p:pic>
    </p:spTree>
    <p:extLst>
      <p:ext uri="{BB962C8B-B14F-4D97-AF65-F5344CB8AC3E}">
        <p14:creationId xmlns:p14="http://schemas.microsoft.com/office/powerpoint/2010/main" val="4207483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2051"/>
                                        </p:tgtEl>
                                        <p:attrNameLst>
                                          <p:attrName>r</p:attrName>
                                        </p:attrNameLst>
                                      </p:cBhvr>
                                    </p:animRot>
                                    <p:animRot by="-240000">
                                      <p:cBhvr>
                                        <p:cTn id="7" dur="1000" fill="hold">
                                          <p:stCondLst>
                                            <p:cond delay="1000"/>
                                          </p:stCondLst>
                                        </p:cTn>
                                        <p:tgtEl>
                                          <p:spTgt spid="2051"/>
                                        </p:tgtEl>
                                        <p:attrNameLst>
                                          <p:attrName>r</p:attrName>
                                        </p:attrNameLst>
                                      </p:cBhvr>
                                    </p:animRot>
                                    <p:animRot by="240000">
                                      <p:cBhvr>
                                        <p:cTn id="8" dur="1000" fill="hold">
                                          <p:stCondLst>
                                            <p:cond delay="2000"/>
                                          </p:stCondLst>
                                        </p:cTn>
                                        <p:tgtEl>
                                          <p:spTgt spid="2051"/>
                                        </p:tgtEl>
                                        <p:attrNameLst>
                                          <p:attrName>r</p:attrName>
                                        </p:attrNameLst>
                                      </p:cBhvr>
                                    </p:animRot>
                                    <p:animRot by="-240000">
                                      <p:cBhvr>
                                        <p:cTn id="9" dur="1000" fill="hold">
                                          <p:stCondLst>
                                            <p:cond delay="3000"/>
                                          </p:stCondLst>
                                        </p:cTn>
                                        <p:tgtEl>
                                          <p:spTgt spid="2051"/>
                                        </p:tgtEl>
                                        <p:attrNameLst>
                                          <p:attrName>r</p:attrName>
                                        </p:attrNameLst>
                                      </p:cBhvr>
                                    </p:animRot>
                                    <p:animRot by="120000">
                                      <p:cBhvr>
                                        <p:cTn id="10" dur="1000" fill="hold">
                                          <p:stCondLst>
                                            <p:cond delay="40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2052"/>
                                        </p:tgtEl>
                                        <p:attrNameLst>
                                          <p:attrName>r</p:attrName>
                                        </p:attrNameLst>
                                      </p:cBhvr>
                                    </p:animRot>
                                    <p:animRot by="-240000">
                                      <p:cBhvr>
                                        <p:cTn id="13" dur="1000" fill="hold">
                                          <p:stCondLst>
                                            <p:cond delay="1000"/>
                                          </p:stCondLst>
                                        </p:cTn>
                                        <p:tgtEl>
                                          <p:spTgt spid="2052"/>
                                        </p:tgtEl>
                                        <p:attrNameLst>
                                          <p:attrName>r</p:attrName>
                                        </p:attrNameLst>
                                      </p:cBhvr>
                                    </p:animRot>
                                    <p:animRot by="240000">
                                      <p:cBhvr>
                                        <p:cTn id="14" dur="1000" fill="hold">
                                          <p:stCondLst>
                                            <p:cond delay="2000"/>
                                          </p:stCondLst>
                                        </p:cTn>
                                        <p:tgtEl>
                                          <p:spTgt spid="2052"/>
                                        </p:tgtEl>
                                        <p:attrNameLst>
                                          <p:attrName>r</p:attrName>
                                        </p:attrNameLst>
                                      </p:cBhvr>
                                    </p:animRot>
                                    <p:animRot by="-240000">
                                      <p:cBhvr>
                                        <p:cTn id="15" dur="1000" fill="hold">
                                          <p:stCondLst>
                                            <p:cond delay="3000"/>
                                          </p:stCondLst>
                                        </p:cTn>
                                        <p:tgtEl>
                                          <p:spTgt spid="2052"/>
                                        </p:tgtEl>
                                        <p:attrNameLst>
                                          <p:attrName>r</p:attrName>
                                        </p:attrNameLst>
                                      </p:cBhvr>
                                    </p:animRot>
                                    <p:animRot by="120000">
                                      <p:cBhvr>
                                        <p:cTn id="16" dur="1000" fill="hold">
                                          <p:stCondLst>
                                            <p:cond delay="4000"/>
                                          </p:stCondLst>
                                        </p:cTn>
                                        <p:tgtEl>
                                          <p:spTgt spid="205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1000"/>
                                        <p:tgtEl>
                                          <p:spTgt spid="57"/>
                                        </p:tgtEl>
                                      </p:cBhvr>
                                    </p:animEffect>
                                    <p:anim calcmode="lin" valueType="num">
                                      <p:cBhvr>
                                        <p:cTn id="43" dur="1000" fill="hold"/>
                                        <p:tgtEl>
                                          <p:spTgt spid="57"/>
                                        </p:tgtEl>
                                        <p:attrNameLst>
                                          <p:attrName>ppt_x</p:attrName>
                                        </p:attrNameLst>
                                      </p:cBhvr>
                                      <p:tavLst>
                                        <p:tav tm="0">
                                          <p:val>
                                            <p:strVal val="#ppt_x"/>
                                          </p:val>
                                        </p:tav>
                                        <p:tav tm="100000">
                                          <p:val>
                                            <p:strVal val="#ppt_x"/>
                                          </p:val>
                                        </p:tav>
                                      </p:tavLst>
                                    </p:anim>
                                    <p:anim calcmode="lin" valueType="num">
                                      <p:cBhvr>
                                        <p:cTn id="44" dur="1000" fill="hold"/>
                                        <p:tgtEl>
                                          <p:spTgt spid="5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21" presetClass="emph" presetSubtype="0" repeatCount="indefinite" fill="hold" grpId="1" nodeType="withEffect">
                                  <p:stCondLst>
                                    <p:cond delay="0"/>
                                  </p:stCondLst>
                                  <p:childTnLst>
                                    <p:animClr clrSpc="hsl" dir="cw">
                                      <p:cBhvr override="childStyle">
                                        <p:cTn id="54" dur="500" fill="hold"/>
                                        <p:tgtEl>
                                          <p:spTgt spid="24"/>
                                        </p:tgtEl>
                                        <p:attrNameLst>
                                          <p:attrName>style.color</p:attrName>
                                        </p:attrNameLst>
                                      </p:cBhvr>
                                      <p:by>
                                        <p:hsl h="7200000" s="0" l="0"/>
                                      </p:by>
                                    </p:animClr>
                                    <p:animClr clrSpc="hsl" dir="cw">
                                      <p:cBhvr>
                                        <p:cTn id="55" dur="500" fill="hold"/>
                                        <p:tgtEl>
                                          <p:spTgt spid="24"/>
                                        </p:tgtEl>
                                        <p:attrNameLst>
                                          <p:attrName>fillcolor</p:attrName>
                                        </p:attrNameLst>
                                      </p:cBhvr>
                                      <p:by>
                                        <p:hsl h="7200000" s="0" l="0"/>
                                      </p:by>
                                    </p:animClr>
                                    <p:animClr clrSpc="hsl" dir="cw">
                                      <p:cBhvr>
                                        <p:cTn id="56" dur="500" fill="hold"/>
                                        <p:tgtEl>
                                          <p:spTgt spid="24"/>
                                        </p:tgtEl>
                                        <p:attrNameLst>
                                          <p:attrName>stroke.color</p:attrName>
                                        </p:attrNameLst>
                                      </p:cBhvr>
                                      <p:by>
                                        <p:hsl h="7200000" s="0" l="0"/>
                                      </p:by>
                                    </p:animClr>
                                    <p:set>
                                      <p:cBhvr>
                                        <p:cTn id="57" dur="500" fill="hold"/>
                                        <p:tgtEl>
                                          <p:spTgt spid="24"/>
                                        </p:tgtEl>
                                        <p:attrNameLst>
                                          <p:attrName>fill.type</p:attrName>
                                        </p:attrNameLst>
                                      </p:cBhvr>
                                      <p:to>
                                        <p:strVal val="solid"/>
                                      </p:to>
                                    </p:set>
                                  </p:childTnLst>
                                </p:cTn>
                              </p:par>
                              <p:par>
                                <p:cTn id="58" presetID="1" presetClass="mediacall" presetSubtype="0" fill="hold" nodeType="withEffect">
                                  <p:stCondLst>
                                    <p:cond delay="0"/>
                                  </p:stCondLst>
                                  <p:childTnLst>
                                    <p:cmd type="call" cmd="playFrom(0.0)">
                                      <p:cBhvr>
                                        <p:cTn id="59" dur="4715" fill="hold"/>
                                        <p:tgtEl>
                                          <p:spTgt spid="13"/>
                                        </p:tgtEl>
                                      </p:cBhvr>
                                    </p:cmd>
                                  </p:childTnLst>
                                </p:cTn>
                              </p:par>
                              <p:par>
                                <p:cTn id="60" presetID="2" presetClass="exit" presetSubtype="1" fill="hold" nodeType="withEffect">
                                  <p:stCondLst>
                                    <p:cond delay="0"/>
                                  </p:stCondLst>
                                  <p:childTnLst>
                                    <p:anim calcmode="lin" valueType="num">
                                      <p:cBhvr additive="base">
                                        <p:cTn id="61" dur="2000"/>
                                        <p:tgtEl>
                                          <p:spTgt spid="18"/>
                                        </p:tgtEl>
                                        <p:attrNameLst>
                                          <p:attrName>ppt_x</p:attrName>
                                        </p:attrNameLst>
                                      </p:cBhvr>
                                      <p:tavLst>
                                        <p:tav tm="0">
                                          <p:val>
                                            <p:strVal val="ppt_x"/>
                                          </p:val>
                                        </p:tav>
                                        <p:tav tm="100000">
                                          <p:val>
                                            <p:strVal val="ppt_x"/>
                                          </p:val>
                                        </p:tav>
                                      </p:tavLst>
                                    </p:anim>
                                    <p:anim calcmode="lin" valueType="num">
                                      <p:cBhvr additive="base">
                                        <p:cTn id="62" dur="2000"/>
                                        <p:tgtEl>
                                          <p:spTgt spid="18"/>
                                        </p:tgtEl>
                                        <p:attrNameLst>
                                          <p:attrName>ppt_y</p:attrName>
                                        </p:attrNameLst>
                                      </p:cBhvr>
                                      <p:tavLst>
                                        <p:tav tm="0">
                                          <p:val>
                                            <p:strVal val="ppt_y"/>
                                          </p:val>
                                        </p:tav>
                                        <p:tav tm="100000">
                                          <p:val>
                                            <p:strVal val="0-ppt_h/2"/>
                                          </p:val>
                                        </p:tav>
                                      </p:tavLst>
                                    </p:anim>
                                    <p:set>
                                      <p:cBhvr>
                                        <p:cTn id="63" dur="1" fill="hold">
                                          <p:stCondLst>
                                            <p:cond delay="1999"/>
                                          </p:stCondLst>
                                        </p:cTn>
                                        <p:tgtEl>
                                          <p:spTgt spid="18"/>
                                        </p:tgtEl>
                                        <p:attrNameLst>
                                          <p:attrName>style.visibility</p:attrName>
                                        </p:attrNameLst>
                                      </p:cBhvr>
                                      <p:to>
                                        <p:strVal val="hidden"/>
                                      </p:to>
                                    </p:set>
                                  </p:childTnLst>
                                </p:cTn>
                              </p:par>
                              <p:par>
                                <p:cTn id="64" presetID="35" presetClass="path" presetSubtype="0" accel="50000" decel="50000" fill="hold" nodeType="withEffect">
                                  <p:stCondLst>
                                    <p:cond delay="0"/>
                                  </p:stCondLst>
                                  <p:childTnLst>
                                    <p:animMotion origin="layout" path="M -1.11111E-6 -3.58025E-6 L -0.19028 0.07439 " pathEditMode="relative" rAng="0" ptsTypes="AA">
                                      <p:cBhvr>
                                        <p:cTn id="65"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3"/>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1" nodeType="clickEffect">
                                  <p:stCondLst>
                                    <p:cond delay="0"/>
                                  </p:stCondLst>
                                  <p:childTnLst>
                                    <p:animEffect transition="out" filter="fade">
                                      <p:cBhvr>
                                        <p:cTn id="70" dur="1000"/>
                                        <p:tgtEl>
                                          <p:spTgt spid="23"/>
                                        </p:tgtEl>
                                      </p:cBhvr>
                                    </p:animEffect>
                                    <p:anim calcmode="lin" valueType="num">
                                      <p:cBhvr>
                                        <p:cTn id="71" dur="1000"/>
                                        <p:tgtEl>
                                          <p:spTgt spid="23"/>
                                        </p:tgtEl>
                                        <p:attrNameLst>
                                          <p:attrName>ppt_x</p:attrName>
                                        </p:attrNameLst>
                                      </p:cBhvr>
                                      <p:tavLst>
                                        <p:tav tm="0">
                                          <p:val>
                                            <p:strVal val="ppt_x"/>
                                          </p:val>
                                        </p:tav>
                                        <p:tav tm="100000">
                                          <p:val>
                                            <p:strVal val="ppt_x"/>
                                          </p:val>
                                        </p:tav>
                                      </p:tavLst>
                                    </p:anim>
                                    <p:anim calcmode="lin" valueType="num">
                                      <p:cBhvr>
                                        <p:cTn id="72" dur="1000"/>
                                        <p:tgtEl>
                                          <p:spTgt spid="23"/>
                                        </p:tgtEl>
                                        <p:attrNameLst>
                                          <p:attrName>ppt_y</p:attrName>
                                        </p:attrNameLst>
                                      </p:cBhvr>
                                      <p:tavLst>
                                        <p:tav tm="0">
                                          <p:val>
                                            <p:strVal val="ppt_y"/>
                                          </p:val>
                                        </p:tav>
                                        <p:tav tm="100000">
                                          <p:val>
                                            <p:strVal val="ppt_y+.1"/>
                                          </p:val>
                                        </p:tav>
                                      </p:tavLst>
                                    </p:anim>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2"/>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grpId="1" nodeType="clickEffect">
                                  <p:stCondLst>
                                    <p:cond delay="0"/>
                                  </p:stCondLst>
                                  <p:childTnLst>
                                    <p:animEffect transition="out" filter="fade">
                                      <p:cBhvr>
                                        <p:cTn id="78" dur="1000"/>
                                        <p:tgtEl>
                                          <p:spTgt spid="22"/>
                                        </p:tgtEl>
                                      </p:cBhvr>
                                    </p:animEffect>
                                    <p:anim calcmode="lin" valueType="num">
                                      <p:cBhvr>
                                        <p:cTn id="79" dur="1000"/>
                                        <p:tgtEl>
                                          <p:spTgt spid="22"/>
                                        </p:tgtEl>
                                        <p:attrNameLst>
                                          <p:attrName>ppt_x</p:attrName>
                                        </p:attrNameLst>
                                      </p:cBhvr>
                                      <p:tavLst>
                                        <p:tav tm="0">
                                          <p:val>
                                            <p:strVal val="ppt_x"/>
                                          </p:val>
                                        </p:tav>
                                        <p:tav tm="100000">
                                          <p:val>
                                            <p:strVal val="ppt_x"/>
                                          </p:val>
                                        </p:tav>
                                      </p:tavLst>
                                    </p:anim>
                                    <p:anim calcmode="lin" valueType="num">
                                      <p:cBhvr>
                                        <p:cTn id="80" dur="1000"/>
                                        <p:tgtEl>
                                          <p:spTgt spid="22"/>
                                        </p:tgtEl>
                                        <p:attrNameLst>
                                          <p:attrName>ppt_y</p:attrName>
                                        </p:attrNameLst>
                                      </p:cBhvr>
                                      <p:tavLst>
                                        <p:tav tm="0">
                                          <p:val>
                                            <p:strVal val="ppt_y"/>
                                          </p:val>
                                        </p:tav>
                                        <p:tav tm="100000">
                                          <p:val>
                                            <p:strVal val="ppt_y+.1"/>
                                          </p:val>
                                        </p:tav>
                                      </p:tavLst>
                                    </p:anim>
                                    <p:set>
                                      <p:cBhvr>
                                        <p:cTn id="8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2" restart="whenNotActive" fill="hold" evtFilter="cancelBubble" nodeType="interactiveSeq">
                <p:stCondLst>
                  <p:cond evt="onClick" delay="0">
                    <p:tgtEl>
                      <p:spTgt spid="21"/>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21"/>
                                        </p:tgtEl>
                                      </p:cBhvr>
                                    </p:animEffect>
                                    <p:anim calcmode="lin" valueType="num">
                                      <p:cBhvr>
                                        <p:cTn id="87" dur="1000"/>
                                        <p:tgtEl>
                                          <p:spTgt spid="21"/>
                                        </p:tgtEl>
                                        <p:attrNameLst>
                                          <p:attrName>ppt_x</p:attrName>
                                        </p:attrNameLst>
                                      </p:cBhvr>
                                      <p:tavLst>
                                        <p:tav tm="0">
                                          <p:val>
                                            <p:strVal val="ppt_x"/>
                                          </p:val>
                                        </p:tav>
                                        <p:tav tm="100000">
                                          <p:val>
                                            <p:strVal val="ppt_x"/>
                                          </p:val>
                                        </p:tav>
                                      </p:tavLst>
                                    </p:anim>
                                    <p:anim calcmode="lin" valueType="num">
                                      <p:cBhvr>
                                        <p:cTn id="88" dur="1000"/>
                                        <p:tgtEl>
                                          <p:spTgt spid="21"/>
                                        </p:tgtEl>
                                        <p:attrNameLst>
                                          <p:attrName>ppt_y</p:attrName>
                                        </p:attrNameLst>
                                      </p:cBhvr>
                                      <p:tavLst>
                                        <p:tav tm="0">
                                          <p:val>
                                            <p:strVal val="ppt_y"/>
                                          </p:val>
                                        </p:tav>
                                        <p:tav tm="100000">
                                          <p:val>
                                            <p:strVal val="ppt_y+.1"/>
                                          </p:val>
                                        </p:tav>
                                      </p:tavLst>
                                    </p:anim>
                                    <p:set>
                                      <p:cBhvr>
                                        <p:cTn id="8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0" fill="hold" display="0">
                  <p:stCondLst>
                    <p:cond delay="indefinite"/>
                  </p:stCondLst>
                  <p:endCondLst>
                    <p:cond evt="onStopAudio" delay="0">
                      <p:tgtEl>
                        <p:sldTgt/>
                      </p:tgtEl>
                    </p:cond>
                  </p:endCondLst>
                </p:cTn>
                <p:tgtEl>
                  <p:spTgt spid="13"/>
                </p:tgtEl>
              </p:cMediaNode>
            </p:audio>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26"/>
                                        </p:tgtEl>
                                        <p:attrNameLst>
                                          <p:attrName>r</p:attrName>
                                        </p:attrNameLst>
                                      </p:cBhvr>
                                    </p:animRot>
                                  </p:child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xit" presetSubtype="0" fill="hold" grpId="1" nodeType="withEffect">
                                  <p:stCondLst>
                                    <p:cond delay="2000"/>
                                  </p:stCondLst>
                                  <p:childTnLst>
                                    <p:set>
                                      <p:cBhvr>
                                        <p:cTn id="100"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P spid="54" grpId="0" animBg="1"/>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3" y="-254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E263C219-622F-412A-A4B9-62955282A09D}"/>
              </a:ext>
            </a:extLst>
          </p:cNvPr>
          <p:cNvSpPr/>
          <p:nvPr/>
        </p:nvSpPr>
        <p:spPr>
          <a:xfrm>
            <a:off x="3003120" y="-31545"/>
            <a:ext cx="9232663" cy="2727066"/>
          </a:xfrm>
          <a:prstGeom prst="roundRect">
            <a:avLst>
              <a:gd name="adj" fmla="val 56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5" name="Picture 3" descr="C:\Users\ADMIN\Desktop\Giai cuu dai duong 2\5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7035800" y="3543540"/>
            <a:ext cx="3218403" cy="3349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665886" y="2824375"/>
            <a:ext cx="4593071" cy="428985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92376" flipH="1">
            <a:off x="6282644" y="1509516"/>
            <a:ext cx="5535189" cy="691956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83984" y="3020876"/>
            <a:ext cx="2559216"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Calibri"/>
                <a:ea typeface="+mn-ea"/>
                <a:cs typeface="+mn-cs"/>
              </a:rPr>
              <a:t>A</a:t>
            </a:r>
            <a:r>
              <a:rPr kumimoji="0" lang="en-US" sz="3200" b="0" i="0" u="none" strike="noStrike" kern="1200" cap="none" spc="0" normalizeH="0" baseline="0" noProof="0">
                <a:ln>
                  <a:noFill/>
                </a:ln>
                <a:solidFill>
                  <a:srgbClr val="0033CC"/>
                </a:solidFill>
                <a:effectLst/>
                <a:uLnTx/>
                <a:uFillTx/>
                <a:latin typeface="Calibri"/>
                <a:ea typeface="+mn-ea"/>
                <a:cs typeface="+mn-cs"/>
              </a:rPr>
              <a:t>. Biểu đồ tranh</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18" name="Rounded Rectangle 17"/>
          <p:cNvSpPr/>
          <p:nvPr/>
        </p:nvSpPr>
        <p:spPr>
          <a:xfrm>
            <a:off x="3998662" y="3020876"/>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Calibri"/>
                <a:ea typeface="+mn-ea"/>
                <a:cs typeface="+mn-cs"/>
              </a:rPr>
              <a:t>B</a:t>
            </a:r>
            <a:r>
              <a:rPr kumimoji="0" lang="en-US" sz="3200" b="0" i="0" u="none" strike="noStrike" kern="1200" cap="none" spc="0" normalizeH="0" baseline="0" noProof="0">
                <a:ln>
                  <a:noFill/>
                </a:ln>
                <a:solidFill>
                  <a:srgbClr val="0033CC"/>
                </a:solidFill>
                <a:effectLst/>
                <a:uLnTx/>
                <a:uFillTx/>
                <a:latin typeface="Calibri"/>
                <a:ea typeface="+mn-ea"/>
                <a:cs typeface="+mn-cs"/>
              </a:rPr>
              <a:t>. Biểu đồ hình quạt tròn</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19" name="Rounded Rectangle 18"/>
          <p:cNvSpPr/>
          <p:nvPr/>
        </p:nvSpPr>
        <p:spPr>
          <a:xfrm>
            <a:off x="4002348" y="4559700"/>
            <a:ext cx="2762018"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rPr>
              <a:t>D. Biểu đồ đoạn thẳng</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20" name="Rounded Rectangle 19"/>
          <p:cNvSpPr/>
          <p:nvPr/>
        </p:nvSpPr>
        <p:spPr>
          <a:xfrm>
            <a:off x="225858" y="4559700"/>
            <a:ext cx="2559216"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rPr>
              <a:t>C. Biểu đồ cột kép </a:t>
            </a:r>
            <a:endParaRPr kumimoji="0" lang="en-US" sz="2667" b="0" i="0" u="none" strike="noStrike" kern="1200" cap="none" spc="0" normalizeH="0" baseline="0" noProof="0" dirty="0">
              <a:ln>
                <a:noFill/>
              </a:ln>
              <a:solidFill>
                <a:srgbClr val="0033CC"/>
              </a:solidFill>
              <a:effectLst/>
              <a:uLnTx/>
              <a:uFillTx/>
              <a:latin typeface="Calibri"/>
              <a:ea typeface="+mn-ea"/>
              <a:cs typeface="+mn-cs"/>
            </a:endParaRPr>
          </a:p>
        </p:txBody>
      </p:sp>
      <p:sp>
        <p:nvSpPr>
          <p:cNvPr id="22" name="TextBox 21"/>
          <p:cNvSpPr txBox="1"/>
          <p:nvPr/>
        </p:nvSpPr>
        <p:spPr>
          <a:xfrm>
            <a:off x="3048000" y="226874"/>
            <a:ext cx="3552746" cy="175432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Câu</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3: </a:t>
            </a: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4801" y="511675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4"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784059" y="177800"/>
            <a:ext cx="1009445" cy="500085"/>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Explosion 2 50"/>
          <p:cNvSpPr/>
          <p:nvPr/>
        </p:nvSpPr>
        <p:spPr>
          <a:xfrm>
            <a:off x="4408348" y="497507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4" name="Picture 53">
            <a:extLst>
              <a:ext uri="{FF2B5EF4-FFF2-40B4-BE49-F238E27FC236}">
                <a16:creationId xmlns:a16="http://schemas.microsoft.com/office/drawing/2014/main" id="{FCE34F6B-11AA-4FC6-9AFD-3C393F2A3CAC}"/>
              </a:ext>
            </a:extLst>
          </p:cNvPr>
          <p:cNvPicPr>
            <a:picLocks noChangeAspect="1"/>
          </p:cNvPicPr>
          <p:nvPr/>
        </p:nvPicPr>
        <p:blipFill>
          <a:blip r:embed="rId14"/>
          <a:stretch>
            <a:fillRect/>
          </a:stretch>
        </p:blipFill>
        <p:spPr>
          <a:xfrm>
            <a:off x="6591162" y="-15723"/>
            <a:ext cx="5600838" cy="2687722"/>
          </a:xfrm>
          <a:prstGeom prst="rect">
            <a:avLst/>
          </a:prstGeom>
        </p:spPr>
      </p:pic>
    </p:spTree>
    <p:extLst>
      <p:ext uri="{BB962C8B-B14F-4D97-AF65-F5344CB8AC3E}">
        <p14:creationId xmlns:p14="http://schemas.microsoft.com/office/powerpoint/2010/main" val="4185430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17"/>
                                        </p:tgtEl>
                                      </p:cBhvr>
                                    </p:animEffect>
                                    <p:anim calcmode="lin" valueType="num">
                                      <p:cBhvr>
                                        <p:cTn id="55" dur="1000"/>
                                        <p:tgtEl>
                                          <p:spTgt spid="17"/>
                                        </p:tgtEl>
                                        <p:attrNameLst>
                                          <p:attrName>ppt_x</p:attrName>
                                        </p:attrNameLst>
                                      </p:cBhvr>
                                      <p:tavLst>
                                        <p:tav tm="0">
                                          <p:val>
                                            <p:strVal val="ppt_x"/>
                                          </p:val>
                                        </p:tav>
                                        <p:tav tm="100000">
                                          <p:val>
                                            <p:strVal val="ppt_x"/>
                                          </p:val>
                                        </p:tav>
                                      </p:tavLst>
                                    </p:anim>
                                    <p:anim calcmode="lin" valueType="num">
                                      <p:cBhvr>
                                        <p:cTn id="56" dur="1000"/>
                                        <p:tgtEl>
                                          <p:spTgt spid="17"/>
                                        </p:tgtEl>
                                        <p:attrNameLst>
                                          <p:attrName>ppt_y</p:attrName>
                                        </p:attrNameLst>
                                      </p:cBhvr>
                                      <p:tavLst>
                                        <p:tav tm="0">
                                          <p:val>
                                            <p:strVal val="ppt_y"/>
                                          </p:val>
                                        </p:tav>
                                        <p:tav tm="100000">
                                          <p:val>
                                            <p:strVal val="ppt_y+.1"/>
                                          </p:val>
                                        </p:tav>
                                      </p:tavLst>
                                    </p:anim>
                                    <p:set>
                                      <p:cBhvr>
                                        <p:cTn id="5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18"/>
                                        </p:tgtEl>
                                      </p:cBhvr>
                                    </p:animEffect>
                                    <p:anim calcmode="lin" valueType="num">
                                      <p:cBhvr>
                                        <p:cTn id="63" dur="1000"/>
                                        <p:tgtEl>
                                          <p:spTgt spid="18"/>
                                        </p:tgtEl>
                                        <p:attrNameLst>
                                          <p:attrName>ppt_x</p:attrName>
                                        </p:attrNameLst>
                                      </p:cBhvr>
                                      <p:tavLst>
                                        <p:tav tm="0">
                                          <p:val>
                                            <p:strVal val="ppt_x"/>
                                          </p:val>
                                        </p:tav>
                                        <p:tav tm="100000">
                                          <p:val>
                                            <p:strVal val="ppt_x"/>
                                          </p:val>
                                        </p:tav>
                                      </p:tavLst>
                                    </p:anim>
                                    <p:anim calcmode="lin" valueType="num">
                                      <p:cBhvr>
                                        <p:cTn id="64" dur="1000"/>
                                        <p:tgtEl>
                                          <p:spTgt spid="18"/>
                                        </p:tgtEl>
                                        <p:attrNameLst>
                                          <p:attrName>ppt_y</p:attrName>
                                        </p:attrNameLst>
                                      </p:cBhvr>
                                      <p:tavLst>
                                        <p:tav tm="0">
                                          <p:val>
                                            <p:strVal val="ppt_y"/>
                                          </p:val>
                                        </p:tav>
                                        <p:tav tm="100000">
                                          <p:val>
                                            <p:strVal val="ppt_y+.1"/>
                                          </p:val>
                                        </p:tav>
                                      </p:tavLst>
                                    </p:anim>
                                    <p:set>
                                      <p:cBhvr>
                                        <p:cTn id="6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21" presetClass="emph" presetSubtype="0" repeatCount="indefinite" fill="hold" grpId="1" nodeType="withEffect">
                                  <p:stCondLst>
                                    <p:cond delay="0"/>
                                  </p:stCondLst>
                                  <p:childTnLst>
                                    <p:animClr clrSpc="hsl" dir="cw">
                                      <p:cBhvr override="childStyle">
                                        <p:cTn id="70" dur="500" fill="hold"/>
                                        <p:tgtEl>
                                          <p:spTgt spid="20"/>
                                        </p:tgtEl>
                                        <p:attrNameLst>
                                          <p:attrName>style.color</p:attrName>
                                        </p:attrNameLst>
                                      </p:cBhvr>
                                      <p:by>
                                        <p:hsl h="7200000" s="0" l="0"/>
                                      </p:by>
                                    </p:animClr>
                                    <p:animClr clrSpc="hsl" dir="cw">
                                      <p:cBhvr>
                                        <p:cTn id="71" dur="500" fill="hold"/>
                                        <p:tgtEl>
                                          <p:spTgt spid="20"/>
                                        </p:tgtEl>
                                        <p:attrNameLst>
                                          <p:attrName>fillcolor</p:attrName>
                                        </p:attrNameLst>
                                      </p:cBhvr>
                                      <p:by>
                                        <p:hsl h="7200000" s="0" l="0"/>
                                      </p:by>
                                    </p:animClr>
                                    <p:animClr clrSpc="hsl" dir="cw">
                                      <p:cBhvr>
                                        <p:cTn id="72" dur="500" fill="hold"/>
                                        <p:tgtEl>
                                          <p:spTgt spid="20"/>
                                        </p:tgtEl>
                                        <p:attrNameLst>
                                          <p:attrName>stroke.color</p:attrName>
                                        </p:attrNameLst>
                                      </p:cBhvr>
                                      <p:by>
                                        <p:hsl h="7200000" s="0" l="0"/>
                                      </p:by>
                                    </p:animClr>
                                    <p:set>
                                      <p:cBhvr>
                                        <p:cTn id="73" dur="500" fill="hold"/>
                                        <p:tgtEl>
                                          <p:spTgt spid="20"/>
                                        </p:tgtEl>
                                        <p:attrNameLst>
                                          <p:attrName>fill.type</p:attrName>
                                        </p:attrNameLst>
                                      </p:cBhvr>
                                      <p:to>
                                        <p:strVal val="solid"/>
                                      </p:to>
                                    </p:set>
                                  </p:childTnLst>
                                </p:cTn>
                              </p:par>
                              <p:par>
                                <p:cTn id="74" presetID="1" presetClass="mediacall" presetSubtype="0" fill="hold" nodeType="withEffect">
                                  <p:stCondLst>
                                    <p:cond delay="0"/>
                                  </p:stCondLst>
                                  <p:childTnLst>
                                    <p:cmd type="call" cmd="playFrom(0.0)">
                                      <p:cBhvr>
                                        <p:cTn id="75" dur="4715" fill="hold"/>
                                        <p:tgtEl>
                                          <p:spTgt spid="13"/>
                                        </p:tgtEl>
                                      </p:cBhvr>
                                    </p:cmd>
                                  </p:childTnLst>
                                </p:cTn>
                              </p:par>
                              <p:par>
                                <p:cTn id="76" presetID="2" presetClass="exit" presetSubtype="1" fill="hold" nodeType="withEffect">
                                  <p:stCondLst>
                                    <p:cond delay="0"/>
                                  </p:stCondLst>
                                  <p:childTnLst>
                                    <p:anim calcmode="lin" valueType="num">
                                      <p:cBhvr additive="base">
                                        <p:cTn id="77" dur="3000"/>
                                        <p:tgtEl>
                                          <p:spTgt spid="3077"/>
                                        </p:tgtEl>
                                        <p:attrNameLst>
                                          <p:attrName>ppt_x</p:attrName>
                                        </p:attrNameLst>
                                      </p:cBhvr>
                                      <p:tavLst>
                                        <p:tav tm="0">
                                          <p:val>
                                            <p:strVal val="ppt_x"/>
                                          </p:val>
                                        </p:tav>
                                        <p:tav tm="100000">
                                          <p:val>
                                            <p:strVal val="ppt_x"/>
                                          </p:val>
                                        </p:tav>
                                      </p:tavLst>
                                    </p:anim>
                                    <p:anim calcmode="lin" valueType="num">
                                      <p:cBhvr additive="base">
                                        <p:cTn id="78" dur="3000"/>
                                        <p:tgtEl>
                                          <p:spTgt spid="3077"/>
                                        </p:tgtEl>
                                        <p:attrNameLst>
                                          <p:attrName>ppt_y</p:attrName>
                                        </p:attrNameLst>
                                      </p:cBhvr>
                                      <p:tavLst>
                                        <p:tav tm="0">
                                          <p:val>
                                            <p:strVal val="ppt_y"/>
                                          </p:val>
                                        </p:tav>
                                        <p:tav tm="100000">
                                          <p:val>
                                            <p:strVal val="0-ppt_h/2"/>
                                          </p:val>
                                        </p:tav>
                                      </p:tavLst>
                                    </p:anim>
                                    <p:set>
                                      <p:cBhvr>
                                        <p:cTn id="79" dur="1" fill="hold">
                                          <p:stCondLst>
                                            <p:cond delay="2999"/>
                                          </p:stCondLst>
                                        </p:cTn>
                                        <p:tgtEl>
                                          <p:spTgt spid="3077"/>
                                        </p:tgtEl>
                                        <p:attrNameLst>
                                          <p:attrName>style.visibility</p:attrName>
                                        </p:attrNameLst>
                                      </p:cBhvr>
                                      <p:to>
                                        <p:strVal val="hidden"/>
                                      </p:to>
                                    </p:set>
                                  </p:childTnLst>
                                </p:cTn>
                              </p:par>
                              <p:par>
                                <p:cTn id="80" presetID="35" presetClass="path" presetSubtype="0" accel="50000" decel="50000" fill="hold" nodeType="withEffect">
                                  <p:stCondLst>
                                    <p:cond delay="0"/>
                                  </p:stCondLst>
                                  <p:childTnLst>
                                    <p:animMotion origin="layout" path="M 0 0 L -0.25 0 E" pathEditMode="relative" ptsTypes="">
                                      <p:cBhvr>
                                        <p:cTn id="81"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9"/>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19"/>
                                        </p:tgtEl>
                                      </p:cBhvr>
                                    </p:animEffect>
                                    <p:anim calcmode="lin" valueType="num">
                                      <p:cBhvr>
                                        <p:cTn id="87" dur="1000"/>
                                        <p:tgtEl>
                                          <p:spTgt spid="19"/>
                                        </p:tgtEl>
                                        <p:attrNameLst>
                                          <p:attrName>ppt_x</p:attrName>
                                        </p:attrNameLst>
                                      </p:cBhvr>
                                      <p:tavLst>
                                        <p:tav tm="0">
                                          <p:val>
                                            <p:strVal val="ppt_x"/>
                                          </p:val>
                                        </p:tav>
                                        <p:tav tm="100000">
                                          <p:val>
                                            <p:strVal val="ppt_x"/>
                                          </p:val>
                                        </p:tav>
                                      </p:tavLst>
                                    </p:anim>
                                    <p:anim calcmode="lin" valueType="num">
                                      <p:cBhvr>
                                        <p:cTn id="88" dur="1000"/>
                                        <p:tgtEl>
                                          <p:spTgt spid="19"/>
                                        </p:tgtEl>
                                        <p:attrNameLst>
                                          <p:attrName>ppt_y</p:attrName>
                                        </p:attrNameLst>
                                      </p:cBhvr>
                                      <p:tavLst>
                                        <p:tav tm="0">
                                          <p:val>
                                            <p:strVal val="ppt_y"/>
                                          </p:val>
                                        </p:tav>
                                        <p:tav tm="100000">
                                          <p:val>
                                            <p:strVal val="ppt_y+.1"/>
                                          </p:val>
                                        </p:tav>
                                      </p:tavLst>
                                    </p:anim>
                                    <p:set>
                                      <p:cBhvr>
                                        <p:cTn id="89"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90" fill="hold" display="0">
                  <p:stCondLst>
                    <p:cond delay="indefinite"/>
                  </p:stCondLst>
                  <p:endCondLst>
                    <p:cond evt="onStopAudio" delay="0">
                      <p:tgtEl>
                        <p:sldTgt/>
                      </p:tgtEl>
                    </p:cond>
                  </p:endCondLst>
                </p:cTn>
                <p:tgtEl>
                  <p:spTgt spid="13"/>
                </p:tgtEl>
              </p:cMediaNode>
            </p:audio>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24"/>
                                        </p:tgtEl>
                                        <p:attrNameLst>
                                          <p:attrName>r</p:attrName>
                                        </p:attrNameLst>
                                      </p:cBhvr>
                                    </p:animRot>
                                  </p:child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par>
                                <p:cTn id="99" presetID="1" presetClass="exit" presetSubtype="0" fill="hold" grpId="1" nodeType="withEffect">
                                  <p:stCondLst>
                                    <p:cond delay="2000"/>
                                  </p:stCondLst>
                                  <p:childTnLst>
                                    <p:set>
                                      <p:cBhvr>
                                        <p:cTn id="10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3" grpId="0" animBg="1"/>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A6464-E3EE-ADE6-4D4E-B38010EBFA07}"/>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696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AF4C71-BC84-B09F-F282-3C663D63AA50}"/>
              </a:ext>
            </a:extLst>
          </p:cNvPr>
          <p:cNvGrpSpPr/>
          <p:nvPr/>
        </p:nvGrpSpPr>
        <p:grpSpPr>
          <a:xfrm>
            <a:off x="498009" y="2148112"/>
            <a:ext cx="3464394" cy="3907980"/>
            <a:chOff x="255888" y="1306284"/>
            <a:chExt cx="2598295" cy="2930986"/>
          </a:xfrm>
        </p:grpSpPr>
        <p:sp>
          <p:nvSpPr>
            <p:cNvPr id="3" name="Title 11">
              <a:extLst>
                <a:ext uri="{FF2B5EF4-FFF2-40B4-BE49-F238E27FC236}">
                  <a16:creationId xmlns:a16="http://schemas.microsoft.com/office/drawing/2014/main" id="{7B39FDEF-C2B8-291F-FE76-155B3C73890E}"/>
                </a:ext>
              </a:extLst>
            </p:cNvPr>
            <p:cNvSpPr txBox="1">
              <a:spLocks/>
            </p:cNvSpPr>
            <p:nvPr/>
          </p:nvSpPr>
          <p:spPr>
            <a:xfrm>
              <a:off x="255888" y="1306284"/>
              <a:ext cx="2598295" cy="2542009"/>
            </a:xfrm>
            <a:prstGeom prst="rect">
              <a:avLst/>
            </a:prstGeom>
            <a:solidFill>
              <a:srgbClr val="FCD9D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Ôn lại các kiến thức đã học trong bài</a:t>
              </a:r>
            </a:p>
          </p:txBody>
        </p:sp>
        <p:pic>
          <p:nvPicPr>
            <p:cNvPr id="4" name="Picture 3">
              <a:extLst>
                <a:ext uri="{FF2B5EF4-FFF2-40B4-BE49-F238E27FC236}">
                  <a16:creationId xmlns:a16="http://schemas.microsoft.com/office/drawing/2014/main" id="{96B9ED55-B110-DE95-3A0A-610BD50FAD0B}"/>
                </a:ext>
              </a:extLst>
            </p:cNvPr>
            <p:cNvPicPr>
              <a:picLocks noChangeAspect="1"/>
            </p:cNvPicPr>
            <p:nvPr/>
          </p:nvPicPr>
          <p:blipFill>
            <a:blip r:embed="rId3"/>
            <a:stretch>
              <a:fillRect/>
            </a:stretch>
          </p:blipFill>
          <p:spPr>
            <a:xfrm>
              <a:off x="863521" y="3459316"/>
              <a:ext cx="1383030" cy="777954"/>
            </a:xfrm>
            <a:prstGeom prst="rect">
              <a:avLst/>
            </a:prstGeom>
          </p:spPr>
        </p:pic>
      </p:grpSp>
      <p:grpSp>
        <p:nvGrpSpPr>
          <p:cNvPr id="5" name="Group 4">
            <a:extLst>
              <a:ext uri="{FF2B5EF4-FFF2-40B4-BE49-F238E27FC236}">
                <a16:creationId xmlns:a16="http://schemas.microsoft.com/office/drawing/2014/main" id="{933C77FD-5490-7EF5-B0AB-79F6D75AF578}"/>
              </a:ext>
            </a:extLst>
          </p:cNvPr>
          <p:cNvGrpSpPr/>
          <p:nvPr/>
        </p:nvGrpSpPr>
        <p:grpSpPr>
          <a:xfrm>
            <a:off x="4131232" y="2148112"/>
            <a:ext cx="3464395" cy="3907980"/>
            <a:chOff x="3022223" y="1306284"/>
            <a:chExt cx="2598296" cy="2930986"/>
          </a:xfrm>
        </p:grpSpPr>
        <p:sp>
          <p:nvSpPr>
            <p:cNvPr id="6" name="Title 12">
              <a:extLst>
                <a:ext uri="{FF2B5EF4-FFF2-40B4-BE49-F238E27FC236}">
                  <a16:creationId xmlns:a16="http://schemas.microsoft.com/office/drawing/2014/main" id="{2479555A-DEF3-81F7-1D34-58937968A35B}"/>
                </a:ext>
              </a:extLst>
            </p:cNvPr>
            <p:cNvSpPr txBox="1">
              <a:spLocks/>
            </p:cNvSpPr>
            <p:nvPr/>
          </p:nvSpPr>
          <p:spPr>
            <a:xfrm>
              <a:off x="3022223" y="1306284"/>
              <a:ext cx="2598296" cy="2542009"/>
            </a:xfrm>
            <a:prstGeom prst="rect">
              <a:avLst/>
            </a:prstGeom>
            <a:solidFill>
              <a:srgbClr val="D0DAC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Hoàn thành </a:t>
              </a:r>
            </a:p>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các bài tập trong SBT </a:t>
              </a:r>
            </a:p>
          </p:txBody>
        </p:sp>
        <p:pic>
          <p:nvPicPr>
            <p:cNvPr id="7" name="Picture 6">
              <a:extLst>
                <a:ext uri="{FF2B5EF4-FFF2-40B4-BE49-F238E27FC236}">
                  <a16:creationId xmlns:a16="http://schemas.microsoft.com/office/drawing/2014/main" id="{CC76A8AE-E5F8-C667-0259-78FCB21C4953}"/>
                </a:ext>
              </a:extLst>
            </p:cNvPr>
            <p:cNvPicPr>
              <a:picLocks noChangeAspect="1"/>
            </p:cNvPicPr>
            <p:nvPr/>
          </p:nvPicPr>
          <p:blipFill>
            <a:blip r:embed="rId3"/>
            <a:stretch>
              <a:fillRect/>
            </a:stretch>
          </p:blipFill>
          <p:spPr>
            <a:xfrm>
              <a:off x="3631067" y="3459316"/>
              <a:ext cx="1383030" cy="777954"/>
            </a:xfrm>
            <a:prstGeom prst="rect">
              <a:avLst/>
            </a:prstGeom>
          </p:spPr>
        </p:pic>
      </p:grpSp>
      <p:grpSp>
        <p:nvGrpSpPr>
          <p:cNvPr id="8" name="Group 7">
            <a:extLst>
              <a:ext uri="{FF2B5EF4-FFF2-40B4-BE49-F238E27FC236}">
                <a16:creationId xmlns:a16="http://schemas.microsoft.com/office/drawing/2014/main" id="{E7A49479-3F2D-DE27-642E-D386AFD6B4C9}"/>
              </a:ext>
            </a:extLst>
          </p:cNvPr>
          <p:cNvGrpSpPr/>
          <p:nvPr/>
        </p:nvGrpSpPr>
        <p:grpSpPr>
          <a:xfrm>
            <a:off x="7933286" y="2148115"/>
            <a:ext cx="3858052" cy="3907979"/>
            <a:chOff x="5873765" y="1306286"/>
            <a:chExt cx="2893539" cy="2930984"/>
          </a:xfrm>
        </p:grpSpPr>
        <p:sp>
          <p:nvSpPr>
            <p:cNvPr id="9" name="Title 13">
              <a:extLst>
                <a:ext uri="{FF2B5EF4-FFF2-40B4-BE49-F238E27FC236}">
                  <a16:creationId xmlns:a16="http://schemas.microsoft.com/office/drawing/2014/main" id="{2004D37C-9442-DB65-82FD-DE984FFAB772}"/>
                </a:ext>
              </a:extLst>
            </p:cNvPr>
            <p:cNvSpPr txBox="1">
              <a:spLocks/>
            </p:cNvSpPr>
            <p:nvPr/>
          </p:nvSpPr>
          <p:spPr>
            <a:xfrm>
              <a:off x="5873765" y="1306286"/>
              <a:ext cx="2893539" cy="2542008"/>
            </a:xfrm>
            <a:prstGeom prst="rect">
              <a:avLst/>
            </a:prstGeom>
            <a:solidFill>
              <a:srgbClr val="CCBEB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Chuẩn bị trước</a:t>
              </a:r>
            </a:p>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b="1" kern="0" dirty="0">
                  <a:solidFill>
                    <a:srgbClr val="000000"/>
                  </a:solidFill>
                  <a:latin typeface="UTM Avo" panose="02040603050506020204" pitchFamily="18" charset="0"/>
                  <a:cs typeface="Times New Roman" panose="02020603050405020304" pitchFamily="18" charset="0"/>
                  <a:sym typeface="Arial"/>
                </a:rPr>
                <a:t>Bài 2: Mô tả và biểu diễn dữ liệu trên các bảng, biểu đồ - Tiết 2</a:t>
              </a:r>
            </a:p>
          </p:txBody>
        </p:sp>
        <p:pic>
          <p:nvPicPr>
            <p:cNvPr id="10" name="Picture 9">
              <a:extLst>
                <a:ext uri="{FF2B5EF4-FFF2-40B4-BE49-F238E27FC236}">
                  <a16:creationId xmlns:a16="http://schemas.microsoft.com/office/drawing/2014/main" id="{C1155DD5-1D5A-C58A-C905-1CE11125E5FC}"/>
                </a:ext>
              </a:extLst>
            </p:cNvPr>
            <p:cNvPicPr>
              <a:picLocks noChangeAspect="1"/>
            </p:cNvPicPr>
            <p:nvPr/>
          </p:nvPicPr>
          <p:blipFill>
            <a:blip r:embed="rId3"/>
            <a:stretch>
              <a:fillRect/>
            </a:stretch>
          </p:blipFill>
          <p:spPr>
            <a:xfrm>
              <a:off x="6629020" y="3459316"/>
              <a:ext cx="1383030" cy="777954"/>
            </a:xfrm>
            <a:prstGeom prst="rect">
              <a:avLst/>
            </a:prstGeom>
          </p:spPr>
        </p:pic>
      </p:grpSp>
      <p:sp>
        <p:nvSpPr>
          <p:cNvPr id="11" name="Rectangle 10">
            <a:extLst>
              <a:ext uri="{FF2B5EF4-FFF2-40B4-BE49-F238E27FC236}">
                <a16:creationId xmlns:a16="http://schemas.microsoft.com/office/drawing/2014/main" id="{08AF8049-E3B3-4371-7E80-908DA1729048}"/>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2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D208BD-35AE-4E27-9B7C-963D714DCF50}"/>
              </a:ext>
            </a:extLst>
          </p:cNvPr>
          <p:cNvSpPr txBox="1"/>
          <p:nvPr/>
        </p:nvSpPr>
        <p:spPr>
          <a:xfrm>
            <a:off x="4386000" y="189000"/>
            <a:ext cx="3490674"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a:t>
            </a:r>
            <a:endParaRPr lang="vi-VN"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2C935F5-7F9A-48EA-BD25-9144E220F55D}"/>
              </a:ext>
            </a:extLst>
          </p:cNvPr>
          <p:cNvSpPr txBox="1"/>
          <p:nvPr/>
        </p:nvSpPr>
        <p:spPr>
          <a:xfrm>
            <a:off x="921000" y="719893"/>
            <a:ext cx="1066500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2069:</a:t>
            </a:r>
            <a:endParaRPr lang="vi-VN"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158B801-F03D-40FF-98EE-588790FBA4A1}"/>
              </a:ext>
            </a:extLst>
          </p:cNvPr>
          <p:cNvSpPr/>
          <p:nvPr/>
        </p:nvSpPr>
        <p:spPr>
          <a:xfrm>
            <a:off x="291000" y="3114000"/>
            <a:ext cx="3555000" cy="3108543"/>
          </a:xfrm>
          <a:prstGeom prst="rect">
            <a:avLst/>
          </a:prstGeom>
        </p:spPr>
        <p:txBody>
          <a:bodyPr wrap="square">
            <a:spAutoFit/>
          </a:bodyPr>
          <a:lstStyle/>
          <a:p>
            <a:pPr lvl="0" algn="just"/>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24</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2069</a:t>
            </a:r>
            <a:endParaRPr lang="vi-VN" sz="28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E867EDB-3BE7-47DB-84A3-27354E1747B4}"/>
              </a:ext>
            </a:extLst>
          </p:cNvPr>
          <p:cNvSpPr/>
          <p:nvPr/>
        </p:nvSpPr>
        <p:spPr>
          <a:xfrm>
            <a:off x="246000" y="4149000"/>
            <a:ext cx="4005000" cy="954107"/>
          </a:xfrm>
          <a:prstGeom prst="rect">
            <a:avLst/>
          </a:prstGeom>
        </p:spPr>
        <p:txBody>
          <a:bodyPr wrap="square">
            <a:spAutoFit/>
          </a:bodyPr>
          <a:lstStyle/>
          <a:p>
            <a:r>
              <a:rPr lang="en-US" sz="2800" dirty="0" err="1">
                <a:solidFill>
                  <a:srgbClr val="0000CC"/>
                </a:solidFill>
                <a:latin typeface="Times New Roman" panose="02020603050405020304" pitchFamily="18" charset="0"/>
              </a:rPr>
              <a:t>Hình</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bên</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hoàn</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thiện</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biểu</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diễn</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các</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dữ</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liệu</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trên</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là</a:t>
            </a:r>
            <a:r>
              <a:rPr lang="en-US" sz="2800" dirty="0">
                <a:solidFill>
                  <a:srgbClr val="0000CC"/>
                </a:solidFill>
                <a:latin typeface="Times New Roman" panose="02020603050405020304" pitchFamily="18" charset="0"/>
              </a:rPr>
              <a:t>:</a:t>
            </a:r>
            <a:endParaRPr lang="vi-VN" sz="2800" dirty="0">
              <a:solidFill>
                <a:srgbClr val="0000CC"/>
              </a:solidFill>
            </a:endParaRPr>
          </a:p>
        </p:txBody>
      </p:sp>
      <p:grpSp>
        <p:nvGrpSpPr>
          <p:cNvPr id="19" name="Group 18">
            <a:extLst>
              <a:ext uri="{FF2B5EF4-FFF2-40B4-BE49-F238E27FC236}">
                <a16:creationId xmlns:a16="http://schemas.microsoft.com/office/drawing/2014/main" id="{17BC6D3A-66E8-4BCE-A8E9-302E057FB1B4}"/>
              </a:ext>
            </a:extLst>
          </p:cNvPr>
          <p:cNvGrpSpPr/>
          <p:nvPr/>
        </p:nvGrpSpPr>
        <p:grpSpPr>
          <a:xfrm>
            <a:off x="1641000" y="2619000"/>
            <a:ext cx="10125000" cy="4085614"/>
            <a:chOff x="3772456" y="971273"/>
            <a:chExt cx="10125000" cy="4085614"/>
          </a:xfrm>
        </p:grpSpPr>
        <p:grpSp>
          <p:nvGrpSpPr>
            <p:cNvPr id="20" name="Group 19">
              <a:extLst>
                <a:ext uri="{FF2B5EF4-FFF2-40B4-BE49-F238E27FC236}">
                  <a16:creationId xmlns:a16="http://schemas.microsoft.com/office/drawing/2014/main" id="{1767E5A1-29AB-4BC4-927E-A7FE40E8201A}"/>
                </a:ext>
              </a:extLst>
            </p:cNvPr>
            <p:cNvGrpSpPr/>
            <p:nvPr/>
          </p:nvGrpSpPr>
          <p:grpSpPr>
            <a:xfrm>
              <a:off x="3772456" y="971273"/>
              <a:ext cx="10125000" cy="4085614"/>
              <a:chOff x="2051244" y="2591273"/>
              <a:chExt cx="10125000" cy="4085614"/>
            </a:xfrm>
          </p:grpSpPr>
          <p:grpSp>
            <p:nvGrpSpPr>
              <p:cNvPr id="25" name="Group 24">
                <a:extLst>
                  <a:ext uri="{FF2B5EF4-FFF2-40B4-BE49-F238E27FC236}">
                    <a16:creationId xmlns:a16="http://schemas.microsoft.com/office/drawing/2014/main" id="{E6EBED02-2B03-4BBC-8CF0-4BF48C294CB9}"/>
                  </a:ext>
                </a:extLst>
              </p:cNvPr>
              <p:cNvGrpSpPr/>
              <p:nvPr/>
            </p:nvGrpSpPr>
            <p:grpSpPr>
              <a:xfrm>
                <a:off x="5151000" y="2737220"/>
                <a:ext cx="6620244" cy="3481780"/>
                <a:chOff x="5151000" y="2737220"/>
                <a:chExt cx="6620244" cy="3481780"/>
              </a:xfrm>
            </p:grpSpPr>
            <p:cxnSp>
              <p:nvCxnSpPr>
                <p:cNvPr id="41" name="Straight Arrow Connector 40">
                  <a:extLst>
                    <a:ext uri="{FF2B5EF4-FFF2-40B4-BE49-F238E27FC236}">
                      <a16:creationId xmlns:a16="http://schemas.microsoft.com/office/drawing/2014/main" id="{61A66E88-64A1-4169-BB28-93ABEAADD68D}"/>
                    </a:ext>
                  </a:extLst>
                </p:cNvPr>
                <p:cNvCxnSpPr>
                  <a:cxnSpLocks/>
                </p:cNvCxnSpPr>
                <p:nvPr/>
              </p:nvCxnSpPr>
              <p:spPr>
                <a:xfrm>
                  <a:off x="5151000" y="6219000"/>
                  <a:ext cx="662024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2EF0A7-9F03-4AFA-9942-C1B8F93B947B}"/>
                    </a:ext>
                  </a:extLst>
                </p:cNvPr>
                <p:cNvCxnSpPr>
                  <a:cxnSpLocks/>
                </p:cNvCxnSpPr>
                <p:nvPr/>
              </p:nvCxnSpPr>
              <p:spPr>
                <a:xfrm flipV="1">
                  <a:off x="5151000" y="2737220"/>
                  <a:ext cx="0" cy="34817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41CA127D-F35B-428E-A433-58DB03E6444D}"/>
                  </a:ext>
                </a:extLst>
              </p:cNvPr>
              <p:cNvSpPr txBox="1"/>
              <p:nvPr/>
            </p:nvSpPr>
            <p:spPr>
              <a:xfrm>
                <a:off x="11186244" y="5651273"/>
                <a:ext cx="990000" cy="523220"/>
              </a:xfrm>
              <a:prstGeom prst="rect">
                <a:avLst/>
              </a:prstGeom>
              <a:noFill/>
            </p:spPr>
            <p:txBody>
              <a:bodyPr wrap="square" rtlCol="0">
                <a:spAutoFit/>
              </a:bodyPr>
              <a:lstStyle/>
              <a:p>
                <a:r>
                  <a:rPr lang="en-US" sz="2800" dirty="0" err="1">
                    <a:solidFill>
                      <a:srgbClr val="0000CC"/>
                    </a:solidFill>
                    <a:latin typeface="Times New Roman" panose="02020603050405020304" pitchFamily="18" charset="0"/>
                    <a:cs typeface="Times New Roman" panose="02020603050405020304" pitchFamily="18" charset="0"/>
                  </a:rPr>
                  <a:t>Năm</a:t>
                </a:r>
                <a:endParaRPr lang="vi-VN" sz="2800" dirty="0">
                  <a:solidFill>
                    <a:srgbClr val="0000CC"/>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321A62F8-04B8-48CA-9BF0-34E535D247DA}"/>
                  </a:ext>
                </a:extLst>
              </p:cNvPr>
              <p:cNvSpPr txBox="1"/>
              <p:nvPr/>
            </p:nvSpPr>
            <p:spPr>
              <a:xfrm>
                <a:off x="2051244" y="2591273"/>
                <a:ext cx="2880000" cy="523220"/>
              </a:xfrm>
              <a:prstGeom prst="rect">
                <a:avLst/>
              </a:prstGeom>
              <a:noFill/>
            </p:spPr>
            <p:txBody>
              <a:bodyPr wrap="square" rtlCol="0">
                <a:spAutoFit/>
              </a:bodyPr>
              <a:lstStyle/>
              <a:p>
                <a:r>
                  <a:rPr lang="en-US" sz="2800" dirty="0" err="1">
                    <a:solidFill>
                      <a:srgbClr val="0000CC"/>
                    </a:solidFill>
                    <a:latin typeface="Times New Roman" panose="02020603050405020304" pitchFamily="18" charset="0"/>
                    <a:cs typeface="Times New Roman" panose="02020603050405020304" pitchFamily="18" charset="0"/>
                  </a:rPr>
                  <a:t>Số</a:t>
                </a:r>
                <a:r>
                  <a:rPr lang="en-US" sz="2800" dirty="0">
                    <a:solidFill>
                      <a:srgbClr val="0000CC"/>
                    </a:solidFill>
                    <a:latin typeface="Times New Roman" panose="02020603050405020304" pitchFamily="18" charset="0"/>
                    <a:cs typeface="Times New Roman" panose="02020603050405020304" pitchFamily="18" charset="0"/>
                  </a:rPr>
                  <a:t> ng</a:t>
                </a:r>
                <a:r>
                  <a:rPr lang="vi-VN" sz="2800" dirty="0">
                    <a:solidFill>
                      <a:srgbClr val="0000CC"/>
                    </a:solidFill>
                    <a:latin typeface="Times New Roman" panose="02020603050405020304" pitchFamily="18" charset="0"/>
                    <a:cs typeface="Times New Roman" panose="02020603050405020304" pitchFamily="18" charset="0"/>
                  </a:rPr>
                  <a:t>ười cao tuổi</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B6B1D5E-3AD9-4B35-A458-744D06B3F5E5}"/>
                  </a:ext>
                </a:extLst>
              </p:cNvPr>
              <p:cNvSpPr txBox="1"/>
              <p:nvPr/>
            </p:nvSpPr>
            <p:spPr>
              <a:xfrm>
                <a:off x="4026000" y="5904000"/>
                <a:ext cx="1170000" cy="523220"/>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0</a:t>
                </a:r>
              </a:p>
            </p:txBody>
          </p:sp>
          <p:sp>
            <p:nvSpPr>
              <p:cNvPr id="29" name="TextBox 28">
                <a:extLst>
                  <a:ext uri="{FF2B5EF4-FFF2-40B4-BE49-F238E27FC236}">
                    <a16:creationId xmlns:a16="http://schemas.microsoft.com/office/drawing/2014/main" id="{C549217B-CA0D-4A27-BB17-776CD045FFAD}"/>
                  </a:ext>
                </a:extLst>
              </p:cNvPr>
              <p:cNvSpPr txBox="1"/>
              <p:nvPr/>
            </p:nvSpPr>
            <p:spPr>
              <a:xfrm>
                <a:off x="4140276" y="5454000"/>
                <a:ext cx="1170000" cy="523220"/>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5-</a:t>
                </a:r>
              </a:p>
            </p:txBody>
          </p:sp>
          <p:sp>
            <p:nvSpPr>
              <p:cNvPr id="30" name="TextBox 29">
                <a:extLst>
                  <a:ext uri="{FF2B5EF4-FFF2-40B4-BE49-F238E27FC236}">
                    <a16:creationId xmlns:a16="http://schemas.microsoft.com/office/drawing/2014/main" id="{0A2424BC-0C3A-40CD-A033-4945BC04085B}"/>
                  </a:ext>
                </a:extLst>
              </p:cNvPr>
              <p:cNvSpPr txBox="1"/>
              <p:nvPr/>
            </p:nvSpPr>
            <p:spPr>
              <a:xfrm>
                <a:off x="4144816" y="5004000"/>
                <a:ext cx="1170000" cy="523220"/>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10-</a:t>
                </a:r>
              </a:p>
            </p:txBody>
          </p:sp>
          <p:sp>
            <p:nvSpPr>
              <p:cNvPr id="31" name="TextBox 30">
                <a:extLst>
                  <a:ext uri="{FF2B5EF4-FFF2-40B4-BE49-F238E27FC236}">
                    <a16:creationId xmlns:a16="http://schemas.microsoft.com/office/drawing/2014/main" id="{75AF5B6A-9BC5-4D48-95B4-16E6A618E1C7}"/>
                  </a:ext>
                </a:extLst>
              </p:cNvPr>
              <p:cNvSpPr txBox="1"/>
              <p:nvPr/>
            </p:nvSpPr>
            <p:spPr>
              <a:xfrm>
                <a:off x="4140276" y="4554000"/>
                <a:ext cx="1170000" cy="523220"/>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15-</a:t>
                </a:r>
              </a:p>
            </p:txBody>
          </p:sp>
          <p:sp>
            <p:nvSpPr>
              <p:cNvPr id="32" name="TextBox 31">
                <a:extLst>
                  <a:ext uri="{FF2B5EF4-FFF2-40B4-BE49-F238E27FC236}">
                    <a16:creationId xmlns:a16="http://schemas.microsoft.com/office/drawing/2014/main" id="{CD7474B6-5C16-4505-8BD4-A3B437039651}"/>
                  </a:ext>
                </a:extLst>
              </p:cNvPr>
              <p:cNvSpPr txBox="1"/>
              <p:nvPr/>
            </p:nvSpPr>
            <p:spPr>
              <a:xfrm>
                <a:off x="4140276" y="4104000"/>
                <a:ext cx="1170000" cy="523220"/>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20-</a:t>
                </a:r>
              </a:p>
            </p:txBody>
          </p:sp>
          <p:sp>
            <p:nvSpPr>
              <p:cNvPr id="33" name="TextBox 32">
                <a:extLst>
                  <a:ext uri="{FF2B5EF4-FFF2-40B4-BE49-F238E27FC236}">
                    <a16:creationId xmlns:a16="http://schemas.microsoft.com/office/drawing/2014/main" id="{EDFFC0F8-5A45-47E2-B863-A2CAB790144B}"/>
                  </a:ext>
                </a:extLst>
              </p:cNvPr>
              <p:cNvSpPr txBox="1"/>
              <p:nvPr/>
            </p:nvSpPr>
            <p:spPr>
              <a:xfrm>
                <a:off x="5151000" y="6190780"/>
                <a:ext cx="117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2009</a:t>
                </a:r>
              </a:p>
            </p:txBody>
          </p:sp>
          <p:sp>
            <p:nvSpPr>
              <p:cNvPr id="38" name="TextBox 37">
                <a:extLst>
                  <a:ext uri="{FF2B5EF4-FFF2-40B4-BE49-F238E27FC236}">
                    <a16:creationId xmlns:a16="http://schemas.microsoft.com/office/drawing/2014/main" id="{C556C262-1A70-4A23-A4C2-E43558E8A77E}"/>
                  </a:ext>
                </a:extLst>
              </p:cNvPr>
              <p:cNvSpPr txBox="1"/>
              <p:nvPr/>
            </p:nvSpPr>
            <p:spPr>
              <a:xfrm>
                <a:off x="6124215" y="6190780"/>
                <a:ext cx="117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2019</a:t>
                </a:r>
              </a:p>
            </p:txBody>
          </p:sp>
          <p:sp>
            <p:nvSpPr>
              <p:cNvPr id="39" name="TextBox 38">
                <a:extLst>
                  <a:ext uri="{FF2B5EF4-FFF2-40B4-BE49-F238E27FC236}">
                    <a16:creationId xmlns:a16="http://schemas.microsoft.com/office/drawing/2014/main" id="{99876C8F-0A84-4125-B63E-4AC88A071206}"/>
                  </a:ext>
                </a:extLst>
              </p:cNvPr>
              <p:cNvSpPr txBox="1"/>
              <p:nvPr/>
            </p:nvSpPr>
            <p:spPr>
              <a:xfrm>
                <a:off x="7176000" y="6190780"/>
                <a:ext cx="117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2029</a:t>
                </a:r>
              </a:p>
            </p:txBody>
          </p:sp>
          <p:sp>
            <p:nvSpPr>
              <p:cNvPr id="40" name="TextBox 39">
                <a:extLst>
                  <a:ext uri="{FF2B5EF4-FFF2-40B4-BE49-F238E27FC236}">
                    <a16:creationId xmlns:a16="http://schemas.microsoft.com/office/drawing/2014/main" id="{121AFA50-3F5E-4CB1-91C2-8D94451ACD1E}"/>
                  </a:ext>
                </a:extLst>
              </p:cNvPr>
              <p:cNvSpPr txBox="1"/>
              <p:nvPr/>
            </p:nvSpPr>
            <p:spPr>
              <a:xfrm>
                <a:off x="8081244" y="6190780"/>
                <a:ext cx="1305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2038</a:t>
                </a:r>
              </a:p>
            </p:txBody>
          </p:sp>
          <p:sp>
            <p:nvSpPr>
              <p:cNvPr id="43" name="TextBox 42">
                <a:extLst>
                  <a:ext uri="{FF2B5EF4-FFF2-40B4-BE49-F238E27FC236}">
                    <a16:creationId xmlns:a16="http://schemas.microsoft.com/office/drawing/2014/main" id="{895F2BD6-4F09-4431-9982-009EB58298AE}"/>
                  </a:ext>
                </a:extLst>
              </p:cNvPr>
              <p:cNvSpPr txBox="1"/>
              <p:nvPr/>
            </p:nvSpPr>
            <p:spPr>
              <a:xfrm>
                <a:off x="9239748" y="6202220"/>
                <a:ext cx="108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2049</a:t>
                </a:r>
              </a:p>
            </p:txBody>
          </p:sp>
          <p:sp>
            <p:nvSpPr>
              <p:cNvPr id="45" name="TextBox 44">
                <a:extLst>
                  <a:ext uri="{FF2B5EF4-FFF2-40B4-BE49-F238E27FC236}">
                    <a16:creationId xmlns:a16="http://schemas.microsoft.com/office/drawing/2014/main" id="{B9806F30-21E9-4F7D-B547-B9170CC1CE0F}"/>
                  </a:ext>
                </a:extLst>
              </p:cNvPr>
              <p:cNvSpPr txBox="1"/>
              <p:nvPr/>
            </p:nvSpPr>
            <p:spPr>
              <a:xfrm>
                <a:off x="10241244" y="6215222"/>
                <a:ext cx="108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2069</a:t>
                </a:r>
              </a:p>
            </p:txBody>
          </p:sp>
          <p:sp>
            <p:nvSpPr>
              <p:cNvPr id="49" name="TextBox 48">
                <a:extLst>
                  <a:ext uri="{FF2B5EF4-FFF2-40B4-BE49-F238E27FC236}">
                    <a16:creationId xmlns:a16="http://schemas.microsoft.com/office/drawing/2014/main" id="{733C8A7A-1E63-41B3-9966-7AA1DEF58D1F}"/>
                  </a:ext>
                </a:extLst>
              </p:cNvPr>
              <p:cNvSpPr txBox="1"/>
              <p:nvPr/>
            </p:nvSpPr>
            <p:spPr>
              <a:xfrm>
                <a:off x="4144958" y="3682220"/>
                <a:ext cx="1170000" cy="523220"/>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25-</a:t>
                </a:r>
              </a:p>
            </p:txBody>
          </p:sp>
          <p:sp>
            <p:nvSpPr>
              <p:cNvPr id="50" name="TextBox 49">
                <a:extLst>
                  <a:ext uri="{FF2B5EF4-FFF2-40B4-BE49-F238E27FC236}">
                    <a16:creationId xmlns:a16="http://schemas.microsoft.com/office/drawing/2014/main" id="{88BA880F-82E2-4720-9A14-E593614FDBCF}"/>
                  </a:ext>
                </a:extLst>
              </p:cNvPr>
              <p:cNvSpPr txBox="1"/>
              <p:nvPr/>
            </p:nvSpPr>
            <p:spPr>
              <a:xfrm>
                <a:off x="4144958" y="3232220"/>
                <a:ext cx="1170000" cy="523220"/>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30-</a:t>
                </a:r>
              </a:p>
            </p:txBody>
          </p:sp>
          <p:sp>
            <p:nvSpPr>
              <p:cNvPr id="51" name="TextBox 50">
                <a:extLst>
                  <a:ext uri="{FF2B5EF4-FFF2-40B4-BE49-F238E27FC236}">
                    <a16:creationId xmlns:a16="http://schemas.microsoft.com/office/drawing/2014/main" id="{8144869B-D8D6-4A63-8D90-8973376C8C66}"/>
                  </a:ext>
                </a:extLst>
              </p:cNvPr>
              <p:cNvSpPr txBox="1"/>
              <p:nvPr/>
            </p:nvSpPr>
            <p:spPr>
              <a:xfrm>
                <a:off x="4148084" y="2814716"/>
                <a:ext cx="1170000" cy="523220"/>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35-</a:t>
                </a:r>
              </a:p>
            </p:txBody>
          </p:sp>
        </p:grpSp>
        <p:sp>
          <p:nvSpPr>
            <p:cNvPr id="21" name="Rectangle 20">
              <a:extLst>
                <a:ext uri="{FF2B5EF4-FFF2-40B4-BE49-F238E27FC236}">
                  <a16:creationId xmlns:a16="http://schemas.microsoft.com/office/drawing/2014/main" id="{AC95E4E5-5D14-4787-9ACC-AFFDE0CB3B45}"/>
                </a:ext>
              </a:extLst>
            </p:cNvPr>
            <p:cNvSpPr/>
            <p:nvPr/>
          </p:nvSpPr>
          <p:spPr>
            <a:xfrm>
              <a:off x="7401000" y="3900968"/>
              <a:ext cx="283696" cy="69656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vi-VN" sz="2400" dirty="0">
                <a:solidFill>
                  <a:srgbClr val="FF0000"/>
                </a:solidFill>
              </a:endParaRPr>
            </a:p>
          </p:txBody>
        </p:sp>
        <p:sp>
          <p:nvSpPr>
            <p:cNvPr id="22" name="Rectangle 21">
              <a:extLst>
                <a:ext uri="{FF2B5EF4-FFF2-40B4-BE49-F238E27FC236}">
                  <a16:creationId xmlns:a16="http://schemas.microsoft.com/office/drawing/2014/main" id="{B18E3C07-F8F6-44BF-9973-04D3BACE7175}"/>
                </a:ext>
              </a:extLst>
            </p:cNvPr>
            <p:cNvSpPr/>
            <p:nvPr/>
          </p:nvSpPr>
          <p:spPr>
            <a:xfrm>
              <a:off x="8326731" y="3540968"/>
              <a:ext cx="283696" cy="104789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vi-VN" sz="2400" dirty="0">
                <a:solidFill>
                  <a:srgbClr val="FF0000"/>
                </a:solidFill>
              </a:endParaRPr>
            </a:p>
          </p:txBody>
        </p:sp>
        <p:sp>
          <p:nvSpPr>
            <p:cNvPr id="23" name="Rectangle 22">
              <a:extLst>
                <a:ext uri="{FF2B5EF4-FFF2-40B4-BE49-F238E27FC236}">
                  <a16:creationId xmlns:a16="http://schemas.microsoft.com/office/drawing/2014/main" id="{719EE491-6332-4C93-A249-FB35C9580FDD}"/>
                </a:ext>
              </a:extLst>
            </p:cNvPr>
            <p:cNvSpPr/>
            <p:nvPr/>
          </p:nvSpPr>
          <p:spPr>
            <a:xfrm>
              <a:off x="10371000" y="3630968"/>
              <a:ext cx="283696" cy="9622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vi-VN" sz="2400" dirty="0">
                <a:solidFill>
                  <a:srgbClr val="FF0000"/>
                </a:solidFill>
              </a:endParaRPr>
            </a:p>
          </p:txBody>
        </p:sp>
        <p:sp>
          <p:nvSpPr>
            <p:cNvPr id="24" name="Rectangle 23">
              <a:extLst>
                <a:ext uri="{FF2B5EF4-FFF2-40B4-BE49-F238E27FC236}">
                  <a16:creationId xmlns:a16="http://schemas.microsoft.com/office/drawing/2014/main" id="{42E908E1-2432-4421-B4B2-5DE97CDF5391}"/>
                </a:ext>
              </a:extLst>
            </p:cNvPr>
            <p:cNvSpPr/>
            <p:nvPr/>
          </p:nvSpPr>
          <p:spPr>
            <a:xfrm>
              <a:off x="9347212" y="3405968"/>
              <a:ext cx="283696" cy="11968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vi-VN" sz="2400" dirty="0">
                <a:solidFill>
                  <a:srgbClr val="FF0000"/>
                </a:solidFill>
              </a:endParaRPr>
            </a:p>
          </p:txBody>
        </p:sp>
        <p:sp>
          <p:nvSpPr>
            <p:cNvPr id="44" name="Rectangle 43">
              <a:extLst>
                <a:ext uri="{FF2B5EF4-FFF2-40B4-BE49-F238E27FC236}">
                  <a16:creationId xmlns:a16="http://schemas.microsoft.com/office/drawing/2014/main" id="{4DF28014-AED6-4A56-A32D-17B8C10951D2}"/>
                </a:ext>
              </a:extLst>
            </p:cNvPr>
            <p:cNvSpPr/>
            <p:nvPr/>
          </p:nvSpPr>
          <p:spPr>
            <a:xfrm>
              <a:off x="11354748" y="3810968"/>
              <a:ext cx="283696" cy="79367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vi-VN" sz="2400" dirty="0">
                <a:solidFill>
                  <a:srgbClr val="FF0000"/>
                </a:solidFill>
              </a:endParaRPr>
            </a:p>
          </p:txBody>
        </p:sp>
        <p:sp>
          <p:nvSpPr>
            <p:cNvPr id="46" name="Rectangle 45">
              <a:extLst>
                <a:ext uri="{FF2B5EF4-FFF2-40B4-BE49-F238E27FC236}">
                  <a16:creationId xmlns:a16="http://schemas.microsoft.com/office/drawing/2014/main" id="{3FCAD300-7676-4059-A60A-EB2A5385CF47}"/>
                </a:ext>
              </a:extLst>
            </p:cNvPr>
            <p:cNvSpPr/>
            <p:nvPr/>
          </p:nvSpPr>
          <p:spPr>
            <a:xfrm>
              <a:off x="12356244" y="2685968"/>
              <a:ext cx="283696" cy="193167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vi-VN" sz="2400" dirty="0">
                <a:solidFill>
                  <a:srgbClr val="FF0000"/>
                </a:solidFill>
              </a:endParaRPr>
            </a:p>
          </p:txBody>
        </p:sp>
      </p:grpSp>
      <p:sp>
        <p:nvSpPr>
          <p:cNvPr id="56" name="TextBox 55">
            <a:extLst>
              <a:ext uri="{FF2B5EF4-FFF2-40B4-BE49-F238E27FC236}">
                <a16:creationId xmlns:a16="http://schemas.microsoft.com/office/drawing/2014/main" id="{700F9893-FB88-4865-83F0-B4BD2AC275A5}"/>
              </a:ext>
            </a:extLst>
          </p:cNvPr>
          <p:cNvSpPr txBox="1"/>
          <p:nvPr/>
        </p:nvSpPr>
        <p:spPr>
          <a:xfrm>
            <a:off x="4791000" y="5094000"/>
            <a:ext cx="117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p>
        </p:txBody>
      </p:sp>
      <p:sp>
        <p:nvSpPr>
          <p:cNvPr id="57" name="TextBox 56">
            <a:extLst>
              <a:ext uri="{FF2B5EF4-FFF2-40B4-BE49-F238E27FC236}">
                <a16:creationId xmlns:a16="http://schemas.microsoft.com/office/drawing/2014/main" id="{0238C6BD-94A3-40EA-8FDC-8CC6FA7B5874}"/>
              </a:ext>
            </a:extLst>
          </p:cNvPr>
          <p:cNvSpPr txBox="1"/>
          <p:nvPr/>
        </p:nvSpPr>
        <p:spPr>
          <a:xfrm>
            <a:off x="5601000" y="4689000"/>
            <a:ext cx="117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p>
        </p:txBody>
      </p:sp>
      <p:sp>
        <p:nvSpPr>
          <p:cNvPr id="58" name="TextBox 57">
            <a:extLst>
              <a:ext uri="{FF2B5EF4-FFF2-40B4-BE49-F238E27FC236}">
                <a16:creationId xmlns:a16="http://schemas.microsoft.com/office/drawing/2014/main" id="{65EBFDE4-975D-48D4-B88C-8B1B98308B73}"/>
              </a:ext>
            </a:extLst>
          </p:cNvPr>
          <p:cNvSpPr txBox="1"/>
          <p:nvPr/>
        </p:nvSpPr>
        <p:spPr>
          <a:xfrm>
            <a:off x="6771000" y="4599000"/>
            <a:ext cx="117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p>
        </p:txBody>
      </p:sp>
      <p:sp>
        <p:nvSpPr>
          <p:cNvPr id="59" name="TextBox 58">
            <a:extLst>
              <a:ext uri="{FF2B5EF4-FFF2-40B4-BE49-F238E27FC236}">
                <a16:creationId xmlns:a16="http://schemas.microsoft.com/office/drawing/2014/main" id="{A5B8D131-1367-4F60-9F0B-B7734248BFF0}"/>
              </a:ext>
            </a:extLst>
          </p:cNvPr>
          <p:cNvSpPr txBox="1"/>
          <p:nvPr/>
        </p:nvSpPr>
        <p:spPr>
          <a:xfrm>
            <a:off x="7851000" y="4869000"/>
            <a:ext cx="117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p>
        </p:txBody>
      </p:sp>
      <p:sp>
        <p:nvSpPr>
          <p:cNvPr id="60" name="TextBox 59">
            <a:extLst>
              <a:ext uri="{FF2B5EF4-FFF2-40B4-BE49-F238E27FC236}">
                <a16:creationId xmlns:a16="http://schemas.microsoft.com/office/drawing/2014/main" id="{9B2FD337-FC96-4B3E-B8FD-2139D37933A8}"/>
              </a:ext>
            </a:extLst>
          </p:cNvPr>
          <p:cNvSpPr txBox="1"/>
          <p:nvPr/>
        </p:nvSpPr>
        <p:spPr>
          <a:xfrm>
            <a:off x="8751000" y="5049000"/>
            <a:ext cx="117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p>
        </p:txBody>
      </p:sp>
      <p:sp>
        <p:nvSpPr>
          <p:cNvPr id="61" name="TextBox 60">
            <a:extLst>
              <a:ext uri="{FF2B5EF4-FFF2-40B4-BE49-F238E27FC236}">
                <a16:creationId xmlns:a16="http://schemas.microsoft.com/office/drawing/2014/main" id="{0893099F-1D1F-4F42-A1C2-AE38A2045CC7}"/>
              </a:ext>
            </a:extLst>
          </p:cNvPr>
          <p:cNvSpPr txBox="1"/>
          <p:nvPr/>
        </p:nvSpPr>
        <p:spPr>
          <a:xfrm>
            <a:off x="9831000" y="3924000"/>
            <a:ext cx="1170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p>
        </p:txBody>
      </p:sp>
      <p:sp>
        <p:nvSpPr>
          <p:cNvPr id="63" name="TextBox 62">
            <a:extLst>
              <a:ext uri="{FF2B5EF4-FFF2-40B4-BE49-F238E27FC236}">
                <a16:creationId xmlns:a16="http://schemas.microsoft.com/office/drawing/2014/main" id="{A6A990C3-A64D-49D3-B492-9F3EB07C990E}"/>
              </a:ext>
            </a:extLst>
          </p:cNvPr>
          <p:cNvSpPr txBox="1"/>
          <p:nvPr/>
        </p:nvSpPr>
        <p:spPr>
          <a:xfrm>
            <a:off x="4836000" y="5094000"/>
            <a:ext cx="1170000" cy="461665"/>
          </a:xfrm>
          <a:prstGeom prst="rect">
            <a:avLst/>
          </a:prstGeom>
          <a:noFill/>
        </p:spPr>
        <p:txBody>
          <a:bodyPr wrap="square" rtlCol="0">
            <a:spAutoFit/>
          </a:bodyPr>
          <a:lstStyle/>
          <a:p>
            <a:pPr algn="ctr"/>
            <a:r>
              <a:rPr lang="en-US" sz="2400" dirty="0">
                <a:solidFill>
                  <a:srgbClr val="0000CC"/>
                </a:solidFill>
                <a:latin typeface="Times New Roman" panose="02020603050405020304" pitchFamily="18" charset="0"/>
                <a:cs typeface="Times New Roman" panose="02020603050405020304" pitchFamily="18" charset="0"/>
              </a:rPr>
              <a:t>7,49</a:t>
            </a:r>
          </a:p>
        </p:txBody>
      </p:sp>
      <p:sp>
        <p:nvSpPr>
          <p:cNvPr id="64" name="TextBox 63">
            <a:extLst>
              <a:ext uri="{FF2B5EF4-FFF2-40B4-BE49-F238E27FC236}">
                <a16:creationId xmlns:a16="http://schemas.microsoft.com/office/drawing/2014/main" id="{E87798A7-40E8-4074-B05D-C137A0B2EAC5}"/>
              </a:ext>
            </a:extLst>
          </p:cNvPr>
          <p:cNvSpPr txBox="1"/>
          <p:nvPr/>
        </p:nvSpPr>
        <p:spPr>
          <a:xfrm>
            <a:off x="5736000" y="4689000"/>
            <a:ext cx="1170000" cy="461665"/>
          </a:xfrm>
          <a:prstGeom prst="rect">
            <a:avLst/>
          </a:prstGeom>
          <a:noFill/>
        </p:spPr>
        <p:txBody>
          <a:bodyPr wrap="square" rtlCol="0">
            <a:spAutoFit/>
          </a:bodyPr>
          <a:lstStyle/>
          <a:p>
            <a:pPr algn="ctr"/>
            <a:r>
              <a:rPr lang="en-US" sz="2400" dirty="0">
                <a:solidFill>
                  <a:srgbClr val="0000CC"/>
                </a:solidFill>
                <a:latin typeface="Times New Roman" panose="02020603050405020304" pitchFamily="18" charset="0"/>
                <a:cs typeface="Times New Roman" panose="02020603050405020304" pitchFamily="18" charset="0"/>
              </a:rPr>
              <a:t>11,41</a:t>
            </a:r>
          </a:p>
        </p:txBody>
      </p:sp>
      <p:sp>
        <p:nvSpPr>
          <p:cNvPr id="65" name="TextBox 64">
            <a:extLst>
              <a:ext uri="{FF2B5EF4-FFF2-40B4-BE49-F238E27FC236}">
                <a16:creationId xmlns:a16="http://schemas.microsoft.com/office/drawing/2014/main" id="{50C3F886-3CFB-40FE-A118-8790D2B22F93}"/>
              </a:ext>
            </a:extLst>
          </p:cNvPr>
          <p:cNvSpPr txBox="1"/>
          <p:nvPr/>
        </p:nvSpPr>
        <p:spPr>
          <a:xfrm>
            <a:off x="6771000" y="4599000"/>
            <a:ext cx="1170000" cy="461665"/>
          </a:xfrm>
          <a:prstGeom prst="rect">
            <a:avLst/>
          </a:prstGeom>
          <a:noFill/>
        </p:spPr>
        <p:txBody>
          <a:bodyPr wrap="square" rtlCol="0">
            <a:spAutoFit/>
          </a:bodyPr>
          <a:lstStyle/>
          <a:p>
            <a:pPr algn="ctr"/>
            <a:r>
              <a:rPr lang="en-US" sz="2400" dirty="0">
                <a:solidFill>
                  <a:srgbClr val="0000CC"/>
                </a:solidFill>
                <a:latin typeface="Times New Roman" panose="02020603050405020304" pitchFamily="18" charset="0"/>
                <a:cs typeface="Times New Roman" panose="02020603050405020304" pitchFamily="18" charset="0"/>
              </a:rPr>
              <a:t>17,28</a:t>
            </a:r>
          </a:p>
        </p:txBody>
      </p:sp>
      <p:sp>
        <p:nvSpPr>
          <p:cNvPr id="66" name="TextBox 65">
            <a:extLst>
              <a:ext uri="{FF2B5EF4-FFF2-40B4-BE49-F238E27FC236}">
                <a16:creationId xmlns:a16="http://schemas.microsoft.com/office/drawing/2014/main" id="{AE77A4FA-E130-4393-B224-5F50D79E45E7}"/>
              </a:ext>
            </a:extLst>
          </p:cNvPr>
          <p:cNvSpPr txBox="1"/>
          <p:nvPr/>
        </p:nvSpPr>
        <p:spPr>
          <a:xfrm>
            <a:off x="7806000" y="4824000"/>
            <a:ext cx="1170000" cy="461665"/>
          </a:xfrm>
          <a:prstGeom prst="rect">
            <a:avLst/>
          </a:prstGeom>
          <a:noFill/>
        </p:spPr>
        <p:txBody>
          <a:bodyPr wrap="square" rtlCol="0">
            <a:spAutoFit/>
          </a:bodyPr>
          <a:lstStyle/>
          <a:p>
            <a:pPr algn="ctr"/>
            <a:r>
              <a:rPr lang="en-US" sz="2400" dirty="0">
                <a:solidFill>
                  <a:srgbClr val="0000CC"/>
                </a:solidFill>
                <a:latin typeface="Times New Roman" panose="02020603050405020304" pitchFamily="18" charset="0"/>
                <a:cs typeface="Times New Roman" panose="02020603050405020304" pitchFamily="18" charset="0"/>
              </a:rPr>
              <a:t>22,29</a:t>
            </a:r>
          </a:p>
        </p:txBody>
      </p:sp>
      <p:sp>
        <p:nvSpPr>
          <p:cNvPr id="67" name="TextBox 66">
            <a:extLst>
              <a:ext uri="{FF2B5EF4-FFF2-40B4-BE49-F238E27FC236}">
                <a16:creationId xmlns:a16="http://schemas.microsoft.com/office/drawing/2014/main" id="{AF94DEBC-979A-4D96-8F19-A353865961D9}"/>
              </a:ext>
            </a:extLst>
          </p:cNvPr>
          <p:cNvSpPr txBox="1"/>
          <p:nvPr/>
        </p:nvSpPr>
        <p:spPr>
          <a:xfrm>
            <a:off x="8751000" y="5049000"/>
            <a:ext cx="1170000" cy="461665"/>
          </a:xfrm>
          <a:prstGeom prst="rect">
            <a:avLst/>
          </a:prstGeom>
          <a:noFill/>
        </p:spPr>
        <p:txBody>
          <a:bodyPr wrap="square" rtlCol="0">
            <a:spAutoFit/>
          </a:bodyPr>
          <a:lstStyle/>
          <a:p>
            <a:pPr algn="ctr"/>
            <a:r>
              <a:rPr lang="en-US" sz="2400" dirty="0">
                <a:solidFill>
                  <a:srgbClr val="0000CC"/>
                </a:solidFill>
                <a:latin typeface="Times New Roman" panose="02020603050405020304" pitchFamily="18" charset="0"/>
                <a:cs typeface="Times New Roman" panose="02020603050405020304" pitchFamily="18" charset="0"/>
              </a:rPr>
              <a:t>28,61</a:t>
            </a:r>
          </a:p>
        </p:txBody>
      </p:sp>
      <p:sp>
        <p:nvSpPr>
          <p:cNvPr id="68" name="TextBox 67">
            <a:extLst>
              <a:ext uri="{FF2B5EF4-FFF2-40B4-BE49-F238E27FC236}">
                <a16:creationId xmlns:a16="http://schemas.microsoft.com/office/drawing/2014/main" id="{B3E1F9D8-B32A-46D6-9050-CFE066C60F94}"/>
              </a:ext>
            </a:extLst>
          </p:cNvPr>
          <p:cNvSpPr txBox="1"/>
          <p:nvPr/>
        </p:nvSpPr>
        <p:spPr>
          <a:xfrm>
            <a:off x="9786000" y="3879000"/>
            <a:ext cx="1170000" cy="461665"/>
          </a:xfrm>
          <a:prstGeom prst="rect">
            <a:avLst/>
          </a:prstGeom>
          <a:noFill/>
        </p:spPr>
        <p:txBody>
          <a:bodyPr wrap="square" rtlCol="0">
            <a:spAutoFit/>
          </a:bodyPr>
          <a:lstStyle/>
          <a:p>
            <a:pPr algn="ctr"/>
            <a:r>
              <a:rPr lang="en-US" sz="2400" dirty="0">
                <a:solidFill>
                  <a:srgbClr val="0000CC"/>
                </a:solidFill>
                <a:latin typeface="Times New Roman" panose="02020603050405020304" pitchFamily="18" charset="0"/>
                <a:cs typeface="Times New Roman" panose="02020603050405020304" pitchFamily="18" charset="0"/>
              </a:rPr>
              <a:t>31,69</a:t>
            </a:r>
          </a:p>
        </p:txBody>
      </p:sp>
      <p:graphicFrame>
        <p:nvGraphicFramePr>
          <p:cNvPr id="52" name="Table 9">
            <a:extLst>
              <a:ext uri="{FF2B5EF4-FFF2-40B4-BE49-F238E27FC236}">
                <a16:creationId xmlns:a16="http://schemas.microsoft.com/office/drawing/2014/main" id="{2EB74A51-2974-48BF-A2DF-35E4572D977F}"/>
              </a:ext>
            </a:extLst>
          </p:cNvPr>
          <p:cNvGraphicFramePr>
            <a:graphicFrameLocks noGrp="1"/>
          </p:cNvGraphicFramePr>
          <p:nvPr/>
        </p:nvGraphicFramePr>
        <p:xfrm>
          <a:off x="561001" y="1629000"/>
          <a:ext cx="11070000" cy="1036320"/>
        </p:xfrm>
        <a:graphic>
          <a:graphicData uri="http://schemas.openxmlformats.org/drawingml/2006/table">
            <a:tbl>
              <a:tblPr firstRow="1" bandRow="1">
                <a:tableStyleId>{5C22544A-7EE6-4342-B048-85BDC9FD1C3A}</a:tableStyleId>
              </a:tblPr>
              <a:tblGrid>
                <a:gridCol w="4859999">
                  <a:extLst>
                    <a:ext uri="{9D8B030D-6E8A-4147-A177-3AD203B41FA5}">
                      <a16:colId xmlns:a16="http://schemas.microsoft.com/office/drawing/2014/main" val="620247362"/>
                    </a:ext>
                  </a:extLst>
                </a:gridCol>
                <a:gridCol w="945000">
                  <a:extLst>
                    <a:ext uri="{9D8B030D-6E8A-4147-A177-3AD203B41FA5}">
                      <a16:colId xmlns:a16="http://schemas.microsoft.com/office/drawing/2014/main" val="1839970291"/>
                    </a:ext>
                  </a:extLst>
                </a:gridCol>
                <a:gridCol w="1080000">
                  <a:extLst>
                    <a:ext uri="{9D8B030D-6E8A-4147-A177-3AD203B41FA5}">
                      <a16:colId xmlns:a16="http://schemas.microsoft.com/office/drawing/2014/main" val="156471082"/>
                    </a:ext>
                  </a:extLst>
                </a:gridCol>
                <a:gridCol w="1125000">
                  <a:extLst>
                    <a:ext uri="{9D8B030D-6E8A-4147-A177-3AD203B41FA5}">
                      <a16:colId xmlns:a16="http://schemas.microsoft.com/office/drawing/2014/main" val="3150020329"/>
                    </a:ext>
                  </a:extLst>
                </a:gridCol>
                <a:gridCol w="1035000">
                  <a:extLst>
                    <a:ext uri="{9D8B030D-6E8A-4147-A177-3AD203B41FA5}">
                      <a16:colId xmlns:a16="http://schemas.microsoft.com/office/drawing/2014/main" val="2298135103"/>
                    </a:ext>
                  </a:extLst>
                </a:gridCol>
                <a:gridCol w="1022779">
                  <a:extLst>
                    <a:ext uri="{9D8B030D-6E8A-4147-A177-3AD203B41FA5}">
                      <a16:colId xmlns:a16="http://schemas.microsoft.com/office/drawing/2014/main" val="1114426372"/>
                    </a:ext>
                  </a:extLst>
                </a:gridCol>
                <a:gridCol w="1002222">
                  <a:extLst>
                    <a:ext uri="{9D8B030D-6E8A-4147-A177-3AD203B41FA5}">
                      <a16:colId xmlns:a16="http://schemas.microsoft.com/office/drawing/2014/main" val="3734983006"/>
                    </a:ext>
                  </a:extLst>
                </a:gridCol>
              </a:tblGrid>
              <a:tr h="392680">
                <a:tc>
                  <a:txBody>
                    <a:bodyPr/>
                    <a:lstStyle/>
                    <a:p>
                      <a:pPr algn="ctr"/>
                      <a:r>
                        <a:rPr lang="en-US" sz="2800" dirty="0" err="1">
                          <a:latin typeface="Times New Roman" panose="02020603050405020304" pitchFamily="18" charset="0"/>
                          <a:cs typeface="Times New Roman" panose="02020603050405020304" pitchFamily="18" charset="0"/>
                        </a:rPr>
                        <a:t>Năm</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2009</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2019</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2029</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2038</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2049</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2069</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1365687"/>
                  </a:ext>
                </a:extLst>
              </a:tr>
              <a:tr h="370840">
                <a:tc>
                  <a:txBody>
                    <a:bodyPr/>
                    <a:lstStyle/>
                    <a:p>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ười cao tuổi(triệu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7,49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11,41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17,28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22,29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28,61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31,69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2268239"/>
                  </a:ext>
                </a:extLst>
              </a:tr>
            </a:tbl>
          </a:graphicData>
        </a:graphic>
      </p:graphicFrame>
      <p:sp>
        <p:nvSpPr>
          <p:cNvPr id="55" name="Rectangle 54">
            <a:extLst>
              <a:ext uri="{FF2B5EF4-FFF2-40B4-BE49-F238E27FC236}">
                <a16:creationId xmlns:a16="http://schemas.microsoft.com/office/drawing/2014/main" id="{82CFA495-F964-402E-89F8-C123DEDB2099}"/>
              </a:ext>
            </a:extLst>
          </p:cNvPr>
          <p:cNvSpPr/>
          <p:nvPr/>
        </p:nvSpPr>
        <p:spPr>
          <a:xfrm>
            <a:off x="1956000" y="2979000"/>
            <a:ext cx="2340000" cy="523220"/>
          </a:xfrm>
          <a:prstGeom prst="rect">
            <a:avLst/>
          </a:prstGeom>
        </p:spPr>
        <p:txBody>
          <a:bodyPr wrap="square">
            <a:spAutoFit/>
          </a:bodyPr>
          <a:lstStyle/>
          <a:p>
            <a:r>
              <a:rPr lang="en-US" sz="2800" dirty="0">
                <a:solidFill>
                  <a:srgbClr val="0000CC"/>
                </a:solidFill>
                <a:latin typeface="Times New Roman" panose="02020603050405020304" pitchFamily="18" charset="0"/>
              </a:rPr>
              <a:t>(</a:t>
            </a:r>
            <a:r>
              <a:rPr lang="en-US" sz="2800" dirty="0" err="1">
                <a:solidFill>
                  <a:srgbClr val="0000CC"/>
                </a:solidFill>
                <a:latin typeface="Times New Roman" panose="02020603050405020304" pitchFamily="18" charset="0"/>
              </a:rPr>
              <a:t>Triệu</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người</a:t>
            </a:r>
            <a:r>
              <a:rPr lang="en-US" sz="2800" dirty="0">
                <a:solidFill>
                  <a:srgbClr val="0000CC"/>
                </a:solidFill>
                <a:latin typeface="Times New Roman" panose="02020603050405020304" pitchFamily="18" charset="0"/>
              </a:rPr>
              <a:t>)</a:t>
            </a:r>
            <a:endParaRPr lang="vi-VN" sz="2800" dirty="0">
              <a:solidFill>
                <a:srgbClr val="0000CC"/>
              </a:solidFill>
            </a:endParaRPr>
          </a:p>
        </p:txBody>
      </p:sp>
    </p:spTree>
    <p:extLst>
      <p:ext uri="{BB962C8B-B14F-4D97-AF65-F5344CB8AC3E}">
        <p14:creationId xmlns:p14="http://schemas.microsoft.com/office/powerpoint/2010/main" val="40271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56"/>
                                        </p:tgtEl>
                                      </p:cBhvr>
                                    </p:animEffect>
                                    <p:set>
                                      <p:cBhvr>
                                        <p:cTn id="20" dur="1" fill="hold">
                                          <p:stCondLst>
                                            <p:cond delay="499"/>
                                          </p:stCondLst>
                                        </p:cTn>
                                        <p:tgtEl>
                                          <p:spTgt spid="56"/>
                                        </p:tgtEl>
                                        <p:attrNameLst>
                                          <p:attrName>style.visibility</p:attrName>
                                        </p:attrNameLst>
                                      </p:cBhvr>
                                      <p:to>
                                        <p:strVal val="hidden"/>
                                      </p:to>
                                    </p:set>
                                  </p:childTnLst>
                                </p:cTn>
                              </p:par>
                            </p:childTnLst>
                          </p:cTn>
                        </p:par>
                        <p:par>
                          <p:cTn id="21" fill="hold">
                            <p:stCondLst>
                              <p:cond delay="1000"/>
                            </p:stCondLst>
                            <p:childTnLst>
                              <p:par>
                                <p:cTn id="22" presetID="6" presetClass="entr" presetSubtype="16" fill="hold" grpId="0"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circle(in)">
                                      <p:cBhvr>
                                        <p:cTn id="24" dur="250"/>
                                        <p:tgtEl>
                                          <p:spTgt spid="63"/>
                                        </p:tgtEl>
                                      </p:cBhvr>
                                    </p:animEffect>
                                  </p:childTnLst>
                                </p:cTn>
                              </p:par>
                            </p:childTnLst>
                          </p:cTn>
                        </p:par>
                        <p:par>
                          <p:cTn id="25" fill="hold">
                            <p:stCondLst>
                              <p:cond delay="1250"/>
                            </p:stCondLst>
                            <p:childTnLst>
                              <p:par>
                                <p:cTn id="26" presetID="16" presetClass="exit" presetSubtype="21" fill="hold" grpId="0" nodeType="afterEffect">
                                  <p:stCondLst>
                                    <p:cond delay="0"/>
                                  </p:stCondLst>
                                  <p:childTnLst>
                                    <p:animEffect transition="out" filter="barn(inVertical)">
                                      <p:cBhvr>
                                        <p:cTn id="27" dur="500"/>
                                        <p:tgtEl>
                                          <p:spTgt spid="57"/>
                                        </p:tgtEl>
                                      </p:cBhvr>
                                    </p:animEffect>
                                    <p:set>
                                      <p:cBhvr>
                                        <p:cTn id="28" dur="1" fill="hold">
                                          <p:stCondLst>
                                            <p:cond delay="499"/>
                                          </p:stCondLst>
                                        </p:cTn>
                                        <p:tgtEl>
                                          <p:spTgt spid="57"/>
                                        </p:tgtEl>
                                        <p:attrNameLst>
                                          <p:attrName>style.visibility</p:attrName>
                                        </p:attrNameLst>
                                      </p:cBhvr>
                                      <p:to>
                                        <p:strVal val="hidden"/>
                                      </p:to>
                                    </p:set>
                                  </p:childTnLst>
                                </p:cTn>
                              </p:par>
                            </p:childTnLst>
                          </p:cTn>
                        </p:par>
                        <p:par>
                          <p:cTn id="29" fill="hold">
                            <p:stCondLst>
                              <p:cond delay="1750"/>
                            </p:stCondLst>
                            <p:childTnLst>
                              <p:par>
                                <p:cTn id="30" presetID="6" presetClass="entr" presetSubtype="16" fill="hold" grpId="0"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circle(in)">
                                      <p:cBhvr>
                                        <p:cTn id="32" dur="250"/>
                                        <p:tgtEl>
                                          <p:spTgt spid="64"/>
                                        </p:tgtEl>
                                      </p:cBhvr>
                                    </p:animEffect>
                                  </p:childTnLst>
                                </p:cTn>
                              </p:par>
                            </p:childTnLst>
                          </p:cTn>
                        </p:par>
                        <p:par>
                          <p:cTn id="33" fill="hold">
                            <p:stCondLst>
                              <p:cond delay="2000"/>
                            </p:stCondLst>
                            <p:childTnLst>
                              <p:par>
                                <p:cTn id="34" presetID="16" presetClass="exit" presetSubtype="21" fill="hold" grpId="0" nodeType="afterEffect">
                                  <p:stCondLst>
                                    <p:cond delay="0"/>
                                  </p:stCondLst>
                                  <p:childTnLst>
                                    <p:animEffect transition="out" filter="barn(inVertical)">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childTnLst>
                          </p:cTn>
                        </p:par>
                        <p:par>
                          <p:cTn id="37" fill="hold">
                            <p:stCondLst>
                              <p:cond delay="2500"/>
                            </p:stCondLst>
                            <p:childTnLst>
                              <p:par>
                                <p:cTn id="38" presetID="6" presetClass="entr" presetSubtype="16"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circle(in)">
                                      <p:cBhvr>
                                        <p:cTn id="40" dur="250"/>
                                        <p:tgtEl>
                                          <p:spTgt spid="65"/>
                                        </p:tgtEl>
                                      </p:cBhvr>
                                    </p:animEffect>
                                  </p:childTnLst>
                                </p:cTn>
                              </p:par>
                            </p:childTnLst>
                          </p:cTn>
                        </p:par>
                        <p:par>
                          <p:cTn id="41" fill="hold">
                            <p:stCondLst>
                              <p:cond delay="2750"/>
                            </p:stCondLst>
                            <p:childTnLst>
                              <p:par>
                                <p:cTn id="42" presetID="16" presetClass="exit" presetSubtype="21" fill="hold" grpId="0" nodeType="afterEffect">
                                  <p:stCondLst>
                                    <p:cond delay="0"/>
                                  </p:stCondLst>
                                  <p:childTnLst>
                                    <p:animEffect transition="out" filter="barn(inVertical)">
                                      <p:cBhvr>
                                        <p:cTn id="43" dur="500"/>
                                        <p:tgtEl>
                                          <p:spTgt spid="59"/>
                                        </p:tgtEl>
                                      </p:cBhvr>
                                    </p:animEffect>
                                    <p:set>
                                      <p:cBhvr>
                                        <p:cTn id="44" dur="1" fill="hold">
                                          <p:stCondLst>
                                            <p:cond delay="499"/>
                                          </p:stCondLst>
                                        </p:cTn>
                                        <p:tgtEl>
                                          <p:spTgt spid="59"/>
                                        </p:tgtEl>
                                        <p:attrNameLst>
                                          <p:attrName>style.visibility</p:attrName>
                                        </p:attrNameLst>
                                      </p:cBhvr>
                                      <p:to>
                                        <p:strVal val="hidden"/>
                                      </p:to>
                                    </p:set>
                                  </p:childTnLst>
                                </p:cTn>
                              </p:par>
                            </p:childTnLst>
                          </p:cTn>
                        </p:par>
                        <p:par>
                          <p:cTn id="45" fill="hold">
                            <p:stCondLst>
                              <p:cond delay="3250"/>
                            </p:stCondLst>
                            <p:childTnLst>
                              <p:par>
                                <p:cTn id="46" presetID="6" presetClass="entr" presetSubtype="16"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circle(in)">
                                      <p:cBhvr>
                                        <p:cTn id="48" dur="250"/>
                                        <p:tgtEl>
                                          <p:spTgt spid="66"/>
                                        </p:tgtEl>
                                      </p:cBhvr>
                                    </p:animEffect>
                                  </p:childTnLst>
                                </p:cTn>
                              </p:par>
                            </p:childTnLst>
                          </p:cTn>
                        </p:par>
                        <p:par>
                          <p:cTn id="49" fill="hold">
                            <p:stCondLst>
                              <p:cond delay="3500"/>
                            </p:stCondLst>
                            <p:childTnLst>
                              <p:par>
                                <p:cTn id="50" presetID="16" presetClass="exit" presetSubtype="21" fill="hold" grpId="0" nodeType="afterEffect">
                                  <p:stCondLst>
                                    <p:cond delay="0"/>
                                  </p:stCondLst>
                                  <p:childTnLst>
                                    <p:animEffect transition="out" filter="barn(inVertical)">
                                      <p:cBhvr>
                                        <p:cTn id="51" dur="500"/>
                                        <p:tgtEl>
                                          <p:spTgt spid="60"/>
                                        </p:tgtEl>
                                      </p:cBhvr>
                                    </p:animEffect>
                                    <p:set>
                                      <p:cBhvr>
                                        <p:cTn id="52" dur="1" fill="hold">
                                          <p:stCondLst>
                                            <p:cond delay="499"/>
                                          </p:stCondLst>
                                        </p:cTn>
                                        <p:tgtEl>
                                          <p:spTgt spid="60"/>
                                        </p:tgtEl>
                                        <p:attrNameLst>
                                          <p:attrName>style.visibility</p:attrName>
                                        </p:attrNameLst>
                                      </p:cBhvr>
                                      <p:to>
                                        <p:strVal val="hidden"/>
                                      </p:to>
                                    </p:set>
                                  </p:childTnLst>
                                </p:cTn>
                              </p:par>
                            </p:childTnLst>
                          </p:cTn>
                        </p:par>
                        <p:par>
                          <p:cTn id="53" fill="hold">
                            <p:stCondLst>
                              <p:cond delay="4000"/>
                            </p:stCondLst>
                            <p:childTnLst>
                              <p:par>
                                <p:cTn id="54" presetID="6" presetClass="entr" presetSubtype="16" fill="hold" grpId="0" nodeType="after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circle(in)">
                                      <p:cBhvr>
                                        <p:cTn id="56" dur="250"/>
                                        <p:tgtEl>
                                          <p:spTgt spid="67"/>
                                        </p:tgtEl>
                                      </p:cBhvr>
                                    </p:animEffect>
                                  </p:childTnLst>
                                </p:cTn>
                              </p:par>
                            </p:childTnLst>
                          </p:cTn>
                        </p:par>
                        <p:par>
                          <p:cTn id="57" fill="hold">
                            <p:stCondLst>
                              <p:cond delay="4250"/>
                            </p:stCondLst>
                            <p:childTnLst>
                              <p:par>
                                <p:cTn id="58" presetID="16" presetClass="exit" presetSubtype="21" fill="hold" grpId="0" nodeType="afterEffect">
                                  <p:stCondLst>
                                    <p:cond delay="0"/>
                                  </p:stCondLst>
                                  <p:childTnLst>
                                    <p:animEffect transition="out" filter="barn(inVertical)">
                                      <p:cBhvr>
                                        <p:cTn id="59" dur="500"/>
                                        <p:tgtEl>
                                          <p:spTgt spid="61"/>
                                        </p:tgtEl>
                                      </p:cBhvr>
                                    </p:animEffect>
                                    <p:set>
                                      <p:cBhvr>
                                        <p:cTn id="60" dur="1" fill="hold">
                                          <p:stCondLst>
                                            <p:cond delay="499"/>
                                          </p:stCondLst>
                                        </p:cTn>
                                        <p:tgtEl>
                                          <p:spTgt spid="61"/>
                                        </p:tgtEl>
                                        <p:attrNameLst>
                                          <p:attrName>style.visibility</p:attrName>
                                        </p:attrNameLst>
                                      </p:cBhvr>
                                      <p:to>
                                        <p:strVal val="hidden"/>
                                      </p:to>
                                    </p:set>
                                  </p:childTnLst>
                                </p:cTn>
                              </p:par>
                            </p:childTnLst>
                          </p:cTn>
                        </p:par>
                        <p:par>
                          <p:cTn id="61" fill="hold">
                            <p:stCondLst>
                              <p:cond delay="4750"/>
                            </p:stCondLst>
                            <p:childTnLst>
                              <p:par>
                                <p:cTn id="62" presetID="6" presetClass="entr" presetSubtype="16" fill="hold" grpId="0" nodeType="after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circle(in)">
                                      <p:cBhvr>
                                        <p:cTn id="64" dur="2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56" grpId="0"/>
      <p:bldP spid="57" grpId="0"/>
      <p:bldP spid="58" grpId="0"/>
      <p:bldP spid="59" grpId="0"/>
      <p:bldP spid="60" grpId="0"/>
      <p:bldP spid="61" grpId="0"/>
      <p:bldP spid="63" grpId="0"/>
      <p:bldP spid="64" grpId="0"/>
      <p:bldP spid="65" grpId="0"/>
      <p:bldP spid="66" grpId="0"/>
      <p:bldP spid="67" grpId="0"/>
      <p:bldP spid="68"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2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F6EB2F-280B-4D04-A04E-D94647B61BF4}"/>
              </a:ext>
            </a:extLst>
          </p:cNvPr>
          <p:cNvSpPr txBox="1"/>
          <p:nvPr/>
        </p:nvSpPr>
        <p:spPr>
          <a:xfrm>
            <a:off x="4440000" y="2340225"/>
            <a:ext cx="2736000"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KHỞI ĐỘNG</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9648E99A-DDF8-4697-9DAE-F61A89E0270A}"/>
              </a:ext>
            </a:extLst>
          </p:cNvPr>
          <p:cNvSpPr txBox="1"/>
          <p:nvPr/>
        </p:nvSpPr>
        <p:spPr>
          <a:xfrm>
            <a:off x="2424000" y="3069000"/>
            <a:ext cx="8568000" cy="30623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B.Phỏng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D.Thu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nguồn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sẵn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E3348F63-201D-4317-9484-9B5FDBFFF0C0}"/>
              </a:ext>
            </a:extLst>
          </p:cNvPr>
          <p:cNvSpPr/>
          <p:nvPr/>
        </p:nvSpPr>
        <p:spPr>
          <a:xfrm>
            <a:off x="2384084" y="4132958"/>
            <a:ext cx="504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89591B16-EC82-4201-9B88-7716BC72DEA2}"/>
              </a:ext>
            </a:extLst>
          </p:cNvPr>
          <p:cNvSpPr/>
          <p:nvPr/>
        </p:nvSpPr>
        <p:spPr>
          <a:xfrm>
            <a:off x="2352000" y="4661210"/>
            <a:ext cx="504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Oval 7">
            <a:extLst>
              <a:ext uri="{FF2B5EF4-FFF2-40B4-BE49-F238E27FC236}">
                <a16:creationId xmlns:a16="http://schemas.microsoft.com/office/drawing/2014/main" id="{6259084D-0C68-4EBF-8734-91EA996EE48A}"/>
              </a:ext>
            </a:extLst>
          </p:cNvPr>
          <p:cNvSpPr/>
          <p:nvPr/>
        </p:nvSpPr>
        <p:spPr>
          <a:xfrm>
            <a:off x="2375874" y="5637126"/>
            <a:ext cx="504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997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2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F6EB2F-280B-4D04-A04E-D94647B61BF4}"/>
              </a:ext>
            </a:extLst>
          </p:cNvPr>
          <p:cNvSpPr txBox="1"/>
          <p:nvPr/>
        </p:nvSpPr>
        <p:spPr>
          <a:xfrm>
            <a:off x="4440000" y="2340225"/>
            <a:ext cx="2736000"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KHỞI ĐỘNG</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9648E99A-DDF8-4697-9DAE-F61A89E0270A}"/>
              </a:ext>
            </a:extLst>
          </p:cNvPr>
          <p:cNvSpPr txBox="1"/>
          <p:nvPr/>
        </p:nvSpPr>
        <p:spPr>
          <a:xfrm>
            <a:off x="2424000" y="3069000"/>
            <a:ext cx="8568000" cy="22775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A.1			B.2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C.3		 	D.4</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E3348F63-201D-4317-9484-9B5FDBFFF0C0}"/>
              </a:ext>
            </a:extLst>
          </p:cNvPr>
          <p:cNvSpPr/>
          <p:nvPr/>
        </p:nvSpPr>
        <p:spPr>
          <a:xfrm>
            <a:off x="4656000" y="4293000"/>
            <a:ext cx="504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101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2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F6EB2F-280B-4D04-A04E-D94647B61BF4}"/>
              </a:ext>
            </a:extLst>
          </p:cNvPr>
          <p:cNvSpPr txBox="1"/>
          <p:nvPr/>
        </p:nvSpPr>
        <p:spPr>
          <a:xfrm>
            <a:off x="4440000" y="2340225"/>
            <a:ext cx="2736000"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KHỞI ĐỘNG</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9648E99A-DDF8-4697-9DAE-F61A89E0270A}"/>
              </a:ext>
            </a:extLst>
          </p:cNvPr>
          <p:cNvSpPr txBox="1"/>
          <p:nvPr/>
        </p:nvSpPr>
        <p:spPr>
          <a:xfrm>
            <a:off x="2424000" y="3069000"/>
            <a:ext cx="8568000"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C.Mối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E3348F63-201D-4317-9484-9B5FDBFFF0C0}"/>
              </a:ext>
            </a:extLst>
          </p:cNvPr>
          <p:cNvSpPr/>
          <p:nvPr/>
        </p:nvSpPr>
        <p:spPr>
          <a:xfrm>
            <a:off x="2784000" y="5445000"/>
            <a:ext cx="504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433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79D2F-2D50-18EE-D317-88D46A699518}"/>
              </a:ext>
            </a:extLst>
          </p:cNvPr>
          <p:cNvSpPr/>
          <p:nvPr/>
        </p:nvSpPr>
        <p:spPr>
          <a:xfrm>
            <a:off x="355041" y="1940344"/>
            <a:ext cx="11288878" cy="1675843"/>
          </a:xfrm>
          <a:prstGeom prst="rect">
            <a:avLst/>
          </a:prstGeom>
        </p:spPr>
        <p:txBody>
          <a:bodyPr wrap="square">
            <a:spAutoFit/>
          </a:bodyPr>
          <a:lstStyle/>
          <a:p>
            <a:pPr algn="just" defTabSz="609539">
              <a:lnSpc>
                <a:spcPct val="150000"/>
              </a:lnSpc>
            </a:pPr>
            <a:r>
              <a:rPr lang="en-US" sz="2400" dirty="0">
                <a:solidFill>
                  <a:prstClr val="black"/>
                </a:solidFill>
                <a:cs typeface="Arial" panose="020B0604020202020204" pitchFamily="34" charset="0"/>
              </a:rPr>
              <a:t>Ở </a:t>
            </a:r>
            <a:r>
              <a:rPr lang="en-US" sz="2400" dirty="0" err="1">
                <a:solidFill>
                  <a:prstClr val="black"/>
                </a:solidFill>
                <a:cs typeface="Arial" panose="020B0604020202020204" pitchFamily="34" charset="0"/>
              </a:rPr>
              <a:t>lớp</a:t>
            </a:r>
            <a:r>
              <a:rPr lang="en-US" sz="2400" dirty="0">
                <a:solidFill>
                  <a:prstClr val="black"/>
                </a:solidFill>
                <a:cs typeface="Arial" panose="020B0604020202020204" pitchFamily="34" charset="0"/>
              </a:rPr>
              <a:t> 6 </a:t>
            </a:r>
            <a:r>
              <a:rPr lang="en-US" sz="2400" dirty="0" err="1">
                <a:solidFill>
                  <a:prstClr val="black"/>
                </a:solidFill>
                <a:cs typeface="Arial" panose="020B0604020202020204" pitchFamily="34" charset="0"/>
              </a:rPr>
              <a:t>và</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lớp</a:t>
            </a:r>
            <a:r>
              <a:rPr lang="en-US" sz="2400" dirty="0">
                <a:solidFill>
                  <a:prstClr val="black"/>
                </a:solidFill>
                <a:cs typeface="Arial" panose="020B0604020202020204" pitchFamily="34" charset="0"/>
              </a:rPr>
              <a:t> 7, </a:t>
            </a:r>
            <a:r>
              <a:rPr lang="en-US" sz="2400" dirty="0" err="1">
                <a:solidFill>
                  <a:prstClr val="black"/>
                </a:solidFill>
                <a:cs typeface="Arial" panose="020B0604020202020204" pitchFamily="34" charset="0"/>
              </a:rPr>
              <a:t>chúng</a:t>
            </a:r>
            <a:r>
              <a:rPr lang="en-US" sz="2400" dirty="0">
                <a:solidFill>
                  <a:prstClr val="black"/>
                </a:solidFill>
                <a:cs typeface="Arial" panose="020B0604020202020204" pitchFamily="34" charset="0"/>
              </a:rPr>
              <a:t> ta </a:t>
            </a:r>
            <a:r>
              <a:rPr lang="en-US" sz="2400" dirty="0" err="1">
                <a:solidFill>
                  <a:prstClr val="black"/>
                </a:solidFill>
                <a:cs typeface="Arial" panose="020B0604020202020204" pitchFamily="34" charset="0"/>
              </a:rPr>
              <a:t>đã</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làm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quen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với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việc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mô</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tả</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và</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biểu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diễn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dữ</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liệu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vào</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bảng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biểu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đồ</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thích</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hợp</a:t>
            </a:r>
            <a:r>
              <a:rPr lang="en-US" sz="2400" dirty="0">
                <a:solidFill>
                  <a:prstClr val="black"/>
                </a:solidFill>
                <a:cs typeface="Arial" panose="020B0604020202020204" pitchFamily="34" charset="0"/>
              </a:rPr>
              <a:t> ở </a:t>
            </a:r>
            <a:r>
              <a:rPr lang="en-US" sz="2400" dirty="0" err="1">
                <a:solidFill>
                  <a:prstClr val="black"/>
                </a:solidFill>
                <a:cs typeface="Arial" panose="020B0604020202020204" pitchFamily="34" charset="0"/>
              </a:rPr>
              <a:t>dạng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bảng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thống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kê</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biểu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đồ</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tranh</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biểu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đồ</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dạng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cột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cột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kép</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biểu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đồ</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đoạn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thẳng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biểu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đồ</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hình</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quạt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tròn</a:t>
            </a:r>
            <a:r>
              <a:rPr lang="en-US" sz="2400" dirty="0">
                <a:solidFill>
                  <a:prstClr val="black"/>
                </a:solidFill>
                <a:cs typeface="Arial" panose="020B0604020202020204" pitchFamily="34" charset="0"/>
              </a:rPr>
              <a:t>.</a:t>
            </a:r>
          </a:p>
        </p:txBody>
      </p:sp>
      <p:sp>
        <p:nvSpPr>
          <p:cNvPr id="2" name="Rectangle 1">
            <a:extLst>
              <a:ext uri="{FF2B5EF4-FFF2-40B4-BE49-F238E27FC236}">
                <a16:creationId xmlns:a16="http://schemas.microsoft.com/office/drawing/2014/main" id="{FF11F43F-1733-4D26-7A24-1A7A5E48A13D}"/>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3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5">
            <a:extLst>
              <a:ext uri="{FF2B5EF4-FFF2-40B4-BE49-F238E27FC236}">
                <a16:creationId xmlns:a16="http://schemas.microsoft.com/office/drawing/2014/main" id="{5221B25E-C42D-4A0E-AB9C-74588EBB3925}"/>
              </a:ext>
            </a:extLst>
          </p:cNvPr>
          <p:cNvGraphicFramePr>
            <a:graphicFrameLocks noGrp="1"/>
          </p:cNvGraphicFramePr>
          <p:nvPr>
            <p:extLst>
              <p:ext uri="{D42A27DB-BD31-4B8C-83A1-F6EECF244321}">
                <p14:modId xmlns:p14="http://schemas.microsoft.com/office/powerpoint/2010/main" val="3159648027"/>
              </p:ext>
            </p:extLst>
          </p:nvPr>
        </p:nvGraphicFramePr>
        <p:xfrm>
          <a:off x="2059601" y="4061832"/>
          <a:ext cx="4197118" cy="1377656"/>
        </p:xfrm>
        <a:graphic>
          <a:graphicData uri="http://schemas.openxmlformats.org/drawingml/2006/table">
            <a:tbl>
              <a:tblPr firstRow="1" bandRow="1">
                <a:tableStyleId>{5C22544A-7EE6-4342-B048-85BDC9FD1C3A}</a:tableStyleId>
              </a:tblPr>
              <a:tblGrid>
                <a:gridCol w="1199178">
                  <a:extLst>
                    <a:ext uri="{9D8B030D-6E8A-4147-A177-3AD203B41FA5}">
                      <a16:colId xmlns:a16="http://schemas.microsoft.com/office/drawing/2014/main" val="763773987"/>
                    </a:ext>
                  </a:extLst>
                </a:gridCol>
                <a:gridCol w="599588">
                  <a:extLst>
                    <a:ext uri="{9D8B030D-6E8A-4147-A177-3AD203B41FA5}">
                      <a16:colId xmlns:a16="http://schemas.microsoft.com/office/drawing/2014/main" val="2585373215"/>
                    </a:ext>
                  </a:extLst>
                </a:gridCol>
                <a:gridCol w="599588">
                  <a:extLst>
                    <a:ext uri="{9D8B030D-6E8A-4147-A177-3AD203B41FA5}">
                      <a16:colId xmlns:a16="http://schemas.microsoft.com/office/drawing/2014/main" val="2316425841"/>
                    </a:ext>
                  </a:extLst>
                </a:gridCol>
                <a:gridCol w="599588">
                  <a:extLst>
                    <a:ext uri="{9D8B030D-6E8A-4147-A177-3AD203B41FA5}">
                      <a16:colId xmlns:a16="http://schemas.microsoft.com/office/drawing/2014/main" val="3998331850"/>
                    </a:ext>
                  </a:extLst>
                </a:gridCol>
                <a:gridCol w="599588">
                  <a:extLst>
                    <a:ext uri="{9D8B030D-6E8A-4147-A177-3AD203B41FA5}">
                      <a16:colId xmlns:a16="http://schemas.microsoft.com/office/drawing/2014/main" val="3344788071"/>
                    </a:ext>
                  </a:extLst>
                </a:gridCol>
                <a:gridCol w="599588">
                  <a:extLst>
                    <a:ext uri="{9D8B030D-6E8A-4147-A177-3AD203B41FA5}">
                      <a16:colId xmlns:a16="http://schemas.microsoft.com/office/drawing/2014/main" val="2722912386"/>
                    </a:ext>
                  </a:extLst>
                </a:gridCol>
              </a:tblGrid>
              <a:tr h="688727">
                <a:tc>
                  <a:txBody>
                    <a:bodyPr/>
                    <a:lstStyle/>
                    <a:p>
                      <a:pPr algn="ctr">
                        <a:lnSpc>
                          <a:spcPct val="130000"/>
                        </a:lnSpc>
                      </a:pPr>
                      <a:r>
                        <a:rPr lang="en-US" sz="1600" dirty="0" err="1">
                          <a:solidFill>
                            <a:schemeClr val="tx1">
                              <a:lumMod val="95000"/>
                              <a:lumOff val="5000"/>
                            </a:schemeClr>
                          </a:solidFill>
                          <a:latin typeface="Arial" panose="020B0604020202020204" pitchFamily="34" charset="0"/>
                          <a:cs typeface="Arial" panose="020B0604020202020204" pitchFamily="34" charset="0"/>
                        </a:rPr>
                        <a:t>Thời</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điểm</a:t>
                      </a:r>
                      <a:endParaRPr lang="en-US" sz="1600" dirty="0">
                        <a:solidFill>
                          <a:schemeClr val="tx1">
                            <a:lumMod val="95000"/>
                            <a:lumOff val="5000"/>
                          </a:schemeClr>
                        </a:solidFill>
                        <a:latin typeface="Arial" panose="020B0604020202020204" pitchFamily="34" charset="0"/>
                        <a:cs typeface="Arial" panose="020B0604020202020204" pitchFamily="34" charset="0"/>
                      </a:endParaRPr>
                    </a:p>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(h)</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9</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11</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13</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15</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17</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863005"/>
                  </a:ext>
                </a:extLst>
              </a:tr>
              <a:tr h="688727">
                <a:tc>
                  <a:txBody>
                    <a:bodyPr/>
                    <a:lstStyle/>
                    <a:p>
                      <a:pPr algn="ctr">
                        <a:lnSpc>
                          <a:spcPct val="130000"/>
                        </a:lnSpc>
                      </a:pP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lượt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khách</a:t>
                      </a:r>
                      <a:endParaRPr lang="en-US" sz="1600" dirty="0">
                        <a:latin typeface="Arial" panose="020B0604020202020204" pitchFamily="34" charset="0"/>
                        <a:cs typeface="Arial" panose="020B0604020202020204" pitchFamily="34" charset="0"/>
                      </a:endParaRP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latin typeface="Arial" panose="020B0604020202020204" pitchFamily="34" charset="0"/>
                          <a:cs typeface="Arial" panose="020B0604020202020204" pitchFamily="34" charset="0"/>
                        </a:rPr>
                        <a:t>40</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latin typeface="Arial" panose="020B0604020202020204" pitchFamily="34" charset="0"/>
                          <a:cs typeface="Arial" panose="020B0604020202020204" pitchFamily="34" charset="0"/>
                        </a:rPr>
                        <a:t>50</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latin typeface="Arial" panose="020B0604020202020204" pitchFamily="34" charset="0"/>
                          <a:cs typeface="Arial" panose="020B0604020202020204" pitchFamily="34" charset="0"/>
                        </a:rPr>
                        <a:t>20</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latin typeface="Arial" panose="020B0604020202020204" pitchFamily="34" charset="0"/>
                          <a:cs typeface="Arial" panose="020B0604020202020204" pitchFamily="34" charset="0"/>
                        </a:rPr>
                        <a:t>35</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latin typeface="Arial" panose="020B0604020202020204" pitchFamily="34" charset="0"/>
                          <a:cs typeface="Arial" panose="020B0604020202020204" pitchFamily="34" charset="0"/>
                        </a:rPr>
                        <a:t>45</a:t>
                      </a:r>
                    </a:p>
                  </a:txBody>
                  <a:tcPr marL="87864" marR="87864" marT="43932" marB="43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8020358"/>
                  </a:ext>
                </a:extLst>
              </a:tr>
            </a:tbl>
          </a:graphicData>
        </a:graphic>
      </p:graphicFrame>
      <p:pic>
        <p:nvPicPr>
          <p:cNvPr id="2050" name="Picture 2" descr="Lý thuyết Biểu đồ cột- Biểu đồ cột kép Toán 6 Chân trời sáng tạo | Toán lớp  6 - Chân trời sáng tạo">
            <a:extLst>
              <a:ext uri="{FF2B5EF4-FFF2-40B4-BE49-F238E27FC236}">
                <a16:creationId xmlns:a16="http://schemas.microsoft.com/office/drawing/2014/main" id="{540AC0D6-4214-4E27-B58E-CECFE463A0D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8198"/>
          <a:stretch/>
        </p:blipFill>
        <p:spPr bwMode="auto">
          <a:xfrm>
            <a:off x="267934" y="804064"/>
            <a:ext cx="4031204" cy="22721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EFEE8CF-8109-4FA2-BFA4-7754F436463F}"/>
              </a:ext>
            </a:extLst>
          </p:cNvPr>
          <p:cNvSpPr txBox="1"/>
          <p:nvPr/>
        </p:nvSpPr>
        <p:spPr>
          <a:xfrm>
            <a:off x="3283360" y="5592399"/>
            <a:ext cx="2447517" cy="461537"/>
          </a:xfrm>
          <a:prstGeom prst="rect">
            <a:avLst/>
          </a:prstGeom>
          <a:noFill/>
        </p:spPr>
        <p:txBody>
          <a:bodyPr wrap="square" rtlCol="0">
            <a:spAutoFit/>
          </a:bodyPr>
          <a:lstStyle/>
          <a:p>
            <a:pPr algn="ctr" defTabSz="1218804"/>
            <a:r>
              <a:rPr lang="en-US" sz="2399" dirty="0" err="1">
                <a:solidFill>
                  <a:prstClr val="black"/>
                </a:solidFill>
                <a:latin typeface="Arial" panose="020B0604020202020204" pitchFamily="34" charset="0"/>
                <a:cs typeface="Arial" panose="020B0604020202020204" pitchFamily="34" charset="0"/>
              </a:rPr>
              <a:t>Bảng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dữ</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liệu</a:t>
            </a:r>
            <a:endParaRPr lang="en-US" sz="2399" dirty="0">
              <a:solidFill>
                <a:prstClr val="black"/>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56E1020-74C0-4E20-AC78-D67B33D7FE13}"/>
              </a:ext>
            </a:extLst>
          </p:cNvPr>
          <p:cNvSpPr txBox="1"/>
          <p:nvPr/>
        </p:nvSpPr>
        <p:spPr>
          <a:xfrm>
            <a:off x="835843" y="3198231"/>
            <a:ext cx="2447517" cy="461537"/>
          </a:xfrm>
          <a:prstGeom prst="rect">
            <a:avLst/>
          </a:prstGeom>
          <a:noFill/>
        </p:spPr>
        <p:txBody>
          <a:bodyPr wrap="square" rtlCol="0">
            <a:spAutoFit/>
          </a:bodyPr>
          <a:lstStyle/>
          <a:p>
            <a:pPr algn="ctr" defTabSz="1218804"/>
            <a:r>
              <a:rPr lang="en-US" sz="2399" dirty="0" err="1">
                <a:solidFill>
                  <a:prstClr val="black"/>
                </a:solidFill>
                <a:latin typeface="Arial" panose="020B0604020202020204" pitchFamily="34" charset="0"/>
                <a:cs typeface="Arial" panose="020B0604020202020204" pitchFamily="34" charset="0"/>
              </a:rPr>
              <a:t>Biểu</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đồ</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cột</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đơn</a:t>
            </a:r>
            <a:endParaRPr lang="en-US" sz="2399" dirty="0">
              <a:solidFill>
                <a:prstClr val="black"/>
              </a:solidFill>
              <a:latin typeface="Arial" panose="020B0604020202020204" pitchFamily="34" charset="0"/>
              <a:cs typeface="Arial" panose="020B0604020202020204" pitchFamily="34" charset="0"/>
            </a:endParaRPr>
          </a:p>
        </p:txBody>
      </p:sp>
      <p:pic>
        <p:nvPicPr>
          <p:cNvPr id="2052" name="Picture 4" descr="Giải Bài 4: Biểu đồ cột - Biểu đồ cột kép - Soạn Giải toán 6 Chân trời sáng  tạo">
            <a:extLst>
              <a:ext uri="{FF2B5EF4-FFF2-40B4-BE49-F238E27FC236}">
                <a16:creationId xmlns:a16="http://schemas.microsoft.com/office/drawing/2014/main" id="{DD9CF7C1-3CA8-40E1-8C3B-9FD6F6A4ABB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090" t="5486" r="5245" b="7970"/>
          <a:stretch/>
        </p:blipFill>
        <p:spPr bwMode="auto">
          <a:xfrm>
            <a:off x="5056840" y="1027616"/>
            <a:ext cx="3191370" cy="20156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CF12F02-CE23-4E28-9C3D-A6D611506249}"/>
              </a:ext>
            </a:extLst>
          </p:cNvPr>
          <p:cNvSpPr txBox="1"/>
          <p:nvPr/>
        </p:nvSpPr>
        <p:spPr>
          <a:xfrm>
            <a:off x="5262599" y="3198230"/>
            <a:ext cx="2447517" cy="461537"/>
          </a:xfrm>
          <a:prstGeom prst="rect">
            <a:avLst/>
          </a:prstGeom>
          <a:noFill/>
        </p:spPr>
        <p:txBody>
          <a:bodyPr wrap="square" rtlCol="0">
            <a:spAutoFit/>
          </a:bodyPr>
          <a:lstStyle/>
          <a:p>
            <a:pPr algn="ctr" defTabSz="1218804"/>
            <a:r>
              <a:rPr lang="en-US" sz="2399" dirty="0" err="1">
                <a:solidFill>
                  <a:prstClr val="black"/>
                </a:solidFill>
                <a:latin typeface="Arial" panose="020B0604020202020204" pitchFamily="34" charset="0"/>
                <a:cs typeface="Arial" panose="020B0604020202020204" pitchFamily="34" charset="0"/>
              </a:rPr>
              <a:t>Biểu</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đồ</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cột</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kép</a:t>
            </a:r>
            <a:endParaRPr lang="en-US" sz="2399" dirty="0">
              <a:solidFill>
                <a:prstClr val="black"/>
              </a:solidFill>
              <a:latin typeface="Arial" panose="020B0604020202020204" pitchFamily="34" charset="0"/>
              <a:cs typeface="Arial" panose="020B0604020202020204" pitchFamily="34" charset="0"/>
            </a:endParaRPr>
          </a:p>
        </p:txBody>
      </p:sp>
      <p:pic>
        <p:nvPicPr>
          <p:cNvPr id="2054" name="Picture 6" descr="Biểu đồ tranh dưới đây cho biết số máy cày của 5 xã">
            <a:extLst>
              <a:ext uri="{FF2B5EF4-FFF2-40B4-BE49-F238E27FC236}">
                <a16:creationId xmlns:a16="http://schemas.microsoft.com/office/drawing/2014/main" id="{5A0E0EA4-1193-4535-ABDA-92AA76654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5912" y="876076"/>
            <a:ext cx="2632056" cy="22054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80466A1-6F6A-453C-9803-2CAEAF345B51}"/>
              </a:ext>
            </a:extLst>
          </p:cNvPr>
          <p:cNvSpPr txBox="1"/>
          <p:nvPr/>
        </p:nvSpPr>
        <p:spPr>
          <a:xfrm>
            <a:off x="9098181" y="3198230"/>
            <a:ext cx="2447517" cy="461537"/>
          </a:xfrm>
          <a:prstGeom prst="rect">
            <a:avLst/>
          </a:prstGeom>
          <a:noFill/>
        </p:spPr>
        <p:txBody>
          <a:bodyPr wrap="square" rtlCol="0">
            <a:spAutoFit/>
          </a:bodyPr>
          <a:lstStyle/>
          <a:p>
            <a:pPr algn="ctr" defTabSz="1218804"/>
            <a:r>
              <a:rPr lang="en-US" sz="2399" dirty="0" err="1">
                <a:solidFill>
                  <a:prstClr val="black"/>
                </a:solidFill>
                <a:latin typeface="Arial" panose="020B0604020202020204" pitchFamily="34" charset="0"/>
                <a:cs typeface="Arial" panose="020B0604020202020204" pitchFamily="34" charset="0"/>
              </a:rPr>
              <a:t>Biểu</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đồ</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tranh</a:t>
            </a:r>
            <a:r>
              <a:rPr lang="en-US" sz="2399" dirty="0">
                <a:solidFill>
                  <a:prstClr val="black"/>
                </a:solidFill>
                <a:latin typeface="Arial" panose="020B0604020202020204" pitchFamily="34" charset="0"/>
                <a:cs typeface="Arial" panose="020B0604020202020204" pitchFamily="34" charset="0"/>
              </a:rPr>
              <a:t> </a:t>
            </a:r>
          </a:p>
        </p:txBody>
      </p:sp>
      <p:pic>
        <p:nvPicPr>
          <p:cNvPr id="14" name="Picture 13">
            <a:extLst>
              <a:ext uri="{FF2B5EF4-FFF2-40B4-BE49-F238E27FC236}">
                <a16:creationId xmlns:a16="http://schemas.microsoft.com/office/drawing/2014/main" id="{16B379F1-2419-40AA-9C5C-C239C71095CC}"/>
              </a:ext>
            </a:extLst>
          </p:cNvPr>
          <p:cNvPicPr>
            <a:picLocks noChangeAspect="1"/>
          </p:cNvPicPr>
          <p:nvPr/>
        </p:nvPicPr>
        <p:blipFill>
          <a:blip r:embed="rId7"/>
          <a:stretch>
            <a:fillRect/>
          </a:stretch>
        </p:blipFill>
        <p:spPr>
          <a:xfrm>
            <a:off x="7891463" y="3849034"/>
            <a:ext cx="2413436" cy="1853881"/>
          </a:xfrm>
          <a:prstGeom prst="rect">
            <a:avLst/>
          </a:prstGeom>
        </p:spPr>
      </p:pic>
      <p:sp>
        <p:nvSpPr>
          <p:cNvPr id="21" name="TextBox 20">
            <a:extLst>
              <a:ext uri="{FF2B5EF4-FFF2-40B4-BE49-F238E27FC236}">
                <a16:creationId xmlns:a16="http://schemas.microsoft.com/office/drawing/2014/main" id="{5B78A6C1-0537-4BC8-9E58-9B198DB0268B}"/>
              </a:ext>
            </a:extLst>
          </p:cNvPr>
          <p:cNvSpPr txBox="1"/>
          <p:nvPr/>
        </p:nvSpPr>
        <p:spPr>
          <a:xfrm>
            <a:off x="7293139" y="5823167"/>
            <a:ext cx="3237158" cy="461537"/>
          </a:xfrm>
          <a:prstGeom prst="rect">
            <a:avLst/>
          </a:prstGeom>
          <a:noFill/>
        </p:spPr>
        <p:txBody>
          <a:bodyPr wrap="square" rtlCol="0">
            <a:spAutoFit/>
          </a:bodyPr>
          <a:lstStyle/>
          <a:p>
            <a:pPr algn="ctr" defTabSz="1218804"/>
            <a:r>
              <a:rPr lang="en-US" sz="2399" dirty="0" err="1">
                <a:solidFill>
                  <a:prstClr val="black"/>
                </a:solidFill>
                <a:latin typeface="Arial" panose="020B0604020202020204" pitchFamily="34" charset="0"/>
                <a:cs typeface="Arial" panose="020B0604020202020204" pitchFamily="34" charset="0"/>
              </a:rPr>
              <a:t>Biểu</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đồ</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đoạn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thẳng</a:t>
            </a:r>
            <a:endParaRPr lang="en-US" sz="2399" dirty="0">
              <a:solidFill>
                <a:prstClr val="black"/>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1922D6C-4AE2-EDCE-AC1C-70A49892B54C}"/>
              </a:ext>
            </a:extLst>
          </p:cNvPr>
          <p:cNvGrpSpPr/>
          <p:nvPr/>
        </p:nvGrpSpPr>
        <p:grpSpPr>
          <a:xfrm>
            <a:off x="2460628" y="3964070"/>
            <a:ext cx="6986506" cy="1475418"/>
            <a:chOff x="-654604" y="8717510"/>
            <a:chExt cx="11995007" cy="2213127"/>
          </a:xfrm>
        </p:grpSpPr>
        <p:sp>
          <p:nvSpPr>
            <p:cNvPr id="8" name="Rectangle 7">
              <a:extLst>
                <a:ext uri="{FF2B5EF4-FFF2-40B4-BE49-F238E27FC236}">
                  <a16:creationId xmlns:a16="http://schemas.microsoft.com/office/drawing/2014/main" id="{F2B6CC55-6D17-3EE2-1F8C-D9A35851E5D8}"/>
                </a:ext>
              </a:extLst>
            </p:cNvPr>
            <p:cNvSpPr/>
            <p:nvPr/>
          </p:nvSpPr>
          <p:spPr>
            <a:xfrm>
              <a:off x="1192593" y="9247868"/>
              <a:ext cx="10147810" cy="1682769"/>
            </a:xfrm>
            <a:prstGeom prst="rect">
              <a:avLst/>
            </a:prstGeom>
          </p:spPr>
          <p:txBody>
            <a:bodyPr wrap="square">
              <a:spAutoFit/>
            </a:bodyPr>
            <a:lstStyle/>
            <a:p>
              <a:pPr defTabSz="609539">
                <a:lnSpc>
                  <a:spcPct val="150000"/>
                </a:lnSpc>
                <a:spcBef>
                  <a:spcPts val="400"/>
                </a:spcBef>
                <a:spcAft>
                  <a:spcPts val="400"/>
                </a:spcAft>
              </a:pPr>
              <a:r>
                <a:rPr lang="vi-VN" sz="2400" i="1" dirty="0">
                  <a:solidFill>
                    <a:prstClr val="black"/>
                  </a:solidFill>
                  <a:cs typeface="Arial" panose="020B0604020202020204" pitchFamily="34" charset="0"/>
                </a:rPr>
                <a:t>Các dạng bảng, biểu đồ trên mô tả và biểu diễn dữ liệu như thế nào?</a:t>
              </a:r>
            </a:p>
          </p:txBody>
        </p:sp>
        <p:pic>
          <p:nvPicPr>
            <p:cNvPr id="9" name="Picture 8">
              <a:extLst>
                <a:ext uri="{FF2B5EF4-FFF2-40B4-BE49-F238E27FC236}">
                  <a16:creationId xmlns:a16="http://schemas.microsoft.com/office/drawing/2014/main" id="{E32096B9-9937-0E75-9719-D36EC6366876}"/>
                </a:ext>
              </a:extLst>
            </p:cNvPr>
            <p:cNvPicPr>
              <a:picLocks noChangeAspect="1"/>
            </p:cNvPicPr>
            <p:nvPr/>
          </p:nvPicPr>
          <p:blipFill>
            <a:blip r:embed="rId8"/>
            <a:stretch>
              <a:fillRect/>
            </a:stretch>
          </p:blipFill>
          <p:spPr>
            <a:xfrm>
              <a:off x="-654604" y="8717510"/>
              <a:ext cx="1642679" cy="2071540"/>
            </a:xfrm>
            <a:prstGeom prst="rect">
              <a:avLst/>
            </a:prstGeom>
          </p:spPr>
        </p:pic>
      </p:grpSp>
    </p:spTree>
    <p:extLst>
      <p:ext uri="{BB962C8B-B14F-4D97-AF65-F5344CB8AC3E}">
        <p14:creationId xmlns:p14="http://schemas.microsoft.com/office/powerpoint/2010/main" val="416930954"/>
      </p:ext>
    </p:extLst>
  </p:cSld>
  <p:clrMapOvr>
    <a:masterClrMapping/>
  </p:clrMapOvr>
  <mc:AlternateContent xmlns:mc="http://schemas.openxmlformats.org/markup-compatibility/2006" xmlns:p15="http://schemas.microsoft.com/office/powerpoint/2012/main">
    <mc:Choice Requires="p15">
      <p:transition spd="slow"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anim calcmode="lin" valueType="num">
                                      <p:cBhvr>
                                        <p:cTn id="18" dur="500" fill="hold"/>
                                        <p:tgtEl>
                                          <p:spTgt spid="2052"/>
                                        </p:tgtEl>
                                        <p:attrNameLst>
                                          <p:attrName>ppt_x</p:attrName>
                                        </p:attrNameLst>
                                      </p:cBhvr>
                                      <p:tavLst>
                                        <p:tav tm="0">
                                          <p:val>
                                            <p:strVal val="#ppt_x"/>
                                          </p:val>
                                        </p:tav>
                                        <p:tav tm="100000">
                                          <p:val>
                                            <p:strVal val="#ppt_x"/>
                                          </p:val>
                                        </p:tav>
                                      </p:tavLst>
                                    </p:anim>
                                    <p:anim calcmode="lin" valueType="num">
                                      <p:cBhvr>
                                        <p:cTn id="19" dur="500" fill="hold"/>
                                        <p:tgtEl>
                                          <p:spTgt spid="2052"/>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randombar(horizontal)">
                                      <p:cBhvr>
                                        <p:cTn id="29" dur="500"/>
                                        <p:tgtEl>
                                          <p:spTgt spid="2054"/>
                                        </p:tgtEl>
                                      </p:cBhvr>
                                    </p:animEffect>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2" presetClass="entr" presetSubtype="4"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7" grpId="0"/>
      <p:bldP spid="19" grpId="0"/>
      <p:bldP spid="21"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225724-BEFE-530D-DB77-4A84290F1B8A}"/>
              </a:ext>
            </a:extLst>
          </p:cNvPr>
          <p:cNvSpPr/>
          <p:nvPr/>
        </p:nvSpPr>
        <p:spPr>
          <a:xfrm>
            <a:off x="0" y="0"/>
            <a:ext cx="12192000" cy="1026367"/>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9C3B69-A0AF-1F1A-CABA-C37A066B62D9}"/>
              </a:ext>
            </a:extLst>
          </p:cNvPr>
          <p:cNvSpPr txBox="1"/>
          <p:nvPr/>
        </p:nvSpPr>
        <p:spPr>
          <a:xfrm>
            <a:off x="2695983" y="148097"/>
            <a:ext cx="741218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§2.MÔ TẢ VÀ BIỂU DIỄN DỮ LIỆU TRÊN CÁC BẢNG, BIỂU ĐỒ </a:t>
            </a:r>
            <a:endParaRPr kumimoji="0" lang="vi-VN"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084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repeatCount="indefinite" fill="hold" nodeType="withEffect">
                                  <p:stCondLst>
                                    <p:cond delay="0"/>
                                  </p:stCondLst>
                                  <p:childTnLst>
                                    <p:animClr clrSpc="rgb" dir="cw">
                                      <p:cBhvr>
                                        <p:cTn id="6" dur="750" fill="hold"/>
                                        <p:tgtEl>
                                          <p:spTgt spid="6"/>
                                        </p:tgtEl>
                                        <p:attrNameLst>
                                          <p:attrName>fillcolor</p:attrName>
                                        </p:attrNameLst>
                                      </p:cBhvr>
                                      <p:to>
                                        <a:schemeClr val="accent2"/>
                                      </p:to>
                                    </p:animClr>
                                    <p:set>
                                      <p:cBhvr>
                                        <p:cTn id="7" dur="750" fill="hold"/>
                                        <p:tgtEl>
                                          <p:spTgt spid="6"/>
                                        </p:tgtEl>
                                        <p:attrNameLst>
                                          <p:attrName>fill.type</p:attrName>
                                        </p:attrNameLst>
                                      </p:cBhvr>
                                      <p:to>
                                        <p:strVal val="solid"/>
                                      </p:to>
                                    </p:set>
                                    <p:set>
                                      <p:cBhvr>
                                        <p:cTn id="8" dur="75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2">
            <a:extLst>
              <a:ext uri="{FF2B5EF4-FFF2-40B4-BE49-F238E27FC236}">
                <a16:creationId xmlns:a16="http://schemas.microsoft.com/office/drawing/2014/main" id="{CCEC9F52-37E5-B634-7472-7E50551CB9ED}"/>
              </a:ext>
            </a:extLst>
          </p:cNvPr>
          <p:cNvSpPr txBox="1"/>
          <p:nvPr/>
        </p:nvSpPr>
        <p:spPr>
          <a:xfrm>
            <a:off x="830732" y="2341863"/>
            <a:ext cx="4865182" cy="512961"/>
          </a:xfrm>
          <a:prstGeom prst="rect">
            <a:avLst/>
          </a:prstGeom>
        </p:spPr>
        <p:txBody>
          <a:bodyPr wrap="square" lIns="0" tIns="0" rIns="0" bIns="0" rtlCol="0" anchor="t">
            <a:spAutoFit/>
          </a:bodyPr>
          <a:lstStyle/>
          <a:p>
            <a:pPr algn="ctr" defTabSz="609539">
              <a:lnSpc>
                <a:spcPts val="3993"/>
              </a:lnSpc>
            </a:pPr>
            <a:r>
              <a:rPr lang="vi-VN" sz="3600" b="1" spc="53" dirty="0">
                <a:latin typeface="UTM Avo" panose="02040603050506020204" pitchFamily="18" charset="0"/>
                <a:cs typeface="Arial" panose="020B0604020202020204" pitchFamily="34" charset="0"/>
              </a:rPr>
              <a:t>NỘI DUNG BÀI HỌC</a:t>
            </a:r>
            <a:endParaRPr lang="en-US" sz="3600" b="1" spc="53" dirty="0">
              <a:latin typeface="UTM Avo" panose="02040603050506020204" pitchFamily="18" charset="0"/>
              <a:cs typeface="Arial" panose="020B0604020202020204" pitchFamily="34" charset="0"/>
            </a:endParaRPr>
          </a:p>
        </p:txBody>
      </p:sp>
      <p:sp>
        <p:nvSpPr>
          <p:cNvPr id="3" name="TextBox 36">
            <a:extLst>
              <a:ext uri="{FF2B5EF4-FFF2-40B4-BE49-F238E27FC236}">
                <a16:creationId xmlns:a16="http://schemas.microsoft.com/office/drawing/2014/main" id="{A8972297-8105-B8B2-4AC4-94893673BE85}"/>
              </a:ext>
            </a:extLst>
          </p:cNvPr>
          <p:cNvSpPr txBox="1"/>
          <p:nvPr/>
        </p:nvSpPr>
        <p:spPr>
          <a:xfrm>
            <a:off x="2011030" y="3125282"/>
            <a:ext cx="6661915" cy="1020216"/>
          </a:xfrm>
          <a:prstGeom prst="rect">
            <a:avLst/>
          </a:prstGeom>
        </p:spPr>
        <p:txBody>
          <a:bodyPr wrap="square" lIns="0" tIns="0" rIns="0" bIns="0" rtlCol="0" anchor="t">
            <a:spAutoFit/>
          </a:bodyPr>
          <a:lstStyle/>
          <a:p>
            <a:pPr algn="just" defTabSz="609539">
              <a:lnSpc>
                <a:spcPct val="125000"/>
              </a:lnSpc>
            </a:pPr>
            <a:r>
              <a:rPr lang="en-US" sz="2800" b="1" spc="53" dirty="0" err="1">
                <a:solidFill>
                  <a:srgbClr val="4F81BD">
                    <a:lumMod val="50000"/>
                  </a:srgbClr>
                </a:solidFill>
                <a:latin typeface="UTM Avo" panose="02040603050506020204" pitchFamily="18" charset="0"/>
                <a:cs typeface="Arial" panose="020B0604020202020204" pitchFamily="34" charset="0"/>
              </a:rPr>
              <a:t>Biểu</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diễn</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dữ</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liệu</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trên</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các</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bảng</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và</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biểu</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đồ</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thống</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kê</a:t>
            </a:r>
            <a:endParaRPr lang="en-US" sz="2800" b="1" spc="53" dirty="0">
              <a:solidFill>
                <a:srgbClr val="4F81BD">
                  <a:lumMod val="50000"/>
                </a:srgbClr>
              </a:solidFill>
              <a:latin typeface="UTM Avo" panose="02040603050506020204" pitchFamily="18" charset="0"/>
              <a:cs typeface="Arial" panose="020B0604020202020204" pitchFamily="34" charset="0"/>
            </a:endParaRPr>
          </a:p>
        </p:txBody>
      </p:sp>
      <p:sp>
        <p:nvSpPr>
          <p:cNvPr id="4" name="TextBox 37">
            <a:extLst>
              <a:ext uri="{FF2B5EF4-FFF2-40B4-BE49-F238E27FC236}">
                <a16:creationId xmlns:a16="http://schemas.microsoft.com/office/drawing/2014/main" id="{90CF2911-83D9-5BA8-D38B-C98A7C1B5630}"/>
              </a:ext>
            </a:extLst>
          </p:cNvPr>
          <p:cNvSpPr txBox="1"/>
          <p:nvPr/>
        </p:nvSpPr>
        <p:spPr>
          <a:xfrm>
            <a:off x="1992314" y="4502455"/>
            <a:ext cx="5696959" cy="1020216"/>
          </a:xfrm>
          <a:prstGeom prst="rect">
            <a:avLst/>
          </a:prstGeom>
        </p:spPr>
        <p:txBody>
          <a:bodyPr wrap="square" lIns="0" tIns="0" rIns="0" bIns="0" rtlCol="0" anchor="t">
            <a:spAutoFit/>
          </a:bodyPr>
          <a:lstStyle/>
          <a:p>
            <a:pPr algn="just" defTabSz="609539">
              <a:lnSpc>
                <a:spcPct val="125000"/>
              </a:lnSpc>
            </a:pPr>
            <a:r>
              <a:rPr lang="vi-VN" sz="2800" b="1" spc="53" dirty="0">
                <a:solidFill>
                  <a:srgbClr val="4F81BD">
                    <a:lumMod val="50000"/>
                  </a:srgbClr>
                </a:solidFill>
                <a:latin typeface="UTM Avo" panose="02040603050506020204" pitchFamily="18" charset="0"/>
                <a:cs typeface="Arial" panose="020B0604020202020204" pitchFamily="34" charset="0"/>
              </a:rPr>
              <a:t>Biểu diễn một tập dữ liệu theo những cách khác nhau</a:t>
            </a:r>
            <a:endParaRPr lang="en-US" sz="2800" b="1" spc="53" dirty="0">
              <a:solidFill>
                <a:srgbClr val="4F81BD">
                  <a:lumMod val="50000"/>
                </a:srgbClr>
              </a:solidFill>
              <a:latin typeface="UTM Avo" panose="02040603050506020204" pitchFamily="18" charset="0"/>
              <a:cs typeface="Arial" panose="020B0604020202020204" pitchFamily="34" charset="0"/>
            </a:endParaRPr>
          </a:p>
        </p:txBody>
      </p:sp>
      <p:sp>
        <p:nvSpPr>
          <p:cNvPr id="5" name="Freeform 43">
            <a:extLst>
              <a:ext uri="{FF2B5EF4-FFF2-40B4-BE49-F238E27FC236}">
                <a16:creationId xmlns:a16="http://schemas.microsoft.com/office/drawing/2014/main" id="{0B6F0C43-AE80-398C-19E4-6B15ADD7C714}"/>
              </a:ext>
            </a:extLst>
          </p:cNvPr>
          <p:cNvSpPr/>
          <p:nvPr/>
        </p:nvSpPr>
        <p:spPr>
          <a:xfrm rot="1091550">
            <a:off x="5534668" y="1789155"/>
            <a:ext cx="322492" cy="564499"/>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olded Corner 39">
            <a:extLst>
              <a:ext uri="{FF2B5EF4-FFF2-40B4-BE49-F238E27FC236}">
                <a16:creationId xmlns:a16="http://schemas.microsoft.com/office/drawing/2014/main" id="{00DD9D15-CC9E-B78F-AA3D-D1E9DA045D47}"/>
              </a:ext>
            </a:extLst>
          </p:cNvPr>
          <p:cNvSpPr/>
          <p:nvPr/>
        </p:nvSpPr>
        <p:spPr>
          <a:xfrm>
            <a:off x="849448" y="3308488"/>
            <a:ext cx="829223" cy="724417"/>
          </a:xfrm>
          <a:prstGeom prst="foldedCorner">
            <a:avLst/>
          </a:prstGeom>
          <a:solidFill>
            <a:srgbClr val="F79646">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p>
        </p:txBody>
      </p:sp>
      <p:sp>
        <p:nvSpPr>
          <p:cNvPr id="7" name="Folded Corner 41">
            <a:extLst>
              <a:ext uri="{FF2B5EF4-FFF2-40B4-BE49-F238E27FC236}">
                <a16:creationId xmlns:a16="http://schemas.microsoft.com/office/drawing/2014/main" id="{6263A0B3-F682-813C-42AD-19675D316B52}"/>
              </a:ext>
            </a:extLst>
          </p:cNvPr>
          <p:cNvSpPr/>
          <p:nvPr/>
        </p:nvSpPr>
        <p:spPr>
          <a:xfrm>
            <a:off x="830732" y="4675740"/>
            <a:ext cx="829223" cy="724417"/>
          </a:xfrm>
          <a:prstGeom prst="foldedCorner">
            <a:avLst/>
          </a:prstGeom>
          <a:solidFill>
            <a:srgbClr val="9BBB59">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II</a:t>
            </a:r>
          </a:p>
        </p:txBody>
      </p:sp>
      <p:sp>
        <p:nvSpPr>
          <p:cNvPr id="8" name="Rectangle 7">
            <a:extLst>
              <a:ext uri="{FF2B5EF4-FFF2-40B4-BE49-F238E27FC236}">
                <a16:creationId xmlns:a16="http://schemas.microsoft.com/office/drawing/2014/main" id="{34AA6C95-13F0-4CEB-1D1F-384C811B0D1C}"/>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9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
      <a:dk1>
        <a:sysClr val="windowText" lastClr="000000"/>
      </a:dk1>
      <a:lt1>
        <a:sysClr val="window" lastClr="FFFFFF"/>
      </a:lt1>
      <a:dk2>
        <a:srgbClr val="1F497D"/>
      </a:dk2>
      <a:lt2>
        <a:srgbClr val="EEECE1"/>
      </a:lt2>
      <a:accent1>
        <a:srgbClr val="56E0C4"/>
      </a:accent1>
      <a:accent2>
        <a:srgbClr val="1A99A5"/>
      </a:accent2>
      <a:accent3>
        <a:srgbClr val="56E0C4"/>
      </a:accent3>
      <a:accent4>
        <a:srgbClr val="1A99A5"/>
      </a:accent4>
      <a:accent5>
        <a:srgbClr val="56E0C4"/>
      </a:accent5>
      <a:accent6>
        <a:srgbClr val="1A99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000" dirty="0"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280</TotalTime>
  <Words>1796</Words>
  <Application>Microsoft Office PowerPoint</Application>
  <PresentationFormat>Widescreen</PresentationFormat>
  <Paragraphs>204</Paragraphs>
  <Slides>26</Slides>
  <Notes>0</Notes>
  <HiddenSlides>0</HiddenSlides>
  <MMClips>3</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UTM Avo</vt:lpstr>
      <vt:lpstr>Calibri Light</vt:lpstr>
      <vt:lpstr>Arial Unicode MS</vt:lpstr>
      <vt:lpstr>微软雅黑</vt:lpstr>
      <vt:lpstr>Times New Roman</vt:lpstr>
      <vt:lpstr>Euphoria Script</vt:lpstr>
      <vt:lpstr>Arial</vt:lpstr>
      <vt:lpstr>Calibri</vt:lpstr>
      <vt:lpstr>Office Theme</vt:lpstr>
      <vt:lpstr>2_Office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Dell I5</cp:lastModifiedBy>
  <cp:revision>30</cp:revision>
  <dcterms:created xsi:type="dcterms:W3CDTF">2023-12-26T06:39:53Z</dcterms:created>
  <dcterms:modified xsi:type="dcterms:W3CDTF">2025-02-11T08:19:34Z</dcterms:modified>
</cp:coreProperties>
</file>