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6" r:id="rId2"/>
    <p:sldId id="304" r:id="rId3"/>
    <p:sldId id="308" r:id="rId4"/>
    <p:sldId id="269" r:id="rId5"/>
    <p:sldId id="274" r:id="rId6"/>
    <p:sldId id="275" r:id="rId7"/>
    <p:sldId id="276" r:id="rId8"/>
    <p:sldId id="309" r:id="rId9"/>
    <p:sldId id="310" r:id="rId10"/>
    <p:sldId id="311" r:id="rId11"/>
    <p:sldId id="305" r:id="rId12"/>
    <p:sldId id="277" r:id="rId13"/>
    <p:sldId id="27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7" d="100"/>
          <a:sy n="47" d="100"/>
        </p:scale>
        <p:origin x="45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0E33A7-521D-4920-BE24-2650F51136BF}"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454CF-5779-421B-B7E1-63CD14FFBF96}" type="slidenum">
              <a:rPr lang="en-US" smtClean="0"/>
              <a:t>‹#›</a:t>
            </a:fld>
            <a:endParaRPr lang="en-US"/>
          </a:p>
        </p:txBody>
      </p:sp>
    </p:spTree>
    <p:extLst>
      <p:ext uri="{BB962C8B-B14F-4D97-AF65-F5344CB8AC3E}">
        <p14:creationId xmlns:p14="http://schemas.microsoft.com/office/powerpoint/2010/main" val="101481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CFEFD-BC4A-639E-A670-B1FF0ACAA6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3EEAC1-1A6A-3FDC-ECFC-2F116B07AB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AF193E-AE38-85D4-A6B3-37B24F1F0375}"/>
              </a:ext>
            </a:extLst>
          </p:cNvPr>
          <p:cNvSpPr>
            <a:spLocks noGrp="1"/>
          </p:cNvSpPr>
          <p:nvPr>
            <p:ph type="dt" sz="half" idx="10"/>
          </p:nvPr>
        </p:nvSpPr>
        <p:spPr/>
        <p:txBody>
          <a:bodyPr/>
          <a:lstStyle/>
          <a:p>
            <a:fld id="{30984653-0987-4689-9811-10A6BFE525A3}" type="datetimeFigureOut">
              <a:rPr lang="en-US" smtClean="0"/>
              <a:t>2/27/2025</a:t>
            </a:fld>
            <a:endParaRPr lang="en-US"/>
          </a:p>
        </p:txBody>
      </p:sp>
      <p:sp>
        <p:nvSpPr>
          <p:cNvPr id="5" name="Footer Placeholder 4">
            <a:extLst>
              <a:ext uri="{FF2B5EF4-FFF2-40B4-BE49-F238E27FC236}">
                <a16:creationId xmlns:a16="http://schemas.microsoft.com/office/drawing/2014/main" id="{302511AE-1D9F-0BC6-555E-029107276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1147A-5171-EA24-FD97-C9A05B673787}"/>
              </a:ext>
            </a:extLst>
          </p:cNvPr>
          <p:cNvSpPr>
            <a:spLocks noGrp="1"/>
          </p:cNvSpPr>
          <p:nvPr>
            <p:ph type="sldNum" sz="quarter" idx="12"/>
          </p:nvPr>
        </p:nvSpPr>
        <p:spPr/>
        <p:txBody>
          <a:bodyPr/>
          <a:lstStyle/>
          <a:p>
            <a:fld id="{9428F735-7DD3-4792-95BF-5E1A9FF8D15A}" type="slidenum">
              <a:rPr lang="en-US" smtClean="0"/>
              <a:t>‹#›</a:t>
            </a:fld>
            <a:endParaRPr lang="en-US"/>
          </a:p>
        </p:txBody>
      </p:sp>
    </p:spTree>
    <p:extLst>
      <p:ext uri="{BB962C8B-B14F-4D97-AF65-F5344CB8AC3E}">
        <p14:creationId xmlns:p14="http://schemas.microsoft.com/office/powerpoint/2010/main" val="281247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DA60D-ADF5-746E-00CD-EDA0C3BDD2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CC8ED9-3155-EC71-9D8A-C2E20A9373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3B15D-0A0A-4474-9517-A12249926C61}"/>
              </a:ext>
            </a:extLst>
          </p:cNvPr>
          <p:cNvSpPr>
            <a:spLocks noGrp="1"/>
          </p:cNvSpPr>
          <p:nvPr>
            <p:ph type="dt" sz="half" idx="10"/>
          </p:nvPr>
        </p:nvSpPr>
        <p:spPr/>
        <p:txBody>
          <a:bodyPr/>
          <a:lstStyle/>
          <a:p>
            <a:fld id="{30984653-0987-4689-9811-10A6BFE525A3}" type="datetimeFigureOut">
              <a:rPr lang="en-US" smtClean="0"/>
              <a:t>2/27/2025</a:t>
            </a:fld>
            <a:endParaRPr lang="en-US"/>
          </a:p>
        </p:txBody>
      </p:sp>
      <p:sp>
        <p:nvSpPr>
          <p:cNvPr id="5" name="Footer Placeholder 4">
            <a:extLst>
              <a:ext uri="{FF2B5EF4-FFF2-40B4-BE49-F238E27FC236}">
                <a16:creationId xmlns:a16="http://schemas.microsoft.com/office/drawing/2014/main" id="{30876942-80DC-4998-015D-68DD39381E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EB5F6-0DE8-CE9C-7A0F-BCEAEB63124C}"/>
              </a:ext>
            </a:extLst>
          </p:cNvPr>
          <p:cNvSpPr>
            <a:spLocks noGrp="1"/>
          </p:cNvSpPr>
          <p:nvPr>
            <p:ph type="sldNum" sz="quarter" idx="12"/>
          </p:nvPr>
        </p:nvSpPr>
        <p:spPr/>
        <p:txBody>
          <a:bodyPr/>
          <a:lstStyle/>
          <a:p>
            <a:fld id="{9428F735-7DD3-4792-95BF-5E1A9FF8D15A}" type="slidenum">
              <a:rPr lang="en-US" smtClean="0"/>
              <a:t>‹#›</a:t>
            </a:fld>
            <a:endParaRPr lang="en-US"/>
          </a:p>
        </p:txBody>
      </p:sp>
    </p:spTree>
    <p:extLst>
      <p:ext uri="{BB962C8B-B14F-4D97-AF65-F5344CB8AC3E}">
        <p14:creationId xmlns:p14="http://schemas.microsoft.com/office/powerpoint/2010/main" val="2090024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63CE12-349C-C5DC-B49B-29E86DEFB2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9D92BE-4A85-80C6-9AA2-E53F34A87B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56033-8659-D787-8FB7-CC44DD5B7122}"/>
              </a:ext>
            </a:extLst>
          </p:cNvPr>
          <p:cNvSpPr>
            <a:spLocks noGrp="1"/>
          </p:cNvSpPr>
          <p:nvPr>
            <p:ph type="dt" sz="half" idx="10"/>
          </p:nvPr>
        </p:nvSpPr>
        <p:spPr/>
        <p:txBody>
          <a:bodyPr/>
          <a:lstStyle/>
          <a:p>
            <a:fld id="{30984653-0987-4689-9811-10A6BFE525A3}" type="datetimeFigureOut">
              <a:rPr lang="en-US" smtClean="0"/>
              <a:t>2/27/2025</a:t>
            </a:fld>
            <a:endParaRPr lang="en-US"/>
          </a:p>
        </p:txBody>
      </p:sp>
      <p:sp>
        <p:nvSpPr>
          <p:cNvPr id="5" name="Footer Placeholder 4">
            <a:extLst>
              <a:ext uri="{FF2B5EF4-FFF2-40B4-BE49-F238E27FC236}">
                <a16:creationId xmlns:a16="http://schemas.microsoft.com/office/drawing/2014/main" id="{025A0E0E-E903-9C3B-B117-D7E1F79C64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516FC-5A2E-3327-6B6D-D655BAED3A04}"/>
              </a:ext>
            </a:extLst>
          </p:cNvPr>
          <p:cNvSpPr>
            <a:spLocks noGrp="1"/>
          </p:cNvSpPr>
          <p:nvPr>
            <p:ph type="sldNum" sz="quarter" idx="12"/>
          </p:nvPr>
        </p:nvSpPr>
        <p:spPr/>
        <p:txBody>
          <a:bodyPr/>
          <a:lstStyle/>
          <a:p>
            <a:fld id="{9428F735-7DD3-4792-95BF-5E1A9FF8D15A}" type="slidenum">
              <a:rPr lang="en-US" smtClean="0"/>
              <a:t>‹#›</a:t>
            </a:fld>
            <a:endParaRPr lang="en-US"/>
          </a:p>
        </p:txBody>
      </p:sp>
    </p:spTree>
    <p:extLst>
      <p:ext uri="{BB962C8B-B14F-4D97-AF65-F5344CB8AC3E}">
        <p14:creationId xmlns:p14="http://schemas.microsoft.com/office/powerpoint/2010/main" val="2803540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DA9D-E74E-BBDF-C6D1-8EE138B249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CF7CB-F2D8-090B-5AB4-41C820674D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80428-1E9A-B665-0D44-13B5EE20E94C}"/>
              </a:ext>
            </a:extLst>
          </p:cNvPr>
          <p:cNvSpPr>
            <a:spLocks noGrp="1"/>
          </p:cNvSpPr>
          <p:nvPr>
            <p:ph type="dt" sz="half" idx="10"/>
          </p:nvPr>
        </p:nvSpPr>
        <p:spPr/>
        <p:txBody>
          <a:bodyPr/>
          <a:lstStyle/>
          <a:p>
            <a:fld id="{30984653-0987-4689-9811-10A6BFE525A3}" type="datetimeFigureOut">
              <a:rPr lang="en-US" smtClean="0"/>
              <a:t>2/27/2025</a:t>
            </a:fld>
            <a:endParaRPr lang="en-US"/>
          </a:p>
        </p:txBody>
      </p:sp>
      <p:sp>
        <p:nvSpPr>
          <p:cNvPr id="5" name="Footer Placeholder 4">
            <a:extLst>
              <a:ext uri="{FF2B5EF4-FFF2-40B4-BE49-F238E27FC236}">
                <a16:creationId xmlns:a16="http://schemas.microsoft.com/office/drawing/2014/main" id="{C88E98AF-5616-0BA9-96C7-DC23BAEEB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CBB75A-37E2-8FE4-6626-D416CB6B9D61}"/>
              </a:ext>
            </a:extLst>
          </p:cNvPr>
          <p:cNvSpPr>
            <a:spLocks noGrp="1"/>
          </p:cNvSpPr>
          <p:nvPr>
            <p:ph type="sldNum" sz="quarter" idx="12"/>
          </p:nvPr>
        </p:nvSpPr>
        <p:spPr/>
        <p:txBody>
          <a:bodyPr/>
          <a:lstStyle/>
          <a:p>
            <a:fld id="{9428F735-7DD3-4792-95BF-5E1A9FF8D15A}" type="slidenum">
              <a:rPr lang="en-US" smtClean="0"/>
              <a:t>‹#›</a:t>
            </a:fld>
            <a:endParaRPr lang="en-US"/>
          </a:p>
        </p:txBody>
      </p:sp>
    </p:spTree>
    <p:extLst>
      <p:ext uri="{BB962C8B-B14F-4D97-AF65-F5344CB8AC3E}">
        <p14:creationId xmlns:p14="http://schemas.microsoft.com/office/powerpoint/2010/main" val="71454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42C3-78F7-690A-76F5-34C73C4698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A79730-A901-8F07-F129-17825B69DE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27ACBE-B737-4EA8-FE5C-C8386C948D40}"/>
              </a:ext>
            </a:extLst>
          </p:cNvPr>
          <p:cNvSpPr>
            <a:spLocks noGrp="1"/>
          </p:cNvSpPr>
          <p:nvPr>
            <p:ph type="dt" sz="half" idx="10"/>
          </p:nvPr>
        </p:nvSpPr>
        <p:spPr/>
        <p:txBody>
          <a:bodyPr/>
          <a:lstStyle/>
          <a:p>
            <a:fld id="{30984653-0987-4689-9811-10A6BFE525A3}" type="datetimeFigureOut">
              <a:rPr lang="en-US" smtClean="0"/>
              <a:t>2/27/2025</a:t>
            </a:fld>
            <a:endParaRPr lang="en-US"/>
          </a:p>
        </p:txBody>
      </p:sp>
      <p:sp>
        <p:nvSpPr>
          <p:cNvPr id="5" name="Footer Placeholder 4">
            <a:extLst>
              <a:ext uri="{FF2B5EF4-FFF2-40B4-BE49-F238E27FC236}">
                <a16:creationId xmlns:a16="http://schemas.microsoft.com/office/drawing/2014/main" id="{14CDFA7C-2E0E-455C-E597-80C38D89E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23B4E4-F16D-E75C-E81C-CB732B5FA742}"/>
              </a:ext>
            </a:extLst>
          </p:cNvPr>
          <p:cNvSpPr>
            <a:spLocks noGrp="1"/>
          </p:cNvSpPr>
          <p:nvPr>
            <p:ph type="sldNum" sz="quarter" idx="12"/>
          </p:nvPr>
        </p:nvSpPr>
        <p:spPr/>
        <p:txBody>
          <a:bodyPr/>
          <a:lstStyle/>
          <a:p>
            <a:fld id="{9428F735-7DD3-4792-95BF-5E1A9FF8D15A}" type="slidenum">
              <a:rPr lang="en-US" smtClean="0"/>
              <a:t>‹#›</a:t>
            </a:fld>
            <a:endParaRPr lang="en-US"/>
          </a:p>
        </p:txBody>
      </p:sp>
    </p:spTree>
    <p:extLst>
      <p:ext uri="{BB962C8B-B14F-4D97-AF65-F5344CB8AC3E}">
        <p14:creationId xmlns:p14="http://schemas.microsoft.com/office/powerpoint/2010/main" val="13629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49A0-4674-5A2A-1400-664D72EA36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6737D9-2FFE-2DE0-FB43-3A6551F702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7B6FCF-4F27-843D-F530-4949DC97F0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4712D7-3C48-3E41-B90B-669CF533BAD5}"/>
              </a:ext>
            </a:extLst>
          </p:cNvPr>
          <p:cNvSpPr>
            <a:spLocks noGrp="1"/>
          </p:cNvSpPr>
          <p:nvPr>
            <p:ph type="dt" sz="half" idx="10"/>
          </p:nvPr>
        </p:nvSpPr>
        <p:spPr/>
        <p:txBody>
          <a:bodyPr/>
          <a:lstStyle/>
          <a:p>
            <a:fld id="{30984653-0987-4689-9811-10A6BFE525A3}" type="datetimeFigureOut">
              <a:rPr lang="en-US" smtClean="0"/>
              <a:t>2/27/2025</a:t>
            </a:fld>
            <a:endParaRPr lang="en-US"/>
          </a:p>
        </p:txBody>
      </p:sp>
      <p:sp>
        <p:nvSpPr>
          <p:cNvPr id="6" name="Footer Placeholder 5">
            <a:extLst>
              <a:ext uri="{FF2B5EF4-FFF2-40B4-BE49-F238E27FC236}">
                <a16:creationId xmlns:a16="http://schemas.microsoft.com/office/drawing/2014/main" id="{D35480B7-BCF1-CB33-8CB9-DDDCB09F0D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9A1F4-9BCD-B51D-2570-63657BA63AED}"/>
              </a:ext>
            </a:extLst>
          </p:cNvPr>
          <p:cNvSpPr>
            <a:spLocks noGrp="1"/>
          </p:cNvSpPr>
          <p:nvPr>
            <p:ph type="sldNum" sz="quarter" idx="12"/>
          </p:nvPr>
        </p:nvSpPr>
        <p:spPr/>
        <p:txBody>
          <a:bodyPr/>
          <a:lstStyle/>
          <a:p>
            <a:fld id="{9428F735-7DD3-4792-95BF-5E1A9FF8D15A}" type="slidenum">
              <a:rPr lang="en-US" smtClean="0"/>
              <a:t>‹#›</a:t>
            </a:fld>
            <a:endParaRPr lang="en-US"/>
          </a:p>
        </p:txBody>
      </p:sp>
    </p:spTree>
    <p:extLst>
      <p:ext uri="{BB962C8B-B14F-4D97-AF65-F5344CB8AC3E}">
        <p14:creationId xmlns:p14="http://schemas.microsoft.com/office/powerpoint/2010/main" val="1766343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C81DF-9C6C-497D-2B2E-518FB52E66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D61F33-7AB6-5E8D-1599-223A524C8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5A3F63-8A74-A90C-8E7F-F265F28335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4D9D65-9A29-C07B-713D-B44EF614D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B0A83D-6A08-3FB6-954D-8217D9A5DF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EDC089-B50C-EAD0-9D84-CCA25B935944}"/>
              </a:ext>
            </a:extLst>
          </p:cNvPr>
          <p:cNvSpPr>
            <a:spLocks noGrp="1"/>
          </p:cNvSpPr>
          <p:nvPr>
            <p:ph type="dt" sz="half" idx="10"/>
          </p:nvPr>
        </p:nvSpPr>
        <p:spPr/>
        <p:txBody>
          <a:bodyPr/>
          <a:lstStyle/>
          <a:p>
            <a:fld id="{30984653-0987-4689-9811-10A6BFE525A3}" type="datetimeFigureOut">
              <a:rPr lang="en-US" smtClean="0"/>
              <a:t>2/27/2025</a:t>
            </a:fld>
            <a:endParaRPr lang="en-US"/>
          </a:p>
        </p:txBody>
      </p:sp>
      <p:sp>
        <p:nvSpPr>
          <p:cNvPr id="8" name="Footer Placeholder 7">
            <a:extLst>
              <a:ext uri="{FF2B5EF4-FFF2-40B4-BE49-F238E27FC236}">
                <a16:creationId xmlns:a16="http://schemas.microsoft.com/office/drawing/2014/main" id="{46E5B5B1-BD70-A844-3A4A-57D8DFFA6D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E7AF97-979E-9D80-E11F-AC1AC56D5857}"/>
              </a:ext>
            </a:extLst>
          </p:cNvPr>
          <p:cNvSpPr>
            <a:spLocks noGrp="1"/>
          </p:cNvSpPr>
          <p:nvPr>
            <p:ph type="sldNum" sz="quarter" idx="12"/>
          </p:nvPr>
        </p:nvSpPr>
        <p:spPr/>
        <p:txBody>
          <a:bodyPr/>
          <a:lstStyle/>
          <a:p>
            <a:fld id="{9428F735-7DD3-4792-95BF-5E1A9FF8D15A}" type="slidenum">
              <a:rPr lang="en-US" smtClean="0"/>
              <a:t>‹#›</a:t>
            </a:fld>
            <a:endParaRPr lang="en-US"/>
          </a:p>
        </p:txBody>
      </p:sp>
    </p:spTree>
    <p:extLst>
      <p:ext uri="{BB962C8B-B14F-4D97-AF65-F5344CB8AC3E}">
        <p14:creationId xmlns:p14="http://schemas.microsoft.com/office/powerpoint/2010/main" val="2285915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D2D88-6153-51DB-FB9E-5B4D2DDC07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F18F3C-5417-8E70-B770-715BCC1D8F14}"/>
              </a:ext>
            </a:extLst>
          </p:cNvPr>
          <p:cNvSpPr>
            <a:spLocks noGrp="1"/>
          </p:cNvSpPr>
          <p:nvPr>
            <p:ph type="dt" sz="half" idx="10"/>
          </p:nvPr>
        </p:nvSpPr>
        <p:spPr/>
        <p:txBody>
          <a:bodyPr/>
          <a:lstStyle/>
          <a:p>
            <a:fld id="{30984653-0987-4689-9811-10A6BFE525A3}" type="datetimeFigureOut">
              <a:rPr lang="en-US" smtClean="0"/>
              <a:t>2/27/2025</a:t>
            </a:fld>
            <a:endParaRPr lang="en-US"/>
          </a:p>
        </p:txBody>
      </p:sp>
      <p:sp>
        <p:nvSpPr>
          <p:cNvPr id="4" name="Footer Placeholder 3">
            <a:extLst>
              <a:ext uri="{FF2B5EF4-FFF2-40B4-BE49-F238E27FC236}">
                <a16:creationId xmlns:a16="http://schemas.microsoft.com/office/drawing/2014/main" id="{DB61563E-AD58-EF3E-43DF-1BD41779F8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1C91C7-CE51-3354-B133-C3F50F9150AE}"/>
              </a:ext>
            </a:extLst>
          </p:cNvPr>
          <p:cNvSpPr>
            <a:spLocks noGrp="1"/>
          </p:cNvSpPr>
          <p:nvPr>
            <p:ph type="sldNum" sz="quarter" idx="12"/>
          </p:nvPr>
        </p:nvSpPr>
        <p:spPr/>
        <p:txBody>
          <a:bodyPr/>
          <a:lstStyle/>
          <a:p>
            <a:fld id="{9428F735-7DD3-4792-95BF-5E1A9FF8D15A}" type="slidenum">
              <a:rPr lang="en-US" smtClean="0"/>
              <a:t>‹#›</a:t>
            </a:fld>
            <a:endParaRPr lang="en-US"/>
          </a:p>
        </p:txBody>
      </p:sp>
    </p:spTree>
    <p:extLst>
      <p:ext uri="{BB962C8B-B14F-4D97-AF65-F5344CB8AC3E}">
        <p14:creationId xmlns:p14="http://schemas.microsoft.com/office/powerpoint/2010/main" val="314704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6F178A-C7C8-D032-CF18-5F0BC87627A9}"/>
              </a:ext>
            </a:extLst>
          </p:cNvPr>
          <p:cNvSpPr>
            <a:spLocks noGrp="1"/>
          </p:cNvSpPr>
          <p:nvPr>
            <p:ph type="dt" sz="half" idx="10"/>
          </p:nvPr>
        </p:nvSpPr>
        <p:spPr/>
        <p:txBody>
          <a:bodyPr/>
          <a:lstStyle/>
          <a:p>
            <a:fld id="{30984653-0987-4689-9811-10A6BFE525A3}" type="datetimeFigureOut">
              <a:rPr lang="en-US" smtClean="0"/>
              <a:t>2/27/2025</a:t>
            </a:fld>
            <a:endParaRPr lang="en-US"/>
          </a:p>
        </p:txBody>
      </p:sp>
      <p:sp>
        <p:nvSpPr>
          <p:cNvPr id="3" name="Footer Placeholder 2">
            <a:extLst>
              <a:ext uri="{FF2B5EF4-FFF2-40B4-BE49-F238E27FC236}">
                <a16:creationId xmlns:a16="http://schemas.microsoft.com/office/drawing/2014/main" id="{F814EE1A-F3DB-519A-C728-7E3C00BDC4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AB9150-05E2-AB46-68F7-6AE7D6C99DB5}"/>
              </a:ext>
            </a:extLst>
          </p:cNvPr>
          <p:cNvSpPr>
            <a:spLocks noGrp="1"/>
          </p:cNvSpPr>
          <p:nvPr>
            <p:ph type="sldNum" sz="quarter" idx="12"/>
          </p:nvPr>
        </p:nvSpPr>
        <p:spPr/>
        <p:txBody>
          <a:bodyPr/>
          <a:lstStyle/>
          <a:p>
            <a:fld id="{9428F735-7DD3-4792-95BF-5E1A9FF8D15A}" type="slidenum">
              <a:rPr lang="en-US" smtClean="0"/>
              <a:t>‹#›</a:t>
            </a:fld>
            <a:endParaRPr lang="en-US"/>
          </a:p>
        </p:txBody>
      </p:sp>
    </p:spTree>
    <p:extLst>
      <p:ext uri="{BB962C8B-B14F-4D97-AF65-F5344CB8AC3E}">
        <p14:creationId xmlns:p14="http://schemas.microsoft.com/office/powerpoint/2010/main" val="244551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6A90D-CB7B-C4FC-B4C3-3695A04A3B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70A884-6310-1312-6207-CC30328125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00A6A1-0E17-AB94-3F78-312AF0A84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504271-F992-B08E-BABC-204C542043A3}"/>
              </a:ext>
            </a:extLst>
          </p:cNvPr>
          <p:cNvSpPr>
            <a:spLocks noGrp="1"/>
          </p:cNvSpPr>
          <p:nvPr>
            <p:ph type="dt" sz="half" idx="10"/>
          </p:nvPr>
        </p:nvSpPr>
        <p:spPr/>
        <p:txBody>
          <a:bodyPr/>
          <a:lstStyle/>
          <a:p>
            <a:fld id="{30984653-0987-4689-9811-10A6BFE525A3}" type="datetimeFigureOut">
              <a:rPr lang="en-US" smtClean="0"/>
              <a:t>2/27/2025</a:t>
            </a:fld>
            <a:endParaRPr lang="en-US"/>
          </a:p>
        </p:txBody>
      </p:sp>
      <p:sp>
        <p:nvSpPr>
          <p:cNvPr id="6" name="Footer Placeholder 5">
            <a:extLst>
              <a:ext uri="{FF2B5EF4-FFF2-40B4-BE49-F238E27FC236}">
                <a16:creationId xmlns:a16="http://schemas.microsoft.com/office/drawing/2014/main" id="{D0BF753A-2407-BE2F-4C33-A53C809DBF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E3A8CC-D372-E246-405C-55B80B024A9A}"/>
              </a:ext>
            </a:extLst>
          </p:cNvPr>
          <p:cNvSpPr>
            <a:spLocks noGrp="1"/>
          </p:cNvSpPr>
          <p:nvPr>
            <p:ph type="sldNum" sz="quarter" idx="12"/>
          </p:nvPr>
        </p:nvSpPr>
        <p:spPr/>
        <p:txBody>
          <a:bodyPr/>
          <a:lstStyle/>
          <a:p>
            <a:fld id="{9428F735-7DD3-4792-95BF-5E1A9FF8D15A}" type="slidenum">
              <a:rPr lang="en-US" smtClean="0"/>
              <a:t>‹#›</a:t>
            </a:fld>
            <a:endParaRPr lang="en-US"/>
          </a:p>
        </p:txBody>
      </p:sp>
    </p:spTree>
    <p:extLst>
      <p:ext uri="{BB962C8B-B14F-4D97-AF65-F5344CB8AC3E}">
        <p14:creationId xmlns:p14="http://schemas.microsoft.com/office/powerpoint/2010/main" val="381295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43491-47CB-7587-05BF-D2120F7135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B1B950-3A2C-EA3B-E22E-322E7E64A6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503523-B82A-75E2-D7B2-5561C1318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D15F83-EAB2-063B-F1F8-7C6D85B00464}"/>
              </a:ext>
            </a:extLst>
          </p:cNvPr>
          <p:cNvSpPr>
            <a:spLocks noGrp="1"/>
          </p:cNvSpPr>
          <p:nvPr>
            <p:ph type="dt" sz="half" idx="10"/>
          </p:nvPr>
        </p:nvSpPr>
        <p:spPr/>
        <p:txBody>
          <a:bodyPr/>
          <a:lstStyle/>
          <a:p>
            <a:fld id="{30984653-0987-4689-9811-10A6BFE525A3}" type="datetimeFigureOut">
              <a:rPr lang="en-US" smtClean="0"/>
              <a:t>2/27/2025</a:t>
            </a:fld>
            <a:endParaRPr lang="en-US"/>
          </a:p>
        </p:txBody>
      </p:sp>
      <p:sp>
        <p:nvSpPr>
          <p:cNvPr id="6" name="Footer Placeholder 5">
            <a:extLst>
              <a:ext uri="{FF2B5EF4-FFF2-40B4-BE49-F238E27FC236}">
                <a16:creationId xmlns:a16="http://schemas.microsoft.com/office/drawing/2014/main" id="{BF8F2AA8-5D2F-00BD-70FC-580DF3BD42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E3200E-5CC6-731F-D620-6E4BD538F70F}"/>
              </a:ext>
            </a:extLst>
          </p:cNvPr>
          <p:cNvSpPr>
            <a:spLocks noGrp="1"/>
          </p:cNvSpPr>
          <p:nvPr>
            <p:ph type="sldNum" sz="quarter" idx="12"/>
          </p:nvPr>
        </p:nvSpPr>
        <p:spPr/>
        <p:txBody>
          <a:bodyPr/>
          <a:lstStyle/>
          <a:p>
            <a:fld id="{9428F735-7DD3-4792-95BF-5E1A9FF8D15A}" type="slidenum">
              <a:rPr lang="en-US" smtClean="0"/>
              <a:t>‹#›</a:t>
            </a:fld>
            <a:endParaRPr lang="en-US"/>
          </a:p>
        </p:txBody>
      </p:sp>
    </p:spTree>
    <p:extLst>
      <p:ext uri="{BB962C8B-B14F-4D97-AF65-F5344CB8AC3E}">
        <p14:creationId xmlns:p14="http://schemas.microsoft.com/office/powerpoint/2010/main" val="2044990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0EB406-3349-F0BD-0755-4AEA606F6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CD4D47-05D6-4E79-74D4-808963FFF7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B8D25C-D4CF-4C81-E57C-40926C6EC3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84653-0987-4689-9811-10A6BFE525A3}" type="datetimeFigureOut">
              <a:rPr lang="en-US" smtClean="0"/>
              <a:t>2/27/2025</a:t>
            </a:fld>
            <a:endParaRPr lang="en-US"/>
          </a:p>
        </p:txBody>
      </p:sp>
      <p:sp>
        <p:nvSpPr>
          <p:cNvPr id="5" name="Footer Placeholder 4">
            <a:extLst>
              <a:ext uri="{FF2B5EF4-FFF2-40B4-BE49-F238E27FC236}">
                <a16:creationId xmlns:a16="http://schemas.microsoft.com/office/drawing/2014/main" id="{94A6CDB8-A4A7-F1C0-B7F0-57968406BA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225AFF-3D62-6D02-1A87-990BA580DB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8F735-7DD3-4792-95BF-5E1A9FF8D15A}" type="slidenum">
              <a:rPr lang="en-US" smtClean="0"/>
              <a:t>‹#›</a:t>
            </a:fld>
            <a:endParaRPr lang="en-US"/>
          </a:p>
        </p:txBody>
      </p:sp>
    </p:spTree>
    <p:extLst>
      <p:ext uri="{BB962C8B-B14F-4D97-AF65-F5344CB8AC3E}">
        <p14:creationId xmlns:p14="http://schemas.microsoft.com/office/powerpoint/2010/main" val="3936294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904087" y="286716"/>
            <a:ext cx="10737785" cy="365171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Bài</a:t>
            </a:r>
            <a:r>
              <a:rPr lang="en-US" sz="5200" b="1" kern="0" dirty="0">
                <a:solidFill>
                  <a:srgbClr val="FF0000"/>
                </a:solidFill>
                <a:latin typeface="UTM Avo" panose="02040603050506020204" pitchFamily="18" charset="0"/>
                <a:cs typeface="Arial" panose="020B0604020202020204" pitchFamily="34" charset="0"/>
              </a:rPr>
              <a:t> 2: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Ứng</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dụng</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của</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định</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lí</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Thalès</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trong</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tam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giác</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Tiết</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2F3FB3C-6EB2-7804-A8FA-1D40CE3B5290}"/>
                  </a:ext>
                </a:extLst>
              </p:cNvPr>
              <p:cNvSpPr txBox="1"/>
              <p:nvPr/>
            </p:nvSpPr>
            <p:spPr>
              <a:xfrm>
                <a:off x="1697753" y="1028211"/>
                <a:ext cx="6614220" cy="1508811"/>
              </a:xfrm>
              <a:prstGeom prst="rect">
                <a:avLst/>
              </a:prstGeom>
              <a:noFill/>
            </p:spPr>
            <p:txBody>
              <a:bodyPr wrap="square">
                <a:spAutoFit/>
              </a:bodyPr>
              <a:lstStyle/>
              <a:p>
                <a:pPr algn="just">
                  <a:lnSpc>
                    <a:spcPct val="150000"/>
                  </a:lnSpc>
                </a:pPr>
                <a:r>
                  <a:rPr lang="pt-BR" sz="2400" kern="100" dirty="0">
                    <a:latin typeface="UTM Avo" panose="02040603050506020204" pitchFamily="18" charset="0"/>
                    <a:ea typeface="Times New Roman" panose="02020603050405020304" pitchFamily="18" charset="0"/>
                    <a:cs typeface="Times New Roman" panose="02020603050405020304" pitchFamily="18" charset="0"/>
                  </a:rPr>
                  <a:t>b) Tính khoảng cách giữa hai vị trí </a:t>
                </a:r>
                <a14:m>
                  <m:oMath xmlns:m="http://schemas.openxmlformats.org/officeDocument/2006/math">
                    <m:r>
                      <a:rPr lang="pt-BR" sz="2400" i="1" kern="100">
                        <a:latin typeface="Cambria Math" panose="02040503050406030204" pitchFamily="18" charset="0"/>
                        <a:ea typeface="Times New Roman" panose="02020603050405020304" pitchFamily="18" charset="0"/>
                        <a:cs typeface="Arial" panose="020B0604020202020204" pitchFamily="34" charset="0"/>
                      </a:rPr>
                      <m:t>𝐵</m:t>
                    </m:r>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và </a:t>
                </a:r>
                <a14:m>
                  <m:oMath xmlns:m="http://schemas.openxmlformats.org/officeDocument/2006/math">
                    <m:r>
                      <a:rPr lang="pt-BR" sz="2400" i="1" kern="100">
                        <a:latin typeface="Cambria Math" panose="02040503050406030204" pitchFamily="18" charset="0"/>
                        <a:ea typeface="Times New Roman" panose="02020603050405020304" pitchFamily="18" charset="0"/>
                        <a:cs typeface="Arial" panose="020B0604020202020204" pitchFamily="34" charset="0"/>
                      </a:rPr>
                      <m:t>𝐶</m:t>
                    </m:r>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khi </a:t>
                </a:r>
                <a14:m>
                  <m:oMath xmlns:m="http://schemas.openxmlformats.org/officeDocument/2006/math">
                    <m:f>
                      <m:fPr>
                        <m:ctrlPr>
                          <a:rPr lang="en-US" sz="2400" i="1" kern="100">
                            <a:latin typeface="Cambria Math" panose="02040503050406030204" pitchFamily="18" charset="0"/>
                            <a:ea typeface="Times New Roman" panose="02020603050405020304" pitchFamily="18" charset="0"/>
                            <a:cs typeface="Arial" panose="020B0604020202020204" pitchFamily="34" charset="0"/>
                          </a:rPr>
                        </m:ctrlPr>
                      </m:fPr>
                      <m:num>
                        <m:r>
                          <m:rPr>
                            <m:nor/>
                          </m:rPr>
                          <a:rPr lang="pt-BR" sz="2400" i="1" kern="100">
                            <a:latin typeface="Cambria Math" panose="02040503050406030204" pitchFamily="18" charset="0"/>
                            <a:ea typeface="Times New Roman" panose="02020603050405020304" pitchFamily="18" charset="0"/>
                            <a:cs typeface="Arial" panose="020B0604020202020204" pitchFamily="34" charset="0"/>
                          </a:rPr>
                          <m:t>AM</m:t>
                        </m:r>
                      </m:num>
                      <m:den>
                        <m:r>
                          <m:rPr>
                            <m:nor/>
                          </m:rPr>
                          <a:rPr lang="pt-BR" sz="2400" i="1" kern="100">
                            <a:latin typeface="Cambria Math" panose="02040503050406030204" pitchFamily="18" charset="0"/>
                            <a:ea typeface="Times New Roman" panose="02020603050405020304" pitchFamily="18" charset="0"/>
                            <a:cs typeface="Arial" panose="020B0604020202020204" pitchFamily="34" charset="0"/>
                          </a:rPr>
                          <m:t>AB</m:t>
                        </m:r>
                      </m:den>
                    </m:f>
                    <m:r>
                      <m:rPr>
                        <m:nor/>
                      </m:rPr>
                      <a:rPr lang="en-US" sz="2400" b="0" i="1" kern="100" smtClean="0">
                        <a:latin typeface="Cambria Math" panose="02040503050406030204" pitchFamily="18" charset="0"/>
                        <a:ea typeface="Times New Roman" panose="02020603050405020304" pitchFamily="18" charset="0"/>
                        <a:cs typeface="Arial" panose="020B0604020202020204" pitchFamily="34" charset="0"/>
                      </a:rPr>
                      <m:t> </m:t>
                    </m:r>
                    <m:r>
                      <m:rPr>
                        <m:nor/>
                      </m:rP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b="0" i="1" kern="100" smtClean="0">
                        <a:latin typeface="Cambria Math" panose="02040503050406030204" pitchFamily="18" charset="0"/>
                        <a:ea typeface="Times New Roman" panose="02020603050405020304" pitchFamily="18" charset="0"/>
                        <a:cs typeface="Arial" panose="020B0604020202020204" pitchFamily="34" charset="0"/>
                      </a:rPr>
                      <m:t> </m:t>
                    </m:r>
                    <m:f>
                      <m:fPr>
                        <m:ctrlPr>
                          <a:rPr lang="en-US" sz="2400" i="1" kern="100">
                            <a:latin typeface="Cambria Math" panose="02040503050406030204" pitchFamily="18" charset="0"/>
                            <a:ea typeface="Times New Roman" panose="02020603050405020304" pitchFamily="18" charset="0"/>
                            <a:cs typeface="Arial" panose="020B0604020202020204" pitchFamily="34" charset="0"/>
                          </a:rPr>
                        </m:ctrlPr>
                      </m:fPr>
                      <m:num>
                        <m:r>
                          <m:rPr>
                            <m:nor/>
                          </m:rPr>
                          <a:rPr lang="pt-BR" sz="2400" i="1" kern="100">
                            <a:latin typeface="Cambria Math" panose="02040503050406030204" pitchFamily="18" charset="0"/>
                            <a:ea typeface="Times New Roman" panose="02020603050405020304" pitchFamily="18" charset="0"/>
                            <a:cs typeface="Arial" panose="020B0604020202020204" pitchFamily="34" charset="0"/>
                          </a:rPr>
                          <m:t>AN</m:t>
                        </m:r>
                      </m:num>
                      <m:den>
                        <m:r>
                          <m:rPr>
                            <m:nor/>
                          </m:rPr>
                          <a:rPr lang="pt-BR" sz="2400" i="1" kern="100">
                            <a:latin typeface="Cambria Math" panose="02040503050406030204" pitchFamily="18" charset="0"/>
                            <a:ea typeface="Times New Roman" panose="02020603050405020304" pitchFamily="18" charset="0"/>
                            <a:cs typeface="Arial" panose="020B0604020202020204" pitchFamily="34" charset="0"/>
                          </a:rPr>
                          <m:t>AC</m:t>
                        </m:r>
                      </m:den>
                    </m:f>
                    <m:r>
                      <m:rPr>
                        <m:nor/>
                      </m:rPr>
                      <a:rPr lang="en-US" sz="2400" b="0" i="1" kern="100" smtClean="0">
                        <a:latin typeface="Cambria Math" panose="02040503050406030204" pitchFamily="18" charset="0"/>
                        <a:ea typeface="Times New Roman" panose="02020603050405020304" pitchFamily="18" charset="0"/>
                        <a:cs typeface="Arial" panose="020B0604020202020204" pitchFamily="34" charset="0"/>
                      </a:rPr>
                      <m:t> </m:t>
                    </m:r>
                    <m:r>
                      <m:rPr>
                        <m:nor/>
                      </m:rPr>
                      <a:rPr lang="pt-BR" sz="2400" i="0"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b="0" i="0" kern="100" smtClean="0">
                        <a:latin typeface="Cambria Math" panose="02040503050406030204" pitchFamily="18" charset="0"/>
                        <a:ea typeface="Times New Roman" panose="02020603050405020304" pitchFamily="18" charset="0"/>
                        <a:cs typeface="Arial" panose="020B0604020202020204" pitchFamily="34" charset="0"/>
                      </a:rPr>
                      <m:t> </m:t>
                    </m:r>
                    <m:f>
                      <m:fPr>
                        <m:ctrlPr>
                          <a:rPr lang="en-US" sz="2400" i="1" kern="100">
                            <a:latin typeface="Cambria Math" panose="02040503050406030204" pitchFamily="18" charset="0"/>
                            <a:ea typeface="Times New Roman" panose="02020603050405020304" pitchFamily="18" charset="0"/>
                            <a:cs typeface="Arial" panose="020B0604020202020204" pitchFamily="34" charset="0"/>
                          </a:rPr>
                        </m:ctrlPr>
                      </m:fPr>
                      <m:num>
                        <m:r>
                          <m:rPr>
                            <m:nor/>
                          </m:rPr>
                          <a:rPr lang="pt-BR" sz="2400" i="0" kern="100">
                            <a:latin typeface="UTM Avo" panose="02040603050506020204" pitchFamily="18" charset="0"/>
                            <a:ea typeface="Times New Roman" panose="02020603050405020304" pitchFamily="18" charset="0"/>
                            <a:cs typeface="Arial" panose="020B0604020202020204" pitchFamily="34" charset="0"/>
                          </a:rPr>
                          <m:t>1</m:t>
                        </m:r>
                      </m:num>
                      <m:den>
                        <m:r>
                          <m:rPr>
                            <m:nor/>
                          </m:rPr>
                          <a:rPr lang="pt-BR" sz="2400" i="0" kern="100">
                            <a:latin typeface="UTM Avo" panose="02040603050506020204" pitchFamily="18" charset="0"/>
                            <a:ea typeface="Times New Roman" panose="02020603050405020304" pitchFamily="18" charset="0"/>
                            <a:cs typeface="Arial" panose="020B0604020202020204" pitchFamily="34" charset="0"/>
                          </a:rPr>
                          <m:t>5</m:t>
                        </m:r>
                      </m:den>
                    </m:f>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và </a:t>
                </a:r>
                <a14:m>
                  <m:oMath xmlns:m="http://schemas.openxmlformats.org/officeDocument/2006/math">
                    <m:r>
                      <a:rPr lang="pt-BR" sz="2400" i="1" kern="100">
                        <a:latin typeface="Cambria Math" panose="02040503050406030204" pitchFamily="18" charset="0"/>
                        <a:ea typeface="Times New Roman" panose="02020603050405020304" pitchFamily="18" charset="0"/>
                        <a:cs typeface="Arial" panose="020B0604020202020204" pitchFamily="34" charset="0"/>
                      </a:rPr>
                      <m:t>𝑀𝑁</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pt-BR" sz="2400" i="0" kern="100">
                        <a:latin typeface="UTM Avo" panose="02040603050506020204" pitchFamily="18" charset="0"/>
                        <a:ea typeface="Times New Roman" panose="02020603050405020304" pitchFamily="18" charset="0"/>
                        <a:cs typeface="Arial" panose="020B0604020202020204" pitchFamily="34" charset="0"/>
                      </a:rPr>
                      <m:t>18 </m:t>
                    </m:r>
                    <m:r>
                      <m:rPr>
                        <m:nor/>
                      </m:rPr>
                      <a:rPr lang="pt-BR" sz="2400" i="0" kern="100">
                        <a:latin typeface="UTM Avo" panose="02040603050506020204" pitchFamily="18" charset="0"/>
                        <a:ea typeface="Times New Roman" panose="02020603050405020304" pitchFamily="18" charset="0"/>
                        <a:cs typeface="Arial" panose="020B0604020202020204" pitchFamily="34" charset="0"/>
                      </a:rPr>
                      <m:t>m</m:t>
                    </m:r>
                    <m:r>
                      <a:rPr lang="en-US" sz="24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F2F3FB3C-6EB2-7804-A8FA-1D40CE3B5290}"/>
                  </a:ext>
                </a:extLst>
              </p:cNvPr>
              <p:cNvSpPr txBox="1">
                <a:spLocks noRot="1" noChangeAspect="1" noMove="1" noResize="1" noEditPoints="1" noAdjustHandles="1" noChangeArrowheads="1" noChangeShapeType="1" noTextEdit="1"/>
              </p:cNvSpPr>
              <p:nvPr/>
            </p:nvSpPr>
            <p:spPr>
              <a:xfrm>
                <a:off x="1697753" y="1028211"/>
                <a:ext cx="6614220" cy="1508811"/>
              </a:xfrm>
              <a:prstGeom prst="rect">
                <a:avLst/>
              </a:prstGeom>
              <a:blipFill>
                <a:blip r:embed="rId2"/>
                <a:stretch>
                  <a:fillRect l="-1475" b="-2186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AA15FCB8-0985-5820-1CB9-519426503674}"/>
              </a:ext>
            </a:extLst>
          </p:cNvPr>
          <p:cNvSpPr txBox="1"/>
          <p:nvPr/>
        </p:nvSpPr>
        <p:spPr>
          <a:xfrm>
            <a:off x="258273" y="292464"/>
            <a:ext cx="2014061" cy="735747"/>
          </a:xfrm>
          <a:prstGeom prst="flowChartTerminator">
            <a:avLst/>
          </a:prstGeom>
          <a:solidFill>
            <a:srgbClr val="FDD7E2"/>
          </a:solidFill>
          <a:ln w="38100">
            <a:solidFill>
              <a:srgbClr val="F999B5">
                <a:lumMod val="75000"/>
              </a:srgbClr>
            </a:solidFill>
            <a:prstDash val="solid"/>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2800" b="1"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sym typeface="Arial"/>
              </a:rPr>
              <a:t>Ví dụ 2</a:t>
            </a:r>
            <a:endParaRPr kumimoji="0" lang="en-US" sz="28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sym typeface="Arial"/>
            </a:endParaRPr>
          </a:p>
        </p:txBody>
      </p:sp>
      <p:sp>
        <p:nvSpPr>
          <p:cNvPr id="3" name="Oval Callout 29">
            <a:extLst>
              <a:ext uri="{FF2B5EF4-FFF2-40B4-BE49-F238E27FC236}">
                <a16:creationId xmlns:a16="http://schemas.microsoft.com/office/drawing/2014/main" id="{33EBE725-A980-B17C-3484-E08ADB387F3F}"/>
              </a:ext>
            </a:extLst>
          </p:cNvPr>
          <p:cNvSpPr/>
          <p:nvPr/>
        </p:nvSpPr>
        <p:spPr>
          <a:xfrm>
            <a:off x="2272334" y="3047381"/>
            <a:ext cx="1297003" cy="567407"/>
          </a:xfrm>
          <a:prstGeom prst="wedgeEllipseCallout">
            <a:avLst>
              <a:gd name="adj1" fmla="val 24988"/>
              <a:gd name="adj2" fmla="val 80680"/>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1219170">
              <a:buClrTx/>
              <a:defRPr/>
            </a:pPr>
            <a:r>
              <a:rPr lang="vi-VN" sz="2400" b="1" kern="100" dirty="0">
                <a:solidFill>
                  <a:schemeClr val="bg1"/>
                </a:solidFill>
                <a:latin typeface="UTM Avo" panose="02040603050506020204" pitchFamily="18" charset="0"/>
                <a:ea typeface="Times New Roman" panose="02020603050405020304" pitchFamily="18" charset="0"/>
                <a:cs typeface="Times New Roman" panose="02020603050405020304" pitchFamily="18" charset="0"/>
              </a:rPr>
              <a:t>Giải</a:t>
            </a:r>
            <a:endParaRPr lang="en-US" sz="2400" b="1" kern="100" dirty="0">
              <a:solidFill>
                <a:schemeClr val="bg1"/>
              </a:solidFill>
              <a:latin typeface="UTM Avo" panose="020406030505060202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8326DF8-2E61-D770-D562-134E8510CF10}"/>
                  </a:ext>
                </a:extLst>
              </p:cNvPr>
              <p:cNvSpPr txBox="1"/>
              <p:nvPr/>
            </p:nvSpPr>
            <p:spPr>
              <a:xfrm>
                <a:off x="1054370" y="3760312"/>
                <a:ext cx="7326954" cy="2069477"/>
              </a:xfrm>
              <a:prstGeom prst="rect">
                <a:avLst/>
              </a:prstGeom>
              <a:noFill/>
            </p:spPr>
            <p:txBody>
              <a:bodyPr wrap="square">
                <a:spAutoFit/>
              </a:bodyPr>
              <a:lstStyle/>
              <a:p>
                <a:pPr>
                  <a:lnSpc>
                    <a:spcPct val="150000"/>
                  </a:lnSpc>
                </a:pPr>
                <a:r>
                  <a:rPr lang="pt-BR" sz="2400" kern="100" dirty="0">
                    <a:latin typeface="UTM Avo" panose="02040603050506020204" pitchFamily="18" charset="0"/>
                    <a:ea typeface="Times New Roman" panose="02020603050405020304" pitchFamily="18" charset="0"/>
                    <a:cs typeface="Times New Roman" panose="02020603050405020304" pitchFamily="18" charset="0"/>
                  </a:rPr>
                  <a:t>b) Do </a:t>
                </a:r>
                <a14:m>
                  <m:oMath xmlns:m="http://schemas.openxmlformats.org/officeDocument/2006/math">
                    <m:f>
                      <m:fPr>
                        <m:ctrlPr>
                          <a:rPr lang="en-US" sz="2400" i="1" kern="100">
                            <a:latin typeface="Cambria Math" panose="02040503050406030204" pitchFamily="18" charset="0"/>
                            <a:ea typeface="Times New Roman" panose="02020603050405020304" pitchFamily="18" charset="0"/>
                            <a:cs typeface="Arial" panose="020B0604020202020204" pitchFamily="34" charset="0"/>
                          </a:rPr>
                        </m:ctrlPr>
                      </m:fPr>
                      <m:num>
                        <m:r>
                          <m:rPr>
                            <m:nor/>
                          </m:rPr>
                          <a:rPr lang="pt-BR" sz="2400" i="0" kern="100">
                            <a:latin typeface="Cambria Math" panose="02040503050406030204" pitchFamily="18" charset="0"/>
                            <a:ea typeface="Times New Roman" panose="02020603050405020304" pitchFamily="18" charset="0"/>
                            <a:cs typeface="Arial" panose="020B0604020202020204" pitchFamily="34" charset="0"/>
                          </a:rPr>
                          <m:t>AM</m:t>
                        </m:r>
                      </m:num>
                      <m:den>
                        <m:r>
                          <m:rPr>
                            <m:nor/>
                          </m:rPr>
                          <a:rPr lang="pt-BR" sz="2400" i="0" kern="100">
                            <a:latin typeface="Cambria Math" panose="02040503050406030204" pitchFamily="18" charset="0"/>
                            <a:ea typeface="Times New Roman" panose="02020603050405020304" pitchFamily="18" charset="0"/>
                            <a:cs typeface="Arial" panose="020B0604020202020204" pitchFamily="34" charset="0"/>
                          </a:rPr>
                          <m:t>AB</m:t>
                        </m:r>
                      </m:den>
                    </m:f>
                    <m:r>
                      <a:rPr lang="pt-BR" sz="24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400" i="1" kern="100">
                            <a:latin typeface="Cambria Math" panose="02040503050406030204" pitchFamily="18" charset="0"/>
                            <a:ea typeface="Times New Roman" panose="02020603050405020304" pitchFamily="18" charset="0"/>
                            <a:cs typeface="Arial" panose="020B0604020202020204" pitchFamily="34" charset="0"/>
                          </a:rPr>
                        </m:ctrlPr>
                      </m:fPr>
                      <m:num>
                        <m:r>
                          <m:rPr>
                            <m:nor/>
                          </m:rPr>
                          <a:rPr lang="pt-BR" sz="2400" i="0" kern="100">
                            <a:latin typeface="UTM Avo" panose="02040603050506020204" pitchFamily="18" charset="0"/>
                            <a:ea typeface="Times New Roman" panose="02020603050405020304" pitchFamily="18" charset="0"/>
                            <a:cs typeface="Arial" panose="020B0604020202020204" pitchFamily="34" charset="0"/>
                          </a:rPr>
                          <m:t>1</m:t>
                        </m:r>
                      </m:num>
                      <m:den>
                        <m:r>
                          <m:rPr>
                            <m:nor/>
                          </m:rPr>
                          <a:rPr lang="pt-BR" sz="2400" i="0" kern="100">
                            <a:latin typeface="UTM Avo" panose="02040603050506020204" pitchFamily="18" charset="0"/>
                            <a:ea typeface="Times New Roman" panose="02020603050405020304" pitchFamily="18" charset="0"/>
                            <a:cs typeface="Arial" panose="020B0604020202020204" pitchFamily="34" charset="0"/>
                          </a:rPr>
                          <m:t>5</m:t>
                        </m:r>
                      </m:den>
                    </m:f>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nên </a:t>
                </a:r>
                <a14:m>
                  <m:oMath xmlns:m="http://schemas.openxmlformats.org/officeDocument/2006/math">
                    <m:f>
                      <m:fPr>
                        <m:ctrlPr>
                          <a:rPr lang="en-US" sz="2400" i="1" kern="100">
                            <a:latin typeface="Cambria Math" panose="02040503050406030204" pitchFamily="18" charset="0"/>
                            <a:ea typeface="Times New Roman" panose="02020603050405020304" pitchFamily="18" charset="0"/>
                            <a:cs typeface="Arial" panose="020B0604020202020204" pitchFamily="34" charset="0"/>
                          </a:rPr>
                        </m:ctrlPr>
                      </m:fPr>
                      <m:num>
                        <m:r>
                          <m:rPr>
                            <m:nor/>
                          </m:rPr>
                          <a:rPr lang="pt-BR" sz="2400" i="0" kern="100">
                            <a:latin typeface="Cambria Math" panose="02040503050406030204" pitchFamily="18" charset="0"/>
                            <a:ea typeface="Times New Roman" panose="02020603050405020304" pitchFamily="18" charset="0"/>
                            <a:cs typeface="Arial" panose="020B0604020202020204" pitchFamily="34" charset="0"/>
                          </a:rPr>
                          <m:t>AB</m:t>
                        </m:r>
                      </m:num>
                      <m:den>
                        <m:r>
                          <m:rPr>
                            <m:nor/>
                          </m:rPr>
                          <a:rPr lang="pt-BR" sz="2400" i="0" kern="100">
                            <a:latin typeface="Cambria Math" panose="02040503050406030204" pitchFamily="18" charset="0"/>
                            <a:ea typeface="Times New Roman" panose="02020603050405020304" pitchFamily="18" charset="0"/>
                            <a:cs typeface="Arial" panose="020B0604020202020204" pitchFamily="34" charset="0"/>
                          </a:rPr>
                          <m:t>AM</m:t>
                        </m:r>
                      </m:den>
                    </m:f>
                    <m:r>
                      <m:rPr>
                        <m:nor/>
                      </m:rPr>
                      <a:rPr lang="en-US" sz="2400" b="0" i="0" kern="100" smtClean="0">
                        <a:latin typeface="Cambria Math" panose="02040503050406030204" pitchFamily="18" charset="0"/>
                        <a:ea typeface="Times New Roman" panose="02020603050405020304" pitchFamily="18" charset="0"/>
                        <a:cs typeface="Arial" panose="020B0604020202020204" pitchFamily="34" charset="0"/>
                      </a:rPr>
                      <m:t> </m:t>
                    </m:r>
                    <m:r>
                      <m:rPr>
                        <m:nor/>
                      </m:rPr>
                      <a:rPr lang="pt-BR" sz="2400" i="0"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b="0" i="0" kern="100" smtClean="0">
                        <a:latin typeface="Cambria Math" panose="02040503050406030204" pitchFamily="18" charset="0"/>
                        <a:ea typeface="Times New Roman" panose="02020603050405020304" pitchFamily="18" charset="0"/>
                        <a:cs typeface="Arial" panose="020B0604020202020204" pitchFamily="34" charset="0"/>
                      </a:rPr>
                      <m:t> </m:t>
                    </m:r>
                    <m:r>
                      <m:rPr>
                        <m:nor/>
                      </m:rPr>
                      <a:rPr lang="pt-BR" sz="2400" i="0" kern="100">
                        <a:latin typeface="UTM Avo" panose="02040603050506020204" pitchFamily="18" charset="0"/>
                        <a:ea typeface="Times New Roman" panose="02020603050405020304" pitchFamily="18" charset="0"/>
                        <a:cs typeface="Arial" panose="020B0604020202020204" pitchFamily="34" charset="0"/>
                      </a:rPr>
                      <m:t>5</m:t>
                    </m:r>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a:t>
                </a:r>
              </a:p>
              <a:p>
                <a:pPr>
                  <a:lnSpc>
                    <a:spcPct val="150000"/>
                  </a:lnSpc>
                </a:pPr>
                <a:r>
                  <a:rPr lang="pt-BR" sz="2400" kern="100" dirty="0">
                    <a:latin typeface="UTM Avo" panose="02040603050506020204" pitchFamily="18" charset="0"/>
                    <a:ea typeface="Times New Roman" panose="02020603050405020304" pitchFamily="18" charset="0"/>
                    <a:cs typeface="Times New Roman" panose="02020603050405020304" pitchFamily="18" charset="0"/>
                  </a:rPr>
                  <a:t>Suy ra </a:t>
                </a:r>
                <a14:m>
                  <m:oMath xmlns:m="http://schemas.openxmlformats.org/officeDocument/2006/math">
                    <m:r>
                      <a:rPr lang="pt-BR" sz="2400" i="1" kern="100">
                        <a:latin typeface="Cambria Math" panose="02040503050406030204" pitchFamily="18" charset="0"/>
                        <a:ea typeface="Times New Roman" panose="02020603050405020304" pitchFamily="18" charset="0"/>
                        <a:cs typeface="Arial" panose="020B0604020202020204" pitchFamily="34" charset="0"/>
                      </a:rPr>
                      <m:t>𝐵𝐶</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pt-BR" sz="2400" kern="100">
                        <a:latin typeface="UTM Avo" panose="02040603050506020204" pitchFamily="18" charset="0"/>
                        <a:ea typeface="Times New Roman" panose="02020603050405020304" pitchFamily="18" charset="0"/>
                        <a:cs typeface="Arial" panose="020B0604020202020204" pitchFamily="34" charset="0"/>
                      </a:rPr>
                      <m:t>5</m:t>
                    </m:r>
                    <m:r>
                      <a:rPr lang="en-US" sz="2400" b="0" i="1" kern="100" smtClean="0">
                        <a:latin typeface="Cambria Math" panose="02040503050406030204" pitchFamily="18" charset="0"/>
                        <a:ea typeface="Times New Roman" panose="02020603050405020304" pitchFamily="18" charset="0"/>
                        <a:cs typeface="Arial" panose="020B0604020202020204" pitchFamily="34" charset="0"/>
                      </a:rPr>
                      <m:t> </m:t>
                    </m:r>
                    <m:r>
                      <a:rPr lang="pt-BR" sz="2400" i="1" kern="100">
                        <a:latin typeface="Cambria Math" panose="02040503050406030204" pitchFamily="18" charset="0"/>
                        <a:ea typeface="Times New Roman" panose="02020603050405020304" pitchFamily="18" charset="0"/>
                        <a:cs typeface="Arial" panose="020B0604020202020204" pitchFamily="34" charset="0"/>
                      </a:rPr>
                      <m:t>. </m:t>
                    </m:r>
                    <m:r>
                      <a:rPr lang="pt-BR" sz="2400" i="1" kern="100">
                        <a:latin typeface="Cambria Math" panose="02040503050406030204" pitchFamily="18" charset="0"/>
                        <a:ea typeface="Times New Roman" panose="02020603050405020304" pitchFamily="18" charset="0"/>
                        <a:cs typeface="Arial" panose="020B0604020202020204" pitchFamily="34" charset="0"/>
                      </a:rPr>
                      <m:t>𝑀𝑁</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pt-BR" sz="2400" kern="100">
                        <a:latin typeface="UTM Avo" panose="02040603050506020204" pitchFamily="18" charset="0"/>
                        <a:ea typeface="Times New Roman" panose="02020603050405020304" pitchFamily="18" charset="0"/>
                        <a:cs typeface="Arial" panose="020B0604020202020204" pitchFamily="34" charset="0"/>
                      </a:rPr>
                      <m:t>5</m:t>
                    </m:r>
                    <m:r>
                      <a:rPr lang="en-US" sz="2400" b="0" i="1" kern="100" smtClean="0">
                        <a:latin typeface="Cambria Math" panose="02040503050406030204" pitchFamily="18" charset="0"/>
                        <a:ea typeface="Times New Roman" panose="02020603050405020304" pitchFamily="18" charset="0"/>
                        <a:cs typeface="Arial" panose="020B0604020202020204" pitchFamily="34" charset="0"/>
                      </a:rPr>
                      <m:t>  </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b="0" i="0" kern="100" smtClean="0">
                        <a:latin typeface="Cambria Math" panose="02040503050406030204" pitchFamily="18" charset="0"/>
                        <a:ea typeface="Times New Roman" panose="02020603050405020304" pitchFamily="18" charset="0"/>
                        <a:cs typeface="Arial" panose="020B0604020202020204" pitchFamily="34" charset="0"/>
                      </a:rPr>
                      <m:t> </m:t>
                    </m:r>
                    <m:r>
                      <m:rPr>
                        <m:nor/>
                      </m:rPr>
                      <a:rPr lang="en-US" sz="2400" b="0" i="0" kern="100" smtClean="0">
                        <a:latin typeface="UTM Avo" panose="02040603050506020204" pitchFamily="18" charset="0"/>
                        <a:ea typeface="Times New Roman" panose="02020603050405020304" pitchFamily="18" charset="0"/>
                        <a:cs typeface="Arial" panose="020B0604020202020204" pitchFamily="34" charset="0"/>
                      </a:rPr>
                      <m:t>18</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en-US" sz="2400" b="0" i="0" kern="100" smtClean="0">
                        <a:latin typeface="UTM Avo" panose="02040603050506020204" pitchFamily="18" charset="0"/>
                        <a:ea typeface="Times New Roman" panose="02020603050405020304" pitchFamily="18" charset="0"/>
                        <a:cs typeface="Arial" panose="020B0604020202020204" pitchFamily="34" charset="0"/>
                      </a:rPr>
                      <m:t>90</m:t>
                    </m:r>
                    <m:r>
                      <a:rPr lang="en-US" sz="2400" b="0" i="1" kern="100" smtClean="0">
                        <a:latin typeface="Cambria Math" panose="02040503050406030204" pitchFamily="18" charset="0"/>
                        <a:ea typeface="Times New Roman" panose="02020603050405020304" pitchFamily="18" charset="0"/>
                        <a:cs typeface="Arial" panose="020B0604020202020204" pitchFamily="34" charset="0"/>
                      </a:rPr>
                      <m:t> </m:t>
                    </m:r>
                    <m:r>
                      <a:rPr lang="pt-BR" sz="2400" i="1" kern="100">
                        <a:latin typeface="Cambria Math" panose="02040503050406030204" pitchFamily="18" charset="0"/>
                        <a:ea typeface="Times New Roman" panose="02020603050405020304" pitchFamily="18" charset="0"/>
                        <a:cs typeface="Arial" panose="020B0604020202020204" pitchFamily="34" charset="0"/>
                      </a:rPr>
                      <m:t>(</m:t>
                    </m:r>
                    <m:r>
                      <m:rPr>
                        <m:nor/>
                      </m:rPr>
                      <a:rPr lang="pt-BR" sz="2400" kern="100">
                        <a:latin typeface="UTM Avo" panose="02040603050506020204" pitchFamily="18" charset="0"/>
                        <a:ea typeface="Times New Roman" panose="02020603050405020304" pitchFamily="18" charset="0"/>
                        <a:cs typeface="Arial" panose="020B0604020202020204" pitchFamily="34" charset="0"/>
                      </a:rPr>
                      <m:t>m</m:t>
                    </m:r>
                    <m:r>
                      <a:rPr lang="pt-BR" sz="24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nSpc>
                    <a:spcPct val="150000"/>
                  </a:lnSpc>
                </a:pPr>
                <a:r>
                  <a:rPr lang="pt-BR" sz="2400" kern="100" dirty="0">
                    <a:latin typeface="UTM Avo" panose="02040603050506020204" pitchFamily="18" charset="0"/>
                    <a:ea typeface="Times New Roman" panose="02020603050405020304" pitchFamily="18" charset="0"/>
                    <a:cs typeface="Times New Roman" panose="02020603050405020304" pitchFamily="18" charset="0"/>
                  </a:rPr>
                  <a:t>Vậy khoảng cách giữa hai vị trí </a:t>
                </a:r>
                <a14:m>
                  <m:oMath xmlns:m="http://schemas.openxmlformats.org/officeDocument/2006/math">
                    <m:r>
                      <a:rPr lang="pt-BR" sz="2400" i="1" kern="100">
                        <a:latin typeface="Cambria Math" panose="02040503050406030204" pitchFamily="18" charset="0"/>
                        <a:ea typeface="Times New Roman" panose="02020603050405020304" pitchFamily="18" charset="0"/>
                        <a:cs typeface="Arial" panose="020B0604020202020204" pitchFamily="34" charset="0"/>
                      </a:rPr>
                      <m:t>𝐵</m:t>
                    </m:r>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và </a:t>
                </a:r>
                <a14:m>
                  <m:oMath xmlns:m="http://schemas.openxmlformats.org/officeDocument/2006/math">
                    <m:r>
                      <a:rPr lang="pt-BR" sz="2400" i="1" kern="100">
                        <a:latin typeface="Cambria Math" panose="02040503050406030204" pitchFamily="18" charset="0"/>
                        <a:ea typeface="Times New Roman" panose="02020603050405020304" pitchFamily="18" charset="0"/>
                        <a:cs typeface="Arial" panose="020B0604020202020204" pitchFamily="34" charset="0"/>
                      </a:rPr>
                      <m:t>𝐶</m:t>
                    </m:r>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là</a:t>
                </a:r>
                <a14:m>
                  <m:oMath xmlns:m="http://schemas.openxmlformats.org/officeDocument/2006/math">
                    <m:r>
                      <a:rPr lang="en-US" sz="2400" b="0" i="0" kern="100" smtClean="0">
                        <a:latin typeface="Cambria Math" panose="02040503050406030204" pitchFamily="18" charset="0"/>
                        <a:ea typeface="Times New Roman" panose="02020603050405020304" pitchFamily="18" charset="0"/>
                        <a:cs typeface="Arial" panose="020B0604020202020204" pitchFamily="34" charset="0"/>
                      </a:rPr>
                      <m:t> </m:t>
                    </m:r>
                    <m:r>
                      <m:rPr>
                        <m:nor/>
                      </m:rPr>
                      <a:rPr lang="en-US" sz="2400" kern="100">
                        <a:latin typeface="UTM Avo" panose="02040603050506020204" pitchFamily="18" charset="0"/>
                        <a:ea typeface="Times New Roman" panose="02020603050405020304" pitchFamily="18" charset="0"/>
                        <a:cs typeface="Arial" panose="020B0604020202020204" pitchFamily="34" charset="0"/>
                      </a:rPr>
                      <m:t>90</m:t>
                    </m:r>
                  </m:oMath>
                </a14:m>
                <a:r>
                  <a:rPr lang="en-US" sz="2400" kern="100" dirty="0">
                    <a:latin typeface="UTM Avo" panose="02040603050506020204" pitchFamily="18" charset="0"/>
                    <a:ea typeface="Calibri" panose="020F0502020204030204" pitchFamily="34" charset="0"/>
                    <a:cs typeface="Times New Roman" panose="02020603050405020304" pitchFamily="18" charset="0"/>
                  </a:rPr>
                  <a:t> m.</a:t>
                </a:r>
              </a:p>
            </p:txBody>
          </p:sp>
        </mc:Choice>
        <mc:Fallback xmlns="">
          <p:sp>
            <p:nvSpPr>
              <p:cNvPr id="4" name="TextBox 3">
                <a:extLst>
                  <a:ext uri="{FF2B5EF4-FFF2-40B4-BE49-F238E27FC236}">
                    <a16:creationId xmlns:a16="http://schemas.microsoft.com/office/drawing/2014/main" id="{C8326DF8-2E61-D770-D562-134E8510CF10}"/>
                  </a:ext>
                </a:extLst>
              </p:cNvPr>
              <p:cNvSpPr txBox="1">
                <a:spLocks noRot="1" noChangeAspect="1" noMove="1" noResize="1" noEditPoints="1" noAdjustHandles="1" noChangeArrowheads="1" noChangeShapeType="1" noTextEdit="1"/>
              </p:cNvSpPr>
              <p:nvPr/>
            </p:nvSpPr>
            <p:spPr>
              <a:xfrm>
                <a:off x="1054370" y="3760312"/>
                <a:ext cx="7326954" cy="2069477"/>
              </a:xfrm>
              <a:prstGeom prst="rect">
                <a:avLst/>
              </a:prstGeom>
              <a:blipFill>
                <a:blip r:embed="rId3"/>
                <a:stretch>
                  <a:fillRect l="-1331" b="-383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2DA16DC-0317-64D0-71A5-EBFF25EAF234}"/>
              </a:ext>
            </a:extLst>
          </p:cNvPr>
          <p:cNvPicPr>
            <a:picLocks noChangeAspect="1"/>
          </p:cNvPicPr>
          <p:nvPr/>
        </p:nvPicPr>
        <p:blipFill>
          <a:blip r:embed="rId4"/>
          <a:stretch>
            <a:fillRect/>
          </a:stretch>
        </p:blipFill>
        <p:spPr>
          <a:xfrm>
            <a:off x="8986396" y="292464"/>
            <a:ext cx="2947331" cy="4152681"/>
          </a:xfrm>
          <a:prstGeom prst="rect">
            <a:avLst/>
          </a:prstGeom>
        </p:spPr>
      </p:pic>
    </p:spTree>
    <p:extLst>
      <p:ext uri="{BB962C8B-B14F-4D97-AF65-F5344CB8AC3E}">
        <p14:creationId xmlns:p14="http://schemas.microsoft.com/office/powerpoint/2010/main" val="291437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A6CD18-AA16-4521-413A-74598C1F2B77}"/>
              </a:ext>
            </a:extLst>
          </p:cNvPr>
          <p:cNvGrpSpPr/>
          <p:nvPr/>
        </p:nvGrpSpPr>
        <p:grpSpPr>
          <a:xfrm>
            <a:off x="312809" y="467854"/>
            <a:ext cx="2572512" cy="699796"/>
            <a:chOff x="1117409" y="-2732996"/>
            <a:chExt cx="5309467" cy="1569778"/>
          </a:xfrm>
        </p:grpSpPr>
        <p:sp>
          <p:nvSpPr>
            <p:cNvPr id="7" name="Rectangle 6">
              <a:extLst>
                <a:ext uri="{FF2B5EF4-FFF2-40B4-BE49-F238E27FC236}">
                  <a16:creationId xmlns:a16="http://schemas.microsoft.com/office/drawing/2014/main" id="{45102374-A0D5-58E5-9975-875DAF3D2E47}"/>
                </a:ext>
              </a:extLst>
            </p:cNvPr>
            <p:cNvSpPr/>
            <p:nvPr/>
          </p:nvSpPr>
          <p:spPr>
            <a:xfrm>
              <a:off x="1117409" y="-2732996"/>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algn="ctr" defTabSz="1219170">
                <a:buFont typeface="Arial"/>
                <a:buNone/>
                <a:defRPr/>
              </a:pPr>
              <a:endParaRPr lang="en-US" sz="2400" b="1" dirty="0">
                <a:solidFill>
                  <a:prstClr val="black"/>
                </a:solidFill>
                <a:latin typeface="UTM Avo" panose="02040603050506020204" pitchFamily="18" charset="0"/>
                <a:cs typeface="Arial" panose="020B0604020202020204" pitchFamily="34" charset="0"/>
                <a:sym typeface="Arial"/>
              </a:endParaRPr>
            </a:p>
          </p:txBody>
        </p:sp>
        <p:sp>
          <p:nvSpPr>
            <p:cNvPr id="8" name="Rectangle 7">
              <a:extLst>
                <a:ext uri="{FF2B5EF4-FFF2-40B4-BE49-F238E27FC236}">
                  <a16:creationId xmlns:a16="http://schemas.microsoft.com/office/drawing/2014/main" id="{8D67841F-47FA-C78C-12F2-489F62010391}"/>
                </a:ext>
              </a:extLst>
            </p:cNvPr>
            <p:cNvSpPr/>
            <p:nvPr/>
          </p:nvSpPr>
          <p:spPr>
            <a:xfrm>
              <a:off x="1633547" y="-2544117"/>
              <a:ext cx="4793329" cy="1192020"/>
            </a:xfrm>
            <a:prstGeom prst="rect">
              <a:avLst/>
            </a:prstGeom>
            <a:solidFill>
              <a:srgbClr val="CEEB99"/>
            </a:soli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1219170">
                <a:buFont typeface="Arial"/>
                <a:buNone/>
                <a:defRPr/>
              </a:pPr>
              <a:r>
                <a:rPr lang="en-US" sz="2400" b="1" dirty="0" err="1">
                  <a:solidFill>
                    <a:prstClr val="black"/>
                  </a:solidFill>
                  <a:latin typeface="UTM Avo" panose="02040603050506020204" pitchFamily="18" charset="0"/>
                  <a:cs typeface="Arial" panose="020B0604020202020204" pitchFamily="34" charset="0"/>
                  <a:sym typeface="Arial"/>
                </a:rPr>
                <a:t>Luyện</a:t>
              </a:r>
              <a:r>
                <a:rPr lang="en-US" sz="2400" b="1" dirty="0">
                  <a:solidFill>
                    <a:prstClr val="black"/>
                  </a:solidFill>
                  <a:latin typeface="UTM Avo" panose="02040603050506020204" pitchFamily="18" charset="0"/>
                  <a:cs typeface="Arial" panose="020B0604020202020204" pitchFamily="34" charset="0"/>
                  <a:sym typeface="Arial"/>
                </a:rPr>
                <a:t> </a:t>
              </a:r>
              <a:r>
                <a:rPr lang="en-US" sz="2400" b="1" dirty="0" err="1">
                  <a:solidFill>
                    <a:prstClr val="black"/>
                  </a:solidFill>
                  <a:latin typeface="UTM Avo" panose="02040603050506020204" pitchFamily="18" charset="0"/>
                  <a:cs typeface="Arial" panose="020B0604020202020204" pitchFamily="34" charset="0"/>
                  <a:sym typeface="Arial"/>
                </a:rPr>
                <a:t>tập</a:t>
              </a:r>
              <a:r>
                <a:rPr lang="en-US" sz="2400" b="1" dirty="0">
                  <a:solidFill>
                    <a:prstClr val="black"/>
                  </a:solidFill>
                  <a:latin typeface="UTM Avo" panose="02040603050506020204" pitchFamily="18" charset="0"/>
                  <a:cs typeface="Arial" panose="020B0604020202020204" pitchFamily="34" charset="0"/>
                  <a:sym typeface="Arial"/>
                </a:rPr>
                <a:t> 1</a:t>
              </a:r>
            </a:p>
          </p:txBody>
        </p:sp>
      </p:grpSp>
      <p:sp>
        <p:nvSpPr>
          <p:cNvPr id="9" name="TextBox 8">
            <a:extLst>
              <a:ext uri="{FF2B5EF4-FFF2-40B4-BE49-F238E27FC236}">
                <a16:creationId xmlns:a16="http://schemas.microsoft.com/office/drawing/2014/main" id="{64650678-0D98-BDF5-A88F-6E77748DE07B}"/>
              </a:ext>
            </a:extLst>
          </p:cNvPr>
          <p:cNvSpPr txBox="1"/>
          <p:nvPr/>
        </p:nvSpPr>
        <p:spPr>
          <a:xfrm>
            <a:off x="1040189" y="467854"/>
            <a:ext cx="6454582" cy="2783839"/>
          </a:xfrm>
          <a:prstGeom prst="rect">
            <a:avLst/>
          </a:prstGeom>
          <a:noFill/>
        </p:spPr>
        <p:txBody>
          <a:bodyPr wrap="square">
            <a:spAutoFit/>
          </a:bodyPr>
          <a:lstStyle/>
          <a:p>
            <a:pPr indent="2632075" algn="just">
              <a:lnSpc>
                <a:spcPct val="150000"/>
              </a:lnSpc>
              <a:buClr>
                <a:srgbClr val="000000"/>
              </a:buClr>
              <a:buFont typeface="Arial"/>
              <a:buNone/>
            </a:pPr>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Bạn Loan đặt một cái que lên bàn cờ vua như ở Hình 20. Bạn ấy nói rằng: Không sử dụng thước đo, có thể chia cái que đó thành ba phần bằng nhau. Em hãy giải thích tại sao.</a:t>
            </a:r>
            <a:endPar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04B10660-F792-014A-AF91-67974A587C7B}"/>
              </a:ext>
            </a:extLst>
          </p:cNvPr>
          <p:cNvPicPr>
            <a:picLocks noChangeAspect="1"/>
          </p:cNvPicPr>
          <p:nvPr/>
        </p:nvPicPr>
        <p:blipFill>
          <a:blip r:embed="rId2"/>
          <a:stretch>
            <a:fillRect/>
          </a:stretch>
        </p:blipFill>
        <p:spPr>
          <a:xfrm>
            <a:off x="10121077" y="5597236"/>
            <a:ext cx="2241360" cy="1260764"/>
          </a:xfrm>
          <a:prstGeom prst="rect">
            <a:avLst/>
          </a:prstGeom>
        </p:spPr>
      </p:pic>
      <p:pic>
        <p:nvPicPr>
          <p:cNvPr id="12" name="Picture 11">
            <a:extLst>
              <a:ext uri="{FF2B5EF4-FFF2-40B4-BE49-F238E27FC236}">
                <a16:creationId xmlns:a16="http://schemas.microsoft.com/office/drawing/2014/main" id="{3290C846-E2DE-5364-E516-C55179AAD53C}"/>
              </a:ext>
            </a:extLst>
          </p:cNvPr>
          <p:cNvPicPr>
            <a:picLocks noChangeAspect="1"/>
          </p:cNvPicPr>
          <p:nvPr/>
        </p:nvPicPr>
        <p:blipFill>
          <a:blip r:embed="rId3"/>
          <a:stretch>
            <a:fillRect/>
          </a:stretch>
        </p:blipFill>
        <p:spPr>
          <a:xfrm>
            <a:off x="6855674" y="2504807"/>
            <a:ext cx="2903143" cy="3337838"/>
          </a:xfrm>
          <a:prstGeom prst="rect">
            <a:avLst/>
          </a:prstGeom>
        </p:spPr>
      </p:pic>
      <p:sp>
        <p:nvSpPr>
          <p:cNvPr id="2" name="Rectangle 1">
            <a:extLst>
              <a:ext uri="{FF2B5EF4-FFF2-40B4-BE49-F238E27FC236}">
                <a16:creationId xmlns:a16="http://schemas.microsoft.com/office/drawing/2014/main" id="{0E148355-D395-9DE1-9768-787F699EDB2D}"/>
              </a:ext>
            </a:extLst>
          </p:cNvPr>
          <p:cNvSpPr/>
          <p:nvPr/>
        </p:nvSpPr>
        <p:spPr>
          <a:xfrm>
            <a:off x="6806645" y="143219"/>
            <a:ext cx="5391947" cy="1138773"/>
          </a:xfrm>
          <a:prstGeom prst="rect">
            <a:avLst/>
          </a:prstGeom>
        </p:spPr>
        <p:txBody>
          <a:bodyPr wrap="square">
            <a:spAutoFit/>
          </a:bodyPr>
          <a:lstStyle/>
          <a:p>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Hoạt</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đôi</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(5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phút</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p>
          <a:p>
            <a:endParaRPr lang="en-US" sz="40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661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29">
            <a:extLst>
              <a:ext uri="{FF2B5EF4-FFF2-40B4-BE49-F238E27FC236}">
                <a16:creationId xmlns:a16="http://schemas.microsoft.com/office/drawing/2014/main" id="{A9149560-4EAF-F971-1F2A-34E86AC8DEF1}"/>
              </a:ext>
            </a:extLst>
          </p:cNvPr>
          <p:cNvSpPr/>
          <p:nvPr/>
        </p:nvSpPr>
        <p:spPr>
          <a:xfrm>
            <a:off x="5447498" y="422001"/>
            <a:ext cx="1297003" cy="567407"/>
          </a:xfrm>
          <a:prstGeom prst="wedgeEllipseCallout">
            <a:avLst>
              <a:gd name="adj1" fmla="val 31092"/>
              <a:gd name="adj2" fmla="val 86261"/>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1219170">
              <a:buFont typeface="Arial"/>
              <a:buNone/>
              <a:defRPr/>
            </a:pPr>
            <a:r>
              <a:rPr lang="vi-VN" sz="2400" b="1" kern="0" dirty="0">
                <a:solidFill>
                  <a:schemeClr val="bg1"/>
                </a:solidFill>
                <a:latin typeface="UTM Avo" panose="02040603050506020204" pitchFamily="18" charset="0"/>
                <a:ea typeface="Times New Roman" panose="02020603050405020304" pitchFamily="18" charset="0"/>
                <a:cs typeface="Times New Roman" panose="02020603050405020304" pitchFamily="18" charset="0"/>
                <a:sym typeface="Arial"/>
              </a:rPr>
              <a:t>Giải</a:t>
            </a:r>
            <a:endParaRPr lang="en-US" sz="2400" b="1" kern="0" dirty="0">
              <a:solidFill>
                <a:schemeClr val="bg1"/>
              </a:solidFill>
              <a:latin typeface="UTM Avo" panose="02040603050506020204" pitchFamily="18" charset="0"/>
              <a:ea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39B16A1-7EAB-EA6B-B005-55DCA540DCE0}"/>
                  </a:ext>
                </a:extLst>
              </p:cNvPr>
              <p:cNvSpPr txBox="1"/>
              <p:nvPr/>
            </p:nvSpPr>
            <p:spPr>
              <a:xfrm>
                <a:off x="527293" y="1259703"/>
                <a:ext cx="11412718" cy="1682640"/>
              </a:xfrm>
              <a:prstGeom prst="rect">
                <a:avLst/>
              </a:prstGeom>
              <a:noFill/>
            </p:spPr>
            <p:txBody>
              <a:bodyPr wrap="square">
                <a:spAutoFit/>
              </a:bodyPr>
              <a:lstStyle/>
              <a:p>
                <a:pPr algn="just">
                  <a:lnSpc>
                    <a:spcPct val="150000"/>
                  </a:lnSpc>
                  <a:buClr>
                    <a:srgbClr val="000000"/>
                  </a:buClr>
                  <a:buFont typeface="Arial"/>
                  <a:buNone/>
                </a:pPr>
                <a:r>
                  <a:rPr lang="vi-VN"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Giả sử bàn cờ vua được mô tả bởi bảng ô vuông </a:t>
                </a:r>
                <a14:m>
                  <m:oMath xmlns:m="http://schemas.openxmlformats.org/officeDocument/2006/math">
                    <m:r>
                      <a:rPr lang="vi-VN" sz="2400"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8×8</m:t>
                    </m:r>
                  </m:oMath>
                </a14:m>
                <a:r>
                  <a:rPr lang="vi-VN"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như hình vẽ dưới. Cái que là đoạn </a:t>
                </a:r>
                <a14:m>
                  <m:oMath xmlns:m="http://schemas.openxmlformats.org/officeDocument/2006/math">
                    <m:r>
                      <a:rPr lang="vi-VN" sz="2400"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𝑀𝑄</m:t>
                    </m:r>
                  </m:oMath>
                </a14:m>
                <a:r>
                  <a:rPr lang="en-US"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a:t>
                </a:r>
              </a:p>
              <a:p>
                <a:pPr algn="just">
                  <a:lnSpc>
                    <a:spcPct val="150000"/>
                  </a:lnSpc>
                  <a:buClr>
                    <a:srgbClr val="000000"/>
                  </a:buClr>
                  <a:buFont typeface="Arial"/>
                  <a:buNone/>
                </a:pPr>
                <a:r>
                  <a:rPr lang="vi-VN"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Xét các điểm </a:t>
                </a:r>
                <a14:m>
                  <m:oMath xmlns:m="http://schemas.openxmlformats.org/officeDocument/2006/math">
                    <m:r>
                      <a:rPr lang="vi-VN" sz="2400"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𝑁</m:t>
                    </m:r>
                    <m:r>
                      <a:rPr lang="vi-VN" sz="2400"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r>
                      <a:rPr lang="vi-VN" sz="2400"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𝑃</m:t>
                    </m:r>
                  </m:oMath>
                </a14:m>
                <a:r>
                  <a:rPr lang="vi-VN"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vừa thuộc đoạn </a:t>
                </a:r>
                <a14:m>
                  <m:oMath xmlns:m="http://schemas.openxmlformats.org/officeDocument/2006/math">
                    <m:r>
                      <a:rPr lang="vi-VN" sz="2400"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𝑀𝑄</m:t>
                    </m:r>
                  </m:oMath>
                </a14:m>
                <a:r>
                  <a:rPr lang="vi-VN"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vừa thuộc các đường lưới ô vuông.</a:t>
                </a:r>
                <a:endParaRPr lang="en-US"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endParaRPr>
              </a:p>
            </p:txBody>
          </p:sp>
        </mc:Choice>
        <mc:Fallback xmlns="">
          <p:sp>
            <p:nvSpPr>
              <p:cNvPr id="3" name="TextBox 2">
                <a:extLst>
                  <a:ext uri="{FF2B5EF4-FFF2-40B4-BE49-F238E27FC236}">
                    <a16:creationId xmlns:a16="http://schemas.microsoft.com/office/drawing/2014/main" id="{E39B16A1-7EAB-EA6B-B005-55DCA540DCE0}"/>
                  </a:ext>
                </a:extLst>
              </p:cNvPr>
              <p:cNvSpPr txBox="1">
                <a:spLocks noRot="1" noChangeAspect="1" noMove="1" noResize="1" noEditPoints="1" noAdjustHandles="1" noChangeArrowheads="1" noChangeShapeType="1" noTextEdit="1"/>
              </p:cNvSpPr>
              <p:nvPr/>
            </p:nvSpPr>
            <p:spPr>
              <a:xfrm>
                <a:off x="527293" y="1259703"/>
                <a:ext cx="11412718" cy="1682640"/>
              </a:xfrm>
              <a:prstGeom prst="rect">
                <a:avLst/>
              </a:prstGeom>
              <a:blipFill>
                <a:blip r:embed="rId2"/>
                <a:stretch>
                  <a:fillRect l="-801" r="-801" b="-8333"/>
                </a:stretch>
              </a:blipFill>
            </p:spPr>
            <p:txBody>
              <a:bodyPr/>
              <a:lstStyle/>
              <a:p>
                <a:r>
                  <a:rPr lang="en-US">
                    <a:noFill/>
                  </a:rPr>
                  <a:t> </a:t>
                </a:r>
              </a:p>
            </p:txBody>
          </p:sp>
        </mc:Fallback>
      </mc:AlternateContent>
      <p:pic>
        <p:nvPicPr>
          <p:cNvPr id="8" name="Picture 7" descr="A graph paper with a triangle&#10;&#10;Description automatically generated">
            <a:extLst>
              <a:ext uri="{FF2B5EF4-FFF2-40B4-BE49-F238E27FC236}">
                <a16:creationId xmlns:a16="http://schemas.microsoft.com/office/drawing/2014/main" id="{9547FE5C-1D5F-7169-361F-C2F7D6D864E5}"/>
              </a:ext>
            </a:extLst>
          </p:cNvPr>
          <p:cNvPicPr>
            <a:picLocks noChangeAspect="1"/>
          </p:cNvPicPr>
          <p:nvPr/>
        </p:nvPicPr>
        <p:blipFill>
          <a:blip r:embed="rId3"/>
          <a:stretch>
            <a:fillRect/>
          </a:stretch>
        </p:blipFill>
        <p:spPr>
          <a:xfrm>
            <a:off x="7904089" y="3212638"/>
            <a:ext cx="2944752" cy="295737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1E0C43D-6A62-E5DE-7E2D-0B2CF3E95115}"/>
                  </a:ext>
                </a:extLst>
              </p:cNvPr>
              <p:cNvSpPr txBox="1"/>
              <p:nvPr/>
            </p:nvSpPr>
            <p:spPr>
              <a:xfrm>
                <a:off x="527293" y="3361659"/>
                <a:ext cx="6489331" cy="2236638"/>
              </a:xfrm>
              <a:prstGeom prst="rect">
                <a:avLst/>
              </a:prstGeom>
              <a:noFill/>
            </p:spPr>
            <p:txBody>
              <a:bodyPr wrap="square">
                <a:spAutoFit/>
              </a:bodyPr>
              <a:lstStyle/>
              <a:p>
                <a:pPr algn="just">
                  <a:lnSpc>
                    <a:spcPct val="150000"/>
                  </a:lnSpc>
                  <a:buClr>
                    <a:srgbClr val="000000"/>
                  </a:buClr>
                  <a:defRPr/>
                </a:pPr>
                <a:r>
                  <a:rPr lang="vi-VN"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Gọi </a:t>
                </a:r>
                <a14:m>
                  <m:oMath xmlns:m="http://schemas.openxmlformats.org/officeDocument/2006/math">
                    <m:r>
                      <a:rPr lang="vi-VN" sz="2400"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𝐼</m:t>
                    </m:r>
                    <m:r>
                      <a:rPr lang="vi-VN" sz="2400"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r>
                      <a:rPr lang="vi-VN" sz="2400"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𝐻</m:t>
                    </m:r>
                    <m:r>
                      <a:rPr lang="vi-VN" sz="2400"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r>
                      <a:rPr lang="vi-VN" sz="2400"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𝐾</m:t>
                    </m:r>
                  </m:oMath>
                </a14:m>
                <a:r>
                  <a:rPr lang="vi-VN"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là hình chiếu của </a:t>
                </a:r>
                <a14:m>
                  <m:oMath xmlns:m="http://schemas.openxmlformats.org/officeDocument/2006/math">
                    <m:r>
                      <a:rPr lang="vi-VN" sz="2400"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𝑁</m:t>
                    </m:r>
                    <m:r>
                      <a:rPr lang="vi-VN" sz="2400"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r>
                      <a:rPr lang="vi-VN" sz="2400"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𝑃</m:t>
                    </m:r>
                    <m:r>
                      <a:rPr lang="vi-VN" sz="2400"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r>
                      <a:rPr lang="vi-VN" sz="2400"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𝑄</m:t>
                    </m:r>
                  </m:oMath>
                </a14:m>
                <a:r>
                  <a:rPr lang="vi-VN"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lên </a:t>
                </a:r>
                <a14:m>
                  <m:oMath xmlns:m="http://schemas.openxmlformats.org/officeDocument/2006/math">
                    <m:r>
                      <a:rPr lang="vi-VN" sz="2400"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𝑀𝐻</m:t>
                    </m:r>
                  </m:oMath>
                </a14:m>
                <a:r>
                  <a:rPr lang="vi-VN"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(xem hình </a:t>
                </a:r>
                <a:r>
                  <a:rPr lang="en-US" sz="2400" kern="0" dirty="0" err="1">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bên</a:t>
                </a:r>
                <a:r>
                  <a:rPr lang="vi-VN"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a:t>
                </a:r>
                <a:endParaRPr lang="en-US"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endParaRPr>
              </a:p>
              <a:p>
                <a:pPr algn="just">
                  <a:lnSpc>
                    <a:spcPct val="150000"/>
                  </a:lnSpc>
                  <a:buClr>
                    <a:srgbClr val="000000"/>
                  </a:buClr>
                  <a:defRPr/>
                </a:pPr>
                <a:r>
                  <a:rPr lang="vi-VN"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Từ đó theo hệ quả định lí </a:t>
                </a:r>
                <a:r>
                  <a:rPr lang="vi-VN" sz="2400" kern="0" dirty="0" err="1">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Thalès</a:t>
                </a:r>
                <a:r>
                  <a:rPr lang="vi-VN"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có: </a:t>
                </a:r>
                <a:endParaRPr lang="en-US"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endParaRPr>
              </a:p>
              <a:p>
                <a:pPr algn="just">
                  <a:lnSpc>
                    <a:spcPct val="150000"/>
                  </a:lnSpc>
                  <a:buClr>
                    <a:srgbClr val="000000"/>
                  </a:buClr>
                  <a:defRPr/>
                </a:pPr>
                <a14:m>
                  <m:oMath xmlns:m="http://schemas.openxmlformats.org/officeDocument/2006/math">
                    <m:r>
                      <a:rPr lang="vi-VN" sz="2400"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𝑀𝑁</m:t>
                    </m:r>
                    <m:r>
                      <a:rPr lang="vi-VN" sz="2400"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m:t>
                    </m:r>
                    <m:r>
                      <a:rPr lang="vi-VN" sz="2400"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𝑁𝑃</m:t>
                    </m:r>
                    <m:r>
                      <a:rPr lang="vi-VN" sz="2400"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m:t>
                    </m:r>
                    <m:r>
                      <a:rPr lang="vi-VN" sz="2400"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𝑃𝑄</m:t>
                    </m:r>
                  </m:oMath>
                </a14:m>
                <a:r>
                  <a:rPr lang="en-US" sz="2400" kern="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a:t>
                </a:r>
              </a:p>
            </p:txBody>
          </p:sp>
        </mc:Choice>
        <mc:Fallback xmlns="">
          <p:sp>
            <p:nvSpPr>
              <p:cNvPr id="9" name="TextBox 8">
                <a:extLst>
                  <a:ext uri="{FF2B5EF4-FFF2-40B4-BE49-F238E27FC236}">
                    <a16:creationId xmlns:a16="http://schemas.microsoft.com/office/drawing/2014/main" id="{F1E0C43D-6A62-E5DE-7E2D-0B2CF3E95115}"/>
                  </a:ext>
                </a:extLst>
              </p:cNvPr>
              <p:cNvSpPr txBox="1">
                <a:spLocks noRot="1" noChangeAspect="1" noMove="1" noResize="1" noEditPoints="1" noAdjustHandles="1" noChangeArrowheads="1" noChangeShapeType="1" noTextEdit="1"/>
              </p:cNvSpPr>
              <p:nvPr/>
            </p:nvSpPr>
            <p:spPr>
              <a:xfrm>
                <a:off x="527293" y="3361659"/>
                <a:ext cx="6489331" cy="2236638"/>
              </a:xfrm>
              <a:prstGeom prst="rect">
                <a:avLst/>
              </a:prstGeom>
              <a:blipFill>
                <a:blip r:embed="rId4"/>
                <a:stretch>
                  <a:fillRect l="-1408" r="-1408" b="-5995"/>
                </a:stretch>
              </a:blipFill>
            </p:spPr>
            <p:txBody>
              <a:bodyPr/>
              <a:lstStyle/>
              <a:p>
                <a:r>
                  <a:rPr lang="en-US">
                    <a:noFill/>
                  </a:rPr>
                  <a:t> </a:t>
                </a:r>
              </a:p>
            </p:txBody>
          </p:sp>
        </mc:Fallback>
      </mc:AlternateContent>
    </p:spTree>
    <p:extLst>
      <p:ext uri="{BB962C8B-B14F-4D97-AF65-F5344CB8AC3E}">
        <p14:creationId xmlns:p14="http://schemas.microsoft.com/office/powerpoint/2010/main" val="84660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6D061B4-FA0C-EC9F-42AD-B8AB83C5A115}"/>
                  </a:ext>
                </a:extLst>
              </p:cNvPr>
              <p:cNvSpPr txBox="1"/>
              <p:nvPr/>
            </p:nvSpPr>
            <p:spPr>
              <a:xfrm>
                <a:off x="262439" y="509508"/>
                <a:ext cx="11618160" cy="2246641"/>
              </a:xfrm>
              <a:prstGeom prst="rect">
                <a:avLst/>
              </a:prstGeom>
              <a:noFill/>
            </p:spPr>
            <p:txBody>
              <a:bodyPr wrap="square">
                <a:spAutoFit/>
              </a:bodyPr>
              <a:lstStyle/>
              <a:p>
                <a:pPr indent="3886200" algn="just">
                  <a:lnSpc>
                    <a:spcPct val="150000"/>
                  </a:lnSpc>
                  <a:spcAft>
                    <a:spcPts val="1067"/>
                  </a:spcAft>
                  <a:buClr>
                    <a:srgbClr val="000000"/>
                  </a:buClr>
                  <a:buFont typeface="Arial"/>
                  <a:buNone/>
                </a:pPr>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Để đo khoảng cách giữa hai vị trí </a:t>
                </a:r>
                <a14:m>
                  <m:oMath xmlns:m="http://schemas.openxmlformats.org/officeDocument/2006/math">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𝐴</m:t>
                    </m:r>
                  </m:oMath>
                </a14:m>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và </a:t>
                </a:r>
                <a14:m>
                  <m:oMath xmlns:m="http://schemas.openxmlformats.org/officeDocument/2006/math">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𝐵</m:t>
                    </m:r>
                  </m:oMath>
                </a14:m>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trong đó </a:t>
                </a:r>
                <a14:m>
                  <m:oMath xmlns:m="http://schemas.openxmlformats.org/officeDocument/2006/math">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𝐵</m:t>
                    </m:r>
                  </m:oMath>
                </a14:m>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không tới được, người ta tiến hành chọn các vị trí </a:t>
                </a:r>
                <a14:m>
                  <m:oMath xmlns:m="http://schemas.openxmlformats.org/officeDocument/2006/math">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𝐶</m:t>
                    </m:r>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 </m:t>
                    </m:r>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𝐷</m:t>
                    </m:r>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 </m:t>
                    </m:r>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𝐸</m:t>
                    </m:r>
                  </m:oMath>
                </a14:m>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như ở </a:t>
                </a:r>
                <a:r>
                  <a:rPr lang="pt-BR" sz="2400" i="1"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Hình 24 </a:t>
                </a:r>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và đo được </a:t>
                </a:r>
                <a14:m>
                  <m:oMath xmlns:m="http://schemas.openxmlformats.org/officeDocument/2006/math">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𝐴𝐶</m:t>
                    </m:r>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r>
                      <m:rPr>
                        <m:nor/>
                      </m:rPr>
                      <a:rPr lang="pt-BR" sz="24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50</m:t>
                    </m:r>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 </m:t>
                    </m:r>
                    <m:r>
                      <m:rPr>
                        <m:nor/>
                      </m:rPr>
                      <a:rPr lang="pt-BR" sz="24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m</m:t>
                    </m:r>
                  </m:oMath>
                </a14:m>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14:m>
                  <m:oMath xmlns:m="http://schemas.openxmlformats.org/officeDocument/2006/math">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𝐶𝐷</m:t>
                    </m:r>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r>
                      <m:rPr>
                        <m:nor/>
                      </m:rPr>
                      <a:rPr lang="en-US" sz="2400" b="0" i="0" kern="100" smtClean="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2</m:t>
                    </m:r>
                    <m:r>
                      <m:rPr>
                        <m:nor/>
                      </m:rPr>
                      <a:rPr lang="pt-BR" sz="240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0</m:t>
                    </m:r>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 </m:t>
                    </m:r>
                    <m:r>
                      <m:rPr>
                        <m:nor/>
                      </m:rPr>
                      <a:rPr lang="pt-BR" sz="240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m</m:t>
                    </m:r>
                  </m:oMath>
                </a14:m>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14:m>
                  <m:oMath xmlns:m="http://schemas.openxmlformats.org/officeDocument/2006/math">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𝐷𝐸</m:t>
                    </m:r>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r>
                      <m:rPr>
                        <m:nor/>
                      </m:rPr>
                      <a:rPr lang="en-US" sz="2400" b="0" i="0" kern="100" smtClean="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18</m:t>
                    </m:r>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 </m:t>
                    </m:r>
                    <m:r>
                      <m:rPr>
                        <m:nor/>
                      </m:rPr>
                      <a:rPr lang="pt-BR" sz="240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m</m:t>
                    </m:r>
                  </m:oMath>
                </a14:m>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Hỏi khoảng cách giữa hai vị trí </a:t>
                </a:r>
                <a14:m>
                  <m:oMath xmlns:m="http://schemas.openxmlformats.org/officeDocument/2006/math">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𝐴</m:t>
                    </m:r>
                  </m:oMath>
                </a14:m>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và </a:t>
                </a:r>
                <a14:m>
                  <m:oMath xmlns:m="http://schemas.openxmlformats.org/officeDocument/2006/math">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𝐵</m:t>
                    </m:r>
                  </m:oMath>
                </a14:m>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là bao nhiêu?</a:t>
                </a:r>
                <a:endParaRPr lang="en-US" sz="2400" kern="100" dirty="0">
                  <a:solidFill>
                    <a:srgbClr val="000000"/>
                  </a:solidFill>
                  <a:ea typeface="Calibri" panose="020F0502020204030204" pitchFamily="34" charset="0"/>
                  <a:cs typeface="Times New Roman" panose="02020603050405020304" pitchFamily="18" charset="0"/>
                  <a:sym typeface="Arial"/>
                </a:endParaRPr>
              </a:p>
            </p:txBody>
          </p:sp>
        </mc:Choice>
        <mc:Fallback xmlns="">
          <p:sp>
            <p:nvSpPr>
              <p:cNvPr id="2" name="TextBox 1">
                <a:extLst>
                  <a:ext uri="{FF2B5EF4-FFF2-40B4-BE49-F238E27FC236}">
                    <a16:creationId xmlns:a16="http://schemas.microsoft.com/office/drawing/2014/main" id="{86D061B4-FA0C-EC9F-42AD-B8AB83C5A115}"/>
                  </a:ext>
                </a:extLst>
              </p:cNvPr>
              <p:cNvSpPr txBox="1">
                <a:spLocks noRot="1" noChangeAspect="1" noMove="1" noResize="1" noEditPoints="1" noAdjustHandles="1" noChangeArrowheads="1" noChangeShapeType="1" noTextEdit="1"/>
              </p:cNvSpPr>
              <p:nvPr/>
            </p:nvSpPr>
            <p:spPr>
              <a:xfrm>
                <a:off x="262439" y="509508"/>
                <a:ext cx="11618160" cy="2246641"/>
              </a:xfrm>
              <a:prstGeom prst="rect">
                <a:avLst/>
              </a:prstGeom>
              <a:blipFill>
                <a:blip r:embed="rId2"/>
                <a:stretch>
                  <a:fillRect l="-787" r="-83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F57CD8F1-C6E8-3BC4-4361-CAF2C79F40A7}"/>
              </a:ext>
            </a:extLst>
          </p:cNvPr>
          <p:cNvSpPr txBox="1"/>
          <p:nvPr/>
        </p:nvSpPr>
        <p:spPr>
          <a:xfrm>
            <a:off x="338151" y="509508"/>
            <a:ext cx="3707823" cy="510778"/>
          </a:xfrm>
          <a:prstGeom prst="roundRect">
            <a:avLst/>
          </a:prstGeom>
          <a:solidFill>
            <a:srgbClr val="FDD7E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algn="ctr" defTabSz="1219170">
              <a:buFont typeface="Arial"/>
              <a:buNone/>
              <a:defRPr/>
            </a:pPr>
            <a:r>
              <a:rPr lang="nl-NL" sz="2400" b="1" dirty="0" err="1">
                <a:solidFill>
                  <a:srgbClr val="000000"/>
                </a:solidFill>
                <a:latin typeface="UTM Avo" panose="02040603050506020204" pitchFamily="18" charset="0"/>
                <a:cs typeface="Arial" panose="020B0604020202020204" pitchFamily="34" charset="0"/>
                <a:sym typeface="Arial"/>
              </a:rPr>
              <a:t>Bài</a:t>
            </a:r>
            <a:r>
              <a:rPr lang="nl-NL" sz="2400" b="1" dirty="0">
                <a:solidFill>
                  <a:srgbClr val="000000"/>
                </a:solidFill>
                <a:latin typeface="UTM Avo" panose="02040603050506020204" pitchFamily="18" charset="0"/>
                <a:cs typeface="Arial" panose="020B0604020202020204" pitchFamily="34" charset="0"/>
                <a:sym typeface="Arial"/>
              </a:rPr>
              <a:t> </a:t>
            </a:r>
            <a:r>
              <a:rPr lang="nl-NL" sz="2400" b="1" dirty="0" err="1">
                <a:solidFill>
                  <a:srgbClr val="000000"/>
                </a:solidFill>
                <a:latin typeface="UTM Avo" panose="02040603050506020204" pitchFamily="18" charset="0"/>
                <a:cs typeface="Arial" panose="020B0604020202020204" pitchFamily="34" charset="0"/>
                <a:sym typeface="Arial"/>
              </a:rPr>
              <a:t>tập</a:t>
            </a:r>
            <a:r>
              <a:rPr lang="nl-NL" sz="2400" b="1" dirty="0">
                <a:solidFill>
                  <a:srgbClr val="000000"/>
                </a:solidFill>
                <a:latin typeface="UTM Avo" panose="02040603050506020204" pitchFamily="18" charset="0"/>
                <a:cs typeface="Arial" panose="020B0604020202020204" pitchFamily="34" charset="0"/>
                <a:sym typeface="Arial"/>
              </a:rPr>
              <a:t> 1: SGK – </a:t>
            </a:r>
            <a:r>
              <a:rPr lang="nl-NL" sz="2400" b="1" dirty="0" err="1">
                <a:solidFill>
                  <a:srgbClr val="000000"/>
                </a:solidFill>
                <a:latin typeface="UTM Avo" panose="02040603050506020204" pitchFamily="18" charset="0"/>
                <a:cs typeface="Arial" panose="020B0604020202020204" pitchFamily="34" charset="0"/>
                <a:sym typeface="Arial"/>
              </a:rPr>
              <a:t>tr</a:t>
            </a:r>
            <a:r>
              <a:rPr lang="nl-NL" sz="2400" b="1" dirty="0">
                <a:solidFill>
                  <a:srgbClr val="000000"/>
                </a:solidFill>
                <a:latin typeface="UTM Avo" panose="02040603050506020204" pitchFamily="18" charset="0"/>
                <a:cs typeface="Arial" panose="020B0604020202020204" pitchFamily="34" charset="0"/>
                <a:sym typeface="Arial"/>
              </a:rPr>
              <a:t>.60</a:t>
            </a:r>
            <a:endParaRPr lang="en-US" sz="2400" dirty="0">
              <a:solidFill>
                <a:srgbClr val="000000"/>
              </a:solidFill>
              <a:latin typeface="UTM Avo" panose="02040603050506020204" pitchFamily="18"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905245D-A7DB-9448-41E4-77B55DFEF34B}"/>
                  </a:ext>
                </a:extLst>
              </p:cNvPr>
              <p:cNvSpPr txBox="1"/>
              <p:nvPr/>
            </p:nvSpPr>
            <p:spPr>
              <a:xfrm>
                <a:off x="338151" y="3260945"/>
                <a:ext cx="8852986" cy="2635209"/>
              </a:xfrm>
              <a:prstGeom prst="rect">
                <a:avLst/>
              </a:prstGeom>
              <a:noFill/>
            </p:spPr>
            <p:txBody>
              <a:bodyPr wrap="square">
                <a:spAutoFit/>
              </a:bodyPr>
              <a:lstStyle/>
              <a:p>
                <a:pPr algn="just">
                  <a:lnSpc>
                    <a:spcPct val="150000"/>
                  </a:lnSpc>
                  <a:buClr>
                    <a:srgbClr val="000000"/>
                  </a:buClr>
                  <a:buFont typeface="Arial"/>
                  <a:buNone/>
                </a:pPr>
                <a:r>
                  <a:rPr lang="vi-VN"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Ta thấy:</a:t>
                </a:r>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r>
                  <a:rPr lang="vi-VN"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14:m>
                  <m:oMath xmlns:m="http://schemas.openxmlformats.org/officeDocument/2006/math">
                    <m:r>
                      <a:rPr lang="vi-VN" sz="2400"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𝐷𝐸</m:t>
                    </m:r>
                    <m:r>
                      <a:rPr lang="vi-VN" sz="2400"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m:t>
                    </m:r>
                    <m:r>
                      <a:rPr lang="vi-VN" sz="2400"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𝐴𝐵</m:t>
                    </m:r>
                  </m:oMath>
                </a14:m>
                <a:r>
                  <a:rPr lang="vi-VN"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vì cùng vuông góc với </a:t>
                </a:r>
                <a14:m>
                  <m:oMath xmlns:m="http://schemas.openxmlformats.org/officeDocument/2006/math">
                    <m:r>
                      <a:rPr lang="vi-VN" sz="2400"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𝐴𝐶</m:t>
                    </m:r>
                  </m:oMath>
                </a14:m>
                <a:endParaRPr lang="vi-VN"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endParaRPr>
              </a:p>
              <a:p>
                <a:pPr algn="just">
                  <a:lnSpc>
                    <a:spcPct val="150000"/>
                  </a:lnSpc>
                  <a:buClr>
                    <a:srgbClr val="000000"/>
                  </a:buClr>
                  <a:buFont typeface="Arial"/>
                  <a:buNone/>
                </a:pPr>
                <a:r>
                  <a:rPr lang="vi-VN"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Xét </a:t>
                </a:r>
                <a14:m>
                  <m:oMath xmlns:m="http://schemas.openxmlformats.org/officeDocument/2006/math">
                    <m:r>
                      <a:rPr lang="vi-VN" sz="2400"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m:t>
                    </m:r>
                    <m:r>
                      <a:rPr lang="vi-VN" sz="2400"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𝐶𝐴𝐵</m:t>
                    </m:r>
                  </m:oMath>
                </a14:m>
                <a:r>
                  <a:rPr lang="vi-VN"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có </a:t>
                </a:r>
                <a14:m>
                  <m:oMath xmlns:m="http://schemas.openxmlformats.org/officeDocument/2006/math">
                    <m:r>
                      <a:rPr lang="vi-VN" sz="2400"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𝐷𝐸</m:t>
                    </m:r>
                    <m:r>
                      <a:rPr lang="vi-VN" sz="2400"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m:t>
                    </m:r>
                    <m:r>
                      <a:rPr lang="vi-VN" sz="2400"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𝐴𝐵</m:t>
                    </m:r>
                  </m:oMath>
                </a14:m>
                <a:r>
                  <a:rPr lang="vi-VN"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áp dụng hệ quả định lí </a:t>
                </a:r>
                <a:r>
                  <a:rPr lang="vi-VN" sz="2400" kern="100" dirty="0" err="1">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Thalès</a:t>
                </a:r>
                <a:r>
                  <a:rPr lang="vi-VN"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ta có:</a:t>
                </a:r>
                <a:endPar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endParaRPr>
              </a:p>
              <a:p>
                <a:pPr algn="just">
                  <a:lnSpc>
                    <a:spcPct val="150000"/>
                  </a:lnSpc>
                  <a:buClr>
                    <a:srgbClr val="000000"/>
                  </a:buClr>
                  <a:buFont typeface="Arial"/>
                  <a:buNone/>
                </a:pPr>
                <a14:m>
                  <m:oMath xmlns:m="http://schemas.openxmlformats.org/officeDocument/2006/math">
                    <m:f>
                      <m:fPr>
                        <m:ctrlPr>
                          <a:rPr lang="en-US" sz="2400" i="1"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m:rPr>
                            <m:nor/>
                          </m:rPr>
                          <a:rPr lang="vi-VN" sz="2400" i="1"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CD</m:t>
                        </m:r>
                      </m:num>
                      <m:den>
                        <m:r>
                          <m:rPr>
                            <m:nor/>
                          </m:rPr>
                          <a:rPr lang="vi-VN" sz="2400" i="1"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CA</m:t>
                        </m:r>
                      </m:den>
                    </m:f>
                    <m:r>
                      <m:rPr>
                        <m:nor/>
                      </m:rPr>
                      <a:rPr lang="en-US" sz="2400" b="0" i="1" kern="10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r>
                      <m:rPr>
                        <m:nor/>
                      </m:rPr>
                      <a:rPr lang="vi-VN" sz="2400"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m:t>
                    </m:r>
                    <m:r>
                      <m:rPr>
                        <m:nor/>
                      </m:rPr>
                      <a:rPr lang="en-US" sz="2400" b="0" i="1" kern="10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lang="en-US" sz="2400" i="1"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m:rPr>
                            <m:nor/>
                          </m:rPr>
                          <a:rPr lang="vi-VN" sz="2400" i="1"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DE</m:t>
                        </m:r>
                      </m:num>
                      <m:den>
                        <m:r>
                          <m:rPr>
                            <m:nor/>
                          </m:rPr>
                          <a:rPr lang="vi-VN" sz="2400" i="1"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AB</m:t>
                        </m:r>
                      </m:den>
                    </m:f>
                    <m:r>
                      <a:rPr lang="vi-VN" sz="2400"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lang="en-US" sz="2400" i="1"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m:rPr>
                            <m:nor/>
                          </m:rPr>
                          <a:rPr lang="en-US" sz="2400" kern="10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m:t>20</m:t>
                        </m:r>
                      </m:num>
                      <m:den>
                        <m:r>
                          <m:rPr>
                            <m:nor/>
                          </m:rPr>
                          <a:rPr lang="en-US" sz="2400" kern="10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m:t>50</m:t>
                        </m:r>
                      </m:den>
                    </m:f>
                    <m:r>
                      <a:rPr lang="vi-VN" sz="2400"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lang="en-US" sz="2400" i="1"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m:rPr>
                            <m:nor/>
                          </m:rPr>
                          <a:rPr lang="en-US" sz="2400" kern="10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m:t>18</m:t>
                        </m:r>
                      </m:num>
                      <m:den>
                        <m:r>
                          <m:rPr>
                            <m:nor/>
                          </m:rPr>
                          <a:rPr lang="vi-VN" sz="2400" i="1"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AB</m:t>
                        </m:r>
                      </m:den>
                    </m:f>
                  </m:oMath>
                </a14:m>
                <a:r>
                  <a:rPr lang="vi-VN" sz="2400" i="1"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14:m>
                  <m:oMath xmlns:m="http://schemas.openxmlformats.org/officeDocument/2006/math">
                    <m:r>
                      <a:rPr lang="vi-VN" sz="2400" kern="1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m:t>
                    </m:r>
                  </m:oMath>
                </a14:m>
                <a:r>
                  <a:rPr lang="vi-VN"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14:m>
                  <m:oMath xmlns:m="http://schemas.openxmlformats.org/officeDocument/2006/math">
                    <m:r>
                      <a:rPr lang="vi-VN" sz="2400"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𝐴𝐵</m:t>
                    </m:r>
                    <m:r>
                      <a:rPr lang="vi-VN" sz="2400"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lang="en-US" sz="2400" i="1"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m:rPr>
                            <m:nor/>
                          </m:rPr>
                          <a:rPr lang="en-US" sz="2400" kern="10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m:t>50 . 18 </m:t>
                        </m:r>
                      </m:num>
                      <m:den>
                        <m:r>
                          <m:rPr>
                            <m:nor/>
                          </m:rPr>
                          <a:rPr lang="en-US" sz="2400" kern="10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m:t>20 </m:t>
                        </m:r>
                      </m:den>
                    </m:f>
                  </m:oMath>
                </a14:m>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14:m>
                  <m:oMath xmlns:m="http://schemas.openxmlformats.org/officeDocument/2006/math">
                    <m:r>
                      <a:rPr lang="vi-VN" sz="2400"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m:t>
                    </m:r>
                  </m:oMath>
                </a14:m>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45 </a:t>
                </a:r>
                <a:r>
                  <a:rPr lang="vi-VN"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m</a:t>
                </a:r>
                <a:endPar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endParaRPr>
              </a:p>
              <a:p>
                <a:pPr algn="just">
                  <a:lnSpc>
                    <a:spcPct val="150000"/>
                  </a:lnSpc>
                  <a:buClr>
                    <a:srgbClr val="000000"/>
                  </a:buClr>
                  <a:buFont typeface="Arial"/>
                  <a:buNone/>
                </a:pPr>
                <a:r>
                  <a:rPr lang="vi-VN"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Vậy khoảng cách giữa </a:t>
                </a:r>
                <a14:m>
                  <m:oMath xmlns:m="http://schemas.openxmlformats.org/officeDocument/2006/math">
                    <m:r>
                      <a:rPr lang="vi-VN" sz="2400"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𝐴</m:t>
                    </m:r>
                  </m:oMath>
                </a14:m>
                <a:r>
                  <a:rPr lang="vi-VN"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và </a:t>
                </a:r>
                <a14:m>
                  <m:oMath xmlns:m="http://schemas.openxmlformats.org/officeDocument/2006/math">
                    <m:r>
                      <a:rPr lang="vi-VN" sz="2400" kern="10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𝐵</m:t>
                    </m:r>
                  </m:oMath>
                </a14:m>
                <a:r>
                  <a:rPr lang="vi-VN"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là </a:t>
                </a:r>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45 </a:t>
                </a:r>
                <a:r>
                  <a:rPr lang="vi-VN"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m</a:t>
                </a:r>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a:t>
                </a:r>
              </a:p>
            </p:txBody>
          </p:sp>
        </mc:Choice>
        <mc:Fallback xmlns="">
          <p:sp>
            <p:nvSpPr>
              <p:cNvPr id="4" name="TextBox 3">
                <a:extLst>
                  <a:ext uri="{FF2B5EF4-FFF2-40B4-BE49-F238E27FC236}">
                    <a16:creationId xmlns:a16="http://schemas.microsoft.com/office/drawing/2014/main" id="{2905245D-A7DB-9448-41E4-77B55DFEF34B}"/>
                  </a:ext>
                </a:extLst>
              </p:cNvPr>
              <p:cNvSpPr txBox="1">
                <a:spLocks noRot="1" noChangeAspect="1" noMove="1" noResize="1" noEditPoints="1" noAdjustHandles="1" noChangeArrowheads="1" noChangeShapeType="1" noTextEdit="1"/>
              </p:cNvSpPr>
              <p:nvPr/>
            </p:nvSpPr>
            <p:spPr>
              <a:xfrm>
                <a:off x="338151" y="3260945"/>
                <a:ext cx="8852986" cy="2635209"/>
              </a:xfrm>
              <a:prstGeom prst="rect">
                <a:avLst/>
              </a:prstGeom>
              <a:blipFill>
                <a:blip r:embed="rId3"/>
                <a:stretch>
                  <a:fillRect l="-1032" b="-2315"/>
                </a:stretch>
              </a:blipFill>
            </p:spPr>
            <p:txBody>
              <a:bodyPr/>
              <a:lstStyle/>
              <a:p>
                <a:r>
                  <a:rPr lang="en-US">
                    <a:noFill/>
                  </a:rPr>
                  <a:t> </a:t>
                </a:r>
              </a:p>
            </p:txBody>
          </p:sp>
        </mc:Fallback>
      </mc:AlternateContent>
      <p:sp>
        <p:nvSpPr>
          <p:cNvPr id="5" name="Oval Callout 29">
            <a:extLst>
              <a:ext uri="{FF2B5EF4-FFF2-40B4-BE49-F238E27FC236}">
                <a16:creationId xmlns:a16="http://schemas.microsoft.com/office/drawing/2014/main" id="{D0E0D048-325C-51F0-E0F9-D9C70BB603FE}"/>
              </a:ext>
            </a:extLst>
          </p:cNvPr>
          <p:cNvSpPr/>
          <p:nvPr/>
        </p:nvSpPr>
        <p:spPr>
          <a:xfrm>
            <a:off x="4183626" y="2513235"/>
            <a:ext cx="1297003" cy="485828"/>
          </a:xfrm>
          <a:prstGeom prst="wedgeEllipseCallout">
            <a:avLst>
              <a:gd name="adj1" fmla="val -39329"/>
              <a:gd name="adj2" fmla="val 75924"/>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1219170">
              <a:buFont typeface="Arial"/>
              <a:buNone/>
              <a:defRPr/>
            </a:pPr>
            <a:r>
              <a:rPr lang="vi-VN" sz="2400" b="1" kern="100" dirty="0">
                <a:solidFill>
                  <a:schemeClr val="bg1"/>
                </a:solidFill>
                <a:latin typeface="UTM Avo" panose="02040603050506020204" pitchFamily="18" charset="0"/>
                <a:ea typeface="Times New Roman" panose="02020603050405020304" pitchFamily="18" charset="0"/>
                <a:cs typeface="Times New Roman" panose="02020603050405020304" pitchFamily="18" charset="0"/>
                <a:sym typeface="Arial"/>
              </a:rPr>
              <a:t>Giải</a:t>
            </a:r>
            <a:endParaRPr lang="en-US" sz="2400" b="1" kern="100" dirty="0">
              <a:solidFill>
                <a:schemeClr val="bg1"/>
              </a:solidFill>
              <a:latin typeface="UTM Avo" panose="02040603050506020204" pitchFamily="18" charset="0"/>
              <a:ea typeface="Times New Roman" panose="02020603050405020304" pitchFamily="18" charset="0"/>
              <a:cs typeface="Times New Roman" panose="02020603050405020304" pitchFamily="18" charset="0"/>
              <a:sym typeface="Arial"/>
            </a:endParaRPr>
          </a:p>
        </p:txBody>
      </p:sp>
      <p:pic>
        <p:nvPicPr>
          <p:cNvPr id="6" name="Picture 5">
            <a:extLst>
              <a:ext uri="{FF2B5EF4-FFF2-40B4-BE49-F238E27FC236}">
                <a16:creationId xmlns:a16="http://schemas.microsoft.com/office/drawing/2014/main" id="{3E652353-A91E-A74F-2002-02619E71CC6A}"/>
              </a:ext>
            </a:extLst>
          </p:cNvPr>
          <p:cNvPicPr>
            <a:picLocks noChangeAspect="1"/>
          </p:cNvPicPr>
          <p:nvPr/>
        </p:nvPicPr>
        <p:blipFill>
          <a:blip r:embed="rId4"/>
          <a:stretch>
            <a:fillRect/>
          </a:stretch>
        </p:blipFill>
        <p:spPr>
          <a:xfrm>
            <a:off x="9191137" y="2701091"/>
            <a:ext cx="2757287" cy="2801522"/>
          </a:xfrm>
          <a:prstGeom prst="rect">
            <a:avLst/>
          </a:prstGeom>
        </p:spPr>
      </p:pic>
    </p:spTree>
    <p:extLst>
      <p:ext uri="{BB962C8B-B14F-4D97-AF65-F5344CB8AC3E}">
        <p14:creationId xmlns:p14="http://schemas.microsoft.com/office/powerpoint/2010/main" val="349969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AF4C71-BC84-B09F-F282-3C663D63AA50}"/>
              </a:ext>
            </a:extLst>
          </p:cNvPr>
          <p:cNvGrpSpPr/>
          <p:nvPr/>
        </p:nvGrpSpPr>
        <p:grpSpPr>
          <a:xfrm>
            <a:off x="442784" y="2148112"/>
            <a:ext cx="3464394" cy="3907980"/>
            <a:chOff x="255888" y="1306284"/>
            <a:chExt cx="2598295" cy="2930986"/>
          </a:xfrm>
        </p:grpSpPr>
        <p:sp>
          <p:nvSpPr>
            <p:cNvPr id="3" name="Title 11">
              <a:extLst>
                <a:ext uri="{FF2B5EF4-FFF2-40B4-BE49-F238E27FC236}">
                  <a16:creationId xmlns:a16="http://schemas.microsoft.com/office/drawing/2014/main" id="{7B39FDEF-C2B8-291F-FE76-155B3C73890E}"/>
                </a:ext>
              </a:extLst>
            </p:cNvPr>
            <p:cNvSpPr txBox="1">
              <a:spLocks/>
            </p:cNvSpPr>
            <p:nvPr/>
          </p:nvSpPr>
          <p:spPr>
            <a:xfrm>
              <a:off x="255888" y="1306284"/>
              <a:ext cx="2598295" cy="2542009"/>
            </a:xfrm>
            <a:prstGeom prst="rect">
              <a:avLst/>
            </a:prstGeom>
            <a:solidFill>
              <a:srgbClr val="FCD9D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uphoria Script"/>
                <a:buNone/>
                <a:defRPr sz="5000" b="0" i="0" u="none" strike="noStrike" cap="none">
                  <a:solidFill>
                    <a:schemeClr val="dk1"/>
                  </a:solidFill>
                  <a:latin typeface="Euphoria Script"/>
                  <a:ea typeface="Euphoria Script"/>
                  <a:cs typeface="Euphoria Script"/>
                  <a:sym typeface="Euphoria Script"/>
                </a:defRPr>
              </a:lvl1pPr>
              <a:lvl2pPr marR="0" lvl="1"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2pPr>
              <a:lvl3pPr marR="0" lvl="2"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3pPr>
              <a:lvl4pPr marR="0" lvl="3"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4pPr>
              <a:lvl5pPr marR="0" lvl="4"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5pPr>
              <a:lvl6pPr marR="0" lvl="5"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6pPr>
              <a:lvl7pPr marR="0" lvl="6"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7pPr>
              <a:lvl8pPr marR="0" lvl="7"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8pPr>
              <a:lvl9pPr marR="0" lvl="8"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9pPr>
            </a:lstStyle>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kumimoji="0" lang="pt-BR"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rPr>
                <a:t>Ôn lại các kiến thức đã học trong bài</a:t>
              </a:r>
            </a:p>
          </p:txBody>
        </p:sp>
        <p:pic>
          <p:nvPicPr>
            <p:cNvPr id="4" name="Picture 3">
              <a:extLst>
                <a:ext uri="{FF2B5EF4-FFF2-40B4-BE49-F238E27FC236}">
                  <a16:creationId xmlns:a16="http://schemas.microsoft.com/office/drawing/2014/main" id="{96B9ED55-B110-DE95-3A0A-610BD50FAD0B}"/>
                </a:ext>
              </a:extLst>
            </p:cNvPr>
            <p:cNvPicPr>
              <a:picLocks noChangeAspect="1"/>
            </p:cNvPicPr>
            <p:nvPr/>
          </p:nvPicPr>
          <p:blipFill>
            <a:blip r:embed="rId2"/>
            <a:stretch>
              <a:fillRect/>
            </a:stretch>
          </p:blipFill>
          <p:spPr>
            <a:xfrm>
              <a:off x="863521" y="3459316"/>
              <a:ext cx="1383030" cy="777954"/>
            </a:xfrm>
            <a:prstGeom prst="rect">
              <a:avLst/>
            </a:prstGeom>
          </p:spPr>
        </p:pic>
      </p:grpSp>
      <p:grpSp>
        <p:nvGrpSpPr>
          <p:cNvPr id="5" name="Group 4">
            <a:extLst>
              <a:ext uri="{FF2B5EF4-FFF2-40B4-BE49-F238E27FC236}">
                <a16:creationId xmlns:a16="http://schemas.microsoft.com/office/drawing/2014/main" id="{933C77FD-5490-7EF5-B0AB-79F6D75AF578}"/>
              </a:ext>
            </a:extLst>
          </p:cNvPr>
          <p:cNvGrpSpPr/>
          <p:nvPr/>
        </p:nvGrpSpPr>
        <p:grpSpPr>
          <a:xfrm>
            <a:off x="4131232" y="2148112"/>
            <a:ext cx="3464395" cy="3907980"/>
            <a:chOff x="3022223" y="1306284"/>
            <a:chExt cx="2598296" cy="2930986"/>
          </a:xfrm>
        </p:grpSpPr>
        <p:sp>
          <p:nvSpPr>
            <p:cNvPr id="6" name="Title 12">
              <a:extLst>
                <a:ext uri="{FF2B5EF4-FFF2-40B4-BE49-F238E27FC236}">
                  <a16:creationId xmlns:a16="http://schemas.microsoft.com/office/drawing/2014/main" id="{2479555A-DEF3-81F7-1D34-58937968A35B}"/>
                </a:ext>
              </a:extLst>
            </p:cNvPr>
            <p:cNvSpPr txBox="1">
              <a:spLocks/>
            </p:cNvSpPr>
            <p:nvPr/>
          </p:nvSpPr>
          <p:spPr>
            <a:xfrm>
              <a:off x="3022223" y="1306284"/>
              <a:ext cx="2598296" cy="2542009"/>
            </a:xfrm>
            <a:prstGeom prst="rect">
              <a:avLst/>
            </a:prstGeom>
            <a:solidFill>
              <a:srgbClr val="D0DAC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uphoria Script"/>
                <a:buNone/>
                <a:defRPr sz="5000" b="0" i="0" u="none" strike="noStrike" cap="none">
                  <a:solidFill>
                    <a:schemeClr val="dk1"/>
                  </a:solidFill>
                  <a:latin typeface="Euphoria Script"/>
                  <a:ea typeface="Euphoria Script"/>
                  <a:cs typeface="Euphoria Script"/>
                  <a:sym typeface="Euphoria Script"/>
                </a:defRPr>
              </a:lvl1pPr>
              <a:lvl2pPr marR="0" lvl="1"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2pPr>
              <a:lvl3pPr marR="0" lvl="2"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3pPr>
              <a:lvl4pPr marR="0" lvl="3"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4pPr>
              <a:lvl5pPr marR="0" lvl="4"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5pPr>
              <a:lvl6pPr marR="0" lvl="5"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6pPr>
              <a:lvl7pPr marR="0" lvl="6"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7pPr>
              <a:lvl8pPr marR="0" lvl="7"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8pPr>
              <a:lvl9pPr marR="0" lvl="8"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9pPr>
            </a:lstStyle>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pt-BR" sz="2400" kern="0" dirty="0">
                  <a:solidFill>
                    <a:srgbClr val="000000"/>
                  </a:solidFill>
                  <a:latin typeface="UTM Avo" panose="02040603050506020204" pitchFamily="18" charset="0"/>
                  <a:cs typeface="Times New Roman" panose="02020603050405020304" pitchFamily="18" charset="0"/>
                  <a:sym typeface="Arial"/>
                </a:rPr>
                <a:t>Hoàn thành </a:t>
              </a:r>
            </a:p>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pt-BR" sz="2400" kern="0" dirty="0">
                  <a:solidFill>
                    <a:srgbClr val="000000"/>
                  </a:solidFill>
                  <a:latin typeface="UTM Avo" panose="02040603050506020204" pitchFamily="18" charset="0"/>
                  <a:cs typeface="Times New Roman" panose="02020603050405020304" pitchFamily="18" charset="0"/>
                  <a:sym typeface="Arial"/>
                </a:rPr>
                <a:t>các bài tập trong SBT </a:t>
              </a:r>
            </a:p>
          </p:txBody>
        </p:sp>
        <p:pic>
          <p:nvPicPr>
            <p:cNvPr id="7" name="Picture 6">
              <a:extLst>
                <a:ext uri="{FF2B5EF4-FFF2-40B4-BE49-F238E27FC236}">
                  <a16:creationId xmlns:a16="http://schemas.microsoft.com/office/drawing/2014/main" id="{CC76A8AE-E5F8-C667-0259-78FCB21C4953}"/>
                </a:ext>
              </a:extLst>
            </p:cNvPr>
            <p:cNvPicPr>
              <a:picLocks noChangeAspect="1"/>
            </p:cNvPicPr>
            <p:nvPr/>
          </p:nvPicPr>
          <p:blipFill>
            <a:blip r:embed="rId2"/>
            <a:stretch>
              <a:fillRect/>
            </a:stretch>
          </p:blipFill>
          <p:spPr>
            <a:xfrm>
              <a:off x="3631067" y="3459316"/>
              <a:ext cx="1383030" cy="777954"/>
            </a:xfrm>
            <a:prstGeom prst="rect">
              <a:avLst/>
            </a:prstGeom>
          </p:spPr>
        </p:pic>
      </p:grpSp>
      <p:grpSp>
        <p:nvGrpSpPr>
          <p:cNvPr id="8" name="Group 7">
            <a:extLst>
              <a:ext uri="{FF2B5EF4-FFF2-40B4-BE49-F238E27FC236}">
                <a16:creationId xmlns:a16="http://schemas.microsoft.com/office/drawing/2014/main" id="{E7A49479-3F2D-DE27-642E-D386AFD6B4C9}"/>
              </a:ext>
            </a:extLst>
          </p:cNvPr>
          <p:cNvGrpSpPr/>
          <p:nvPr/>
        </p:nvGrpSpPr>
        <p:grpSpPr>
          <a:xfrm>
            <a:off x="7933286" y="2148115"/>
            <a:ext cx="3858052" cy="3907979"/>
            <a:chOff x="5873765" y="1306286"/>
            <a:chExt cx="2893539" cy="2930984"/>
          </a:xfrm>
        </p:grpSpPr>
        <p:sp>
          <p:nvSpPr>
            <p:cNvPr id="9" name="Title 13">
              <a:extLst>
                <a:ext uri="{FF2B5EF4-FFF2-40B4-BE49-F238E27FC236}">
                  <a16:creationId xmlns:a16="http://schemas.microsoft.com/office/drawing/2014/main" id="{2004D37C-9442-DB65-82FD-DE984FFAB772}"/>
                </a:ext>
              </a:extLst>
            </p:cNvPr>
            <p:cNvSpPr txBox="1">
              <a:spLocks/>
            </p:cNvSpPr>
            <p:nvPr/>
          </p:nvSpPr>
          <p:spPr>
            <a:xfrm>
              <a:off x="5873765" y="1306286"/>
              <a:ext cx="2893539" cy="2542008"/>
            </a:xfrm>
            <a:prstGeom prst="rect">
              <a:avLst/>
            </a:prstGeom>
            <a:solidFill>
              <a:srgbClr val="CCBEB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uphoria Script"/>
                <a:buNone/>
                <a:defRPr sz="5000" b="0" i="0" u="none" strike="noStrike" cap="none">
                  <a:solidFill>
                    <a:schemeClr val="dk1"/>
                  </a:solidFill>
                  <a:latin typeface="Euphoria Script"/>
                  <a:ea typeface="Euphoria Script"/>
                  <a:cs typeface="Euphoria Script"/>
                  <a:sym typeface="Euphoria Script"/>
                </a:defRPr>
              </a:lvl1pPr>
              <a:lvl2pPr marR="0" lvl="1"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2pPr>
              <a:lvl3pPr marR="0" lvl="2"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3pPr>
              <a:lvl4pPr marR="0" lvl="3"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4pPr>
              <a:lvl5pPr marR="0" lvl="4"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5pPr>
              <a:lvl6pPr marR="0" lvl="5"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6pPr>
              <a:lvl7pPr marR="0" lvl="6"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7pPr>
              <a:lvl8pPr marR="0" lvl="7"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8pPr>
              <a:lvl9pPr marR="0" lvl="8"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9pPr>
            </a:lstStyle>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pt-BR" sz="2400" kern="0" dirty="0">
                  <a:solidFill>
                    <a:srgbClr val="000000"/>
                  </a:solidFill>
                  <a:latin typeface="UTM Avo" panose="02040603050506020204" pitchFamily="18" charset="0"/>
                  <a:cs typeface="Times New Roman" panose="02020603050405020304" pitchFamily="18" charset="0"/>
                  <a:sym typeface="Arial"/>
                </a:rPr>
                <a:t>Chuẩn bị trước</a:t>
              </a:r>
            </a:p>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pt-BR" sz="2400" b="1" kern="0" dirty="0">
                  <a:solidFill>
                    <a:srgbClr val="000000"/>
                  </a:solidFill>
                  <a:latin typeface="UTM Avo" panose="02040603050506020204" pitchFamily="18" charset="0"/>
                  <a:cs typeface="Times New Roman" panose="02020603050405020304" pitchFamily="18" charset="0"/>
                  <a:sym typeface="Arial"/>
                </a:rPr>
                <a:t>Bài 2: Ứng dụng của định lí Thalès trong tam giác – Tiết 2</a:t>
              </a:r>
            </a:p>
          </p:txBody>
        </p:sp>
        <p:pic>
          <p:nvPicPr>
            <p:cNvPr id="10" name="Picture 9">
              <a:extLst>
                <a:ext uri="{FF2B5EF4-FFF2-40B4-BE49-F238E27FC236}">
                  <a16:creationId xmlns:a16="http://schemas.microsoft.com/office/drawing/2014/main" id="{C1155DD5-1D5A-C58A-C905-1CE11125E5FC}"/>
                </a:ext>
              </a:extLst>
            </p:cNvPr>
            <p:cNvPicPr>
              <a:picLocks noChangeAspect="1"/>
            </p:cNvPicPr>
            <p:nvPr/>
          </p:nvPicPr>
          <p:blipFill>
            <a:blip r:embed="rId2"/>
            <a:stretch>
              <a:fillRect/>
            </a:stretch>
          </p:blipFill>
          <p:spPr>
            <a:xfrm>
              <a:off x="6629020" y="3459316"/>
              <a:ext cx="1383030" cy="777954"/>
            </a:xfrm>
            <a:prstGeom prst="rect">
              <a:avLst/>
            </a:prstGeom>
          </p:spPr>
        </p:pic>
      </p:grpSp>
    </p:spTree>
    <p:extLst>
      <p:ext uri="{BB962C8B-B14F-4D97-AF65-F5344CB8AC3E}">
        <p14:creationId xmlns:p14="http://schemas.microsoft.com/office/powerpoint/2010/main" val="184126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A8BB09-E079-4CBF-6299-F06C9DE068A0}"/>
              </a:ext>
            </a:extLst>
          </p:cNvPr>
          <p:cNvSpPr txBox="1"/>
          <p:nvPr/>
        </p:nvSpPr>
        <p:spPr>
          <a:xfrm>
            <a:off x="480077" y="605908"/>
            <a:ext cx="11373851" cy="2362057"/>
          </a:xfrm>
          <a:prstGeom prst="rect">
            <a:avLst/>
          </a:prstGeom>
          <a:noFill/>
        </p:spPr>
        <p:txBody>
          <a:bodyPr wrap="square">
            <a:spAutoFit/>
          </a:bodyPr>
          <a:lstStyle/>
          <a:p>
            <a:pPr algn="just">
              <a:lnSpc>
                <a:spcPct val="125000"/>
              </a:lnSpc>
              <a:buClr>
                <a:srgbClr val="000000"/>
              </a:buClr>
              <a:buFont typeface="Arial"/>
              <a:buNone/>
            </a:pPr>
            <a:r>
              <a:rPr lang="en-US" sz="2400" kern="100" dirty="0" err="1">
                <a:solidFill>
                  <a:srgbClr val="000000"/>
                </a:solidFill>
                <a:ea typeface="Calibri" panose="020F0502020204030204" pitchFamily="34" charset="0"/>
                <a:cs typeface="Times New Roman" panose="02020603050405020304" pitchFamily="18" charset="0"/>
                <a:sym typeface="Arial"/>
              </a:rPr>
              <a:t>Từ</a:t>
            </a:r>
            <a:r>
              <a:rPr lang="en-US" sz="2400" kern="100" dirty="0">
                <a:solidFill>
                  <a:srgbClr val="000000"/>
                </a:solidFill>
                <a:ea typeface="Calibri" panose="020F0502020204030204" pitchFamily="34" charset="0"/>
                <a:cs typeface="Times New Roman" panose="02020603050405020304" pitchFamily="18" charset="0"/>
                <a:sym typeface="Arial"/>
              </a:rPr>
              <a:t> xa </a:t>
            </a:r>
            <a:r>
              <a:rPr lang="en-US" sz="2400" kern="100" dirty="0" err="1">
                <a:solidFill>
                  <a:srgbClr val="000000"/>
                </a:solidFill>
                <a:ea typeface="Calibri" panose="020F0502020204030204" pitchFamily="34" charset="0"/>
                <a:cs typeface="Times New Roman" panose="02020603050405020304" pitchFamily="18" charset="0"/>
                <a:sym typeface="Arial"/>
              </a:rPr>
              <a:t>xưa</a:t>
            </a:r>
            <a:r>
              <a:rPr lang="en-US" sz="2400" kern="100" dirty="0">
                <a:solidFill>
                  <a:srgbClr val="000000"/>
                </a:solidFill>
                <a:ea typeface="Calibri" panose="020F0502020204030204" pitchFamily="34" charset="0"/>
                <a:cs typeface="Times New Roman" panose="02020603050405020304" pitchFamily="18" charset="0"/>
                <a:sym typeface="Arial"/>
              </a:rPr>
              <a:t>, con </a:t>
            </a:r>
            <a:r>
              <a:rPr lang="en-US" sz="2400" kern="100" dirty="0" err="1">
                <a:solidFill>
                  <a:srgbClr val="000000"/>
                </a:solidFill>
                <a:ea typeface="Calibri" panose="020F0502020204030204" pitchFamily="34" charset="0"/>
                <a:cs typeface="Times New Roman" panose="02020603050405020304" pitchFamily="18" charset="0"/>
                <a:sym typeface="Arial"/>
              </a:rPr>
              <a:t>người</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đã</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muốn</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tìm</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hiểu</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về</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Mặt</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Trời</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Trái</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Đất</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Mặt</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Trăng</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chẳng</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hạn</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Đường</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kính</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của</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mỗi</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hành</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tinh</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đó</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là</a:t>
            </a:r>
            <a:r>
              <a:rPr lang="en-US" sz="2400" kern="100" dirty="0">
                <a:solidFill>
                  <a:srgbClr val="000000"/>
                </a:solidFill>
                <a:ea typeface="Calibri" panose="020F0502020204030204" pitchFamily="34" charset="0"/>
                <a:cs typeface="Times New Roman" panose="02020603050405020304" pitchFamily="18" charset="0"/>
                <a:sym typeface="Arial"/>
              </a:rPr>
              <a:t> bao </a:t>
            </a:r>
            <a:r>
              <a:rPr lang="en-US" sz="2400" kern="100" dirty="0" err="1">
                <a:solidFill>
                  <a:srgbClr val="000000"/>
                </a:solidFill>
                <a:ea typeface="Calibri" panose="020F0502020204030204" pitchFamily="34" charset="0"/>
                <a:cs typeface="Times New Roman" panose="02020603050405020304" pitchFamily="18" charset="0"/>
                <a:sym typeface="Arial"/>
              </a:rPr>
              <a:t>nhiêu</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Khoảng</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cách</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từ</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Trái</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Đất</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đến</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Mặt</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Trăng</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và</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Mặt</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Trời</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là</a:t>
            </a:r>
            <a:r>
              <a:rPr lang="en-US" sz="2400" kern="100" dirty="0">
                <a:solidFill>
                  <a:srgbClr val="000000"/>
                </a:solidFill>
                <a:ea typeface="Calibri" panose="020F0502020204030204" pitchFamily="34" charset="0"/>
                <a:cs typeface="Times New Roman" panose="02020603050405020304" pitchFamily="18" charset="0"/>
                <a:sym typeface="Arial"/>
              </a:rPr>
              <a:t> bao </a:t>
            </a:r>
            <a:r>
              <a:rPr lang="en-US" sz="2400" kern="100" dirty="0" err="1">
                <a:solidFill>
                  <a:srgbClr val="000000"/>
                </a:solidFill>
                <a:ea typeface="Calibri" panose="020F0502020204030204" pitchFamily="34" charset="0"/>
                <a:cs typeface="Times New Roman" panose="02020603050405020304" pitchFamily="18" charset="0"/>
                <a:sym typeface="Arial"/>
              </a:rPr>
              <a:t>nhiêu</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Dựa</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vào</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hiện</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tượng</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Nhật</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thực</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và</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Nguyệt</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thực</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các</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nhà</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toán</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học</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và</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thiên</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văn</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học</a:t>
            </a:r>
            <a:r>
              <a:rPr lang="en-US" sz="2400" kern="100" dirty="0">
                <a:solidFill>
                  <a:srgbClr val="000000"/>
                </a:solidFill>
                <a:ea typeface="Calibri" panose="020F0502020204030204" pitchFamily="34" charset="0"/>
                <a:cs typeface="Times New Roman" panose="02020603050405020304" pitchFamily="18" charset="0"/>
                <a:sym typeface="Arial"/>
              </a:rPr>
              <a:t> Hy </a:t>
            </a:r>
            <a:r>
              <a:rPr lang="en-US" sz="2400" kern="100" dirty="0" err="1">
                <a:solidFill>
                  <a:srgbClr val="000000"/>
                </a:solidFill>
                <a:ea typeface="Calibri" panose="020F0502020204030204" pitchFamily="34" charset="0"/>
                <a:cs typeface="Times New Roman" panose="02020603050405020304" pitchFamily="18" charset="0"/>
                <a:sym typeface="Arial"/>
              </a:rPr>
              <a:t>Lạp</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cổ</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đại</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đã</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đưa</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ra</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câu</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trả</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lời</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cho</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những</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vấn</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đề</a:t>
            </a:r>
            <a:r>
              <a:rPr lang="en-US" sz="2400" kern="100" dirty="0">
                <a:solidFill>
                  <a:srgbClr val="000000"/>
                </a:solidFill>
                <a:ea typeface="Calibri" panose="020F0502020204030204" pitchFamily="34" charset="0"/>
                <a:cs typeface="Times New Roman" panose="02020603050405020304" pitchFamily="18" charset="0"/>
                <a:sym typeface="Arial"/>
              </a:rPr>
              <a:t> </a:t>
            </a:r>
            <a:r>
              <a:rPr lang="en-US" sz="2400" kern="100" dirty="0" err="1">
                <a:solidFill>
                  <a:srgbClr val="000000"/>
                </a:solidFill>
                <a:ea typeface="Calibri" panose="020F0502020204030204" pitchFamily="34" charset="0"/>
                <a:cs typeface="Times New Roman" panose="02020603050405020304" pitchFamily="18" charset="0"/>
                <a:sym typeface="Arial"/>
              </a:rPr>
              <a:t>trên</a:t>
            </a:r>
            <a:r>
              <a:rPr lang="en-US" sz="2400" kern="100" dirty="0">
                <a:solidFill>
                  <a:srgbClr val="000000"/>
                </a:solidFill>
                <a:ea typeface="Calibri" panose="020F0502020204030204" pitchFamily="34" charset="0"/>
                <a:cs typeface="Times New Roman" panose="02020603050405020304" pitchFamily="18" charset="0"/>
                <a:sym typeface="Arial"/>
              </a:rPr>
              <a:t>.</a:t>
            </a:r>
            <a:endParaRPr lang="en-US" sz="24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9" name="Picture 8">
            <a:extLst>
              <a:ext uri="{FF2B5EF4-FFF2-40B4-BE49-F238E27FC236}">
                <a16:creationId xmlns:a16="http://schemas.microsoft.com/office/drawing/2014/main" id="{957870A3-7BE2-24C8-E00A-CD82542EAF87}"/>
              </a:ext>
            </a:extLst>
          </p:cNvPr>
          <p:cNvPicPr>
            <a:picLocks noChangeAspect="1"/>
          </p:cNvPicPr>
          <p:nvPr/>
        </p:nvPicPr>
        <p:blipFill>
          <a:blip r:embed="rId2"/>
          <a:stretch>
            <a:fillRect/>
          </a:stretch>
        </p:blipFill>
        <p:spPr>
          <a:xfrm>
            <a:off x="1455210" y="3250271"/>
            <a:ext cx="4569788" cy="1842656"/>
          </a:xfrm>
          <a:prstGeom prst="rect">
            <a:avLst/>
          </a:prstGeom>
        </p:spPr>
      </p:pic>
      <p:pic>
        <p:nvPicPr>
          <p:cNvPr id="11" name="Picture 10">
            <a:extLst>
              <a:ext uri="{FF2B5EF4-FFF2-40B4-BE49-F238E27FC236}">
                <a16:creationId xmlns:a16="http://schemas.microsoft.com/office/drawing/2014/main" id="{F7F6C7C2-FE48-B44D-F6B0-E97510A79CE2}"/>
              </a:ext>
            </a:extLst>
          </p:cNvPr>
          <p:cNvPicPr>
            <a:picLocks noChangeAspect="1"/>
          </p:cNvPicPr>
          <p:nvPr/>
        </p:nvPicPr>
        <p:blipFill>
          <a:blip r:embed="rId3"/>
          <a:stretch>
            <a:fillRect/>
          </a:stretch>
        </p:blipFill>
        <p:spPr>
          <a:xfrm>
            <a:off x="6235795" y="3250271"/>
            <a:ext cx="4500995" cy="1842656"/>
          </a:xfrm>
          <a:prstGeom prst="rect">
            <a:avLst/>
          </a:prstGeom>
        </p:spPr>
      </p:pic>
      <p:sp>
        <p:nvSpPr>
          <p:cNvPr id="13" name="TextBox 12">
            <a:extLst>
              <a:ext uri="{FF2B5EF4-FFF2-40B4-BE49-F238E27FC236}">
                <a16:creationId xmlns:a16="http://schemas.microsoft.com/office/drawing/2014/main" id="{D6311D84-0407-5774-B009-F62E9171F1D5}"/>
              </a:ext>
            </a:extLst>
          </p:cNvPr>
          <p:cNvSpPr txBox="1"/>
          <p:nvPr/>
        </p:nvSpPr>
        <p:spPr>
          <a:xfrm>
            <a:off x="6553583" y="5375232"/>
            <a:ext cx="3865418" cy="461665"/>
          </a:xfrm>
          <a:prstGeom prst="rect">
            <a:avLst/>
          </a:prstGeom>
          <a:noFill/>
        </p:spPr>
        <p:txBody>
          <a:bodyPr wrap="square">
            <a:spAutoFit/>
          </a:bodyPr>
          <a:lstStyle/>
          <a:p>
            <a:pPr algn="ctr"/>
            <a:r>
              <a:rPr lang="vi-VN" sz="2400" b="0" i="1" dirty="0">
                <a:solidFill>
                  <a:schemeClr val="accent5">
                    <a:lumMod val="75000"/>
                  </a:schemeClr>
                </a:solidFill>
                <a:effectLst/>
              </a:rPr>
              <a:t>Hiện tượng Nguyệt thực</a:t>
            </a:r>
            <a:r>
              <a:rPr lang="vi-VN" sz="2400" dirty="0">
                <a:solidFill>
                  <a:schemeClr val="accent5">
                    <a:lumMod val="75000"/>
                  </a:schemeClr>
                </a:solidFill>
              </a:rPr>
              <a:t> </a:t>
            </a:r>
            <a:endParaRPr lang="en-US" sz="2400" dirty="0">
              <a:solidFill>
                <a:schemeClr val="accent5">
                  <a:lumMod val="75000"/>
                </a:schemeClr>
              </a:solidFill>
            </a:endParaRPr>
          </a:p>
        </p:txBody>
      </p:sp>
      <p:sp>
        <p:nvSpPr>
          <p:cNvPr id="15" name="TextBox 14">
            <a:extLst>
              <a:ext uri="{FF2B5EF4-FFF2-40B4-BE49-F238E27FC236}">
                <a16:creationId xmlns:a16="http://schemas.microsoft.com/office/drawing/2014/main" id="{05FC05C5-F8E2-5788-21AD-5FC1715C832F}"/>
              </a:ext>
            </a:extLst>
          </p:cNvPr>
          <p:cNvSpPr txBox="1"/>
          <p:nvPr/>
        </p:nvSpPr>
        <p:spPr>
          <a:xfrm>
            <a:off x="1668673" y="5375233"/>
            <a:ext cx="3865418" cy="461665"/>
          </a:xfrm>
          <a:prstGeom prst="rect">
            <a:avLst/>
          </a:prstGeom>
          <a:noFill/>
        </p:spPr>
        <p:txBody>
          <a:bodyPr wrap="square">
            <a:spAutoFit/>
          </a:bodyPr>
          <a:lstStyle/>
          <a:p>
            <a:pPr algn="ctr"/>
            <a:r>
              <a:rPr lang="vi-VN" sz="2400" b="0" i="1" dirty="0">
                <a:solidFill>
                  <a:schemeClr val="accent5">
                    <a:lumMod val="75000"/>
                  </a:schemeClr>
                </a:solidFill>
                <a:effectLst/>
              </a:rPr>
              <a:t>Hiện tượng Nhật thực </a:t>
            </a:r>
            <a:endParaRPr lang="en-US" sz="2400" dirty="0">
              <a:solidFill>
                <a:schemeClr val="accent5">
                  <a:lumMod val="75000"/>
                </a:schemeClr>
              </a:solidFill>
            </a:endParaRPr>
          </a:p>
        </p:txBody>
      </p:sp>
    </p:spTree>
    <p:extLst>
      <p:ext uri="{BB962C8B-B14F-4D97-AF65-F5344CB8AC3E}">
        <p14:creationId xmlns:p14="http://schemas.microsoft.com/office/powerpoint/2010/main" val="122635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57870A3-7BE2-24C8-E00A-CD82542EAF87}"/>
              </a:ext>
            </a:extLst>
          </p:cNvPr>
          <p:cNvPicPr>
            <a:picLocks noChangeAspect="1"/>
          </p:cNvPicPr>
          <p:nvPr/>
        </p:nvPicPr>
        <p:blipFill>
          <a:blip r:embed="rId2"/>
          <a:stretch>
            <a:fillRect/>
          </a:stretch>
        </p:blipFill>
        <p:spPr>
          <a:xfrm>
            <a:off x="1385314" y="711756"/>
            <a:ext cx="4569788" cy="1842656"/>
          </a:xfrm>
          <a:prstGeom prst="rect">
            <a:avLst/>
          </a:prstGeom>
        </p:spPr>
      </p:pic>
      <p:pic>
        <p:nvPicPr>
          <p:cNvPr id="11" name="Picture 10">
            <a:extLst>
              <a:ext uri="{FF2B5EF4-FFF2-40B4-BE49-F238E27FC236}">
                <a16:creationId xmlns:a16="http://schemas.microsoft.com/office/drawing/2014/main" id="{F7F6C7C2-FE48-B44D-F6B0-E97510A79CE2}"/>
              </a:ext>
            </a:extLst>
          </p:cNvPr>
          <p:cNvPicPr>
            <a:picLocks noChangeAspect="1"/>
          </p:cNvPicPr>
          <p:nvPr/>
        </p:nvPicPr>
        <p:blipFill>
          <a:blip r:embed="rId3"/>
          <a:stretch>
            <a:fillRect/>
          </a:stretch>
        </p:blipFill>
        <p:spPr>
          <a:xfrm>
            <a:off x="6305691" y="750285"/>
            <a:ext cx="4500995" cy="1842656"/>
          </a:xfrm>
          <a:prstGeom prst="rect">
            <a:avLst/>
          </a:prstGeom>
        </p:spPr>
      </p:pic>
      <p:sp>
        <p:nvSpPr>
          <p:cNvPr id="13" name="TextBox 12">
            <a:extLst>
              <a:ext uri="{FF2B5EF4-FFF2-40B4-BE49-F238E27FC236}">
                <a16:creationId xmlns:a16="http://schemas.microsoft.com/office/drawing/2014/main" id="{D6311D84-0407-5774-B009-F62E9171F1D5}"/>
              </a:ext>
            </a:extLst>
          </p:cNvPr>
          <p:cNvSpPr txBox="1"/>
          <p:nvPr/>
        </p:nvSpPr>
        <p:spPr>
          <a:xfrm>
            <a:off x="6589083" y="2836849"/>
            <a:ext cx="3865418" cy="461665"/>
          </a:xfrm>
          <a:prstGeom prst="rect">
            <a:avLst/>
          </a:prstGeom>
          <a:noFill/>
        </p:spPr>
        <p:txBody>
          <a:bodyPr wrap="square">
            <a:spAutoFit/>
          </a:bodyPr>
          <a:lstStyle/>
          <a:p>
            <a:pPr algn="ctr"/>
            <a:r>
              <a:rPr lang="vi-VN" sz="2400" b="0" i="1" dirty="0">
                <a:solidFill>
                  <a:schemeClr val="accent5">
                    <a:lumMod val="75000"/>
                  </a:schemeClr>
                </a:solidFill>
                <a:effectLst/>
              </a:rPr>
              <a:t>Hiện tượng Nguyệt thực</a:t>
            </a:r>
            <a:r>
              <a:rPr lang="vi-VN" sz="2400" dirty="0">
                <a:solidFill>
                  <a:schemeClr val="accent5">
                    <a:lumMod val="75000"/>
                  </a:schemeClr>
                </a:solidFill>
              </a:rPr>
              <a:t> </a:t>
            </a:r>
            <a:endParaRPr lang="en-US" sz="2400" dirty="0">
              <a:solidFill>
                <a:schemeClr val="accent5">
                  <a:lumMod val="75000"/>
                </a:schemeClr>
              </a:solidFill>
            </a:endParaRPr>
          </a:p>
        </p:txBody>
      </p:sp>
      <p:sp>
        <p:nvSpPr>
          <p:cNvPr id="15" name="TextBox 14">
            <a:extLst>
              <a:ext uri="{FF2B5EF4-FFF2-40B4-BE49-F238E27FC236}">
                <a16:creationId xmlns:a16="http://schemas.microsoft.com/office/drawing/2014/main" id="{05FC05C5-F8E2-5788-21AD-5FC1715C832F}"/>
              </a:ext>
            </a:extLst>
          </p:cNvPr>
          <p:cNvSpPr txBox="1"/>
          <p:nvPr/>
        </p:nvSpPr>
        <p:spPr>
          <a:xfrm>
            <a:off x="1737499" y="2836849"/>
            <a:ext cx="3865418" cy="461665"/>
          </a:xfrm>
          <a:prstGeom prst="rect">
            <a:avLst/>
          </a:prstGeom>
          <a:noFill/>
        </p:spPr>
        <p:txBody>
          <a:bodyPr wrap="square">
            <a:spAutoFit/>
          </a:bodyPr>
          <a:lstStyle/>
          <a:p>
            <a:pPr algn="ctr"/>
            <a:r>
              <a:rPr lang="vi-VN" sz="2400" b="0" i="1" dirty="0">
                <a:solidFill>
                  <a:schemeClr val="accent5">
                    <a:lumMod val="75000"/>
                  </a:schemeClr>
                </a:solidFill>
                <a:effectLst/>
              </a:rPr>
              <a:t>Hiện tượng Nhật thực </a:t>
            </a:r>
            <a:endParaRPr lang="en-US" sz="2400" dirty="0">
              <a:solidFill>
                <a:schemeClr val="accent5">
                  <a:lumMod val="75000"/>
                </a:schemeClr>
              </a:solidFill>
            </a:endParaRPr>
          </a:p>
        </p:txBody>
      </p:sp>
      <p:pic>
        <p:nvPicPr>
          <p:cNvPr id="3" name="Picture 2">
            <a:extLst>
              <a:ext uri="{FF2B5EF4-FFF2-40B4-BE49-F238E27FC236}">
                <a16:creationId xmlns:a16="http://schemas.microsoft.com/office/drawing/2014/main" id="{2EBA8B27-A309-2E39-DC8C-434C68233E9F}"/>
              </a:ext>
            </a:extLst>
          </p:cNvPr>
          <p:cNvPicPr>
            <a:picLocks noChangeAspect="1"/>
          </p:cNvPicPr>
          <p:nvPr/>
        </p:nvPicPr>
        <p:blipFill>
          <a:blip r:embed="rId4"/>
          <a:stretch>
            <a:fillRect/>
          </a:stretch>
        </p:blipFill>
        <p:spPr>
          <a:xfrm>
            <a:off x="8417500" y="4785344"/>
            <a:ext cx="3977640" cy="2237423"/>
          </a:xfrm>
          <a:prstGeom prst="rect">
            <a:avLst/>
          </a:prstGeom>
        </p:spPr>
      </p:pic>
      <p:sp>
        <p:nvSpPr>
          <p:cNvPr id="4" name="Speech Bubble: Rectangle with Corners Rounded 3">
            <a:extLst>
              <a:ext uri="{FF2B5EF4-FFF2-40B4-BE49-F238E27FC236}">
                <a16:creationId xmlns:a16="http://schemas.microsoft.com/office/drawing/2014/main" id="{7D4AFAFE-54A6-36DE-7488-DA5532A3416B}"/>
              </a:ext>
            </a:extLst>
          </p:cNvPr>
          <p:cNvSpPr/>
          <p:nvPr/>
        </p:nvSpPr>
        <p:spPr>
          <a:xfrm>
            <a:off x="926682" y="3760884"/>
            <a:ext cx="8506691" cy="2048920"/>
          </a:xfrm>
          <a:prstGeom prst="wedgeRoundRectCallout">
            <a:avLst>
              <a:gd name="adj1" fmla="val 55131"/>
              <a:gd name="adj2" fmla="val -6161"/>
              <a:gd name="adj3" fmla="val 16667"/>
            </a:avLst>
          </a:prstGeom>
          <a:solidFill>
            <a:srgbClr val="FFE4B9"/>
          </a:solidFill>
          <a:ln w="38100" cap="flat" cmpd="sng" algn="ctr">
            <a:solidFill>
              <a:srgbClr val="F8F8F8"/>
            </a:solidFill>
            <a:prstDash val="solid"/>
          </a:ln>
          <a:effectLst>
            <a:outerShdw blurRad="40000" dist="20000" dir="5400000" rotWithShape="0">
              <a:srgbClr val="000000">
                <a:alpha val="38000"/>
              </a:srgbClr>
            </a:outerShdw>
          </a:effectLst>
        </p:spPr>
        <p:txBody>
          <a:bodyPr rtlCol="0" anchor="ctr"/>
          <a:lstStyle/>
          <a:p>
            <a:pPr marL="0" marR="0" lvl="0" indent="0" algn="just" defTabSz="914400" eaLnBrk="1" fontAlgn="auto" latinLnBrk="0" hangingPunct="1">
              <a:lnSpc>
                <a:spcPct val="125000"/>
              </a:lnSpc>
              <a:spcBef>
                <a:spcPts val="0"/>
              </a:spcBef>
              <a:buClr>
                <a:srgbClr val="000000"/>
              </a:buClr>
              <a:buSzTx/>
              <a:buFont typeface="Arial"/>
              <a:buNone/>
              <a:tabLst/>
              <a:defRPr/>
            </a:pPr>
            <a:r>
              <a:rPr lang="en-US" sz="2400" i="1" dirty="0" err="1">
                <a:sym typeface="Arial"/>
              </a:rPr>
              <a:t>Vào</a:t>
            </a:r>
            <a:r>
              <a:rPr lang="en-US" sz="2400" i="1" dirty="0">
                <a:sym typeface="Arial"/>
              </a:rPr>
              <a:t> </a:t>
            </a:r>
            <a:r>
              <a:rPr lang="en-US" sz="2400" i="1" dirty="0" err="1">
                <a:sym typeface="Arial"/>
              </a:rPr>
              <a:t>thời</a:t>
            </a:r>
            <a:r>
              <a:rPr lang="en-US" sz="2400" i="1" dirty="0">
                <a:sym typeface="Arial"/>
              </a:rPr>
              <a:t> </a:t>
            </a:r>
            <a:r>
              <a:rPr lang="en-US" sz="2400" i="1" dirty="0" err="1">
                <a:sym typeface="Arial"/>
              </a:rPr>
              <a:t>điểm</a:t>
            </a:r>
            <a:r>
              <a:rPr lang="en-US" sz="2400" i="1" dirty="0">
                <a:sym typeface="Arial"/>
              </a:rPr>
              <a:t> </a:t>
            </a:r>
            <a:r>
              <a:rPr lang="en-US" sz="2400" i="1" dirty="0" err="1">
                <a:sym typeface="Arial"/>
              </a:rPr>
              <a:t>xảy</a:t>
            </a:r>
            <a:r>
              <a:rPr lang="en-US" sz="2400" i="1" dirty="0">
                <a:sym typeface="Arial"/>
              </a:rPr>
              <a:t> </a:t>
            </a:r>
            <a:r>
              <a:rPr lang="en-US" sz="2400" i="1" dirty="0" err="1">
                <a:sym typeface="Arial"/>
              </a:rPr>
              <a:t>ra</a:t>
            </a:r>
            <a:r>
              <a:rPr lang="en-US" sz="2400" i="1" dirty="0">
                <a:sym typeface="Arial"/>
              </a:rPr>
              <a:t> </a:t>
            </a:r>
            <a:r>
              <a:rPr lang="en-US" sz="2400" i="1" dirty="0" err="1">
                <a:sym typeface="Arial"/>
              </a:rPr>
              <a:t>Nhật</a:t>
            </a:r>
            <a:r>
              <a:rPr lang="en-US" sz="2400" i="1" dirty="0">
                <a:sym typeface="Arial"/>
              </a:rPr>
              <a:t> </a:t>
            </a:r>
            <a:r>
              <a:rPr lang="en-US" sz="2400" i="1" dirty="0" err="1">
                <a:sym typeface="Arial"/>
              </a:rPr>
              <a:t>thực</a:t>
            </a:r>
            <a:r>
              <a:rPr lang="en-US" sz="2400" i="1" dirty="0">
                <a:sym typeface="Arial"/>
              </a:rPr>
              <a:t> (</a:t>
            </a:r>
            <a:r>
              <a:rPr lang="en-US" sz="2400" i="1" dirty="0" err="1">
                <a:sym typeface="Arial"/>
              </a:rPr>
              <a:t>Nguyệt</a:t>
            </a:r>
            <a:r>
              <a:rPr lang="en-US" sz="2400" i="1" dirty="0">
                <a:sym typeface="Arial"/>
              </a:rPr>
              <a:t> </a:t>
            </a:r>
            <a:r>
              <a:rPr lang="en-US" sz="2400" i="1" dirty="0" err="1">
                <a:sym typeface="Arial"/>
              </a:rPr>
              <a:t>thực</a:t>
            </a:r>
            <a:r>
              <a:rPr lang="en-US" sz="2400" i="1" dirty="0">
                <a:sym typeface="Arial"/>
              </a:rPr>
              <a:t>), </a:t>
            </a:r>
            <a:r>
              <a:rPr lang="en-US" sz="2400" i="1" dirty="0" err="1">
                <a:sym typeface="Arial"/>
              </a:rPr>
              <a:t>đường</a:t>
            </a:r>
            <a:r>
              <a:rPr lang="en-US" sz="2400" i="1" dirty="0">
                <a:sym typeface="Arial"/>
              </a:rPr>
              <a:t> </a:t>
            </a:r>
            <a:r>
              <a:rPr lang="en-US" sz="2400" i="1" dirty="0" err="1">
                <a:sym typeface="Arial"/>
              </a:rPr>
              <a:t>kính</a:t>
            </a:r>
            <a:r>
              <a:rPr lang="en-US" sz="2400" i="1" dirty="0">
                <a:sym typeface="Arial"/>
              </a:rPr>
              <a:t> </a:t>
            </a:r>
            <a:r>
              <a:rPr lang="en-US" sz="2400" i="1" dirty="0" err="1">
                <a:sym typeface="Arial"/>
              </a:rPr>
              <a:t>của</a:t>
            </a:r>
            <a:r>
              <a:rPr lang="en-US" sz="2400" i="1" dirty="0">
                <a:sym typeface="Arial"/>
              </a:rPr>
              <a:t> </a:t>
            </a:r>
            <a:r>
              <a:rPr lang="en-US" sz="2400" i="1" dirty="0" err="1">
                <a:sym typeface="Arial"/>
              </a:rPr>
              <a:t>Mặt</a:t>
            </a:r>
            <a:r>
              <a:rPr lang="en-US" sz="2400" i="1" dirty="0">
                <a:sym typeface="Arial"/>
              </a:rPr>
              <a:t> </a:t>
            </a:r>
            <a:r>
              <a:rPr lang="en-US" sz="2400" i="1" dirty="0" err="1">
                <a:sym typeface="Arial"/>
              </a:rPr>
              <a:t>Trời</a:t>
            </a:r>
            <a:r>
              <a:rPr lang="en-US" sz="2400" i="1" dirty="0">
                <a:sym typeface="Arial"/>
              </a:rPr>
              <a:t> </a:t>
            </a:r>
            <a:r>
              <a:rPr lang="en-US" sz="2400" i="1" dirty="0" err="1">
                <a:sym typeface="Arial"/>
              </a:rPr>
              <a:t>và</a:t>
            </a:r>
            <a:r>
              <a:rPr lang="en-US" sz="2400" i="1" dirty="0">
                <a:sym typeface="Arial"/>
              </a:rPr>
              <a:t> </a:t>
            </a:r>
            <a:r>
              <a:rPr lang="en-US" sz="2400" i="1" dirty="0" err="1">
                <a:sym typeface="Arial"/>
              </a:rPr>
              <a:t>Mặt</a:t>
            </a:r>
            <a:r>
              <a:rPr lang="en-US" sz="2400" i="1" dirty="0">
                <a:sym typeface="Arial"/>
              </a:rPr>
              <a:t> </a:t>
            </a:r>
            <a:r>
              <a:rPr lang="en-US" sz="2400" i="1" dirty="0" err="1">
                <a:sym typeface="Arial"/>
              </a:rPr>
              <a:t>Trăng</a:t>
            </a:r>
            <a:r>
              <a:rPr lang="en-US" sz="2400" i="1" dirty="0">
                <a:sym typeface="Arial"/>
              </a:rPr>
              <a:t> </a:t>
            </a:r>
            <a:r>
              <a:rPr lang="en-US" sz="2400" i="1" dirty="0" err="1">
                <a:sym typeface="Arial"/>
              </a:rPr>
              <a:t>có</a:t>
            </a:r>
            <a:r>
              <a:rPr lang="en-US" sz="2400" i="1" dirty="0">
                <a:sym typeface="Arial"/>
              </a:rPr>
              <a:t> </a:t>
            </a:r>
            <a:r>
              <a:rPr lang="en-US" sz="2400" i="1" dirty="0" err="1">
                <a:sym typeface="Arial"/>
              </a:rPr>
              <a:t>tỉ</a:t>
            </a:r>
            <a:r>
              <a:rPr lang="en-US" sz="2400" i="1" dirty="0">
                <a:sym typeface="Arial"/>
              </a:rPr>
              <a:t> </a:t>
            </a:r>
            <a:r>
              <a:rPr lang="en-US" sz="2400" i="1" dirty="0" err="1">
                <a:sym typeface="Arial"/>
              </a:rPr>
              <a:t>lệ</a:t>
            </a:r>
            <a:r>
              <a:rPr lang="en-US" sz="2400" i="1" dirty="0">
                <a:sym typeface="Arial"/>
              </a:rPr>
              <a:t> </a:t>
            </a:r>
            <a:r>
              <a:rPr lang="en-US" sz="2400" i="1" dirty="0" err="1">
                <a:sym typeface="Arial"/>
              </a:rPr>
              <a:t>khoảng</a:t>
            </a:r>
            <a:r>
              <a:rPr lang="en-US" sz="2400" i="1" dirty="0">
                <a:sym typeface="Arial"/>
              </a:rPr>
              <a:t> </a:t>
            </a:r>
            <a:r>
              <a:rPr lang="en-US" sz="2400" i="1" dirty="0" err="1">
                <a:sym typeface="Arial"/>
              </a:rPr>
              <a:t>cách</a:t>
            </a:r>
            <a:r>
              <a:rPr lang="en-US" sz="2400" i="1" dirty="0">
                <a:sym typeface="Arial"/>
              </a:rPr>
              <a:t> </a:t>
            </a:r>
            <a:r>
              <a:rPr lang="en-US" sz="2400" i="1" dirty="0" err="1">
                <a:sym typeface="Arial"/>
              </a:rPr>
              <a:t>từ</a:t>
            </a:r>
            <a:r>
              <a:rPr lang="en-US" sz="2400" i="1" dirty="0">
                <a:sym typeface="Arial"/>
              </a:rPr>
              <a:t> </a:t>
            </a:r>
            <a:r>
              <a:rPr lang="en-US" sz="2400" i="1" dirty="0" err="1">
                <a:sym typeface="Arial"/>
              </a:rPr>
              <a:t>Trái</a:t>
            </a:r>
            <a:r>
              <a:rPr lang="en-US" sz="2400" i="1" dirty="0">
                <a:sym typeface="Arial"/>
              </a:rPr>
              <a:t> </a:t>
            </a:r>
            <a:r>
              <a:rPr lang="en-US" sz="2400" i="1" dirty="0" err="1">
                <a:sym typeface="Arial"/>
              </a:rPr>
              <a:t>Đất</a:t>
            </a:r>
            <a:r>
              <a:rPr lang="en-US" sz="2400" i="1" dirty="0">
                <a:sym typeface="Arial"/>
              </a:rPr>
              <a:t> </a:t>
            </a:r>
            <a:r>
              <a:rPr lang="en-US" sz="2400" i="1" dirty="0" err="1">
                <a:sym typeface="Arial"/>
              </a:rPr>
              <a:t>đến</a:t>
            </a:r>
            <a:r>
              <a:rPr lang="en-US" sz="2400" i="1" dirty="0">
                <a:sym typeface="Arial"/>
              </a:rPr>
              <a:t> </a:t>
            </a:r>
            <a:r>
              <a:rPr lang="en-US" sz="2400" i="1" dirty="0" err="1">
                <a:sym typeface="Arial"/>
              </a:rPr>
              <a:t>Mặt</a:t>
            </a:r>
            <a:r>
              <a:rPr lang="en-US" sz="2400" i="1" dirty="0">
                <a:sym typeface="Arial"/>
              </a:rPr>
              <a:t> </a:t>
            </a:r>
            <a:r>
              <a:rPr lang="en-US" sz="2400" i="1" dirty="0" err="1">
                <a:sym typeface="Arial"/>
              </a:rPr>
              <a:t>Trời</a:t>
            </a:r>
            <a:r>
              <a:rPr lang="en-US" sz="2400" i="1" dirty="0">
                <a:sym typeface="Arial"/>
              </a:rPr>
              <a:t> </a:t>
            </a:r>
            <a:r>
              <a:rPr lang="en-US" sz="2400" i="1" dirty="0" err="1">
                <a:sym typeface="Arial"/>
              </a:rPr>
              <a:t>và</a:t>
            </a:r>
            <a:r>
              <a:rPr lang="en-US" sz="2400" i="1" dirty="0">
                <a:sym typeface="Arial"/>
              </a:rPr>
              <a:t> </a:t>
            </a:r>
            <a:r>
              <a:rPr lang="en-US" sz="2400" i="1" dirty="0" err="1">
                <a:sym typeface="Arial"/>
              </a:rPr>
              <a:t>đến</a:t>
            </a:r>
            <a:r>
              <a:rPr lang="en-US" sz="2400" i="1" dirty="0">
                <a:sym typeface="Arial"/>
              </a:rPr>
              <a:t> </a:t>
            </a:r>
            <a:r>
              <a:rPr lang="en-US" sz="2400" i="1" dirty="0" err="1">
                <a:sym typeface="Arial"/>
              </a:rPr>
              <a:t>Mặt</a:t>
            </a:r>
            <a:r>
              <a:rPr lang="en-US" sz="2400" i="1" dirty="0">
                <a:sym typeface="Arial"/>
              </a:rPr>
              <a:t> </a:t>
            </a:r>
            <a:r>
              <a:rPr lang="en-US" sz="2400" i="1" dirty="0" err="1">
                <a:sym typeface="Arial"/>
              </a:rPr>
              <a:t>Trăng</a:t>
            </a:r>
            <a:r>
              <a:rPr lang="en-US" sz="2400" i="1" dirty="0">
                <a:sym typeface="Arial"/>
              </a:rPr>
              <a:t> hay </a:t>
            </a:r>
            <a:r>
              <a:rPr lang="en-US" sz="2400" i="1" dirty="0" err="1">
                <a:sym typeface="Arial"/>
              </a:rPr>
              <a:t>không</a:t>
            </a:r>
            <a:r>
              <a:rPr lang="en-US" sz="2400" i="1" dirty="0">
                <a:sym typeface="Arial"/>
              </a:rPr>
              <a:t>?</a:t>
            </a:r>
          </a:p>
        </p:txBody>
      </p:sp>
    </p:spTree>
    <p:extLst>
      <p:ext uri="{BB962C8B-B14F-4D97-AF65-F5344CB8AC3E}">
        <p14:creationId xmlns:p14="http://schemas.microsoft.com/office/powerpoint/2010/main" val="387799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2">
            <a:extLst>
              <a:ext uri="{FF2B5EF4-FFF2-40B4-BE49-F238E27FC236}">
                <a16:creationId xmlns:a16="http://schemas.microsoft.com/office/drawing/2014/main" id="{CCEC9F52-37E5-B634-7472-7E50551CB9ED}"/>
              </a:ext>
            </a:extLst>
          </p:cNvPr>
          <p:cNvSpPr txBox="1"/>
          <p:nvPr/>
        </p:nvSpPr>
        <p:spPr>
          <a:xfrm>
            <a:off x="1379977" y="840565"/>
            <a:ext cx="4865182" cy="512961"/>
          </a:xfrm>
          <a:prstGeom prst="rect">
            <a:avLst/>
          </a:prstGeom>
        </p:spPr>
        <p:txBody>
          <a:bodyPr wrap="square" lIns="0" tIns="0" rIns="0" bIns="0" rtlCol="0" anchor="t">
            <a:spAutoFit/>
          </a:bodyPr>
          <a:lstStyle/>
          <a:p>
            <a:pPr algn="ctr" defTabSz="609539">
              <a:lnSpc>
                <a:spcPts val="3993"/>
              </a:lnSpc>
            </a:pPr>
            <a:r>
              <a:rPr lang="vi-VN" sz="3600" b="1" spc="53" dirty="0">
                <a:latin typeface="UTM Avo" panose="02040603050506020204" pitchFamily="18" charset="0"/>
                <a:cs typeface="Arial" panose="020B0604020202020204" pitchFamily="34" charset="0"/>
              </a:rPr>
              <a:t>NỘI DUNG BÀI HỌC</a:t>
            </a:r>
            <a:endParaRPr lang="en-US" sz="3600" b="1" spc="53" dirty="0">
              <a:latin typeface="UTM Avo" panose="02040603050506020204" pitchFamily="18" charset="0"/>
              <a:cs typeface="Arial" panose="020B0604020202020204" pitchFamily="34" charset="0"/>
            </a:endParaRPr>
          </a:p>
        </p:txBody>
      </p:sp>
      <p:sp>
        <p:nvSpPr>
          <p:cNvPr id="3" name="TextBox 36">
            <a:extLst>
              <a:ext uri="{FF2B5EF4-FFF2-40B4-BE49-F238E27FC236}">
                <a16:creationId xmlns:a16="http://schemas.microsoft.com/office/drawing/2014/main" id="{A8972297-8105-B8B2-4AC4-94893673BE85}"/>
              </a:ext>
            </a:extLst>
          </p:cNvPr>
          <p:cNvSpPr txBox="1"/>
          <p:nvPr/>
        </p:nvSpPr>
        <p:spPr>
          <a:xfrm>
            <a:off x="2175601" y="2340232"/>
            <a:ext cx="4865182" cy="481607"/>
          </a:xfrm>
          <a:prstGeom prst="rect">
            <a:avLst/>
          </a:prstGeom>
        </p:spPr>
        <p:txBody>
          <a:bodyPr wrap="square" lIns="0" tIns="0" rIns="0" bIns="0" rtlCol="0" anchor="ctr">
            <a:spAutoFit/>
          </a:bodyPr>
          <a:lstStyle/>
          <a:p>
            <a:pPr algn="just" defTabSz="609539">
              <a:lnSpc>
                <a:spcPct val="125000"/>
              </a:lnSpc>
            </a:pPr>
            <a:r>
              <a:rPr lang="vi-VN" sz="2800" b="1" spc="53" dirty="0">
                <a:latin typeface="UTM Avo" panose="02040603050506020204" pitchFamily="18" charset="0"/>
                <a:cs typeface="Arial" panose="020B0604020202020204" pitchFamily="34" charset="0"/>
              </a:rPr>
              <a:t>Ước lượng khoảng cách</a:t>
            </a:r>
          </a:p>
        </p:txBody>
      </p:sp>
      <p:sp>
        <p:nvSpPr>
          <p:cNvPr id="4" name="TextBox 37">
            <a:extLst>
              <a:ext uri="{FF2B5EF4-FFF2-40B4-BE49-F238E27FC236}">
                <a16:creationId xmlns:a16="http://schemas.microsoft.com/office/drawing/2014/main" id="{90CF2911-83D9-5BA8-D38B-C98A7C1B5630}"/>
              </a:ext>
            </a:extLst>
          </p:cNvPr>
          <p:cNvSpPr txBox="1"/>
          <p:nvPr/>
        </p:nvSpPr>
        <p:spPr>
          <a:xfrm>
            <a:off x="2527953" y="3643110"/>
            <a:ext cx="4160477" cy="481607"/>
          </a:xfrm>
          <a:prstGeom prst="rect">
            <a:avLst/>
          </a:prstGeom>
        </p:spPr>
        <p:txBody>
          <a:bodyPr wrap="square" lIns="0" tIns="0" rIns="0" bIns="0" rtlCol="0" anchor="ctr">
            <a:spAutoFit/>
          </a:bodyPr>
          <a:lstStyle/>
          <a:p>
            <a:pPr algn="just" defTabSz="609539">
              <a:lnSpc>
                <a:spcPct val="125000"/>
              </a:lnSpc>
            </a:pPr>
            <a:r>
              <a:rPr lang="vi-VN" sz="2800" b="1" spc="53" dirty="0">
                <a:latin typeface="UTM Avo" panose="02040603050506020204" pitchFamily="18" charset="0"/>
                <a:cs typeface="Arial" panose="020B0604020202020204" pitchFamily="34" charset="0"/>
              </a:rPr>
              <a:t>Ước lượng chiều cao</a:t>
            </a:r>
          </a:p>
        </p:txBody>
      </p:sp>
      <p:sp>
        <p:nvSpPr>
          <p:cNvPr id="6" name="Folded Corner 39">
            <a:extLst>
              <a:ext uri="{FF2B5EF4-FFF2-40B4-BE49-F238E27FC236}">
                <a16:creationId xmlns:a16="http://schemas.microsoft.com/office/drawing/2014/main" id="{00DD9D15-CC9E-B78F-AA3D-D1E9DA045D47}"/>
              </a:ext>
            </a:extLst>
          </p:cNvPr>
          <p:cNvSpPr/>
          <p:nvPr/>
        </p:nvSpPr>
        <p:spPr>
          <a:xfrm>
            <a:off x="1121220" y="2215383"/>
            <a:ext cx="829223" cy="724417"/>
          </a:xfrm>
          <a:prstGeom prst="foldedCorner">
            <a:avLst/>
          </a:prstGeom>
          <a:solidFill>
            <a:schemeClr val="accent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39" eaLnBrk="1" fontAlgn="auto" latinLnBrk="0" hangingPunct="1">
              <a:lnSpc>
                <a:spcPct val="150000"/>
              </a:lnSpc>
              <a:spcBef>
                <a:spcPts val="0"/>
              </a:spcBef>
              <a:spcAft>
                <a:spcPts val="0"/>
              </a:spcAft>
              <a:buClrTx/>
              <a:buSzTx/>
              <a:buFontTx/>
              <a:buNone/>
              <a:tabLst/>
              <a:defRPr/>
            </a:pPr>
            <a:r>
              <a:rPr kumimoji="0" lang="en-US" sz="3667"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I</a:t>
            </a:r>
          </a:p>
        </p:txBody>
      </p:sp>
      <p:sp>
        <p:nvSpPr>
          <p:cNvPr id="7" name="Folded Corner 41">
            <a:extLst>
              <a:ext uri="{FF2B5EF4-FFF2-40B4-BE49-F238E27FC236}">
                <a16:creationId xmlns:a16="http://schemas.microsoft.com/office/drawing/2014/main" id="{6263A0B3-F682-813C-42AD-19675D316B52}"/>
              </a:ext>
            </a:extLst>
          </p:cNvPr>
          <p:cNvSpPr/>
          <p:nvPr/>
        </p:nvSpPr>
        <p:spPr>
          <a:xfrm>
            <a:off x="1214281" y="3615664"/>
            <a:ext cx="829223" cy="724417"/>
          </a:xfrm>
          <a:prstGeom prst="foldedCorner">
            <a:avLst/>
          </a:prstGeom>
          <a:solidFill>
            <a:schemeClr val="accent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39" eaLnBrk="1" fontAlgn="auto" latinLnBrk="0" hangingPunct="1">
              <a:lnSpc>
                <a:spcPct val="150000"/>
              </a:lnSpc>
              <a:spcBef>
                <a:spcPts val="0"/>
              </a:spcBef>
              <a:spcAft>
                <a:spcPts val="0"/>
              </a:spcAft>
              <a:buClrTx/>
              <a:buSzTx/>
              <a:buFontTx/>
              <a:buNone/>
              <a:tabLst/>
              <a:defRPr/>
            </a:pPr>
            <a:r>
              <a:rPr kumimoji="0" lang="en-US" sz="3667"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II</a:t>
            </a:r>
          </a:p>
        </p:txBody>
      </p:sp>
      <p:grpSp>
        <p:nvGrpSpPr>
          <p:cNvPr id="30" name="Google Shape;331;p13">
            <a:extLst>
              <a:ext uri="{FF2B5EF4-FFF2-40B4-BE49-F238E27FC236}">
                <a16:creationId xmlns:a16="http://schemas.microsoft.com/office/drawing/2014/main" id="{0EC108C1-E683-6D50-2BD6-2276BDC70014}"/>
              </a:ext>
            </a:extLst>
          </p:cNvPr>
          <p:cNvGrpSpPr/>
          <p:nvPr/>
        </p:nvGrpSpPr>
        <p:grpSpPr>
          <a:xfrm>
            <a:off x="5795625" y="1448814"/>
            <a:ext cx="714332" cy="729496"/>
            <a:chOff x="3477650" y="837700"/>
            <a:chExt cx="314425" cy="321100"/>
          </a:xfrm>
        </p:grpSpPr>
        <p:sp>
          <p:nvSpPr>
            <p:cNvPr id="31" name="Google Shape;332;p13">
              <a:extLst>
                <a:ext uri="{FF2B5EF4-FFF2-40B4-BE49-F238E27FC236}">
                  <a16:creationId xmlns:a16="http://schemas.microsoft.com/office/drawing/2014/main" id="{F22F4C36-58A4-35C8-9059-C40A90C273F3}"/>
                </a:ext>
              </a:extLst>
            </p:cNvPr>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2" name="Google Shape;333;p13">
              <a:extLst>
                <a:ext uri="{FF2B5EF4-FFF2-40B4-BE49-F238E27FC236}">
                  <a16:creationId xmlns:a16="http://schemas.microsoft.com/office/drawing/2014/main" id="{A747B467-81FC-545D-D9D1-BB8C9FDAE58E}"/>
                </a:ext>
              </a:extLst>
            </p:cNvPr>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33" name="Google Shape;334;p13">
            <a:extLst>
              <a:ext uri="{FF2B5EF4-FFF2-40B4-BE49-F238E27FC236}">
                <a16:creationId xmlns:a16="http://schemas.microsoft.com/office/drawing/2014/main" id="{FC323BD0-D543-FED9-F5CD-123726BC041A}"/>
              </a:ext>
            </a:extLst>
          </p:cNvPr>
          <p:cNvGrpSpPr/>
          <p:nvPr/>
        </p:nvGrpSpPr>
        <p:grpSpPr>
          <a:xfrm>
            <a:off x="155824" y="1813562"/>
            <a:ext cx="984889" cy="670125"/>
            <a:chOff x="200200" y="2278225"/>
            <a:chExt cx="862425" cy="586800"/>
          </a:xfrm>
        </p:grpSpPr>
        <p:sp>
          <p:nvSpPr>
            <p:cNvPr id="34" name="Google Shape;335;p13">
              <a:extLst>
                <a:ext uri="{FF2B5EF4-FFF2-40B4-BE49-F238E27FC236}">
                  <a16:creationId xmlns:a16="http://schemas.microsoft.com/office/drawing/2014/main" id="{53D8DAAC-8AEA-B5F0-20D5-3B87BE495F36}"/>
                </a:ext>
              </a:extLst>
            </p:cNvPr>
            <p:cNvSpPr/>
            <p:nvPr/>
          </p:nvSpPr>
          <p:spPr>
            <a:xfrm>
              <a:off x="200200" y="2425050"/>
              <a:ext cx="338700" cy="293400"/>
            </a:xfrm>
            <a:prstGeom prst="hexagon">
              <a:avLst>
                <a:gd name="adj" fmla="val 25000"/>
                <a:gd name="vf" fmla="val 115470"/>
              </a:avLst>
            </a:prstGeom>
            <a:solidFill>
              <a:srgbClr val="EEEEEE"/>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5" name="Google Shape;336;p13">
              <a:extLst>
                <a:ext uri="{FF2B5EF4-FFF2-40B4-BE49-F238E27FC236}">
                  <a16:creationId xmlns:a16="http://schemas.microsoft.com/office/drawing/2014/main" id="{1DADB449-7A3E-FC3F-233E-DE8FBD3B3D4A}"/>
                </a:ext>
              </a:extLst>
            </p:cNvPr>
            <p:cNvSpPr/>
            <p:nvPr/>
          </p:nvSpPr>
          <p:spPr>
            <a:xfrm>
              <a:off x="462325" y="2278225"/>
              <a:ext cx="338700" cy="293400"/>
            </a:xfrm>
            <a:prstGeom prst="hexagon">
              <a:avLst>
                <a:gd name="adj" fmla="val 25000"/>
                <a:gd name="vf" fmla="val 115470"/>
              </a:avLst>
            </a:prstGeom>
            <a:solidFill>
              <a:srgbClr val="EEEEEE"/>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6" name="Google Shape;337;p13">
              <a:extLst>
                <a:ext uri="{FF2B5EF4-FFF2-40B4-BE49-F238E27FC236}">
                  <a16:creationId xmlns:a16="http://schemas.microsoft.com/office/drawing/2014/main" id="{70AE36D9-2AB9-5268-4167-0B42912A9275}"/>
                </a:ext>
              </a:extLst>
            </p:cNvPr>
            <p:cNvSpPr/>
            <p:nvPr/>
          </p:nvSpPr>
          <p:spPr>
            <a:xfrm>
              <a:off x="462325" y="2571625"/>
              <a:ext cx="338700" cy="293400"/>
            </a:xfrm>
            <a:prstGeom prst="hexagon">
              <a:avLst>
                <a:gd name="adj" fmla="val 25000"/>
                <a:gd name="vf" fmla="val 115470"/>
              </a:avLst>
            </a:prstGeom>
            <a:solidFill>
              <a:srgbClr val="EEEEEE"/>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7" name="Google Shape;338;p13">
              <a:extLst>
                <a:ext uri="{FF2B5EF4-FFF2-40B4-BE49-F238E27FC236}">
                  <a16:creationId xmlns:a16="http://schemas.microsoft.com/office/drawing/2014/main" id="{2DDB9588-4AE8-18CF-3CE4-387F45124C53}"/>
                </a:ext>
              </a:extLst>
            </p:cNvPr>
            <p:cNvSpPr/>
            <p:nvPr/>
          </p:nvSpPr>
          <p:spPr>
            <a:xfrm>
              <a:off x="723925" y="2425050"/>
              <a:ext cx="338700" cy="293400"/>
            </a:xfrm>
            <a:prstGeom prst="hexagon">
              <a:avLst>
                <a:gd name="adj" fmla="val 25000"/>
                <a:gd name="vf" fmla="val 115470"/>
              </a:avLst>
            </a:prstGeom>
            <a:solidFill>
              <a:srgbClr val="EEEEEE"/>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38" name="Google Shape;339;p13">
            <a:extLst>
              <a:ext uri="{FF2B5EF4-FFF2-40B4-BE49-F238E27FC236}">
                <a16:creationId xmlns:a16="http://schemas.microsoft.com/office/drawing/2014/main" id="{5E0150C2-1F83-6C9E-DA4F-5D65F7889711}"/>
              </a:ext>
            </a:extLst>
          </p:cNvPr>
          <p:cNvGrpSpPr/>
          <p:nvPr/>
        </p:nvGrpSpPr>
        <p:grpSpPr>
          <a:xfrm>
            <a:off x="26536" y="5533923"/>
            <a:ext cx="1244063" cy="1244125"/>
            <a:chOff x="5486600" y="4383575"/>
            <a:chExt cx="497025" cy="497050"/>
          </a:xfrm>
        </p:grpSpPr>
        <p:sp>
          <p:nvSpPr>
            <p:cNvPr id="39" name="Google Shape;340;p13">
              <a:extLst>
                <a:ext uri="{FF2B5EF4-FFF2-40B4-BE49-F238E27FC236}">
                  <a16:creationId xmlns:a16="http://schemas.microsoft.com/office/drawing/2014/main" id="{C85EA6B7-2CD2-4307-A8FE-1F19D8570131}"/>
                </a:ext>
              </a:extLst>
            </p:cNvPr>
            <p:cNvSpPr/>
            <p:nvPr/>
          </p:nvSpPr>
          <p:spPr>
            <a:xfrm>
              <a:off x="5486600" y="4405675"/>
              <a:ext cx="497025" cy="452850"/>
            </a:xfrm>
            <a:custGeom>
              <a:avLst/>
              <a:gdLst/>
              <a:ahLst/>
              <a:cxnLst/>
              <a:rect l="l" t="t" r="r" b="b"/>
              <a:pathLst>
                <a:path w="19881" h="18114" extrusionOk="0">
                  <a:moveTo>
                    <a:pt x="9940" y="1"/>
                  </a:moveTo>
                  <a:cubicBezTo>
                    <a:pt x="7622" y="1"/>
                    <a:pt x="5304" y="885"/>
                    <a:pt x="3536" y="2653"/>
                  </a:cubicBezTo>
                  <a:cubicBezTo>
                    <a:pt x="0" y="6188"/>
                    <a:pt x="0" y="11926"/>
                    <a:pt x="3536" y="15462"/>
                  </a:cubicBezTo>
                  <a:cubicBezTo>
                    <a:pt x="5304" y="17230"/>
                    <a:pt x="7622" y="18114"/>
                    <a:pt x="9940" y="18114"/>
                  </a:cubicBezTo>
                  <a:cubicBezTo>
                    <a:pt x="12259" y="18114"/>
                    <a:pt x="14577" y="17230"/>
                    <a:pt x="16345" y="15462"/>
                  </a:cubicBezTo>
                  <a:cubicBezTo>
                    <a:pt x="19881" y="11926"/>
                    <a:pt x="19881" y="6188"/>
                    <a:pt x="16345" y="2653"/>
                  </a:cubicBezTo>
                  <a:cubicBezTo>
                    <a:pt x="14577" y="885"/>
                    <a:pt x="12259" y="1"/>
                    <a:pt x="9940" y="1"/>
                  </a:cubicBezTo>
                  <a:close/>
                </a:path>
              </a:pathLst>
            </a:custGeom>
            <a:solidFill>
              <a:srgbClr val="7AD3FF"/>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0" name="Google Shape;341;p13">
              <a:extLst>
                <a:ext uri="{FF2B5EF4-FFF2-40B4-BE49-F238E27FC236}">
                  <a16:creationId xmlns:a16="http://schemas.microsoft.com/office/drawing/2014/main" id="{C7503A00-5E20-6C11-8C10-50FE6BE55F38}"/>
                </a:ext>
              </a:extLst>
            </p:cNvPr>
            <p:cNvSpPr/>
            <p:nvPr/>
          </p:nvSpPr>
          <p:spPr>
            <a:xfrm>
              <a:off x="5486600" y="4383575"/>
              <a:ext cx="497025" cy="497050"/>
            </a:xfrm>
            <a:custGeom>
              <a:avLst/>
              <a:gdLst/>
              <a:ahLst/>
              <a:cxnLst/>
              <a:rect l="l" t="t" r="r" b="b"/>
              <a:pathLst>
                <a:path w="19881" h="19882" fill="none" extrusionOk="0">
                  <a:moveTo>
                    <a:pt x="16345" y="3537"/>
                  </a:moveTo>
                  <a:cubicBezTo>
                    <a:pt x="19881" y="7072"/>
                    <a:pt x="19881" y="12810"/>
                    <a:pt x="16345" y="16346"/>
                  </a:cubicBezTo>
                  <a:cubicBezTo>
                    <a:pt x="12809" y="19882"/>
                    <a:pt x="7072" y="19882"/>
                    <a:pt x="3536" y="16346"/>
                  </a:cubicBezTo>
                  <a:cubicBezTo>
                    <a:pt x="0" y="12810"/>
                    <a:pt x="0" y="7072"/>
                    <a:pt x="3536" y="3537"/>
                  </a:cubicBezTo>
                  <a:cubicBezTo>
                    <a:pt x="7072" y="1"/>
                    <a:pt x="12809" y="1"/>
                    <a:pt x="16345" y="3537"/>
                  </a:cubicBez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1" name="Google Shape;342;p13">
              <a:extLst>
                <a:ext uri="{FF2B5EF4-FFF2-40B4-BE49-F238E27FC236}">
                  <a16:creationId xmlns:a16="http://schemas.microsoft.com/office/drawing/2014/main" id="{633C8A2D-4483-9F97-3C0C-E9C435EDA67B}"/>
                </a:ext>
              </a:extLst>
            </p:cNvPr>
            <p:cNvSpPr/>
            <p:nvPr/>
          </p:nvSpPr>
          <p:spPr>
            <a:xfrm>
              <a:off x="5572475" y="4405250"/>
              <a:ext cx="325275" cy="452850"/>
            </a:xfrm>
            <a:custGeom>
              <a:avLst/>
              <a:gdLst/>
              <a:ahLst/>
              <a:cxnLst/>
              <a:rect l="l" t="t" r="r" b="b"/>
              <a:pathLst>
                <a:path w="13011" h="18114" fill="none" extrusionOk="0">
                  <a:moveTo>
                    <a:pt x="13010" y="9074"/>
                  </a:moveTo>
                  <a:cubicBezTo>
                    <a:pt x="13010" y="14078"/>
                    <a:pt x="10108" y="18114"/>
                    <a:pt x="6505" y="18114"/>
                  </a:cubicBezTo>
                  <a:cubicBezTo>
                    <a:pt x="2903" y="18114"/>
                    <a:pt x="1" y="14078"/>
                    <a:pt x="1" y="9074"/>
                  </a:cubicBezTo>
                  <a:cubicBezTo>
                    <a:pt x="1" y="4071"/>
                    <a:pt x="2903" y="1"/>
                    <a:pt x="6505" y="1"/>
                  </a:cubicBezTo>
                  <a:cubicBezTo>
                    <a:pt x="10108" y="1"/>
                    <a:pt x="13010" y="4071"/>
                    <a:pt x="13010" y="9074"/>
                  </a:cubicBez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2" name="Google Shape;343;p13">
              <a:extLst>
                <a:ext uri="{FF2B5EF4-FFF2-40B4-BE49-F238E27FC236}">
                  <a16:creationId xmlns:a16="http://schemas.microsoft.com/office/drawing/2014/main" id="{077021EB-F445-7E5D-DDC6-143B034CBA22}"/>
                </a:ext>
              </a:extLst>
            </p:cNvPr>
            <p:cNvSpPr/>
            <p:nvPr/>
          </p:nvSpPr>
          <p:spPr>
            <a:xfrm>
              <a:off x="5646700" y="4405250"/>
              <a:ext cx="176825" cy="452850"/>
            </a:xfrm>
            <a:custGeom>
              <a:avLst/>
              <a:gdLst/>
              <a:ahLst/>
              <a:cxnLst/>
              <a:rect l="l" t="t" r="r" b="b"/>
              <a:pathLst>
                <a:path w="7073" h="18114" fill="none" extrusionOk="0">
                  <a:moveTo>
                    <a:pt x="7072" y="9074"/>
                  </a:moveTo>
                  <a:cubicBezTo>
                    <a:pt x="7072" y="14078"/>
                    <a:pt x="5505" y="18114"/>
                    <a:pt x="3536" y="18114"/>
                  </a:cubicBezTo>
                  <a:cubicBezTo>
                    <a:pt x="1568" y="18114"/>
                    <a:pt x="1" y="14078"/>
                    <a:pt x="1" y="9074"/>
                  </a:cubicBezTo>
                  <a:cubicBezTo>
                    <a:pt x="1" y="4071"/>
                    <a:pt x="1568" y="1"/>
                    <a:pt x="3536" y="1"/>
                  </a:cubicBezTo>
                  <a:cubicBezTo>
                    <a:pt x="5505" y="1"/>
                    <a:pt x="7072" y="4071"/>
                    <a:pt x="7072" y="9074"/>
                  </a:cubicBez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3" name="Google Shape;344;p13">
              <a:extLst>
                <a:ext uri="{FF2B5EF4-FFF2-40B4-BE49-F238E27FC236}">
                  <a16:creationId xmlns:a16="http://schemas.microsoft.com/office/drawing/2014/main" id="{CB45C9AF-55A3-2A05-9936-5D59FCC9D8B7}"/>
                </a:ext>
              </a:extLst>
            </p:cNvPr>
            <p:cNvSpPr/>
            <p:nvPr/>
          </p:nvSpPr>
          <p:spPr>
            <a:xfrm>
              <a:off x="5735100" y="4405250"/>
              <a:ext cx="25" cy="452850"/>
            </a:xfrm>
            <a:custGeom>
              <a:avLst/>
              <a:gdLst/>
              <a:ahLst/>
              <a:cxnLst/>
              <a:rect l="l" t="t" r="r" b="b"/>
              <a:pathLst>
                <a:path w="1" h="18114" fill="none" extrusionOk="0">
                  <a:moveTo>
                    <a:pt x="0" y="1"/>
                  </a:moveTo>
                  <a:lnTo>
                    <a:pt x="0" y="18114"/>
                  </a:lnTo>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4" name="Google Shape;345;p13">
              <a:extLst>
                <a:ext uri="{FF2B5EF4-FFF2-40B4-BE49-F238E27FC236}">
                  <a16:creationId xmlns:a16="http://schemas.microsoft.com/office/drawing/2014/main" id="{FC43101F-9577-4C52-958B-0A2FE9643A28}"/>
                </a:ext>
              </a:extLst>
            </p:cNvPr>
            <p:cNvSpPr/>
            <p:nvPr/>
          </p:nvSpPr>
          <p:spPr>
            <a:xfrm>
              <a:off x="5509100" y="4632100"/>
              <a:ext cx="452025" cy="25"/>
            </a:xfrm>
            <a:custGeom>
              <a:avLst/>
              <a:gdLst/>
              <a:ahLst/>
              <a:cxnLst/>
              <a:rect l="l" t="t" r="r" b="b"/>
              <a:pathLst>
                <a:path w="18081" h="1" fill="none" extrusionOk="0">
                  <a:moveTo>
                    <a:pt x="18080" y="0"/>
                  </a:moveTo>
                  <a:lnTo>
                    <a:pt x="1" y="0"/>
                  </a:lnTo>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48" name="Google Shape;349;p13">
            <a:extLst>
              <a:ext uri="{FF2B5EF4-FFF2-40B4-BE49-F238E27FC236}">
                <a16:creationId xmlns:a16="http://schemas.microsoft.com/office/drawing/2014/main" id="{7052A06B-5E25-35E6-665E-9BEF0509A8FA}"/>
              </a:ext>
            </a:extLst>
          </p:cNvPr>
          <p:cNvSpPr/>
          <p:nvPr/>
        </p:nvSpPr>
        <p:spPr>
          <a:xfrm>
            <a:off x="6245159" y="5037948"/>
            <a:ext cx="984933" cy="4959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rgbClr val="7AD3FF"/>
          </a:solidFill>
          <a:ln w="9525" cap="flat" cmpd="sng">
            <a:solidFill>
              <a:srgbClr val="585858"/>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49" name="Google Shape;350;p13">
            <a:extLst>
              <a:ext uri="{FF2B5EF4-FFF2-40B4-BE49-F238E27FC236}">
                <a16:creationId xmlns:a16="http://schemas.microsoft.com/office/drawing/2014/main" id="{11317913-22E0-95BD-D84C-93762855D492}"/>
              </a:ext>
            </a:extLst>
          </p:cNvPr>
          <p:cNvGrpSpPr/>
          <p:nvPr/>
        </p:nvGrpSpPr>
        <p:grpSpPr>
          <a:xfrm>
            <a:off x="6231053" y="1981093"/>
            <a:ext cx="1082020" cy="1104989"/>
            <a:chOff x="3477650" y="837700"/>
            <a:chExt cx="314425" cy="321100"/>
          </a:xfrm>
        </p:grpSpPr>
        <p:sp>
          <p:nvSpPr>
            <p:cNvPr id="50" name="Google Shape;351;p13">
              <a:extLst>
                <a:ext uri="{FF2B5EF4-FFF2-40B4-BE49-F238E27FC236}">
                  <a16:creationId xmlns:a16="http://schemas.microsoft.com/office/drawing/2014/main" id="{FB337FBC-0140-0851-9243-E7F57F963091}"/>
                </a:ext>
              </a:extLst>
            </p:cNvPr>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1" name="Google Shape;352;p13">
              <a:extLst>
                <a:ext uri="{FF2B5EF4-FFF2-40B4-BE49-F238E27FC236}">
                  <a16:creationId xmlns:a16="http://schemas.microsoft.com/office/drawing/2014/main" id="{C22279E7-0264-26C8-9302-413B3AB322F6}"/>
                </a:ext>
              </a:extLst>
            </p:cNvPr>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Tree>
    <p:extLst>
      <p:ext uri="{BB962C8B-B14F-4D97-AF65-F5344CB8AC3E}">
        <p14:creationId xmlns:p14="http://schemas.microsoft.com/office/powerpoint/2010/main" val="288690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a:extLst>
              <a:ext uri="{FF2B5EF4-FFF2-40B4-BE49-F238E27FC236}">
                <a16:creationId xmlns:a16="http://schemas.microsoft.com/office/drawing/2014/main" id="{03F9FAD9-350C-B170-9335-98B890D52BCC}"/>
              </a:ext>
            </a:extLst>
          </p:cNvPr>
          <p:cNvSpPr txBox="1"/>
          <p:nvPr/>
        </p:nvSpPr>
        <p:spPr>
          <a:xfrm>
            <a:off x="695142" y="3550375"/>
            <a:ext cx="10801715" cy="1084656"/>
          </a:xfrm>
          <a:prstGeom prst="rect">
            <a:avLst/>
          </a:prstGeom>
        </p:spPr>
        <p:txBody>
          <a:bodyPr wrap="square" lIns="0" tIns="0" rIns="0" bIns="0" rtlCol="0" anchor="t">
            <a:spAutoFit/>
          </a:bodyPr>
          <a:lstStyle/>
          <a:p>
            <a:pPr algn="ctr" defTabSz="609539">
              <a:lnSpc>
                <a:spcPct val="150000"/>
              </a:lnSpc>
            </a:pPr>
            <a:r>
              <a:rPr lang="vi-VN" sz="5400" b="1" spc="80">
                <a:latin typeface="UTM Avo" panose="02040603050506020204" pitchFamily="18" charset="0"/>
                <a:cs typeface="Arial" panose="020B0604020202020204" pitchFamily="34" charset="0"/>
              </a:rPr>
              <a:t>ƯỚC LƯỢNG KHOẢNG CÁCH</a:t>
            </a:r>
            <a:endParaRPr lang="en-US" sz="5400" b="1" spc="80" dirty="0">
              <a:latin typeface="UTM Avo" panose="02040603050506020204" pitchFamily="18" charset="0"/>
              <a:cs typeface="Arial" panose="020B0604020202020204" pitchFamily="34" charset="0"/>
            </a:endParaRPr>
          </a:p>
        </p:txBody>
      </p:sp>
      <p:sp>
        <p:nvSpPr>
          <p:cNvPr id="4" name="Folded Corner 39">
            <a:extLst>
              <a:ext uri="{FF2B5EF4-FFF2-40B4-BE49-F238E27FC236}">
                <a16:creationId xmlns:a16="http://schemas.microsoft.com/office/drawing/2014/main" id="{9A085DDD-892E-1475-A56A-62775316AF43}"/>
              </a:ext>
            </a:extLst>
          </p:cNvPr>
          <p:cNvSpPr/>
          <p:nvPr/>
        </p:nvSpPr>
        <p:spPr>
          <a:xfrm>
            <a:off x="5350014" y="2125601"/>
            <a:ext cx="1491970" cy="1303399"/>
          </a:xfrm>
          <a:prstGeom prst="foldedCorner">
            <a:avLst/>
          </a:prstGeom>
          <a:solidFill>
            <a:schemeClr val="accent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39" eaLnBrk="1" fontAlgn="auto" latinLnBrk="0" hangingPunct="1">
              <a:lnSpc>
                <a:spcPct val="15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I</a:t>
            </a:r>
          </a:p>
        </p:txBody>
      </p:sp>
      <p:grpSp>
        <p:nvGrpSpPr>
          <p:cNvPr id="6" name="Google Shape;331;p13">
            <a:extLst>
              <a:ext uri="{FF2B5EF4-FFF2-40B4-BE49-F238E27FC236}">
                <a16:creationId xmlns:a16="http://schemas.microsoft.com/office/drawing/2014/main" id="{E8ED6C69-A5D9-1569-38A3-4446919477DC}"/>
              </a:ext>
            </a:extLst>
          </p:cNvPr>
          <p:cNvGrpSpPr/>
          <p:nvPr/>
        </p:nvGrpSpPr>
        <p:grpSpPr>
          <a:xfrm>
            <a:off x="10219381" y="958898"/>
            <a:ext cx="714332" cy="729496"/>
            <a:chOff x="3477650" y="837700"/>
            <a:chExt cx="314425" cy="321100"/>
          </a:xfrm>
        </p:grpSpPr>
        <p:sp>
          <p:nvSpPr>
            <p:cNvPr id="7" name="Google Shape;332;p13">
              <a:extLst>
                <a:ext uri="{FF2B5EF4-FFF2-40B4-BE49-F238E27FC236}">
                  <a16:creationId xmlns:a16="http://schemas.microsoft.com/office/drawing/2014/main" id="{E8715A63-FF76-6CFB-D0AF-2A239678183D}"/>
                </a:ext>
              </a:extLst>
            </p:cNvPr>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 name="Google Shape;333;p13">
              <a:extLst>
                <a:ext uri="{FF2B5EF4-FFF2-40B4-BE49-F238E27FC236}">
                  <a16:creationId xmlns:a16="http://schemas.microsoft.com/office/drawing/2014/main" id="{0B68172C-FC6B-8C0C-036B-AD153602C4F1}"/>
                </a:ext>
              </a:extLst>
            </p:cNvPr>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9" name="Google Shape;334;p13">
            <a:extLst>
              <a:ext uri="{FF2B5EF4-FFF2-40B4-BE49-F238E27FC236}">
                <a16:creationId xmlns:a16="http://schemas.microsoft.com/office/drawing/2014/main" id="{A3FC5DDE-BFF1-1501-3D8A-40695EDD225B}"/>
              </a:ext>
            </a:extLst>
          </p:cNvPr>
          <p:cNvGrpSpPr/>
          <p:nvPr/>
        </p:nvGrpSpPr>
        <p:grpSpPr>
          <a:xfrm>
            <a:off x="155824" y="1813562"/>
            <a:ext cx="984889" cy="670125"/>
            <a:chOff x="200200" y="2278225"/>
            <a:chExt cx="862425" cy="586800"/>
          </a:xfrm>
        </p:grpSpPr>
        <p:sp>
          <p:nvSpPr>
            <p:cNvPr id="10" name="Google Shape;335;p13">
              <a:extLst>
                <a:ext uri="{FF2B5EF4-FFF2-40B4-BE49-F238E27FC236}">
                  <a16:creationId xmlns:a16="http://schemas.microsoft.com/office/drawing/2014/main" id="{13428B94-7D9E-E6AD-78C1-C0DD2737E332}"/>
                </a:ext>
              </a:extLst>
            </p:cNvPr>
            <p:cNvSpPr/>
            <p:nvPr/>
          </p:nvSpPr>
          <p:spPr>
            <a:xfrm>
              <a:off x="200200" y="2425050"/>
              <a:ext cx="338700" cy="293400"/>
            </a:xfrm>
            <a:prstGeom prst="hexagon">
              <a:avLst>
                <a:gd name="adj" fmla="val 25000"/>
                <a:gd name="vf" fmla="val 115470"/>
              </a:avLst>
            </a:prstGeom>
            <a:solidFill>
              <a:srgbClr val="EEEEEE"/>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336;p13">
              <a:extLst>
                <a:ext uri="{FF2B5EF4-FFF2-40B4-BE49-F238E27FC236}">
                  <a16:creationId xmlns:a16="http://schemas.microsoft.com/office/drawing/2014/main" id="{4B008857-5781-B9B2-074F-27C3FFBA465D}"/>
                </a:ext>
              </a:extLst>
            </p:cNvPr>
            <p:cNvSpPr/>
            <p:nvPr/>
          </p:nvSpPr>
          <p:spPr>
            <a:xfrm>
              <a:off x="462325" y="2278225"/>
              <a:ext cx="338700" cy="293400"/>
            </a:xfrm>
            <a:prstGeom prst="hexagon">
              <a:avLst>
                <a:gd name="adj" fmla="val 25000"/>
                <a:gd name="vf" fmla="val 115470"/>
              </a:avLst>
            </a:prstGeom>
            <a:solidFill>
              <a:srgbClr val="EEEEEE"/>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337;p13">
              <a:extLst>
                <a:ext uri="{FF2B5EF4-FFF2-40B4-BE49-F238E27FC236}">
                  <a16:creationId xmlns:a16="http://schemas.microsoft.com/office/drawing/2014/main" id="{976BF8DE-06B3-4885-BFAD-0B2C85CA03FF}"/>
                </a:ext>
              </a:extLst>
            </p:cNvPr>
            <p:cNvSpPr/>
            <p:nvPr/>
          </p:nvSpPr>
          <p:spPr>
            <a:xfrm>
              <a:off x="462325" y="2571625"/>
              <a:ext cx="338700" cy="293400"/>
            </a:xfrm>
            <a:prstGeom prst="hexagon">
              <a:avLst>
                <a:gd name="adj" fmla="val 25000"/>
                <a:gd name="vf" fmla="val 115470"/>
              </a:avLst>
            </a:prstGeom>
            <a:solidFill>
              <a:srgbClr val="EEEEEE"/>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 name="Google Shape;338;p13">
              <a:extLst>
                <a:ext uri="{FF2B5EF4-FFF2-40B4-BE49-F238E27FC236}">
                  <a16:creationId xmlns:a16="http://schemas.microsoft.com/office/drawing/2014/main" id="{782998BD-1048-5514-E9DA-8FDC54EED07C}"/>
                </a:ext>
              </a:extLst>
            </p:cNvPr>
            <p:cNvSpPr/>
            <p:nvPr/>
          </p:nvSpPr>
          <p:spPr>
            <a:xfrm>
              <a:off x="723925" y="2425050"/>
              <a:ext cx="338700" cy="293400"/>
            </a:xfrm>
            <a:prstGeom prst="hexagon">
              <a:avLst>
                <a:gd name="adj" fmla="val 25000"/>
                <a:gd name="vf" fmla="val 115470"/>
              </a:avLst>
            </a:prstGeom>
            <a:solidFill>
              <a:srgbClr val="EEEEEE"/>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4" name="Google Shape;339;p13">
            <a:extLst>
              <a:ext uri="{FF2B5EF4-FFF2-40B4-BE49-F238E27FC236}">
                <a16:creationId xmlns:a16="http://schemas.microsoft.com/office/drawing/2014/main" id="{4B5A22B5-55BE-39DD-A175-AC70BD445B51}"/>
              </a:ext>
            </a:extLst>
          </p:cNvPr>
          <p:cNvGrpSpPr/>
          <p:nvPr/>
        </p:nvGrpSpPr>
        <p:grpSpPr>
          <a:xfrm>
            <a:off x="26536" y="5533923"/>
            <a:ext cx="1244063" cy="1244125"/>
            <a:chOff x="5486600" y="4383575"/>
            <a:chExt cx="497025" cy="497050"/>
          </a:xfrm>
        </p:grpSpPr>
        <p:sp>
          <p:nvSpPr>
            <p:cNvPr id="15" name="Google Shape;340;p13">
              <a:extLst>
                <a:ext uri="{FF2B5EF4-FFF2-40B4-BE49-F238E27FC236}">
                  <a16:creationId xmlns:a16="http://schemas.microsoft.com/office/drawing/2014/main" id="{D4092586-85DE-9C83-903E-96CED29B4769}"/>
                </a:ext>
              </a:extLst>
            </p:cNvPr>
            <p:cNvSpPr/>
            <p:nvPr/>
          </p:nvSpPr>
          <p:spPr>
            <a:xfrm>
              <a:off x="5486600" y="4405675"/>
              <a:ext cx="497025" cy="452850"/>
            </a:xfrm>
            <a:custGeom>
              <a:avLst/>
              <a:gdLst/>
              <a:ahLst/>
              <a:cxnLst/>
              <a:rect l="l" t="t" r="r" b="b"/>
              <a:pathLst>
                <a:path w="19881" h="18114" extrusionOk="0">
                  <a:moveTo>
                    <a:pt x="9940" y="1"/>
                  </a:moveTo>
                  <a:cubicBezTo>
                    <a:pt x="7622" y="1"/>
                    <a:pt x="5304" y="885"/>
                    <a:pt x="3536" y="2653"/>
                  </a:cubicBezTo>
                  <a:cubicBezTo>
                    <a:pt x="0" y="6188"/>
                    <a:pt x="0" y="11926"/>
                    <a:pt x="3536" y="15462"/>
                  </a:cubicBezTo>
                  <a:cubicBezTo>
                    <a:pt x="5304" y="17230"/>
                    <a:pt x="7622" y="18114"/>
                    <a:pt x="9940" y="18114"/>
                  </a:cubicBezTo>
                  <a:cubicBezTo>
                    <a:pt x="12259" y="18114"/>
                    <a:pt x="14577" y="17230"/>
                    <a:pt x="16345" y="15462"/>
                  </a:cubicBezTo>
                  <a:cubicBezTo>
                    <a:pt x="19881" y="11926"/>
                    <a:pt x="19881" y="6188"/>
                    <a:pt x="16345" y="2653"/>
                  </a:cubicBezTo>
                  <a:cubicBezTo>
                    <a:pt x="14577" y="885"/>
                    <a:pt x="12259" y="1"/>
                    <a:pt x="9940" y="1"/>
                  </a:cubicBezTo>
                  <a:close/>
                </a:path>
              </a:pathLst>
            </a:custGeom>
            <a:solidFill>
              <a:srgbClr val="7AD3FF"/>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 name="Google Shape;341;p13">
              <a:extLst>
                <a:ext uri="{FF2B5EF4-FFF2-40B4-BE49-F238E27FC236}">
                  <a16:creationId xmlns:a16="http://schemas.microsoft.com/office/drawing/2014/main" id="{F25FAD40-1AA6-0136-3C42-54757BEE7F3E}"/>
                </a:ext>
              </a:extLst>
            </p:cNvPr>
            <p:cNvSpPr/>
            <p:nvPr/>
          </p:nvSpPr>
          <p:spPr>
            <a:xfrm>
              <a:off x="5486600" y="4383575"/>
              <a:ext cx="497025" cy="497050"/>
            </a:xfrm>
            <a:custGeom>
              <a:avLst/>
              <a:gdLst/>
              <a:ahLst/>
              <a:cxnLst/>
              <a:rect l="l" t="t" r="r" b="b"/>
              <a:pathLst>
                <a:path w="19881" h="19882" fill="none" extrusionOk="0">
                  <a:moveTo>
                    <a:pt x="16345" y="3537"/>
                  </a:moveTo>
                  <a:cubicBezTo>
                    <a:pt x="19881" y="7072"/>
                    <a:pt x="19881" y="12810"/>
                    <a:pt x="16345" y="16346"/>
                  </a:cubicBezTo>
                  <a:cubicBezTo>
                    <a:pt x="12809" y="19882"/>
                    <a:pt x="7072" y="19882"/>
                    <a:pt x="3536" y="16346"/>
                  </a:cubicBezTo>
                  <a:cubicBezTo>
                    <a:pt x="0" y="12810"/>
                    <a:pt x="0" y="7072"/>
                    <a:pt x="3536" y="3537"/>
                  </a:cubicBezTo>
                  <a:cubicBezTo>
                    <a:pt x="7072" y="1"/>
                    <a:pt x="12809" y="1"/>
                    <a:pt x="16345" y="3537"/>
                  </a:cubicBez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 name="Google Shape;342;p13">
              <a:extLst>
                <a:ext uri="{FF2B5EF4-FFF2-40B4-BE49-F238E27FC236}">
                  <a16:creationId xmlns:a16="http://schemas.microsoft.com/office/drawing/2014/main" id="{99059B53-1498-D3AF-628F-3978AEF7B5A0}"/>
                </a:ext>
              </a:extLst>
            </p:cNvPr>
            <p:cNvSpPr/>
            <p:nvPr/>
          </p:nvSpPr>
          <p:spPr>
            <a:xfrm>
              <a:off x="5572475" y="4405250"/>
              <a:ext cx="325275" cy="452850"/>
            </a:xfrm>
            <a:custGeom>
              <a:avLst/>
              <a:gdLst/>
              <a:ahLst/>
              <a:cxnLst/>
              <a:rect l="l" t="t" r="r" b="b"/>
              <a:pathLst>
                <a:path w="13011" h="18114" fill="none" extrusionOk="0">
                  <a:moveTo>
                    <a:pt x="13010" y="9074"/>
                  </a:moveTo>
                  <a:cubicBezTo>
                    <a:pt x="13010" y="14078"/>
                    <a:pt x="10108" y="18114"/>
                    <a:pt x="6505" y="18114"/>
                  </a:cubicBezTo>
                  <a:cubicBezTo>
                    <a:pt x="2903" y="18114"/>
                    <a:pt x="1" y="14078"/>
                    <a:pt x="1" y="9074"/>
                  </a:cubicBezTo>
                  <a:cubicBezTo>
                    <a:pt x="1" y="4071"/>
                    <a:pt x="2903" y="1"/>
                    <a:pt x="6505" y="1"/>
                  </a:cubicBezTo>
                  <a:cubicBezTo>
                    <a:pt x="10108" y="1"/>
                    <a:pt x="13010" y="4071"/>
                    <a:pt x="13010" y="9074"/>
                  </a:cubicBez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 name="Google Shape;343;p13">
              <a:extLst>
                <a:ext uri="{FF2B5EF4-FFF2-40B4-BE49-F238E27FC236}">
                  <a16:creationId xmlns:a16="http://schemas.microsoft.com/office/drawing/2014/main" id="{FCB4A5C3-3423-5CE5-3AB5-6D92E724E6CC}"/>
                </a:ext>
              </a:extLst>
            </p:cNvPr>
            <p:cNvSpPr/>
            <p:nvPr/>
          </p:nvSpPr>
          <p:spPr>
            <a:xfrm>
              <a:off x="5646700" y="4405250"/>
              <a:ext cx="176825" cy="452850"/>
            </a:xfrm>
            <a:custGeom>
              <a:avLst/>
              <a:gdLst/>
              <a:ahLst/>
              <a:cxnLst/>
              <a:rect l="l" t="t" r="r" b="b"/>
              <a:pathLst>
                <a:path w="7073" h="18114" fill="none" extrusionOk="0">
                  <a:moveTo>
                    <a:pt x="7072" y="9074"/>
                  </a:moveTo>
                  <a:cubicBezTo>
                    <a:pt x="7072" y="14078"/>
                    <a:pt x="5505" y="18114"/>
                    <a:pt x="3536" y="18114"/>
                  </a:cubicBezTo>
                  <a:cubicBezTo>
                    <a:pt x="1568" y="18114"/>
                    <a:pt x="1" y="14078"/>
                    <a:pt x="1" y="9074"/>
                  </a:cubicBezTo>
                  <a:cubicBezTo>
                    <a:pt x="1" y="4071"/>
                    <a:pt x="1568" y="1"/>
                    <a:pt x="3536" y="1"/>
                  </a:cubicBezTo>
                  <a:cubicBezTo>
                    <a:pt x="5505" y="1"/>
                    <a:pt x="7072" y="4071"/>
                    <a:pt x="7072" y="9074"/>
                  </a:cubicBez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344;p13">
              <a:extLst>
                <a:ext uri="{FF2B5EF4-FFF2-40B4-BE49-F238E27FC236}">
                  <a16:creationId xmlns:a16="http://schemas.microsoft.com/office/drawing/2014/main" id="{11DABA9E-0003-F1B0-E1BE-216B18BCF077}"/>
                </a:ext>
              </a:extLst>
            </p:cNvPr>
            <p:cNvSpPr/>
            <p:nvPr/>
          </p:nvSpPr>
          <p:spPr>
            <a:xfrm>
              <a:off x="5735100" y="4405250"/>
              <a:ext cx="25" cy="452850"/>
            </a:xfrm>
            <a:custGeom>
              <a:avLst/>
              <a:gdLst/>
              <a:ahLst/>
              <a:cxnLst/>
              <a:rect l="l" t="t" r="r" b="b"/>
              <a:pathLst>
                <a:path w="1" h="18114" fill="none" extrusionOk="0">
                  <a:moveTo>
                    <a:pt x="0" y="1"/>
                  </a:moveTo>
                  <a:lnTo>
                    <a:pt x="0" y="18114"/>
                  </a:lnTo>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345;p13">
              <a:extLst>
                <a:ext uri="{FF2B5EF4-FFF2-40B4-BE49-F238E27FC236}">
                  <a16:creationId xmlns:a16="http://schemas.microsoft.com/office/drawing/2014/main" id="{4F3093E7-B0DD-1BAB-3DCA-AD6B5F03EB91}"/>
                </a:ext>
              </a:extLst>
            </p:cNvPr>
            <p:cNvSpPr/>
            <p:nvPr/>
          </p:nvSpPr>
          <p:spPr>
            <a:xfrm>
              <a:off x="5509100" y="4632100"/>
              <a:ext cx="452025" cy="25"/>
            </a:xfrm>
            <a:custGeom>
              <a:avLst/>
              <a:gdLst/>
              <a:ahLst/>
              <a:cxnLst/>
              <a:rect l="l" t="t" r="r" b="b"/>
              <a:pathLst>
                <a:path w="18081" h="1" fill="none" extrusionOk="0">
                  <a:moveTo>
                    <a:pt x="18080" y="0"/>
                  </a:moveTo>
                  <a:lnTo>
                    <a:pt x="1" y="0"/>
                  </a:lnTo>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21" name="Google Shape;349;p13">
            <a:extLst>
              <a:ext uri="{FF2B5EF4-FFF2-40B4-BE49-F238E27FC236}">
                <a16:creationId xmlns:a16="http://schemas.microsoft.com/office/drawing/2014/main" id="{AA550011-A8D4-C3EE-35A2-E977A3AA963C}"/>
              </a:ext>
            </a:extLst>
          </p:cNvPr>
          <p:cNvSpPr/>
          <p:nvPr/>
        </p:nvSpPr>
        <p:spPr>
          <a:xfrm>
            <a:off x="10654809" y="5118835"/>
            <a:ext cx="984933" cy="4959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rgbClr val="7AD3FF"/>
          </a:solidFill>
          <a:ln w="9525" cap="flat" cmpd="sng">
            <a:solidFill>
              <a:srgbClr val="585858"/>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22" name="Google Shape;350;p13">
            <a:extLst>
              <a:ext uri="{FF2B5EF4-FFF2-40B4-BE49-F238E27FC236}">
                <a16:creationId xmlns:a16="http://schemas.microsoft.com/office/drawing/2014/main" id="{7E7ABADD-C53B-A558-E492-896F737B0398}"/>
              </a:ext>
            </a:extLst>
          </p:cNvPr>
          <p:cNvGrpSpPr/>
          <p:nvPr/>
        </p:nvGrpSpPr>
        <p:grpSpPr>
          <a:xfrm>
            <a:off x="10654809" y="1491177"/>
            <a:ext cx="1082020" cy="1104989"/>
            <a:chOff x="3477650" y="837700"/>
            <a:chExt cx="314425" cy="321100"/>
          </a:xfrm>
        </p:grpSpPr>
        <p:sp>
          <p:nvSpPr>
            <p:cNvPr id="23" name="Google Shape;351;p13">
              <a:extLst>
                <a:ext uri="{FF2B5EF4-FFF2-40B4-BE49-F238E27FC236}">
                  <a16:creationId xmlns:a16="http://schemas.microsoft.com/office/drawing/2014/main" id="{E20F6AC3-8298-6C3D-1585-8ED91FE2A92A}"/>
                </a:ext>
              </a:extLst>
            </p:cNvPr>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 name="Google Shape;352;p13">
              <a:extLst>
                <a:ext uri="{FF2B5EF4-FFF2-40B4-BE49-F238E27FC236}">
                  <a16:creationId xmlns:a16="http://schemas.microsoft.com/office/drawing/2014/main" id="{4B4D5E66-9CBA-8DC9-7937-4F7E567CA55A}"/>
                </a:ext>
              </a:extLst>
            </p:cNvPr>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25" name="Google Shape;52;p3">
            <a:extLst>
              <a:ext uri="{FF2B5EF4-FFF2-40B4-BE49-F238E27FC236}">
                <a16:creationId xmlns:a16="http://schemas.microsoft.com/office/drawing/2014/main" id="{10C1542A-8419-1A3E-2649-8A468E4ECDAE}"/>
              </a:ext>
            </a:extLst>
          </p:cNvPr>
          <p:cNvGrpSpPr/>
          <p:nvPr/>
        </p:nvGrpSpPr>
        <p:grpSpPr>
          <a:xfrm>
            <a:off x="1055652" y="1840436"/>
            <a:ext cx="1491970" cy="1491929"/>
            <a:chOff x="3581050" y="3046800"/>
            <a:chExt cx="899850" cy="899825"/>
          </a:xfrm>
        </p:grpSpPr>
        <p:sp>
          <p:nvSpPr>
            <p:cNvPr id="26" name="Google Shape;53;p3">
              <a:extLst>
                <a:ext uri="{FF2B5EF4-FFF2-40B4-BE49-F238E27FC236}">
                  <a16:creationId xmlns:a16="http://schemas.microsoft.com/office/drawing/2014/main" id="{0AF9FD49-D8DD-BB08-8BEA-5BA6A0975741}"/>
                </a:ext>
              </a:extLst>
            </p:cNvPr>
            <p:cNvSpPr/>
            <p:nvPr/>
          </p:nvSpPr>
          <p:spPr>
            <a:xfrm>
              <a:off x="3581050" y="3088000"/>
              <a:ext cx="899850" cy="817425"/>
            </a:xfrm>
            <a:custGeom>
              <a:avLst/>
              <a:gdLst/>
              <a:ahLst/>
              <a:cxnLst/>
              <a:rect l="l" t="t" r="r" b="b"/>
              <a:pathLst>
                <a:path w="35994" h="32697" extrusionOk="0">
                  <a:moveTo>
                    <a:pt x="17994" y="0"/>
                  </a:moveTo>
                  <a:cubicBezTo>
                    <a:pt x="10608" y="0"/>
                    <a:pt x="3897" y="5036"/>
                    <a:pt x="2102" y="12529"/>
                  </a:cubicBezTo>
                  <a:cubicBezTo>
                    <a:pt x="1" y="21302"/>
                    <a:pt x="5405" y="30108"/>
                    <a:pt x="14178" y="32243"/>
                  </a:cubicBezTo>
                  <a:cubicBezTo>
                    <a:pt x="15457" y="32550"/>
                    <a:pt x="16738" y="32696"/>
                    <a:pt x="18000" y="32696"/>
                  </a:cubicBezTo>
                  <a:cubicBezTo>
                    <a:pt x="25386" y="32696"/>
                    <a:pt x="32097" y="27661"/>
                    <a:pt x="33892" y="20168"/>
                  </a:cubicBezTo>
                  <a:cubicBezTo>
                    <a:pt x="35993" y="11395"/>
                    <a:pt x="30589" y="2555"/>
                    <a:pt x="21817" y="454"/>
                  </a:cubicBezTo>
                  <a:cubicBezTo>
                    <a:pt x="20537" y="147"/>
                    <a:pt x="19256" y="0"/>
                    <a:pt x="17994" y="0"/>
                  </a:cubicBezTo>
                  <a:close/>
                </a:path>
              </a:pathLst>
            </a:custGeom>
            <a:solidFill>
              <a:srgbClr val="7AD3FF"/>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 name="Google Shape;54;p3">
              <a:extLst>
                <a:ext uri="{FF2B5EF4-FFF2-40B4-BE49-F238E27FC236}">
                  <a16:creationId xmlns:a16="http://schemas.microsoft.com/office/drawing/2014/main" id="{AB7DE4CE-1E56-F338-FAF4-6F74F91D8B83}"/>
                </a:ext>
              </a:extLst>
            </p:cNvPr>
            <p:cNvSpPr/>
            <p:nvPr/>
          </p:nvSpPr>
          <p:spPr>
            <a:xfrm>
              <a:off x="3657775" y="3251925"/>
              <a:ext cx="781425" cy="653850"/>
            </a:xfrm>
            <a:custGeom>
              <a:avLst/>
              <a:gdLst/>
              <a:ahLst/>
              <a:cxnLst/>
              <a:rect l="l" t="t" r="r" b="b"/>
              <a:pathLst>
                <a:path w="31257" h="26154" extrusionOk="0">
                  <a:moveTo>
                    <a:pt x="27987" y="1"/>
                  </a:moveTo>
                  <a:lnTo>
                    <a:pt x="27987" y="1"/>
                  </a:lnTo>
                  <a:cubicBezTo>
                    <a:pt x="28888" y="2036"/>
                    <a:pt x="29422" y="4337"/>
                    <a:pt x="29422" y="6739"/>
                  </a:cubicBezTo>
                  <a:cubicBezTo>
                    <a:pt x="29422" y="15746"/>
                    <a:pt x="22083" y="23084"/>
                    <a:pt x="13077" y="23084"/>
                  </a:cubicBezTo>
                  <a:cubicBezTo>
                    <a:pt x="7740" y="23084"/>
                    <a:pt x="3003" y="20516"/>
                    <a:pt x="1" y="16546"/>
                  </a:cubicBezTo>
                  <a:lnTo>
                    <a:pt x="1" y="16546"/>
                  </a:lnTo>
                  <a:cubicBezTo>
                    <a:pt x="2569" y="22217"/>
                    <a:pt x="8240" y="26153"/>
                    <a:pt x="14878" y="26153"/>
                  </a:cubicBezTo>
                  <a:cubicBezTo>
                    <a:pt x="23885" y="26153"/>
                    <a:pt x="31223" y="18814"/>
                    <a:pt x="31223" y="9808"/>
                  </a:cubicBezTo>
                  <a:cubicBezTo>
                    <a:pt x="31256" y="6139"/>
                    <a:pt x="30056" y="2703"/>
                    <a:pt x="27987" y="1"/>
                  </a:cubicBezTo>
                  <a:close/>
                </a:path>
              </a:pathLst>
            </a:custGeom>
            <a:solidFill>
              <a:srgbClr val="FFFFFF">
                <a:alpha val="270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 name="Google Shape;55;p3">
              <a:extLst>
                <a:ext uri="{FF2B5EF4-FFF2-40B4-BE49-F238E27FC236}">
                  <a16:creationId xmlns:a16="http://schemas.microsoft.com/office/drawing/2014/main" id="{B918FADA-35FC-A670-CB25-3A6703D249C2}"/>
                </a:ext>
              </a:extLst>
            </p:cNvPr>
            <p:cNvSpPr/>
            <p:nvPr/>
          </p:nvSpPr>
          <p:spPr>
            <a:xfrm>
              <a:off x="3581050" y="3046800"/>
              <a:ext cx="899850" cy="899825"/>
            </a:xfrm>
            <a:custGeom>
              <a:avLst/>
              <a:gdLst/>
              <a:ahLst/>
              <a:cxnLst/>
              <a:rect l="l" t="t" r="r" b="b"/>
              <a:pathLst>
                <a:path w="35994" h="35993" fill="none" extrusionOk="0">
                  <a:moveTo>
                    <a:pt x="21817" y="2102"/>
                  </a:moveTo>
                  <a:cubicBezTo>
                    <a:pt x="30589" y="4203"/>
                    <a:pt x="35993" y="13043"/>
                    <a:pt x="33892" y="21816"/>
                  </a:cubicBezTo>
                  <a:cubicBezTo>
                    <a:pt x="31790" y="30589"/>
                    <a:pt x="22951" y="35993"/>
                    <a:pt x="14178" y="33891"/>
                  </a:cubicBezTo>
                  <a:cubicBezTo>
                    <a:pt x="5405" y="31756"/>
                    <a:pt x="1" y="22950"/>
                    <a:pt x="2102" y="14177"/>
                  </a:cubicBezTo>
                  <a:cubicBezTo>
                    <a:pt x="4204" y="5404"/>
                    <a:pt x="13044" y="0"/>
                    <a:pt x="21817" y="2102"/>
                  </a:cubicBezTo>
                  <a:close/>
                </a:path>
              </a:pathLst>
            </a:custGeom>
            <a:solidFill>
              <a:srgbClr val="7AD3FF"/>
            </a:solid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 name="Google Shape;56;p3">
              <a:extLst>
                <a:ext uri="{FF2B5EF4-FFF2-40B4-BE49-F238E27FC236}">
                  <a16:creationId xmlns:a16="http://schemas.microsoft.com/office/drawing/2014/main" id="{5ACD321A-F169-FFA1-304B-3C10FCA91EAF}"/>
                </a:ext>
              </a:extLst>
            </p:cNvPr>
            <p:cNvSpPr/>
            <p:nvPr/>
          </p:nvSpPr>
          <p:spPr>
            <a:xfrm>
              <a:off x="3804550" y="3313650"/>
              <a:ext cx="104275" cy="200175"/>
            </a:xfrm>
            <a:custGeom>
              <a:avLst/>
              <a:gdLst/>
              <a:ahLst/>
              <a:cxnLst/>
              <a:rect l="l" t="t" r="r" b="b"/>
              <a:pathLst>
                <a:path w="4171" h="8007" extrusionOk="0">
                  <a:moveTo>
                    <a:pt x="2202" y="0"/>
                  </a:moveTo>
                  <a:cubicBezTo>
                    <a:pt x="1001" y="0"/>
                    <a:pt x="1" y="1768"/>
                    <a:pt x="1" y="4003"/>
                  </a:cubicBezTo>
                  <a:cubicBezTo>
                    <a:pt x="1" y="6205"/>
                    <a:pt x="1001" y="8006"/>
                    <a:pt x="2202" y="8006"/>
                  </a:cubicBezTo>
                  <a:cubicBezTo>
                    <a:pt x="3036" y="8006"/>
                    <a:pt x="3770" y="7172"/>
                    <a:pt x="4170" y="5938"/>
                  </a:cubicBezTo>
                  <a:lnTo>
                    <a:pt x="2202" y="4003"/>
                  </a:lnTo>
                  <a:lnTo>
                    <a:pt x="4170" y="2035"/>
                  </a:lnTo>
                  <a:cubicBezTo>
                    <a:pt x="3803" y="834"/>
                    <a:pt x="3036" y="0"/>
                    <a:pt x="2202" y="0"/>
                  </a:cubicBezTo>
                  <a:close/>
                </a:path>
              </a:pathLst>
            </a:custGeom>
            <a:solidFill>
              <a:srgbClr val="585858"/>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 name="Google Shape;57;p3">
              <a:extLst>
                <a:ext uri="{FF2B5EF4-FFF2-40B4-BE49-F238E27FC236}">
                  <a16:creationId xmlns:a16="http://schemas.microsoft.com/office/drawing/2014/main" id="{9C387361-B257-6386-628B-7A20D72027CD}"/>
                </a:ext>
              </a:extLst>
            </p:cNvPr>
            <p:cNvSpPr/>
            <p:nvPr/>
          </p:nvSpPr>
          <p:spPr>
            <a:xfrm>
              <a:off x="4151475" y="3313650"/>
              <a:ext cx="104250" cy="200175"/>
            </a:xfrm>
            <a:custGeom>
              <a:avLst/>
              <a:gdLst/>
              <a:ahLst/>
              <a:cxnLst/>
              <a:rect l="l" t="t" r="r" b="b"/>
              <a:pathLst>
                <a:path w="4170" h="8007" extrusionOk="0">
                  <a:moveTo>
                    <a:pt x="2235" y="0"/>
                  </a:moveTo>
                  <a:cubicBezTo>
                    <a:pt x="1001" y="0"/>
                    <a:pt x="0" y="1768"/>
                    <a:pt x="0" y="4003"/>
                  </a:cubicBezTo>
                  <a:cubicBezTo>
                    <a:pt x="0" y="6205"/>
                    <a:pt x="1001" y="8006"/>
                    <a:pt x="2235" y="8006"/>
                  </a:cubicBezTo>
                  <a:cubicBezTo>
                    <a:pt x="3069" y="8006"/>
                    <a:pt x="3770" y="7172"/>
                    <a:pt x="4170" y="5938"/>
                  </a:cubicBezTo>
                  <a:lnTo>
                    <a:pt x="2235" y="4003"/>
                  </a:lnTo>
                  <a:lnTo>
                    <a:pt x="4170" y="2035"/>
                  </a:lnTo>
                  <a:cubicBezTo>
                    <a:pt x="3803" y="834"/>
                    <a:pt x="3069" y="0"/>
                    <a:pt x="2235" y="0"/>
                  </a:cubicBezTo>
                  <a:close/>
                </a:path>
              </a:pathLst>
            </a:custGeom>
            <a:solidFill>
              <a:srgbClr val="585858"/>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 name="Google Shape;58;p3">
              <a:extLst>
                <a:ext uri="{FF2B5EF4-FFF2-40B4-BE49-F238E27FC236}">
                  <a16:creationId xmlns:a16="http://schemas.microsoft.com/office/drawing/2014/main" id="{1C89F1DE-27DC-CC21-9C7C-2F8E3264E479}"/>
                </a:ext>
              </a:extLst>
            </p:cNvPr>
            <p:cNvSpPr/>
            <p:nvPr/>
          </p:nvSpPr>
          <p:spPr>
            <a:xfrm>
              <a:off x="3782050" y="3555475"/>
              <a:ext cx="497875" cy="169325"/>
            </a:xfrm>
            <a:custGeom>
              <a:avLst/>
              <a:gdLst/>
              <a:ahLst/>
              <a:cxnLst/>
              <a:rect l="l" t="t" r="r" b="b"/>
              <a:pathLst>
                <a:path w="19915" h="6773" fill="none" extrusionOk="0">
                  <a:moveTo>
                    <a:pt x="0" y="1"/>
                  </a:moveTo>
                  <a:cubicBezTo>
                    <a:pt x="1568" y="3937"/>
                    <a:pt x="5404" y="6773"/>
                    <a:pt x="9940" y="6773"/>
                  </a:cubicBezTo>
                  <a:cubicBezTo>
                    <a:pt x="14477" y="6773"/>
                    <a:pt x="18346" y="3937"/>
                    <a:pt x="19914" y="1"/>
                  </a:cubicBezTo>
                </a:path>
              </a:pathLst>
            </a:custGeom>
            <a:solidFill>
              <a:srgbClr val="7AD3FF"/>
            </a:solid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32" name="Google Shape;77;p3">
            <a:extLst>
              <a:ext uri="{FF2B5EF4-FFF2-40B4-BE49-F238E27FC236}">
                <a16:creationId xmlns:a16="http://schemas.microsoft.com/office/drawing/2014/main" id="{7CF26481-CFC2-78C0-5DAC-C8CAC4F83A46}"/>
              </a:ext>
            </a:extLst>
          </p:cNvPr>
          <p:cNvGrpSpPr/>
          <p:nvPr/>
        </p:nvGrpSpPr>
        <p:grpSpPr>
          <a:xfrm>
            <a:off x="1753411" y="4943456"/>
            <a:ext cx="841733" cy="590467"/>
            <a:chOff x="4269050" y="4395250"/>
            <a:chExt cx="631300" cy="442850"/>
          </a:xfrm>
        </p:grpSpPr>
        <p:sp>
          <p:nvSpPr>
            <p:cNvPr id="33" name="Google Shape;78;p3">
              <a:extLst>
                <a:ext uri="{FF2B5EF4-FFF2-40B4-BE49-F238E27FC236}">
                  <a16:creationId xmlns:a16="http://schemas.microsoft.com/office/drawing/2014/main" id="{5D6CD7A8-B1F3-C3DE-9C70-862F6CE9884E}"/>
                </a:ext>
              </a:extLst>
            </p:cNvPr>
            <p:cNvSpPr/>
            <p:nvPr/>
          </p:nvSpPr>
          <p:spPr>
            <a:xfrm>
              <a:off x="4269050" y="4432775"/>
              <a:ext cx="206000" cy="66750"/>
            </a:xfrm>
            <a:custGeom>
              <a:avLst/>
              <a:gdLst/>
              <a:ahLst/>
              <a:cxnLst/>
              <a:rect l="l" t="t" r="r" b="b"/>
              <a:pathLst>
                <a:path w="8240" h="2670" extrusionOk="0">
                  <a:moveTo>
                    <a:pt x="1" y="1"/>
                  </a:moveTo>
                  <a:lnTo>
                    <a:pt x="1" y="2669"/>
                  </a:lnTo>
                  <a:lnTo>
                    <a:pt x="8240" y="2669"/>
                  </a:lnTo>
                  <a:lnTo>
                    <a:pt x="6138" y="1"/>
                  </a:lnTo>
                  <a:close/>
                </a:path>
              </a:pathLst>
            </a:custGeom>
            <a:solidFill>
              <a:srgbClr val="7AD3FF"/>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4" name="Google Shape;79;p3">
              <a:extLst>
                <a:ext uri="{FF2B5EF4-FFF2-40B4-BE49-F238E27FC236}">
                  <a16:creationId xmlns:a16="http://schemas.microsoft.com/office/drawing/2014/main" id="{4A1B4A07-11F2-4E00-F755-62CE0C966DAD}"/>
                </a:ext>
              </a:extLst>
            </p:cNvPr>
            <p:cNvSpPr/>
            <p:nvPr/>
          </p:nvSpPr>
          <p:spPr>
            <a:xfrm>
              <a:off x="4269050" y="4432775"/>
              <a:ext cx="206000" cy="66750"/>
            </a:xfrm>
            <a:custGeom>
              <a:avLst/>
              <a:gdLst/>
              <a:ahLst/>
              <a:cxnLst/>
              <a:rect l="l" t="t" r="r" b="b"/>
              <a:pathLst>
                <a:path w="8240" h="2670" fill="none" extrusionOk="0">
                  <a:moveTo>
                    <a:pt x="6138" y="1"/>
                  </a:moveTo>
                  <a:lnTo>
                    <a:pt x="1" y="1"/>
                  </a:lnTo>
                  <a:lnTo>
                    <a:pt x="1" y="2669"/>
                  </a:lnTo>
                  <a:lnTo>
                    <a:pt x="8240" y="2669"/>
                  </a:lnTo>
                  <a:close/>
                </a:path>
              </a:pathLst>
            </a:custGeom>
            <a:solidFill>
              <a:srgbClr val="7AD3FF"/>
            </a:solid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5" name="Google Shape;80;p3">
              <a:extLst>
                <a:ext uri="{FF2B5EF4-FFF2-40B4-BE49-F238E27FC236}">
                  <a16:creationId xmlns:a16="http://schemas.microsoft.com/office/drawing/2014/main" id="{BB9C47FD-11F8-EB85-E072-E76FBA9156E5}"/>
                </a:ext>
              </a:extLst>
            </p:cNvPr>
            <p:cNvSpPr/>
            <p:nvPr/>
          </p:nvSpPr>
          <p:spPr>
            <a:xfrm>
              <a:off x="4269050" y="4499500"/>
              <a:ext cx="500375" cy="338600"/>
            </a:xfrm>
            <a:custGeom>
              <a:avLst/>
              <a:gdLst/>
              <a:ahLst/>
              <a:cxnLst/>
              <a:rect l="l" t="t" r="r" b="b"/>
              <a:pathLst>
                <a:path w="20015" h="13544" extrusionOk="0">
                  <a:moveTo>
                    <a:pt x="1" y="0"/>
                  </a:moveTo>
                  <a:lnTo>
                    <a:pt x="1" y="13543"/>
                  </a:lnTo>
                  <a:lnTo>
                    <a:pt x="20015" y="13543"/>
                  </a:lnTo>
                  <a:lnTo>
                    <a:pt x="20015" y="0"/>
                  </a:lnTo>
                  <a:close/>
                </a:path>
              </a:pathLst>
            </a:custGeom>
            <a:solidFill>
              <a:srgbClr val="7AD3FF"/>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6" name="Google Shape;81;p3">
              <a:extLst>
                <a:ext uri="{FF2B5EF4-FFF2-40B4-BE49-F238E27FC236}">
                  <a16:creationId xmlns:a16="http://schemas.microsoft.com/office/drawing/2014/main" id="{9C95B8BE-B32B-C8B8-EE75-2BFF64CAFC65}"/>
                </a:ext>
              </a:extLst>
            </p:cNvPr>
            <p:cNvSpPr/>
            <p:nvPr/>
          </p:nvSpPr>
          <p:spPr>
            <a:xfrm>
              <a:off x="4269050" y="4499500"/>
              <a:ext cx="500375" cy="338600"/>
            </a:xfrm>
            <a:custGeom>
              <a:avLst/>
              <a:gdLst/>
              <a:ahLst/>
              <a:cxnLst/>
              <a:rect l="l" t="t" r="r" b="b"/>
              <a:pathLst>
                <a:path w="20015" h="13544" fill="none" extrusionOk="0">
                  <a:moveTo>
                    <a:pt x="1" y="0"/>
                  </a:moveTo>
                  <a:lnTo>
                    <a:pt x="20015" y="0"/>
                  </a:lnTo>
                  <a:lnTo>
                    <a:pt x="20015" y="13543"/>
                  </a:lnTo>
                  <a:lnTo>
                    <a:pt x="1" y="13543"/>
                  </a:ln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7" name="Google Shape;82;p3">
              <a:extLst>
                <a:ext uri="{FF2B5EF4-FFF2-40B4-BE49-F238E27FC236}">
                  <a16:creationId xmlns:a16="http://schemas.microsoft.com/office/drawing/2014/main" id="{71280332-5DFE-DABA-16FF-4D2A35567EE9}"/>
                </a:ext>
              </a:extLst>
            </p:cNvPr>
            <p:cNvSpPr/>
            <p:nvPr/>
          </p:nvSpPr>
          <p:spPr>
            <a:xfrm>
              <a:off x="4373300" y="4395250"/>
              <a:ext cx="396125" cy="442850"/>
            </a:xfrm>
            <a:custGeom>
              <a:avLst/>
              <a:gdLst/>
              <a:ahLst/>
              <a:cxnLst/>
              <a:rect l="l" t="t" r="r" b="b"/>
              <a:pathLst>
                <a:path w="15845" h="17714" extrusionOk="0">
                  <a:moveTo>
                    <a:pt x="0" y="1"/>
                  </a:moveTo>
                  <a:lnTo>
                    <a:pt x="0" y="17713"/>
                  </a:lnTo>
                  <a:lnTo>
                    <a:pt x="15845" y="17713"/>
                  </a:lnTo>
                  <a:lnTo>
                    <a:pt x="15845" y="1"/>
                  </a:lnTo>
                  <a:close/>
                </a:path>
              </a:pathLst>
            </a:custGeom>
            <a:solidFill>
              <a:srgbClr val="EEEEEE"/>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8" name="Google Shape;83;p3">
              <a:extLst>
                <a:ext uri="{FF2B5EF4-FFF2-40B4-BE49-F238E27FC236}">
                  <a16:creationId xmlns:a16="http://schemas.microsoft.com/office/drawing/2014/main" id="{CC228E7F-BFD3-1B0D-4621-1188A37A3A9A}"/>
                </a:ext>
              </a:extLst>
            </p:cNvPr>
            <p:cNvSpPr/>
            <p:nvPr/>
          </p:nvSpPr>
          <p:spPr>
            <a:xfrm>
              <a:off x="4373300" y="4395250"/>
              <a:ext cx="396125" cy="442850"/>
            </a:xfrm>
            <a:custGeom>
              <a:avLst/>
              <a:gdLst/>
              <a:ahLst/>
              <a:cxnLst/>
              <a:rect l="l" t="t" r="r" b="b"/>
              <a:pathLst>
                <a:path w="15845" h="17714" fill="none" extrusionOk="0">
                  <a:moveTo>
                    <a:pt x="0" y="1"/>
                  </a:moveTo>
                  <a:lnTo>
                    <a:pt x="15845" y="1"/>
                  </a:lnTo>
                  <a:lnTo>
                    <a:pt x="15845" y="17713"/>
                  </a:lnTo>
                  <a:lnTo>
                    <a:pt x="0" y="17713"/>
                  </a:ln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9" name="Google Shape;84;p3">
              <a:extLst>
                <a:ext uri="{FF2B5EF4-FFF2-40B4-BE49-F238E27FC236}">
                  <a16:creationId xmlns:a16="http://schemas.microsoft.com/office/drawing/2014/main" id="{F80EAC1C-A4B0-CF2D-0DE2-BFF6D06127B8}"/>
                </a:ext>
              </a:extLst>
            </p:cNvPr>
            <p:cNvSpPr/>
            <p:nvPr/>
          </p:nvSpPr>
          <p:spPr>
            <a:xfrm>
              <a:off x="4363275" y="4562050"/>
              <a:ext cx="537075" cy="275225"/>
            </a:xfrm>
            <a:custGeom>
              <a:avLst/>
              <a:gdLst/>
              <a:ahLst/>
              <a:cxnLst/>
              <a:rect l="l" t="t" r="r" b="b"/>
              <a:pathLst>
                <a:path w="21483" h="11009" extrusionOk="0">
                  <a:moveTo>
                    <a:pt x="5205" y="0"/>
                  </a:moveTo>
                  <a:lnTo>
                    <a:pt x="1" y="11008"/>
                  </a:lnTo>
                  <a:lnTo>
                    <a:pt x="16213" y="11008"/>
                  </a:lnTo>
                  <a:lnTo>
                    <a:pt x="21483" y="0"/>
                  </a:lnTo>
                  <a:close/>
                </a:path>
              </a:pathLst>
            </a:custGeom>
            <a:solidFill>
              <a:srgbClr val="7AD3FF"/>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0" name="Google Shape;85;p3">
              <a:extLst>
                <a:ext uri="{FF2B5EF4-FFF2-40B4-BE49-F238E27FC236}">
                  <a16:creationId xmlns:a16="http://schemas.microsoft.com/office/drawing/2014/main" id="{0DDA3CF0-97AC-848A-6AC8-1977D0E89401}"/>
                </a:ext>
              </a:extLst>
            </p:cNvPr>
            <p:cNvSpPr/>
            <p:nvPr/>
          </p:nvSpPr>
          <p:spPr>
            <a:xfrm>
              <a:off x="4363275" y="4562050"/>
              <a:ext cx="537075" cy="275225"/>
            </a:xfrm>
            <a:custGeom>
              <a:avLst/>
              <a:gdLst/>
              <a:ahLst/>
              <a:cxnLst/>
              <a:rect l="l" t="t" r="r" b="b"/>
              <a:pathLst>
                <a:path w="21483" h="11009" fill="none" extrusionOk="0">
                  <a:moveTo>
                    <a:pt x="16213" y="11008"/>
                  </a:moveTo>
                  <a:lnTo>
                    <a:pt x="1" y="11008"/>
                  </a:lnTo>
                  <a:lnTo>
                    <a:pt x="5205" y="0"/>
                  </a:lnTo>
                  <a:lnTo>
                    <a:pt x="21483" y="0"/>
                  </a:ln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41" name="Google Shape;86;p3">
            <a:extLst>
              <a:ext uri="{FF2B5EF4-FFF2-40B4-BE49-F238E27FC236}">
                <a16:creationId xmlns:a16="http://schemas.microsoft.com/office/drawing/2014/main" id="{10FD9900-467A-4494-0900-C3F515D07C8C}"/>
              </a:ext>
            </a:extLst>
          </p:cNvPr>
          <p:cNvGrpSpPr/>
          <p:nvPr/>
        </p:nvGrpSpPr>
        <p:grpSpPr>
          <a:xfrm>
            <a:off x="8343460" y="5800913"/>
            <a:ext cx="797821" cy="687716"/>
            <a:chOff x="2431900" y="691775"/>
            <a:chExt cx="362800" cy="312750"/>
          </a:xfrm>
        </p:grpSpPr>
        <p:sp>
          <p:nvSpPr>
            <p:cNvPr id="42" name="Google Shape;87;p3">
              <a:extLst>
                <a:ext uri="{FF2B5EF4-FFF2-40B4-BE49-F238E27FC236}">
                  <a16:creationId xmlns:a16="http://schemas.microsoft.com/office/drawing/2014/main" id="{332DBBC2-D0A6-E3EB-4158-8E33997F8094}"/>
                </a:ext>
              </a:extLst>
            </p:cNvPr>
            <p:cNvSpPr/>
            <p:nvPr/>
          </p:nvSpPr>
          <p:spPr>
            <a:xfrm>
              <a:off x="2431900" y="691775"/>
              <a:ext cx="362800" cy="312750"/>
            </a:xfrm>
            <a:custGeom>
              <a:avLst/>
              <a:gdLst/>
              <a:ahLst/>
              <a:cxnLst/>
              <a:rect l="l" t="t" r="r" b="b"/>
              <a:pathLst>
                <a:path w="14512" h="12510" extrusionOk="0">
                  <a:moveTo>
                    <a:pt x="1" y="0"/>
                  </a:moveTo>
                  <a:lnTo>
                    <a:pt x="1" y="1868"/>
                  </a:lnTo>
                  <a:lnTo>
                    <a:pt x="1" y="12509"/>
                  </a:lnTo>
                  <a:lnTo>
                    <a:pt x="14511" y="12509"/>
                  </a:lnTo>
                  <a:lnTo>
                    <a:pt x="14511" y="1868"/>
                  </a:lnTo>
                  <a:lnTo>
                    <a:pt x="6405" y="1868"/>
                  </a:lnTo>
                  <a:lnTo>
                    <a:pt x="5205" y="0"/>
                  </a:lnTo>
                  <a:close/>
                </a:path>
              </a:pathLst>
            </a:custGeom>
            <a:solidFill>
              <a:srgbClr val="B2B6DC"/>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3" name="Google Shape;88;p3">
              <a:extLst>
                <a:ext uri="{FF2B5EF4-FFF2-40B4-BE49-F238E27FC236}">
                  <a16:creationId xmlns:a16="http://schemas.microsoft.com/office/drawing/2014/main" id="{886586B6-93AA-E640-87F1-ABC9867EF89C}"/>
                </a:ext>
              </a:extLst>
            </p:cNvPr>
            <p:cNvSpPr/>
            <p:nvPr/>
          </p:nvSpPr>
          <p:spPr>
            <a:xfrm>
              <a:off x="2431900" y="691775"/>
              <a:ext cx="362800" cy="312750"/>
            </a:xfrm>
            <a:custGeom>
              <a:avLst/>
              <a:gdLst/>
              <a:ahLst/>
              <a:cxnLst/>
              <a:rect l="l" t="t" r="r" b="b"/>
              <a:pathLst>
                <a:path w="14512" h="12510" fill="none" extrusionOk="0">
                  <a:moveTo>
                    <a:pt x="6405" y="1868"/>
                  </a:moveTo>
                  <a:lnTo>
                    <a:pt x="5205" y="0"/>
                  </a:lnTo>
                  <a:lnTo>
                    <a:pt x="1" y="0"/>
                  </a:lnTo>
                  <a:lnTo>
                    <a:pt x="1" y="1868"/>
                  </a:lnTo>
                  <a:lnTo>
                    <a:pt x="1" y="12509"/>
                  </a:lnTo>
                  <a:lnTo>
                    <a:pt x="14511" y="12509"/>
                  </a:lnTo>
                  <a:lnTo>
                    <a:pt x="14511" y="1868"/>
                  </a:lnTo>
                  <a:close/>
                </a:path>
              </a:pathLst>
            </a:custGeom>
            <a:solidFill>
              <a:srgbClr val="B2B6DC"/>
            </a:solid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4" name="Google Shape;89;p3">
              <a:extLst>
                <a:ext uri="{FF2B5EF4-FFF2-40B4-BE49-F238E27FC236}">
                  <a16:creationId xmlns:a16="http://schemas.microsoft.com/office/drawing/2014/main" id="{04CB03E5-7B73-9B0B-52EA-4A778F5408B6}"/>
                </a:ext>
              </a:extLst>
            </p:cNvPr>
            <p:cNvSpPr/>
            <p:nvPr/>
          </p:nvSpPr>
          <p:spPr>
            <a:xfrm>
              <a:off x="2431900" y="797675"/>
              <a:ext cx="362800" cy="206850"/>
            </a:xfrm>
            <a:custGeom>
              <a:avLst/>
              <a:gdLst/>
              <a:ahLst/>
              <a:cxnLst/>
              <a:rect l="l" t="t" r="r" b="b"/>
              <a:pathLst>
                <a:path w="14512" h="8274" extrusionOk="0">
                  <a:moveTo>
                    <a:pt x="1" y="1"/>
                  </a:moveTo>
                  <a:lnTo>
                    <a:pt x="1" y="8273"/>
                  </a:lnTo>
                  <a:lnTo>
                    <a:pt x="14511" y="8273"/>
                  </a:lnTo>
                  <a:lnTo>
                    <a:pt x="14511" y="1"/>
                  </a:lnTo>
                  <a:close/>
                </a:path>
              </a:pathLst>
            </a:custGeom>
            <a:solidFill>
              <a:srgbClr val="B2B6DC"/>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5" name="Google Shape;90;p3">
              <a:extLst>
                <a:ext uri="{FF2B5EF4-FFF2-40B4-BE49-F238E27FC236}">
                  <a16:creationId xmlns:a16="http://schemas.microsoft.com/office/drawing/2014/main" id="{AC6B3152-FB72-25CA-701C-D92F9D60DAC8}"/>
                </a:ext>
              </a:extLst>
            </p:cNvPr>
            <p:cNvSpPr/>
            <p:nvPr/>
          </p:nvSpPr>
          <p:spPr>
            <a:xfrm>
              <a:off x="2431900" y="797675"/>
              <a:ext cx="362800" cy="206850"/>
            </a:xfrm>
            <a:custGeom>
              <a:avLst/>
              <a:gdLst/>
              <a:ahLst/>
              <a:cxnLst/>
              <a:rect l="l" t="t" r="r" b="b"/>
              <a:pathLst>
                <a:path w="14512" h="8274" fill="none" extrusionOk="0">
                  <a:moveTo>
                    <a:pt x="1" y="1"/>
                  </a:moveTo>
                  <a:lnTo>
                    <a:pt x="14511" y="1"/>
                  </a:lnTo>
                  <a:lnTo>
                    <a:pt x="14511" y="8273"/>
                  </a:lnTo>
                  <a:lnTo>
                    <a:pt x="1" y="8273"/>
                  </a:lnTo>
                  <a:close/>
                </a:path>
              </a:pathLst>
            </a:custGeom>
            <a:solidFill>
              <a:srgbClr val="B2B6DC"/>
            </a:solid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6" name="Google Shape;91;p3">
              <a:extLst>
                <a:ext uri="{FF2B5EF4-FFF2-40B4-BE49-F238E27FC236}">
                  <a16:creationId xmlns:a16="http://schemas.microsoft.com/office/drawing/2014/main" id="{A0E76D27-A76B-02C6-F5E8-0F257DB74363}"/>
                </a:ext>
              </a:extLst>
            </p:cNvPr>
            <p:cNvSpPr/>
            <p:nvPr/>
          </p:nvSpPr>
          <p:spPr>
            <a:xfrm>
              <a:off x="2470275" y="755975"/>
              <a:ext cx="280225" cy="40900"/>
            </a:xfrm>
            <a:custGeom>
              <a:avLst/>
              <a:gdLst/>
              <a:ahLst/>
              <a:cxnLst/>
              <a:rect l="l" t="t" r="r" b="b"/>
              <a:pathLst>
                <a:path w="11209" h="1636" extrusionOk="0">
                  <a:moveTo>
                    <a:pt x="0" y="1"/>
                  </a:moveTo>
                  <a:lnTo>
                    <a:pt x="0" y="1635"/>
                  </a:lnTo>
                  <a:lnTo>
                    <a:pt x="11208" y="1635"/>
                  </a:lnTo>
                  <a:lnTo>
                    <a:pt x="11208" y="1"/>
                  </a:lnTo>
                  <a:close/>
                </a:path>
              </a:pathLst>
            </a:custGeom>
            <a:solidFill>
              <a:srgbClr val="EEEEEE"/>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7" name="Google Shape;92;p3">
              <a:extLst>
                <a:ext uri="{FF2B5EF4-FFF2-40B4-BE49-F238E27FC236}">
                  <a16:creationId xmlns:a16="http://schemas.microsoft.com/office/drawing/2014/main" id="{E9261190-ADB0-2F66-AF30-1E50663A46DC}"/>
                </a:ext>
              </a:extLst>
            </p:cNvPr>
            <p:cNvSpPr/>
            <p:nvPr/>
          </p:nvSpPr>
          <p:spPr>
            <a:xfrm>
              <a:off x="2470275" y="755975"/>
              <a:ext cx="280225" cy="40900"/>
            </a:xfrm>
            <a:custGeom>
              <a:avLst/>
              <a:gdLst/>
              <a:ahLst/>
              <a:cxnLst/>
              <a:rect l="l" t="t" r="r" b="b"/>
              <a:pathLst>
                <a:path w="11209" h="1636" fill="none" extrusionOk="0">
                  <a:moveTo>
                    <a:pt x="0" y="1"/>
                  </a:moveTo>
                  <a:lnTo>
                    <a:pt x="11208" y="1"/>
                  </a:lnTo>
                  <a:lnTo>
                    <a:pt x="11208" y="1635"/>
                  </a:lnTo>
                  <a:lnTo>
                    <a:pt x="0" y="1635"/>
                  </a:lnTo>
                  <a:close/>
                </a:path>
              </a:pathLst>
            </a:custGeom>
            <a:solidFill>
              <a:srgbClr val="B2B6DC"/>
            </a:solid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Tree>
    <p:extLst>
      <p:ext uri="{BB962C8B-B14F-4D97-AF65-F5344CB8AC3E}">
        <p14:creationId xmlns:p14="http://schemas.microsoft.com/office/powerpoint/2010/main" val="182495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2F3FB3C-6EB2-7804-A8FA-1D40CE3B5290}"/>
                  </a:ext>
                </a:extLst>
              </p:cNvPr>
              <p:cNvSpPr txBox="1"/>
              <p:nvPr/>
            </p:nvSpPr>
            <p:spPr>
              <a:xfrm>
                <a:off x="579506" y="1970828"/>
                <a:ext cx="11196560" cy="1692643"/>
              </a:xfrm>
              <a:prstGeom prst="rect">
                <a:avLst/>
              </a:prstGeom>
              <a:noFill/>
            </p:spPr>
            <p:txBody>
              <a:bodyPr wrap="square">
                <a:spAutoFit/>
              </a:bodyPr>
              <a:lstStyle/>
              <a:p>
                <a:pPr algn="just">
                  <a:lnSpc>
                    <a:spcPct val="150000"/>
                  </a:lnSpc>
                  <a:spcAft>
                    <a:spcPts val="1067"/>
                  </a:spcAft>
                  <a:buClr>
                    <a:srgbClr val="000000"/>
                  </a:buClr>
                  <a:buFont typeface="Arial"/>
                  <a:buNone/>
                </a:pP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Hình</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17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mô</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tả</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vị</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trí</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tương</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đối</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của</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Mặt</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Trời</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Mặt</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Trăng</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và</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Trái</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Đất</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khi</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xảy</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ra</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hiện</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tượng</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Nhật</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thực</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Gọi</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khoảng</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cách</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từ</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Trái</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Đất</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đến</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Mặt</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Trời</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Mặt</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Trăng</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lần</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lượt</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là</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 </a:t>
                </a:r>
                <a14:m>
                  <m:oMath xmlns:m="http://schemas.openxmlformats.org/officeDocument/2006/math">
                    <m:sSub>
                      <m:sSubPr>
                        <m:ctrlPr>
                          <a:rPr lang="en-US" sz="24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sSubPr>
                      <m:e>
                        <m:r>
                          <a:rPr lang="en-US" sz="24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𝑑</m:t>
                        </m:r>
                      </m:e>
                      <m:sub>
                        <m:r>
                          <a:rPr lang="en-US" sz="24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𝑆</m:t>
                        </m:r>
                      </m:sub>
                    </m:sSub>
                    <m:r>
                      <a:rPr lang="en-US" sz="24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r>
                      <a:rPr lang="en-US" sz="24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𝐸𝑆</m:t>
                    </m:r>
                  </m:oMath>
                </a14:m>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14:m>
                  <m:oMath xmlns:m="http://schemas.openxmlformats.org/officeDocument/2006/math">
                    <m:sSub>
                      <m:sSubPr>
                        <m:ctrlP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sSubPr>
                      <m:e>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𝑑</m:t>
                        </m:r>
                      </m:e>
                      <m:sub>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𝑚</m:t>
                        </m:r>
                      </m:sub>
                    </m:sSub>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𝐸𝑀</m:t>
                    </m:r>
                  </m:oMath>
                </a14:m>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endParaRPr lang="en-US" sz="2000" kern="100" dirty="0">
                  <a:solidFill>
                    <a:srgbClr val="000000"/>
                  </a:solidFill>
                  <a:ea typeface="Calibri" panose="020F0502020204030204" pitchFamily="34" charset="0"/>
                  <a:cs typeface="Times New Roman" panose="02020603050405020304" pitchFamily="18" charset="0"/>
                  <a:sym typeface="Arial"/>
                </a:endParaRPr>
              </a:p>
            </p:txBody>
          </p:sp>
        </mc:Choice>
        <mc:Fallback xmlns="">
          <p:sp>
            <p:nvSpPr>
              <p:cNvPr id="2" name="TextBox 1">
                <a:extLst>
                  <a:ext uri="{FF2B5EF4-FFF2-40B4-BE49-F238E27FC236}">
                    <a16:creationId xmlns:a16="http://schemas.microsoft.com/office/drawing/2014/main" id="{F2F3FB3C-6EB2-7804-A8FA-1D40CE3B5290}"/>
                  </a:ext>
                </a:extLst>
              </p:cNvPr>
              <p:cNvSpPr txBox="1">
                <a:spLocks noRot="1" noChangeAspect="1" noMove="1" noResize="1" noEditPoints="1" noAdjustHandles="1" noChangeArrowheads="1" noChangeShapeType="1" noTextEdit="1"/>
              </p:cNvSpPr>
              <p:nvPr/>
            </p:nvSpPr>
            <p:spPr>
              <a:xfrm>
                <a:off x="579506" y="1970828"/>
                <a:ext cx="11196560" cy="1692643"/>
              </a:xfrm>
              <a:prstGeom prst="rect">
                <a:avLst/>
              </a:prstGeom>
              <a:blipFill>
                <a:blip r:embed="rId2"/>
                <a:stretch>
                  <a:fillRect l="-817" r="-871" b="-7554"/>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CF15119-6131-04BD-5DFC-157AABBC5215}"/>
              </a:ext>
            </a:extLst>
          </p:cNvPr>
          <p:cNvGrpSpPr/>
          <p:nvPr/>
        </p:nvGrpSpPr>
        <p:grpSpPr>
          <a:xfrm>
            <a:off x="4567562" y="450794"/>
            <a:ext cx="7771922" cy="533544"/>
            <a:chOff x="4770114" y="1084278"/>
            <a:chExt cx="5828941" cy="400158"/>
          </a:xfrm>
        </p:grpSpPr>
        <p:sp>
          <p:nvSpPr>
            <p:cNvPr id="5" name="Rectangle 1">
              <a:extLst>
                <a:ext uri="{FF2B5EF4-FFF2-40B4-BE49-F238E27FC236}">
                  <a16:creationId xmlns:a16="http://schemas.microsoft.com/office/drawing/2014/main" id="{A7A91A51-188B-7E12-B597-EC18534CFDF0}"/>
                </a:ext>
              </a:extLst>
            </p:cNvPr>
            <p:cNvSpPr>
              <a:spLocks noChangeArrowheads="1"/>
            </p:cNvSpPr>
            <p:nvPr/>
          </p:nvSpPr>
          <p:spPr bwMode="auto">
            <a:xfrm>
              <a:off x="5134098" y="1084278"/>
              <a:ext cx="5464957" cy="400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buFont typeface="Arial"/>
                <a:buNone/>
              </a:pPr>
              <a:r>
                <a:rPr lang="en-US" altLang="en-US" sz="2667" kern="0" dirty="0">
                  <a:solidFill>
                    <a:srgbClr val="150045"/>
                  </a:solidFill>
                  <a:latin typeface="UTM Avo" panose="02040603050506020204" pitchFamily="18" charset="0"/>
                  <a:cs typeface="Arial"/>
                  <a:sym typeface="Arial"/>
                </a:rPr>
                <a:t>  </a:t>
              </a:r>
              <a:r>
                <a:rPr lang="en-US" altLang="en-US" sz="2667" i="1" kern="0" dirty="0" err="1">
                  <a:solidFill>
                    <a:srgbClr val="000000"/>
                  </a:solidFill>
                  <a:latin typeface="UTM Avo" panose="02040603050506020204" pitchFamily="18" charset="0"/>
                  <a:cs typeface="Arial" panose="020B0604020202020204" pitchFamily="34" charset="0"/>
                  <a:sym typeface="Arial"/>
                </a:rPr>
                <a:t>Thảo</a:t>
              </a:r>
              <a:r>
                <a:rPr lang="en-US" altLang="en-US" sz="2667" i="1" kern="0" dirty="0">
                  <a:solidFill>
                    <a:srgbClr val="000000"/>
                  </a:solidFill>
                  <a:latin typeface="UTM Avo" panose="02040603050506020204" pitchFamily="18" charset="0"/>
                  <a:cs typeface="Arial" panose="020B0604020202020204" pitchFamily="34" charset="0"/>
                  <a:sym typeface="Arial"/>
                </a:rPr>
                <a:t> </a:t>
              </a:r>
              <a:r>
                <a:rPr lang="en-US" altLang="en-US" sz="2667" i="1" kern="0" dirty="0" err="1">
                  <a:solidFill>
                    <a:srgbClr val="000000"/>
                  </a:solidFill>
                  <a:latin typeface="UTM Avo" panose="02040603050506020204" pitchFamily="18" charset="0"/>
                  <a:cs typeface="Arial" panose="020B0604020202020204" pitchFamily="34" charset="0"/>
                  <a:sym typeface="Arial"/>
                </a:rPr>
                <a:t>luận</a:t>
              </a:r>
              <a:r>
                <a:rPr lang="en-US" altLang="en-US" sz="2667" i="1" kern="0" dirty="0">
                  <a:solidFill>
                    <a:srgbClr val="000000"/>
                  </a:solidFill>
                  <a:latin typeface="UTM Avo" panose="02040603050506020204" pitchFamily="18" charset="0"/>
                  <a:cs typeface="Arial" panose="020B0604020202020204" pitchFamily="34" charset="0"/>
                  <a:sym typeface="Arial"/>
                </a:rPr>
                <a:t> </a:t>
              </a:r>
              <a:r>
                <a:rPr lang="en-US" altLang="en-US" sz="2667" i="1" kern="0" dirty="0" err="1">
                  <a:solidFill>
                    <a:srgbClr val="000000"/>
                  </a:solidFill>
                  <a:latin typeface="UTM Avo" panose="02040603050506020204" pitchFamily="18" charset="0"/>
                  <a:cs typeface="Arial" panose="020B0604020202020204" pitchFamily="34" charset="0"/>
                  <a:sym typeface="Arial"/>
                </a:rPr>
                <a:t>nhóm</a:t>
              </a:r>
              <a:r>
                <a:rPr lang="en-US" altLang="en-US" sz="2667" i="1" kern="0" dirty="0">
                  <a:solidFill>
                    <a:srgbClr val="000000"/>
                  </a:solidFill>
                  <a:latin typeface="UTM Avo" panose="02040603050506020204" pitchFamily="18" charset="0"/>
                  <a:cs typeface="Arial" panose="020B0604020202020204" pitchFamily="34" charset="0"/>
                  <a:sym typeface="Arial"/>
                </a:rPr>
                <a:t> </a:t>
              </a:r>
              <a:r>
                <a:rPr lang="en-US" altLang="en-US" sz="2667" i="1" kern="0" dirty="0" err="1">
                  <a:solidFill>
                    <a:srgbClr val="000000"/>
                  </a:solidFill>
                  <a:latin typeface="UTM Avo" panose="02040603050506020204" pitchFamily="18" charset="0"/>
                  <a:cs typeface="Arial" panose="020B0604020202020204" pitchFamily="34" charset="0"/>
                  <a:sym typeface="Arial"/>
                </a:rPr>
                <a:t>đôi</a:t>
              </a:r>
              <a:r>
                <a:rPr lang="en-US" altLang="en-US" sz="2667" i="1" kern="0" dirty="0">
                  <a:solidFill>
                    <a:srgbClr val="000000"/>
                  </a:solidFill>
                  <a:latin typeface="UTM Avo" panose="02040603050506020204" pitchFamily="18" charset="0"/>
                  <a:cs typeface="Arial" panose="020B0604020202020204" pitchFamily="34" charset="0"/>
                  <a:sym typeface="Arial"/>
                </a:rPr>
                <a:t>, </a:t>
              </a:r>
              <a:r>
                <a:rPr lang="en-US" altLang="en-US" sz="2667" i="1" kern="0" dirty="0" err="1">
                  <a:solidFill>
                    <a:srgbClr val="000000"/>
                  </a:solidFill>
                  <a:latin typeface="UTM Avo" panose="02040603050506020204" pitchFamily="18" charset="0"/>
                  <a:cs typeface="Arial" panose="020B0604020202020204" pitchFamily="34" charset="0"/>
                  <a:sym typeface="Arial"/>
                </a:rPr>
                <a:t>hoàn</a:t>
              </a:r>
              <a:r>
                <a:rPr lang="en-US" altLang="en-US" sz="2667" i="1" kern="0" dirty="0">
                  <a:solidFill>
                    <a:srgbClr val="000000"/>
                  </a:solidFill>
                  <a:latin typeface="UTM Avo" panose="02040603050506020204" pitchFamily="18" charset="0"/>
                  <a:cs typeface="Arial" panose="020B0604020202020204" pitchFamily="34" charset="0"/>
                  <a:sym typeface="Arial"/>
                </a:rPr>
                <a:t> </a:t>
              </a:r>
              <a:r>
                <a:rPr lang="en-US" altLang="en-US" sz="2667" i="1" kern="0" dirty="0" err="1">
                  <a:solidFill>
                    <a:srgbClr val="000000"/>
                  </a:solidFill>
                  <a:latin typeface="UTM Avo" panose="02040603050506020204" pitchFamily="18" charset="0"/>
                  <a:cs typeface="Arial" panose="020B0604020202020204" pitchFamily="34" charset="0"/>
                  <a:sym typeface="Arial"/>
                </a:rPr>
                <a:t>thành</a:t>
              </a:r>
              <a:r>
                <a:rPr lang="en-US" altLang="en-US" sz="2667" i="1" kern="0" dirty="0">
                  <a:solidFill>
                    <a:srgbClr val="000000"/>
                  </a:solidFill>
                  <a:latin typeface="UTM Avo" panose="02040603050506020204" pitchFamily="18" charset="0"/>
                  <a:cs typeface="Arial" panose="020B0604020202020204" pitchFamily="34" charset="0"/>
                  <a:sym typeface="Arial"/>
                </a:rPr>
                <a:t> </a:t>
              </a:r>
              <a:r>
                <a:rPr lang="en-US" altLang="en-US" sz="2667" b="1" i="1" kern="0" dirty="0" err="1">
                  <a:solidFill>
                    <a:srgbClr val="000000"/>
                  </a:solidFill>
                  <a:latin typeface="UTM Avo" panose="02040603050506020204" pitchFamily="18" charset="0"/>
                  <a:cs typeface="Arial" panose="020B0604020202020204" pitchFamily="34" charset="0"/>
                  <a:sym typeface="Arial"/>
                </a:rPr>
                <a:t>Ví</a:t>
              </a:r>
              <a:r>
                <a:rPr lang="en-US" altLang="en-US" sz="2667" b="1" i="1" kern="0" dirty="0">
                  <a:solidFill>
                    <a:srgbClr val="000000"/>
                  </a:solidFill>
                  <a:latin typeface="UTM Avo" panose="02040603050506020204" pitchFamily="18" charset="0"/>
                  <a:cs typeface="Arial" panose="020B0604020202020204" pitchFamily="34" charset="0"/>
                  <a:sym typeface="Arial"/>
                </a:rPr>
                <a:t> </a:t>
              </a:r>
              <a:r>
                <a:rPr lang="en-US" altLang="en-US" sz="2667" b="1" i="1" kern="0" dirty="0" err="1">
                  <a:solidFill>
                    <a:srgbClr val="000000"/>
                  </a:solidFill>
                  <a:latin typeface="UTM Avo" panose="02040603050506020204" pitchFamily="18" charset="0"/>
                  <a:cs typeface="Arial" panose="020B0604020202020204" pitchFamily="34" charset="0"/>
                  <a:sym typeface="Arial"/>
                </a:rPr>
                <a:t>dụ</a:t>
              </a:r>
              <a:r>
                <a:rPr lang="en-US" altLang="en-US" sz="2667" b="1" i="1" kern="0" dirty="0">
                  <a:solidFill>
                    <a:srgbClr val="000000"/>
                  </a:solidFill>
                  <a:latin typeface="UTM Avo" panose="02040603050506020204" pitchFamily="18" charset="0"/>
                  <a:cs typeface="Arial" panose="020B0604020202020204" pitchFamily="34" charset="0"/>
                  <a:sym typeface="Arial"/>
                </a:rPr>
                <a:t> 1</a:t>
              </a:r>
              <a:r>
                <a:rPr lang="en-US" altLang="en-US" sz="2667" i="1" kern="0" dirty="0">
                  <a:solidFill>
                    <a:srgbClr val="000000"/>
                  </a:solidFill>
                  <a:latin typeface="UTM Avo" panose="02040603050506020204" pitchFamily="18" charset="0"/>
                  <a:cs typeface="Arial" panose="020B0604020202020204" pitchFamily="34" charset="0"/>
                  <a:sym typeface="Arial"/>
                </a:rPr>
                <a:t>.</a:t>
              </a:r>
              <a:endParaRPr lang="en-US" altLang="en-US" sz="2667" kern="0" dirty="0">
                <a:solidFill>
                  <a:srgbClr val="150045"/>
                </a:solidFill>
                <a:latin typeface="UTM Avo" panose="02040603050506020204" pitchFamily="18" charset="0"/>
                <a:cs typeface="Arial"/>
                <a:sym typeface="Arial"/>
              </a:endParaRPr>
            </a:p>
          </p:txBody>
        </p:sp>
        <p:pic>
          <p:nvPicPr>
            <p:cNvPr id="6" name="Picture 5">
              <a:extLst>
                <a:ext uri="{FF2B5EF4-FFF2-40B4-BE49-F238E27FC236}">
                  <a16:creationId xmlns:a16="http://schemas.microsoft.com/office/drawing/2014/main" id="{38DB1F74-A878-9267-F650-60C2D2914E57}"/>
                </a:ext>
              </a:extLst>
            </p:cNvPr>
            <p:cNvPicPr>
              <a:picLocks noChangeAspect="1"/>
            </p:cNvPicPr>
            <p:nvPr/>
          </p:nvPicPr>
          <p:blipFill>
            <a:blip r:embed="rId3"/>
            <a:stretch>
              <a:fillRect/>
            </a:stretch>
          </p:blipFill>
          <p:spPr>
            <a:xfrm>
              <a:off x="4770114" y="1132700"/>
              <a:ext cx="563298" cy="303314"/>
            </a:xfrm>
            <a:prstGeom prst="rect">
              <a:avLst/>
            </a:prstGeom>
          </p:spPr>
        </p:pic>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90BC5AB-1382-24D8-0694-DB8F0FDD1F9D}"/>
                  </a:ext>
                </a:extLst>
              </p:cNvPr>
              <p:cNvSpPr txBox="1"/>
              <p:nvPr/>
            </p:nvSpPr>
            <p:spPr>
              <a:xfrm>
                <a:off x="466672" y="3716910"/>
                <a:ext cx="6180172" cy="1995226"/>
              </a:xfrm>
              <a:prstGeom prst="rect">
                <a:avLst/>
              </a:prstGeom>
              <a:noFill/>
            </p:spPr>
            <p:txBody>
              <a:bodyPr wrap="square">
                <a:spAutoFit/>
              </a:bodyPr>
              <a:lstStyle/>
              <a:p>
                <a:pPr algn="just">
                  <a:lnSpc>
                    <a:spcPct val="150000"/>
                  </a:lnSpc>
                  <a:buClr>
                    <a:srgbClr val="000000"/>
                  </a:buClr>
                  <a:buFont typeface="Arial"/>
                  <a:buNone/>
                </a:pPr>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Gọi </a:t>
                </a:r>
                <a:r>
                  <a:rPr lang="en-US" sz="2400" kern="100" dirty="0" err="1">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bán</a:t>
                </a:r>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kính</a:t>
                </a:r>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của</a:t>
                </a:r>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Mặt</a:t>
                </a:r>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Trời</a:t>
                </a:r>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Mặt</a:t>
                </a:r>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Trăng</a:t>
                </a:r>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lần</a:t>
                </a:r>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lượt</a:t>
                </a:r>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là</a:t>
                </a:r>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14:m>
                  <m:oMath xmlns:m="http://schemas.openxmlformats.org/officeDocument/2006/math">
                    <m:sSub>
                      <m:sSubPr>
                        <m:ctrlP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sSubPr>
                      <m:e>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𝑅</m:t>
                        </m:r>
                      </m:e>
                      <m:sub>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𝑆</m:t>
                        </m:r>
                      </m:sub>
                    </m:sSub>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𝑆𝐻</m:t>
                    </m:r>
                  </m:oMath>
                </a14:m>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14:m>
                  <m:oMath xmlns:m="http://schemas.openxmlformats.org/officeDocument/2006/math">
                    <m:sSub>
                      <m:sSubPr>
                        <m:ctrlP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sSubPr>
                      <m:e>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𝑅</m:t>
                        </m:r>
                      </m:e>
                      <m:sub>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𝑚</m:t>
                        </m:r>
                      </m:sub>
                    </m:sSub>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𝑀𝐼</m:t>
                    </m:r>
                  </m:oMath>
                </a14:m>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p>
              <a:p>
                <a:pPr algn="just">
                  <a:lnSpc>
                    <a:spcPct val="150000"/>
                  </a:lnSpc>
                  <a:buClr>
                    <a:srgbClr val="000000"/>
                  </a:buClr>
                  <a:buFont typeface="Arial"/>
                  <a:buNone/>
                </a:pPr>
                <a:r>
                  <a:rPr lang="en-US" sz="2400" kern="100" dirty="0" err="1">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Chứng</a:t>
                </a:r>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r>
                  <a:rPr lang="en-US" sz="2400" kern="100" dirty="0" err="1">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minh</a:t>
                </a:r>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14:m>
                  <m:oMath xmlns:m="http://schemas.openxmlformats.org/officeDocument/2006/math">
                    <m:f>
                      <m:fPr>
                        <m:ctrlP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fPr>
                      <m:num>
                        <m:sSub>
                          <m:sSubPr>
                            <m:ctrlP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sSubPr>
                          <m:e>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𝑅</m:t>
                            </m:r>
                          </m:e>
                          <m:sub>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𝑚</m:t>
                            </m:r>
                          </m:sub>
                        </m:sSub>
                      </m:num>
                      <m:den>
                        <m:sSub>
                          <m:sSubPr>
                            <m:ctrlP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sSubPr>
                          <m:e>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𝑅</m:t>
                            </m:r>
                          </m:e>
                          <m:sub>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𝑆</m:t>
                            </m:r>
                          </m:sub>
                        </m:sSub>
                      </m:den>
                    </m:f>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f>
                      <m:fPr>
                        <m:ctrlP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fPr>
                      <m:num>
                        <m:sSub>
                          <m:sSubPr>
                            <m:ctrlP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sSubPr>
                          <m:e>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𝑑</m:t>
                            </m:r>
                          </m:e>
                          <m:sub>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𝑚</m:t>
                            </m:r>
                          </m:sub>
                        </m:sSub>
                      </m:num>
                      <m:den>
                        <m:sSub>
                          <m:sSubPr>
                            <m:ctrlP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sSubPr>
                          <m:e>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𝑑</m:t>
                            </m:r>
                          </m:e>
                          <m:sub>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𝑆</m:t>
                            </m:r>
                          </m:sub>
                        </m:sSub>
                      </m:den>
                    </m:f>
                  </m:oMath>
                </a14:m>
                <a:r>
                  <a:rPr lang="en-US" sz="2400" kern="0" dirty="0">
                    <a:solidFill>
                      <a:srgbClr val="000000"/>
                    </a:solidFill>
                    <a:latin typeface="UTM Avo" panose="02040603050506020204" pitchFamily="18" charset="0"/>
                    <a:cs typeface="Arial"/>
                    <a:sym typeface="Arial"/>
                  </a:rPr>
                  <a:t>.</a:t>
                </a:r>
              </a:p>
            </p:txBody>
          </p:sp>
        </mc:Choice>
        <mc:Fallback xmlns="">
          <p:sp>
            <p:nvSpPr>
              <p:cNvPr id="8" name="TextBox 7">
                <a:extLst>
                  <a:ext uri="{FF2B5EF4-FFF2-40B4-BE49-F238E27FC236}">
                    <a16:creationId xmlns:a16="http://schemas.microsoft.com/office/drawing/2014/main" id="{990BC5AB-1382-24D8-0694-DB8F0FDD1F9D}"/>
                  </a:ext>
                </a:extLst>
              </p:cNvPr>
              <p:cNvSpPr txBox="1">
                <a:spLocks noRot="1" noChangeAspect="1" noMove="1" noResize="1" noEditPoints="1" noAdjustHandles="1" noChangeArrowheads="1" noChangeShapeType="1" noTextEdit="1"/>
              </p:cNvSpPr>
              <p:nvPr/>
            </p:nvSpPr>
            <p:spPr>
              <a:xfrm>
                <a:off x="466672" y="3716910"/>
                <a:ext cx="6180172" cy="1995226"/>
              </a:xfrm>
              <a:prstGeom prst="rect">
                <a:avLst/>
              </a:prstGeom>
              <a:blipFill>
                <a:blip r:embed="rId4"/>
                <a:stretch>
                  <a:fillRect l="-1579" r="-1579"/>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AA15FCB8-0985-5820-1CB9-519426503674}"/>
              </a:ext>
            </a:extLst>
          </p:cNvPr>
          <p:cNvSpPr txBox="1"/>
          <p:nvPr/>
        </p:nvSpPr>
        <p:spPr>
          <a:xfrm>
            <a:off x="466672" y="1067592"/>
            <a:ext cx="2014061" cy="735747"/>
          </a:xfrm>
          <a:prstGeom prst="flowChartTerminator">
            <a:avLst/>
          </a:prstGeom>
          <a:solidFill>
            <a:srgbClr val="FDD7E2"/>
          </a:solidFill>
          <a:ln w="38100">
            <a:solidFill>
              <a:srgbClr val="F999B5">
                <a:lumMod val="75000"/>
              </a:srgbClr>
            </a:solidFill>
            <a:prstDash val="solid"/>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2800" b="1" i="0" u="none" strike="noStrike" kern="0" cap="none" spc="0" normalizeH="0" baseline="0" noProof="0" dirty="0" err="1">
                <a:ln>
                  <a:noFill/>
                </a:ln>
                <a:solidFill>
                  <a:prstClr val="black"/>
                </a:solidFill>
                <a:effectLst/>
                <a:uLnTx/>
                <a:uFillTx/>
                <a:latin typeface="UTM Avo" panose="02040603050506020204" pitchFamily="18" charset="0"/>
                <a:cs typeface="Arial" panose="020B0604020202020204" pitchFamily="34" charset="0"/>
                <a:sym typeface="Arial"/>
              </a:rPr>
              <a:t>Ví</a:t>
            </a:r>
            <a:r>
              <a:rPr kumimoji="0" lang="nl-NL" sz="2800" b="1"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sym typeface="Arial"/>
              </a:rPr>
              <a:t> </a:t>
            </a:r>
            <a:r>
              <a:rPr kumimoji="0" lang="nl-NL" sz="2800" b="1" i="0" u="none" strike="noStrike" kern="0" cap="none" spc="0" normalizeH="0" baseline="0" noProof="0" dirty="0" err="1">
                <a:ln>
                  <a:noFill/>
                </a:ln>
                <a:solidFill>
                  <a:prstClr val="black"/>
                </a:solidFill>
                <a:effectLst/>
                <a:uLnTx/>
                <a:uFillTx/>
                <a:latin typeface="UTM Avo" panose="02040603050506020204" pitchFamily="18" charset="0"/>
                <a:cs typeface="Arial" panose="020B0604020202020204" pitchFamily="34" charset="0"/>
                <a:sym typeface="Arial"/>
              </a:rPr>
              <a:t>dụ</a:t>
            </a:r>
            <a:r>
              <a:rPr kumimoji="0" lang="nl-NL" sz="2800" b="1"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sym typeface="Arial"/>
              </a:rPr>
              <a:t> 1</a:t>
            </a:r>
            <a:endParaRPr kumimoji="0" lang="en-US" sz="28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sym typeface="Arial"/>
            </a:endParaRPr>
          </a:p>
        </p:txBody>
      </p:sp>
      <p:pic>
        <p:nvPicPr>
          <p:cNvPr id="3" name="Picture 2">
            <a:extLst>
              <a:ext uri="{FF2B5EF4-FFF2-40B4-BE49-F238E27FC236}">
                <a16:creationId xmlns:a16="http://schemas.microsoft.com/office/drawing/2014/main" id="{08598028-A1A4-C2B2-CA51-01436CFF3A45}"/>
              </a:ext>
            </a:extLst>
          </p:cNvPr>
          <p:cNvPicPr>
            <a:picLocks noChangeAspect="1"/>
          </p:cNvPicPr>
          <p:nvPr/>
        </p:nvPicPr>
        <p:blipFill>
          <a:blip r:embed="rId5"/>
          <a:stretch>
            <a:fillRect/>
          </a:stretch>
        </p:blipFill>
        <p:spPr>
          <a:xfrm>
            <a:off x="6817748" y="3716809"/>
            <a:ext cx="5064753" cy="2690397"/>
          </a:xfrm>
          <a:prstGeom prst="rect">
            <a:avLst/>
          </a:prstGeom>
        </p:spPr>
      </p:pic>
    </p:spTree>
    <p:extLst>
      <p:ext uri="{BB962C8B-B14F-4D97-AF65-F5344CB8AC3E}">
        <p14:creationId xmlns:p14="http://schemas.microsoft.com/office/powerpoint/2010/main" val="86535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4A70B0-6DCF-4446-649A-A9606988C7FE}"/>
              </a:ext>
            </a:extLst>
          </p:cNvPr>
          <p:cNvGrpSpPr/>
          <p:nvPr/>
        </p:nvGrpSpPr>
        <p:grpSpPr>
          <a:xfrm>
            <a:off x="3919508" y="1964369"/>
            <a:ext cx="1723009" cy="716352"/>
            <a:chOff x="8441668" y="4587774"/>
            <a:chExt cx="1263473" cy="823613"/>
          </a:xfrm>
        </p:grpSpPr>
        <p:pic>
          <p:nvPicPr>
            <p:cNvPr id="6" name="Picture 5">
              <a:extLst>
                <a:ext uri="{FF2B5EF4-FFF2-40B4-BE49-F238E27FC236}">
                  <a16:creationId xmlns:a16="http://schemas.microsoft.com/office/drawing/2014/main" id="{75111A12-D8EB-A4DE-9CF9-6A4F3CA4F178}"/>
                </a:ext>
              </a:extLst>
            </p:cNvPr>
            <p:cNvPicPr>
              <a:picLocks noChangeAspect="1"/>
            </p:cNvPicPr>
            <p:nvPr/>
          </p:nvPicPr>
          <p:blipFill>
            <a:blip r:embed="rId2"/>
            <a:stretch>
              <a:fillRect/>
            </a:stretch>
          </p:blipFill>
          <p:spPr>
            <a:xfrm>
              <a:off x="8553553" y="4587774"/>
              <a:ext cx="962685" cy="823613"/>
            </a:xfrm>
            <a:prstGeom prst="rect">
              <a:avLst/>
            </a:prstGeom>
          </p:spPr>
        </p:pic>
        <p:sp>
          <p:nvSpPr>
            <p:cNvPr id="8" name="TextBox 7">
              <a:extLst>
                <a:ext uri="{FF2B5EF4-FFF2-40B4-BE49-F238E27FC236}">
                  <a16:creationId xmlns:a16="http://schemas.microsoft.com/office/drawing/2014/main" id="{2E99B226-11AD-77B0-AE1F-CAAF57A84B45}"/>
                </a:ext>
              </a:extLst>
            </p:cNvPr>
            <p:cNvSpPr txBox="1"/>
            <p:nvPr/>
          </p:nvSpPr>
          <p:spPr>
            <a:xfrm>
              <a:off x="8441668" y="4629957"/>
              <a:ext cx="1263473" cy="580773"/>
            </a:xfrm>
            <a:prstGeom prst="rect">
              <a:avLst/>
            </a:prstGeom>
            <a:noFill/>
          </p:spPr>
          <p:txBody>
            <a:bodyPr wrap="square" rtlCol="0">
              <a:spAutoFit/>
            </a:bodyPr>
            <a:lstStyle/>
            <a:p>
              <a:pPr algn="ctr" defTabSz="1219170">
                <a:lnSpc>
                  <a:spcPct val="125000"/>
                </a:lnSpc>
                <a:buFont typeface="Arial"/>
                <a:buNone/>
                <a:defRPr/>
              </a:pPr>
              <a:r>
                <a:rPr lang="en-US" sz="2400" b="1" dirty="0" err="1">
                  <a:solidFill>
                    <a:prstClr val="black"/>
                  </a:solidFill>
                  <a:latin typeface="UTM Avo" panose="02040603050506020204" pitchFamily="18" charset="0"/>
                  <a:cs typeface="Arial" panose="020B0604020202020204" pitchFamily="34" charset="0"/>
                  <a:sym typeface="Arial"/>
                </a:rPr>
                <a:t>Giải</a:t>
              </a:r>
              <a:endParaRPr lang="en-US" sz="2400" b="1" dirty="0">
                <a:solidFill>
                  <a:prstClr val="black"/>
                </a:solidFill>
                <a:latin typeface="UTM Avo" panose="02040603050506020204" pitchFamily="18" charset="0"/>
                <a:cs typeface="Arial" panose="020B0604020202020204" pitchFamily="34" charset="0"/>
                <a:sym typeface="Arial"/>
              </a:endParaRP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C28E53A-E2BD-7AC5-6C12-D2A4B237309D}"/>
                  </a:ext>
                </a:extLst>
              </p:cNvPr>
              <p:cNvSpPr txBox="1"/>
              <p:nvPr/>
            </p:nvSpPr>
            <p:spPr>
              <a:xfrm>
                <a:off x="346568" y="2815142"/>
                <a:ext cx="10806132" cy="1459695"/>
              </a:xfrm>
              <a:prstGeom prst="rect">
                <a:avLst/>
              </a:prstGeom>
              <a:noFill/>
            </p:spPr>
            <p:txBody>
              <a:bodyPr wrap="square">
                <a:spAutoFit/>
              </a:bodyPr>
              <a:lstStyle/>
              <a:p>
                <a:pPr algn="just">
                  <a:lnSpc>
                    <a:spcPct val="150000"/>
                  </a:lnSpc>
                  <a:buClr>
                    <a:srgbClr val="000000"/>
                  </a:buClr>
                  <a:buFont typeface="Arial"/>
                  <a:buNone/>
                </a:pPr>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Xét tam giác </a:t>
                </a:r>
                <a14:m>
                  <m:oMath xmlns:m="http://schemas.openxmlformats.org/officeDocument/2006/math">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𝐸𝐻𝑆</m:t>
                    </m:r>
                  </m:oMath>
                </a14:m>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ta có </a:t>
                </a:r>
                <a14:m>
                  <m:oMath xmlns:m="http://schemas.openxmlformats.org/officeDocument/2006/math">
                    <m:acc>
                      <m:accPr>
                        <m:chr m:val="̂"/>
                        <m:ctrlP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accPr>
                      <m:e>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𝐸𝐼𝑀</m:t>
                        </m:r>
                      </m:e>
                    </m:acc>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acc>
                      <m:accPr>
                        <m:chr m:val="̂"/>
                        <m:ctrlP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accPr>
                      <m:e>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𝐸𝐻𝑆</m:t>
                        </m:r>
                      </m:e>
                    </m:acc>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sSup>
                      <m:sSupPr>
                        <m:ctrlP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sSupPr>
                      <m:e>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90</m:t>
                        </m:r>
                      </m:e>
                      <m:sup>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𝑜</m:t>
                        </m:r>
                      </m:sup>
                    </m:sSup>
                  </m:oMath>
                </a14:m>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nên </a:t>
                </a:r>
                <a14:m>
                  <m:oMath xmlns:m="http://schemas.openxmlformats.org/officeDocument/2006/math">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𝑀𝐼</m:t>
                    </m:r>
                  </m:oMath>
                </a14:m>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 </a:t>
                </a:r>
                <a14:m>
                  <m:oMath xmlns:m="http://schemas.openxmlformats.org/officeDocument/2006/math">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𝑆𝐻</m:t>
                    </m:r>
                  </m:oMath>
                </a14:m>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a:t>
                </a:r>
                <a:endPar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endParaRPr>
              </a:p>
              <a:p>
                <a:pPr algn="just">
                  <a:lnSpc>
                    <a:spcPct val="150000"/>
                  </a:lnSpc>
                  <a:buClr>
                    <a:srgbClr val="000000"/>
                  </a:buClr>
                  <a:buFont typeface="Arial"/>
                  <a:buNone/>
                </a:pPr>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Do đó, áp dụng hệ quả của định lí Thalès, ta có: </a:t>
                </a:r>
                <a14:m>
                  <m:oMath xmlns:m="http://schemas.openxmlformats.org/officeDocument/2006/math">
                    <m:f>
                      <m:fPr>
                        <m:ctrlP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fPr>
                      <m:num>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𝑀𝐼</m:t>
                        </m:r>
                      </m:num>
                      <m:den>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𝑆𝐻</m:t>
                        </m:r>
                      </m:den>
                    </m:f>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f>
                      <m:fPr>
                        <m:ctrlP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fPr>
                      <m:num>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𝐸𝑀</m:t>
                        </m:r>
                      </m:num>
                      <m:den>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𝐸𝑆</m:t>
                        </m:r>
                      </m:den>
                    </m:f>
                  </m:oMath>
                </a14:m>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Vậy </a:t>
                </a:r>
                <a14:m>
                  <m:oMath xmlns:m="http://schemas.openxmlformats.org/officeDocument/2006/math">
                    <m:f>
                      <m:fPr>
                        <m:ctrlP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fPr>
                      <m:num>
                        <m:sSub>
                          <m:sSubPr>
                            <m:ctrlP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sSubPr>
                          <m:e>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𝑅</m:t>
                            </m:r>
                          </m:e>
                          <m:sub>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𝑚</m:t>
                            </m:r>
                          </m:sub>
                        </m:sSub>
                      </m:num>
                      <m:den>
                        <m:sSub>
                          <m:sSubPr>
                            <m:ctrlP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sSubPr>
                          <m:e>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𝑅</m:t>
                            </m:r>
                          </m:e>
                          <m:sub>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𝑆</m:t>
                            </m:r>
                          </m:sub>
                        </m:sSub>
                      </m:den>
                    </m:f>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f>
                      <m:fPr>
                        <m:ctrlP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fPr>
                      <m:num>
                        <m:sSub>
                          <m:sSubPr>
                            <m:ctrlP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sSubPr>
                          <m:e>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𝑑</m:t>
                            </m:r>
                          </m:e>
                          <m:sub>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𝑚</m:t>
                            </m:r>
                          </m:sub>
                        </m:sSub>
                      </m:num>
                      <m:den>
                        <m:sSub>
                          <m:sSubPr>
                            <m:ctrlP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ctrlPr>
                          </m:sSubPr>
                          <m:e>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𝑑</m:t>
                            </m:r>
                          </m:e>
                          <m:sub>
                            <m:r>
                              <a:rPr lang="en-US"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𝑆</m:t>
                            </m:r>
                          </m:sub>
                        </m:sSub>
                      </m:den>
                    </m:f>
                  </m:oMath>
                </a14:m>
                <a:endPar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endParaRPr>
              </a:p>
            </p:txBody>
          </p:sp>
        </mc:Choice>
        <mc:Fallback xmlns="">
          <p:sp>
            <p:nvSpPr>
              <p:cNvPr id="10" name="TextBox 9">
                <a:extLst>
                  <a:ext uri="{FF2B5EF4-FFF2-40B4-BE49-F238E27FC236}">
                    <a16:creationId xmlns:a16="http://schemas.microsoft.com/office/drawing/2014/main" id="{7C28E53A-E2BD-7AC5-6C12-D2A4B237309D}"/>
                  </a:ext>
                </a:extLst>
              </p:cNvPr>
              <p:cNvSpPr txBox="1">
                <a:spLocks noRot="1" noChangeAspect="1" noMove="1" noResize="1" noEditPoints="1" noAdjustHandles="1" noChangeArrowheads="1" noChangeShapeType="1" noTextEdit="1"/>
              </p:cNvSpPr>
              <p:nvPr/>
            </p:nvSpPr>
            <p:spPr>
              <a:xfrm>
                <a:off x="346568" y="2815142"/>
                <a:ext cx="10806132" cy="1459695"/>
              </a:xfrm>
              <a:prstGeom prst="rect">
                <a:avLst/>
              </a:prstGeom>
              <a:blipFill>
                <a:blip r:embed="rId4"/>
                <a:stretch>
                  <a:fillRect l="-902"/>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9E4AB579-1229-AAD2-CF08-405B300B80AB}"/>
              </a:ext>
            </a:extLst>
          </p:cNvPr>
          <p:cNvPicPr>
            <a:picLocks noChangeAspect="1"/>
          </p:cNvPicPr>
          <p:nvPr/>
        </p:nvPicPr>
        <p:blipFill rotWithShape="1">
          <a:blip r:embed="rId5"/>
          <a:srcRect l="26375" r="25583"/>
          <a:stretch/>
        </p:blipFill>
        <p:spPr>
          <a:xfrm>
            <a:off x="10539663" y="5059426"/>
            <a:ext cx="1591096" cy="1862921"/>
          </a:xfrm>
          <a:prstGeom prst="rect">
            <a:avLst/>
          </a:prstGeom>
        </p:spPr>
      </p:pic>
      <p:sp>
        <p:nvSpPr>
          <p:cNvPr id="13" name="TextBox 12">
            <a:extLst>
              <a:ext uri="{FF2B5EF4-FFF2-40B4-BE49-F238E27FC236}">
                <a16:creationId xmlns:a16="http://schemas.microsoft.com/office/drawing/2014/main" id="{41FC7AF7-0FEE-C777-5AF7-9AA783B07A56}"/>
              </a:ext>
            </a:extLst>
          </p:cNvPr>
          <p:cNvSpPr txBox="1"/>
          <p:nvPr/>
        </p:nvSpPr>
        <p:spPr>
          <a:xfrm>
            <a:off x="346568" y="4274837"/>
            <a:ext cx="9846731" cy="2246641"/>
          </a:xfrm>
          <a:prstGeom prst="rect">
            <a:avLst/>
          </a:prstGeom>
          <a:noFill/>
        </p:spPr>
        <p:txBody>
          <a:bodyPr wrap="square">
            <a:spAutoFit/>
          </a:bodyPr>
          <a:lstStyle/>
          <a:p>
            <a:pPr algn="just">
              <a:lnSpc>
                <a:spcPct val="150000"/>
              </a:lnSpc>
              <a:buClr>
                <a:srgbClr val="000000"/>
              </a:buClr>
              <a:buFont typeface="Arial"/>
              <a:buNone/>
            </a:pPr>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Các nhà toán học và thiên văn học Hy Lạp cổ đại đã sử dụng hệ thức trên và một số hệ thức có được từ hiện tượng Nguyệt thực để ước lượng bán kính của Mặt Trời, Trái Đất, Mặt Trăng cũng như khoảng cách từ Trái Đất đến Mặt Trăng và Mặt Trời.</a:t>
            </a:r>
            <a:endParaRPr lang="en-US" sz="2400" kern="100" dirty="0">
              <a:solidFill>
                <a:srgbClr val="000000"/>
              </a:solidFill>
              <a:ea typeface="Calibri" panose="020F0502020204030204" pitchFamily="34" charset="0"/>
              <a:cs typeface="Times New Roman" panose="02020603050405020304" pitchFamily="18" charset="0"/>
              <a:sym typeface="Arial"/>
            </a:endParaRPr>
          </a:p>
        </p:txBody>
      </p:sp>
      <p:pic>
        <p:nvPicPr>
          <p:cNvPr id="2" name="Picture 1">
            <a:extLst>
              <a:ext uri="{FF2B5EF4-FFF2-40B4-BE49-F238E27FC236}">
                <a16:creationId xmlns:a16="http://schemas.microsoft.com/office/drawing/2014/main" id="{11D711D2-8070-0AFF-DAC2-CD81F436C952}"/>
              </a:ext>
            </a:extLst>
          </p:cNvPr>
          <p:cNvPicPr>
            <a:picLocks noChangeAspect="1"/>
          </p:cNvPicPr>
          <p:nvPr/>
        </p:nvPicPr>
        <p:blipFill>
          <a:blip r:embed="rId6"/>
          <a:stretch>
            <a:fillRect/>
          </a:stretch>
        </p:blipFill>
        <p:spPr>
          <a:xfrm>
            <a:off x="7734650" y="679917"/>
            <a:ext cx="4247609" cy="2256330"/>
          </a:xfrm>
          <a:prstGeom prst="rect">
            <a:avLst/>
          </a:prstGeom>
        </p:spPr>
      </p:pic>
    </p:spTree>
    <p:extLst>
      <p:ext uri="{BB962C8B-B14F-4D97-AF65-F5344CB8AC3E}">
        <p14:creationId xmlns:p14="http://schemas.microsoft.com/office/powerpoint/2010/main" val="229340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2F3FB3C-6EB2-7804-A8FA-1D40CE3B5290}"/>
                  </a:ext>
                </a:extLst>
              </p:cNvPr>
              <p:cNvSpPr txBox="1"/>
              <p:nvPr/>
            </p:nvSpPr>
            <p:spPr>
              <a:xfrm>
                <a:off x="249597" y="1657719"/>
                <a:ext cx="8967831" cy="3729804"/>
              </a:xfrm>
              <a:prstGeom prst="rect">
                <a:avLst/>
              </a:prstGeom>
              <a:noFill/>
            </p:spPr>
            <p:txBody>
              <a:bodyPr wrap="square">
                <a:spAutoFit/>
              </a:bodyPr>
              <a:lstStyle/>
              <a:p>
                <a:pPr>
                  <a:lnSpc>
                    <a:spcPct val="150000"/>
                  </a:lnSpc>
                </a:pPr>
                <a:r>
                  <a:rPr lang="pt-BR" sz="2400" kern="100" dirty="0">
                    <a:latin typeface="UTM Avo" panose="02040603050506020204" pitchFamily="18" charset="0"/>
                    <a:ea typeface="Times New Roman" panose="02020603050405020304" pitchFamily="18" charset="0"/>
                    <a:cs typeface="Times New Roman" panose="02020603050405020304" pitchFamily="18" charset="0"/>
                  </a:rPr>
                  <a:t>Để đo khoảng cách giữa hai vị trí </a:t>
                </a:r>
                <a:r>
                  <a:rPr lang="pt-BR" sz="2400" kern="100" dirty="0">
                    <a:latin typeface="Cambria Math" panose="02040503050406030204" pitchFamily="18" charset="0"/>
                    <a:ea typeface="Times New Roman" panose="02020603050405020304" pitchFamily="18" charset="0"/>
                    <a:cs typeface="Arial" panose="020B0604020202020204" pitchFamily="34" charset="0"/>
                  </a:rPr>
                  <a:t>𝐵</a:t>
                </a:r>
                <a:r>
                  <a:rPr lang="pt-BR" sz="2400" kern="100" dirty="0">
                    <a:latin typeface="UTM Avo" panose="02040603050506020204" pitchFamily="18" charset="0"/>
                    <a:ea typeface="Times New Roman" panose="02020603050405020304" pitchFamily="18" charset="0"/>
                    <a:cs typeface="Times New Roman" panose="02020603050405020304" pitchFamily="18" charset="0"/>
                  </a:rPr>
                  <a:t> và </a:t>
                </a:r>
                <a:r>
                  <a:rPr lang="pt-BR" sz="2400" kern="100" dirty="0">
                    <a:latin typeface="Cambria Math" panose="02040503050406030204" pitchFamily="18" charset="0"/>
                    <a:ea typeface="Times New Roman" panose="02020603050405020304" pitchFamily="18" charset="0"/>
                    <a:cs typeface="Arial" panose="020B0604020202020204" pitchFamily="34" charset="0"/>
                  </a:rPr>
                  <a:t>𝐶</a:t>
                </a:r>
                <a:r>
                  <a:rPr lang="pt-BR" sz="2400" kern="100" dirty="0">
                    <a:latin typeface="UTM Avo" panose="02040603050506020204" pitchFamily="18" charset="0"/>
                    <a:ea typeface="Times New Roman" panose="02020603050405020304" pitchFamily="18" charset="0"/>
                    <a:cs typeface="Times New Roman" panose="02020603050405020304" pitchFamily="18" charset="0"/>
                  </a:rPr>
                  <a:t> như ở Hình 18 mà không thể đo trực tiếp, người ta có thể làm như sau</a:t>
                </a:r>
              </a:p>
              <a:p>
                <a:pPr>
                  <a:lnSpc>
                    <a:spcPct val="150000"/>
                  </a:lnSpc>
                </a:pPr>
                <a:r>
                  <a:rPr lang="pt-BR" sz="2400" kern="100" dirty="0">
                    <a:latin typeface="UTM Avo" panose="02040603050506020204" pitchFamily="18" charset="0"/>
                    <a:ea typeface="Times New Roman" panose="02020603050405020304" pitchFamily="18" charset="0"/>
                    <a:cs typeface="Times New Roman" panose="02020603050405020304" pitchFamily="18" charset="0"/>
                  </a:rPr>
                  <a:t>(Hình 19):</a:t>
                </a:r>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nSpc>
                    <a:spcPct val="150000"/>
                  </a:lnSpc>
                </a:pPr>
                <a:r>
                  <a:rPr lang="pt-BR" sz="2400" kern="100" dirty="0">
                    <a:latin typeface="UTM Avo" panose="02040603050506020204" pitchFamily="18" charset="0"/>
                    <a:ea typeface="Times New Roman" panose="02020603050405020304" pitchFamily="18" charset="0"/>
                    <a:cs typeface="Times New Roman" panose="02020603050405020304" pitchFamily="18" charset="0"/>
                  </a:rPr>
                  <a:t>- Chọn điểm </a:t>
                </a:r>
                <a:r>
                  <a:rPr lang="pt-BR" sz="2400" kern="100" dirty="0">
                    <a:latin typeface="Cambria Math" panose="02040503050406030204" pitchFamily="18" charset="0"/>
                    <a:ea typeface="Times New Roman" panose="02020603050405020304" pitchFamily="18" charset="0"/>
                    <a:cs typeface="Arial" panose="020B0604020202020204" pitchFamily="34" charset="0"/>
                  </a:rPr>
                  <a:t>𝐴</a:t>
                </a:r>
                <a:r>
                  <a:rPr lang="pt-BR" sz="2400" kern="100" dirty="0">
                    <a:latin typeface="UTM Avo" panose="02040603050506020204" pitchFamily="18" charset="0"/>
                    <a:ea typeface="Times New Roman" panose="02020603050405020304" pitchFamily="18" charset="0"/>
                    <a:cs typeface="Times New Roman" panose="02020603050405020304" pitchFamily="18" charset="0"/>
                  </a:rPr>
                  <a:t> ở vị trí thích hợp và đo khoảng cách </a:t>
                </a:r>
                <a:r>
                  <a:rPr lang="pt-BR" sz="2400" kern="100" dirty="0">
                    <a:latin typeface="Cambria Math" panose="02040503050406030204" pitchFamily="18" charset="0"/>
                    <a:ea typeface="Times New Roman" panose="02020603050405020304" pitchFamily="18" charset="0"/>
                    <a:cs typeface="Arial" panose="020B0604020202020204" pitchFamily="34" charset="0"/>
                  </a:rPr>
                  <a:t>𝐴𝐵</a:t>
                </a:r>
                <a:r>
                  <a:rPr lang="pt-BR" sz="2400" kern="100" dirty="0">
                    <a:latin typeface="UTM Avo" panose="02040603050506020204" pitchFamily="18" charset="0"/>
                    <a:ea typeface="Times New Roman" panose="02020603050405020304" pitchFamily="18" charset="0"/>
                    <a:cs typeface="Times New Roman" panose="02020603050405020304" pitchFamily="18" charset="0"/>
                  </a:rPr>
                  <a:t>, </a:t>
                </a:r>
                <a:r>
                  <a:rPr lang="pt-BR" sz="2400" kern="100" dirty="0">
                    <a:latin typeface="Cambria Math" panose="02040503050406030204" pitchFamily="18" charset="0"/>
                    <a:ea typeface="Times New Roman" panose="02020603050405020304" pitchFamily="18" charset="0"/>
                    <a:cs typeface="Arial" panose="020B0604020202020204" pitchFamily="34" charset="0"/>
                  </a:rPr>
                  <a:t>𝐴𝐶</a:t>
                </a:r>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nSpc>
                    <a:spcPct val="150000"/>
                  </a:lnSpc>
                </a:pPr>
                <a:r>
                  <a:rPr lang="pt-BR" sz="2400" kern="100" dirty="0">
                    <a:latin typeface="UTM Avo" panose="02040603050506020204" pitchFamily="18" charset="0"/>
                    <a:ea typeface="Times New Roman" panose="02020603050405020304" pitchFamily="18" charset="0"/>
                    <a:cs typeface="Times New Roman" panose="02020603050405020304" pitchFamily="18" charset="0"/>
                  </a:rPr>
                  <a:t>- Xác định các điểm </a:t>
                </a:r>
                <a:r>
                  <a:rPr lang="pt-BR" sz="2400" kern="100" dirty="0">
                    <a:latin typeface="Cambria Math" panose="02040503050406030204" pitchFamily="18" charset="0"/>
                    <a:ea typeface="Times New Roman" panose="02020603050405020304" pitchFamily="18" charset="0"/>
                    <a:cs typeface="Arial" panose="020B0604020202020204" pitchFamily="34" charset="0"/>
                  </a:rPr>
                  <a:t>𝑀</a:t>
                </a:r>
                <a:r>
                  <a:rPr lang="pt-BR" sz="2400" kern="100" dirty="0">
                    <a:latin typeface="UTM Avo" panose="02040603050506020204" pitchFamily="18" charset="0"/>
                    <a:ea typeface="Times New Roman" panose="02020603050405020304" pitchFamily="18" charset="0"/>
                    <a:cs typeface="Times New Roman" panose="02020603050405020304" pitchFamily="18" charset="0"/>
                  </a:rPr>
                  <a:t>, </a:t>
                </a:r>
                <a:r>
                  <a:rPr lang="pt-BR" sz="2400" kern="100" dirty="0">
                    <a:latin typeface="Cambria Math" panose="02040503050406030204" pitchFamily="18" charset="0"/>
                    <a:ea typeface="Times New Roman" panose="02020603050405020304" pitchFamily="18" charset="0"/>
                    <a:cs typeface="Arial" panose="020B0604020202020204" pitchFamily="34" charset="0"/>
                  </a:rPr>
                  <a:t>𝑁</a:t>
                </a:r>
                <a:r>
                  <a:rPr lang="pt-BR" sz="2400" kern="100" dirty="0">
                    <a:latin typeface="UTM Avo" panose="02040603050506020204" pitchFamily="18" charset="0"/>
                    <a:ea typeface="Times New Roman" panose="02020603050405020304" pitchFamily="18" charset="0"/>
                    <a:cs typeface="Times New Roman" panose="02020603050405020304" pitchFamily="18" charset="0"/>
                  </a:rPr>
                  <a:t> lần lượt thuộc </a:t>
                </a:r>
                <a:r>
                  <a:rPr lang="pt-BR" sz="2400" kern="100" dirty="0">
                    <a:latin typeface="Cambria Math" panose="02040503050406030204" pitchFamily="18" charset="0"/>
                    <a:ea typeface="Times New Roman" panose="02020603050405020304" pitchFamily="18" charset="0"/>
                    <a:cs typeface="Arial" panose="020B0604020202020204" pitchFamily="34" charset="0"/>
                  </a:rPr>
                  <a:t>𝐴𝐵,</a:t>
                </a:r>
                <a:r>
                  <a:rPr lang="pt-BR" sz="2400" kern="100" dirty="0">
                    <a:latin typeface="UTM Avo" panose="02040603050506020204" pitchFamily="18" charset="0"/>
                    <a:ea typeface="Times New Roman" panose="02020603050405020304" pitchFamily="18" charset="0"/>
                    <a:cs typeface="Times New Roman" panose="02020603050405020304" pitchFamily="18" charset="0"/>
                  </a:rPr>
                  <a:t> </a:t>
                </a:r>
                <a:r>
                  <a:rPr lang="pt-BR" sz="2400" kern="100" dirty="0">
                    <a:latin typeface="Cambria Math" panose="02040503050406030204" pitchFamily="18" charset="0"/>
                    <a:ea typeface="Times New Roman" panose="02020603050405020304" pitchFamily="18" charset="0"/>
                    <a:cs typeface="Arial" panose="020B0604020202020204" pitchFamily="34" charset="0"/>
                  </a:rPr>
                  <a:t>𝐴𝐶</a:t>
                </a:r>
                <a:r>
                  <a:rPr lang="pt-BR" sz="2400" kern="100" dirty="0">
                    <a:latin typeface="UTM Avo" panose="02040603050506020204" pitchFamily="18" charset="0"/>
                    <a:ea typeface="Times New Roman" panose="02020603050405020304" pitchFamily="18" charset="0"/>
                    <a:cs typeface="Times New Roman" panose="02020603050405020304" pitchFamily="18" charset="0"/>
                  </a:rPr>
                  <a:t> sao cho </a:t>
                </a:r>
                <a14:m>
                  <m:oMath xmlns:m="http://schemas.openxmlformats.org/officeDocument/2006/math">
                    <m:f>
                      <m:fPr>
                        <m:ctrlPr>
                          <a:rPr lang="en-US" sz="2400" i="1" kern="100">
                            <a:latin typeface="Cambria Math" panose="02040503050406030204" pitchFamily="18" charset="0"/>
                            <a:ea typeface="Times New Roman" panose="02020603050405020304" pitchFamily="18" charset="0"/>
                            <a:cs typeface="Arial" panose="020B0604020202020204" pitchFamily="34" charset="0"/>
                          </a:rPr>
                        </m:ctrlPr>
                      </m:fPr>
                      <m:num>
                        <m:r>
                          <m:rPr>
                            <m:nor/>
                          </m:rPr>
                          <a:rPr lang="pt-BR" sz="2400" i="1" kern="100">
                            <a:latin typeface="Cambria" panose="02040503050406030204" pitchFamily="18" charset="0"/>
                            <a:ea typeface="Cambria" panose="02040503050406030204" pitchFamily="18" charset="0"/>
                            <a:cs typeface="Arial" panose="020B0604020202020204" pitchFamily="34" charset="0"/>
                          </a:rPr>
                          <m:t>AM</m:t>
                        </m:r>
                      </m:num>
                      <m:den>
                        <m:r>
                          <m:rPr>
                            <m:nor/>
                          </m:rPr>
                          <a:rPr lang="pt-BR" sz="2400" i="1" kern="100">
                            <a:latin typeface="Cambria" panose="02040503050406030204" pitchFamily="18" charset="0"/>
                            <a:ea typeface="Cambria" panose="02040503050406030204" pitchFamily="18" charset="0"/>
                            <a:cs typeface="Arial" panose="020B0604020202020204" pitchFamily="34" charset="0"/>
                          </a:rPr>
                          <m:t>AB</m:t>
                        </m:r>
                      </m:den>
                    </m:f>
                    <m:r>
                      <m:rPr>
                        <m:nor/>
                      </m:rPr>
                      <a:rPr lang="en-US" sz="2400" i="1" kern="100">
                        <a:latin typeface="Cambria" panose="02040503050406030204" pitchFamily="18" charset="0"/>
                        <a:ea typeface="Cambria" panose="02040503050406030204" pitchFamily="18" charset="0"/>
                        <a:cs typeface="Arial" panose="020B0604020202020204" pitchFamily="34" charset="0"/>
                      </a:rPr>
                      <m:t> </m:t>
                    </m:r>
                    <m:r>
                      <m:rPr>
                        <m:nor/>
                      </m:rPr>
                      <a:rPr lang="pt-BR" sz="2400" i="1" kern="100">
                        <a:latin typeface="Cambria" panose="02040503050406030204" pitchFamily="18" charset="0"/>
                        <a:ea typeface="Cambria" panose="02040503050406030204" pitchFamily="18" charset="0"/>
                        <a:cs typeface="Arial" panose="020B0604020202020204" pitchFamily="34" charset="0"/>
                      </a:rPr>
                      <m:t>=</m:t>
                    </m:r>
                    <m:r>
                      <m:rPr>
                        <m:nor/>
                      </m:rPr>
                      <a:rPr lang="en-US" sz="2400" i="1" kern="100">
                        <a:latin typeface="Cambria" panose="02040503050406030204" pitchFamily="18" charset="0"/>
                        <a:ea typeface="Cambria" panose="02040503050406030204" pitchFamily="18" charset="0"/>
                        <a:cs typeface="Arial" panose="020B0604020202020204" pitchFamily="34" charset="0"/>
                      </a:rPr>
                      <m:t> </m:t>
                    </m:r>
                    <m:f>
                      <m:fPr>
                        <m:ctrlPr>
                          <a:rPr lang="en-US" sz="2400" i="1" kern="100">
                            <a:latin typeface="Cambria Math" panose="02040503050406030204" pitchFamily="18" charset="0"/>
                            <a:ea typeface="Times New Roman" panose="02020603050405020304" pitchFamily="18" charset="0"/>
                            <a:cs typeface="Arial" panose="020B0604020202020204" pitchFamily="34" charset="0"/>
                          </a:rPr>
                        </m:ctrlPr>
                      </m:fPr>
                      <m:num>
                        <m:r>
                          <m:rPr>
                            <m:nor/>
                          </m:rPr>
                          <a:rPr lang="pt-BR" sz="2400" i="1" kern="100">
                            <a:latin typeface="Cambria" panose="02040503050406030204" pitchFamily="18" charset="0"/>
                            <a:ea typeface="Cambria" panose="02040503050406030204" pitchFamily="18" charset="0"/>
                            <a:cs typeface="Arial" panose="020B0604020202020204" pitchFamily="34" charset="0"/>
                          </a:rPr>
                          <m:t>AN</m:t>
                        </m:r>
                      </m:num>
                      <m:den>
                        <m:r>
                          <m:rPr>
                            <m:nor/>
                          </m:rPr>
                          <a:rPr lang="pt-BR" sz="2400" i="1" kern="100">
                            <a:latin typeface="Cambria" panose="02040503050406030204" pitchFamily="18" charset="0"/>
                            <a:ea typeface="Cambria" panose="02040503050406030204" pitchFamily="18" charset="0"/>
                            <a:cs typeface="Arial" panose="020B0604020202020204" pitchFamily="34" charset="0"/>
                          </a:rPr>
                          <m:t>AC</m:t>
                        </m:r>
                      </m:den>
                    </m:f>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Đo độ dài các đoạn thẳng </a:t>
                </a:r>
                <a:r>
                  <a:rPr lang="pt-BR" sz="2400" kern="100" dirty="0">
                    <a:latin typeface="Cambria Math" panose="02040503050406030204" pitchFamily="18" charset="0"/>
                    <a:ea typeface="Times New Roman" panose="02020603050405020304" pitchFamily="18" charset="0"/>
                    <a:cs typeface="Arial" panose="020B0604020202020204" pitchFamily="34" charset="0"/>
                  </a:rPr>
                  <a:t>𝐴𝑀</a:t>
                </a:r>
                <a:r>
                  <a:rPr lang="pt-BR" sz="2400" kern="100" dirty="0">
                    <a:latin typeface="UTM Avo" panose="02040603050506020204" pitchFamily="18" charset="0"/>
                    <a:ea typeface="Times New Roman" panose="02020603050405020304" pitchFamily="18" charset="0"/>
                    <a:cs typeface="Times New Roman" panose="02020603050405020304" pitchFamily="18" charset="0"/>
                  </a:rPr>
                  <a:t>, </a:t>
                </a:r>
                <a:r>
                  <a:rPr lang="pt-BR" sz="2400" kern="100" dirty="0">
                    <a:latin typeface="Cambria Math" panose="02040503050406030204" pitchFamily="18" charset="0"/>
                    <a:ea typeface="Times New Roman" panose="02020603050405020304" pitchFamily="18" charset="0"/>
                    <a:cs typeface="Arial" panose="020B0604020202020204" pitchFamily="34" charset="0"/>
                  </a:rPr>
                  <a:t>𝑀𝑁</a:t>
                </a:r>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F2F3FB3C-6EB2-7804-A8FA-1D40CE3B5290}"/>
                  </a:ext>
                </a:extLst>
              </p:cNvPr>
              <p:cNvSpPr txBox="1">
                <a:spLocks noRot="1" noChangeAspect="1" noMove="1" noResize="1" noEditPoints="1" noAdjustHandles="1" noChangeArrowheads="1" noChangeShapeType="1" noTextEdit="1"/>
              </p:cNvSpPr>
              <p:nvPr/>
            </p:nvSpPr>
            <p:spPr>
              <a:xfrm>
                <a:off x="249597" y="1657719"/>
                <a:ext cx="8967831" cy="3729804"/>
              </a:xfrm>
              <a:prstGeom prst="rect">
                <a:avLst/>
              </a:prstGeom>
              <a:blipFill>
                <a:blip r:embed="rId2"/>
                <a:stretch>
                  <a:fillRect l="-1088" r="-340" b="-1634"/>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AA15FCB8-0985-5820-1CB9-519426503674}"/>
              </a:ext>
            </a:extLst>
          </p:cNvPr>
          <p:cNvSpPr txBox="1"/>
          <p:nvPr/>
        </p:nvSpPr>
        <p:spPr>
          <a:xfrm>
            <a:off x="584659" y="361290"/>
            <a:ext cx="2014061" cy="735747"/>
          </a:xfrm>
          <a:prstGeom prst="flowChartTerminator">
            <a:avLst/>
          </a:prstGeom>
          <a:solidFill>
            <a:srgbClr val="FDD7E2"/>
          </a:solidFill>
          <a:ln w="38100">
            <a:solidFill>
              <a:srgbClr val="F999B5">
                <a:lumMod val="75000"/>
              </a:srgbClr>
            </a:solidFill>
            <a:prstDash val="solid"/>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2800" b="1"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sym typeface="Arial"/>
              </a:rPr>
              <a:t>Ví dụ 2</a:t>
            </a:r>
            <a:endParaRPr kumimoji="0" lang="en-US" sz="28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sym typeface="Arial"/>
            </a:endParaRPr>
          </a:p>
        </p:txBody>
      </p:sp>
      <p:pic>
        <p:nvPicPr>
          <p:cNvPr id="3" name="Picture 2">
            <a:extLst>
              <a:ext uri="{FF2B5EF4-FFF2-40B4-BE49-F238E27FC236}">
                <a16:creationId xmlns:a16="http://schemas.microsoft.com/office/drawing/2014/main" id="{A575CD9D-1DA1-D04C-26A9-6C57AAC87544}"/>
              </a:ext>
            </a:extLst>
          </p:cNvPr>
          <p:cNvPicPr>
            <a:picLocks noChangeAspect="1"/>
          </p:cNvPicPr>
          <p:nvPr/>
        </p:nvPicPr>
        <p:blipFill>
          <a:blip r:embed="rId3"/>
          <a:stretch>
            <a:fillRect/>
          </a:stretch>
        </p:blipFill>
        <p:spPr>
          <a:xfrm>
            <a:off x="8960329" y="518606"/>
            <a:ext cx="3231671" cy="4553306"/>
          </a:xfrm>
          <a:prstGeom prst="rect">
            <a:avLst/>
          </a:prstGeom>
        </p:spPr>
      </p:pic>
    </p:spTree>
    <p:extLst>
      <p:ext uri="{BB962C8B-B14F-4D97-AF65-F5344CB8AC3E}">
        <p14:creationId xmlns:p14="http://schemas.microsoft.com/office/powerpoint/2010/main" val="345846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2F3FB3C-6EB2-7804-A8FA-1D40CE3B5290}"/>
                  </a:ext>
                </a:extLst>
              </p:cNvPr>
              <p:cNvSpPr txBox="1"/>
              <p:nvPr/>
            </p:nvSpPr>
            <p:spPr>
              <a:xfrm>
                <a:off x="2260687" y="787214"/>
                <a:ext cx="6581953" cy="1128642"/>
              </a:xfrm>
              <a:prstGeom prst="rect">
                <a:avLst/>
              </a:prstGeom>
              <a:noFill/>
            </p:spPr>
            <p:txBody>
              <a:bodyPr wrap="square">
                <a:spAutoFit/>
              </a:bodyPr>
              <a:lstStyle/>
              <a:p>
                <a:pPr marL="457200" indent="-457200" algn="just">
                  <a:lnSpc>
                    <a:spcPct val="150000"/>
                  </a:lnSpc>
                  <a:buAutoNum type="alphaLcParenR"/>
                </a:pPr>
                <a:r>
                  <a:rPr lang="pt-BR" sz="2400" kern="100" dirty="0">
                    <a:latin typeface="UTM Avo" panose="02040603050506020204" pitchFamily="18" charset="0"/>
                    <a:ea typeface="Times New Roman" panose="02020603050405020304" pitchFamily="18" charset="0"/>
                    <a:cs typeface="Times New Roman" panose="02020603050405020304" pitchFamily="18" charset="0"/>
                  </a:rPr>
                  <a:t>Theo cách làm trên, nêu công thức </a:t>
                </a:r>
              </a:p>
              <a:p>
                <a:pPr algn="just">
                  <a:lnSpc>
                    <a:spcPct val="150000"/>
                  </a:lnSpc>
                </a:pPr>
                <a:r>
                  <a:rPr lang="pt-BR" sz="2400" kern="100" dirty="0">
                    <a:latin typeface="UTM Avo" panose="02040603050506020204" pitchFamily="18" charset="0"/>
                    <a:ea typeface="Times New Roman" panose="02020603050405020304" pitchFamily="18" charset="0"/>
                    <a:cs typeface="Times New Roman" panose="02020603050405020304" pitchFamily="18" charset="0"/>
                  </a:rPr>
                  <a:t>tính khoảng cách giữa hai vị trí </a:t>
                </a:r>
                <a14:m>
                  <m:oMath xmlns:m="http://schemas.openxmlformats.org/officeDocument/2006/math">
                    <m:r>
                      <a:rPr lang="pt-BR" sz="2400" i="1" kern="100">
                        <a:latin typeface="Cambria Math" panose="02040503050406030204" pitchFamily="18" charset="0"/>
                        <a:ea typeface="Times New Roman" panose="02020603050405020304" pitchFamily="18" charset="0"/>
                        <a:cs typeface="Arial" panose="020B0604020202020204" pitchFamily="34" charset="0"/>
                      </a:rPr>
                      <m:t>𝐵</m:t>
                    </m:r>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và </a:t>
                </a:r>
                <a14:m>
                  <m:oMath xmlns:m="http://schemas.openxmlformats.org/officeDocument/2006/math">
                    <m:r>
                      <a:rPr lang="pt-BR" sz="2400" i="1" kern="100">
                        <a:latin typeface="Cambria Math" panose="02040503050406030204" pitchFamily="18" charset="0"/>
                        <a:ea typeface="Times New Roman" panose="02020603050405020304" pitchFamily="18" charset="0"/>
                        <a:cs typeface="Arial" panose="020B0604020202020204" pitchFamily="34" charset="0"/>
                      </a:rPr>
                      <m:t>𝐶</m:t>
                    </m:r>
                    <m:r>
                      <a:rPr lang="en-US" sz="24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F2F3FB3C-6EB2-7804-A8FA-1D40CE3B5290}"/>
                  </a:ext>
                </a:extLst>
              </p:cNvPr>
              <p:cNvSpPr txBox="1">
                <a:spLocks noRot="1" noChangeAspect="1" noMove="1" noResize="1" noEditPoints="1" noAdjustHandles="1" noChangeArrowheads="1" noChangeShapeType="1" noTextEdit="1"/>
              </p:cNvSpPr>
              <p:nvPr/>
            </p:nvSpPr>
            <p:spPr>
              <a:xfrm>
                <a:off x="2260687" y="787214"/>
                <a:ext cx="6581953" cy="1128642"/>
              </a:xfrm>
              <a:prstGeom prst="rect">
                <a:avLst/>
              </a:prstGeom>
              <a:blipFill>
                <a:blip r:embed="rId2"/>
                <a:stretch>
                  <a:fillRect l="-1481" b="-1297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AA15FCB8-0985-5820-1CB9-519426503674}"/>
              </a:ext>
            </a:extLst>
          </p:cNvPr>
          <p:cNvSpPr txBox="1"/>
          <p:nvPr/>
        </p:nvSpPr>
        <p:spPr>
          <a:xfrm>
            <a:off x="300703" y="203950"/>
            <a:ext cx="2014061" cy="735747"/>
          </a:xfrm>
          <a:prstGeom prst="flowChartTerminator">
            <a:avLst/>
          </a:prstGeom>
          <a:solidFill>
            <a:srgbClr val="FDD7E2"/>
          </a:solidFill>
          <a:ln w="38100">
            <a:solidFill>
              <a:srgbClr val="F999B5">
                <a:lumMod val="75000"/>
              </a:srgbClr>
            </a:solidFill>
            <a:prstDash val="solid"/>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2800" b="1"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sym typeface="Arial"/>
              </a:rPr>
              <a:t>Ví dụ 2</a:t>
            </a:r>
            <a:endParaRPr kumimoji="0" lang="en-US" sz="28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sym typeface="Arial"/>
            </a:endParaRPr>
          </a:p>
        </p:txBody>
      </p:sp>
      <p:sp>
        <p:nvSpPr>
          <p:cNvPr id="3" name="Oval Callout 29">
            <a:extLst>
              <a:ext uri="{FF2B5EF4-FFF2-40B4-BE49-F238E27FC236}">
                <a16:creationId xmlns:a16="http://schemas.microsoft.com/office/drawing/2014/main" id="{33EBE725-A980-B17C-3484-E08ADB387F3F}"/>
              </a:ext>
            </a:extLst>
          </p:cNvPr>
          <p:cNvSpPr/>
          <p:nvPr/>
        </p:nvSpPr>
        <p:spPr>
          <a:xfrm>
            <a:off x="883132" y="2195348"/>
            <a:ext cx="1297003" cy="567407"/>
          </a:xfrm>
          <a:prstGeom prst="wedgeEllipseCallout">
            <a:avLst>
              <a:gd name="adj1" fmla="val 24988"/>
              <a:gd name="adj2" fmla="val 80680"/>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1219170">
              <a:buClrTx/>
              <a:defRPr/>
            </a:pPr>
            <a:r>
              <a:rPr lang="vi-VN" sz="2400" b="1" kern="100" dirty="0">
                <a:solidFill>
                  <a:schemeClr val="bg1"/>
                </a:solidFill>
                <a:latin typeface="UTM Avo" panose="02040603050506020204" pitchFamily="18" charset="0"/>
                <a:ea typeface="Times New Roman" panose="02020603050405020304" pitchFamily="18" charset="0"/>
                <a:cs typeface="Times New Roman" panose="02020603050405020304" pitchFamily="18" charset="0"/>
              </a:rPr>
              <a:t>Giải</a:t>
            </a:r>
            <a:endParaRPr lang="en-US" sz="2400" b="1" kern="100" dirty="0">
              <a:solidFill>
                <a:schemeClr val="bg1"/>
              </a:solidFill>
              <a:latin typeface="UTM Avo" panose="020406030505060202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8326DF8-2E61-D770-D562-134E8510CF10}"/>
                  </a:ext>
                </a:extLst>
              </p:cNvPr>
              <p:cNvSpPr txBox="1"/>
              <p:nvPr/>
            </p:nvSpPr>
            <p:spPr>
              <a:xfrm>
                <a:off x="681946" y="2942868"/>
                <a:ext cx="8531298" cy="3225050"/>
              </a:xfrm>
              <a:prstGeom prst="rect">
                <a:avLst/>
              </a:prstGeom>
              <a:noFill/>
            </p:spPr>
            <p:txBody>
              <a:bodyPr wrap="square">
                <a:spAutoFit/>
              </a:bodyPr>
              <a:lstStyle/>
              <a:p>
                <a:pPr marL="457200" indent="-457200" algn="just">
                  <a:lnSpc>
                    <a:spcPct val="150000"/>
                  </a:lnSpc>
                  <a:buAutoNum type="alphaLcParenR"/>
                </a:pPr>
                <a:r>
                  <a:rPr lang="pt-BR" sz="2400" kern="100" dirty="0">
                    <a:latin typeface="UTM Avo" panose="02040603050506020204" pitchFamily="18" charset="0"/>
                    <a:ea typeface="Times New Roman" panose="02020603050405020304" pitchFamily="18" charset="0"/>
                    <a:cs typeface="Times New Roman" panose="02020603050405020304" pitchFamily="18" charset="0"/>
                  </a:rPr>
                  <a:t>Xét tam giác </a:t>
                </a:r>
                <a14:m>
                  <m:oMath xmlns:m="http://schemas.openxmlformats.org/officeDocument/2006/math">
                    <m:r>
                      <m:rPr>
                        <m:nor/>
                      </m:rPr>
                      <a:rPr lang="pt-BR" sz="2400" i="0" kern="100">
                        <a:latin typeface="UTM Avo" panose="02040603050506020204" pitchFamily="18" charset="0"/>
                        <a:ea typeface="Times New Roman" panose="02020603050405020304" pitchFamily="18" charset="0"/>
                        <a:cs typeface="Arial" panose="020B0604020202020204" pitchFamily="34" charset="0"/>
                      </a:rPr>
                      <m:t>ABC</m:t>
                    </m:r>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ta có </a:t>
                </a:r>
                <a14:m>
                  <m:oMath xmlns:m="http://schemas.openxmlformats.org/officeDocument/2006/math">
                    <m:f>
                      <m:fPr>
                        <m:ctrlPr>
                          <a:rPr lang="en-US" sz="2400" i="1" kern="100">
                            <a:latin typeface="Cambria Math" panose="02040503050406030204" pitchFamily="18" charset="0"/>
                            <a:ea typeface="Times New Roman" panose="02020603050405020304" pitchFamily="18" charset="0"/>
                            <a:cs typeface="Arial" panose="020B0604020202020204" pitchFamily="34" charset="0"/>
                          </a:rPr>
                        </m:ctrlPr>
                      </m:fPr>
                      <m:num>
                        <m:r>
                          <m:rPr>
                            <m:nor/>
                          </m:rPr>
                          <a:rPr lang="pt-BR" sz="2400" kern="100">
                            <a:latin typeface="Cambria" panose="02040503050406030204" pitchFamily="18" charset="0"/>
                            <a:ea typeface="Cambria" panose="02040503050406030204" pitchFamily="18" charset="0"/>
                            <a:cs typeface="Arial" panose="020B0604020202020204" pitchFamily="34" charset="0"/>
                          </a:rPr>
                          <m:t>AM</m:t>
                        </m:r>
                      </m:num>
                      <m:den>
                        <m:r>
                          <m:rPr>
                            <m:nor/>
                          </m:rPr>
                          <a:rPr lang="pt-BR" sz="2400" kern="100">
                            <a:latin typeface="Cambria" panose="02040503050406030204" pitchFamily="18" charset="0"/>
                            <a:ea typeface="Cambria" panose="02040503050406030204" pitchFamily="18" charset="0"/>
                            <a:cs typeface="Arial" panose="020B0604020202020204" pitchFamily="34" charset="0"/>
                          </a:rPr>
                          <m:t>AB</m:t>
                        </m:r>
                      </m:den>
                    </m:f>
                    <m:r>
                      <m:rPr>
                        <m:nor/>
                      </m:rPr>
                      <a:rPr lang="en-US" sz="2400" kern="100">
                        <a:latin typeface="Cambria" panose="02040503050406030204" pitchFamily="18" charset="0"/>
                        <a:ea typeface="Cambria" panose="02040503050406030204" pitchFamily="18" charset="0"/>
                        <a:cs typeface="Arial" panose="020B0604020202020204" pitchFamily="34" charset="0"/>
                      </a:rPr>
                      <m:t> </m:t>
                    </m:r>
                    <m:r>
                      <m:rPr>
                        <m:nor/>
                      </m:rPr>
                      <a:rPr lang="pt-BR" sz="2400" kern="100">
                        <a:latin typeface="Cambria" panose="02040503050406030204" pitchFamily="18" charset="0"/>
                        <a:ea typeface="Cambria" panose="02040503050406030204" pitchFamily="18" charset="0"/>
                        <a:cs typeface="Arial" panose="020B0604020202020204" pitchFamily="34" charset="0"/>
                      </a:rPr>
                      <m:t>=</m:t>
                    </m:r>
                    <m:r>
                      <m:rPr>
                        <m:nor/>
                      </m:rPr>
                      <a:rPr lang="en-US" sz="2400" kern="100">
                        <a:latin typeface="Cambria" panose="02040503050406030204" pitchFamily="18" charset="0"/>
                        <a:ea typeface="Cambria" panose="02040503050406030204" pitchFamily="18" charset="0"/>
                        <a:cs typeface="Arial" panose="020B0604020202020204" pitchFamily="34" charset="0"/>
                      </a:rPr>
                      <m:t> </m:t>
                    </m:r>
                    <m:f>
                      <m:fPr>
                        <m:ctrlPr>
                          <a:rPr lang="en-US" sz="2400" i="1" kern="100">
                            <a:latin typeface="Cambria Math" panose="02040503050406030204" pitchFamily="18" charset="0"/>
                            <a:ea typeface="Times New Roman" panose="02020603050405020304" pitchFamily="18" charset="0"/>
                            <a:cs typeface="Arial" panose="020B0604020202020204" pitchFamily="34" charset="0"/>
                          </a:rPr>
                        </m:ctrlPr>
                      </m:fPr>
                      <m:num>
                        <m:r>
                          <m:rPr>
                            <m:nor/>
                          </m:rPr>
                          <a:rPr lang="pt-BR" sz="2400" kern="100">
                            <a:latin typeface="Cambria" panose="02040503050406030204" pitchFamily="18" charset="0"/>
                            <a:ea typeface="Cambria" panose="02040503050406030204" pitchFamily="18" charset="0"/>
                            <a:cs typeface="Arial" panose="020B0604020202020204" pitchFamily="34" charset="0"/>
                          </a:rPr>
                          <m:t>AN</m:t>
                        </m:r>
                      </m:num>
                      <m:den>
                        <m:r>
                          <m:rPr>
                            <m:nor/>
                          </m:rPr>
                          <a:rPr lang="pt-BR" sz="2400" kern="100">
                            <a:latin typeface="Cambria" panose="02040503050406030204" pitchFamily="18" charset="0"/>
                            <a:ea typeface="Cambria" panose="02040503050406030204" pitchFamily="18" charset="0"/>
                            <a:cs typeface="Arial" panose="020B0604020202020204" pitchFamily="34" charset="0"/>
                          </a:rPr>
                          <m:t>AC</m:t>
                        </m:r>
                      </m:den>
                    </m:f>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nên </a:t>
                </a:r>
                <a14:m>
                  <m:oMath xmlns:m="http://schemas.openxmlformats.org/officeDocument/2006/math">
                    <m:r>
                      <m:rPr>
                        <m:nor/>
                      </m:rPr>
                      <a:rPr lang="pt-BR" sz="2400" i="0" kern="100">
                        <a:latin typeface="Cambria" panose="02040503050406030204" pitchFamily="18" charset="0"/>
                        <a:ea typeface="Cambria" panose="02040503050406030204" pitchFamily="18" charset="0"/>
                        <a:cs typeface="Arial" panose="020B0604020202020204" pitchFamily="34" charset="0"/>
                      </a:rPr>
                      <m:t>MN</m:t>
                    </m:r>
                  </m:oMath>
                </a14:m>
                <a:r>
                  <a:rPr lang="pt-BR" sz="2400" kern="100" dirty="0">
                    <a:latin typeface="Cambria" panose="02040503050406030204" pitchFamily="18" charset="0"/>
                    <a:ea typeface="Cambria" panose="02040503050406030204" pitchFamily="18" charset="0"/>
                    <a:cs typeface="Times New Roman" panose="02020603050405020304" pitchFamily="18" charset="0"/>
                  </a:rPr>
                  <a:t> // </a:t>
                </a:r>
                <a14:m>
                  <m:oMath xmlns:m="http://schemas.openxmlformats.org/officeDocument/2006/math">
                    <m:r>
                      <m:rPr>
                        <m:nor/>
                      </m:rPr>
                      <a:rPr lang="pt-BR" sz="2400" i="0" kern="100">
                        <a:latin typeface="Cambria" panose="02040503050406030204" pitchFamily="18" charset="0"/>
                        <a:ea typeface="Cambria" panose="02040503050406030204" pitchFamily="18" charset="0"/>
                        <a:cs typeface="Arial" panose="020B0604020202020204" pitchFamily="34" charset="0"/>
                      </a:rPr>
                      <m:t>BC</m:t>
                    </m:r>
                  </m:oMath>
                </a14:m>
                <a:r>
                  <a:rPr lang="pt-BR" sz="2400" kern="100"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50000"/>
                  </a:lnSpc>
                </a:pPr>
                <a:r>
                  <a:rPr lang="pt-BR" sz="2400" kern="100" dirty="0">
                    <a:latin typeface="UTM Avo" panose="02040603050506020204" pitchFamily="18" charset="0"/>
                    <a:ea typeface="Times New Roman" panose="02020603050405020304" pitchFamily="18" charset="0"/>
                    <a:cs typeface="Times New Roman" panose="02020603050405020304" pitchFamily="18" charset="0"/>
                  </a:rPr>
                  <a:t>(định lí Thalès đảo)</a:t>
                </a:r>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pPr>
                <a:r>
                  <a:rPr lang="pt-BR" sz="2400" kern="100" dirty="0">
                    <a:latin typeface="UTM Avo" panose="02040603050506020204" pitchFamily="18" charset="0"/>
                    <a:ea typeface="Times New Roman" panose="02020603050405020304" pitchFamily="18" charset="0"/>
                    <a:cs typeface="Times New Roman" panose="02020603050405020304" pitchFamily="18" charset="0"/>
                  </a:rPr>
                  <a:t>Suy ra </a:t>
                </a:r>
                <a14:m>
                  <m:oMath xmlns:m="http://schemas.openxmlformats.org/officeDocument/2006/math">
                    <m:f>
                      <m:fPr>
                        <m:ctrlPr>
                          <a:rPr lang="en-US" sz="2400" i="1" kern="100">
                            <a:latin typeface="Cambria Math" panose="02040503050406030204" pitchFamily="18" charset="0"/>
                            <a:ea typeface="Cambria Math" panose="02040503050406030204" pitchFamily="18" charset="0"/>
                            <a:cs typeface="Arial" panose="020B0604020202020204" pitchFamily="34" charset="0"/>
                          </a:rPr>
                        </m:ctrlPr>
                      </m:fPr>
                      <m:num>
                        <m:r>
                          <m:rPr>
                            <m:nor/>
                          </m:rPr>
                          <a:rPr lang="pt-BR" sz="2400" i="0" kern="100">
                            <a:latin typeface="Cambria Math" panose="02040503050406030204" pitchFamily="18" charset="0"/>
                            <a:ea typeface="Cambria Math" panose="02040503050406030204" pitchFamily="18" charset="0"/>
                            <a:cs typeface="Arial" panose="020B0604020202020204" pitchFamily="34" charset="0"/>
                          </a:rPr>
                          <m:t>MN</m:t>
                        </m:r>
                      </m:num>
                      <m:den>
                        <m:r>
                          <m:rPr>
                            <m:nor/>
                          </m:rPr>
                          <a:rPr lang="pt-BR" sz="2400" i="0" kern="100">
                            <a:latin typeface="Cambria Math" panose="02040503050406030204" pitchFamily="18" charset="0"/>
                            <a:ea typeface="Cambria Math" panose="02040503050406030204" pitchFamily="18" charset="0"/>
                            <a:cs typeface="Arial" panose="020B0604020202020204" pitchFamily="34" charset="0"/>
                          </a:rPr>
                          <m:t>BC</m:t>
                        </m:r>
                      </m:den>
                    </m:f>
                    <m:r>
                      <m:rPr>
                        <m:nor/>
                      </m:rPr>
                      <a:rPr lang="pt-BR" sz="2400" i="0" kern="100">
                        <a:latin typeface="Cambria Math" panose="02040503050406030204" pitchFamily="18" charset="0"/>
                        <a:ea typeface="Cambria Math" panose="02040503050406030204" pitchFamily="18" charset="0"/>
                        <a:cs typeface="Arial" panose="020B0604020202020204" pitchFamily="34" charset="0"/>
                      </a:rPr>
                      <m:t>=</m:t>
                    </m:r>
                    <m:f>
                      <m:fPr>
                        <m:ctrlPr>
                          <a:rPr lang="en-US" sz="2400" i="1" kern="100">
                            <a:latin typeface="Cambria Math" panose="02040503050406030204" pitchFamily="18" charset="0"/>
                            <a:ea typeface="Cambria Math" panose="02040503050406030204" pitchFamily="18" charset="0"/>
                            <a:cs typeface="Arial" panose="020B0604020202020204" pitchFamily="34" charset="0"/>
                          </a:rPr>
                        </m:ctrlPr>
                      </m:fPr>
                      <m:num>
                        <m:r>
                          <m:rPr>
                            <m:nor/>
                          </m:rPr>
                          <a:rPr lang="pt-BR" sz="2400" i="0" kern="100">
                            <a:latin typeface="Cambria Math" panose="02040503050406030204" pitchFamily="18" charset="0"/>
                            <a:ea typeface="Cambria Math" panose="02040503050406030204" pitchFamily="18" charset="0"/>
                            <a:cs typeface="Arial" panose="020B0604020202020204" pitchFamily="34" charset="0"/>
                          </a:rPr>
                          <m:t>AM</m:t>
                        </m:r>
                      </m:num>
                      <m:den>
                        <m:r>
                          <m:rPr>
                            <m:nor/>
                          </m:rPr>
                          <a:rPr lang="pt-BR" sz="2400" i="0" kern="100">
                            <a:latin typeface="Cambria Math" panose="02040503050406030204" pitchFamily="18" charset="0"/>
                            <a:ea typeface="Cambria Math" panose="02040503050406030204" pitchFamily="18" charset="0"/>
                            <a:cs typeface="Arial" panose="020B0604020202020204" pitchFamily="34" charset="0"/>
                          </a:rPr>
                          <m:t>AB</m:t>
                        </m:r>
                      </m:den>
                    </m:f>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(hệ quả của định lí Thalès). </a:t>
                </a:r>
              </a:p>
              <a:p>
                <a:pPr algn="just">
                  <a:lnSpc>
                    <a:spcPct val="150000"/>
                  </a:lnSpc>
                </a:pPr>
                <a:r>
                  <a:rPr lang="pt-BR" sz="2400" kern="100" dirty="0">
                    <a:latin typeface="UTM Avo" panose="02040603050506020204" pitchFamily="18" charset="0"/>
                    <a:ea typeface="Times New Roman" panose="02020603050405020304" pitchFamily="18" charset="0"/>
                    <a:cs typeface="Times New Roman" panose="02020603050405020304" pitchFamily="18" charset="0"/>
                  </a:rPr>
                  <a:t>Do đó </a:t>
                </a:r>
                <a14:m>
                  <m:oMath xmlns:m="http://schemas.openxmlformats.org/officeDocument/2006/math">
                    <m:r>
                      <m:rPr>
                        <m:nor/>
                      </m:rPr>
                      <a:rPr lang="pt-BR" sz="2400" i="0" kern="100">
                        <a:latin typeface="Cambria Math" panose="02040503050406030204" pitchFamily="18" charset="0"/>
                        <a:ea typeface="Cambria Math" panose="02040503050406030204" pitchFamily="18" charset="0"/>
                        <a:cs typeface="Arial" panose="020B0604020202020204" pitchFamily="34" charset="0"/>
                      </a:rPr>
                      <m:t>BC</m:t>
                    </m:r>
                    <m:r>
                      <m:rPr>
                        <m:nor/>
                      </m:rPr>
                      <a:rPr lang="en-US" sz="2400" b="0" i="0" kern="100" smtClean="0">
                        <a:latin typeface="Cambria Math" panose="02040503050406030204" pitchFamily="18" charset="0"/>
                        <a:ea typeface="Cambria Math" panose="02040503050406030204" pitchFamily="18" charset="0"/>
                        <a:cs typeface="Arial" panose="020B0604020202020204" pitchFamily="34" charset="0"/>
                      </a:rPr>
                      <m:t> </m:t>
                    </m:r>
                    <m:r>
                      <m:rPr>
                        <m:nor/>
                      </m:rPr>
                      <a:rPr lang="pt-BR" sz="2400" i="0" kern="100">
                        <a:latin typeface="Cambria Math" panose="02040503050406030204" pitchFamily="18" charset="0"/>
                        <a:ea typeface="Cambria Math" panose="02040503050406030204" pitchFamily="18" charset="0"/>
                        <a:cs typeface="Arial" panose="020B0604020202020204" pitchFamily="34" charset="0"/>
                      </a:rPr>
                      <m:t>=</m:t>
                    </m:r>
                    <m:r>
                      <m:rPr>
                        <m:nor/>
                      </m:rPr>
                      <a:rPr lang="en-US" sz="2400" b="0" i="0" kern="100" smtClean="0">
                        <a:latin typeface="Cambria Math" panose="02040503050406030204" pitchFamily="18" charset="0"/>
                        <a:ea typeface="Cambria Math" panose="02040503050406030204" pitchFamily="18" charset="0"/>
                        <a:cs typeface="Arial" panose="020B0604020202020204" pitchFamily="34" charset="0"/>
                      </a:rPr>
                      <m:t> </m:t>
                    </m:r>
                    <m:f>
                      <m:fPr>
                        <m:ctrlPr>
                          <a:rPr lang="en-US" sz="2400" i="1" kern="100">
                            <a:latin typeface="Cambria Math" panose="02040503050406030204" pitchFamily="18" charset="0"/>
                            <a:ea typeface="Cambria Math" panose="02040503050406030204" pitchFamily="18" charset="0"/>
                            <a:cs typeface="Arial" panose="020B0604020202020204" pitchFamily="34" charset="0"/>
                          </a:rPr>
                        </m:ctrlPr>
                      </m:fPr>
                      <m:num>
                        <m:r>
                          <m:rPr>
                            <m:nor/>
                          </m:rPr>
                          <a:rPr lang="pt-BR" sz="2400" i="0" kern="100">
                            <a:latin typeface="Cambria Math" panose="02040503050406030204" pitchFamily="18" charset="0"/>
                            <a:ea typeface="Cambria Math" panose="02040503050406030204" pitchFamily="18" charset="0"/>
                            <a:cs typeface="Arial" panose="020B0604020202020204" pitchFamily="34" charset="0"/>
                          </a:rPr>
                          <m:t>AB</m:t>
                        </m:r>
                        <m:r>
                          <m:rPr>
                            <m:nor/>
                          </m:rPr>
                          <a:rPr lang="en-US" sz="2400" b="0" i="0" kern="100" smtClean="0">
                            <a:latin typeface="Cambria Math" panose="02040503050406030204" pitchFamily="18" charset="0"/>
                            <a:ea typeface="Cambria Math" panose="02040503050406030204" pitchFamily="18" charset="0"/>
                            <a:cs typeface="Arial" panose="020B0604020202020204" pitchFamily="34" charset="0"/>
                          </a:rPr>
                          <m:t> </m:t>
                        </m:r>
                        <m:r>
                          <m:rPr>
                            <m:nor/>
                          </m:rPr>
                          <a:rPr lang="pt-BR" sz="2400" i="0" kern="100">
                            <a:latin typeface="Cambria Math" panose="02040503050406030204" pitchFamily="18" charset="0"/>
                            <a:ea typeface="Cambria Math" panose="02040503050406030204" pitchFamily="18" charset="0"/>
                            <a:cs typeface="Arial" panose="020B0604020202020204" pitchFamily="34" charset="0"/>
                          </a:rPr>
                          <m:t>.</m:t>
                        </m:r>
                        <m:r>
                          <m:rPr>
                            <m:nor/>
                          </m:rPr>
                          <a:rPr lang="en-US" sz="2400" b="0" i="0" kern="100" smtClean="0">
                            <a:latin typeface="Cambria Math" panose="02040503050406030204" pitchFamily="18" charset="0"/>
                            <a:ea typeface="Cambria Math" panose="02040503050406030204" pitchFamily="18" charset="0"/>
                            <a:cs typeface="Arial" panose="020B0604020202020204" pitchFamily="34" charset="0"/>
                          </a:rPr>
                          <m:t>  </m:t>
                        </m:r>
                        <m:r>
                          <m:rPr>
                            <m:nor/>
                          </m:rPr>
                          <a:rPr lang="pt-BR" sz="2400" i="0" kern="100">
                            <a:latin typeface="Cambria Math" panose="02040503050406030204" pitchFamily="18" charset="0"/>
                            <a:ea typeface="Cambria Math" panose="02040503050406030204" pitchFamily="18" charset="0"/>
                            <a:cs typeface="Arial" panose="020B0604020202020204" pitchFamily="34" charset="0"/>
                          </a:rPr>
                          <m:t>MN</m:t>
                        </m:r>
                      </m:num>
                      <m:den>
                        <m:r>
                          <m:rPr>
                            <m:nor/>
                          </m:rPr>
                          <a:rPr lang="pt-BR" sz="2400" i="0" kern="100">
                            <a:latin typeface="Cambria Math" panose="02040503050406030204" pitchFamily="18" charset="0"/>
                            <a:ea typeface="Cambria Math" panose="02040503050406030204" pitchFamily="18" charset="0"/>
                            <a:cs typeface="Arial" panose="020B0604020202020204" pitchFamily="34" charset="0"/>
                          </a:rPr>
                          <m:t>AM</m:t>
                        </m:r>
                      </m:den>
                    </m:f>
                  </m:oMath>
                </a14:m>
                <a:r>
                  <a:rPr lang="en-US" sz="2400" kern="100" dirty="0">
                    <a:latin typeface="Cambria Math" panose="02040503050406030204" pitchFamily="18" charset="0"/>
                    <a:ea typeface="Cambria Math" panose="02040503050406030204" pitchFamily="18" charset="0"/>
                    <a:cs typeface="Times New Roman" panose="02020603050405020304" pitchFamily="18" charset="0"/>
                  </a:rPr>
                  <a:t>.</a:t>
                </a:r>
              </a:p>
            </p:txBody>
          </p:sp>
        </mc:Choice>
        <mc:Fallback xmlns="">
          <p:sp>
            <p:nvSpPr>
              <p:cNvPr id="4" name="TextBox 3">
                <a:extLst>
                  <a:ext uri="{FF2B5EF4-FFF2-40B4-BE49-F238E27FC236}">
                    <a16:creationId xmlns:a16="http://schemas.microsoft.com/office/drawing/2014/main" id="{C8326DF8-2E61-D770-D562-134E8510CF10}"/>
                  </a:ext>
                </a:extLst>
              </p:cNvPr>
              <p:cNvSpPr txBox="1">
                <a:spLocks noRot="1" noChangeAspect="1" noMove="1" noResize="1" noEditPoints="1" noAdjustHandles="1" noChangeArrowheads="1" noChangeShapeType="1" noTextEdit="1"/>
              </p:cNvSpPr>
              <p:nvPr/>
            </p:nvSpPr>
            <p:spPr>
              <a:xfrm>
                <a:off x="681946" y="2942868"/>
                <a:ext cx="8531298" cy="3225050"/>
              </a:xfrm>
              <a:prstGeom prst="rect">
                <a:avLst/>
              </a:prstGeom>
              <a:blipFill>
                <a:blip r:embed="rId3"/>
                <a:stretch>
                  <a:fillRect l="-1144" b="-113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3013333-8953-C15D-9DEF-8D2A3C90E94C}"/>
              </a:ext>
            </a:extLst>
          </p:cNvPr>
          <p:cNvPicPr>
            <a:picLocks noChangeAspect="1"/>
          </p:cNvPicPr>
          <p:nvPr/>
        </p:nvPicPr>
        <p:blipFill>
          <a:blip r:embed="rId4"/>
          <a:stretch>
            <a:fillRect/>
          </a:stretch>
        </p:blipFill>
        <p:spPr>
          <a:xfrm>
            <a:off x="8788562" y="402712"/>
            <a:ext cx="2947331" cy="4152681"/>
          </a:xfrm>
          <a:prstGeom prst="rect">
            <a:avLst/>
          </a:prstGeom>
        </p:spPr>
      </p:pic>
    </p:spTree>
    <p:extLst>
      <p:ext uri="{BB962C8B-B14F-4D97-AF65-F5344CB8AC3E}">
        <p14:creationId xmlns:p14="http://schemas.microsoft.com/office/powerpoint/2010/main" val="85166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875</Words>
  <Application>Microsoft Office PowerPoint</Application>
  <PresentationFormat>Widescreen</PresentationFormat>
  <Paragraphs>63</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Cambria</vt:lpstr>
      <vt:lpstr>Cambria Math</vt:lpstr>
      <vt:lpstr>Euphoria Script</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 I5</dc:creator>
  <cp:lastModifiedBy>Dell I5</cp:lastModifiedBy>
  <cp:revision>2</cp:revision>
  <dcterms:created xsi:type="dcterms:W3CDTF">2025-02-26T14:59:01Z</dcterms:created>
  <dcterms:modified xsi:type="dcterms:W3CDTF">2025-02-27T10:37:11Z</dcterms:modified>
</cp:coreProperties>
</file>