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6" r:id="rId2"/>
    <p:sldId id="268" r:id="rId3"/>
    <p:sldId id="306" r:id="rId4"/>
    <p:sldId id="271" r:id="rId5"/>
    <p:sldId id="287" r:id="rId6"/>
    <p:sldId id="307" r:id="rId7"/>
    <p:sldId id="308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45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6D56B-F101-4147-969A-082B573DF01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C3595-4919-410A-85D2-68ACF0DDE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386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EAA47-E6A7-7B68-FA92-48E18C1CC0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744FB9-9134-C6B2-BDE3-B04329D571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37526-9F0D-5200-59D8-2E77611EC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1AA-9861-48DE-BF66-B1353AEE048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6F535-610A-CBF0-D54E-CC0F5CC7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4C684-E243-5D93-7DAC-3D330F630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AC5B-625A-46B0-80BF-46F4371E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56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469D3-D0B8-552C-7218-DDEE65764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CED89A-8DAF-01F2-6B29-5CF795630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A1F9F-A18F-7E01-832E-B0E65259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1AA-9861-48DE-BF66-B1353AEE048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BD94D-E429-48AF-7DEF-0FEA7B85C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6AA93-A49B-1DFC-347B-FC489B724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AC5B-625A-46B0-80BF-46F4371E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26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B6150-4250-495A-3B15-6D0220580C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089120-9E7A-FAC2-D32C-FF3E02F9FF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EB9A9-726B-A2CB-BE35-3B0A04E3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1AA-9861-48DE-BF66-B1353AEE048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70439-9C21-F89B-5950-7A045414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664BD-B1C9-2056-B87D-2F6CD5403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AC5B-625A-46B0-80BF-46F4371E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24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33E75-99A1-B61D-1304-5BFC29D4C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E7626-6F4E-831B-600E-BF28F6E46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9700E-3A4E-2CB1-FE12-99254EEBD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1AA-9861-48DE-BF66-B1353AEE048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669E6-EA58-AE09-27F2-AAC86C5B7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F3A7C-92B4-679B-28F3-C17081557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AC5B-625A-46B0-80BF-46F4371E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695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853A-766A-A95D-B11F-B76DD266D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FA1C39-5104-6251-C0E7-B71965FE7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388F7-F4B6-D26A-1CCA-E2C372B6E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1AA-9861-48DE-BF66-B1353AEE048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ABAF2-F5A1-E8E0-B65C-A34AC0531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3A43F-A9EF-63CA-6068-C97433E35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AC5B-625A-46B0-80BF-46F4371E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52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FB69A-ECDE-F60C-A03D-136F2EC10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0356A-C265-CB9D-DB05-C89BCE1095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8B08D0-8200-2308-9005-DDA6679528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AEA07F-FE76-F1FA-EE84-80AD71A4F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1AA-9861-48DE-BF66-B1353AEE048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DB0D12-52A2-47A1-F739-BABD9D6BD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D949FC-FF80-92F9-8890-4FA5C284D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AC5B-625A-46B0-80BF-46F4371E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06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0D639-C844-B533-CE91-BE508C033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E48B79-A88C-20BA-D69E-16A87B04C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F70C73-94D4-FFA4-6548-8685E4D169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AF8807-04AF-3BCC-C260-6AD314A950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3D62DF-D867-023A-9D10-7D36A4BAF0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2AF586-73D9-B357-8443-F8301F28C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1AA-9861-48DE-BF66-B1353AEE048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CDA891-68DD-E951-7DEE-F1C5836C7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8D5AAB-781F-B6FA-AA69-1B54E71EE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AC5B-625A-46B0-80BF-46F4371E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9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340D6-22FD-47D2-8D8F-B9B39FBE9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A40897-597B-6804-7269-165792780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1AA-9861-48DE-BF66-B1353AEE048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7013F1-C3B9-F0BE-90D2-E66810E7A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78024C-07E8-99BF-0139-43F4D5E3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AC5B-625A-46B0-80BF-46F4371E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9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9B7FDB-A109-52EA-C514-9F1266D36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1AA-9861-48DE-BF66-B1353AEE048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E5F447-BAB1-04D7-3FE0-D1EADF1BB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94762C-63A3-E4AB-734A-74DE92138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AC5B-625A-46B0-80BF-46F4371E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E7969-BE8D-3F2F-C3E6-66F87040C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C9DCE-6051-BA91-5037-ADA20AA6A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A201D-E809-FDA9-E357-B579BCD61D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DEBAF7-3328-754D-CF1A-4AB5595BB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1AA-9861-48DE-BF66-B1353AEE048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2C0900-1486-1A63-7151-8E06E7219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584130-761C-6129-86EF-C6CD0C482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AC5B-625A-46B0-80BF-46F4371E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32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4BE6A-14E1-83C3-3705-D01C332EA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E98792-5274-0A43-5B2A-EFE5B67BD9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EBAE96-14CC-FA88-1049-D6DBECA39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FFA837-98B9-705E-0648-B56D6C64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1AA-9861-48DE-BF66-B1353AEE048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49A7B-D824-3D1C-4999-D4DEB1157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086660-D5B6-D473-53BF-C6BD1984F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AC5B-625A-46B0-80BF-46F4371E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1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7D4C1C-1D9A-4EAC-9FC2-519940C31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09AC1-2B3D-AD00-D500-91D3B4FAB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DF45B-CC0F-D004-90C7-B69DEB7A00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491AA-9861-48DE-BF66-B1353AEE048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AC6C6-8C26-346A-AF0E-8E7DAF9FDF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71349-1079-AD1F-2488-F1D6991DDD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7AC5B-625A-46B0-80BF-46F4371E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56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54;p1">
            <a:extLst>
              <a:ext uri="{FF2B5EF4-FFF2-40B4-BE49-F238E27FC236}">
                <a16:creationId xmlns:a16="http://schemas.microsoft.com/office/drawing/2014/main" id="{D2B0C381-AC83-477C-A42B-612BDE63DE3C}"/>
              </a:ext>
            </a:extLst>
          </p:cNvPr>
          <p:cNvSpPr txBox="1">
            <a:spLocks/>
          </p:cNvSpPr>
          <p:nvPr/>
        </p:nvSpPr>
        <p:spPr>
          <a:xfrm>
            <a:off x="196645" y="-71424"/>
            <a:ext cx="12191999" cy="4656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  <a:tabLst/>
              <a:defRPr/>
            </a:pPr>
            <a:r>
              <a:rPr kumimoji="0" lang="en-US" sz="5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TM Avo" panose="02040603050506020204" pitchFamily="18" charset="0"/>
                <a:cs typeface="Arial" panose="020B0604020202020204" pitchFamily="34" charset="0"/>
                <a:sym typeface="Calibri"/>
              </a:rPr>
              <a:t>Bài</a:t>
            </a:r>
            <a:r>
              <a:rPr kumimoji="0" lang="en-US" sz="5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TM Avo" panose="02040603050506020204" pitchFamily="18" charset="0"/>
                <a:cs typeface="Arial" panose="020B0604020202020204" pitchFamily="34" charset="0"/>
                <a:sym typeface="Calibri"/>
              </a:rPr>
              <a:t> 1: Thu </a:t>
            </a:r>
            <a:r>
              <a:rPr kumimoji="0" lang="en-US" sz="5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TM Avo" panose="02040603050506020204" pitchFamily="18" charset="0"/>
                <a:cs typeface="Arial" panose="020B0604020202020204" pitchFamily="34" charset="0"/>
                <a:sym typeface="Calibri"/>
              </a:rPr>
              <a:t>thập</a:t>
            </a:r>
            <a:r>
              <a:rPr kumimoji="0" lang="en-US" sz="5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TM Avo" panose="02040603050506020204" pitchFamily="18" charset="0"/>
                <a:cs typeface="Arial" panose="020B0604020202020204" pitchFamily="34" charset="0"/>
                <a:sym typeface="Calibri"/>
              </a:rPr>
              <a:t> </a:t>
            </a:r>
            <a:r>
              <a:rPr kumimoji="0" lang="en-US" sz="5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TM Avo" panose="02040603050506020204" pitchFamily="18" charset="0"/>
                <a:cs typeface="Arial" panose="020B0604020202020204" pitchFamily="34" charset="0"/>
                <a:sym typeface="Calibri"/>
              </a:rPr>
              <a:t>và</a:t>
            </a:r>
            <a:endParaRPr kumimoji="0" lang="en-US" sz="5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TM Avo" panose="02040603050506020204" pitchFamily="18" charset="0"/>
              <a:cs typeface="Arial" panose="020B0604020202020204" pitchFamily="34" charset="0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  <a:tabLst/>
              <a:defRPr/>
            </a:pPr>
            <a:r>
              <a:rPr kumimoji="0" lang="en-US" sz="5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TM Avo" panose="02040603050506020204" pitchFamily="18" charset="0"/>
                <a:cs typeface="Arial" panose="020B0604020202020204" pitchFamily="34" charset="0"/>
                <a:sym typeface="Calibri"/>
              </a:rPr>
              <a:t>phân</a:t>
            </a:r>
            <a:r>
              <a:rPr kumimoji="0" lang="en-US" sz="5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TM Avo" panose="02040603050506020204" pitchFamily="18" charset="0"/>
                <a:cs typeface="Arial" panose="020B0604020202020204" pitchFamily="34" charset="0"/>
                <a:sym typeface="Calibri"/>
              </a:rPr>
              <a:t> </a:t>
            </a:r>
            <a:r>
              <a:rPr kumimoji="0" lang="en-US" sz="5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TM Avo" panose="02040603050506020204" pitchFamily="18" charset="0"/>
                <a:cs typeface="Arial" panose="020B0604020202020204" pitchFamily="34" charset="0"/>
                <a:sym typeface="Calibri"/>
              </a:rPr>
              <a:t>loại</a:t>
            </a:r>
            <a:r>
              <a:rPr kumimoji="0" lang="en-US" sz="5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TM Avo" panose="02040603050506020204" pitchFamily="18" charset="0"/>
                <a:cs typeface="Arial" panose="020B0604020202020204" pitchFamily="34" charset="0"/>
                <a:sym typeface="Calibri"/>
              </a:rPr>
              <a:t> </a:t>
            </a:r>
            <a:r>
              <a:rPr kumimoji="0" lang="en-US" sz="5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TM Avo" panose="02040603050506020204" pitchFamily="18" charset="0"/>
                <a:cs typeface="Arial" panose="020B0604020202020204" pitchFamily="34" charset="0"/>
                <a:sym typeface="Calibri"/>
              </a:rPr>
              <a:t>dữ</a:t>
            </a:r>
            <a:r>
              <a:rPr kumimoji="0" lang="en-US" sz="5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TM Avo" panose="02040603050506020204" pitchFamily="18" charset="0"/>
                <a:cs typeface="Arial" panose="020B0604020202020204" pitchFamily="34" charset="0"/>
                <a:sym typeface="Calibri"/>
              </a:rPr>
              <a:t> </a:t>
            </a:r>
            <a:r>
              <a:rPr kumimoji="0" lang="en-US" sz="5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TM Avo" panose="02040603050506020204" pitchFamily="18" charset="0"/>
                <a:cs typeface="Arial" panose="020B0604020202020204" pitchFamily="34" charset="0"/>
                <a:sym typeface="Calibri"/>
              </a:rPr>
              <a:t>liệu</a:t>
            </a:r>
            <a:r>
              <a:rPr kumimoji="0" lang="en-US" sz="5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TM Avo" panose="02040603050506020204" pitchFamily="18" charset="0"/>
                <a:cs typeface="Arial" panose="020B0604020202020204" pitchFamily="34" charset="0"/>
                <a:sym typeface="Calibri"/>
              </a:rPr>
              <a:t> - </a:t>
            </a:r>
            <a:r>
              <a:rPr kumimoji="0" lang="en-US" sz="5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TM Avo" panose="02040603050506020204" pitchFamily="18" charset="0"/>
                <a:cs typeface="Arial" panose="020B0604020202020204" pitchFamily="34" charset="0"/>
                <a:sym typeface="Calibri"/>
              </a:rPr>
              <a:t>Tiết</a:t>
            </a:r>
            <a:r>
              <a:rPr kumimoji="0" lang="en-US" sz="5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TM Avo" panose="02040603050506020204" pitchFamily="18" charset="0"/>
                <a:cs typeface="Arial" panose="020B0604020202020204" pitchFamily="34" charset="0"/>
                <a:sym typeface="Calibri"/>
              </a:rPr>
              <a:t> 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Đáp án đúng">
                <a:extLst>
                  <a:ext uri="{FF2B5EF4-FFF2-40B4-BE49-F238E27FC236}">
                    <a16:creationId xmlns:a16="http://schemas.microsoft.com/office/drawing/2014/main" id="{D821D537-61B1-5683-2155-05CD8B724AD9}"/>
                  </a:ext>
                </a:extLst>
              </p:cNvPr>
              <p:cNvSpPr/>
              <p:nvPr/>
            </p:nvSpPr>
            <p:spPr>
              <a:xfrm>
                <a:off x="6232394" y="5637592"/>
                <a:ext cx="1708700" cy="511571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0958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UTM Avo" panose="02040603050506020204" pitchFamily="18" charset="0"/>
                    <a:ea typeface="Arial" panose="020B0604020202020204" pitchFamily="34" charset="0"/>
                    <a:cs typeface="Arial"/>
                    <a:sym typeface="Arial"/>
                  </a:rPr>
                  <a:t>C.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US" sz="24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  <a:sym typeface="Arial"/>
                      </a:rPr>
                      <m:t>30%</m:t>
                    </m:r>
                  </m:oMath>
                </a14:m>
                <a:endParaRPr kumimoji="0" lang="vi-VN" sz="2400" b="0" i="0" u="none" strike="noStrike" kern="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endParaRPr>
              </a:p>
            </p:txBody>
          </p:sp>
        </mc:Choice>
        <mc:Fallback xmlns="">
          <p:sp>
            <p:nvSpPr>
              <p:cNvPr id="10" name="Đáp án đúng">
                <a:extLst>
                  <a:ext uri="{FF2B5EF4-FFF2-40B4-BE49-F238E27FC236}">
                    <a16:creationId xmlns:a16="http://schemas.microsoft.com/office/drawing/2014/main" id="{D821D537-61B1-5683-2155-05CD8B724A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2394" y="5637592"/>
                <a:ext cx="1708700" cy="511571"/>
              </a:xfrm>
              <a:prstGeom prst="roundRect">
                <a:avLst/>
              </a:prstGeom>
              <a:blipFill>
                <a:blip r:embed="rId2"/>
                <a:stretch>
                  <a:fillRect t="-4762" b="-21429"/>
                </a:stretch>
              </a:blipFill>
              <a:ln w="25400" cap="flat" cmpd="sng" algn="ctr">
                <a:noFill/>
                <a:prstDash val="soli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Đáp án sai 1">
            <a:extLst>
              <a:ext uri="{FF2B5EF4-FFF2-40B4-BE49-F238E27FC236}">
                <a16:creationId xmlns:a16="http://schemas.microsoft.com/office/drawing/2014/main" id="{67B1C296-99BA-A6D0-EECE-A6DDC9805537}"/>
              </a:ext>
            </a:extLst>
          </p:cNvPr>
          <p:cNvSpPr/>
          <p:nvPr/>
        </p:nvSpPr>
        <p:spPr>
          <a:xfrm>
            <a:off x="1735006" y="5638720"/>
            <a:ext cx="1708700" cy="51157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95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cs typeface="Arial" panose="020B0604020202020204" pitchFamily="34" charset="0"/>
                <a:sym typeface="Arial"/>
              </a:rPr>
              <a:t>A. 37</a:t>
            </a:r>
            <a:endParaRPr kumimoji="0" lang="vi-VN" sz="2400" b="0" i="0" u="none" strike="noStrike" kern="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  <a:sym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Đáp án sai 2">
                <a:extLst>
                  <a:ext uri="{FF2B5EF4-FFF2-40B4-BE49-F238E27FC236}">
                    <a16:creationId xmlns:a16="http://schemas.microsoft.com/office/drawing/2014/main" id="{AB6256BA-8E57-FC9A-06FE-D55C51C2E8E1}"/>
                  </a:ext>
                </a:extLst>
              </p:cNvPr>
              <p:cNvSpPr/>
              <p:nvPr/>
            </p:nvSpPr>
            <p:spPr>
              <a:xfrm>
                <a:off x="3935373" y="5690513"/>
                <a:ext cx="1708700" cy="511571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0958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UTM Avo" panose="02040603050506020204" pitchFamily="18" charset="0"/>
                    <a:ea typeface="Arial" panose="020B0604020202020204" pitchFamily="34" charset="0"/>
                    <a:cs typeface="Arial"/>
                    <a:sym typeface="Arial"/>
                  </a:rPr>
                  <a:t>B</a:t>
                </a:r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  <a:sym typeface="Arial"/>
                  </a:rPr>
                  <a:t>.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US" sz="24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  <a:sym typeface="Arial"/>
                      </a:rPr>
                      <m:t>100%</m:t>
                    </m:r>
                  </m:oMath>
                </a14:m>
                <a:endParaRPr kumimoji="0" lang="vi-VN" sz="2400" b="0" i="0" u="none" strike="noStrike" kern="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endParaRPr>
              </a:p>
            </p:txBody>
          </p:sp>
        </mc:Choice>
        <mc:Fallback xmlns="">
          <p:sp>
            <p:nvSpPr>
              <p:cNvPr id="15" name="Đáp án sai 2">
                <a:extLst>
                  <a:ext uri="{FF2B5EF4-FFF2-40B4-BE49-F238E27FC236}">
                    <a16:creationId xmlns:a16="http://schemas.microsoft.com/office/drawing/2014/main" id="{AB6256BA-8E57-FC9A-06FE-D55C51C2E8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373" y="5690513"/>
                <a:ext cx="1708700" cy="511571"/>
              </a:xfrm>
              <a:prstGeom prst="roundRect">
                <a:avLst/>
              </a:prstGeom>
              <a:blipFill>
                <a:blip r:embed="rId3"/>
                <a:stretch>
                  <a:fillRect t="-4762" b="-22619"/>
                </a:stretch>
              </a:blipFill>
              <a:ln w="25400" cap="flat" cmpd="sng" algn="ctr">
                <a:noFill/>
                <a:prstDash val="soli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Đáp án sai 3">
                <a:extLst>
                  <a:ext uri="{FF2B5EF4-FFF2-40B4-BE49-F238E27FC236}">
                    <a16:creationId xmlns:a16="http://schemas.microsoft.com/office/drawing/2014/main" id="{AF7706FF-D420-EAD5-6BD4-388E6BEAF6A3}"/>
                  </a:ext>
                </a:extLst>
              </p:cNvPr>
              <p:cNvSpPr/>
              <p:nvPr/>
            </p:nvSpPr>
            <p:spPr>
              <a:xfrm>
                <a:off x="8432761" y="5730784"/>
                <a:ext cx="1708700" cy="511571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40639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UTM Avo" panose="0204060305050602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Arial"/>
                  </a:rPr>
                  <a:t>D.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US" sz="24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  <a:sym typeface="Arial"/>
                      </a:rPr>
                      <m:t>27%</m:t>
                    </m:r>
                  </m:oMath>
                </a14:m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Arial"/>
                </a:endParaRPr>
              </a:p>
            </p:txBody>
          </p:sp>
        </mc:Choice>
        <mc:Fallback xmlns="">
          <p:sp>
            <p:nvSpPr>
              <p:cNvPr id="16" name="Đáp án sai 3">
                <a:extLst>
                  <a:ext uri="{FF2B5EF4-FFF2-40B4-BE49-F238E27FC236}">
                    <a16:creationId xmlns:a16="http://schemas.microsoft.com/office/drawing/2014/main" id="{AF7706FF-D420-EAD5-6BD4-388E6BEAF6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2761" y="5730784"/>
                <a:ext cx="1708700" cy="511571"/>
              </a:xfrm>
              <a:prstGeom prst="roundRect">
                <a:avLst/>
              </a:prstGeom>
              <a:blipFill>
                <a:blip r:embed="rId4"/>
                <a:stretch>
                  <a:fillRect t="-3571" b="-22619"/>
                </a:stretch>
              </a:blipFill>
              <a:ln w="25400" cap="flat" cmpd="sng" algn="ctr">
                <a:noFill/>
                <a:prstDash val="soli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5">
            <a:extLst>
              <a:ext uri="{FF2B5EF4-FFF2-40B4-BE49-F238E27FC236}">
                <a16:creationId xmlns:a16="http://schemas.microsoft.com/office/drawing/2014/main" id="{589B634D-4586-FB52-1D3A-A138D158A3E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94373" y="5559207"/>
            <a:ext cx="536127" cy="46664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9090858-01CC-6A8F-9E11-857E0D43BA0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75462" y="5787853"/>
            <a:ext cx="534288" cy="476003"/>
          </a:xfrm>
          <a:prstGeom prst="rect">
            <a:avLst/>
          </a:prstGeom>
        </p:spPr>
      </p:pic>
      <p:pic>
        <p:nvPicPr>
          <p:cNvPr id="19" name="Picture 10">
            <a:extLst>
              <a:ext uri="{FF2B5EF4-FFF2-40B4-BE49-F238E27FC236}">
                <a16:creationId xmlns:a16="http://schemas.microsoft.com/office/drawing/2014/main" id="{35B5918A-F900-0915-D7A6-D52E120CCA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96606" y="5864588"/>
            <a:ext cx="547116" cy="476003"/>
          </a:xfrm>
          <a:prstGeom prst="rect">
            <a:avLst/>
          </a:prstGeom>
        </p:spPr>
      </p:pic>
      <p:pic>
        <p:nvPicPr>
          <p:cNvPr id="20" name="Picture 10">
            <a:extLst>
              <a:ext uri="{FF2B5EF4-FFF2-40B4-BE49-F238E27FC236}">
                <a16:creationId xmlns:a16="http://schemas.microsoft.com/office/drawing/2014/main" id="{492F2238-8AA3-3688-1281-DEBCFD5538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08457" y="5730784"/>
            <a:ext cx="534288" cy="47600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CD5F8216-19F7-8F15-CBDB-C5E240E64C4D}"/>
              </a:ext>
            </a:extLst>
          </p:cNvPr>
          <p:cNvSpPr/>
          <p:nvPr/>
        </p:nvSpPr>
        <p:spPr>
          <a:xfrm>
            <a:off x="1085802" y="387695"/>
            <a:ext cx="10020395" cy="573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0639" algn="ctr">
              <a:lnSpc>
                <a:spcPct val="150000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buFont typeface="Arial"/>
              <a:buNone/>
            </a:pPr>
            <a:r>
              <a:rPr lang="fr-FR" sz="2400" b="1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Câu</a:t>
            </a:r>
            <a:r>
              <a:rPr lang="fr-FR" sz="2400" b="1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1:</a:t>
            </a:r>
            <a:r>
              <a:rPr lang="fr-FR" sz="24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vi-VN" sz="24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Dữ liệu nào trong bảng thống kê sau không hợp lí?</a:t>
            </a:r>
            <a:endParaRPr lang="en-US" sz="2400" kern="0" dirty="0">
              <a:solidFill>
                <a:srgbClr val="000000"/>
              </a:solidFill>
              <a:latin typeface="UTM Avo" panose="020406030505060202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D718150A-4069-8172-8D02-EA3584565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162385"/>
              </p:ext>
            </p:extLst>
          </p:nvPr>
        </p:nvGraphicFramePr>
        <p:xfrm>
          <a:off x="1320876" y="1219280"/>
          <a:ext cx="9267443" cy="3992185"/>
        </p:xfrm>
        <a:graphic>
          <a:graphicData uri="http://schemas.openxmlformats.org/drawingml/2006/table">
            <a:tbl>
              <a:tblPr firstRow="1" firstCol="1" bandRow="1"/>
              <a:tblGrid>
                <a:gridCol w="2074111">
                  <a:extLst>
                    <a:ext uri="{9D8B030D-6E8A-4147-A177-3AD203B41FA5}">
                      <a16:colId xmlns:a16="http://schemas.microsoft.com/office/drawing/2014/main" val="1741207620"/>
                    </a:ext>
                  </a:extLst>
                </a:gridCol>
                <a:gridCol w="2910223">
                  <a:extLst>
                    <a:ext uri="{9D8B030D-6E8A-4147-A177-3AD203B41FA5}">
                      <a16:colId xmlns:a16="http://schemas.microsoft.com/office/drawing/2014/main" val="1757016710"/>
                    </a:ext>
                  </a:extLst>
                </a:gridCol>
                <a:gridCol w="4283109">
                  <a:extLst>
                    <a:ext uri="{9D8B030D-6E8A-4147-A177-3AD203B41FA5}">
                      <a16:colId xmlns:a16="http://schemas.microsoft.com/office/drawing/2014/main" val="2393926436"/>
                    </a:ext>
                  </a:extLst>
                </a:gridCol>
              </a:tblGrid>
              <a:tr h="906272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Bảng</a:t>
                      </a:r>
                      <a:r>
                        <a:rPr lang="fr-FR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dữ</a:t>
                      </a:r>
                      <a:r>
                        <a:rPr lang="fr-FR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fr-FR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fr-FR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fr-FR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fr-FR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fr-FR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fr-FR" sz="2400" b="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fr-FR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fr-FR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fr-FR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fr-FR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fr-FR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đại</a:t>
                      </a:r>
                      <a:r>
                        <a:rPr lang="fr-FR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fr-FR" sz="2400" b="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Cháu</a:t>
                      </a:r>
                      <a:r>
                        <a:rPr lang="fr-FR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ngoan</a:t>
                      </a:r>
                      <a:r>
                        <a:rPr lang="fr-FR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Bác</a:t>
                      </a:r>
                      <a:r>
                        <a:rPr lang="fr-FR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b="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fr-FR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978467"/>
                  </a:ext>
                </a:extLst>
              </a:tr>
              <a:tr h="4202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Khối lớp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 lượng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Tỉ lệ phần trăm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5081165"/>
                  </a:ext>
                </a:extLst>
              </a:tr>
              <a:tr h="4202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19%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766774"/>
                  </a:ext>
                </a:extLst>
              </a:tr>
              <a:tr h="4202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2889624"/>
                  </a:ext>
                </a:extLst>
              </a:tr>
              <a:tr h="4202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22%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1471582"/>
                  </a:ext>
                </a:extLst>
              </a:tr>
              <a:tr h="4202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27%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735435"/>
                  </a:ext>
                </a:extLst>
              </a:tr>
              <a:tr h="4202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2400" b="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40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23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99694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99694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99694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5" grpId="0" animBg="1"/>
      <p:bldP spid="15" grpId="1" animBg="1"/>
      <p:bldP spid="16" grpId="0" animBg="1"/>
      <p:bldP spid="16" grpId="1" animBg="1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A9ABA6D-42AB-3510-AF3F-9AC0D4406F2C}"/>
              </a:ext>
            </a:extLst>
          </p:cNvPr>
          <p:cNvSpPr/>
          <p:nvPr/>
        </p:nvSpPr>
        <p:spPr>
          <a:xfrm>
            <a:off x="330058" y="273047"/>
            <a:ext cx="7185997" cy="1873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0639" algn="just">
              <a:lnSpc>
                <a:spcPct val="150000"/>
              </a:lnSpc>
              <a:buClr>
                <a:srgbClr val="000000"/>
              </a:buClr>
              <a:buFont typeface="Arial"/>
              <a:buNone/>
            </a:pPr>
            <a:r>
              <a:rPr lang="fr-FR" sz="2000" b="1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Câu</a:t>
            </a:r>
            <a:r>
              <a:rPr lang="fr-FR" sz="2000" b="1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2: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Để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đánh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giá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khả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năng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học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Toán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của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học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sinh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lớp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8C,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giáo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viên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bộ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môn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đã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cho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một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nhóm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nam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,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nữ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sinh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làm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bài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kiểm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tra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và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thống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kê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kết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quả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trong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fr-FR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bảng</a:t>
            </a:r>
            <a:r>
              <a:rPr lang="fr-FR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. </a:t>
            </a:r>
            <a:r>
              <a:rPr lang="en-US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Arial"/>
                <a:sym typeface="Arial"/>
              </a:rPr>
              <a:t>Dữ</a:t>
            </a:r>
            <a:r>
              <a:rPr lang="en-US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Arial"/>
                <a:sym typeface="Arial"/>
              </a:rPr>
              <a:t>liệu</a:t>
            </a:r>
            <a:r>
              <a:rPr lang="en-US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Arial"/>
                <a:sym typeface="Arial"/>
              </a:rPr>
              <a:t>trên</a:t>
            </a:r>
            <a:r>
              <a:rPr lang="en-US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Arial"/>
                <a:sym typeface="Arial"/>
              </a:rPr>
              <a:t>không</a:t>
            </a:r>
            <a:r>
              <a:rPr lang="en-US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Arial"/>
                <a:sym typeface="Arial"/>
              </a:rPr>
              <a:t>hợp</a:t>
            </a:r>
            <a:r>
              <a:rPr lang="en-US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Arial"/>
                <a:sym typeface="Arial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Arial"/>
                <a:sym typeface="Arial"/>
              </a:rPr>
              <a:t>lí</a:t>
            </a:r>
            <a:r>
              <a:rPr lang="en-US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Arial"/>
                <a:sym typeface="Arial"/>
              </a:rPr>
              <a:t> ở </a:t>
            </a:r>
            <a:r>
              <a:rPr lang="en-US" sz="2000" kern="0" dirty="0" err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Arial"/>
                <a:sym typeface="Arial"/>
              </a:rPr>
              <a:t>đâu</a:t>
            </a:r>
            <a:r>
              <a:rPr lang="en-US" sz="2000" kern="0" dirty="0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Arial"/>
                <a:sym typeface="Arial"/>
              </a:rPr>
              <a:t>?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21BCFAC-EB4C-ECDE-27EF-4ECD2089D9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393399"/>
              </p:ext>
            </p:extLst>
          </p:nvPr>
        </p:nvGraphicFramePr>
        <p:xfrm>
          <a:off x="7967308" y="413219"/>
          <a:ext cx="4081430" cy="4909168"/>
        </p:xfrm>
        <a:graphic>
          <a:graphicData uri="http://schemas.openxmlformats.org/drawingml/2006/table">
            <a:tbl>
              <a:tblPr firstRow="1" firstCol="1" bandRow="1"/>
              <a:tblGrid>
                <a:gridCol w="851088">
                  <a:extLst>
                    <a:ext uri="{9D8B030D-6E8A-4147-A177-3AD203B41FA5}">
                      <a16:colId xmlns:a16="http://schemas.microsoft.com/office/drawing/2014/main" val="1262384548"/>
                    </a:ext>
                  </a:extLst>
                </a:gridCol>
                <a:gridCol w="1567080">
                  <a:extLst>
                    <a:ext uri="{9D8B030D-6E8A-4147-A177-3AD203B41FA5}">
                      <a16:colId xmlns:a16="http://schemas.microsoft.com/office/drawing/2014/main" val="1262300178"/>
                    </a:ext>
                  </a:extLst>
                </a:gridCol>
                <a:gridCol w="1663262">
                  <a:extLst>
                    <a:ext uri="{9D8B030D-6E8A-4147-A177-3AD203B41FA5}">
                      <a16:colId xmlns:a16="http://schemas.microsoft.com/office/drawing/2014/main" val="1742256287"/>
                    </a:ext>
                  </a:extLst>
                </a:gridCol>
              </a:tblGrid>
              <a:tr h="4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Khả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967129"/>
                  </a:ext>
                </a:extLst>
              </a:tr>
              <a:tr h="4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305457"/>
                  </a:ext>
                </a:extLst>
              </a:tr>
              <a:tr h="4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355707"/>
                  </a:ext>
                </a:extLst>
              </a:tr>
              <a:tr h="4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527544"/>
                  </a:ext>
                </a:extLst>
              </a:tr>
              <a:tr h="4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877051"/>
                  </a:ext>
                </a:extLst>
              </a:tr>
              <a:tr h="4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269625"/>
                  </a:ext>
                </a:extLst>
              </a:tr>
              <a:tr h="4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994018"/>
                  </a:ext>
                </a:extLst>
              </a:tr>
              <a:tr h="4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121223"/>
                  </a:ext>
                </a:extLst>
              </a:tr>
              <a:tr h="4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889271"/>
                  </a:ext>
                </a:extLst>
              </a:tr>
              <a:tr h="4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329275"/>
                  </a:ext>
                </a:extLst>
              </a:tr>
              <a:tr h="4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R="3048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UTM Avo" panose="02040603050506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UTM Avo" panose="02040603050506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44" marR="883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240484"/>
                  </a:ext>
                </a:extLst>
              </a:tr>
            </a:tbl>
          </a:graphicData>
        </a:graphic>
      </p:graphicFrame>
      <p:sp>
        <p:nvSpPr>
          <p:cNvPr id="4" name="Đáp án đúng">
            <a:extLst>
              <a:ext uri="{FF2B5EF4-FFF2-40B4-BE49-F238E27FC236}">
                <a16:creationId xmlns:a16="http://schemas.microsoft.com/office/drawing/2014/main" id="{F6D5FDE5-D3FC-A630-39B9-5B16EFC31441}"/>
              </a:ext>
            </a:extLst>
          </p:cNvPr>
          <p:cNvSpPr/>
          <p:nvPr/>
        </p:nvSpPr>
        <p:spPr>
          <a:xfrm>
            <a:off x="564974" y="5439117"/>
            <a:ext cx="6736818" cy="77583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 defTabSz="609585"/>
            <a:r>
              <a:rPr lang="vi-VN" sz="2000" kern="0" noProof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D. Thống kê đánh giá trên chưa có các học sinh nam, điều này không hợp lí với đề bài.</a:t>
            </a:r>
          </a:p>
        </p:txBody>
      </p:sp>
      <p:sp>
        <p:nvSpPr>
          <p:cNvPr id="5" name="Đáp án sai 1">
            <a:extLst>
              <a:ext uri="{FF2B5EF4-FFF2-40B4-BE49-F238E27FC236}">
                <a16:creationId xmlns:a16="http://schemas.microsoft.com/office/drawing/2014/main" id="{8950BD03-0FC8-DF10-DF04-0511848EA898}"/>
              </a:ext>
            </a:extLst>
          </p:cNvPr>
          <p:cNvSpPr/>
          <p:nvPr/>
        </p:nvSpPr>
        <p:spPr>
          <a:xfrm>
            <a:off x="564976" y="3342713"/>
            <a:ext cx="6716159" cy="77583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6095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vi-VN" sz="2000" kern="0" noProof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B. Thống kê đánh giá về khả năng chưa đồng bộ, điều này là không hợp lí</a:t>
            </a:r>
            <a:r>
              <a:rPr lang="en-US" sz="2000" kern="0" noProof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.</a:t>
            </a:r>
            <a:endParaRPr lang="vi-VN" sz="2000" kern="0" noProof="1">
              <a:solidFill>
                <a:srgbClr val="000000"/>
              </a:solidFill>
              <a:latin typeface="UTM Avo" panose="020406030505060202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6" name="Đáp án sai 2">
            <a:extLst>
              <a:ext uri="{FF2B5EF4-FFF2-40B4-BE49-F238E27FC236}">
                <a16:creationId xmlns:a16="http://schemas.microsoft.com/office/drawing/2014/main" id="{D2ACBC26-79D8-92B2-8467-EABA094C83BE}"/>
              </a:ext>
            </a:extLst>
          </p:cNvPr>
          <p:cNvSpPr/>
          <p:nvPr/>
        </p:nvSpPr>
        <p:spPr>
          <a:xfrm>
            <a:off x="456614" y="2195560"/>
            <a:ext cx="6716159" cy="77583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just" defTabSz="609585"/>
            <a:r>
              <a:rPr lang="vi-VN" sz="2000" kern="0" noProof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A. Thống kê đánh giá đã có 2 học sinh chưa đạt, điều này là không hợp lí</a:t>
            </a:r>
            <a:r>
              <a:rPr lang="en-US" sz="2000" kern="0" noProof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.</a:t>
            </a:r>
            <a:endParaRPr lang="vi-VN" sz="2000" kern="0" noProof="1">
              <a:solidFill>
                <a:srgbClr val="000000"/>
              </a:solidFill>
              <a:latin typeface="UTM Avo" panose="020406030505060202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7" name="Đáp án sai 3">
            <a:extLst>
              <a:ext uri="{FF2B5EF4-FFF2-40B4-BE49-F238E27FC236}">
                <a16:creationId xmlns:a16="http://schemas.microsoft.com/office/drawing/2014/main" id="{3FF95EBA-7FC9-3289-A29D-6D614AFD65C6}"/>
              </a:ext>
            </a:extLst>
          </p:cNvPr>
          <p:cNvSpPr/>
          <p:nvPr/>
        </p:nvSpPr>
        <p:spPr>
          <a:xfrm>
            <a:off x="564974" y="4389549"/>
            <a:ext cx="6716161" cy="77583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6095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vi-VN" sz="2000" kern="0" noProof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C. Thống kê đánh giá trên chưa có điểm số, nên chưa hợp lí</a:t>
            </a:r>
            <a:r>
              <a:rPr lang="en-US" sz="2000" kern="0" noProof="1">
                <a:solidFill>
                  <a:srgbClr val="000000"/>
                </a:solidFill>
                <a:latin typeface="UTM Avo" panose="020406030505060202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.</a:t>
            </a:r>
            <a:endParaRPr lang="vi-VN" sz="2000" kern="0" noProof="1">
              <a:solidFill>
                <a:srgbClr val="000000"/>
              </a:solidFill>
              <a:latin typeface="UTM Avo" panose="020406030505060202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62DE4E11-1051-DEB8-707F-D181E3EBC6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73842" y="5711667"/>
            <a:ext cx="542213" cy="4719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6D75357-2D86-6B2B-04DD-69242FFA3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72987" y="2392933"/>
            <a:ext cx="540356" cy="481408"/>
          </a:xfrm>
          <a:prstGeom prst="rect">
            <a:avLst/>
          </a:prstGeom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id="{701E4A4B-2872-DE92-6C4C-77AC034045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65278" y="4543924"/>
            <a:ext cx="553329" cy="481408"/>
          </a:xfrm>
          <a:prstGeom prst="rect">
            <a:avLst/>
          </a:prstGeom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9947EEF9-7DF4-A03F-BE57-AC0950CD99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38702" y="3564853"/>
            <a:ext cx="540356" cy="48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18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99694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99694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99694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331;p61">
            <a:extLst>
              <a:ext uri="{FF2B5EF4-FFF2-40B4-BE49-F238E27FC236}">
                <a16:creationId xmlns:a16="http://schemas.microsoft.com/office/drawing/2014/main" id="{3608CDE9-2000-7BFC-8E41-567BF4E26605}"/>
              </a:ext>
            </a:extLst>
          </p:cNvPr>
          <p:cNvSpPr txBox="1"/>
          <p:nvPr/>
        </p:nvSpPr>
        <p:spPr>
          <a:xfrm flipH="1">
            <a:off x="1098249" y="212034"/>
            <a:ext cx="3572573" cy="6887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b="1" kern="0" dirty="0" err="1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Bài</a:t>
            </a:r>
            <a:r>
              <a:rPr lang="fr-FR" sz="2800" b="1" kern="0" dirty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4 (SGK – tr.8)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7E3A7E-D9C2-9DAB-3DB1-4F5558602ACD}"/>
              </a:ext>
            </a:extLst>
          </p:cNvPr>
          <p:cNvSpPr/>
          <p:nvPr/>
        </p:nvSpPr>
        <p:spPr>
          <a:xfrm>
            <a:off x="302931" y="4988844"/>
            <a:ext cx="10878207" cy="968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buClr>
                <a:srgbClr val="000000"/>
              </a:buClr>
              <a:buFont typeface="Arial"/>
              <a:buNone/>
            </a:pP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Kế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toán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đã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ghi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nhầm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số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liệu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của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một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kho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trong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biểu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đồ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kép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ở </a:t>
            </a:r>
            <a:r>
              <a:rPr lang="en-US" sz="2400" i="1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Hình</a:t>
            </a:r>
            <a:r>
              <a:rPr lang="en-US" sz="2400" i="1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2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. Theo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em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,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kế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toán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đã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ghi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nhầm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số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liệu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của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kho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nào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? 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227A35-D9E4-A689-808C-1A94050202BE}"/>
              </a:ext>
            </a:extLst>
          </p:cNvPr>
          <p:cNvSpPr/>
          <p:nvPr/>
        </p:nvSpPr>
        <p:spPr>
          <a:xfrm>
            <a:off x="147145" y="1230087"/>
            <a:ext cx="6432331" cy="326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buClr>
                <a:srgbClr val="000000"/>
              </a:buClr>
              <a:buFont typeface="Arial"/>
              <a:buNone/>
            </a:pPr>
            <a:r>
              <a:rPr lang="vi-VN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Một công ty kinh doanh vật liệu xây dựng có bốn kho hàng, mỗi kho hàng có 50 tấn hàng. Kế toán của công ty lập biểu đồ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cột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kép</a:t>
            </a:r>
            <a:r>
              <a:rPr lang="en-US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 ở</a:t>
            </a:r>
            <a:r>
              <a:rPr lang="vi-VN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 </a:t>
            </a:r>
            <a:r>
              <a:rPr lang="vi-VN" sz="2400" i="1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Hình 2</a:t>
            </a:r>
            <a:r>
              <a:rPr lang="vi-VN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 biểu diễn số lượng vật liệu đã xuất bán và số lượng vật liệu còn tồn lại trong mỗi kho sau tuần lễ kinh doanh đầu tiên.</a:t>
            </a:r>
            <a:endParaRPr lang="en-US" sz="2400" kern="0" dirty="0">
              <a:solidFill>
                <a:srgbClr val="000000"/>
              </a:solidFill>
              <a:latin typeface="UTM Avo" panose="02040603050506020204" pitchFamily="18" charset="0"/>
              <a:cs typeface="Arial"/>
              <a:sym typeface="Arial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BE04038-FEA9-16A9-9E45-323237E8B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5950" y="1384985"/>
            <a:ext cx="4508939" cy="330765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58037F-9085-2A5F-A350-A62A56F03BB8}"/>
              </a:ext>
            </a:extLst>
          </p:cNvPr>
          <p:cNvSpPr/>
          <p:nvPr/>
        </p:nvSpPr>
        <p:spPr>
          <a:xfrm>
            <a:off x="6096000" y="116208"/>
            <a:ext cx="5391947" cy="817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 </a:t>
            </a:r>
            <a:r>
              <a:rPr lang="en-US" sz="28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endParaRPr lang="en-US" sz="40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9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8CA774E-C3ED-9BE4-1EE3-BE2671D6923A}"/>
              </a:ext>
            </a:extLst>
          </p:cNvPr>
          <p:cNvSpPr/>
          <p:nvPr/>
        </p:nvSpPr>
        <p:spPr>
          <a:xfrm>
            <a:off x="5460143" y="454428"/>
            <a:ext cx="10615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170">
              <a:buClrTx/>
              <a:defRPr/>
            </a:pPr>
            <a:r>
              <a:rPr lang="en-US" sz="2800" b="1" kern="1200" dirty="0" err="1">
                <a:solidFill>
                  <a:srgbClr val="C00000"/>
                </a:solidFill>
                <a:latin typeface="UTM Avo" panose="02040603050506020204" pitchFamily="18" charset="0"/>
                <a:ea typeface="+mn-ea"/>
              </a:rPr>
              <a:t>Giải</a:t>
            </a:r>
            <a:r>
              <a:rPr lang="en-US" sz="2800" b="1" kern="1200" dirty="0">
                <a:solidFill>
                  <a:srgbClr val="C00000"/>
                </a:solidFill>
                <a:latin typeface="UTM Avo" panose="02040603050506020204" pitchFamily="18" charset="0"/>
                <a:ea typeface="+mn-ea"/>
              </a:rPr>
              <a:t>:</a:t>
            </a:r>
            <a:endParaRPr lang="en-US" sz="2800" b="1" kern="1200" dirty="0">
              <a:solidFill>
                <a:srgbClr val="C00000"/>
              </a:solidFill>
              <a:latin typeface="Calibri"/>
              <a:ea typeface="+mn-e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FBAF1A-30D9-D6DE-C4F9-3F93A4C2F703}"/>
              </a:ext>
            </a:extLst>
          </p:cNvPr>
          <p:cNvSpPr/>
          <p:nvPr/>
        </p:nvSpPr>
        <p:spPr>
          <a:xfrm>
            <a:off x="615666" y="1139082"/>
            <a:ext cx="5440198" cy="3891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400" dirty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thấy : </a:t>
            </a:r>
          </a:p>
          <a:p>
            <a:pPr algn="just">
              <a:lnSpc>
                <a:spcPct val="150000"/>
              </a:lnSpc>
            </a:pPr>
            <a:r>
              <a:rPr lang="vi-VN" sz="2400" dirty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Tổng số hàng đã xuất bán và số hàng còn tồn tại lại trong kho 4 là: </a:t>
            </a:r>
          </a:p>
          <a:p>
            <a:pPr algn="ctr">
              <a:lnSpc>
                <a:spcPct val="150000"/>
              </a:lnSpc>
            </a:pPr>
            <a:r>
              <a:rPr lang="vi-VN" sz="2400" dirty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</a:t>
            </a:r>
            <a:r>
              <a:rPr lang="en-US" sz="2400" dirty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dirty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en-US" sz="2400" dirty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2400" dirty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45 (tấn)</a:t>
            </a:r>
          </a:p>
          <a:p>
            <a:pPr algn="just">
              <a:lnSpc>
                <a:spcPct val="150000"/>
              </a:lnSpc>
            </a:pPr>
            <a:r>
              <a:rPr lang="vi-VN" sz="2400" dirty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 mỗi kho có 50 tấn hàng.</a:t>
            </a:r>
          </a:p>
          <a:p>
            <a:pPr algn="just">
              <a:lnSpc>
                <a:spcPct val="150000"/>
              </a:lnSpc>
            </a:pPr>
            <a:r>
              <a:rPr lang="vi-VN" sz="2400" dirty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 kế toán đã ghi nhầm số liệu của kho 4.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EF1AA5-0C25-17CF-A4FF-EE896E0869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6138" y="1217740"/>
            <a:ext cx="5585437" cy="4097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90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331;p61">
            <a:extLst>
              <a:ext uri="{FF2B5EF4-FFF2-40B4-BE49-F238E27FC236}">
                <a16:creationId xmlns:a16="http://schemas.microsoft.com/office/drawing/2014/main" id="{3608CDE9-2000-7BFC-8E41-567BF4E26605}"/>
              </a:ext>
            </a:extLst>
          </p:cNvPr>
          <p:cNvSpPr txBox="1"/>
          <p:nvPr/>
        </p:nvSpPr>
        <p:spPr>
          <a:xfrm flipH="1">
            <a:off x="4309708" y="418283"/>
            <a:ext cx="3572573" cy="6887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800" b="1" kern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Bài 5 (SGK – tr.8)</a:t>
            </a:r>
            <a:endParaRPr lang="fr-FR" sz="2800" b="1" kern="0" dirty="0" err="1">
              <a:latin typeface="UTM Avo" panose="02040603050506020204" pitchFamily="18" charset="0"/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227A35-D9E4-A689-808C-1A94050202BE}"/>
              </a:ext>
            </a:extLst>
          </p:cNvPr>
          <p:cNvSpPr/>
          <p:nvPr/>
        </p:nvSpPr>
        <p:spPr>
          <a:xfrm>
            <a:off x="725208" y="1436231"/>
            <a:ext cx="10741572" cy="96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buClr>
                <a:srgbClr val="000000"/>
              </a:buClr>
              <a:buFont typeface="Arial"/>
              <a:buNone/>
            </a:pPr>
            <a:r>
              <a:rPr lang="vi-VN" sz="2400" i="1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Bảng 5 </a:t>
            </a:r>
            <a:r>
              <a:rPr lang="vi-VN" sz="2400" kern="0" dirty="0">
                <a:solidFill>
                  <a:srgbClr val="000000"/>
                </a:solidFill>
                <a:latin typeface="UTM Avo" panose="02040603050506020204" pitchFamily="18" charset="0"/>
                <a:cs typeface="Arial"/>
                <a:sym typeface="Arial"/>
              </a:rPr>
              <a:t>thống kê số lượng học sinh từng lớp ở khối lớp 8 của một trường trung học cơ sở dự thi hết Học kì I môn Toán.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8CEF3A-5C78-F984-A8B0-1FDC12DAAD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677" y="2583308"/>
            <a:ext cx="7249527" cy="268378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0E46FEF-201D-677C-7DD5-8243C22AF670}"/>
              </a:ext>
            </a:extLst>
          </p:cNvPr>
          <p:cNvSpPr/>
          <p:nvPr/>
        </p:nvSpPr>
        <p:spPr>
          <a:xfrm>
            <a:off x="2292121" y="5421769"/>
            <a:ext cx="74286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err="1">
                <a:latin typeface="UTM Avo" panose="02040603050506020204" pitchFamily="18" charset="0"/>
              </a:rPr>
              <a:t>Số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liệu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nào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trong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i="1" dirty="0" err="1">
                <a:latin typeface="UTM Avo" panose="02040603050506020204" pitchFamily="18" charset="0"/>
              </a:rPr>
              <a:t>Bảng</a:t>
            </a:r>
            <a:r>
              <a:rPr lang="en-US" sz="2400" i="1" dirty="0">
                <a:latin typeface="UTM Avo" panose="02040603050506020204" pitchFamily="18" charset="0"/>
              </a:rPr>
              <a:t> 5 </a:t>
            </a:r>
            <a:r>
              <a:rPr lang="en-US" sz="2400" dirty="0" err="1">
                <a:latin typeface="UTM Avo" panose="02040603050506020204" pitchFamily="18" charset="0"/>
              </a:rPr>
              <a:t>là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không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hợp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lí</a:t>
            </a:r>
            <a:r>
              <a:rPr lang="en-US" sz="2400" dirty="0">
                <a:latin typeface="UTM Avo" panose="02040603050506020204" pitchFamily="18" charset="0"/>
              </a:rPr>
              <a:t>? </a:t>
            </a:r>
            <a:r>
              <a:rPr lang="en-US" sz="2400" dirty="0" err="1">
                <a:latin typeface="UTM Avo" panose="02040603050506020204" pitchFamily="18" charset="0"/>
              </a:rPr>
              <a:t>Vì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sao</a:t>
            </a:r>
            <a:r>
              <a:rPr lang="en-US" sz="2400" dirty="0">
                <a:latin typeface="UTM Avo" panose="020406030505060202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6652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8CA774E-C3ED-9BE4-1EE3-BE2671D6923A}"/>
              </a:ext>
            </a:extLst>
          </p:cNvPr>
          <p:cNvSpPr/>
          <p:nvPr/>
        </p:nvSpPr>
        <p:spPr>
          <a:xfrm>
            <a:off x="5565246" y="527710"/>
            <a:ext cx="10615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170">
              <a:buClrTx/>
              <a:defRPr/>
            </a:pPr>
            <a:r>
              <a:rPr lang="en-US" sz="2800" b="1" kern="1200" dirty="0" err="1">
                <a:solidFill>
                  <a:srgbClr val="C00000"/>
                </a:solidFill>
                <a:latin typeface="UTM Avo" panose="02040603050506020204" pitchFamily="18" charset="0"/>
                <a:ea typeface="+mn-ea"/>
              </a:rPr>
              <a:t>Giải</a:t>
            </a:r>
            <a:r>
              <a:rPr lang="en-US" sz="2800" b="1" kern="1200" dirty="0">
                <a:solidFill>
                  <a:srgbClr val="C00000"/>
                </a:solidFill>
                <a:latin typeface="UTM Avo" panose="02040603050506020204" pitchFamily="18" charset="0"/>
                <a:ea typeface="+mn-ea"/>
              </a:rPr>
              <a:t>:</a:t>
            </a:r>
            <a:endParaRPr lang="en-US" sz="2800" b="1" kern="1200" dirty="0">
              <a:solidFill>
                <a:srgbClr val="C00000"/>
              </a:solidFill>
              <a:latin typeface="Calibri"/>
              <a:ea typeface="+mn-e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FBAF1A-30D9-D6DE-C4F9-3F93A4C2F703}"/>
              </a:ext>
            </a:extLst>
          </p:cNvPr>
          <p:cNvSpPr/>
          <p:nvPr/>
        </p:nvSpPr>
        <p:spPr>
          <a:xfrm>
            <a:off x="521129" y="1050930"/>
            <a:ext cx="12004348" cy="2238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400" dirty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thấy Lớp 8C :</a:t>
            </a:r>
          </a:p>
          <a:p>
            <a:pPr marL="342900" indent="-342900" algn="just">
              <a:lnSpc>
                <a:spcPct val="150000"/>
              </a:lnSpc>
              <a:buFont typeface="UTM Avo" panose="02040603050506020204" pitchFamily="18" charset="0"/>
              <a:buChar char="-"/>
            </a:pPr>
            <a:r>
              <a:rPr lang="vi-VN" sz="2400" dirty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Sĩ số của lớp là 40 (học sinh) </a:t>
            </a:r>
          </a:p>
          <a:p>
            <a:pPr marL="342900" indent="-342900" algn="just">
              <a:lnSpc>
                <a:spcPct val="150000"/>
              </a:lnSpc>
              <a:buFont typeface="UTM Avo" panose="02040603050506020204" pitchFamily="18" charset="0"/>
              <a:buChar char="-"/>
            </a:pPr>
            <a:r>
              <a:rPr lang="vi-VN" sz="2400" dirty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 học sinh dự thi hết học kì I là 41 (học sinh)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vi-VN" sz="2400" dirty="0">
                <a:latin typeface="UTM Avo" panose="02040603050506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 trong hai số liệu 40 và 41 của lớp 8C có ít nhất một số liệu không hợp lí.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9CD584-EC08-0729-C0FC-63E4EA1D8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0096" y="3537068"/>
            <a:ext cx="6131808" cy="2270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2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EB409311-9C94-17DA-7945-0002F2737083}"/>
              </a:ext>
            </a:extLst>
          </p:cNvPr>
          <p:cNvGrpSpPr/>
          <p:nvPr/>
        </p:nvGrpSpPr>
        <p:grpSpPr>
          <a:xfrm>
            <a:off x="3187653" y="2851929"/>
            <a:ext cx="4509566" cy="2360966"/>
            <a:chOff x="1435254" y="4190797"/>
            <a:chExt cx="4509566" cy="2360966"/>
          </a:xfrm>
          <a:solidFill>
            <a:srgbClr val="E8D9F3"/>
          </a:solidFill>
        </p:grpSpPr>
        <p:grpSp>
          <p:nvGrpSpPr>
            <p:cNvPr id="13" name="Group 3">
              <a:extLst>
                <a:ext uri="{FF2B5EF4-FFF2-40B4-BE49-F238E27FC236}">
                  <a16:creationId xmlns:a16="http://schemas.microsoft.com/office/drawing/2014/main" id="{EE60CA5B-72DD-D89D-EDEE-EDCFC59C067C}"/>
                </a:ext>
              </a:extLst>
            </p:cNvPr>
            <p:cNvGrpSpPr/>
            <p:nvPr/>
          </p:nvGrpSpPr>
          <p:grpSpPr>
            <a:xfrm>
              <a:off x="1435254" y="4190797"/>
              <a:ext cx="4381769" cy="2349703"/>
              <a:chOff x="-3810" y="0"/>
              <a:chExt cx="3189543" cy="3444242"/>
            </a:xfrm>
            <a:grpFill/>
          </p:grpSpPr>
          <p:sp>
            <p:nvSpPr>
              <p:cNvPr id="15" name="Freeform 4">
                <a:extLst>
                  <a:ext uri="{FF2B5EF4-FFF2-40B4-BE49-F238E27FC236}">
                    <a16:creationId xmlns:a16="http://schemas.microsoft.com/office/drawing/2014/main" id="{9DC5D91B-1F83-B40F-855A-FEDB5412E070}"/>
                  </a:ext>
                </a:extLst>
              </p:cNvPr>
              <p:cNvSpPr/>
              <p:nvPr/>
            </p:nvSpPr>
            <p:spPr>
              <a:xfrm>
                <a:off x="10160" y="16510"/>
                <a:ext cx="3160333" cy="3427732"/>
              </a:xfrm>
              <a:custGeom>
                <a:avLst/>
                <a:gdLst/>
                <a:ahLst/>
                <a:cxnLst/>
                <a:rect l="l" t="t" r="r" b="b"/>
                <a:pathLst>
                  <a:path w="3160333" h="3074018">
                    <a:moveTo>
                      <a:pt x="3160333" y="3074018"/>
                    </a:moveTo>
                    <a:lnTo>
                      <a:pt x="0" y="3066398"/>
                    </a:lnTo>
                    <a:lnTo>
                      <a:pt x="0" y="1079377"/>
                    </a:lnTo>
                    <a:lnTo>
                      <a:pt x="17780" y="19050"/>
                    </a:lnTo>
                    <a:lnTo>
                      <a:pt x="1573825" y="0"/>
                    </a:lnTo>
                    <a:lnTo>
                      <a:pt x="3141283" y="5080"/>
                    </a:lnTo>
                    <a:close/>
                  </a:path>
                </a:pathLst>
              </a:custGeom>
              <a:grpFill/>
              <a:ln w="25400" cap="flat" cmpd="sng" algn="ctr">
                <a:solidFill>
                  <a:srgbClr val="7030A0"/>
                </a:solidFill>
                <a:prstDash val="solid"/>
              </a:ln>
              <a:effectLst/>
            </p:spPr>
          </p:sp>
          <p:sp>
            <p:nvSpPr>
              <p:cNvPr id="16" name="Freeform 5">
                <a:extLst>
                  <a:ext uri="{FF2B5EF4-FFF2-40B4-BE49-F238E27FC236}">
                    <a16:creationId xmlns:a16="http://schemas.microsoft.com/office/drawing/2014/main" id="{B3E5E425-549A-851F-FB7C-55D13F3622C6}"/>
                  </a:ext>
                </a:extLst>
              </p:cNvPr>
              <p:cNvSpPr/>
              <p:nvPr/>
            </p:nvSpPr>
            <p:spPr>
              <a:xfrm>
                <a:off x="-3810" y="0"/>
                <a:ext cx="3189543" cy="3444242"/>
              </a:xfrm>
              <a:custGeom>
                <a:avLst/>
                <a:gdLst/>
                <a:ahLst/>
                <a:cxnLst/>
                <a:rect l="l" t="t" r="r" b="b"/>
                <a:pathLst>
                  <a:path w="3189543" h="3100688">
                    <a:moveTo>
                      <a:pt x="3155253" y="21590"/>
                    </a:moveTo>
                    <a:cubicBezTo>
                      <a:pt x="3156523" y="34290"/>
                      <a:pt x="3156523" y="44450"/>
                      <a:pt x="3157793" y="54610"/>
                    </a:cubicBezTo>
                    <a:cubicBezTo>
                      <a:pt x="3160333" y="110368"/>
                      <a:pt x="3161603" y="177021"/>
                      <a:pt x="3164143" y="241294"/>
                    </a:cubicBezTo>
                    <a:cubicBezTo>
                      <a:pt x="3164143" y="334133"/>
                      <a:pt x="3176843" y="2164722"/>
                      <a:pt x="3183193" y="2257561"/>
                    </a:cubicBezTo>
                    <a:cubicBezTo>
                      <a:pt x="3189543" y="2398009"/>
                      <a:pt x="3185733" y="2540838"/>
                      <a:pt x="3185733" y="2681286"/>
                    </a:cubicBezTo>
                    <a:cubicBezTo>
                      <a:pt x="3185733" y="2805071"/>
                      <a:pt x="3187003" y="2919334"/>
                      <a:pt x="3188273" y="3039728"/>
                    </a:cubicBezTo>
                    <a:cubicBezTo>
                      <a:pt x="3188273" y="3061318"/>
                      <a:pt x="3188273" y="3075288"/>
                      <a:pt x="3188273" y="3099418"/>
                    </a:cubicBezTo>
                    <a:cubicBezTo>
                      <a:pt x="3165413" y="3099418"/>
                      <a:pt x="3145093" y="3100688"/>
                      <a:pt x="3119988" y="3099418"/>
                    </a:cubicBezTo>
                    <a:cubicBezTo>
                      <a:pt x="2961402" y="3094338"/>
                      <a:pt x="2800375" y="3100688"/>
                      <a:pt x="2641788" y="3095608"/>
                    </a:cubicBezTo>
                    <a:cubicBezTo>
                      <a:pt x="2546636" y="3091798"/>
                      <a:pt x="2453923" y="3094338"/>
                      <a:pt x="2358771" y="3091798"/>
                    </a:cubicBezTo>
                    <a:cubicBezTo>
                      <a:pt x="2314855" y="3090528"/>
                      <a:pt x="2270938" y="3089258"/>
                      <a:pt x="2227022" y="3087988"/>
                    </a:cubicBezTo>
                    <a:cubicBezTo>
                      <a:pt x="2200184" y="3087988"/>
                      <a:pt x="2175786" y="3089258"/>
                      <a:pt x="2148949" y="3089258"/>
                    </a:cubicBezTo>
                    <a:cubicBezTo>
                      <a:pt x="2080634" y="3087988"/>
                      <a:pt x="1892770" y="3089258"/>
                      <a:pt x="1824455" y="3087988"/>
                    </a:cubicBezTo>
                    <a:cubicBezTo>
                      <a:pt x="1775659" y="3086718"/>
                      <a:pt x="799740" y="3095608"/>
                      <a:pt x="750944" y="3094338"/>
                    </a:cubicBezTo>
                    <a:cubicBezTo>
                      <a:pt x="738745" y="3094338"/>
                      <a:pt x="724106" y="3095608"/>
                      <a:pt x="711907" y="3095608"/>
                    </a:cubicBezTo>
                    <a:cubicBezTo>
                      <a:pt x="682630" y="3095608"/>
                      <a:pt x="655792" y="3096878"/>
                      <a:pt x="626514" y="3096878"/>
                    </a:cubicBezTo>
                    <a:cubicBezTo>
                      <a:pt x="553320" y="3096878"/>
                      <a:pt x="482566" y="3095608"/>
                      <a:pt x="409372" y="3094338"/>
                    </a:cubicBezTo>
                    <a:cubicBezTo>
                      <a:pt x="365456" y="3093068"/>
                      <a:pt x="321540" y="3091798"/>
                      <a:pt x="280063" y="3090528"/>
                    </a:cubicBezTo>
                    <a:cubicBezTo>
                      <a:pt x="201989" y="3089258"/>
                      <a:pt x="123916" y="3087988"/>
                      <a:pt x="48260" y="3087988"/>
                    </a:cubicBezTo>
                    <a:cubicBezTo>
                      <a:pt x="38100" y="3087988"/>
                      <a:pt x="29210" y="3087988"/>
                      <a:pt x="19050" y="3086718"/>
                    </a:cubicBezTo>
                    <a:cubicBezTo>
                      <a:pt x="10160" y="3085448"/>
                      <a:pt x="5080" y="3079098"/>
                      <a:pt x="7620" y="3070208"/>
                    </a:cubicBezTo>
                    <a:cubicBezTo>
                      <a:pt x="16510" y="3038358"/>
                      <a:pt x="12700" y="2978846"/>
                      <a:pt x="11430" y="2916954"/>
                    </a:cubicBezTo>
                    <a:cubicBezTo>
                      <a:pt x="10160" y="2790788"/>
                      <a:pt x="6350" y="2667003"/>
                      <a:pt x="7620" y="2540838"/>
                    </a:cubicBezTo>
                    <a:cubicBezTo>
                      <a:pt x="5080" y="2383726"/>
                      <a:pt x="0" y="438874"/>
                      <a:pt x="7620" y="279382"/>
                    </a:cubicBezTo>
                    <a:cubicBezTo>
                      <a:pt x="8890" y="248436"/>
                      <a:pt x="7620" y="215109"/>
                      <a:pt x="8890" y="184163"/>
                    </a:cubicBezTo>
                    <a:cubicBezTo>
                      <a:pt x="10160" y="134173"/>
                      <a:pt x="12700" y="79422"/>
                      <a:pt x="13970" y="44450"/>
                    </a:cubicBezTo>
                    <a:cubicBezTo>
                      <a:pt x="13970" y="41910"/>
                      <a:pt x="15240" y="39370"/>
                      <a:pt x="16510" y="38100"/>
                    </a:cubicBezTo>
                    <a:cubicBezTo>
                      <a:pt x="38100" y="35560"/>
                      <a:pt x="62921" y="30480"/>
                      <a:pt x="101958" y="29210"/>
                    </a:cubicBezTo>
                    <a:cubicBezTo>
                      <a:pt x="167832" y="25400"/>
                      <a:pt x="233707" y="22860"/>
                      <a:pt x="302021" y="20320"/>
                    </a:cubicBezTo>
                    <a:cubicBezTo>
                      <a:pt x="348377" y="17780"/>
                      <a:pt x="394733" y="16510"/>
                      <a:pt x="438650" y="13970"/>
                    </a:cubicBezTo>
                    <a:cubicBezTo>
                      <a:pt x="482566" y="11430"/>
                      <a:pt x="528922" y="8890"/>
                      <a:pt x="572839" y="8890"/>
                    </a:cubicBezTo>
                    <a:cubicBezTo>
                      <a:pt x="621635" y="7620"/>
                      <a:pt x="670431" y="10160"/>
                      <a:pt x="719227" y="8890"/>
                    </a:cubicBezTo>
                    <a:cubicBezTo>
                      <a:pt x="780222" y="8890"/>
                      <a:pt x="1885450" y="6350"/>
                      <a:pt x="1946445" y="5080"/>
                    </a:cubicBezTo>
                    <a:cubicBezTo>
                      <a:pt x="2005000" y="3810"/>
                      <a:pt x="2063556" y="2540"/>
                      <a:pt x="2124551" y="2540"/>
                    </a:cubicBezTo>
                    <a:cubicBezTo>
                      <a:pt x="2224582" y="1270"/>
                      <a:pt x="2322174" y="0"/>
                      <a:pt x="2422206" y="0"/>
                    </a:cubicBezTo>
                    <a:cubicBezTo>
                      <a:pt x="2463683" y="0"/>
                      <a:pt x="2507599" y="2540"/>
                      <a:pt x="2549076" y="2540"/>
                    </a:cubicBezTo>
                    <a:cubicBezTo>
                      <a:pt x="2663746" y="3810"/>
                      <a:pt x="2780856" y="5080"/>
                      <a:pt x="2895527" y="7620"/>
                    </a:cubicBezTo>
                    <a:cubicBezTo>
                      <a:pt x="2956522" y="8890"/>
                      <a:pt x="3017517" y="12700"/>
                      <a:pt x="3078512" y="16510"/>
                    </a:cubicBezTo>
                    <a:cubicBezTo>
                      <a:pt x="3093151" y="16510"/>
                      <a:pt x="3107789" y="16510"/>
                      <a:pt x="3119988" y="16510"/>
                    </a:cubicBezTo>
                    <a:cubicBezTo>
                      <a:pt x="3136203" y="17780"/>
                      <a:pt x="3145093" y="20320"/>
                      <a:pt x="3155253" y="21590"/>
                    </a:cubicBezTo>
                    <a:close/>
                    <a:moveTo>
                      <a:pt x="3165413" y="3082908"/>
                    </a:moveTo>
                    <a:cubicBezTo>
                      <a:pt x="3166683" y="3066398"/>
                      <a:pt x="3167953" y="3053698"/>
                      <a:pt x="3167953" y="3040998"/>
                    </a:cubicBezTo>
                    <a:cubicBezTo>
                      <a:pt x="3166683" y="2907432"/>
                      <a:pt x="3165413" y="2781266"/>
                      <a:pt x="3165413" y="2645579"/>
                    </a:cubicBezTo>
                    <a:cubicBezTo>
                      <a:pt x="3165413" y="2583686"/>
                      <a:pt x="3167953" y="2521794"/>
                      <a:pt x="3166683" y="2459901"/>
                    </a:cubicBezTo>
                    <a:cubicBezTo>
                      <a:pt x="3166683" y="2402770"/>
                      <a:pt x="3165413" y="2343258"/>
                      <a:pt x="3164143" y="2286126"/>
                    </a:cubicBezTo>
                    <a:cubicBezTo>
                      <a:pt x="3159063" y="2198049"/>
                      <a:pt x="3147633" y="374601"/>
                      <a:pt x="3147633" y="286523"/>
                    </a:cubicBezTo>
                    <a:cubicBezTo>
                      <a:pt x="3145093" y="212729"/>
                      <a:pt x="3142553" y="136553"/>
                      <a:pt x="3140013" y="63500"/>
                    </a:cubicBezTo>
                    <a:cubicBezTo>
                      <a:pt x="3138743" y="44450"/>
                      <a:pt x="3137473" y="43180"/>
                      <a:pt x="3112669" y="41910"/>
                    </a:cubicBezTo>
                    <a:cubicBezTo>
                      <a:pt x="3105350" y="41910"/>
                      <a:pt x="3100470" y="41910"/>
                      <a:pt x="3093151" y="40640"/>
                    </a:cubicBezTo>
                    <a:cubicBezTo>
                      <a:pt x="3032156" y="36830"/>
                      <a:pt x="2968721" y="31750"/>
                      <a:pt x="2907726" y="30480"/>
                    </a:cubicBezTo>
                    <a:cubicBezTo>
                      <a:pt x="2758898" y="26670"/>
                      <a:pt x="2607631" y="25400"/>
                      <a:pt x="2458803" y="22860"/>
                    </a:cubicBezTo>
                    <a:cubicBezTo>
                      <a:pt x="2436845" y="22860"/>
                      <a:pt x="2412447" y="22860"/>
                      <a:pt x="2390489" y="22860"/>
                    </a:cubicBezTo>
                    <a:cubicBezTo>
                      <a:pt x="2353892" y="22860"/>
                      <a:pt x="2317295" y="22860"/>
                      <a:pt x="2283138" y="22860"/>
                    </a:cubicBezTo>
                    <a:cubicBezTo>
                      <a:pt x="2205064" y="22860"/>
                      <a:pt x="2126990" y="22860"/>
                      <a:pt x="2051357" y="24130"/>
                    </a:cubicBezTo>
                    <a:cubicBezTo>
                      <a:pt x="1985482" y="25400"/>
                      <a:pt x="875374" y="29210"/>
                      <a:pt x="809499" y="29210"/>
                    </a:cubicBezTo>
                    <a:cubicBezTo>
                      <a:pt x="702148" y="29210"/>
                      <a:pt x="594797" y="26670"/>
                      <a:pt x="487446" y="33020"/>
                    </a:cubicBezTo>
                    <a:cubicBezTo>
                      <a:pt x="431330" y="36830"/>
                      <a:pt x="377655" y="36830"/>
                      <a:pt x="323979" y="38100"/>
                    </a:cubicBezTo>
                    <a:cubicBezTo>
                      <a:pt x="231267" y="41910"/>
                      <a:pt x="138555" y="45720"/>
                      <a:pt x="49530" y="50800"/>
                    </a:cubicBezTo>
                    <a:cubicBezTo>
                      <a:pt x="36830" y="50800"/>
                      <a:pt x="34290" y="53340"/>
                      <a:pt x="33020" y="72280"/>
                    </a:cubicBezTo>
                    <a:cubicBezTo>
                      <a:pt x="31750" y="115129"/>
                      <a:pt x="31750" y="157978"/>
                      <a:pt x="30480" y="200826"/>
                    </a:cubicBezTo>
                    <a:cubicBezTo>
                      <a:pt x="29210" y="272241"/>
                      <a:pt x="26670" y="341275"/>
                      <a:pt x="25400" y="412689"/>
                    </a:cubicBezTo>
                    <a:cubicBezTo>
                      <a:pt x="20320" y="488864"/>
                      <a:pt x="26670" y="2350399"/>
                      <a:pt x="29210" y="2426575"/>
                    </a:cubicBezTo>
                    <a:cubicBezTo>
                      <a:pt x="29210" y="2507511"/>
                      <a:pt x="29210" y="2590828"/>
                      <a:pt x="30480" y="2671764"/>
                    </a:cubicBezTo>
                    <a:cubicBezTo>
                      <a:pt x="30480" y="2731276"/>
                      <a:pt x="33020" y="2790788"/>
                      <a:pt x="33020" y="2850300"/>
                    </a:cubicBezTo>
                    <a:cubicBezTo>
                      <a:pt x="33020" y="2914573"/>
                      <a:pt x="33020" y="2978846"/>
                      <a:pt x="31750" y="3040998"/>
                    </a:cubicBezTo>
                    <a:cubicBezTo>
                      <a:pt x="31750" y="3044808"/>
                      <a:pt x="31750" y="3047348"/>
                      <a:pt x="31750" y="3051158"/>
                    </a:cubicBezTo>
                    <a:cubicBezTo>
                      <a:pt x="31750" y="3061318"/>
                      <a:pt x="35560" y="3065128"/>
                      <a:pt x="44450" y="3065128"/>
                    </a:cubicBezTo>
                    <a:cubicBezTo>
                      <a:pt x="67801" y="3065128"/>
                      <a:pt x="101958" y="3066398"/>
                      <a:pt x="133675" y="3066398"/>
                    </a:cubicBezTo>
                    <a:cubicBezTo>
                      <a:pt x="180031" y="3066398"/>
                      <a:pt x="228827" y="3063858"/>
                      <a:pt x="275183" y="3066398"/>
                    </a:cubicBezTo>
                    <a:cubicBezTo>
                      <a:pt x="350817" y="3070208"/>
                      <a:pt x="426451" y="3072748"/>
                      <a:pt x="502085" y="3071478"/>
                    </a:cubicBezTo>
                    <a:cubicBezTo>
                      <a:pt x="550881" y="3070208"/>
                      <a:pt x="597237" y="3072748"/>
                      <a:pt x="646033" y="3072748"/>
                    </a:cubicBezTo>
                    <a:cubicBezTo>
                      <a:pt x="716787" y="3072748"/>
                      <a:pt x="787541" y="3071478"/>
                      <a:pt x="858295" y="3072748"/>
                    </a:cubicBezTo>
                    <a:cubicBezTo>
                      <a:pt x="963207" y="3074018"/>
                      <a:pt x="2114791" y="3063858"/>
                      <a:pt x="2222143" y="3066398"/>
                    </a:cubicBezTo>
                    <a:cubicBezTo>
                      <a:pt x="2268499" y="3067668"/>
                      <a:pt x="2314855" y="3068938"/>
                      <a:pt x="2358771" y="3068938"/>
                    </a:cubicBezTo>
                    <a:cubicBezTo>
                      <a:pt x="2439285" y="3071478"/>
                      <a:pt x="2517358" y="3067668"/>
                      <a:pt x="2597872" y="3071478"/>
                    </a:cubicBezTo>
                    <a:cubicBezTo>
                      <a:pt x="2663746" y="3074018"/>
                      <a:pt x="2729621" y="3074018"/>
                      <a:pt x="2795495" y="3076558"/>
                    </a:cubicBezTo>
                    <a:cubicBezTo>
                      <a:pt x="2893087" y="3080368"/>
                      <a:pt x="2990679" y="3082908"/>
                      <a:pt x="3088271" y="3084178"/>
                    </a:cubicBezTo>
                    <a:cubicBezTo>
                      <a:pt x="3124868" y="3084178"/>
                      <a:pt x="3145093" y="3082908"/>
                      <a:pt x="3165413" y="3082908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7030A0"/>
                </a:solidFill>
                <a:prstDash val="solid"/>
              </a:ln>
              <a:effectLst/>
            </p:spPr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4AA3031-6D5C-7046-20FA-B40500CED8F4}"/>
                </a:ext>
              </a:extLst>
            </p:cNvPr>
            <p:cNvSpPr/>
            <p:nvPr/>
          </p:nvSpPr>
          <p:spPr>
            <a:xfrm>
              <a:off x="1957020" y="4315382"/>
              <a:ext cx="3987800" cy="223638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609585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lang="vi-VN" sz="2400" kern="0" dirty="0">
                  <a:solidFill>
                    <a:prstClr val="black"/>
                  </a:solidFill>
                  <a:latin typeface="UTM Avo" panose="02040603050506020204" pitchFamily="18" charset="0"/>
                  <a:cs typeface="Times New Roman" panose="02020603050405020304" pitchFamily="18" charset="0"/>
                  <a:sym typeface="Arial"/>
                </a:rPr>
                <a:t>Chuẩn bị trước </a:t>
              </a:r>
            </a:p>
            <a:p>
              <a:pPr marL="0" marR="0" lvl="0" indent="0" algn="ctr" defTabSz="609585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lang="vi-VN" sz="2400" b="1" kern="0" dirty="0">
                  <a:solidFill>
                    <a:prstClr val="black"/>
                  </a:solidFill>
                  <a:latin typeface="UTM Avo" panose="02040603050506020204" pitchFamily="18" charset="0"/>
                  <a:cs typeface="Times New Roman" panose="02020603050405020304" pitchFamily="18" charset="0"/>
                  <a:sym typeface="Arial"/>
                </a:rPr>
                <a:t>Bài 2. Mô tả và biểu diễn dữ liệu trên các bảng, biểu đồ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8F28CAC-DF97-B262-92C8-6CA791F2C896}"/>
              </a:ext>
            </a:extLst>
          </p:cNvPr>
          <p:cNvGrpSpPr/>
          <p:nvPr/>
        </p:nvGrpSpPr>
        <p:grpSpPr>
          <a:xfrm>
            <a:off x="606097" y="417030"/>
            <a:ext cx="3515495" cy="1845439"/>
            <a:chOff x="890039" y="2287044"/>
            <a:chExt cx="3515495" cy="1845439"/>
          </a:xfrm>
          <a:solidFill>
            <a:srgbClr val="E8D9F3"/>
          </a:solidFill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CEBEE19B-18C1-E18A-99C3-96170E1FBBDE}"/>
                </a:ext>
              </a:extLst>
            </p:cNvPr>
            <p:cNvGrpSpPr/>
            <p:nvPr/>
          </p:nvGrpSpPr>
          <p:grpSpPr>
            <a:xfrm>
              <a:off x="890039" y="2287044"/>
              <a:ext cx="3515495" cy="1845439"/>
              <a:chOff x="-3810" y="0"/>
              <a:chExt cx="3189543" cy="3100688"/>
            </a:xfrm>
            <a:grpFill/>
          </p:grpSpPr>
          <p:sp>
            <p:nvSpPr>
              <p:cNvPr id="5" name="Freeform 4">
                <a:extLst>
                  <a:ext uri="{FF2B5EF4-FFF2-40B4-BE49-F238E27FC236}">
                    <a16:creationId xmlns:a16="http://schemas.microsoft.com/office/drawing/2014/main" id="{6049FE6E-8940-C5CC-B99D-C8B892060CCF}"/>
                  </a:ext>
                </a:extLst>
              </p:cNvPr>
              <p:cNvSpPr/>
              <p:nvPr/>
            </p:nvSpPr>
            <p:spPr>
              <a:xfrm>
                <a:off x="10160" y="16510"/>
                <a:ext cx="3160333" cy="3074018"/>
              </a:xfrm>
              <a:custGeom>
                <a:avLst/>
                <a:gdLst/>
                <a:ahLst/>
                <a:cxnLst/>
                <a:rect l="l" t="t" r="r" b="b"/>
                <a:pathLst>
                  <a:path w="3160333" h="3074018">
                    <a:moveTo>
                      <a:pt x="3160333" y="3074018"/>
                    </a:moveTo>
                    <a:lnTo>
                      <a:pt x="0" y="3066398"/>
                    </a:lnTo>
                    <a:lnTo>
                      <a:pt x="0" y="1079377"/>
                    </a:lnTo>
                    <a:lnTo>
                      <a:pt x="17780" y="19050"/>
                    </a:lnTo>
                    <a:lnTo>
                      <a:pt x="1573825" y="0"/>
                    </a:lnTo>
                    <a:lnTo>
                      <a:pt x="3141283" y="5080"/>
                    </a:lnTo>
                    <a:close/>
                  </a:path>
                </a:pathLst>
              </a:custGeom>
              <a:grpFill/>
              <a:ln w="25400" cap="flat" cmpd="sng" algn="ctr">
                <a:solidFill>
                  <a:srgbClr val="7030A0"/>
                </a:solidFill>
                <a:prstDash val="solid"/>
              </a:ln>
              <a:effectLst/>
            </p:spPr>
          </p:sp>
          <p:sp>
            <p:nvSpPr>
              <p:cNvPr id="6" name="Freeform 5">
                <a:extLst>
                  <a:ext uri="{FF2B5EF4-FFF2-40B4-BE49-F238E27FC236}">
                    <a16:creationId xmlns:a16="http://schemas.microsoft.com/office/drawing/2014/main" id="{4C714C3F-16F7-4ADC-97EC-0A3D278C6B34}"/>
                  </a:ext>
                </a:extLst>
              </p:cNvPr>
              <p:cNvSpPr/>
              <p:nvPr/>
            </p:nvSpPr>
            <p:spPr>
              <a:xfrm>
                <a:off x="-3810" y="0"/>
                <a:ext cx="3189543" cy="3100688"/>
              </a:xfrm>
              <a:custGeom>
                <a:avLst/>
                <a:gdLst/>
                <a:ahLst/>
                <a:cxnLst/>
                <a:rect l="l" t="t" r="r" b="b"/>
                <a:pathLst>
                  <a:path w="3189543" h="3100688">
                    <a:moveTo>
                      <a:pt x="3155253" y="21590"/>
                    </a:moveTo>
                    <a:cubicBezTo>
                      <a:pt x="3156523" y="34290"/>
                      <a:pt x="3156523" y="44450"/>
                      <a:pt x="3157793" y="54610"/>
                    </a:cubicBezTo>
                    <a:cubicBezTo>
                      <a:pt x="3160333" y="110368"/>
                      <a:pt x="3161603" y="177021"/>
                      <a:pt x="3164143" y="241294"/>
                    </a:cubicBezTo>
                    <a:cubicBezTo>
                      <a:pt x="3164143" y="334133"/>
                      <a:pt x="3176843" y="2164722"/>
                      <a:pt x="3183193" y="2257561"/>
                    </a:cubicBezTo>
                    <a:cubicBezTo>
                      <a:pt x="3189543" y="2398009"/>
                      <a:pt x="3185733" y="2540838"/>
                      <a:pt x="3185733" y="2681286"/>
                    </a:cubicBezTo>
                    <a:cubicBezTo>
                      <a:pt x="3185733" y="2805071"/>
                      <a:pt x="3187003" y="2919334"/>
                      <a:pt x="3188273" y="3039728"/>
                    </a:cubicBezTo>
                    <a:cubicBezTo>
                      <a:pt x="3188273" y="3061318"/>
                      <a:pt x="3188273" y="3075288"/>
                      <a:pt x="3188273" y="3099418"/>
                    </a:cubicBezTo>
                    <a:cubicBezTo>
                      <a:pt x="3165413" y="3099418"/>
                      <a:pt x="3145093" y="3100688"/>
                      <a:pt x="3119988" y="3099418"/>
                    </a:cubicBezTo>
                    <a:cubicBezTo>
                      <a:pt x="2961402" y="3094338"/>
                      <a:pt x="2800375" y="3100688"/>
                      <a:pt x="2641788" y="3095608"/>
                    </a:cubicBezTo>
                    <a:cubicBezTo>
                      <a:pt x="2546636" y="3091798"/>
                      <a:pt x="2453923" y="3094338"/>
                      <a:pt x="2358771" y="3091798"/>
                    </a:cubicBezTo>
                    <a:cubicBezTo>
                      <a:pt x="2314855" y="3090528"/>
                      <a:pt x="2270938" y="3089258"/>
                      <a:pt x="2227022" y="3087988"/>
                    </a:cubicBezTo>
                    <a:cubicBezTo>
                      <a:pt x="2200184" y="3087988"/>
                      <a:pt x="2175786" y="3089258"/>
                      <a:pt x="2148949" y="3089258"/>
                    </a:cubicBezTo>
                    <a:cubicBezTo>
                      <a:pt x="2080634" y="3087988"/>
                      <a:pt x="1892770" y="3089258"/>
                      <a:pt x="1824455" y="3087988"/>
                    </a:cubicBezTo>
                    <a:cubicBezTo>
                      <a:pt x="1775659" y="3086718"/>
                      <a:pt x="799740" y="3095608"/>
                      <a:pt x="750944" y="3094338"/>
                    </a:cubicBezTo>
                    <a:cubicBezTo>
                      <a:pt x="738745" y="3094338"/>
                      <a:pt x="724106" y="3095608"/>
                      <a:pt x="711907" y="3095608"/>
                    </a:cubicBezTo>
                    <a:cubicBezTo>
                      <a:pt x="682630" y="3095608"/>
                      <a:pt x="655792" y="3096878"/>
                      <a:pt x="626514" y="3096878"/>
                    </a:cubicBezTo>
                    <a:cubicBezTo>
                      <a:pt x="553320" y="3096878"/>
                      <a:pt x="482566" y="3095608"/>
                      <a:pt x="409372" y="3094338"/>
                    </a:cubicBezTo>
                    <a:cubicBezTo>
                      <a:pt x="365456" y="3093068"/>
                      <a:pt x="321540" y="3091798"/>
                      <a:pt x="280063" y="3090528"/>
                    </a:cubicBezTo>
                    <a:cubicBezTo>
                      <a:pt x="201989" y="3089258"/>
                      <a:pt x="123916" y="3087988"/>
                      <a:pt x="48260" y="3087988"/>
                    </a:cubicBezTo>
                    <a:cubicBezTo>
                      <a:pt x="38100" y="3087988"/>
                      <a:pt x="29210" y="3087988"/>
                      <a:pt x="19050" y="3086718"/>
                    </a:cubicBezTo>
                    <a:cubicBezTo>
                      <a:pt x="10160" y="3085448"/>
                      <a:pt x="5080" y="3079098"/>
                      <a:pt x="7620" y="3070208"/>
                    </a:cubicBezTo>
                    <a:cubicBezTo>
                      <a:pt x="16510" y="3038358"/>
                      <a:pt x="12700" y="2978846"/>
                      <a:pt x="11430" y="2916954"/>
                    </a:cubicBezTo>
                    <a:cubicBezTo>
                      <a:pt x="10160" y="2790788"/>
                      <a:pt x="6350" y="2667003"/>
                      <a:pt x="7620" y="2540838"/>
                    </a:cubicBezTo>
                    <a:cubicBezTo>
                      <a:pt x="5080" y="2383726"/>
                      <a:pt x="0" y="438874"/>
                      <a:pt x="7620" y="279382"/>
                    </a:cubicBezTo>
                    <a:cubicBezTo>
                      <a:pt x="8890" y="248436"/>
                      <a:pt x="7620" y="215109"/>
                      <a:pt x="8890" y="184163"/>
                    </a:cubicBezTo>
                    <a:cubicBezTo>
                      <a:pt x="10160" y="134173"/>
                      <a:pt x="12700" y="79422"/>
                      <a:pt x="13970" y="44450"/>
                    </a:cubicBezTo>
                    <a:cubicBezTo>
                      <a:pt x="13970" y="41910"/>
                      <a:pt x="15240" y="39370"/>
                      <a:pt x="16510" y="38100"/>
                    </a:cubicBezTo>
                    <a:cubicBezTo>
                      <a:pt x="38100" y="35560"/>
                      <a:pt x="62921" y="30480"/>
                      <a:pt x="101958" y="29210"/>
                    </a:cubicBezTo>
                    <a:cubicBezTo>
                      <a:pt x="167832" y="25400"/>
                      <a:pt x="233707" y="22860"/>
                      <a:pt x="302021" y="20320"/>
                    </a:cubicBezTo>
                    <a:cubicBezTo>
                      <a:pt x="348377" y="17780"/>
                      <a:pt x="394733" y="16510"/>
                      <a:pt x="438650" y="13970"/>
                    </a:cubicBezTo>
                    <a:cubicBezTo>
                      <a:pt x="482566" y="11430"/>
                      <a:pt x="528922" y="8890"/>
                      <a:pt x="572839" y="8890"/>
                    </a:cubicBezTo>
                    <a:cubicBezTo>
                      <a:pt x="621635" y="7620"/>
                      <a:pt x="670431" y="10160"/>
                      <a:pt x="719227" y="8890"/>
                    </a:cubicBezTo>
                    <a:cubicBezTo>
                      <a:pt x="780222" y="8890"/>
                      <a:pt x="1885450" y="6350"/>
                      <a:pt x="1946445" y="5080"/>
                    </a:cubicBezTo>
                    <a:cubicBezTo>
                      <a:pt x="2005000" y="3810"/>
                      <a:pt x="2063556" y="2540"/>
                      <a:pt x="2124551" y="2540"/>
                    </a:cubicBezTo>
                    <a:cubicBezTo>
                      <a:pt x="2224582" y="1270"/>
                      <a:pt x="2322174" y="0"/>
                      <a:pt x="2422206" y="0"/>
                    </a:cubicBezTo>
                    <a:cubicBezTo>
                      <a:pt x="2463683" y="0"/>
                      <a:pt x="2507599" y="2540"/>
                      <a:pt x="2549076" y="2540"/>
                    </a:cubicBezTo>
                    <a:cubicBezTo>
                      <a:pt x="2663746" y="3810"/>
                      <a:pt x="2780856" y="5080"/>
                      <a:pt x="2895527" y="7620"/>
                    </a:cubicBezTo>
                    <a:cubicBezTo>
                      <a:pt x="2956522" y="8890"/>
                      <a:pt x="3017517" y="12700"/>
                      <a:pt x="3078512" y="16510"/>
                    </a:cubicBezTo>
                    <a:cubicBezTo>
                      <a:pt x="3093151" y="16510"/>
                      <a:pt x="3107789" y="16510"/>
                      <a:pt x="3119988" y="16510"/>
                    </a:cubicBezTo>
                    <a:cubicBezTo>
                      <a:pt x="3136203" y="17780"/>
                      <a:pt x="3145093" y="20320"/>
                      <a:pt x="3155253" y="21590"/>
                    </a:cubicBezTo>
                    <a:close/>
                    <a:moveTo>
                      <a:pt x="3165413" y="3082908"/>
                    </a:moveTo>
                    <a:cubicBezTo>
                      <a:pt x="3166683" y="3066398"/>
                      <a:pt x="3167953" y="3053698"/>
                      <a:pt x="3167953" y="3040998"/>
                    </a:cubicBezTo>
                    <a:cubicBezTo>
                      <a:pt x="3166683" y="2907432"/>
                      <a:pt x="3165413" y="2781266"/>
                      <a:pt x="3165413" y="2645579"/>
                    </a:cubicBezTo>
                    <a:cubicBezTo>
                      <a:pt x="3165413" y="2583686"/>
                      <a:pt x="3167953" y="2521794"/>
                      <a:pt x="3166683" y="2459901"/>
                    </a:cubicBezTo>
                    <a:cubicBezTo>
                      <a:pt x="3166683" y="2402770"/>
                      <a:pt x="3165413" y="2343258"/>
                      <a:pt x="3164143" y="2286126"/>
                    </a:cubicBezTo>
                    <a:cubicBezTo>
                      <a:pt x="3159063" y="2198049"/>
                      <a:pt x="3147633" y="374601"/>
                      <a:pt x="3147633" y="286523"/>
                    </a:cubicBezTo>
                    <a:cubicBezTo>
                      <a:pt x="3145093" y="212729"/>
                      <a:pt x="3142553" y="136553"/>
                      <a:pt x="3140013" y="63500"/>
                    </a:cubicBezTo>
                    <a:cubicBezTo>
                      <a:pt x="3138743" y="44450"/>
                      <a:pt x="3137473" y="43180"/>
                      <a:pt x="3112669" y="41910"/>
                    </a:cubicBezTo>
                    <a:cubicBezTo>
                      <a:pt x="3105350" y="41910"/>
                      <a:pt x="3100470" y="41910"/>
                      <a:pt x="3093151" y="40640"/>
                    </a:cubicBezTo>
                    <a:cubicBezTo>
                      <a:pt x="3032156" y="36830"/>
                      <a:pt x="2968721" y="31750"/>
                      <a:pt x="2907726" y="30480"/>
                    </a:cubicBezTo>
                    <a:cubicBezTo>
                      <a:pt x="2758898" y="26670"/>
                      <a:pt x="2607631" y="25400"/>
                      <a:pt x="2458803" y="22860"/>
                    </a:cubicBezTo>
                    <a:cubicBezTo>
                      <a:pt x="2436845" y="22860"/>
                      <a:pt x="2412447" y="22860"/>
                      <a:pt x="2390489" y="22860"/>
                    </a:cubicBezTo>
                    <a:cubicBezTo>
                      <a:pt x="2353892" y="22860"/>
                      <a:pt x="2317295" y="22860"/>
                      <a:pt x="2283138" y="22860"/>
                    </a:cubicBezTo>
                    <a:cubicBezTo>
                      <a:pt x="2205064" y="22860"/>
                      <a:pt x="2126990" y="22860"/>
                      <a:pt x="2051357" y="24130"/>
                    </a:cubicBezTo>
                    <a:cubicBezTo>
                      <a:pt x="1985482" y="25400"/>
                      <a:pt x="875374" y="29210"/>
                      <a:pt x="809499" y="29210"/>
                    </a:cubicBezTo>
                    <a:cubicBezTo>
                      <a:pt x="702148" y="29210"/>
                      <a:pt x="594797" y="26670"/>
                      <a:pt x="487446" y="33020"/>
                    </a:cubicBezTo>
                    <a:cubicBezTo>
                      <a:pt x="431330" y="36830"/>
                      <a:pt x="377655" y="36830"/>
                      <a:pt x="323979" y="38100"/>
                    </a:cubicBezTo>
                    <a:cubicBezTo>
                      <a:pt x="231267" y="41910"/>
                      <a:pt x="138555" y="45720"/>
                      <a:pt x="49530" y="50800"/>
                    </a:cubicBezTo>
                    <a:cubicBezTo>
                      <a:pt x="36830" y="50800"/>
                      <a:pt x="34290" y="53340"/>
                      <a:pt x="33020" y="72280"/>
                    </a:cubicBezTo>
                    <a:cubicBezTo>
                      <a:pt x="31750" y="115129"/>
                      <a:pt x="31750" y="157978"/>
                      <a:pt x="30480" y="200826"/>
                    </a:cubicBezTo>
                    <a:cubicBezTo>
                      <a:pt x="29210" y="272241"/>
                      <a:pt x="26670" y="341275"/>
                      <a:pt x="25400" y="412689"/>
                    </a:cubicBezTo>
                    <a:cubicBezTo>
                      <a:pt x="20320" y="488864"/>
                      <a:pt x="26670" y="2350399"/>
                      <a:pt x="29210" y="2426575"/>
                    </a:cubicBezTo>
                    <a:cubicBezTo>
                      <a:pt x="29210" y="2507511"/>
                      <a:pt x="29210" y="2590828"/>
                      <a:pt x="30480" y="2671764"/>
                    </a:cubicBezTo>
                    <a:cubicBezTo>
                      <a:pt x="30480" y="2731276"/>
                      <a:pt x="33020" y="2790788"/>
                      <a:pt x="33020" y="2850300"/>
                    </a:cubicBezTo>
                    <a:cubicBezTo>
                      <a:pt x="33020" y="2914573"/>
                      <a:pt x="33020" y="2978846"/>
                      <a:pt x="31750" y="3040998"/>
                    </a:cubicBezTo>
                    <a:cubicBezTo>
                      <a:pt x="31750" y="3044808"/>
                      <a:pt x="31750" y="3047348"/>
                      <a:pt x="31750" y="3051158"/>
                    </a:cubicBezTo>
                    <a:cubicBezTo>
                      <a:pt x="31750" y="3061318"/>
                      <a:pt x="35560" y="3065128"/>
                      <a:pt x="44450" y="3065128"/>
                    </a:cubicBezTo>
                    <a:cubicBezTo>
                      <a:pt x="67801" y="3065128"/>
                      <a:pt x="101958" y="3066398"/>
                      <a:pt x="133675" y="3066398"/>
                    </a:cubicBezTo>
                    <a:cubicBezTo>
                      <a:pt x="180031" y="3066398"/>
                      <a:pt x="228827" y="3063858"/>
                      <a:pt x="275183" y="3066398"/>
                    </a:cubicBezTo>
                    <a:cubicBezTo>
                      <a:pt x="350817" y="3070208"/>
                      <a:pt x="426451" y="3072748"/>
                      <a:pt x="502085" y="3071478"/>
                    </a:cubicBezTo>
                    <a:cubicBezTo>
                      <a:pt x="550881" y="3070208"/>
                      <a:pt x="597237" y="3072748"/>
                      <a:pt x="646033" y="3072748"/>
                    </a:cubicBezTo>
                    <a:cubicBezTo>
                      <a:pt x="716787" y="3072748"/>
                      <a:pt x="787541" y="3071478"/>
                      <a:pt x="858295" y="3072748"/>
                    </a:cubicBezTo>
                    <a:cubicBezTo>
                      <a:pt x="963207" y="3074018"/>
                      <a:pt x="2114791" y="3063858"/>
                      <a:pt x="2222143" y="3066398"/>
                    </a:cubicBezTo>
                    <a:cubicBezTo>
                      <a:pt x="2268499" y="3067668"/>
                      <a:pt x="2314855" y="3068938"/>
                      <a:pt x="2358771" y="3068938"/>
                    </a:cubicBezTo>
                    <a:cubicBezTo>
                      <a:pt x="2439285" y="3071478"/>
                      <a:pt x="2517358" y="3067668"/>
                      <a:pt x="2597872" y="3071478"/>
                    </a:cubicBezTo>
                    <a:cubicBezTo>
                      <a:pt x="2663746" y="3074018"/>
                      <a:pt x="2729621" y="3074018"/>
                      <a:pt x="2795495" y="3076558"/>
                    </a:cubicBezTo>
                    <a:cubicBezTo>
                      <a:pt x="2893087" y="3080368"/>
                      <a:pt x="2990679" y="3082908"/>
                      <a:pt x="3088271" y="3084178"/>
                    </a:cubicBezTo>
                    <a:cubicBezTo>
                      <a:pt x="3124868" y="3084178"/>
                      <a:pt x="3145093" y="3082908"/>
                      <a:pt x="3165413" y="3082908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7030A0"/>
                </a:solidFill>
                <a:prstDash val="solid"/>
              </a:ln>
              <a:effectLst/>
            </p:spPr>
          </p:sp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B10D245-54E7-3F40-EED8-5E36DC03E9A5}"/>
                </a:ext>
              </a:extLst>
            </p:cNvPr>
            <p:cNvSpPr/>
            <p:nvPr/>
          </p:nvSpPr>
          <p:spPr>
            <a:xfrm>
              <a:off x="1009767" y="2648840"/>
              <a:ext cx="3274639" cy="1121846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609585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pt-B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TM Avo" panose="02040603050506020204" pitchFamily="18" charset="0"/>
                  <a:ea typeface="Calibri" panose="020F0502020204030204" pitchFamily="34" charset="0"/>
                  <a:cs typeface="Times New Roman" panose="02020603050405020304" pitchFamily="18" charset="0"/>
                  <a:sym typeface="Arial"/>
                </a:rPr>
                <a:t>Ghi nhớ kiến thức trong bài 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18C5F51-38FB-1476-9462-52B37CB0E129}"/>
              </a:ext>
            </a:extLst>
          </p:cNvPr>
          <p:cNvGrpSpPr/>
          <p:nvPr/>
        </p:nvGrpSpPr>
        <p:grpSpPr>
          <a:xfrm>
            <a:off x="5442436" y="636869"/>
            <a:ext cx="3930702" cy="1863091"/>
            <a:chOff x="5683198" y="2278218"/>
            <a:chExt cx="3930702" cy="1863091"/>
          </a:xfrm>
          <a:solidFill>
            <a:srgbClr val="E8D9F3"/>
          </a:solidFill>
        </p:grpSpPr>
        <p:grpSp>
          <p:nvGrpSpPr>
            <p:cNvPr id="8" name="Group 3">
              <a:extLst>
                <a:ext uri="{FF2B5EF4-FFF2-40B4-BE49-F238E27FC236}">
                  <a16:creationId xmlns:a16="http://schemas.microsoft.com/office/drawing/2014/main" id="{63A93A25-B93E-491D-15DC-88B78F639105}"/>
                </a:ext>
              </a:extLst>
            </p:cNvPr>
            <p:cNvGrpSpPr/>
            <p:nvPr/>
          </p:nvGrpSpPr>
          <p:grpSpPr>
            <a:xfrm>
              <a:off x="5683198" y="2278218"/>
              <a:ext cx="3930702" cy="1863091"/>
              <a:chOff x="-3810" y="-1"/>
              <a:chExt cx="3189543" cy="3657863"/>
            </a:xfrm>
            <a:grpFill/>
          </p:grpSpPr>
          <p:sp>
            <p:nvSpPr>
              <p:cNvPr id="10" name="Freeform 4">
                <a:extLst>
                  <a:ext uri="{FF2B5EF4-FFF2-40B4-BE49-F238E27FC236}">
                    <a16:creationId xmlns:a16="http://schemas.microsoft.com/office/drawing/2014/main" id="{691BFE2B-5372-E517-8500-4F3E04F16459}"/>
                  </a:ext>
                </a:extLst>
              </p:cNvPr>
              <p:cNvSpPr/>
              <p:nvPr/>
            </p:nvSpPr>
            <p:spPr>
              <a:xfrm>
                <a:off x="10160" y="16510"/>
                <a:ext cx="3160333" cy="3641352"/>
              </a:xfrm>
              <a:custGeom>
                <a:avLst/>
                <a:gdLst/>
                <a:ahLst/>
                <a:cxnLst/>
                <a:rect l="l" t="t" r="r" b="b"/>
                <a:pathLst>
                  <a:path w="3160333" h="3074018">
                    <a:moveTo>
                      <a:pt x="3160333" y="3074018"/>
                    </a:moveTo>
                    <a:lnTo>
                      <a:pt x="0" y="3066398"/>
                    </a:lnTo>
                    <a:lnTo>
                      <a:pt x="0" y="1079377"/>
                    </a:lnTo>
                    <a:lnTo>
                      <a:pt x="17780" y="19050"/>
                    </a:lnTo>
                    <a:lnTo>
                      <a:pt x="1573825" y="0"/>
                    </a:lnTo>
                    <a:lnTo>
                      <a:pt x="3141283" y="5080"/>
                    </a:lnTo>
                    <a:close/>
                  </a:path>
                </a:pathLst>
              </a:custGeom>
              <a:grpFill/>
              <a:ln w="25400" cap="flat" cmpd="sng" algn="ctr">
                <a:solidFill>
                  <a:srgbClr val="7030A0"/>
                </a:solidFill>
                <a:prstDash val="solid"/>
              </a:ln>
              <a:effectLst/>
            </p:spPr>
          </p:sp>
          <p:sp>
            <p:nvSpPr>
              <p:cNvPr id="11" name="Freeform 5">
                <a:extLst>
                  <a:ext uri="{FF2B5EF4-FFF2-40B4-BE49-F238E27FC236}">
                    <a16:creationId xmlns:a16="http://schemas.microsoft.com/office/drawing/2014/main" id="{2E35E34D-560F-C31C-C278-72ACCC1FE9A3}"/>
                  </a:ext>
                </a:extLst>
              </p:cNvPr>
              <p:cNvSpPr/>
              <p:nvPr/>
            </p:nvSpPr>
            <p:spPr>
              <a:xfrm>
                <a:off x="-3810" y="-1"/>
                <a:ext cx="3189543" cy="3657862"/>
              </a:xfrm>
              <a:custGeom>
                <a:avLst/>
                <a:gdLst/>
                <a:ahLst/>
                <a:cxnLst/>
                <a:rect l="l" t="t" r="r" b="b"/>
                <a:pathLst>
                  <a:path w="3189543" h="3100688">
                    <a:moveTo>
                      <a:pt x="3155253" y="21590"/>
                    </a:moveTo>
                    <a:cubicBezTo>
                      <a:pt x="3156523" y="34290"/>
                      <a:pt x="3156523" y="44450"/>
                      <a:pt x="3157793" y="54610"/>
                    </a:cubicBezTo>
                    <a:cubicBezTo>
                      <a:pt x="3160333" y="110368"/>
                      <a:pt x="3161603" y="177021"/>
                      <a:pt x="3164143" y="241294"/>
                    </a:cubicBezTo>
                    <a:cubicBezTo>
                      <a:pt x="3164143" y="334133"/>
                      <a:pt x="3176843" y="2164722"/>
                      <a:pt x="3183193" y="2257561"/>
                    </a:cubicBezTo>
                    <a:cubicBezTo>
                      <a:pt x="3189543" y="2398009"/>
                      <a:pt x="3185733" y="2540838"/>
                      <a:pt x="3185733" y="2681286"/>
                    </a:cubicBezTo>
                    <a:cubicBezTo>
                      <a:pt x="3185733" y="2805071"/>
                      <a:pt x="3187003" y="2919334"/>
                      <a:pt x="3188273" y="3039728"/>
                    </a:cubicBezTo>
                    <a:cubicBezTo>
                      <a:pt x="3188273" y="3061318"/>
                      <a:pt x="3188273" y="3075288"/>
                      <a:pt x="3188273" y="3099418"/>
                    </a:cubicBezTo>
                    <a:cubicBezTo>
                      <a:pt x="3165413" y="3099418"/>
                      <a:pt x="3145093" y="3100688"/>
                      <a:pt x="3119988" y="3099418"/>
                    </a:cubicBezTo>
                    <a:cubicBezTo>
                      <a:pt x="2961402" y="3094338"/>
                      <a:pt x="2800375" y="3100688"/>
                      <a:pt x="2641788" y="3095608"/>
                    </a:cubicBezTo>
                    <a:cubicBezTo>
                      <a:pt x="2546636" y="3091798"/>
                      <a:pt x="2453923" y="3094338"/>
                      <a:pt x="2358771" y="3091798"/>
                    </a:cubicBezTo>
                    <a:cubicBezTo>
                      <a:pt x="2314855" y="3090528"/>
                      <a:pt x="2270938" y="3089258"/>
                      <a:pt x="2227022" y="3087988"/>
                    </a:cubicBezTo>
                    <a:cubicBezTo>
                      <a:pt x="2200184" y="3087988"/>
                      <a:pt x="2175786" y="3089258"/>
                      <a:pt x="2148949" y="3089258"/>
                    </a:cubicBezTo>
                    <a:cubicBezTo>
                      <a:pt x="2080634" y="3087988"/>
                      <a:pt x="1892770" y="3089258"/>
                      <a:pt x="1824455" y="3087988"/>
                    </a:cubicBezTo>
                    <a:cubicBezTo>
                      <a:pt x="1775659" y="3086718"/>
                      <a:pt x="799740" y="3095608"/>
                      <a:pt x="750944" y="3094338"/>
                    </a:cubicBezTo>
                    <a:cubicBezTo>
                      <a:pt x="738745" y="3094338"/>
                      <a:pt x="724106" y="3095608"/>
                      <a:pt x="711907" y="3095608"/>
                    </a:cubicBezTo>
                    <a:cubicBezTo>
                      <a:pt x="682630" y="3095608"/>
                      <a:pt x="655792" y="3096878"/>
                      <a:pt x="626514" y="3096878"/>
                    </a:cubicBezTo>
                    <a:cubicBezTo>
                      <a:pt x="553320" y="3096878"/>
                      <a:pt x="482566" y="3095608"/>
                      <a:pt x="409372" y="3094338"/>
                    </a:cubicBezTo>
                    <a:cubicBezTo>
                      <a:pt x="365456" y="3093068"/>
                      <a:pt x="321540" y="3091798"/>
                      <a:pt x="280063" y="3090528"/>
                    </a:cubicBezTo>
                    <a:cubicBezTo>
                      <a:pt x="201989" y="3089258"/>
                      <a:pt x="123916" y="3087988"/>
                      <a:pt x="48260" y="3087988"/>
                    </a:cubicBezTo>
                    <a:cubicBezTo>
                      <a:pt x="38100" y="3087988"/>
                      <a:pt x="29210" y="3087988"/>
                      <a:pt x="19050" y="3086718"/>
                    </a:cubicBezTo>
                    <a:cubicBezTo>
                      <a:pt x="10160" y="3085448"/>
                      <a:pt x="5080" y="3079098"/>
                      <a:pt x="7620" y="3070208"/>
                    </a:cubicBezTo>
                    <a:cubicBezTo>
                      <a:pt x="16510" y="3038358"/>
                      <a:pt x="12700" y="2978846"/>
                      <a:pt x="11430" y="2916954"/>
                    </a:cubicBezTo>
                    <a:cubicBezTo>
                      <a:pt x="10160" y="2790788"/>
                      <a:pt x="6350" y="2667003"/>
                      <a:pt x="7620" y="2540838"/>
                    </a:cubicBezTo>
                    <a:cubicBezTo>
                      <a:pt x="5080" y="2383726"/>
                      <a:pt x="0" y="438874"/>
                      <a:pt x="7620" y="279382"/>
                    </a:cubicBezTo>
                    <a:cubicBezTo>
                      <a:pt x="8890" y="248436"/>
                      <a:pt x="7620" y="215109"/>
                      <a:pt x="8890" y="184163"/>
                    </a:cubicBezTo>
                    <a:cubicBezTo>
                      <a:pt x="10160" y="134173"/>
                      <a:pt x="12700" y="79422"/>
                      <a:pt x="13970" y="44450"/>
                    </a:cubicBezTo>
                    <a:cubicBezTo>
                      <a:pt x="13970" y="41910"/>
                      <a:pt x="15240" y="39370"/>
                      <a:pt x="16510" y="38100"/>
                    </a:cubicBezTo>
                    <a:cubicBezTo>
                      <a:pt x="38100" y="35560"/>
                      <a:pt x="62921" y="30480"/>
                      <a:pt x="101958" y="29210"/>
                    </a:cubicBezTo>
                    <a:cubicBezTo>
                      <a:pt x="167832" y="25400"/>
                      <a:pt x="233707" y="22860"/>
                      <a:pt x="302021" y="20320"/>
                    </a:cubicBezTo>
                    <a:cubicBezTo>
                      <a:pt x="348377" y="17780"/>
                      <a:pt x="394733" y="16510"/>
                      <a:pt x="438650" y="13970"/>
                    </a:cubicBezTo>
                    <a:cubicBezTo>
                      <a:pt x="482566" y="11430"/>
                      <a:pt x="528922" y="8890"/>
                      <a:pt x="572839" y="8890"/>
                    </a:cubicBezTo>
                    <a:cubicBezTo>
                      <a:pt x="621635" y="7620"/>
                      <a:pt x="670431" y="10160"/>
                      <a:pt x="719227" y="8890"/>
                    </a:cubicBezTo>
                    <a:cubicBezTo>
                      <a:pt x="780222" y="8890"/>
                      <a:pt x="1885450" y="6350"/>
                      <a:pt x="1946445" y="5080"/>
                    </a:cubicBezTo>
                    <a:cubicBezTo>
                      <a:pt x="2005000" y="3810"/>
                      <a:pt x="2063556" y="2540"/>
                      <a:pt x="2124551" y="2540"/>
                    </a:cubicBezTo>
                    <a:cubicBezTo>
                      <a:pt x="2224582" y="1270"/>
                      <a:pt x="2322174" y="0"/>
                      <a:pt x="2422206" y="0"/>
                    </a:cubicBezTo>
                    <a:cubicBezTo>
                      <a:pt x="2463683" y="0"/>
                      <a:pt x="2507599" y="2540"/>
                      <a:pt x="2549076" y="2540"/>
                    </a:cubicBezTo>
                    <a:cubicBezTo>
                      <a:pt x="2663746" y="3810"/>
                      <a:pt x="2780856" y="5080"/>
                      <a:pt x="2895527" y="7620"/>
                    </a:cubicBezTo>
                    <a:cubicBezTo>
                      <a:pt x="2956522" y="8890"/>
                      <a:pt x="3017517" y="12700"/>
                      <a:pt x="3078512" y="16510"/>
                    </a:cubicBezTo>
                    <a:cubicBezTo>
                      <a:pt x="3093151" y="16510"/>
                      <a:pt x="3107789" y="16510"/>
                      <a:pt x="3119988" y="16510"/>
                    </a:cubicBezTo>
                    <a:cubicBezTo>
                      <a:pt x="3136203" y="17780"/>
                      <a:pt x="3145093" y="20320"/>
                      <a:pt x="3155253" y="21590"/>
                    </a:cubicBezTo>
                    <a:close/>
                    <a:moveTo>
                      <a:pt x="3165413" y="3082908"/>
                    </a:moveTo>
                    <a:cubicBezTo>
                      <a:pt x="3166683" y="3066398"/>
                      <a:pt x="3167953" y="3053698"/>
                      <a:pt x="3167953" y="3040998"/>
                    </a:cubicBezTo>
                    <a:cubicBezTo>
                      <a:pt x="3166683" y="2907432"/>
                      <a:pt x="3165413" y="2781266"/>
                      <a:pt x="3165413" y="2645579"/>
                    </a:cubicBezTo>
                    <a:cubicBezTo>
                      <a:pt x="3165413" y="2583686"/>
                      <a:pt x="3167953" y="2521794"/>
                      <a:pt x="3166683" y="2459901"/>
                    </a:cubicBezTo>
                    <a:cubicBezTo>
                      <a:pt x="3166683" y="2402770"/>
                      <a:pt x="3165413" y="2343258"/>
                      <a:pt x="3164143" y="2286126"/>
                    </a:cubicBezTo>
                    <a:cubicBezTo>
                      <a:pt x="3159063" y="2198049"/>
                      <a:pt x="3147633" y="374601"/>
                      <a:pt x="3147633" y="286523"/>
                    </a:cubicBezTo>
                    <a:cubicBezTo>
                      <a:pt x="3145093" y="212729"/>
                      <a:pt x="3142553" y="136553"/>
                      <a:pt x="3140013" y="63500"/>
                    </a:cubicBezTo>
                    <a:cubicBezTo>
                      <a:pt x="3138743" y="44450"/>
                      <a:pt x="3137473" y="43180"/>
                      <a:pt x="3112669" y="41910"/>
                    </a:cubicBezTo>
                    <a:cubicBezTo>
                      <a:pt x="3105350" y="41910"/>
                      <a:pt x="3100470" y="41910"/>
                      <a:pt x="3093151" y="40640"/>
                    </a:cubicBezTo>
                    <a:cubicBezTo>
                      <a:pt x="3032156" y="36830"/>
                      <a:pt x="2968721" y="31750"/>
                      <a:pt x="2907726" y="30480"/>
                    </a:cubicBezTo>
                    <a:cubicBezTo>
                      <a:pt x="2758898" y="26670"/>
                      <a:pt x="2607631" y="25400"/>
                      <a:pt x="2458803" y="22860"/>
                    </a:cubicBezTo>
                    <a:cubicBezTo>
                      <a:pt x="2436845" y="22860"/>
                      <a:pt x="2412447" y="22860"/>
                      <a:pt x="2390489" y="22860"/>
                    </a:cubicBezTo>
                    <a:cubicBezTo>
                      <a:pt x="2353892" y="22860"/>
                      <a:pt x="2317295" y="22860"/>
                      <a:pt x="2283138" y="22860"/>
                    </a:cubicBezTo>
                    <a:cubicBezTo>
                      <a:pt x="2205064" y="22860"/>
                      <a:pt x="2126990" y="22860"/>
                      <a:pt x="2051357" y="24130"/>
                    </a:cubicBezTo>
                    <a:cubicBezTo>
                      <a:pt x="1985482" y="25400"/>
                      <a:pt x="875374" y="29210"/>
                      <a:pt x="809499" y="29210"/>
                    </a:cubicBezTo>
                    <a:cubicBezTo>
                      <a:pt x="702148" y="29210"/>
                      <a:pt x="594797" y="26670"/>
                      <a:pt x="487446" y="33020"/>
                    </a:cubicBezTo>
                    <a:cubicBezTo>
                      <a:pt x="431330" y="36830"/>
                      <a:pt x="377655" y="36830"/>
                      <a:pt x="323979" y="38100"/>
                    </a:cubicBezTo>
                    <a:cubicBezTo>
                      <a:pt x="231267" y="41910"/>
                      <a:pt x="138555" y="45720"/>
                      <a:pt x="49530" y="50800"/>
                    </a:cubicBezTo>
                    <a:cubicBezTo>
                      <a:pt x="36830" y="50800"/>
                      <a:pt x="34290" y="53340"/>
                      <a:pt x="33020" y="72280"/>
                    </a:cubicBezTo>
                    <a:cubicBezTo>
                      <a:pt x="31750" y="115129"/>
                      <a:pt x="31750" y="157978"/>
                      <a:pt x="30480" y="200826"/>
                    </a:cubicBezTo>
                    <a:cubicBezTo>
                      <a:pt x="29210" y="272241"/>
                      <a:pt x="26670" y="341275"/>
                      <a:pt x="25400" y="412689"/>
                    </a:cubicBezTo>
                    <a:cubicBezTo>
                      <a:pt x="20320" y="488864"/>
                      <a:pt x="26670" y="2350399"/>
                      <a:pt x="29210" y="2426575"/>
                    </a:cubicBezTo>
                    <a:cubicBezTo>
                      <a:pt x="29210" y="2507511"/>
                      <a:pt x="29210" y="2590828"/>
                      <a:pt x="30480" y="2671764"/>
                    </a:cubicBezTo>
                    <a:cubicBezTo>
                      <a:pt x="30480" y="2731276"/>
                      <a:pt x="33020" y="2790788"/>
                      <a:pt x="33020" y="2850300"/>
                    </a:cubicBezTo>
                    <a:cubicBezTo>
                      <a:pt x="33020" y="2914573"/>
                      <a:pt x="33020" y="2978846"/>
                      <a:pt x="31750" y="3040998"/>
                    </a:cubicBezTo>
                    <a:cubicBezTo>
                      <a:pt x="31750" y="3044808"/>
                      <a:pt x="31750" y="3047348"/>
                      <a:pt x="31750" y="3051158"/>
                    </a:cubicBezTo>
                    <a:cubicBezTo>
                      <a:pt x="31750" y="3061318"/>
                      <a:pt x="35560" y="3065128"/>
                      <a:pt x="44450" y="3065128"/>
                    </a:cubicBezTo>
                    <a:cubicBezTo>
                      <a:pt x="67801" y="3065128"/>
                      <a:pt x="101958" y="3066398"/>
                      <a:pt x="133675" y="3066398"/>
                    </a:cubicBezTo>
                    <a:cubicBezTo>
                      <a:pt x="180031" y="3066398"/>
                      <a:pt x="228827" y="3063858"/>
                      <a:pt x="275183" y="3066398"/>
                    </a:cubicBezTo>
                    <a:cubicBezTo>
                      <a:pt x="350817" y="3070208"/>
                      <a:pt x="426451" y="3072748"/>
                      <a:pt x="502085" y="3071478"/>
                    </a:cubicBezTo>
                    <a:cubicBezTo>
                      <a:pt x="550881" y="3070208"/>
                      <a:pt x="597237" y="3072748"/>
                      <a:pt x="646033" y="3072748"/>
                    </a:cubicBezTo>
                    <a:cubicBezTo>
                      <a:pt x="716787" y="3072748"/>
                      <a:pt x="787541" y="3071478"/>
                      <a:pt x="858295" y="3072748"/>
                    </a:cubicBezTo>
                    <a:cubicBezTo>
                      <a:pt x="963207" y="3074018"/>
                      <a:pt x="2114791" y="3063858"/>
                      <a:pt x="2222143" y="3066398"/>
                    </a:cubicBezTo>
                    <a:cubicBezTo>
                      <a:pt x="2268499" y="3067668"/>
                      <a:pt x="2314855" y="3068938"/>
                      <a:pt x="2358771" y="3068938"/>
                    </a:cubicBezTo>
                    <a:cubicBezTo>
                      <a:pt x="2439285" y="3071478"/>
                      <a:pt x="2517358" y="3067668"/>
                      <a:pt x="2597872" y="3071478"/>
                    </a:cubicBezTo>
                    <a:cubicBezTo>
                      <a:pt x="2663746" y="3074018"/>
                      <a:pt x="2729621" y="3074018"/>
                      <a:pt x="2795495" y="3076558"/>
                    </a:cubicBezTo>
                    <a:cubicBezTo>
                      <a:pt x="2893087" y="3080368"/>
                      <a:pt x="2990679" y="3082908"/>
                      <a:pt x="3088271" y="3084178"/>
                    </a:cubicBezTo>
                    <a:cubicBezTo>
                      <a:pt x="3124868" y="3084178"/>
                      <a:pt x="3145093" y="3082908"/>
                      <a:pt x="3165413" y="3082908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7030A0"/>
                </a:solidFill>
                <a:prstDash val="solid"/>
              </a:ln>
              <a:effectLst/>
            </p:spPr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CD1C6A3-546D-113A-F364-8E809CB7CE7A}"/>
                </a:ext>
              </a:extLst>
            </p:cNvPr>
            <p:cNvSpPr/>
            <p:nvPr/>
          </p:nvSpPr>
          <p:spPr>
            <a:xfrm>
              <a:off x="6067354" y="2648840"/>
              <a:ext cx="3160822" cy="114307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609585" eaLnBrk="1" fontAlgn="auto" latinLnBrk="0" hangingPunct="1">
                <a:lnSpc>
                  <a:spcPct val="150000"/>
                </a:lnSpc>
                <a:spcBef>
                  <a:spcPts val="400"/>
                </a:spcBef>
                <a:spcAft>
                  <a:spcPts val="40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pt-B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TM Avo" panose="02040603050506020204" pitchFamily="18" charset="0"/>
                  <a:ea typeface="Calibri" panose="020F0502020204030204" pitchFamily="34" charset="0"/>
                  <a:cs typeface="Times New Roman" panose="02020603050405020304" pitchFamily="18" charset="0"/>
                  <a:sym typeface="Arial"/>
                </a:rPr>
                <a:t>Hoàn thành các bài tập 3,4,5 trong SBT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960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563</Words>
  <Application>Microsoft Office PowerPoint</Application>
  <PresentationFormat>Widescreen</PresentationFormat>
  <Paragraphs>87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UTM 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 I5</dc:creator>
  <cp:lastModifiedBy>Dell I5</cp:lastModifiedBy>
  <cp:revision>2</cp:revision>
  <dcterms:created xsi:type="dcterms:W3CDTF">2025-02-26T14:08:13Z</dcterms:created>
  <dcterms:modified xsi:type="dcterms:W3CDTF">2025-02-27T10:37:44Z</dcterms:modified>
</cp:coreProperties>
</file>