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59" r:id="rId3"/>
    <p:sldId id="260" r:id="rId4"/>
    <p:sldId id="261" r:id="rId5"/>
    <p:sldId id="258" r:id="rId6"/>
    <p:sldId id="262" r:id="rId7"/>
    <p:sldId id="263" r:id="rId8"/>
    <p:sldId id="320" r:id="rId9"/>
    <p:sldId id="281" r:id="rId10"/>
    <p:sldId id="321" r:id="rId11"/>
    <p:sldId id="282" r:id="rId12"/>
    <p:sldId id="272" r:id="rId13"/>
    <p:sldId id="322" r:id="rId14"/>
    <p:sldId id="267" r:id="rId15"/>
    <p:sldId id="299" r:id="rId16"/>
    <p:sldId id="300" r:id="rId17"/>
    <p:sldId id="301" r:id="rId18"/>
    <p:sldId id="302" r:id="rId19"/>
    <p:sldId id="303" r:id="rId20"/>
    <p:sldId id="264" r:id="rId21"/>
    <p:sldId id="326" r:id="rId22"/>
    <p:sldId id="26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181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25B682-063F-4F7F-9F1E-7BEA71805C9F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4DA13-913E-4E90-8412-20A3A8D19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4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0335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286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795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7666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5100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98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77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635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85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46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17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216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61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343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0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51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596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36.svg"/><Relationship Id="rId7" Type="http://schemas.openxmlformats.org/officeDocument/2006/relationships/image" Target="../media/image42.svg"/><Relationship Id="rId12" Type="http://schemas.openxmlformats.org/officeDocument/2006/relationships/image" Target="../media/image73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72.png"/><Relationship Id="rId5" Type="http://schemas.openxmlformats.org/officeDocument/2006/relationships/image" Target="../media/image40.svg"/><Relationship Id="rId10" Type="http://schemas.openxmlformats.org/officeDocument/2006/relationships/image" Target="../media/image71.png"/><Relationship Id="rId4" Type="http://schemas.openxmlformats.org/officeDocument/2006/relationships/image" Target="../media/image39.png"/><Relationship Id="rId9" Type="http://schemas.openxmlformats.org/officeDocument/2006/relationships/image" Target="../media/image7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76.svg"/><Relationship Id="rId7" Type="http://schemas.openxmlformats.org/officeDocument/2006/relationships/image" Target="../media/image27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svg"/><Relationship Id="rId11" Type="http://schemas.openxmlformats.org/officeDocument/2006/relationships/image" Target="../media/image82.png"/><Relationship Id="rId5" Type="http://schemas.openxmlformats.org/officeDocument/2006/relationships/image" Target="../media/image78.png"/><Relationship Id="rId10" Type="http://schemas.openxmlformats.org/officeDocument/2006/relationships/image" Target="../media/image81.png"/><Relationship Id="rId4" Type="http://schemas.openxmlformats.org/officeDocument/2006/relationships/image" Target="../media/image77.png"/><Relationship Id="rId9" Type="http://schemas.openxmlformats.org/officeDocument/2006/relationships/image" Target="../media/image8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30.svg"/><Relationship Id="rId7" Type="http://schemas.openxmlformats.org/officeDocument/2006/relationships/image" Target="../media/image8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54.svg"/><Relationship Id="rId10" Type="http://schemas.openxmlformats.org/officeDocument/2006/relationships/image" Target="../media/image86.svg"/><Relationship Id="rId4" Type="http://schemas.openxmlformats.org/officeDocument/2006/relationships/image" Target="../media/image53.png"/><Relationship Id="rId9" Type="http://schemas.openxmlformats.org/officeDocument/2006/relationships/image" Target="../media/image8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image" Target="../media/image28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76.svg"/><Relationship Id="rId4" Type="http://schemas.openxmlformats.org/officeDocument/2006/relationships/image" Target="../media/image7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image" Target="../media/image2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76.svg"/><Relationship Id="rId4" Type="http://schemas.openxmlformats.org/officeDocument/2006/relationships/image" Target="../media/image7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7.png"/><Relationship Id="rId7" Type="http://schemas.openxmlformats.org/officeDocument/2006/relationships/image" Target="../media/image28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76.svg"/><Relationship Id="rId4" Type="http://schemas.openxmlformats.org/officeDocument/2006/relationships/image" Target="../media/image7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image" Target="../media/image28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76.svg"/><Relationship Id="rId4" Type="http://schemas.openxmlformats.org/officeDocument/2006/relationships/image" Target="../media/image7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image" Target="../media/image28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76.svg"/><Relationship Id="rId4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svg"/><Relationship Id="rId3" Type="http://schemas.openxmlformats.org/officeDocument/2006/relationships/image" Target="../media/image48.svg"/><Relationship Id="rId7" Type="http://schemas.openxmlformats.org/officeDocument/2006/relationships/image" Target="../media/image9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50.svg"/><Relationship Id="rId10" Type="http://schemas.openxmlformats.org/officeDocument/2006/relationships/image" Target="../media/image93.png"/><Relationship Id="rId4" Type="http://schemas.openxmlformats.org/officeDocument/2006/relationships/image" Target="../media/image49.png"/><Relationship Id="rId9" Type="http://schemas.openxmlformats.org/officeDocument/2006/relationships/image" Target="../media/image9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svg"/><Relationship Id="rId3" Type="http://schemas.openxmlformats.org/officeDocument/2006/relationships/image" Target="../media/image48.svg"/><Relationship Id="rId7" Type="http://schemas.openxmlformats.org/officeDocument/2006/relationships/image" Target="../media/image9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50.svg"/><Relationship Id="rId10" Type="http://schemas.openxmlformats.org/officeDocument/2006/relationships/image" Target="../media/image94.png"/><Relationship Id="rId4" Type="http://schemas.openxmlformats.org/officeDocument/2006/relationships/image" Target="../media/image49.png"/><Relationship Id="rId9" Type="http://schemas.openxmlformats.org/officeDocument/2006/relationships/image" Target="../media/image9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0.svg"/><Relationship Id="rId7" Type="http://schemas.openxmlformats.org/officeDocument/2006/relationships/image" Target="../media/image96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Relationship Id="rId9" Type="http://schemas.openxmlformats.org/officeDocument/2006/relationships/image" Target="../media/image4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Relationship Id="rId9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5.pn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12" Type="http://schemas.openxmlformats.org/officeDocument/2006/relationships/image" Target="../media/image4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microsoft.com/office/2007/relationships/hdphoto" Target="../media/hdphoto1.wdp"/><Relationship Id="rId5" Type="http://schemas.openxmlformats.org/officeDocument/2006/relationships/image" Target="../media/image38.sv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svg"/><Relationship Id="rId1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g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30.svg"/><Relationship Id="rId7" Type="http://schemas.openxmlformats.org/officeDocument/2006/relationships/image" Target="../media/image56.png"/><Relationship Id="rId12" Type="http://schemas.openxmlformats.org/officeDocument/2006/relationships/image" Target="../media/image61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sv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30.svg"/><Relationship Id="rId7" Type="http://schemas.openxmlformats.org/officeDocument/2006/relationships/image" Target="../media/image5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4.svg"/><Relationship Id="rId4" Type="http://schemas.openxmlformats.org/officeDocument/2006/relationships/image" Target="../media/image53.png"/><Relationship Id="rId9" Type="http://schemas.openxmlformats.org/officeDocument/2006/relationships/image" Target="../media/image6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65.pn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12" Type="http://schemas.microsoft.com/office/2007/relationships/hdphoto" Target="../media/hdphoto1.wdp"/><Relationship Id="rId17" Type="http://schemas.openxmlformats.org/officeDocument/2006/relationships/image" Target="../media/image69.svg"/><Relationship Id="rId2" Type="http://schemas.openxmlformats.org/officeDocument/2006/relationships/image" Target="../media/image35.png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3.png"/><Relationship Id="rId5" Type="http://schemas.openxmlformats.org/officeDocument/2006/relationships/image" Target="../media/image38.svg"/><Relationship Id="rId15" Type="http://schemas.openxmlformats.org/officeDocument/2006/relationships/image" Target="../media/image67.png"/><Relationship Id="rId10" Type="http://schemas.openxmlformats.org/officeDocument/2006/relationships/image" Target="../media/image64.png"/><Relationship Id="rId4" Type="http://schemas.openxmlformats.org/officeDocument/2006/relationships/image" Target="../media/image37.png"/><Relationship Id="rId9" Type="http://schemas.openxmlformats.org/officeDocument/2006/relationships/image" Target="../media/image42.svg"/><Relationship Id="rId14" Type="http://schemas.openxmlformats.org/officeDocument/2006/relationships/image" Target="../media/image6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2514187" y="-2795202"/>
            <a:ext cx="6999671" cy="12448405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248189" y="1548856"/>
            <a:ext cx="9448493" cy="3767985"/>
            <a:chOff x="0" y="0"/>
            <a:chExt cx="6563243" cy="1457336"/>
          </a:xfrm>
        </p:grpSpPr>
        <p:sp>
          <p:nvSpPr>
            <p:cNvPr id="11" name="Freeform 11"/>
            <p:cNvSpPr/>
            <p:nvPr/>
          </p:nvSpPr>
          <p:spPr>
            <a:xfrm>
              <a:off x="80010" y="80010"/>
              <a:ext cx="6470533" cy="1364626"/>
            </a:xfrm>
            <a:custGeom>
              <a:avLst/>
              <a:gdLst/>
              <a:ahLst/>
              <a:cxnLst/>
              <a:rect l="l" t="t" r="r" b="b"/>
              <a:pathLst>
                <a:path w="6470533" h="1364626">
                  <a:moveTo>
                    <a:pt x="0" y="1310016"/>
                  </a:moveTo>
                  <a:lnTo>
                    <a:pt x="0" y="1364626"/>
                  </a:lnTo>
                  <a:lnTo>
                    <a:pt x="6470533" y="1364626"/>
                  </a:lnTo>
                  <a:lnTo>
                    <a:pt x="6470533" y="0"/>
                  </a:lnTo>
                  <a:lnTo>
                    <a:pt x="6415923" y="0"/>
                  </a:lnTo>
                  <a:lnTo>
                    <a:pt x="6415923" y="1310016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67310" y="67310"/>
              <a:ext cx="6495933" cy="1390026"/>
            </a:xfrm>
            <a:custGeom>
              <a:avLst/>
              <a:gdLst/>
              <a:ahLst/>
              <a:cxnLst/>
              <a:rect l="l" t="t" r="r" b="b"/>
              <a:pathLst>
                <a:path w="6495933" h="1390026">
                  <a:moveTo>
                    <a:pt x="6428623" y="0"/>
                  </a:moveTo>
                  <a:lnTo>
                    <a:pt x="6428623" y="12700"/>
                  </a:lnTo>
                  <a:lnTo>
                    <a:pt x="6483233" y="12700"/>
                  </a:lnTo>
                  <a:lnTo>
                    <a:pt x="6483233" y="1377326"/>
                  </a:lnTo>
                  <a:lnTo>
                    <a:pt x="12700" y="1377326"/>
                  </a:lnTo>
                  <a:lnTo>
                    <a:pt x="12700" y="1322716"/>
                  </a:lnTo>
                  <a:lnTo>
                    <a:pt x="0" y="1322716"/>
                  </a:lnTo>
                  <a:lnTo>
                    <a:pt x="0" y="1390026"/>
                  </a:lnTo>
                  <a:lnTo>
                    <a:pt x="6495933" y="1390026"/>
                  </a:lnTo>
                  <a:lnTo>
                    <a:pt x="6495933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12700" y="12700"/>
              <a:ext cx="6470533" cy="1364626"/>
            </a:xfrm>
            <a:custGeom>
              <a:avLst/>
              <a:gdLst/>
              <a:ahLst/>
              <a:cxnLst/>
              <a:rect l="l" t="t" r="r" b="b"/>
              <a:pathLst>
                <a:path w="6470533" h="1364626">
                  <a:moveTo>
                    <a:pt x="0" y="0"/>
                  </a:moveTo>
                  <a:lnTo>
                    <a:pt x="6470533" y="0"/>
                  </a:lnTo>
                  <a:lnTo>
                    <a:pt x="6470533" y="1364626"/>
                  </a:lnTo>
                  <a:lnTo>
                    <a:pt x="0" y="1364626"/>
                  </a:lnTo>
                  <a:close/>
                </a:path>
              </a:pathLst>
            </a:custGeom>
            <a:solidFill>
              <a:srgbClr val="DBFF6E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6495933" cy="1390026"/>
            </a:xfrm>
            <a:custGeom>
              <a:avLst/>
              <a:gdLst/>
              <a:ahLst/>
              <a:cxnLst/>
              <a:rect l="l" t="t" r="r" b="b"/>
              <a:pathLst>
                <a:path w="6495933" h="1390026">
                  <a:moveTo>
                    <a:pt x="80010" y="1390026"/>
                  </a:moveTo>
                  <a:lnTo>
                    <a:pt x="6495933" y="1390026"/>
                  </a:lnTo>
                  <a:lnTo>
                    <a:pt x="6495933" y="80010"/>
                  </a:lnTo>
                  <a:lnTo>
                    <a:pt x="6495933" y="67310"/>
                  </a:lnTo>
                  <a:lnTo>
                    <a:pt x="6495933" y="0"/>
                  </a:lnTo>
                  <a:lnTo>
                    <a:pt x="0" y="0"/>
                  </a:lnTo>
                  <a:lnTo>
                    <a:pt x="0" y="1390026"/>
                  </a:lnTo>
                  <a:lnTo>
                    <a:pt x="67310" y="1390026"/>
                  </a:lnTo>
                  <a:lnTo>
                    <a:pt x="80010" y="1390026"/>
                  </a:lnTo>
                  <a:close/>
                  <a:moveTo>
                    <a:pt x="12700" y="12700"/>
                  </a:moveTo>
                  <a:lnTo>
                    <a:pt x="6483233" y="12700"/>
                  </a:lnTo>
                  <a:lnTo>
                    <a:pt x="6483233" y="1377326"/>
                  </a:lnTo>
                  <a:lnTo>
                    <a:pt x="12700" y="1377326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8998" y="1084838"/>
            <a:ext cx="873750" cy="54966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73109" y="112610"/>
            <a:ext cx="750161" cy="75016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4219" y="5369942"/>
            <a:ext cx="716006" cy="71600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575387" y="259444"/>
            <a:ext cx="1083619" cy="33493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096724" y="5235323"/>
            <a:ext cx="818953" cy="731102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252517" y="862769"/>
            <a:ext cx="812976" cy="812976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0250626" y="5888522"/>
            <a:ext cx="784789" cy="781935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11398" y="5995670"/>
            <a:ext cx="560115" cy="693837"/>
          </a:xfrm>
          <a:prstGeom prst="rect">
            <a:avLst/>
          </a:prstGeom>
        </p:spPr>
      </p:pic>
      <p:sp>
        <p:nvSpPr>
          <p:cNvPr id="24" name="Google Shape;7484;p29"/>
          <p:cNvSpPr txBox="1">
            <a:spLocks/>
          </p:cNvSpPr>
          <p:nvPr/>
        </p:nvSpPr>
        <p:spPr>
          <a:xfrm>
            <a:off x="2523974" y="2129045"/>
            <a:ext cx="6800021" cy="2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267" tIns="81267" rIns="81267" bIns="81267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Kavoon"/>
              <a:buNone/>
              <a:defRPr sz="7466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defTabSz="609630">
              <a:lnSpc>
                <a:spcPct val="150000"/>
              </a:lnSpc>
              <a:buClr>
                <a:srgbClr val="04596F"/>
              </a:buClr>
              <a:defRPr/>
            </a:pPr>
            <a:r>
              <a:rPr lang="en-US" sz="4667" b="1" kern="0" dirty="0">
                <a:ln w="0"/>
                <a:solidFill>
                  <a:srgbClr val="1F497D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BUỔI HỌC NGÀY HÔM NAY</a:t>
            </a:r>
            <a:r>
              <a:rPr lang="vi-VN" sz="4667" b="1" kern="0" dirty="0">
                <a:ln w="0"/>
                <a:solidFill>
                  <a:srgbClr val="1F497D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91175" y="166469"/>
            <a:ext cx="670825" cy="67082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359421" y="6527800"/>
            <a:ext cx="782166" cy="24176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15092" y="99951"/>
            <a:ext cx="670825" cy="67082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168400" y="471484"/>
            <a:ext cx="86792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>
              <a:defRPr/>
            </a:pPr>
            <a:r>
              <a:rPr lang="en-US" sz="2667" b="1" u="sng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667" b="1" u="sng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948" y="1346200"/>
            <a:ext cx="3082758" cy="357451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4068484" y="777927"/>
                <a:ext cx="7615517" cy="43771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0321" marR="20321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Tam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 = AC.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AD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𝐵𝐴𝐷</m:t>
                        </m:r>
                      </m:e>
                    </m:acc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𝐶𝐴𝐷</m:t>
                        </m:r>
                      </m:e>
                    </m:acc>
                  </m:oMath>
                </a14:m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01340" marR="20321" indent="-381019" defTabSz="60963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𝐴𝐵𝐷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𝐴𝐶𝐷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algn="ctr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 = AC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defTabSz="60963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𝐵𝐴𝐷</m:t>
                          </m:r>
                        </m:e>
                      </m:acc>
                      <m:r>
                        <a:rPr lang="en-US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𝐶𝐴𝐷</m:t>
                          </m:r>
                        </m:e>
                      </m:acc>
                    </m:oMath>
                  </m:oMathPara>
                </a14:m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algn="ctr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AD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𝐴𝐵𝐷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𝐴𝐶𝐷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484" y="777927"/>
                <a:ext cx="7615517" cy="4377160"/>
              </a:xfrm>
              <a:prstGeom prst="rect">
                <a:avLst/>
              </a:prstGeom>
              <a:blipFill>
                <a:blip r:embed="rId9"/>
                <a:stretch>
                  <a:fillRect l="-1280" b="-2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Brace 7"/>
          <p:cNvSpPr/>
          <p:nvPr/>
        </p:nvSpPr>
        <p:spPr>
          <a:xfrm>
            <a:off x="8920951" y="2717800"/>
            <a:ext cx="304800" cy="17272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4348951" y="5265035"/>
                <a:ext cx="6858000" cy="12784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0321" marR="20321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Do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𝐴𝐵𝐷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𝐴𝐶𝐷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951" y="5265035"/>
                <a:ext cx="6858000" cy="1278427"/>
              </a:xfrm>
              <a:prstGeom prst="rect">
                <a:avLst/>
              </a:prstGeom>
              <a:blipFill>
                <a:blip r:embed="rId10"/>
                <a:stretch>
                  <a:fillRect l="-1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594342" y="5730240"/>
            <a:ext cx="812800" cy="54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12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2514187" y="-2795202"/>
            <a:ext cx="6999671" cy="12448405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37368" y="2437912"/>
            <a:ext cx="10287832" cy="3902654"/>
            <a:chOff x="0" y="0"/>
            <a:chExt cx="41000197" cy="15012925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40855416" cy="14868145"/>
            </a:xfrm>
            <a:custGeom>
              <a:avLst/>
              <a:gdLst/>
              <a:ahLst/>
              <a:cxnLst/>
              <a:rect l="l" t="t" r="r" b="b"/>
              <a:pathLst>
                <a:path w="40855416" h="14868145">
                  <a:moveTo>
                    <a:pt x="0" y="0"/>
                  </a:moveTo>
                  <a:lnTo>
                    <a:pt x="40855416" y="0"/>
                  </a:lnTo>
                  <a:lnTo>
                    <a:pt x="40855416" y="14868145"/>
                  </a:lnTo>
                  <a:lnTo>
                    <a:pt x="0" y="14868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41000198" cy="15012925"/>
            </a:xfrm>
            <a:custGeom>
              <a:avLst/>
              <a:gdLst/>
              <a:ahLst/>
              <a:cxnLst/>
              <a:rect l="l" t="t" r="r" b="b"/>
              <a:pathLst>
                <a:path w="41000198" h="15012925">
                  <a:moveTo>
                    <a:pt x="40855416" y="14868145"/>
                  </a:moveTo>
                  <a:lnTo>
                    <a:pt x="41000198" y="14868145"/>
                  </a:lnTo>
                  <a:lnTo>
                    <a:pt x="41000198" y="15012925"/>
                  </a:lnTo>
                  <a:lnTo>
                    <a:pt x="40855416" y="15012925"/>
                  </a:lnTo>
                  <a:lnTo>
                    <a:pt x="40855416" y="1486814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4868145"/>
                  </a:lnTo>
                  <a:lnTo>
                    <a:pt x="0" y="14868145"/>
                  </a:lnTo>
                  <a:lnTo>
                    <a:pt x="0" y="144780"/>
                  </a:lnTo>
                  <a:close/>
                  <a:moveTo>
                    <a:pt x="0" y="14868145"/>
                  </a:moveTo>
                  <a:lnTo>
                    <a:pt x="144780" y="14868145"/>
                  </a:lnTo>
                  <a:lnTo>
                    <a:pt x="144780" y="15012925"/>
                  </a:lnTo>
                  <a:lnTo>
                    <a:pt x="0" y="15012925"/>
                  </a:lnTo>
                  <a:lnTo>
                    <a:pt x="0" y="14868145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14868145"/>
                  </a:lnTo>
                  <a:lnTo>
                    <a:pt x="40855416" y="14868145"/>
                  </a:lnTo>
                  <a:lnTo>
                    <a:pt x="40855416" y="144780"/>
                  </a:lnTo>
                  <a:close/>
                  <a:moveTo>
                    <a:pt x="144780" y="14868145"/>
                  </a:moveTo>
                  <a:lnTo>
                    <a:pt x="40855416" y="14868145"/>
                  </a:lnTo>
                  <a:lnTo>
                    <a:pt x="40855416" y="15012925"/>
                  </a:lnTo>
                  <a:lnTo>
                    <a:pt x="144780" y="15012925"/>
                  </a:lnTo>
                  <a:lnTo>
                    <a:pt x="144780" y="14868145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2751928" y="838996"/>
            <a:ext cx="6621081" cy="1132609"/>
            <a:chOff x="0" y="0"/>
            <a:chExt cx="5851518" cy="1000967"/>
          </a:xfrm>
        </p:grpSpPr>
        <p:sp>
          <p:nvSpPr>
            <p:cNvPr id="8" name="Freeform 8"/>
            <p:cNvSpPr/>
            <p:nvPr/>
          </p:nvSpPr>
          <p:spPr>
            <a:xfrm>
              <a:off x="80010" y="80010"/>
              <a:ext cx="5758808" cy="908257"/>
            </a:xfrm>
            <a:custGeom>
              <a:avLst/>
              <a:gdLst/>
              <a:ahLst/>
              <a:cxnLst/>
              <a:rect l="l" t="t" r="r" b="b"/>
              <a:pathLst>
                <a:path w="5758808" h="908257">
                  <a:moveTo>
                    <a:pt x="0" y="853647"/>
                  </a:moveTo>
                  <a:lnTo>
                    <a:pt x="0" y="908257"/>
                  </a:lnTo>
                  <a:lnTo>
                    <a:pt x="5758808" y="908257"/>
                  </a:lnTo>
                  <a:lnTo>
                    <a:pt x="5758808" y="0"/>
                  </a:lnTo>
                  <a:lnTo>
                    <a:pt x="5704198" y="0"/>
                  </a:lnTo>
                  <a:lnTo>
                    <a:pt x="5704198" y="853647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67310" y="67310"/>
              <a:ext cx="5784208" cy="933657"/>
            </a:xfrm>
            <a:custGeom>
              <a:avLst/>
              <a:gdLst/>
              <a:ahLst/>
              <a:cxnLst/>
              <a:rect l="l" t="t" r="r" b="b"/>
              <a:pathLst>
                <a:path w="5784208" h="933657">
                  <a:moveTo>
                    <a:pt x="5716898" y="0"/>
                  </a:moveTo>
                  <a:lnTo>
                    <a:pt x="5716898" y="12700"/>
                  </a:lnTo>
                  <a:lnTo>
                    <a:pt x="5771508" y="12700"/>
                  </a:lnTo>
                  <a:lnTo>
                    <a:pt x="5771508" y="920957"/>
                  </a:lnTo>
                  <a:lnTo>
                    <a:pt x="12700" y="920957"/>
                  </a:lnTo>
                  <a:lnTo>
                    <a:pt x="12700" y="866347"/>
                  </a:lnTo>
                  <a:lnTo>
                    <a:pt x="0" y="866347"/>
                  </a:lnTo>
                  <a:lnTo>
                    <a:pt x="0" y="933657"/>
                  </a:lnTo>
                  <a:lnTo>
                    <a:pt x="5784208" y="933657"/>
                  </a:lnTo>
                  <a:lnTo>
                    <a:pt x="5784208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12700" y="12700"/>
              <a:ext cx="5758808" cy="908257"/>
            </a:xfrm>
            <a:custGeom>
              <a:avLst/>
              <a:gdLst/>
              <a:ahLst/>
              <a:cxnLst/>
              <a:rect l="l" t="t" r="r" b="b"/>
              <a:pathLst>
                <a:path w="5758808" h="908257">
                  <a:moveTo>
                    <a:pt x="0" y="0"/>
                  </a:moveTo>
                  <a:lnTo>
                    <a:pt x="5758808" y="0"/>
                  </a:lnTo>
                  <a:lnTo>
                    <a:pt x="5758808" y="908257"/>
                  </a:lnTo>
                  <a:lnTo>
                    <a:pt x="0" y="908257"/>
                  </a:lnTo>
                  <a:close/>
                </a:path>
              </a:pathLst>
            </a:custGeom>
            <a:solidFill>
              <a:srgbClr val="FF93D8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5784208" cy="933657"/>
            </a:xfrm>
            <a:custGeom>
              <a:avLst/>
              <a:gdLst/>
              <a:ahLst/>
              <a:cxnLst/>
              <a:rect l="l" t="t" r="r" b="b"/>
              <a:pathLst>
                <a:path w="5784208" h="933657">
                  <a:moveTo>
                    <a:pt x="80010" y="933657"/>
                  </a:moveTo>
                  <a:lnTo>
                    <a:pt x="5784208" y="933657"/>
                  </a:lnTo>
                  <a:lnTo>
                    <a:pt x="5784208" y="80010"/>
                  </a:lnTo>
                  <a:lnTo>
                    <a:pt x="5784208" y="67310"/>
                  </a:lnTo>
                  <a:lnTo>
                    <a:pt x="5784208" y="0"/>
                  </a:lnTo>
                  <a:lnTo>
                    <a:pt x="0" y="0"/>
                  </a:lnTo>
                  <a:lnTo>
                    <a:pt x="0" y="933657"/>
                  </a:lnTo>
                  <a:lnTo>
                    <a:pt x="67310" y="933657"/>
                  </a:lnTo>
                  <a:lnTo>
                    <a:pt x="80010" y="933657"/>
                  </a:lnTo>
                  <a:close/>
                  <a:moveTo>
                    <a:pt x="12700" y="12700"/>
                  </a:moveTo>
                  <a:lnTo>
                    <a:pt x="5771508" y="12700"/>
                  </a:lnTo>
                  <a:lnTo>
                    <a:pt x="5771508" y="920957"/>
                  </a:lnTo>
                  <a:lnTo>
                    <a:pt x="12700" y="920957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3265465" y="970167"/>
            <a:ext cx="5594009" cy="693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6002"/>
              </a:lnSpc>
              <a:defRPr/>
            </a:pPr>
            <a:r>
              <a:rPr lang="en-US" sz="4000" b="1" spc="-7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04470">
            <a:off x="10420397" y="818419"/>
            <a:ext cx="893383" cy="115614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99810">
            <a:off x="885199" y="803700"/>
            <a:ext cx="947639" cy="122635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/>
          <a:srcRect l="31156" r="28102" b="22486"/>
          <a:stretch/>
        </p:blipFill>
        <p:spPr>
          <a:xfrm>
            <a:off x="9347201" y="4191000"/>
            <a:ext cx="2145711" cy="2641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541232" y="2619088"/>
            <a:ext cx="9194800" cy="710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  <a:spcAft>
                <a:spcPts val="533"/>
              </a:spcAft>
            </a:pPr>
            <a:r>
              <a:rPr lang="en-US" sz="3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3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614632" y="3584917"/>
            <a:ext cx="3250781" cy="2801625"/>
            <a:chOff x="6921948" y="5377375"/>
            <a:chExt cx="4876171" cy="4202438"/>
          </a:xfrm>
        </p:grpSpPr>
        <p:sp>
          <p:nvSpPr>
            <p:cNvPr id="18" name="Isosceles Triangle 17"/>
            <p:cNvSpPr/>
            <p:nvPr/>
          </p:nvSpPr>
          <p:spPr>
            <a:xfrm>
              <a:off x="6921948" y="5377375"/>
              <a:ext cx="4572000" cy="3793414"/>
            </a:xfrm>
            <a:prstGeom prst="triangle">
              <a:avLst>
                <a:gd name="adj" fmla="val 46071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Arc 12"/>
            <p:cNvSpPr/>
            <p:nvPr/>
          </p:nvSpPr>
          <p:spPr>
            <a:xfrm rot="21177857">
              <a:off x="6939935" y="8817813"/>
              <a:ext cx="381000" cy="762000"/>
            </a:xfrm>
            <a:prstGeom prst="arc">
              <a:avLst>
                <a:gd name="adj1" fmla="val 16474204"/>
                <a:gd name="adj2" fmla="val 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Arc 15"/>
            <p:cNvSpPr/>
            <p:nvPr/>
          </p:nvSpPr>
          <p:spPr>
            <a:xfrm rot="14042258">
              <a:off x="11114459" y="8611893"/>
              <a:ext cx="533400" cy="833921"/>
            </a:xfrm>
            <a:prstGeom prst="arc">
              <a:avLst>
                <a:gd name="adj1" fmla="val 17150545"/>
                <a:gd name="adj2" fmla="val 44032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738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117600" y="576761"/>
            <a:ext cx="1725665" cy="807116"/>
            <a:chOff x="0" y="-152150"/>
            <a:chExt cx="13241067" cy="2417368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3241067" cy="2265218"/>
              <a:chOff x="0" y="0"/>
              <a:chExt cx="5851034" cy="100096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80010" y="8001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5758324" y="908257"/>
                    </a:lnTo>
                    <a:lnTo>
                      <a:pt x="5758324" y="0"/>
                    </a:lnTo>
                    <a:lnTo>
                      <a:pt x="5703714" y="0"/>
                    </a:lnTo>
                    <a:lnTo>
                      <a:pt x="5703714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67310" y="6731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5716414" y="0"/>
                    </a:moveTo>
                    <a:lnTo>
                      <a:pt x="5716414" y="12700"/>
                    </a:ln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5783724" y="933657"/>
                    </a:lnTo>
                    <a:lnTo>
                      <a:pt x="578372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12700" y="1270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0"/>
                    </a:moveTo>
                    <a:lnTo>
                      <a:pt x="5758324" y="0"/>
                    </a:lnTo>
                    <a:lnTo>
                      <a:pt x="5758324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FF846B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0" y="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80010" y="933657"/>
                    </a:moveTo>
                    <a:lnTo>
                      <a:pt x="5783724" y="933657"/>
                    </a:lnTo>
                    <a:lnTo>
                      <a:pt x="5783724" y="80010"/>
                    </a:lnTo>
                    <a:lnTo>
                      <a:pt x="5783724" y="67310"/>
                    </a:lnTo>
                    <a:lnTo>
                      <a:pt x="5783724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1128441" y="-152150"/>
              <a:ext cx="11136503" cy="19615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6002"/>
                </a:lnSpc>
                <a:defRPr/>
              </a:pPr>
              <a:r>
                <a:rPr lang="en-US" sz="2667" b="1" spc="-75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VÍ DỤ 2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673600" y="1970904"/>
            <a:ext cx="86792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>
              <a:defRPr/>
            </a:pPr>
            <a:r>
              <a:rPr lang="en-US" sz="2667" b="1" u="sng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667" b="1" u="sng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26800" y="5664200"/>
            <a:ext cx="706873" cy="90836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3018501" y="360028"/>
                <a:ext cx="8106699" cy="12740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>
                  <a:lnSpc>
                    <a:spcPct val="150000"/>
                  </a:lnSpc>
                </a:pPr>
                <a:r>
                  <a:rPr lang="en-US" sz="2667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667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cân tại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667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667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(Hình 73). Tính số đo các góc còn lại của tam giác.</a:t>
                </a:r>
                <a:endParaRPr lang="en-US" sz="2133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8501" y="360028"/>
                <a:ext cx="8106699" cy="1274067"/>
              </a:xfrm>
              <a:prstGeom prst="rect">
                <a:avLst/>
              </a:prstGeom>
              <a:blipFill>
                <a:blip r:embed="rId4"/>
                <a:stretch>
                  <a:fillRect l="-1429" b="-11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7467918">
            <a:off x="-692709" y="450962"/>
            <a:ext cx="1510940" cy="266475"/>
          </a:xfrm>
          <a:prstGeom prst="rect">
            <a:avLst/>
          </a:prstGeom>
        </p:spPr>
      </p:pic>
      <p:pic>
        <p:nvPicPr>
          <p:cNvPr id="17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8164435" flipH="1">
            <a:off x="62338" y="5127054"/>
            <a:ext cx="764073" cy="14591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5600" y="2138028"/>
            <a:ext cx="3454400" cy="251796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4724400" y="2566810"/>
                <a:ext cx="6756400" cy="3819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>
                  <a:lnSpc>
                    <a:spcPct val="150000"/>
                  </a:lnSpc>
                </a:pP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defTabSz="609630">
                  <a:lnSpc>
                    <a:spcPct val="150000"/>
                  </a:lnSpc>
                </a:pP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(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defTabSz="609630">
                  <a:lnSpc>
                    <a:spcPct val="150000"/>
                  </a:lnSpc>
                </a:pP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defTabSz="609630">
                  <a:lnSpc>
                    <a:spcPct val="150000"/>
                  </a:lnSpc>
                </a:pP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90</m:t>
                        </m:r>
                      </m:e>
                      <m:sup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2566810"/>
                <a:ext cx="6756400" cy="3819444"/>
              </a:xfrm>
              <a:prstGeom prst="rect">
                <a:avLst/>
              </a:prstGeom>
              <a:blipFill>
                <a:blip r:embed="rId10"/>
                <a:stretch>
                  <a:fillRect l="-1715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35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1062355" y="627562"/>
            <a:ext cx="730593" cy="57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62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371600" y="177800"/>
            <a:ext cx="9542177" cy="863600"/>
            <a:chOff x="1262629" y="219549"/>
            <a:chExt cx="14313266" cy="1519640"/>
          </a:xfrm>
        </p:grpSpPr>
        <p:grpSp>
          <p:nvGrpSpPr>
            <p:cNvPr id="4" name="Group 4"/>
            <p:cNvGrpSpPr/>
            <p:nvPr/>
          </p:nvGrpSpPr>
          <p:grpSpPr>
            <a:xfrm>
              <a:off x="5110729" y="219549"/>
              <a:ext cx="6858000" cy="1519640"/>
              <a:chOff x="0" y="0"/>
              <a:chExt cx="9181877" cy="100096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80010" y="80010"/>
                <a:ext cx="9089167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9089167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9089167" y="908257"/>
                    </a:lnTo>
                    <a:lnTo>
                      <a:pt x="9089167" y="0"/>
                    </a:lnTo>
                    <a:lnTo>
                      <a:pt x="9034557" y="0"/>
                    </a:lnTo>
                    <a:lnTo>
                      <a:pt x="9034557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67310" y="67310"/>
                <a:ext cx="9114567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9114567" h="933657">
                    <a:moveTo>
                      <a:pt x="9047257" y="0"/>
                    </a:moveTo>
                    <a:lnTo>
                      <a:pt x="9047257" y="12700"/>
                    </a:lnTo>
                    <a:lnTo>
                      <a:pt x="9101867" y="12700"/>
                    </a:lnTo>
                    <a:lnTo>
                      <a:pt x="9101867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9114567" y="933657"/>
                    </a:lnTo>
                    <a:lnTo>
                      <a:pt x="9114567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12700" y="12700"/>
                <a:ext cx="9089167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9089167" h="908257">
                    <a:moveTo>
                      <a:pt x="0" y="0"/>
                    </a:moveTo>
                    <a:lnTo>
                      <a:pt x="9089167" y="0"/>
                    </a:lnTo>
                    <a:lnTo>
                      <a:pt x="9089167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6CD9F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9114567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9114567" h="933657">
                    <a:moveTo>
                      <a:pt x="80010" y="933657"/>
                    </a:moveTo>
                    <a:lnTo>
                      <a:pt x="9114567" y="933657"/>
                    </a:lnTo>
                    <a:lnTo>
                      <a:pt x="9114567" y="80010"/>
                    </a:lnTo>
                    <a:lnTo>
                      <a:pt x="9114567" y="67310"/>
                    </a:lnTo>
                    <a:lnTo>
                      <a:pt x="9114567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9101867" y="12700"/>
                    </a:lnTo>
                    <a:lnTo>
                      <a:pt x="9101867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1262629" y="250053"/>
              <a:ext cx="14313266" cy="12209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6002"/>
                </a:lnSpc>
              </a:pPr>
              <a:r>
                <a:rPr lang="en-US" sz="4000" b="1" spc="-75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</a:t>
              </a:r>
              <a:r>
                <a:rPr lang="en-US" sz="4000" b="1" spc="-75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60400" y="1193800"/>
            <a:ext cx="10871200" cy="6197600"/>
            <a:chOff x="0" y="0"/>
            <a:chExt cx="41000197" cy="18337832"/>
          </a:xfrm>
        </p:grpSpPr>
        <p:sp>
          <p:nvSpPr>
            <p:cNvPr id="11" name="Freeform 11"/>
            <p:cNvSpPr/>
            <p:nvPr/>
          </p:nvSpPr>
          <p:spPr>
            <a:xfrm>
              <a:off x="72390" y="72390"/>
              <a:ext cx="40855416" cy="18193052"/>
            </a:xfrm>
            <a:custGeom>
              <a:avLst/>
              <a:gdLst/>
              <a:ahLst/>
              <a:cxnLst/>
              <a:rect l="l" t="t" r="r" b="b"/>
              <a:pathLst>
                <a:path w="40855416" h="18193052">
                  <a:moveTo>
                    <a:pt x="0" y="0"/>
                  </a:moveTo>
                  <a:lnTo>
                    <a:pt x="40855416" y="0"/>
                  </a:lnTo>
                  <a:lnTo>
                    <a:pt x="40855416" y="18193052"/>
                  </a:lnTo>
                  <a:lnTo>
                    <a:pt x="0" y="181930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41000198" cy="18337833"/>
            </a:xfrm>
            <a:custGeom>
              <a:avLst/>
              <a:gdLst/>
              <a:ahLst/>
              <a:cxnLst/>
              <a:rect l="l" t="t" r="r" b="b"/>
              <a:pathLst>
                <a:path w="41000198" h="18337833">
                  <a:moveTo>
                    <a:pt x="40855416" y="18193052"/>
                  </a:moveTo>
                  <a:lnTo>
                    <a:pt x="41000198" y="18193052"/>
                  </a:lnTo>
                  <a:lnTo>
                    <a:pt x="41000198" y="18337833"/>
                  </a:lnTo>
                  <a:lnTo>
                    <a:pt x="40855416" y="18337833"/>
                  </a:lnTo>
                  <a:lnTo>
                    <a:pt x="40855416" y="181930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8193052"/>
                  </a:lnTo>
                  <a:lnTo>
                    <a:pt x="0" y="18193052"/>
                  </a:lnTo>
                  <a:lnTo>
                    <a:pt x="0" y="144780"/>
                  </a:lnTo>
                  <a:close/>
                  <a:moveTo>
                    <a:pt x="0" y="18193052"/>
                  </a:moveTo>
                  <a:lnTo>
                    <a:pt x="144780" y="18193052"/>
                  </a:lnTo>
                  <a:lnTo>
                    <a:pt x="144780" y="18337833"/>
                  </a:lnTo>
                  <a:lnTo>
                    <a:pt x="0" y="18337833"/>
                  </a:lnTo>
                  <a:lnTo>
                    <a:pt x="0" y="18193052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18193052"/>
                  </a:lnTo>
                  <a:lnTo>
                    <a:pt x="40855416" y="18193052"/>
                  </a:lnTo>
                  <a:lnTo>
                    <a:pt x="40855416" y="144780"/>
                  </a:lnTo>
                  <a:close/>
                  <a:moveTo>
                    <a:pt x="144780" y="18193052"/>
                  </a:moveTo>
                  <a:lnTo>
                    <a:pt x="40855416" y="18193052"/>
                  </a:lnTo>
                  <a:lnTo>
                    <a:pt x="40855416" y="18337833"/>
                  </a:lnTo>
                  <a:lnTo>
                    <a:pt x="144780" y="18337833"/>
                  </a:lnTo>
                  <a:lnTo>
                    <a:pt x="144780" y="18193052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18509" y="212566"/>
            <a:ext cx="655718" cy="41250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5571" y="146367"/>
            <a:ext cx="610627" cy="608407"/>
          </a:xfrm>
          <a:prstGeom prst="rect">
            <a:avLst/>
          </a:prstGeom>
        </p:spPr>
      </p:pic>
      <p:pic>
        <p:nvPicPr>
          <p:cNvPr id="30" name="Picture 5"/>
          <p:cNvPicPr>
            <a:picLocks noChangeAspect="1"/>
          </p:cNvPicPr>
          <p:nvPr/>
        </p:nvPicPr>
        <p:blipFill rotWithShape="1">
          <a:blip r:embed="rId6"/>
          <a:srcRect l="71258" t="36429"/>
          <a:stretch/>
        </p:blipFill>
        <p:spPr>
          <a:xfrm>
            <a:off x="1464829" y="5003800"/>
            <a:ext cx="1024371" cy="13208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998140" y="1485443"/>
                <a:ext cx="10076260" cy="18731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81019" indent="-381019" defTabSz="60963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21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81019" indent="-381019" defTabSz="60963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1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140" y="1485443"/>
                <a:ext cx="10076260" cy="1873141"/>
              </a:xfrm>
              <a:prstGeom prst="rect">
                <a:avLst/>
              </a:prstGeom>
              <a:blipFill>
                <a:blip r:embed="rId7"/>
                <a:stretch>
                  <a:fillRect l="-1028" b="-7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3600" y="3766427"/>
            <a:ext cx="3098657" cy="2755661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9538850" y="4765809"/>
            <a:ext cx="835614" cy="11707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2514187" y="-2795202"/>
            <a:ext cx="6999671" cy="12448405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8998" y="1220496"/>
            <a:ext cx="995667" cy="62636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78332" y="112610"/>
            <a:ext cx="854833" cy="8548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4219" y="5165896"/>
            <a:ext cx="826722" cy="82672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250626" y="310397"/>
            <a:ext cx="1214541" cy="37540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030879" y="5235323"/>
            <a:ext cx="884798" cy="78988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050601" y="967441"/>
            <a:ext cx="911199" cy="91119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0116754" y="5941039"/>
            <a:ext cx="847887" cy="84480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236212" y="5888382"/>
            <a:ext cx="646727" cy="801125"/>
          </a:xfrm>
          <a:prstGeom prst="rect">
            <a:avLst/>
          </a:prstGeom>
        </p:spPr>
      </p:pic>
      <p:grpSp>
        <p:nvGrpSpPr>
          <p:cNvPr id="18" name="Group 7"/>
          <p:cNvGrpSpPr/>
          <p:nvPr/>
        </p:nvGrpSpPr>
        <p:grpSpPr>
          <a:xfrm>
            <a:off x="2032000" y="2385710"/>
            <a:ext cx="7924800" cy="2516490"/>
            <a:chOff x="0" y="0"/>
            <a:chExt cx="8520421" cy="2899380"/>
          </a:xfrm>
        </p:grpSpPr>
        <p:grpSp>
          <p:nvGrpSpPr>
            <p:cNvPr id="19" name="Group 8"/>
            <p:cNvGrpSpPr/>
            <p:nvPr/>
          </p:nvGrpSpPr>
          <p:grpSpPr>
            <a:xfrm>
              <a:off x="0" y="0"/>
              <a:ext cx="8520421" cy="2899380"/>
              <a:chOff x="0" y="0"/>
              <a:chExt cx="3765050" cy="1281194"/>
            </a:xfrm>
          </p:grpSpPr>
          <p:sp>
            <p:nvSpPr>
              <p:cNvPr id="21" name="Freeform 9"/>
              <p:cNvSpPr/>
              <p:nvPr/>
            </p:nvSpPr>
            <p:spPr>
              <a:xfrm>
                <a:off x="80010" y="80010"/>
                <a:ext cx="3672340" cy="1188484"/>
              </a:xfrm>
              <a:custGeom>
                <a:avLst/>
                <a:gdLst/>
                <a:ahLst/>
                <a:cxnLst/>
                <a:rect l="l" t="t" r="r" b="b"/>
                <a:pathLst>
                  <a:path w="3672340" h="1188484">
                    <a:moveTo>
                      <a:pt x="0" y="1133874"/>
                    </a:moveTo>
                    <a:lnTo>
                      <a:pt x="0" y="1188484"/>
                    </a:lnTo>
                    <a:lnTo>
                      <a:pt x="3672340" y="1188484"/>
                    </a:lnTo>
                    <a:lnTo>
                      <a:pt x="3672340" y="0"/>
                    </a:lnTo>
                    <a:lnTo>
                      <a:pt x="3617729" y="0"/>
                    </a:lnTo>
                    <a:lnTo>
                      <a:pt x="3617729" y="113387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2" name="Freeform 10"/>
              <p:cNvSpPr/>
              <p:nvPr/>
            </p:nvSpPr>
            <p:spPr>
              <a:xfrm>
                <a:off x="67310" y="67310"/>
                <a:ext cx="3697740" cy="1213884"/>
              </a:xfrm>
              <a:custGeom>
                <a:avLst/>
                <a:gdLst/>
                <a:ahLst/>
                <a:cxnLst/>
                <a:rect l="l" t="t" r="r" b="b"/>
                <a:pathLst>
                  <a:path w="3697740" h="1213884">
                    <a:moveTo>
                      <a:pt x="3630429" y="0"/>
                    </a:moveTo>
                    <a:lnTo>
                      <a:pt x="3630429" y="12700"/>
                    </a:lnTo>
                    <a:lnTo>
                      <a:pt x="3685040" y="12700"/>
                    </a:lnTo>
                    <a:lnTo>
                      <a:pt x="3685040" y="1201184"/>
                    </a:lnTo>
                    <a:lnTo>
                      <a:pt x="12700" y="1201184"/>
                    </a:lnTo>
                    <a:lnTo>
                      <a:pt x="12700" y="1146574"/>
                    </a:lnTo>
                    <a:lnTo>
                      <a:pt x="0" y="1146574"/>
                    </a:lnTo>
                    <a:lnTo>
                      <a:pt x="0" y="1213884"/>
                    </a:lnTo>
                    <a:lnTo>
                      <a:pt x="3697740" y="1213884"/>
                    </a:lnTo>
                    <a:lnTo>
                      <a:pt x="369774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3" name="Freeform 11"/>
              <p:cNvSpPr/>
              <p:nvPr/>
            </p:nvSpPr>
            <p:spPr>
              <a:xfrm>
                <a:off x="12700" y="12700"/>
                <a:ext cx="3672339" cy="1188484"/>
              </a:xfrm>
              <a:custGeom>
                <a:avLst/>
                <a:gdLst/>
                <a:ahLst/>
                <a:cxnLst/>
                <a:rect l="l" t="t" r="r" b="b"/>
                <a:pathLst>
                  <a:path w="3672339" h="1188484">
                    <a:moveTo>
                      <a:pt x="0" y="0"/>
                    </a:moveTo>
                    <a:lnTo>
                      <a:pt x="3672339" y="0"/>
                    </a:lnTo>
                    <a:lnTo>
                      <a:pt x="3672339" y="1188484"/>
                    </a:lnTo>
                    <a:lnTo>
                      <a:pt x="0" y="1188484"/>
                    </a:lnTo>
                    <a:close/>
                  </a:path>
                </a:pathLst>
              </a:custGeom>
              <a:solidFill>
                <a:srgbClr val="FDFB52"/>
              </a:solidFill>
            </p:spPr>
          </p:sp>
          <p:sp>
            <p:nvSpPr>
              <p:cNvPr id="24" name="Freeform 12"/>
              <p:cNvSpPr/>
              <p:nvPr/>
            </p:nvSpPr>
            <p:spPr>
              <a:xfrm>
                <a:off x="0" y="0"/>
                <a:ext cx="3697740" cy="1213884"/>
              </a:xfrm>
              <a:custGeom>
                <a:avLst/>
                <a:gdLst/>
                <a:ahLst/>
                <a:cxnLst/>
                <a:rect l="l" t="t" r="r" b="b"/>
                <a:pathLst>
                  <a:path w="3697740" h="1213884">
                    <a:moveTo>
                      <a:pt x="80010" y="1213884"/>
                    </a:moveTo>
                    <a:lnTo>
                      <a:pt x="3697740" y="1213884"/>
                    </a:lnTo>
                    <a:lnTo>
                      <a:pt x="3697740" y="80010"/>
                    </a:lnTo>
                    <a:lnTo>
                      <a:pt x="3697740" y="67310"/>
                    </a:lnTo>
                    <a:lnTo>
                      <a:pt x="3697740" y="0"/>
                    </a:lnTo>
                    <a:lnTo>
                      <a:pt x="0" y="0"/>
                    </a:lnTo>
                    <a:lnTo>
                      <a:pt x="0" y="1213884"/>
                    </a:lnTo>
                    <a:lnTo>
                      <a:pt x="67310" y="1213884"/>
                    </a:lnTo>
                    <a:lnTo>
                      <a:pt x="80010" y="1213884"/>
                    </a:lnTo>
                    <a:close/>
                    <a:moveTo>
                      <a:pt x="12700" y="12700"/>
                    </a:moveTo>
                    <a:lnTo>
                      <a:pt x="3685039" y="12700"/>
                    </a:lnTo>
                    <a:lnTo>
                      <a:pt x="3685039" y="1201184"/>
                    </a:lnTo>
                    <a:lnTo>
                      <a:pt x="12700" y="1201184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0" name="TextBox 13"/>
            <p:cNvSpPr txBox="1"/>
            <p:nvPr/>
          </p:nvSpPr>
          <p:spPr>
            <a:xfrm>
              <a:off x="472444" y="930271"/>
              <a:ext cx="7426524" cy="8865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6002"/>
                </a:lnSpc>
              </a:pPr>
              <a:r>
                <a:rPr lang="en-US" sz="5002" b="1" spc="-75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508000" y="1092200"/>
            <a:ext cx="11125200" cy="59436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3708401" y="176095"/>
            <a:ext cx="5027527" cy="739129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5"/>
              <a:ext cx="87598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>
                <a:defRPr/>
              </a:pPr>
              <a:r>
                <a:rPr lang="en-US" sz="30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955799" y="1654263"/>
            <a:ext cx="8229600" cy="561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30">
              <a:lnSpc>
                <a:spcPct val="107000"/>
              </a:lnSpc>
              <a:spcAft>
                <a:spcPts val="533"/>
              </a:spcAft>
            </a:pPr>
            <a:r>
              <a:rPr lang="fr-FR" sz="3000" b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3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1:</a:t>
            </a:r>
            <a:r>
              <a:rPr lang="fr-FR" sz="3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fr-FR" sz="3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3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fr-FR" sz="3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09324" y="4648200"/>
            <a:ext cx="1591069" cy="157714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879921" y="4258717"/>
            <a:ext cx="6604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5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39978" y="599751"/>
            <a:ext cx="706873" cy="908364"/>
          </a:xfrm>
          <a:prstGeom prst="rect">
            <a:avLst/>
          </a:prstGeom>
        </p:spPr>
      </p:pic>
      <p:pic>
        <p:nvPicPr>
          <p:cNvPr id="16" name="Pictur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52784" y="5112239"/>
            <a:ext cx="750589" cy="143341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55799" y="2238220"/>
            <a:ext cx="8526699" cy="3495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30">
              <a:lnSpc>
                <a:spcPct val="200000"/>
              </a:lnSpc>
            </a:pPr>
            <a:r>
              <a:rPr lang="fr-FR" sz="28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Tam </a:t>
            </a:r>
            <a:r>
              <a:rPr lang="fr-FR" sz="28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28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fr-FR" sz="28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28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fr-FR" sz="28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fr-FR" sz="28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28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fr-FR" sz="28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28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28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60°</a:t>
            </a:r>
            <a:endParaRPr lang="en-US" sz="28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609630">
              <a:lnSpc>
                <a:spcPct val="200000"/>
              </a:lnSpc>
            </a:pPr>
            <a:r>
              <a:rPr lang="fr-FR" sz="28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Tam </a:t>
            </a:r>
            <a:r>
              <a:rPr lang="fr-FR" sz="28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28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fr-FR" sz="28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28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fr-FR" sz="28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fr-FR" sz="28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28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fr-FR" sz="28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609630">
              <a:lnSpc>
                <a:spcPct val="200000"/>
              </a:lnSpc>
            </a:pPr>
            <a:r>
              <a:rPr lang="fr-FR" sz="28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Tam </a:t>
            </a:r>
            <a:r>
              <a:rPr lang="fr-FR" sz="28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28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fr-FR" sz="28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là </a:t>
            </a:r>
            <a:r>
              <a:rPr lang="fr-FR" sz="28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28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28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fr-FR" sz="28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609630">
              <a:lnSpc>
                <a:spcPct val="200000"/>
              </a:lnSpc>
            </a:pPr>
            <a:r>
              <a:rPr lang="fr-FR" sz="28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Tam </a:t>
            </a:r>
            <a:r>
              <a:rPr lang="fr-FR" sz="28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28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fr-FR" sz="28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là </a:t>
            </a:r>
            <a:r>
              <a:rPr lang="fr-FR" sz="28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28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28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fr-FR" sz="28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95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558802" y="584200"/>
            <a:ext cx="11125198" cy="6273800"/>
            <a:chOff x="0" y="0"/>
            <a:chExt cx="6038062" cy="6076340"/>
          </a:xfrm>
        </p:grpSpPr>
        <p:sp>
          <p:nvSpPr>
            <p:cNvPr id="5" name="Freeform 5"/>
            <p:cNvSpPr/>
            <p:nvPr/>
          </p:nvSpPr>
          <p:spPr>
            <a:xfrm>
              <a:off x="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3708401" y="48271"/>
            <a:ext cx="5027527" cy="739129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5"/>
              <a:ext cx="87598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>
                <a:defRPr/>
              </a:pPr>
              <a:r>
                <a:rPr lang="en-US" sz="30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73173" y="4914928"/>
            <a:ext cx="1434027" cy="142148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7010400" y="2303143"/>
            <a:ext cx="6604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5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41803" y="5924236"/>
            <a:ext cx="706873" cy="908364"/>
          </a:xfrm>
          <a:prstGeom prst="rect">
            <a:avLst/>
          </a:prstGeom>
        </p:spPr>
      </p:pic>
      <p:pic>
        <p:nvPicPr>
          <p:cNvPr id="26" name="Pictur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23600" y="1939286"/>
            <a:ext cx="700267" cy="133731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68226" y="1221984"/>
            <a:ext cx="10077949" cy="561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30">
              <a:lnSpc>
                <a:spcPct val="107000"/>
              </a:lnSpc>
              <a:spcAft>
                <a:spcPts val="533"/>
              </a:spcAft>
            </a:pPr>
            <a:r>
              <a:rPr lang="fr-FR" sz="3000" b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3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2:</a:t>
            </a:r>
            <a:r>
              <a:rPr lang="fr-FR" sz="3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Hai </a:t>
            </a:r>
            <a:r>
              <a:rPr lang="fr-FR" sz="3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fr-FR" sz="3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nhọn</a:t>
            </a:r>
            <a:r>
              <a:rPr lang="fr-FR" sz="3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3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3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3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fr-FR" sz="3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fr-FR" sz="3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endParaRPr lang="en-US" sz="3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28167" y="1855318"/>
            <a:ext cx="6096000" cy="2181046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09630">
              <a:lnSpc>
                <a:spcPct val="250000"/>
              </a:lnSpc>
              <a:spcAft>
                <a:spcPts val="533"/>
              </a:spcAft>
            </a:pPr>
            <a:r>
              <a:rPr lang="fr-FR" sz="28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30°				B. 45°</a:t>
            </a:r>
            <a:endParaRPr lang="en-US" sz="28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609630">
              <a:lnSpc>
                <a:spcPct val="250000"/>
              </a:lnSpc>
              <a:spcAft>
                <a:spcPts val="533"/>
              </a:spcAft>
            </a:pPr>
            <a:r>
              <a:rPr lang="fr-FR" sz="28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60°				D. 90°</a:t>
            </a:r>
            <a:endParaRPr lang="en-US" sz="28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06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508000" y="1092200"/>
            <a:ext cx="11125200" cy="59436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3708401" y="176095"/>
            <a:ext cx="5027527" cy="739129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5"/>
              <a:ext cx="87598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>
                <a:defRPr/>
              </a:pPr>
              <a:r>
                <a:rPr lang="en-US" sz="30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244600" y="1854910"/>
            <a:ext cx="10210800" cy="561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30">
              <a:lnSpc>
                <a:spcPct val="107000"/>
              </a:lnSpc>
              <a:spcAft>
                <a:spcPts val="533"/>
              </a:spcAft>
            </a:pPr>
            <a:r>
              <a:rPr lang="fr-FR" sz="3000" b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 3:</a:t>
            </a:r>
            <a:r>
              <a:rPr lang="fr-FR" sz="300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Cho tam giác ABC cân tại A. Chọn phát biểu sai:</a:t>
            </a:r>
            <a:endParaRPr lang="en-US" sz="30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34458" y="4820896"/>
            <a:ext cx="1418660" cy="1406247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6959600" y="4196591"/>
            <a:ext cx="6604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6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39978" y="599751"/>
            <a:ext cx="706873" cy="908364"/>
          </a:xfrm>
          <a:prstGeom prst="rect">
            <a:avLst/>
          </a:prstGeom>
        </p:spPr>
      </p:pic>
      <p:pic>
        <p:nvPicPr>
          <p:cNvPr id="17" name="Pictur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4800" y="5054601"/>
            <a:ext cx="750589" cy="143341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2794000" y="2494036"/>
                <a:ext cx="6908800" cy="22931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>
                  <a:lnSpc>
                    <a:spcPct val="200000"/>
                  </a:lnSpc>
                  <a:spcAft>
                    <a:spcPts val="533"/>
                  </a:spcAft>
                </a:pPr>
                <a:r>
                  <a:rPr lang="fr-FR" sz="28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8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fr-FR" sz="28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8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fr-FR" sz="28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	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8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fr-FR" sz="28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8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</m:t>
                        </m:r>
                        <m:sSup>
                          <m:sSupPr>
                            <m:ctrlPr>
                              <a:rPr lang="en-US" sz="2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2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0</m:t>
                            </m:r>
                          </m:e>
                          <m:sup>
                            <m:r>
                              <a:rPr lang="fr-FR" sz="2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𝑜</m:t>
                            </m:r>
                          </m:sup>
                        </m:sSup>
                        <m:r>
                          <a:rPr lang="fr-FR" sz="28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sz="2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fr-FR" sz="28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</m:acc>
                      </m:num>
                      <m:den>
                        <m:r>
                          <a:rPr lang="fr-FR" sz="28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defTabSz="609630">
                  <a:lnSpc>
                    <a:spcPct val="200000"/>
                  </a:lnSpc>
                  <a:spcAft>
                    <a:spcPts val="533"/>
                  </a:spcAft>
                </a:pPr>
                <a:r>
                  <a:rPr lang="fr-FR" sz="28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8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fr-FR" sz="28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=18</m:t>
                    </m:r>
                    <m:sSup>
                      <m:sSupPr>
                        <m:ctrlPr>
                          <a:rPr lang="en-US" sz="28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8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fr-FR" sz="28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  <m:r>
                      <a:rPr lang="fr-FR" sz="28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−2</m:t>
                    </m:r>
                    <m:acc>
                      <m:accPr>
                        <m:chr m:val="̂"/>
                        <m:ctrlPr>
                          <a:rPr lang="en-US" sz="28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8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fr-FR" sz="28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8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fr-FR" sz="28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≠</m:t>
                    </m:r>
                    <m:acc>
                      <m:accPr>
                        <m:chr m:val="̂"/>
                        <m:ctrlPr>
                          <a:rPr lang="en-US" sz="28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8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lang="en-US" sz="28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000" y="2494036"/>
                <a:ext cx="6908800" cy="2293128"/>
              </a:xfrm>
              <a:prstGeom prst="rect">
                <a:avLst/>
              </a:prstGeom>
              <a:blipFill>
                <a:blip r:embed="rId8"/>
                <a:stretch>
                  <a:fillRect l="-1852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149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508000" y="1092200"/>
            <a:ext cx="11125200" cy="59436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3708401" y="176095"/>
            <a:ext cx="5027527" cy="739129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5"/>
              <a:ext cx="87598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>
                <a:defRPr/>
              </a:pPr>
              <a:r>
                <a:rPr lang="en-US" sz="30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4937" y="4696319"/>
            <a:ext cx="1625600" cy="1611376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6502400" y="3320493"/>
            <a:ext cx="6604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6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39978" y="599751"/>
            <a:ext cx="706873" cy="908364"/>
          </a:xfrm>
          <a:prstGeom prst="rect">
            <a:avLst/>
          </a:prstGeom>
        </p:spPr>
      </p:pic>
      <p:pic>
        <p:nvPicPr>
          <p:cNvPr id="17" name="Pictur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805168" y="3166288"/>
            <a:ext cx="750589" cy="143341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599" y="1651000"/>
            <a:ext cx="9398000" cy="1402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  <a:spcAft>
                <a:spcPts val="533"/>
              </a:spcAft>
            </a:pPr>
            <a:r>
              <a:rPr lang="fr-FR" sz="3000" b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3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4:</a:t>
            </a:r>
            <a:r>
              <a:rPr lang="fr-FR" sz="3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3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3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3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fr-FR" sz="3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3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fr-FR" sz="3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fr-FR" sz="3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fr-FR" sz="3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là 64° </a:t>
            </a:r>
            <a:r>
              <a:rPr lang="fr-FR" sz="3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fr-FR" sz="3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3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fr-FR" sz="3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fr-FR" sz="3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fr-FR" sz="3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3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27585" y="2921000"/>
            <a:ext cx="6096000" cy="2181046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09630">
              <a:lnSpc>
                <a:spcPct val="250000"/>
              </a:lnSpc>
              <a:spcAft>
                <a:spcPts val="533"/>
              </a:spcAft>
            </a:pPr>
            <a:r>
              <a:rPr lang="fr-FR" sz="28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54°			B. 58°</a:t>
            </a:r>
            <a:endParaRPr lang="en-US" sz="28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609630">
              <a:lnSpc>
                <a:spcPct val="250000"/>
              </a:lnSpc>
              <a:spcAft>
                <a:spcPts val="533"/>
              </a:spcAft>
            </a:pPr>
            <a:r>
              <a:rPr lang="fr-FR" sz="28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72°			D. 90°</a:t>
            </a:r>
            <a:endParaRPr lang="en-US" sz="28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59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508000" y="1092200"/>
            <a:ext cx="11125200" cy="59436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3708401" y="176095"/>
            <a:ext cx="5027527" cy="739129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5"/>
              <a:ext cx="87598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>
                <a:defRPr/>
              </a:pPr>
              <a:r>
                <a:rPr lang="en-US" sz="3000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4708192"/>
            <a:ext cx="1640636" cy="162628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7162800" y="4654884"/>
            <a:ext cx="6604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1" y="1640158"/>
            <a:ext cx="9728199" cy="1402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30">
              <a:lnSpc>
                <a:spcPct val="150000"/>
              </a:lnSpc>
            </a:pPr>
            <a:r>
              <a:rPr lang="fr-FR" sz="3000" b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3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5:</a:t>
            </a:r>
            <a:r>
              <a:rPr lang="fr-FR" sz="3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3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3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3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fr-FR" sz="3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3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fr-FR" sz="3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fr-FR" sz="3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fr-FR" sz="3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3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70° </a:t>
            </a:r>
            <a:r>
              <a:rPr lang="fr-FR" sz="3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fr-FR" sz="3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fr-FR" sz="3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fr-FR" sz="3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fr-FR" sz="3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3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fr-FR" sz="3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fr-FR" sz="3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39978" y="599751"/>
            <a:ext cx="706873" cy="908364"/>
          </a:xfrm>
          <a:prstGeom prst="rect">
            <a:avLst/>
          </a:prstGeom>
        </p:spPr>
      </p:pic>
      <p:pic>
        <p:nvPicPr>
          <p:cNvPr id="17" name="Pictur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323812" y="3938177"/>
            <a:ext cx="750589" cy="143341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57600" y="3076006"/>
            <a:ext cx="6096000" cy="2181046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09630">
              <a:lnSpc>
                <a:spcPct val="250000"/>
              </a:lnSpc>
              <a:spcAft>
                <a:spcPts val="533"/>
              </a:spcAft>
            </a:pPr>
            <a:r>
              <a:rPr lang="fr-FR" sz="28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64°</a:t>
            </a:r>
            <a:r>
              <a:rPr lang="en-US" sz="2867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r>
              <a:rPr lang="fr-FR" sz="28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53°</a:t>
            </a:r>
            <a:endParaRPr lang="en-US" sz="28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609630">
              <a:lnSpc>
                <a:spcPct val="250000"/>
              </a:lnSpc>
              <a:spcAft>
                <a:spcPts val="533"/>
              </a:spcAft>
            </a:pPr>
            <a:r>
              <a:rPr lang="fr-FR" sz="28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70°</a:t>
            </a:r>
            <a:r>
              <a:rPr lang="en-US" sz="2867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r>
              <a:rPr lang="fr-FR" sz="28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40°</a:t>
            </a:r>
            <a:endParaRPr lang="en-US" sz="28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67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2514187" y="-2795202"/>
            <a:ext cx="6999671" cy="12448405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402793" y="1549400"/>
            <a:ext cx="11420519" cy="5080000"/>
            <a:chOff x="0" y="0"/>
            <a:chExt cx="41000197" cy="14962888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40855416" cy="14818109"/>
            </a:xfrm>
            <a:custGeom>
              <a:avLst/>
              <a:gdLst/>
              <a:ahLst/>
              <a:cxnLst/>
              <a:rect l="l" t="t" r="r" b="b"/>
              <a:pathLst>
                <a:path w="40855416" h="14818109">
                  <a:moveTo>
                    <a:pt x="0" y="0"/>
                  </a:moveTo>
                  <a:lnTo>
                    <a:pt x="40855416" y="0"/>
                  </a:lnTo>
                  <a:lnTo>
                    <a:pt x="40855416" y="14818109"/>
                  </a:lnTo>
                  <a:lnTo>
                    <a:pt x="0" y="14818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41000198" cy="14962888"/>
            </a:xfrm>
            <a:custGeom>
              <a:avLst/>
              <a:gdLst/>
              <a:ahLst/>
              <a:cxnLst/>
              <a:rect l="l" t="t" r="r" b="b"/>
              <a:pathLst>
                <a:path w="41000198" h="14962888">
                  <a:moveTo>
                    <a:pt x="40855416" y="14818108"/>
                  </a:moveTo>
                  <a:lnTo>
                    <a:pt x="41000198" y="14818108"/>
                  </a:lnTo>
                  <a:lnTo>
                    <a:pt x="41000198" y="14962888"/>
                  </a:lnTo>
                  <a:lnTo>
                    <a:pt x="40855416" y="14962888"/>
                  </a:lnTo>
                  <a:lnTo>
                    <a:pt x="40855416" y="14818108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4818108"/>
                  </a:lnTo>
                  <a:lnTo>
                    <a:pt x="0" y="14818108"/>
                  </a:lnTo>
                  <a:lnTo>
                    <a:pt x="0" y="144780"/>
                  </a:lnTo>
                  <a:close/>
                  <a:moveTo>
                    <a:pt x="0" y="14818108"/>
                  </a:moveTo>
                  <a:lnTo>
                    <a:pt x="144780" y="14818108"/>
                  </a:lnTo>
                  <a:lnTo>
                    <a:pt x="144780" y="14962888"/>
                  </a:lnTo>
                  <a:lnTo>
                    <a:pt x="0" y="14962888"/>
                  </a:lnTo>
                  <a:lnTo>
                    <a:pt x="0" y="14818108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14818108"/>
                  </a:lnTo>
                  <a:lnTo>
                    <a:pt x="40855416" y="14818108"/>
                  </a:lnTo>
                  <a:lnTo>
                    <a:pt x="40855416" y="144780"/>
                  </a:lnTo>
                  <a:close/>
                  <a:moveTo>
                    <a:pt x="144780" y="14818108"/>
                  </a:moveTo>
                  <a:lnTo>
                    <a:pt x="40855416" y="14818108"/>
                  </a:lnTo>
                  <a:lnTo>
                    <a:pt x="40855416" y="14962888"/>
                  </a:lnTo>
                  <a:lnTo>
                    <a:pt x="144780" y="14962888"/>
                  </a:lnTo>
                  <a:lnTo>
                    <a:pt x="144780" y="14818108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</p:grpSp>
      <p:grpSp>
        <p:nvGrpSpPr>
          <p:cNvPr id="16" name="Group 15"/>
          <p:cNvGrpSpPr/>
          <p:nvPr/>
        </p:nvGrpSpPr>
        <p:grpSpPr>
          <a:xfrm>
            <a:off x="2242359" y="381000"/>
            <a:ext cx="7741388" cy="905134"/>
            <a:chOff x="3337959" y="1158587"/>
            <a:chExt cx="11612082" cy="1698913"/>
          </a:xfrm>
        </p:grpSpPr>
        <p:grpSp>
          <p:nvGrpSpPr>
            <p:cNvPr id="7" name="Group 7"/>
            <p:cNvGrpSpPr/>
            <p:nvPr/>
          </p:nvGrpSpPr>
          <p:grpSpPr>
            <a:xfrm>
              <a:off x="5949435" y="1158587"/>
              <a:ext cx="6242565" cy="1698913"/>
              <a:chOff x="0" y="0"/>
              <a:chExt cx="7530183" cy="100096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80010" y="80010"/>
                <a:ext cx="7437472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7437472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7437472" y="908257"/>
                    </a:lnTo>
                    <a:lnTo>
                      <a:pt x="7437472" y="0"/>
                    </a:lnTo>
                    <a:lnTo>
                      <a:pt x="7382862" y="0"/>
                    </a:lnTo>
                    <a:lnTo>
                      <a:pt x="7382862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67310" y="67310"/>
                <a:ext cx="7462872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7462872" h="933657">
                    <a:moveTo>
                      <a:pt x="7395562" y="0"/>
                    </a:moveTo>
                    <a:lnTo>
                      <a:pt x="7395562" y="12700"/>
                    </a:lnTo>
                    <a:lnTo>
                      <a:pt x="7450172" y="12700"/>
                    </a:lnTo>
                    <a:lnTo>
                      <a:pt x="7450172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7462872" y="933657"/>
                    </a:lnTo>
                    <a:lnTo>
                      <a:pt x="7462872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12700" y="12700"/>
                <a:ext cx="7437472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7437472" h="908257">
                    <a:moveTo>
                      <a:pt x="0" y="0"/>
                    </a:moveTo>
                    <a:lnTo>
                      <a:pt x="7437472" y="0"/>
                    </a:lnTo>
                    <a:lnTo>
                      <a:pt x="7437472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FF846B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0" y="0"/>
                <a:ext cx="7462872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7462872" h="933657">
                    <a:moveTo>
                      <a:pt x="80010" y="933657"/>
                    </a:moveTo>
                    <a:lnTo>
                      <a:pt x="7462872" y="933657"/>
                    </a:lnTo>
                    <a:lnTo>
                      <a:pt x="7462872" y="80010"/>
                    </a:lnTo>
                    <a:lnTo>
                      <a:pt x="7462872" y="67310"/>
                    </a:lnTo>
                    <a:lnTo>
                      <a:pt x="7462872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7450172" y="12700"/>
                    </a:lnTo>
                    <a:lnTo>
                      <a:pt x="7450172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3" name="TextBox 13"/>
            <p:cNvSpPr txBox="1"/>
            <p:nvPr/>
          </p:nvSpPr>
          <p:spPr>
            <a:xfrm>
              <a:off x="3337959" y="1290163"/>
              <a:ext cx="11612082" cy="13023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6002"/>
                </a:lnSpc>
              </a:pPr>
              <a:r>
                <a:rPr lang="en-US" sz="4000" b="1" spc="-75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KHỞI ĐỘNG</a:t>
              </a: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33900">
            <a:off x="11146689" y="488391"/>
            <a:ext cx="1206011" cy="156072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950641">
            <a:off x="760372" y="648182"/>
            <a:ext cx="1219003" cy="82737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660401" y="1600200"/>
                <a:ext cx="10352673" cy="18731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giằng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cầu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Long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Biên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bắc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sông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Hồng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Thủ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đô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Nội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68)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gợi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ảnh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sự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xứng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01" y="1600200"/>
                <a:ext cx="10352673" cy="1873141"/>
              </a:xfrm>
              <a:prstGeom prst="rect">
                <a:avLst/>
              </a:prstGeom>
              <a:blipFill>
                <a:blip r:embed="rId6"/>
                <a:stretch>
                  <a:fillRect l="-1118" r="-1059" b="-7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8104" y="3663604"/>
            <a:ext cx="5001530" cy="278603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705600" y="3532991"/>
            <a:ext cx="4307474" cy="1257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  <a:spcBef>
                <a:spcPts val="400"/>
              </a:spcBef>
              <a:spcAft>
                <a:spcPts val="533"/>
              </a:spcAft>
            </a:pPr>
            <a:r>
              <a:rPr lang="nl-NL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 giác ABC như vậy gọi là tam giác gì?</a:t>
            </a:r>
            <a:endParaRPr lang="en-US" sz="26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534400" y="5197678"/>
            <a:ext cx="1210077" cy="1035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186080">
            <a:off x="-116957" y="5636360"/>
            <a:ext cx="906594" cy="117323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95355">
            <a:off x="11418515" y="98474"/>
            <a:ext cx="793742" cy="102719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19222" y="405750"/>
            <a:ext cx="3743702" cy="50937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09630">
              <a:lnSpc>
                <a:spcPct val="107000"/>
              </a:lnSpc>
              <a:spcBef>
                <a:spcPts val="400"/>
              </a:spcBef>
              <a:spcAft>
                <a:spcPts val="533"/>
              </a:spcAft>
            </a:pPr>
            <a:r>
              <a:rPr lang="fr-FR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1: (SGK – </a:t>
            </a:r>
            <a:r>
              <a:rPr lang="fr-FR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fr-FR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96)</a:t>
            </a:r>
            <a:endParaRPr lang="en-US" sz="26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81628" y="2499876"/>
            <a:ext cx="86792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>
              <a:defRPr/>
            </a:pPr>
            <a:r>
              <a:rPr lang="en-US" sz="2667" b="1" u="sng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667" b="1" u="sng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762000" y="1000796"/>
                <a:ext cx="10718800" cy="12574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𝐵𝑀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𝐶𝑁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21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000796"/>
                <a:ext cx="10718800" cy="1257460"/>
              </a:xfrm>
              <a:prstGeom prst="rect">
                <a:avLst/>
              </a:prstGeom>
              <a:blipFill>
                <a:blip r:embed="rId6"/>
                <a:stretch>
                  <a:fillRect l="-1081" b="-11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203200" y="15087"/>
            <a:ext cx="558800" cy="4988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32800" y="2787512"/>
            <a:ext cx="2997200" cy="358788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812800" y="3157586"/>
                <a:ext cx="7322949" cy="28512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01340" marR="20321" indent="-381019" defTabSz="60963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Tam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 = AC.</a:t>
                </a:r>
                <a:endParaRPr lang="en-US" sz="25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defTabSz="609630">
                  <a:lnSpc>
                    <a:spcPct val="150000"/>
                  </a:lnSpc>
                </a:pP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Do M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AC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14:m>
                  <m:oMath xmlns:m="http://schemas.openxmlformats.org/officeDocument/2006/math">
                    <m:r>
                      <a:rPr lang="en-US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𝐴𝑀</m:t>
                    </m:r>
                    <m:r>
                      <a:rPr lang="en-US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endParaRPr lang="en-US" sz="25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defTabSz="609630">
                  <a:lnSpc>
                    <a:spcPct val="150000"/>
                  </a:lnSpc>
                </a:pP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Do N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𝐴𝑁</m:t>
                    </m:r>
                    <m:r>
                      <a:rPr lang="en-US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5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defTabSz="609630">
                  <a:lnSpc>
                    <a:spcPct val="150000"/>
                  </a:lnSpc>
                </a:pP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 = AC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AM = AN.</a:t>
                </a:r>
                <a:endParaRPr lang="en-US" sz="25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800" y="3157586"/>
                <a:ext cx="7322949" cy="2851230"/>
              </a:xfrm>
              <a:prstGeom prst="rect">
                <a:avLst/>
              </a:prstGeom>
              <a:blipFill>
                <a:blip r:embed="rId10"/>
                <a:stretch>
                  <a:fillRect l="-998" b="-4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186080">
            <a:off x="-316283" y="5642220"/>
            <a:ext cx="906594" cy="117323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95355">
            <a:off x="11418515" y="98474"/>
            <a:ext cx="793742" cy="102719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19222" y="405750"/>
            <a:ext cx="3743702" cy="50937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09630">
              <a:lnSpc>
                <a:spcPct val="107000"/>
              </a:lnSpc>
              <a:spcBef>
                <a:spcPts val="400"/>
              </a:spcBef>
              <a:spcAft>
                <a:spcPts val="533"/>
              </a:spcAft>
              <a:defRPr/>
            </a:pPr>
            <a:r>
              <a:rPr lang="fr-FR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1: (SGK – </a:t>
            </a:r>
            <a:r>
              <a:rPr lang="fr-FR" sz="2667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fr-FR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96)</a:t>
            </a:r>
            <a:endParaRPr lang="en-US" sz="26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81628" y="2398276"/>
            <a:ext cx="86792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>
              <a:defRPr/>
            </a:pPr>
            <a:r>
              <a:rPr lang="en-US" sz="2667" b="1" u="sng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667" b="1" u="sng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762000" y="1000796"/>
                <a:ext cx="10718800" cy="12574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>
                  <a:lnSpc>
                    <a:spcPct val="150000"/>
                  </a:lnSpc>
                  <a:spcAft>
                    <a:spcPts val="800"/>
                  </a:spcAft>
                  <a:defRPr/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𝐵𝑀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𝐶𝑁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21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000796"/>
                <a:ext cx="10718800" cy="1257460"/>
              </a:xfrm>
              <a:prstGeom prst="rect">
                <a:avLst/>
              </a:prstGeom>
              <a:blipFill>
                <a:blip r:embed="rId6"/>
                <a:stretch>
                  <a:fillRect l="-1081" b="-11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203200" y="15087"/>
            <a:ext cx="558800" cy="4988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83600" y="2787512"/>
            <a:ext cx="2997200" cy="358788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219200" y="2937757"/>
                <a:ext cx="6705600" cy="35575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01340" marR="20321" indent="-381019" defTabSz="609630">
                  <a:lnSpc>
                    <a:spcPct val="15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𝐴𝑀𝐵</m:t>
                    </m:r>
                  </m:oMath>
                </a14:m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𝐴𝑁𝐶</m:t>
                    </m:r>
                  </m:oMath>
                </a14:m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5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algn="ctr" defTabSz="609630">
                  <a:lnSpc>
                    <a:spcPct val="150000"/>
                  </a:lnSpc>
                  <a:defRPr/>
                </a:pP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AM = AN (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5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algn="ctr" defTabSz="609630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5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algn="ctr" defTabSz="609630">
                  <a:lnSpc>
                    <a:spcPct val="150000"/>
                  </a:lnSpc>
                  <a:defRPr/>
                </a:pP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 = AC (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5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0321" marR="20321" algn="ctr" defTabSz="609630">
                  <a:lnSpc>
                    <a:spcPct val="150000"/>
                  </a:lnSpc>
                  <a:defRPr/>
                </a:pP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14:m>
                  <m:oMath xmlns:m="http://schemas.openxmlformats.org/officeDocument/2006/math">
                    <m:r>
                      <a:rPr lang="en-US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𝐴𝑀𝐵</m:t>
                    </m:r>
                  </m:oMath>
                </a14:m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𝐴𝑁𝐶</m:t>
                    </m:r>
                  </m:oMath>
                </a14:m>
                <a:r>
                  <a:rPr lang="en-US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(c - g - c).</a:t>
                </a:r>
                <a:endParaRPr lang="en-US" sz="25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defTabSz="609630">
                  <a:lnSpc>
                    <a:spcPct val="150000"/>
                  </a:lnSpc>
                  <a:defRPr/>
                </a:pPr>
                <a:r>
                  <a:rPr lang="fr-FR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fr-FR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BM = CN ( 2 </a:t>
                </a:r>
                <a:r>
                  <a:rPr lang="fr-FR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fr-FR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fr-FR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533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lang="fr-FR" sz="2533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25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937757"/>
                <a:ext cx="6705600" cy="3557512"/>
              </a:xfrm>
              <a:prstGeom prst="rect">
                <a:avLst/>
              </a:prstGeom>
              <a:blipFill>
                <a:blip r:embed="rId10"/>
                <a:stretch>
                  <a:fillRect l="-1545" b="-3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/>
          <p:cNvSpPr/>
          <p:nvPr/>
        </p:nvSpPr>
        <p:spPr>
          <a:xfrm>
            <a:off x="6705600" y="3709627"/>
            <a:ext cx="355600" cy="1574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43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2514187" y="-2795202"/>
            <a:ext cx="6999671" cy="12448405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grpSp>
        <p:nvGrpSpPr>
          <p:cNvPr id="154" name="Group 153"/>
          <p:cNvGrpSpPr/>
          <p:nvPr/>
        </p:nvGrpSpPr>
        <p:grpSpPr>
          <a:xfrm>
            <a:off x="304800" y="2486567"/>
            <a:ext cx="3654425" cy="2531827"/>
            <a:chOff x="457200" y="3729851"/>
            <a:chExt cx="5481637" cy="3797740"/>
          </a:xfrm>
        </p:grpSpPr>
        <p:grpSp>
          <p:nvGrpSpPr>
            <p:cNvPr id="15" name="Group 15"/>
            <p:cNvGrpSpPr/>
            <p:nvPr/>
          </p:nvGrpSpPr>
          <p:grpSpPr>
            <a:xfrm>
              <a:off x="457200" y="3729851"/>
              <a:ext cx="5481637" cy="3797740"/>
              <a:chOff x="0" y="0"/>
              <a:chExt cx="9412784" cy="18150317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72390" y="72390"/>
                <a:ext cx="9268004" cy="18005538"/>
              </a:xfrm>
              <a:custGeom>
                <a:avLst/>
                <a:gdLst/>
                <a:ahLst/>
                <a:cxnLst/>
                <a:rect l="l" t="t" r="r" b="b"/>
                <a:pathLst>
                  <a:path w="9268004" h="18005538">
                    <a:moveTo>
                      <a:pt x="0" y="0"/>
                    </a:moveTo>
                    <a:lnTo>
                      <a:pt x="9268004" y="0"/>
                    </a:lnTo>
                    <a:lnTo>
                      <a:pt x="9268004" y="18005538"/>
                    </a:lnTo>
                    <a:lnTo>
                      <a:pt x="0" y="180055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0"/>
                <a:ext cx="9412784" cy="18150317"/>
              </a:xfrm>
              <a:custGeom>
                <a:avLst/>
                <a:gdLst/>
                <a:ahLst/>
                <a:cxnLst/>
                <a:rect l="l" t="t" r="r" b="b"/>
                <a:pathLst>
                  <a:path w="9412784" h="18150317">
                    <a:moveTo>
                      <a:pt x="9268004" y="18005537"/>
                    </a:moveTo>
                    <a:lnTo>
                      <a:pt x="9412784" y="18005537"/>
                    </a:lnTo>
                    <a:lnTo>
                      <a:pt x="9412784" y="18150317"/>
                    </a:lnTo>
                    <a:lnTo>
                      <a:pt x="9268004" y="18150317"/>
                    </a:lnTo>
                    <a:lnTo>
                      <a:pt x="9268004" y="18005537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18005537"/>
                    </a:lnTo>
                    <a:lnTo>
                      <a:pt x="0" y="18005537"/>
                    </a:lnTo>
                    <a:lnTo>
                      <a:pt x="0" y="144780"/>
                    </a:lnTo>
                    <a:close/>
                    <a:moveTo>
                      <a:pt x="0" y="18005537"/>
                    </a:moveTo>
                    <a:lnTo>
                      <a:pt x="144780" y="18005537"/>
                    </a:lnTo>
                    <a:lnTo>
                      <a:pt x="144780" y="18150317"/>
                    </a:lnTo>
                    <a:lnTo>
                      <a:pt x="0" y="18150317"/>
                    </a:lnTo>
                    <a:lnTo>
                      <a:pt x="0" y="18005537"/>
                    </a:lnTo>
                    <a:close/>
                    <a:moveTo>
                      <a:pt x="9268004" y="144780"/>
                    </a:moveTo>
                    <a:lnTo>
                      <a:pt x="9412784" y="144780"/>
                    </a:lnTo>
                    <a:lnTo>
                      <a:pt x="9412784" y="18005537"/>
                    </a:lnTo>
                    <a:lnTo>
                      <a:pt x="9268004" y="18005537"/>
                    </a:lnTo>
                    <a:lnTo>
                      <a:pt x="9268004" y="144780"/>
                    </a:lnTo>
                    <a:close/>
                    <a:moveTo>
                      <a:pt x="144780" y="18005537"/>
                    </a:moveTo>
                    <a:lnTo>
                      <a:pt x="9268004" y="18005537"/>
                    </a:lnTo>
                    <a:lnTo>
                      <a:pt x="9268004" y="18150317"/>
                    </a:lnTo>
                    <a:lnTo>
                      <a:pt x="144780" y="18150317"/>
                    </a:lnTo>
                    <a:lnTo>
                      <a:pt x="144780" y="18005537"/>
                    </a:lnTo>
                    <a:close/>
                    <a:moveTo>
                      <a:pt x="9268004" y="0"/>
                    </a:moveTo>
                    <a:lnTo>
                      <a:pt x="9412784" y="0"/>
                    </a:lnTo>
                    <a:lnTo>
                      <a:pt x="9412784" y="144780"/>
                    </a:lnTo>
                    <a:lnTo>
                      <a:pt x="9268004" y="144780"/>
                    </a:lnTo>
                    <a:lnTo>
                      <a:pt x="9268004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9268004" y="0"/>
                    </a:lnTo>
                    <a:lnTo>
                      <a:pt x="9268004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7CB79D"/>
              </a:solidFill>
            </p:spPr>
          </p:sp>
        </p:grpSp>
        <p:sp>
          <p:nvSpPr>
            <p:cNvPr id="134" name="Rectangle 133"/>
            <p:cNvSpPr/>
            <p:nvPr/>
          </p:nvSpPr>
          <p:spPr>
            <a:xfrm>
              <a:off x="994561" y="4514352"/>
              <a:ext cx="4406917" cy="2794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630">
                <a:lnSpc>
                  <a:spcPct val="150000"/>
                </a:lnSpc>
                <a:spcBef>
                  <a:spcPts val="400"/>
                </a:spcBef>
                <a:spcAft>
                  <a:spcPts val="400"/>
                </a:spcAft>
                <a:buClr>
                  <a:srgbClr val="000000"/>
                </a:buClr>
              </a:pPr>
              <a:r>
                <a:rPr lang="pt-BR" sz="2667" kern="0" dirty="0">
                  <a:solidFill>
                    <a:prstClr val="black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Hoàn thành bài tập 43,44 trong SBT. </a:t>
              </a:r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2960220" y="636715"/>
            <a:ext cx="5929780" cy="1098761"/>
            <a:chOff x="4648200" y="342900"/>
            <a:chExt cx="8894670" cy="1648141"/>
          </a:xfrm>
        </p:grpSpPr>
        <p:grpSp>
          <p:nvGrpSpPr>
            <p:cNvPr id="10" name="Group 10"/>
            <p:cNvGrpSpPr/>
            <p:nvPr/>
          </p:nvGrpSpPr>
          <p:grpSpPr>
            <a:xfrm>
              <a:off x="4876800" y="342900"/>
              <a:ext cx="8666070" cy="1648141"/>
              <a:chOff x="0" y="0"/>
              <a:chExt cx="7501422" cy="1001853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80010" y="80010"/>
                <a:ext cx="7408712" cy="909143"/>
              </a:xfrm>
              <a:custGeom>
                <a:avLst/>
                <a:gdLst/>
                <a:ahLst/>
                <a:cxnLst/>
                <a:rect l="l" t="t" r="r" b="b"/>
                <a:pathLst>
                  <a:path w="7408712" h="909143">
                    <a:moveTo>
                      <a:pt x="0" y="854533"/>
                    </a:moveTo>
                    <a:lnTo>
                      <a:pt x="0" y="909143"/>
                    </a:lnTo>
                    <a:lnTo>
                      <a:pt x="7408712" y="909143"/>
                    </a:lnTo>
                    <a:lnTo>
                      <a:pt x="7408712" y="0"/>
                    </a:lnTo>
                    <a:lnTo>
                      <a:pt x="7354102" y="0"/>
                    </a:lnTo>
                    <a:lnTo>
                      <a:pt x="7354102" y="854533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67310" y="67310"/>
                <a:ext cx="7434112" cy="934543"/>
              </a:xfrm>
              <a:custGeom>
                <a:avLst/>
                <a:gdLst/>
                <a:ahLst/>
                <a:cxnLst/>
                <a:rect l="l" t="t" r="r" b="b"/>
                <a:pathLst>
                  <a:path w="7434112" h="934543">
                    <a:moveTo>
                      <a:pt x="7366802" y="0"/>
                    </a:moveTo>
                    <a:lnTo>
                      <a:pt x="7366802" y="12700"/>
                    </a:lnTo>
                    <a:lnTo>
                      <a:pt x="7421412" y="12700"/>
                    </a:lnTo>
                    <a:lnTo>
                      <a:pt x="7421412" y="921843"/>
                    </a:lnTo>
                    <a:lnTo>
                      <a:pt x="12700" y="921843"/>
                    </a:lnTo>
                    <a:lnTo>
                      <a:pt x="12700" y="867233"/>
                    </a:lnTo>
                    <a:lnTo>
                      <a:pt x="0" y="867233"/>
                    </a:lnTo>
                    <a:lnTo>
                      <a:pt x="0" y="934543"/>
                    </a:lnTo>
                    <a:lnTo>
                      <a:pt x="7434112" y="934543"/>
                    </a:lnTo>
                    <a:lnTo>
                      <a:pt x="7434112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3" name="Freeform 13"/>
              <p:cNvSpPr/>
              <p:nvPr/>
            </p:nvSpPr>
            <p:spPr>
              <a:xfrm>
                <a:off x="12700" y="12699"/>
                <a:ext cx="7408711" cy="909143"/>
              </a:xfrm>
              <a:custGeom>
                <a:avLst/>
                <a:gdLst/>
                <a:ahLst/>
                <a:cxnLst/>
                <a:rect l="l" t="t" r="r" b="b"/>
                <a:pathLst>
                  <a:path w="7408712" h="909143">
                    <a:moveTo>
                      <a:pt x="0" y="0"/>
                    </a:moveTo>
                    <a:lnTo>
                      <a:pt x="7408712" y="0"/>
                    </a:lnTo>
                    <a:lnTo>
                      <a:pt x="7408712" y="909143"/>
                    </a:lnTo>
                    <a:lnTo>
                      <a:pt x="0" y="909143"/>
                    </a:lnTo>
                    <a:close/>
                  </a:path>
                </a:pathLst>
              </a:custGeom>
              <a:solidFill>
                <a:srgbClr val="FDFB52"/>
              </a:solid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0" y="0"/>
                <a:ext cx="7434112" cy="934543"/>
              </a:xfrm>
              <a:custGeom>
                <a:avLst/>
                <a:gdLst/>
                <a:ahLst/>
                <a:cxnLst/>
                <a:rect l="l" t="t" r="r" b="b"/>
                <a:pathLst>
                  <a:path w="7434112" h="934543">
                    <a:moveTo>
                      <a:pt x="80010" y="934543"/>
                    </a:moveTo>
                    <a:lnTo>
                      <a:pt x="7434112" y="934543"/>
                    </a:lnTo>
                    <a:lnTo>
                      <a:pt x="7434112" y="80010"/>
                    </a:lnTo>
                    <a:lnTo>
                      <a:pt x="7434112" y="67310"/>
                    </a:lnTo>
                    <a:lnTo>
                      <a:pt x="7434112" y="0"/>
                    </a:lnTo>
                    <a:lnTo>
                      <a:pt x="0" y="0"/>
                    </a:lnTo>
                    <a:lnTo>
                      <a:pt x="0" y="934543"/>
                    </a:lnTo>
                    <a:lnTo>
                      <a:pt x="67310" y="934543"/>
                    </a:lnTo>
                    <a:lnTo>
                      <a:pt x="80010" y="934543"/>
                    </a:lnTo>
                    <a:close/>
                    <a:moveTo>
                      <a:pt x="12700" y="12700"/>
                    </a:moveTo>
                    <a:lnTo>
                      <a:pt x="7421412" y="12700"/>
                    </a:lnTo>
                    <a:lnTo>
                      <a:pt x="7421412" y="921843"/>
                    </a:lnTo>
                    <a:lnTo>
                      <a:pt x="12700" y="921843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6638C00F-E8A5-4110-A1AA-8DBFC98EA542}"/>
                </a:ext>
              </a:extLst>
            </p:cNvPr>
            <p:cNvSpPr txBox="1"/>
            <p:nvPr/>
          </p:nvSpPr>
          <p:spPr>
            <a:xfrm>
              <a:off x="4648200" y="697015"/>
              <a:ext cx="8610600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609630"/>
              <a:r>
                <a:rPr lang="en-US" sz="4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HƯỚNG DẪN VỀ NHÀ</a:t>
              </a:r>
              <a:endParaRPr lang="en-US" sz="4000" dirty="0">
                <a:solidFill>
                  <a:srgbClr val="FF0000"/>
                </a:solidFill>
                <a:latin typeface="Calibri"/>
              </a:endParaRPr>
            </a:p>
          </p:txBody>
        </p:sp>
      </p:grpSp>
      <p:pic>
        <p:nvPicPr>
          <p:cNvPr id="150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7200" y="6121400"/>
            <a:ext cx="799459" cy="502932"/>
          </a:xfrm>
          <a:prstGeom prst="rect">
            <a:avLst/>
          </a:prstGeom>
        </p:spPr>
      </p:pic>
      <p:pic>
        <p:nvPicPr>
          <p:cNvPr id="151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931120" y="6012112"/>
            <a:ext cx="617289" cy="617289"/>
          </a:xfrm>
          <a:prstGeom prst="rect">
            <a:avLst/>
          </a:prstGeom>
        </p:spPr>
      </p:pic>
      <p:pic>
        <p:nvPicPr>
          <p:cNvPr id="152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014084" y="6080543"/>
            <a:ext cx="584647" cy="584647"/>
          </a:xfrm>
          <a:prstGeom prst="rect">
            <a:avLst/>
          </a:prstGeom>
        </p:spPr>
      </p:pic>
      <p:pic>
        <p:nvPicPr>
          <p:cNvPr id="153" name="Picture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200341" y="6044141"/>
            <a:ext cx="585259" cy="585259"/>
          </a:xfrm>
          <a:prstGeom prst="rect">
            <a:avLst/>
          </a:prstGeom>
        </p:spPr>
      </p:pic>
      <p:grpSp>
        <p:nvGrpSpPr>
          <p:cNvPr id="156" name="Group 155"/>
          <p:cNvGrpSpPr/>
          <p:nvPr/>
        </p:nvGrpSpPr>
        <p:grpSpPr>
          <a:xfrm>
            <a:off x="4344288" y="2486567"/>
            <a:ext cx="3654425" cy="2531827"/>
            <a:chOff x="6516431" y="3729851"/>
            <a:chExt cx="5481637" cy="3797740"/>
          </a:xfrm>
        </p:grpSpPr>
        <p:grpSp>
          <p:nvGrpSpPr>
            <p:cNvPr id="144" name="Group 15"/>
            <p:cNvGrpSpPr/>
            <p:nvPr/>
          </p:nvGrpSpPr>
          <p:grpSpPr>
            <a:xfrm>
              <a:off x="6516431" y="3729851"/>
              <a:ext cx="5481637" cy="3797740"/>
              <a:chOff x="0" y="0"/>
              <a:chExt cx="9412784" cy="18150317"/>
            </a:xfrm>
          </p:grpSpPr>
          <p:sp>
            <p:nvSpPr>
              <p:cNvPr id="145" name="Freeform 16"/>
              <p:cNvSpPr/>
              <p:nvPr/>
            </p:nvSpPr>
            <p:spPr>
              <a:xfrm>
                <a:off x="72390" y="72390"/>
                <a:ext cx="9268004" cy="18005538"/>
              </a:xfrm>
              <a:custGeom>
                <a:avLst/>
                <a:gdLst/>
                <a:ahLst/>
                <a:cxnLst/>
                <a:rect l="l" t="t" r="r" b="b"/>
                <a:pathLst>
                  <a:path w="9268004" h="18005538">
                    <a:moveTo>
                      <a:pt x="0" y="0"/>
                    </a:moveTo>
                    <a:lnTo>
                      <a:pt x="9268004" y="0"/>
                    </a:lnTo>
                    <a:lnTo>
                      <a:pt x="9268004" y="18005538"/>
                    </a:lnTo>
                    <a:lnTo>
                      <a:pt x="0" y="180055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46" name="Freeform 17"/>
              <p:cNvSpPr/>
              <p:nvPr/>
            </p:nvSpPr>
            <p:spPr>
              <a:xfrm>
                <a:off x="0" y="0"/>
                <a:ext cx="9412784" cy="18150317"/>
              </a:xfrm>
              <a:custGeom>
                <a:avLst/>
                <a:gdLst/>
                <a:ahLst/>
                <a:cxnLst/>
                <a:rect l="l" t="t" r="r" b="b"/>
                <a:pathLst>
                  <a:path w="9412784" h="18150317">
                    <a:moveTo>
                      <a:pt x="9268004" y="18005537"/>
                    </a:moveTo>
                    <a:lnTo>
                      <a:pt x="9412784" y="18005537"/>
                    </a:lnTo>
                    <a:lnTo>
                      <a:pt x="9412784" y="18150317"/>
                    </a:lnTo>
                    <a:lnTo>
                      <a:pt x="9268004" y="18150317"/>
                    </a:lnTo>
                    <a:lnTo>
                      <a:pt x="9268004" y="18005537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18005537"/>
                    </a:lnTo>
                    <a:lnTo>
                      <a:pt x="0" y="18005537"/>
                    </a:lnTo>
                    <a:lnTo>
                      <a:pt x="0" y="144780"/>
                    </a:lnTo>
                    <a:close/>
                    <a:moveTo>
                      <a:pt x="0" y="18005537"/>
                    </a:moveTo>
                    <a:lnTo>
                      <a:pt x="144780" y="18005537"/>
                    </a:lnTo>
                    <a:lnTo>
                      <a:pt x="144780" y="18150317"/>
                    </a:lnTo>
                    <a:lnTo>
                      <a:pt x="0" y="18150317"/>
                    </a:lnTo>
                    <a:lnTo>
                      <a:pt x="0" y="18005537"/>
                    </a:lnTo>
                    <a:close/>
                    <a:moveTo>
                      <a:pt x="9268004" y="144780"/>
                    </a:moveTo>
                    <a:lnTo>
                      <a:pt x="9412784" y="144780"/>
                    </a:lnTo>
                    <a:lnTo>
                      <a:pt x="9412784" y="18005537"/>
                    </a:lnTo>
                    <a:lnTo>
                      <a:pt x="9268004" y="18005537"/>
                    </a:lnTo>
                    <a:lnTo>
                      <a:pt x="9268004" y="144780"/>
                    </a:lnTo>
                    <a:close/>
                    <a:moveTo>
                      <a:pt x="144780" y="18005537"/>
                    </a:moveTo>
                    <a:lnTo>
                      <a:pt x="9268004" y="18005537"/>
                    </a:lnTo>
                    <a:lnTo>
                      <a:pt x="9268004" y="18150317"/>
                    </a:lnTo>
                    <a:lnTo>
                      <a:pt x="144780" y="18150317"/>
                    </a:lnTo>
                    <a:lnTo>
                      <a:pt x="144780" y="18005537"/>
                    </a:lnTo>
                    <a:close/>
                    <a:moveTo>
                      <a:pt x="9268004" y="0"/>
                    </a:moveTo>
                    <a:lnTo>
                      <a:pt x="9412784" y="0"/>
                    </a:lnTo>
                    <a:lnTo>
                      <a:pt x="9412784" y="144780"/>
                    </a:lnTo>
                    <a:lnTo>
                      <a:pt x="9268004" y="144780"/>
                    </a:lnTo>
                    <a:lnTo>
                      <a:pt x="9268004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9268004" y="0"/>
                    </a:lnTo>
                    <a:lnTo>
                      <a:pt x="9268004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7CB79D"/>
              </a:solidFill>
            </p:spPr>
          </p:sp>
        </p:grpSp>
        <p:sp>
          <p:nvSpPr>
            <p:cNvPr id="155" name="Rectangle 154"/>
            <p:cNvSpPr/>
            <p:nvPr/>
          </p:nvSpPr>
          <p:spPr>
            <a:xfrm>
              <a:off x="6861297" y="4535226"/>
              <a:ext cx="4791904" cy="18714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630">
                <a:lnSpc>
                  <a:spcPct val="150000"/>
                </a:lnSpc>
                <a:buClr>
                  <a:srgbClr val="000000"/>
                </a:buClr>
              </a:pPr>
              <a:r>
                <a:rPr lang="pt-BR" sz="2667" kern="0" dirty="0">
                  <a:solidFill>
                    <a:prstClr val="black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Ghi nhớ </a:t>
              </a:r>
            </a:p>
            <a:p>
              <a:pPr algn="ctr" defTabSz="609630">
                <a:lnSpc>
                  <a:spcPct val="150000"/>
                </a:lnSpc>
                <a:buClr>
                  <a:srgbClr val="000000"/>
                </a:buClr>
              </a:pPr>
              <a:r>
                <a:rPr lang="pt-BR" sz="2667" kern="0" dirty="0">
                  <a:solidFill>
                    <a:prstClr val="black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thức trong bài. </a:t>
              </a: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8380147" y="2464796"/>
            <a:ext cx="3726971" cy="2531827"/>
            <a:chOff x="12570219" y="3697194"/>
            <a:chExt cx="5590456" cy="3797740"/>
          </a:xfrm>
        </p:grpSpPr>
        <p:grpSp>
          <p:nvGrpSpPr>
            <p:cNvPr id="147" name="Group 15"/>
            <p:cNvGrpSpPr/>
            <p:nvPr/>
          </p:nvGrpSpPr>
          <p:grpSpPr>
            <a:xfrm>
              <a:off x="12570219" y="3697194"/>
              <a:ext cx="5481637" cy="3797740"/>
              <a:chOff x="0" y="0"/>
              <a:chExt cx="9412784" cy="18150317"/>
            </a:xfrm>
          </p:grpSpPr>
          <p:sp>
            <p:nvSpPr>
              <p:cNvPr id="148" name="Freeform 16"/>
              <p:cNvSpPr/>
              <p:nvPr/>
            </p:nvSpPr>
            <p:spPr>
              <a:xfrm>
                <a:off x="72390" y="72390"/>
                <a:ext cx="9268004" cy="18005538"/>
              </a:xfrm>
              <a:custGeom>
                <a:avLst/>
                <a:gdLst/>
                <a:ahLst/>
                <a:cxnLst/>
                <a:rect l="l" t="t" r="r" b="b"/>
                <a:pathLst>
                  <a:path w="9268004" h="18005538">
                    <a:moveTo>
                      <a:pt x="0" y="0"/>
                    </a:moveTo>
                    <a:lnTo>
                      <a:pt x="9268004" y="0"/>
                    </a:lnTo>
                    <a:lnTo>
                      <a:pt x="9268004" y="18005538"/>
                    </a:lnTo>
                    <a:lnTo>
                      <a:pt x="0" y="180055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49" name="Freeform 17"/>
              <p:cNvSpPr/>
              <p:nvPr/>
            </p:nvSpPr>
            <p:spPr>
              <a:xfrm>
                <a:off x="0" y="0"/>
                <a:ext cx="9412784" cy="18150317"/>
              </a:xfrm>
              <a:custGeom>
                <a:avLst/>
                <a:gdLst/>
                <a:ahLst/>
                <a:cxnLst/>
                <a:rect l="l" t="t" r="r" b="b"/>
                <a:pathLst>
                  <a:path w="9412784" h="18150317">
                    <a:moveTo>
                      <a:pt x="9268004" y="18005537"/>
                    </a:moveTo>
                    <a:lnTo>
                      <a:pt x="9412784" y="18005537"/>
                    </a:lnTo>
                    <a:lnTo>
                      <a:pt x="9412784" y="18150317"/>
                    </a:lnTo>
                    <a:lnTo>
                      <a:pt x="9268004" y="18150317"/>
                    </a:lnTo>
                    <a:lnTo>
                      <a:pt x="9268004" y="18005537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18005537"/>
                    </a:lnTo>
                    <a:lnTo>
                      <a:pt x="0" y="18005537"/>
                    </a:lnTo>
                    <a:lnTo>
                      <a:pt x="0" y="144780"/>
                    </a:lnTo>
                    <a:close/>
                    <a:moveTo>
                      <a:pt x="0" y="18005537"/>
                    </a:moveTo>
                    <a:lnTo>
                      <a:pt x="144780" y="18005537"/>
                    </a:lnTo>
                    <a:lnTo>
                      <a:pt x="144780" y="18150317"/>
                    </a:lnTo>
                    <a:lnTo>
                      <a:pt x="0" y="18150317"/>
                    </a:lnTo>
                    <a:lnTo>
                      <a:pt x="0" y="18005537"/>
                    </a:lnTo>
                    <a:close/>
                    <a:moveTo>
                      <a:pt x="9268004" y="144780"/>
                    </a:moveTo>
                    <a:lnTo>
                      <a:pt x="9412784" y="144780"/>
                    </a:lnTo>
                    <a:lnTo>
                      <a:pt x="9412784" y="18005537"/>
                    </a:lnTo>
                    <a:lnTo>
                      <a:pt x="9268004" y="18005537"/>
                    </a:lnTo>
                    <a:lnTo>
                      <a:pt x="9268004" y="144780"/>
                    </a:lnTo>
                    <a:close/>
                    <a:moveTo>
                      <a:pt x="144780" y="18005537"/>
                    </a:moveTo>
                    <a:lnTo>
                      <a:pt x="9268004" y="18005537"/>
                    </a:lnTo>
                    <a:lnTo>
                      <a:pt x="9268004" y="18150317"/>
                    </a:lnTo>
                    <a:lnTo>
                      <a:pt x="144780" y="18150317"/>
                    </a:lnTo>
                    <a:lnTo>
                      <a:pt x="144780" y="18005537"/>
                    </a:lnTo>
                    <a:close/>
                    <a:moveTo>
                      <a:pt x="9268004" y="0"/>
                    </a:moveTo>
                    <a:lnTo>
                      <a:pt x="9412784" y="0"/>
                    </a:lnTo>
                    <a:lnTo>
                      <a:pt x="9412784" y="144780"/>
                    </a:lnTo>
                    <a:lnTo>
                      <a:pt x="9268004" y="144780"/>
                    </a:lnTo>
                    <a:lnTo>
                      <a:pt x="9268004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9268004" y="0"/>
                    </a:lnTo>
                    <a:lnTo>
                      <a:pt x="9268004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7CB79D"/>
              </a:solidFill>
            </p:spPr>
          </p:sp>
        </p:grpSp>
        <p:sp>
          <p:nvSpPr>
            <p:cNvPr id="157" name="Rectangle 156"/>
            <p:cNvSpPr/>
            <p:nvPr/>
          </p:nvSpPr>
          <p:spPr>
            <a:xfrm>
              <a:off x="12612376" y="4514352"/>
              <a:ext cx="5548299" cy="2794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630">
                <a:lnSpc>
                  <a:spcPct val="150000"/>
                </a:lnSpc>
                <a:buClr>
                  <a:srgbClr val="000000"/>
                </a:buClr>
              </a:pPr>
              <a:r>
                <a:rPr lang="pt-BR" sz="2667" kern="0" dirty="0">
                  <a:solidFill>
                    <a:prstClr val="black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</a:t>
              </a:r>
              <a:r>
                <a:rPr lang="vi-VN" sz="2667" kern="0" dirty="0">
                  <a:solidFill>
                    <a:prstClr val="black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Chuẩn bị trước </a:t>
              </a:r>
              <a:endParaRPr lang="en-US" sz="2667" kern="0" dirty="0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 defTabSz="609630">
                <a:lnSpc>
                  <a:spcPct val="150000"/>
                </a:lnSpc>
                <a:buClr>
                  <a:srgbClr val="000000"/>
                </a:buClr>
              </a:pPr>
              <a:r>
                <a:rPr lang="vi-VN" sz="2667" b="1" kern="0" dirty="0">
                  <a:solidFill>
                    <a:prstClr val="black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"Bài </a:t>
              </a:r>
              <a:r>
                <a:rPr lang="en-US" sz="2667" b="1" kern="0" dirty="0">
                  <a:solidFill>
                    <a:prstClr val="black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7: TAM GIÁC CÂN (TIẾT 2)</a:t>
              </a:r>
              <a:r>
                <a:rPr lang="vi-VN" sz="2667" b="1" kern="0" dirty="0">
                  <a:solidFill>
                    <a:prstClr val="black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".</a:t>
              </a:r>
              <a:endParaRPr lang="pt-BR" sz="2667" b="1" kern="0" dirty="0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2514187" y="-2795202"/>
            <a:ext cx="6999671" cy="12448405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9143012" y="3005096"/>
            <a:ext cx="2057400" cy="191293"/>
            <a:chOff x="0" y="0"/>
            <a:chExt cx="812800" cy="7557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75573"/>
            </a:xfrm>
            <a:custGeom>
              <a:avLst/>
              <a:gdLst/>
              <a:ahLst/>
              <a:cxnLst/>
              <a:rect l="l" t="t" r="r" b="b"/>
              <a:pathLst>
                <a:path w="812800" h="75573">
                  <a:moveTo>
                    <a:pt x="0" y="0"/>
                  </a:moveTo>
                  <a:lnTo>
                    <a:pt x="812800" y="0"/>
                  </a:lnTo>
                  <a:lnTo>
                    <a:pt x="812800" y="75573"/>
                  </a:lnTo>
                  <a:lnTo>
                    <a:pt x="0" y="7557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89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536343">
            <a:off x="10764483" y="5319620"/>
            <a:ext cx="1080207" cy="1388116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2692400" y="937055"/>
            <a:ext cx="6553200" cy="2350153"/>
            <a:chOff x="477394" y="2198677"/>
            <a:chExt cx="17429606" cy="3173653"/>
          </a:xfrm>
        </p:grpSpPr>
        <p:grpSp>
          <p:nvGrpSpPr>
            <p:cNvPr id="13" name="Group 13"/>
            <p:cNvGrpSpPr/>
            <p:nvPr/>
          </p:nvGrpSpPr>
          <p:grpSpPr>
            <a:xfrm>
              <a:off x="477394" y="2198677"/>
              <a:ext cx="17429606" cy="3173653"/>
              <a:chOff x="0" y="0"/>
              <a:chExt cx="6286135" cy="1000967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80010" y="80010"/>
                <a:ext cx="6193425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6193425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6193425" y="908257"/>
                    </a:lnTo>
                    <a:lnTo>
                      <a:pt x="6193425" y="0"/>
                    </a:lnTo>
                    <a:lnTo>
                      <a:pt x="6138815" y="0"/>
                    </a:lnTo>
                    <a:lnTo>
                      <a:pt x="6138815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67310" y="67310"/>
                <a:ext cx="6218825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6218825" h="933657">
                    <a:moveTo>
                      <a:pt x="6151515" y="0"/>
                    </a:moveTo>
                    <a:lnTo>
                      <a:pt x="6151515" y="12700"/>
                    </a:lnTo>
                    <a:lnTo>
                      <a:pt x="6206125" y="12700"/>
                    </a:lnTo>
                    <a:lnTo>
                      <a:pt x="6206125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6218825" y="933657"/>
                    </a:lnTo>
                    <a:lnTo>
                      <a:pt x="6218825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6" name="Freeform 16"/>
              <p:cNvSpPr/>
              <p:nvPr/>
            </p:nvSpPr>
            <p:spPr>
              <a:xfrm>
                <a:off x="0" y="12700"/>
                <a:ext cx="6193425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6193425" h="908257">
                    <a:moveTo>
                      <a:pt x="0" y="0"/>
                    </a:moveTo>
                    <a:lnTo>
                      <a:pt x="6193425" y="0"/>
                    </a:lnTo>
                    <a:lnTo>
                      <a:pt x="6193425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FDFB52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0"/>
                <a:ext cx="6218825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6218825" h="933657">
                    <a:moveTo>
                      <a:pt x="80010" y="933657"/>
                    </a:moveTo>
                    <a:lnTo>
                      <a:pt x="6218825" y="933657"/>
                    </a:lnTo>
                    <a:lnTo>
                      <a:pt x="6218825" y="80010"/>
                    </a:lnTo>
                    <a:lnTo>
                      <a:pt x="6218825" y="67310"/>
                    </a:lnTo>
                    <a:lnTo>
                      <a:pt x="6218825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6206125" y="12700"/>
                    </a:lnTo>
                    <a:lnTo>
                      <a:pt x="6206125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35" name="Rectangle 34"/>
            <p:cNvSpPr/>
            <p:nvPr/>
          </p:nvSpPr>
          <p:spPr>
            <a:xfrm>
              <a:off x="4416508" y="2438330"/>
              <a:ext cx="9303857" cy="24643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609630">
                <a:lnSpc>
                  <a:spcPct val="150000"/>
                </a:lnSpc>
              </a:pPr>
              <a:r>
                <a:rPr lang="vi-VN" sz="4000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CHƯƠNG V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</a:t>
              </a:r>
              <a:r>
                <a:rPr lang="vi-VN" sz="4000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I:</a:t>
              </a:r>
              <a:endParaRPr lang="en-US" sz="4000" b="1" dirty="0">
                <a:solidFill>
                  <a:srgbClr val="000000"/>
                </a:solidFill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609630">
                <a:lnSpc>
                  <a:spcPct val="150000"/>
                </a:lnSpc>
              </a:pPr>
              <a:r>
                <a:rPr lang="vi-VN" sz="4000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TAM GIÁC</a:t>
              </a:r>
              <a:endParaRPr lang="vi-VN" sz="4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885030" y="3108047"/>
            <a:ext cx="8283098" cy="2133600"/>
            <a:chOff x="2967753" y="5262999"/>
            <a:chExt cx="12424647" cy="4310336"/>
          </a:xfrm>
        </p:grpSpPr>
        <p:grpSp>
          <p:nvGrpSpPr>
            <p:cNvPr id="4" name="Group 4"/>
            <p:cNvGrpSpPr/>
            <p:nvPr/>
          </p:nvGrpSpPr>
          <p:grpSpPr>
            <a:xfrm>
              <a:off x="2967753" y="6554920"/>
              <a:ext cx="12424647" cy="3018415"/>
              <a:chOff x="0" y="0"/>
              <a:chExt cx="27962470" cy="381525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72389" y="72390"/>
                <a:ext cx="27817691" cy="3670472"/>
              </a:xfrm>
              <a:custGeom>
                <a:avLst/>
                <a:gdLst/>
                <a:ahLst/>
                <a:cxnLst/>
                <a:rect l="l" t="t" r="r" b="b"/>
                <a:pathLst>
                  <a:path w="27817691" h="3670473">
                    <a:moveTo>
                      <a:pt x="0" y="0"/>
                    </a:moveTo>
                    <a:lnTo>
                      <a:pt x="27817691" y="0"/>
                    </a:lnTo>
                    <a:lnTo>
                      <a:pt x="27817691" y="3670473"/>
                    </a:lnTo>
                    <a:lnTo>
                      <a:pt x="0" y="36704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0" y="0"/>
                <a:ext cx="27962470" cy="3815253"/>
              </a:xfrm>
              <a:custGeom>
                <a:avLst/>
                <a:gdLst/>
                <a:ahLst/>
                <a:cxnLst/>
                <a:rect l="l" t="t" r="r" b="b"/>
                <a:pathLst>
                  <a:path w="27962470" h="3815253">
                    <a:moveTo>
                      <a:pt x="27817691" y="3670473"/>
                    </a:moveTo>
                    <a:lnTo>
                      <a:pt x="27962470" y="3670473"/>
                    </a:lnTo>
                    <a:lnTo>
                      <a:pt x="27962470" y="3815253"/>
                    </a:lnTo>
                    <a:lnTo>
                      <a:pt x="27817688" y="3815253"/>
                    </a:lnTo>
                    <a:lnTo>
                      <a:pt x="27817688" y="3670473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3670473"/>
                    </a:lnTo>
                    <a:lnTo>
                      <a:pt x="0" y="3670473"/>
                    </a:lnTo>
                    <a:lnTo>
                      <a:pt x="0" y="144780"/>
                    </a:lnTo>
                    <a:close/>
                    <a:moveTo>
                      <a:pt x="0" y="3670473"/>
                    </a:moveTo>
                    <a:lnTo>
                      <a:pt x="144780" y="3670473"/>
                    </a:lnTo>
                    <a:lnTo>
                      <a:pt x="144780" y="3815253"/>
                    </a:lnTo>
                    <a:lnTo>
                      <a:pt x="0" y="3815253"/>
                    </a:lnTo>
                    <a:lnTo>
                      <a:pt x="0" y="3670473"/>
                    </a:lnTo>
                    <a:close/>
                    <a:moveTo>
                      <a:pt x="27817691" y="144780"/>
                    </a:moveTo>
                    <a:lnTo>
                      <a:pt x="27962470" y="144780"/>
                    </a:lnTo>
                    <a:lnTo>
                      <a:pt x="27962470" y="3670473"/>
                    </a:lnTo>
                    <a:lnTo>
                      <a:pt x="27817688" y="3670473"/>
                    </a:lnTo>
                    <a:lnTo>
                      <a:pt x="27817688" y="144780"/>
                    </a:lnTo>
                    <a:close/>
                    <a:moveTo>
                      <a:pt x="144780" y="3670473"/>
                    </a:moveTo>
                    <a:lnTo>
                      <a:pt x="27817691" y="3670473"/>
                    </a:lnTo>
                    <a:lnTo>
                      <a:pt x="27817691" y="3815253"/>
                    </a:lnTo>
                    <a:lnTo>
                      <a:pt x="144780" y="3815253"/>
                    </a:lnTo>
                    <a:lnTo>
                      <a:pt x="144780" y="3670473"/>
                    </a:lnTo>
                    <a:close/>
                    <a:moveTo>
                      <a:pt x="27817691" y="0"/>
                    </a:moveTo>
                    <a:lnTo>
                      <a:pt x="27962470" y="0"/>
                    </a:lnTo>
                    <a:lnTo>
                      <a:pt x="27962470" y="144780"/>
                    </a:lnTo>
                    <a:lnTo>
                      <a:pt x="27817688" y="144780"/>
                    </a:lnTo>
                    <a:lnTo>
                      <a:pt x="27817688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7817691" y="0"/>
                    </a:lnTo>
                    <a:lnTo>
                      <a:pt x="27817691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7CB79D"/>
              </a:solidFill>
            </p:spPr>
          </p:sp>
        </p:grpSp>
        <p:sp>
          <p:nvSpPr>
            <p:cNvPr id="36" name="Rectangle 35"/>
            <p:cNvSpPr/>
            <p:nvPr/>
          </p:nvSpPr>
          <p:spPr>
            <a:xfrm>
              <a:off x="3324497" y="5262999"/>
              <a:ext cx="11548769" cy="37164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630">
                <a:lnSpc>
                  <a:spcPct val="150000"/>
                </a:lnSpc>
              </a:pPr>
              <a:br>
                <a:rPr lang="en-US" sz="4000" dirty="0">
                  <a:solidFill>
                    <a:srgbClr val="2F5496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</a:br>
              <a:r>
                <a:rPr lang="pl-PL" sz="4000" b="1" kern="0" dirty="0">
                  <a:solidFill>
                    <a:srgbClr val="1F497D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BÀI 7: TAM GIÁC CÂN</a:t>
              </a:r>
              <a:endParaRPr lang="en-US" sz="4000" b="1" kern="0" dirty="0">
                <a:solidFill>
                  <a:srgbClr val="1F497D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9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896355">
            <a:off x="891312" y="41970"/>
            <a:ext cx="779489" cy="1488609"/>
          </a:xfrm>
          <a:prstGeom prst="rect">
            <a:avLst/>
          </a:prstGeom>
        </p:spPr>
      </p:pic>
      <p:sp>
        <p:nvSpPr>
          <p:cNvPr id="7" name="Isosceles Triangle 6"/>
          <p:cNvSpPr/>
          <p:nvPr/>
        </p:nvSpPr>
        <p:spPr>
          <a:xfrm>
            <a:off x="466159" y="5556478"/>
            <a:ext cx="1537155" cy="914400"/>
          </a:xfrm>
          <a:prstGeom prst="triangle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2514187" y="-2795202"/>
            <a:ext cx="6999671" cy="12448405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918337" y="1803400"/>
            <a:ext cx="10375062" cy="4724400"/>
            <a:chOff x="0" y="0"/>
            <a:chExt cx="18728040" cy="9442449"/>
          </a:xfrm>
        </p:grpSpPr>
        <p:sp>
          <p:nvSpPr>
            <p:cNvPr id="11" name="Freeform 11"/>
            <p:cNvSpPr/>
            <p:nvPr/>
          </p:nvSpPr>
          <p:spPr>
            <a:xfrm>
              <a:off x="72390" y="72390"/>
              <a:ext cx="18583260" cy="9297669"/>
            </a:xfrm>
            <a:custGeom>
              <a:avLst/>
              <a:gdLst/>
              <a:ahLst/>
              <a:cxnLst/>
              <a:rect l="l" t="t" r="r" b="b"/>
              <a:pathLst>
                <a:path w="18583260" h="9297669">
                  <a:moveTo>
                    <a:pt x="0" y="0"/>
                  </a:moveTo>
                  <a:lnTo>
                    <a:pt x="18583260" y="0"/>
                  </a:lnTo>
                  <a:lnTo>
                    <a:pt x="18583260" y="9297669"/>
                  </a:lnTo>
                  <a:lnTo>
                    <a:pt x="0" y="92976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18728040" cy="9442449"/>
            </a:xfrm>
            <a:custGeom>
              <a:avLst/>
              <a:gdLst/>
              <a:ahLst/>
              <a:cxnLst/>
              <a:rect l="l" t="t" r="r" b="b"/>
              <a:pathLst>
                <a:path w="18728040" h="9442449">
                  <a:moveTo>
                    <a:pt x="18583261" y="9297670"/>
                  </a:moveTo>
                  <a:lnTo>
                    <a:pt x="18728040" y="9297670"/>
                  </a:lnTo>
                  <a:lnTo>
                    <a:pt x="18728040" y="9442449"/>
                  </a:lnTo>
                  <a:lnTo>
                    <a:pt x="18583261" y="9442449"/>
                  </a:lnTo>
                  <a:lnTo>
                    <a:pt x="18583261" y="929766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297670"/>
                  </a:lnTo>
                  <a:lnTo>
                    <a:pt x="0" y="9297670"/>
                  </a:lnTo>
                  <a:lnTo>
                    <a:pt x="0" y="144780"/>
                  </a:lnTo>
                  <a:close/>
                  <a:moveTo>
                    <a:pt x="0" y="9297670"/>
                  </a:moveTo>
                  <a:lnTo>
                    <a:pt x="144780" y="9297670"/>
                  </a:lnTo>
                  <a:lnTo>
                    <a:pt x="144780" y="9442449"/>
                  </a:lnTo>
                  <a:lnTo>
                    <a:pt x="0" y="9442449"/>
                  </a:lnTo>
                  <a:lnTo>
                    <a:pt x="0" y="9297669"/>
                  </a:lnTo>
                  <a:close/>
                  <a:moveTo>
                    <a:pt x="18583261" y="144780"/>
                  </a:moveTo>
                  <a:lnTo>
                    <a:pt x="18728040" y="144780"/>
                  </a:lnTo>
                  <a:lnTo>
                    <a:pt x="18728040" y="9297670"/>
                  </a:lnTo>
                  <a:lnTo>
                    <a:pt x="18583261" y="9297670"/>
                  </a:lnTo>
                  <a:lnTo>
                    <a:pt x="18583261" y="144780"/>
                  </a:lnTo>
                  <a:close/>
                  <a:moveTo>
                    <a:pt x="144780" y="9297670"/>
                  </a:moveTo>
                  <a:lnTo>
                    <a:pt x="18583261" y="9297670"/>
                  </a:lnTo>
                  <a:lnTo>
                    <a:pt x="18583261" y="9442449"/>
                  </a:lnTo>
                  <a:lnTo>
                    <a:pt x="144780" y="9442449"/>
                  </a:lnTo>
                  <a:lnTo>
                    <a:pt x="144780" y="9297669"/>
                  </a:lnTo>
                  <a:close/>
                  <a:moveTo>
                    <a:pt x="18583261" y="0"/>
                  </a:moveTo>
                  <a:lnTo>
                    <a:pt x="18728040" y="0"/>
                  </a:lnTo>
                  <a:lnTo>
                    <a:pt x="18728040" y="144780"/>
                  </a:lnTo>
                  <a:lnTo>
                    <a:pt x="18583261" y="144780"/>
                  </a:lnTo>
                  <a:lnTo>
                    <a:pt x="1858326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583261" y="0"/>
                  </a:lnTo>
                  <a:lnTo>
                    <a:pt x="1858326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1135339" y="2742531"/>
            <a:ext cx="1898931" cy="448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algn="ctr" defTabSz="609630">
              <a:lnSpc>
                <a:spcPts val="3467"/>
              </a:lnSpc>
            </a:pPr>
            <a:r>
              <a:rPr lang="en-US" sz="3334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026239" y="1323801"/>
            <a:ext cx="873750" cy="549668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50429" y="997721"/>
            <a:ext cx="805679" cy="805679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660088" y="6030497"/>
            <a:ext cx="818953" cy="731102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74948" y="6004117"/>
            <a:ext cx="784789" cy="781935"/>
          </a:xfrm>
          <a:prstGeom prst="rect">
            <a:avLst/>
          </a:prstGeom>
        </p:spPr>
      </p:pic>
      <p:grpSp>
        <p:nvGrpSpPr>
          <p:cNvPr id="30" name="Group 13"/>
          <p:cNvGrpSpPr/>
          <p:nvPr/>
        </p:nvGrpSpPr>
        <p:grpSpPr>
          <a:xfrm>
            <a:off x="918337" y="431800"/>
            <a:ext cx="10389432" cy="1132609"/>
            <a:chOff x="0" y="0"/>
            <a:chExt cx="9181877" cy="1000967"/>
          </a:xfrm>
        </p:grpSpPr>
        <p:sp>
          <p:nvSpPr>
            <p:cNvPr id="31" name="Freeform 14"/>
            <p:cNvSpPr/>
            <p:nvPr/>
          </p:nvSpPr>
          <p:spPr>
            <a:xfrm>
              <a:off x="80010" y="80010"/>
              <a:ext cx="9089167" cy="908257"/>
            </a:xfrm>
            <a:custGeom>
              <a:avLst/>
              <a:gdLst/>
              <a:ahLst/>
              <a:cxnLst/>
              <a:rect l="l" t="t" r="r" b="b"/>
              <a:pathLst>
                <a:path w="9089167" h="908257">
                  <a:moveTo>
                    <a:pt x="0" y="853647"/>
                  </a:moveTo>
                  <a:lnTo>
                    <a:pt x="0" y="908257"/>
                  </a:lnTo>
                  <a:lnTo>
                    <a:pt x="9089167" y="908257"/>
                  </a:lnTo>
                  <a:lnTo>
                    <a:pt x="9089167" y="0"/>
                  </a:lnTo>
                  <a:lnTo>
                    <a:pt x="9034557" y="0"/>
                  </a:lnTo>
                  <a:lnTo>
                    <a:pt x="9034557" y="853647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2" name="Freeform 15"/>
            <p:cNvSpPr/>
            <p:nvPr/>
          </p:nvSpPr>
          <p:spPr>
            <a:xfrm>
              <a:off x="67310" y="67310"/>
              <a:ext cx="9114567" cy="933657"/>
            </a:xfrm>
            <a:custGeom>
              <a:avLst/>
              <a:gdLst/>
              <a:ahLst/>
              <a:cxnLst/>
              <a:rect l="l" t="t" r="r" b="b"/>
              <a:pathLst>
                <a:path w="9114567" h="933657">
                  <a:moveTo>
                    <a:pt x="9047257" y="0"/>
                  </a:moveTo>
                  <a:lnTo>
                    <a:pt x="9047257" y="12700"/>
                  </a:lnTo>
                  <a:lnTo>
                    <a:pt x="9101867" y="12700"/>
                  </a:lnTo>
                  <a:lnTo>
                    <a:pt x="9101867" y="920957"/>
                  </a:lnTo>
                  <a:lnTo>
                    <a:pt x="12700" y="920957"/>
                  </a:lnTo>
                  <a:lnTo>
                    <a:pt x="12700" y="866347"/>
                  </a:lnTo>
                  <a:lnTo>
                    <a:pt x="0" y="866347"/>
                  </a:lnTo>
                  <a:lnTo>
                    <a:pt x="0" y="933657"/>
                  </a:lnTo>
                  <a:lnTo>
                    <a:pt x="9114567" y="933657"/>
                  </a:lnTo>
                  <a:lnTo>
                    <a:pt x="9114567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3" name="Freeform 16"/>
            <p:cNvSpPr/>
            <p:nvPr/>
          </p:nvSpPr>
          <p:spPr>
            <a:xfrm>
              <a:off x="12700" y="12700"/>
              <a:ext cx="9089167" cy="908257"/>
            </a:xfrm>
            <a:custGeom>
              <a:avLst/>
              <a:gdLst/>
              <a:ahLst/>
              <a:cxnLst/>
              <a:rect l="l" t="t" r="r" b="b"/>
              <a:pathLst>
                <a:path w="9089167" h="908257">
                  <a:moveTo>
                    <a:pt x="0" y="0"/>
                  </a:moveTo>
                  <a:lnTo>
                    <a:pt x="9089167" y="0"/>
                  </a:lnTo>
                  <a:lnTo>
                    <a:pt x="9089167" y="908257"/>
                  </a:lnTo>
                  <a:lnTo>
                    <a:pt x="0" y="908257"/>
                  </a:lnTo>
                  <a:close/>
                </a:path>
              </a:pathLst>
            </a:custGeom>
            <a:solidFill>
              <a:srgbClr val="49FAF5"/>
            </a:solidFill>
          </p:spPr>
        </p:sp>
        <p:sp>
          <p:nvSpPr>
            <p:cNvPr id="34" name="Freeform 17"/>
            <p:cNvSpPr/>
            <p:nvPr/>
          </p:nvSpPr>
          <p:spPr>
            <a:xfrm>
              <a:off x="0" y="0"/>
              <a:ext cx="9114567" cy="933657"/>
            </a:xfrm>
            <a:custGeom>
              <a:avLst/>
              <a:gdLst/>
              <a:ahLst/>
              <a:cxnLst/>
              <a:rect l="l" t="t" r="r" b="b"/>
              <a:pathLst>
                <a:path w="9114567" h="933657">
                  <a:moveTo>
                    <a:pt x="80010" y="933657"/>
                  </a:moveTo>
                  <a:lnTo>
                    <a:pt x="9114567" y="933657"/>
                  </a:lnTo>
                  <a:lnTo>
                    <a:pt x="9114567" y="80010"/>
                  </a:lnTo>
                  <a:lnTo>
                    <a:pt x="9114567" y="67310"/>
                  </a:lnTo>
                  <a:lnTo>
                    <a:pt x="9114567" y="0"/>
                  </a:lnTo>
                  <a:lnTo>
                    <a:pt x="0" y="0"/>
                  </a:lnTo>
                  <a:lnTo>
                    <a:pt x="0" y="933657"/>
                  </a:lnTo>
                  <a:lnTo>
                    <a:pt x="67310" y="933657"/>
                  </a:lnTo>
                  <a:lnTo>
                    <a:pt x="80010" y="933657"/>
                  </a:lnTo>
                  <a:close/>
                  <a:moveTo>
                    <a:pt x="12700" y="12700"/>
                  </a:moveTo>
                  <a:lnTo>
                    <a:pt x="9101867" y="12700"/>
                  </a:lnTo>
                  <a:lnTo>
                    <a:pt x="9101867" y="920957"/>
                  </a:lnTo>
                  <a:lnTo>
                    <a:pt x="12700" y="920957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35" name="TextBox 21"/>
          <p:cNvSpPr txBox="1"/>
          <p:nvPr/>
        </p:nvSpPr>
        <p:spPr>
          <a:xfrm>
            <a:off x="1359019" y="616543"/>
            <a:ext cx="9473963" cy="693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6002"/>
              </a:lnSpc>
            </a:pPr>
            <a:r>
              <a:rPr lang="en-US" sz="4000" b="1" spc="-7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36" name="TextBox 17"/>
          <p:cNvSpPr txBox="1"/>
          <p:nvPr/>
        </p:nvSpPr>
        <p:spPr>
          <a:xfrm>
            <a:off x="4545728" y="2770854"/>
            <a:ext cx="3056434" cy="448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algn="ctr" defTabSz="609630">
              <a:lnSpc>
                <a:spcPts val="3467"/>
              </a:lnSpc>
            </a:pPr>
            <a:r>
              <a:rPr lang="en-US" sz="3334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</a:p>
        </p:txBody>
      </p:sp>
      <p:sp>
        <p:nvSpPr>
          <p:cNvPr id="44" name="TextBox 17"/>
          <p:cNvSpPr txBox="1"/>
          <p:nvPr/>
        </p:nvSpPr>
        <p:spPr>
          <a:xfrm>
            <a:off x="8552298" y="2765207"/>
            <a:ext cx="3056434" cy="448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algn="ctr" defTabSz="609630">
              <a:lnSpc>
                <a:spcPts val="3467"/>
              </a:lnSpc>
            </a:pPr>
            <a:r>
              <a:rPr lang="en-US" sz="3334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116438" y="2070471"/>
            <a:ext cx="967159" cy="860290"/>
            <a:chOff x="3355952" y="3351886"/>
            <a:chExt cx="1085569" cy="1035720"/>
          </a:xfrm>
          <a:solidFill>
            <a:schemeClr val="accent3">
              <a:lumMod val="75000"/>
            </a:schemeClr>
          </a:solidFill>
        </p:grpSpPr>
        <p:grpSp>
          <p:nvGrpSpPr>
            <p:cNvPr id="46" name="Group 4"/>
            <p:cNvGrpSpPr/>
            <p:nvPr/>
          </p:nvGrpSpPr>
          <p:grpSpPr>
            <a:xfrm>
              <a:off x="3355952" y="3351886"/>
              <a:ext cx="1085569" cy="1035720"/>
              <a:chOff x="14167" y="1233698"/>
              <a:chExt cx="4879610" cy="5116298"/>
            </a:xfrm>
            <a:grpFill/>
          </p:grpSpPr>
          <p:sp>
            <p:nvSpPr>
              <p:cNvPr id="48" name="Freeform 5"/>
              <p:cNvSpPr/>
              <p:nvPr/>
            </p:nvSpPr>
            <p:spPr>
              <a:xfrm>
                <a:off x="14167" y="1233698"/>
                <a:ext cx="4879610" cy="5116298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47" name="TextBox 15"/>
            <p:cNvSpPr txBox="1"/>
            <p:nvPr/>
          </p:nvSpPr>
          <p:spPr>
            <a:xfrm>
              <a:off x="3386126" y="3700953"/>
              <a:ext cx="1043391" cy="44773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912"/>
                </a:lnSpc>
              </a:pPr>
              <a:r>
                <a:rPr lang="en-US" sz="3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</p:txBody>
        </p:sp>
      </p:grpSp>
      <p:sp>
        <p:nvSpPr>
          <p:cNvPr id="49" name="Rectangle 48"/>
          <p:cNvSpPr/>
          <p:nvPr/>
        </p:nvSpPr>
        <p:spPr>
          <a:xfrm>
            <a:off x="3249211" y="2070471"/>
            <a:ext cx="7002121" cy="699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  <a:tabLst>
                <a:tab pos="240042" algn="l"/>
                <a:tab pos="480084" algn="l"/>
              </a:tabLst>
            </a:pPr>
            <a:r>
              <a:rPr lang="vi-VN" sz="3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 nghĩa</a:t>
            </a:r>
            <a:endParaRPr lang="en-US" sz="3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2140501" y="3175000"/>
            <a:ext cx="967159" cy="860290"/>
            <a:chOff x="3355952" y="3351886"/>
            <a:chExt cx="1085569" cy="1035720"/>
          </a:xfrm>
          <a:solidFill>
            <a:schemeClr val="accent3">
              <a:lumMod val="75000"/>
            </a:schemeClr>
          </a:solidFill>
        </p:grpSpPr>
        <p:grpSp>
          <p:nvGrpSpPr>
            <p:cNvPr id="51" name="Group 4"/>
            <p:cNvGrpSpPr/>
            <p:nvPr/>
          </p:nvGrpSpPr>
          <p:grpSpPr>
            <a:xfrm>
              <a:off x="3355952" y="3351886"/>
              <a:ext cx="1085569" cy="1035720"/>
              <a:chOff x="14167" y="1233698"/>
              <a:chExt cx="4879610" cy="5116298"/>
            </a:xfrm>
            <a:grpFill/>
          </p:grpSpPr>
          <p:sp>
            <p:nvSpPr>
              <p:cNvPr id="53" name="Freeform 5"/>
              <p:cNvSpPr/>
              <p:nvPr/>
            </p:nvSpPr>
            <p:spPr>
              <a:xfrm>
                <a:off x="14167" y="1233698"/>
                <a:ext cx="4879610" cy="5116298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52" name="TextBox 15"/>
            <p:cNvSpPr txBox="1"/>
            <p:nvPr/>
          </p:nvSpPr>
          <p:spPr>
            <a:xfrm>
              <a:off x="3386126" y="3700953"/>
              <a:ext cx="1043391" cy="44773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912"/>
                </a:lnSpc>
              </a:pPr>
              <a:r>
                <a:rPr lang="en-US" sz="3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</a:t>
              </a:r>
            </a:p>
          </p:txBody>
        </p:sp>
      </p:grpSp>
      <p:sp>
        <p:nvSpPr>
          <p:cNvPr id="54" name="Rectangle 53"/>
          <p:cNvSpPr/>
          <p:nvPr/>
        </p:nvSpPr>
        <p:spPr>
          <a:xfrm>
            <a:off x="3310706" y="3185636"/>
            <a:ext cx="7002121" cy="699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  <a:tabLst>
                <a:tab pos="240042" algn="l"/>
                <a:tab pos="480084" algn="l"/>
              </a:tabLst>
            </a:pPr>
            <a:r>
              <a:rPr lang="vi-VN" sz="3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 chất</a:t>
            </a:r>
            <a:endParaRPr lang="en-US" sz="3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2149241" y="4292600"/>
            <a:ext cx="967159" cy="860290"/>
            <a:chOff x="3355952" y="3351886"/>
            <a:chExt cx="1085569" cy="1035720"/>
          </a:xfrm>
          <a:solidFill>
            <a:schemeClr val="accent3">
              <a:lumMod val="75000"/>
            </a:schemeClr>
          </a:solidFill>
        </p:grpSpPr>
        <p:grpSp>
          <p:nvGrpSpPr>
            <p:cNvPr id="56" name="Group 4"/>
            <p:cNvGrpSpPr/>
            <p:nvPr/>
          </p:nvGrpSpPr>
          <p:grpSpPr>
            <a:xfrm>
              <a:off x="3355952" y="3351886"/>
              <a:ext cx="1085569" cy="1035720"/>
              <a:chOff x="14167" y="1233698"/>
              <a:chExt cx="4879610" cy="5116298"/>
            </a:xfrm>
            <a:grpFill/>
          </p:grpSpPr>
          <p:sp>
            <p:nvSpPr>
              <p:cNvPr id="58" name="Freeform 5"/>
              <p:cNvSpPr/>
              <p:nvPr/>
            </p:nvSpPr>
            <p:spPr>
              <a:xfrm>
                <a:off x="14167" y="1233698"/>
                <a:ext cx="4879610" cy="5116298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57" name="TextBox 15"/>
            <p:cNvSpPr txBox="1"/>
            <p:nvPr/>
          </p:nvSpPr>
          <p:spPr>
            <a:xfrm>
              <a:off x="3386126" y="3700953"/>
              <a:ext cx="1043391" cy="44773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912"/>
                </a:lnSpc>
              </a:pPr>
              <a:r>
                <a:rPr lang="en-US" sz="3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III</a:t>
              </a:r>
            </a:p>
          </p:txBody>
        </p:sp>
      </p:grpSp>
      <p:sp>
        <p:nvSpPr>
          <p:cNvPr id="59" name="Rectangle 58"/>
          <p:cNvSpPr/>
          <p:nvPr/>
        </p:nvSpPr>
        <p:spPr>
          <a:xfrm>
            <a:off x="3304460" y="4344540"/>
            <a:ext cx="7002121" cy="699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  <a:tabLst>
                <a:tab pos="240042" algn="l"/>
                <a:tab pos="480084" algn="l"/>
              </a:tabLst>
            </a:pPr>
            <a:r>
              <a:rPr lang="vi-VN" sz="3000" b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Dấu hiệu nhận biết</a:t>
            </a:r>
            <a:endParaRPr lang="en-US" sz="3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2167384" y="5413510"/>
            <a:ext cx="967159" cy="860290"/>
            <a:chOff x="3355952" y="3351886"/>
            <a:chExt cx="1085569" cy="1035720"/>
          </a:xfrm>
          <a:solidFill>
            <a:schemeClr val="accent3">
              <a:lumMod val="75000"/>
            </a:schemeClr>
          </a:solidFill>
        </p:grpSpPr>
        <p:grpSp>
          <p:nvGrpSpPr>
            <p:cNvPr id="61" name="Group 4"/>
            <p:cNvGrpSpPr/>
            <p:nvPr/>
          </p:nvGrpSpPr>
          <p:grpSpPr>
            <a:xfrm>
              <a:off x="3355952" y="3351886"/>
              <a:ext cx="1085569" cy="1035720"/>
              <a:chOff x="14167" y="1233698"/>
              <a:chExt cx="4879610" cy="5116298"/>
            </a:xfrm>
            <a:grpFill/>
          </p:grpSpPr>
          <p:sp>
            <p:nvSpPr>
              <p:cNvPr id="63" name="Freeform 5"/>
              <p:cNvSpPr/>
              <p:nvPr/>
            </p:nvSpPr>
            <p:spPr>
              <a:xfrm>
                <a:off x="14167" y="1233698"/>
                <a:ext cx="4879610" cy="5116298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62" name="TextBox 15"/>
            <p:cNvSpPr txBox="1"/>
            <p:nvPr/>
          </p:nvSpPr>
          <p:spPr>
            <a:xfrm>
              <a:off x="3386126" y="3700953"/>
              <a:ext cx="1043391" cy="44773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2912"/>
                </a:lnSpc>
              </a:pPr>
              <a:r>
                <a:rPr lang="en-US" sz="3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IV</a:t>
              </a:r>
            </a:p>
          </p:txBody>
        </p:sp>
      </p:grpSp>
      <p:sp>
        <p:nvSpPr>
          <p:cNvPr id="64" name="Rectangle 63"/>
          <p:cNvSpPr/>
          <p:nvPr/>
        </p:nvSpPr>
        <p:spPr>
          <a:xfrm>
            <a:off x="3322602" y="5465450"/>
            <a:ext cx="7002121" cy="699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  <a:tabLst>
                <a:tab pos="240042" algn="l"/>
                <a:tab pos="480084" algn="l"/>
              </a:tabLst>
            </a:pPr>
            <a:r>
              <a:rPr lang="vi-VN" sz="3000" b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 tam giác cân</a:t>
            </a:r>
            <a:endParaRPr lang="en-US" sz="3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5" name="Isosceles Triangle 64"/>
          <p:cNvSpPr/>
          <p:nvPr/>
        </p:nvSpPr>
        <p:spPr>
          <a:xfrm>
            <a:off x="8181501" y="3475037"/>
            <a:ext cx="2069831" cy="1315629"/>
          </a:xfrm>
          <a:prstGeom prst="triangle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5" grpId="0"/>
      <p:bldP spid="36" grpId="0"/>
      <p:bldP spid="44" grpId="0"/>
      <p:bldP spid="49" grpId="0"/>
      <p:bldP spid="54" grpId="0"/>
      <p:bldP spid="59" grpId="0"/>
      <p:bldP spid="64" grpId="0"/>
      <p:bldP spid="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6172" y="99951"/>
            <a:ext cx="670825" cy="670825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62825" y="6121400"/>
            <a:ext cx="670825" cy="67082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322715" y="6527800"/>
            <a:ext cx="782166" cy="24176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415092" y="99951"/>
            <a:ext cx="670825" cy="670825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3888128" y="102158"/>
            <a:ext cx="4445832" cy="830731"/>
            <a:chOff x="1676400" y="4254240"/>
            <a:chExt cx="6668748" cy="1246096"/>
          </a:xfrm>
        </p:grpSpPr>
        <p:grpSp>
          <p:nvGrpSpPr>
            <p:cNvPr id="4" name="Group 4"/>
            <p:cNvGrpSpPr/>
            <p:nvPr/>
          </p:nvGrpSpPr>
          <p:grpSpPr>
            <a:xfrm>
              <a:off x="1676400" y="4254240"/>
              <a:ext cx="6668748" cy="1246096"/>
              <a:chOff x="384919" y="72389"/>
              <a:chExt cx="33686733" cy="327834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457311" y="72389"/>
                <a:ext cx="32459583" cy="3159377"/>
              </a:xfrm>
              <a:custGeom>
                <a:avLst/>
                <a:gdLst/>
                <a:ahLst/>
                <a:cxnLst/>
                <a:rect l="l" t="t" r="r" b="b"/>
                <a:pathLst>
                  <a:path w="40855416" h="3670473">
                    <a:moveTo>
                      <a:pt x="0" y="0"/>
                    </a:moveTo>
                    <a:lnTo>
                      <a:pt x="40855416" y="0"/>
                    </a:lnTo>
                    <a:lnTo>
                      <a:pt x="40855416" y="3670473"/>
                    </a:lnTo>
                    <a:lnTo>
                      <a:pt x="0" y="36704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384919" y="601422"/>
                <a:ext cx="33686733" cy="2749310"/>
              </a:xfrm>
              <a:custGeom>
                <a:avLst/>
                <a:gdLst/>
                <a:ahLst/>
                <a:cxnLst/>
                <a:rect l="l" t="t" r="r" b="b"/>
                <a:pathLst>
                  <a:path w="41000198" h="3815253">
                    <a:moveTo>
                      <a:pt x="40855416" y="3670473"/>
                    </a:moveTo>
                    <a:lnTo>
                      <a:pt x="41000198" y="3670473"/>
                    </a:lnTo>
                    <a:lnTo>
                      <a:pt x="41000198" y="3815253"/>
                    </a:lnTo>
                    <a:lnTo>
                      <a:pt x="40855416" y="3815253"/>
                    </a:lnTo>
                    <a:lnTo>
                      <a:pt x="40855416" y="3670473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3670473"/>
                    </a:lnTo>
                    <a:lnTo>
                      <a:pt x="0" y="3670473"/>
                    </a:lnTo>
                    <a:lnTo>
                      <a:pt x="0" y="144780"/>
                    </a:lnTo>
                    <a:close/>
                    <a:moveTo>
                      <a:pt x="0" y="3670473"/>
                    </a:moveTo>
                    <a:lnTo>
                      <a:pt x="144780" y="3670473"/>
                    </a:lnTo>
                    <a:lnTo>
                      <a:pt x="144780" y="3815253"/>
                    </a:lnTo>
                    <a:lnTo>
                      <a:pt x="0" y="3815253"/>
                    </a:lnTo>
                    <a:lnTo>
                      <a:pt x="0" y="3670473"/>
                    </a:lnTo>
                    <a:close/>
                    <a:moveTo>
                      <a:pt x="40855416" y="144780"/>
                    </a:moveTo>
                    <a:lnTo>
                      <a:pt x="41000198" y="144780"/>
                    </a:lnTo>
                    <a:lnTo>
                      <a:pt x="41000198" y="3670473"/>
                    </a:lnTo>
                    <a:lnTo>
                      <a:pt x="40855416" y="3670473"/>
                    </a:lnTo>
                    <a:lnTo>
                      <a:pt x="40855416" y="144780"/>
                    </a:lnTo>
                    <a:close/>
                    <a:moveTo>
                      <a:pt x="144780" y="3670473"/>
                    </a:moveTo>
                    <a:lnTo>
                      <a:pt x="40855416" y="3670473"/>
                    </a:lnTo>
                    <a:lnTo>
                      <a:pt x="40855416" y="3815253"/>
                    </a:lnTo>
                    <a:lnTo>
                      <a:pt x="144780" y="3815253"/>
                    </a:lnTo>
                    <a:lnTo>
                      <a:pt x="144780" y="3670473"/>
                    </a:lnTo>
                    <a:close/>
                    <a:moveTo>
                      <a:pt x="40855416" y="0"/>
                    </a:moveTo>
                    <a:lnTo>
                      <a:pt x="41000198" y="0"/>
                    </a:lnTo>
                    <a:lnTo>
                      <a:pt x="41000198" y="144780"/>
                    </a:lnTo>
                    <a:lnTo>
                      <a:pt x="40855416" y="144780"/>
                    </a:lnTo>
                    <a:lnTo>
                      <a:pt x="40855416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0855416" y="0"/>
                    </a:lnTo>
                    <a:lnTo>
                      <a:pt x="40855416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7CB79D"/>
              </a:solidFill>
            </p:spPr>
          </p:sp>
        </p:grpSp>
        <p:sp>
          <p:nvSpPr>
            <p:cNvPr id="26" name="Rectangle 25"/>
            <p:cNvSpPr/>
            <p:nvPr/>
          </p:nvSpPr>
          <p:spPr>
            <a:xfrm>
              <a:off x="2934948" y="4379623"/>
              <a:ext cx="4189128" cy="1065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09630">
                <a:lnSpc>
                  <a:spcPct val="150000"/>
                </a:lnSpc>
                <a:spcAft>
                  <a:spcPts val="533"/>
                </a:spcAft>
              </a:pPr>
              <a:r>
                <a:rPr lang="en-US" sz="3000" b="1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I. ĐỊNH NGHĨA</a:t>
              </a:r>
              <a:endParaRPr lang="en-US" sz="3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4311363" y="2870200"/>
            <a:ext cx="8636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2667" b="1" u="sng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667" b="1" u="sng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96318" y="1803400"/>
            <a:ext cx="11082681" cy="1257460"/>
            <a:chOff x="894476" y="3314700"/>
            <a:chExt cx="16624022" cy="1886189"/>
          </a:xfrm>
        </p:grpSpPr>
        <p:grpSp>
          <p:nvGrpSpPr>
            <p:cNvPr id="9" name="Group 8"/>
            <p:cNvGrpSpPr/>
            <p:nvPr/>
          </p:nvGrpSpPr>
          <p:grpSpPr>
            <a:xfrm>
              <a:off x="894476" y="3379697"/>
              <a:ext cx="4579479" cy="896336"/>
              <a:chOff x="906921" y="1714500"/>
              <a:chExt cx="4579479" cy="896336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10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artisticPaintBrush/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7200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100000" contrast="-7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6921" y="1714500"/>
                <a:ext cx="950078" cy="886670"/>
              </a:xfrm>
              <a:prstGeom prst="rect">
                <a:avLst/>
              </a:prstGeom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1905000" y="1856688"/>
                <a:ext cx="3581400" cy="754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09630"/>
                <a:r>
                  <a:rPr lang="nl-NL" sz="2667" b="1" dirty="0">
                    <a:solidFill>
                      <a:srgbClr val="1F497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HĐ1:</a:t>
                </a:r>
                <a:endParaRPr lang="en-US" sz="2667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1007830" y="3314700"/>
              <a:ext cx="16510668" cy="18861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630">
                <a:lnSpc>
                  <a:spcPct val="150000"/>
                </a:lnSpc>
                <a:spcAft>
                  <a:spcPts val="800"/>
                </a:spcAft>
              </a:pPr>
              <a:r>
                <a:rPr lang="en-US" sz="2533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    </a:t>
              </a:r>
              <a:r>
                <a:rPr lang="en-US" sz="2667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2667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Hình</a:t>
              </a:r>
              <a:r>
                <a:rPr lang="en-US" sz="2667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69, </a:t>
              </a:r>
              <a:r>
                <a:rPr lang="en-US" sz="2667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2667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cạnh</a:t>
              </a:r>
              <a:r>
                <a:rPr lang="en-US" sz="2667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AB </a:t>
              </a:r>
              <a:r>
                <a:rPr lang="en-US" sz="2667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667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AC </a:t>
              </a:r>
              <a:r>
                <a:rPr lang="en-US" sz="2667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667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tam </a:t>
              </a:r>
              <a:r>
                <a:rPr lang="en-US" sz="2667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giác</a:t>
              </a:r>
              <a:r>
                <a:rPr lang="en-US" sz="2667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ABC </a:t>
              </a:r>
              <a:r>
                <a:rPr lang="en-US" sz="2667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2667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2667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67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2667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hay </a:t>
              </a:r>
              <a:r>
                <a:rPr lang="en-US" sz="2667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2667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en-US" sz="2667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993752" y="1126631"/>
            <a:ext cx="6159171" cy="586168"/>
            <a:chOff x="1611219" y="2044475"/>
            <a:chExt cx="9238757" cy="879252"/>
          </a:xfrm>
        </p:grpSpPr>
        <p:sp>
          <p:nvSpPr>
            <p:cNvPr id="20" name="Rectangle 19"/>
            <p:cNvSpPr/>
            <p:nvPr/>
          </p:nvSpPr>
          <p:spPr>
            <a:xfrm>
              <a:off x="2977146" y="2169578"/>
              <a:ext cx="7872830" cy="7541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09630"/>
              <a:r>
                <a:rPr lang="en-US" sz="2667" i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667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i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667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i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667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i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2667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67" i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2667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HĐ1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1219" y="2044475"/>
              <a:ext cx="1207854" cy="862753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6750" y="3276600"/>
            <a:ext cx="3090667" cy="327853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293550" y="3403029"/>
            <a:ext cx="4013200" cy="3104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</a:pPr>
            <a:r>
              <a:rPr lang="nl-NL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 có: AB và AC là đường chéo của hai hình chữ nhật có kích thước 2 và 4 ô vuông. </a:t>
            </a:r>
          </a:p>
          <a:p>
            <a:pPr algn="just" defTabSz="609630">
              <a:lnSpc>
                <a:spcPct val="150000"/>
              </a:lnSpc>
            </a:pPr>
            <a:r>
              <a:rPr lang="nl-NL" sz="26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đó AB = AC.</a:t>
            </a:r>
            <a:endParaRPr lang="en-US" sz="26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62046" y="3276600"/>
            <a:ext cx="2771154" cy="314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2514187" y="-2795202"/>
            <a:ext cx="6999671" cy="12448405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11741" y="2006600"/>
            <a:ext cx="10915059" cy="4277601"/>
            <a:chOff x="0" y="0"/>
            <a:chExt cx="41000197" cy="15012925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40855416" cy="14868145"/>
            </a:xfrm>
            <a:custGeom>
              <a:avLst/>
              <a:gdLst/>
              <a:ahLst/>
              <a:cxnLst/>
              <a:rect l="l" t="t" r="r" b="b"/>
              <a:pathLst>
                <a:path w="40855416" h="14868145">
                  <a:moveTo>
                    <a:pt x="0" y="0"/>
                  </a:moveTo>
                  <a:lnTo>
                    <a:pt x="40855416" y="0"/>
                  </a:lnTo>
                  <a:lnTo>
                    <a:pt x="40855416" y="14868145"/>
                  </a:lnTo>
                  <a:lnTo>
                    <a:pt x="0" y="14868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41000198" cy="15012925"/>
            </a:xfrm>
            <a:custGeom>
              <a:avLst/>
              <a:gdLst/>
              <a:ahLst/>
              <a:cxnLst/>
              <a:rect l="l" t="t" r="r" b="b"/>
              <a:pathLst>
                <a:path w="41000198" h="15012925">
                  <a:moveTo>
                    <a:pt x="40855416" y="14868145"/>
                  </a:moveTo>
                  <a:lnTo>
                    <a:pt x="41000198" y="14868145"/>
                  </a:lnTo>
                  <a:lnTo>
                    <a:pt x="41000198" y="15012925"/>
                  </a:lnTo>
                  <a:lnTo>
                    <a:pt x="40855416" y="15012925"/>
                  </a:lnTo>
                  <a:lnTo>
                    <a:pt x="40855416" y="1486814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4868145"/>
                  </a:lnTo>
                  <a:lnTo>
                    <a:pt x="0" y="14868145"/>
                  </a:lnTo>
                  <a:lnTo>
                    <a:pt x="0" y="144780"/>
                  </a:lnTo>
                  <a:close/>
                  <a:moveTo>
                    <a:pt x="0" y="14868145"/>
                  </a:moveTo>
                  <a:lnTo>
                    <a:pt x="144780" y="14868145"/>
                  </a:lnTo>
                  <a:lnTo>
                    <a:pt x="144780" y="15012925"/>
                  </a:lnTo>
                  <a:lnTo>
                    <a:pt x="0" y="15012925"/>
                  </a:lnTo>
                  <a:lnTo>
                    <a:pt x="0" y="14868145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14868145"/>
                  </a:lnTo>
                  <a:lnTo>
                    <a:pt x="40855416" y="14868145"/>
                  </a:lnTo>
                  <a:lnTo>
                    <a:pt x="40855416" y="144780"/>
                  </a:lnTo>
                  <a:close/>
                  <a:moveTo>
                    <a:pt x="144780" y="14868145"/>
                  </a:moveTo>
                  <a:lnTo>
                    <a:pt x="40855416" y="14868145"/>
                  </a:lnTo>
                  <a:lnTo>
                    <a:pt x="40855416" y="15012925"/>
                  </a:lnTo>
                  <a:lnTo>
                    <a:pt x="144780" y="15012925"/>
                  </a:lnTo>
                  <a:lnTo>
                    <a:pt x="144780" y="14868145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</p:grpSp>
      <p:grpSp>
        <p:nvGrpSpPr>
          <p:cNvPr id="17" name="Group 16"/>
          <p:cNvGrpSpPr/>
          <p:nvPr/>
        </p:nvGrpSpPr>
        <p:grpSpPr>
          <a:xfrm>
            <a:off x="2695036" y="584200"/>
            <a:ext cx="6621081" cy="856698"/>
            <a:chOff x="4185016" y="1375903"/>
            <a:chExt cx="9931621" cy="1285047"/>
          </a:xfrm>
        </p:grpSpPr>
        <p:grpSp>
          <p:nvGrpSpPr>
            <p:cNvPr id="7" name="Group 7"/>
            <p:cNvGrpSpPr/>
            <p:nvPr/>
          </p:nvGrpSpPr>
          <p:grpSpPr>
            <a:xfrm>
              <a:off x="4185016" y="1375903"/>
              <a:ext cx="9931621" cy="1285047"/>
              <a:chOff x="0" y="67310"/>
              <a:chExt cx="5851518" cy="757125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80010" y="80010"/>
                <a:ext cx="5758808" cy="744425"/>
              </a:xfrm>
              <a:custGeom>
                <a:avLst/>
                <a:gdLst/>
                <a:ahLst/>
                <a:cxnLst/>
                <a:rect l="l" t="t" r="r" b="b"/>
                <a:pathLst>
                  <a:path w="5758808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5758808" y="908257"/>
                    </a:lnTo>
                    <a:lnTo>
                      <a:pt x="5758808" y="0"/>
                    </a:lnTo>
                    <a:lnTo>
                      <a:pt x="5704198" y="0"/>
                    </a:lnTo>
                    <a:lnTo>
                      <a:pt x="5704198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67310" y="67310"/>
                <a:ext cx="5784208" cy="738242"/>
              </a:xfrm>
              <a:custGeom>
                <a:avLst/>
                <a:gdLst/>
                <a:ahLst/>
                <a:cxnLst/>
                <a:rect l="l" t="t" r="r" b="b"/>
                <a:pathLst>
                  <a:path w="5784208" h="933657">
                    <a:moveTo>
                      <a:pt x="5716898" y="0"/>
                    </a:moveTo>
                    <a:lnTo>
                      <a:pt x="5716898" y="12700"/>
                    </a:lnTo>
                    <a:lnTo>
                      <a:pt x="5771508" y="12700"/>
                    </a:lnTo>
                    <a:lnTo>
                      <a:pt x="5771508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5784208" y="933657"/>
                    </a:lnTo>
                    <a:lnTo>
                      <a:pt x="5784208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12700" y="90974"/>
                <a:ext cx="5758808" cy="714578"/>
              </a:xfrm>
              <a:custGeom>
                <a:avLst/>
                <a:gdLst/>
                <a:ahLst/>
                <a:cxnLst/>
                <a:rect l="l" t="t" r="r" b="b"/>
                <a:pathLst>
                  <a:path w="5758808" h="908257">
                    <a:moveTo>
                      <a:pt x="0" y="0"/>
                    </a:moveTo>
                    <a:lnTo>
                      <a:pt x="5758808" y="0"/>
                    </a:lnTo>
                    <a:lnTo>
                      <a:pt x="5758808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FF93D8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0" y="80010"/>
                <a:ext cx="5784208" cy="725542"/>
              </a:xfrm>
              <a:custGeom>
                <a:avLst/>
                <a:gdLst/>
                <a:ahLst/>
                <a:cxnLst/>
                <a:rect l="l" t="t" r="r" b="b"/>
                <a:pathLst>
                  <a:path w="5784208" h="933657">
                    <a:moveTo>
                      <a:pt x="80010" y="933657"/>
                    </a:moveTo>
                    <a:lnTo>
                      <a:pt x="5784208" y="933657"/>
                    </a:lnTo>
                    <a:lnTo>
                      <a:pt x="5784208" y="80010"/>
                    </a:lnTo>
                    <a:lnTo>
                      <a:pt x="5784208" y="67310"/>
                    </a:lnTo>
                    <a:lnTo>
                      <a:pt x="5784208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5771508" y="12700"/>
                    </a:lnTo>
                    <a:lnTo>
                      <a:pt x="5771508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2" name="TextBox 12"/>
            <p:cNvSpPr txBox="1"/>
            <p:nvPr/>
          </p:nvSpPr>
          <p:spPr>
            <a:xfrm>
              <a:off x="4898197" y="1455250"/>
              <a:ext cx="8391013" cy="10407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6002"/>
                </a:lnSpc>
              </a:pPr>
              <a:r>
                <a:rPr lang="en-US" sz="4000" b="1" spc="-75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 LUẬN</a:t>
              </a: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04470">
            <a:off x="10377774" y="658840"/>
            <a:ext cx="893383" cy="115614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99810">
            <a:off x="466115" y="539837"/>
            <a:ext cx="868359" cy="1123759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726866" y="2169401"/>
            <a:ext cx="8571252" cy="641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19" indent="-381019" defTabSz="609630">
              <a:lnSpc>
                <a:spcPct val="150000"/>
              </a:lnSpc>
              <a:spcBef>
                <a:spcPts val="133"/>
              </a:spcBef>
              <a:spcAft>
                <a:spcPts val="133"/>
              </a:spcAft>
              <a:buFont typeface="Arial" panose="020B0604020202020204" pitchFamily="34" charset="0"/>
              <a:buChar char="•"/>
            </a:pPr>
            <a:r>
              <a:rPr lang="vi-VN" sz="26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 giác cân là tam giác có hai cạnh bằng nhau.</a:t>
            </a:r>
            <a:endParaRPr lang="en-US" sz="2667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49" y="3033001"/>
            <a:ext cx="2622903" cy="301422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3339296" y="3141770"/>
                <a:ext cx="8393217" cy="2504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81019" indent="-381019" defTabSz="609630">
                  <a:lnSpc>
                    <a:spcPct val="150000"/>
                  </a:lnSpc>
                  <a:buFontTx/>
                  <a:buChar char="-"/>
                  <a:tabLst>
                    <a:tab pos="304815" algn="l"/>
                  </a:tabLst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endParaRPr lang="en-US" sz="2667" i="1" dirty="0">
                  <a:solidFill>
                    <a:prstClr val="black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81019" indent="-381019" defTabSz="609630">
                  <a:lnSpc>
                    <a:spcPct val="150000"/>
                  </a:lnSpc>
                  <a:buFontTx/>
                  <a:buChar char="-"/>
                  <a:tabLst>
                    <a:tab pos="304815" algn="l"/>
                  </a:tabLst>
                </a:pP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bên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81019" indent="-381019" defTabSz="609630">
                  <a:lnSpc>
                    <a:spcPct val="150000"/>
                  </a:lnSpc>
                  <a:buFontTx/>
                  <a:buChar char="-"/>
                  <a:tabLst>
                    <a:tab pos="304815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296" y="3141770"/>
                <a:ext cx="8393217" cy="2504212"/>
              </a:xfrm>
              <a:prstGeom prst="rect">
                <a:avLst/>
              </a:prstGeom>
              <a:blipFill>
                <a:blip r:embed="rId7"/>
                <a:stretch>
                  <a:fillRect l="-1380" b="-5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503192" y="171693"/>
            <a:ext cx="655718" cy="412507"/>
          </a:xfrm>
          <a:prstGeom prst="rect">
            <a:avLst/>
          </a:prstGeom>
        </p:spPr>
      </p:pic>
      <p:pic>
        <p:nvPicPr>
          <p:cNvPr id="27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695" y="6249593"/>
            <a:ext cx="610627" cy="608407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736799" y="228600"/>
            <a:ext cx="1725665" cy="742324"/>
            <a:chOff x="0" y="-475620"/>
            <a:chExt cx="13241067" cy="2740838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3241067" cy="2265218"/>
              <a:chOff x="0" y="0"/>
              <a:chExt cx="5851034" cy="100096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80010" y="8001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5758324" y="908257"/>
                    </a:lnTo>
                    <a:lnTo>
                      <a:pt x="5758324" y="0"/>
                    </a:lnTo>
                    <a:lnTo>
                      <a:pt x="5703714" y="0"/>
                    </a:lnTo>
                    <a:lnTo>
                      <a:pt x="5703714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67310" y="6731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5716414" y="0"/>
                    </a:moveTo>
                    <a:lnTo>
                      <a:pt x="5716414" y="12700"/>
                    </a:ln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5783724" y="933657"/>
                    </a:lnTo>
                    <a:lnTo>
                      <a:pt x="578372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12700" y="1270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0"/>
                    </a:moveTo>
                    <a:lnTo>
                      <a:pt x="5758324" y="0"/>
                    </a:lnTo>
                    <a:lnTo>
                      <a:pt x="5758324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FF846B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0" y="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80010" y="933657"/>
                    </a:moveTo>
                    <a:lnTo>
                      <a:pt x="5783724" y="933657"/>
                    </a:lnTo>
                    <a:lnTo>
                      <a:pt x="5783724" y="80010"/>
                    </a:lnTo>
                    <a:lnTo>
                      <a:pt x="5783724" y="67310"/>
                    </a:lnTo>
                    <a:lnTo>
                      <a:pt x="5783724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1128441" y="-475620"/>
              <a:ext cx="11136503" cy="24181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6002"/>
                </a:lnSpc>
              </a:pPr>
              <a:r>
                <a:rPr lang="en-US" sz="2667" b="1" spc="-75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VÍ DỤ 1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339182" y="1161517"/>
                <a:ext cx="7277255" cy="12574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Quan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71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82" y="1161517"/>
                <a:ext cx="7277255" cy="1257460"/>
              </a:xfrm>
              <a:prstGeom prst="rect">
                <a:avLst/>
              </a:prstGeom>
              <a:blipFill>
                <a:blip r:embed="rId6"/>
                <a:stretch>
                  <a:fillRect l="-1593" b="-11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64904" y="687494"/>
            <a:ext cx="3973097" cy="231764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390872" y="2741159"/>
                <a:ext cx="7225565" cy="12574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Cho tam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𝐷𝐸𝐺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𝐸𝐷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</m:t>
                    </m:r>
                    <m:r>
                      <m:rPr>
                        <m:nor/>
                      </m:rPr>
                      <a:rPr lang="en-US" sz="2667">
                        <a:solidFill>
                          <a:prstClr val="black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(Hình </a:t>
                </a:r>
                <a14:m>
                  <m:oMath xmlns:m="http://schemas.openxmlformats.org/officeDocument/2006/math"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71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𝐸𝐺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872" y="2741159"/>
                <a:ext cx="7225565" cy="1257460"/>
              </a:xfrm>
              <a:prstGeom prst="rect">
                <a:avLst/>
              </a:prstGeom>
              <a:blipFill>
                <a:blip r:embed="rId8"/>
                <a:stretch>
                  <a:fillRect l="-1603" b="-11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385525" y="4262273"/>
                <a:ext cx="7230912" cy="18731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𝐷𝐸𝐺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71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),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nêu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bên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525" y="4262273"/>
                <a:ext cx="7230912" cy="1873141"/>
              </a:xfrm>
              <a:prstGeom prst="rect">
                <a:avLst/>
              </a:prstGeom>
              <a:blipFill>
                <a:blip r:embed="rId9"/>
                <a:stretch>
                  <a:fillRect l="-1602" r="-1602" b="-7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80400" y="3299261"/>
            <a:ext cx="3390115" cy="3149600"/>
          </a:xfrm>
          <a:prstGeom prst="rect">
            <a:avLst/>
          </a:prstGeom>
        </p:spPr>
      </p:pic>
      <p:pic>
        <p:nvPicPr>
          <p:cNvPr id="2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564922" y="334691"/>
            <a:ext cx="451496" cy="695548"/>
          </a:xfrm>
          <a:prstGeom prst="rect">
            <a:avLst/>
          </a:prstGeom>
        </p:spPr>
      </p:pic>
      <p:pic>
        <p:nvPicPr>
          <p:cNvPr id="21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638800" y="5901819"/>
            <a:ext cx="451496" cy="6955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503192" y="171693"/>
            <a:ext cx="655718" cy="412507"/>
          </a:xfrm>
          <a:prstGeom prst="rect">
            <a:avLst/>
          </a:prstGeom>
        </p:spPr>
      </p:pic>
      <p:pic>
        <p:nvPicPr>
          <p:cNvPr id="27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51827" y="6172797"/>
            <a:ext cx="610627" cy="6084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4904" y="687494"/>
            <a:ext cx="3973097" cy="23176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0400" y="3327400"/>
            <a:ext cx="3390115" cy="3149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09600" y="279400"/>
            <a:ext cx="8636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2667" b="1" u="sng" dirty="0" err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667" b="1" u="sng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642712" y="787400"/>
                <a:ext cx="5808889" cy="55672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𝑀𝑃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</m:t>
                    </m:r>
                    <m:r>
                      <m:rPr>
                        <m:nor/>
                      </m:rPr>
                      <a:rPr lang="en-US" sz="2667">
                        <a:solidFill>
                          <a:prstClr val="black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Do tam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𝐷𝐸𝐺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𝐸𝐺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𝐸𝐷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 defTabSz="609630">
                  <a:lnSpc>
                    <a:spcPct val="150000"/>
                  </a:lnSpc>
                </a:pP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𝐸𝐷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</m:t>
                    </m:r>
                    <m:r>
                      <m:rPr>
                        <m:nor/>
                      </m:rPr>
                      <a:rPr lang="en-US" sz="2667">
                        <a:solidFill>
                          <a:prstClr val="black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𝐸𝐺</m:t>
                    </m:r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</m:t>
                    </m:r>
                    <m:r>
                      <m:rPr>
                        <m:nor/>
                      </m:rPr>
                      <a:rPr lang="en-US" sz="2667">
                        <a:solidFill>
                          <a:prstClr val="black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Tam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𝐷𝐸𝐺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</a:p>
              <a:p>
                <a:pPr marL="381019" indent="-381019" algn="just" defTabSz="609630">
                  <a:lnSpc>
                    <a:spcPct val="150000"/>
                  </a:lnSpc>
                  <a:buFontTx/>
                  <a:buChar char="-"/>
                </a:pP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bên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𝐸𝐷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𝐸𝐺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</a:p>
              <a:p>
                <a:pPr marL="381019" indent="-381019" algn="just" defTabSz="609630">
                  <a:lnSpc>
                    <a:spcPct val="150000"/>
                  </a:lnSpc>
                  <a:buFontTx/>
                  <a:buChar char="-"/>
                </a:pP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𝐷𝐺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r>
                  <a:rPr lang="en-US" sz="2667" b="1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12" y="787400"/>
                <a:ext cx="5808889" cy="5567230"/>
              </a:xfrm>
              <a:prstGeom prst="rect">
                <a:avLst/>
              </a:prstGeom>
              <a:blipFill>
                <a:blip r:embed="rId8"/>
                <a:stretch>
                  <a:fillRect l="-1994" r="-1994" b="-1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650733" y="5638760"/>
                <a:ext cx="6613667" cy="6569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81019" indent="-381019" algn="just" defTabSz="609630">
                  <a:lnSpc>
                    <a:spcPct val="150000"/>
                  </a:lnSpc>
                  <a:buFontTx/>
                  <a:buChar char="-"/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acc>
                    <m:r>
                      <a:rPr lang="en-US" sz="2667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733" y="5638760"/>
                <a:ext cx="6613667" cy="656911"/>
              </a:xfrm>
              <a:prstGeom prst="rect">
                <a:avLst/>
              </a:prstGeom>
              <a:blipFill>
                <a:blip r:embed="rId9"/>
                <a:stretch>
                  <a:fillRect l="-1567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247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91175" y="166469"/>
            <a:ext cx="670825" cy="670825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55600" y="6110975"/>
            <a:ext cx="670825" cy="67082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359421" y="6527800"/>
            <a:ext cx="782166" cy="24176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415092" y="99951"/>
            <a:ext cx="670825" cy="670825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4572000" y="127331"/>
            <a:ext cx="3454400" cy="930096"/>
            <a:chOff x="1600200" y="4254240"/>
            <a:chExt cx="5181600" cy="1395144"/>
          </a:xfrm>
        </p:grpSpPr>
        <p:grpSp>
          <p:nvGrpSpPr>
            <p:cNvPr id="4" name="Group 4"/>
            <p:cNvGrpSpPr/>
            <p:nvPr/>
          </p:nvGrpSpPr>
          <p:grpSpPr>
            <a:xfrm>
              <a:off x="1600200" y="4254240"/>
              <a:ext cx="5181600" cy="1395144"/>
              <a:chOff x="0" y="72390"/>
              <a:chExt cx="26174504" cy="367047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72392" y="72390"/>
                <a:ext cx="26102112" cy="3670473"/>
              </a:xfrm>
              <a:custGeom>
                <a:avLst/>
                <a:gdLst/>
                <a:ahLst/>
                <a:cxnLst/>
                <a:rect l="l" t="t" r="r" b="b"/>
                <a:pathLst>
                  <a:path w="40855416" h="3670473">
                    <a:moveTo>
                      <a:pt x="0" y="0"/>
                    </a:moveTo>
                    <a:lnTo>
                      <a:pt x="40855416" y="0"/>
                    </a:lnTo>
                    <a:lnTo>
                      <a:pt x="40855416" y="3670473"/>
                    </a:lnTo>
                    <a:lnTo>
                      <a:pt x="0" y="36704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0" y="601426"/>
                <a:ext cx="25019747" cy="2775125"/>
              </a:xfrm>
              <a:custGeom>
                <a:avLst/>
                <a:gdLst/>
                <a:ahLst/>
                <a:cxnLst/>
                <a:rect l="l" t="t" r="r" b="b"/>
                <a:pathLst>
                  <a:path w="41000198" h="3815253">
                    <a:moveTo>
                      <a:pt x="40855416" y="3670473"/>
                    </a:moveTo>
                    <a:lnTo>
                      <a:pt x="41000198" y="3670473"/>
                    </a:lnTo>
                    <a:lnTo>
                      <a:pt x="41000198" y="3815253"/>
                    </a:lnTo>
                    <a:lnTo>
                      <a:pt x="40855416" y="3815253"/>
                    </a:lnTo>
                    <a:lnTo>
                      <a:pt x="40855416" y="3670473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3670473"/>
                    </a:lnTo>
                    <a:lnTo>
                      <a:pt x="0" y="3670473"/>
                    </a:lnTo>
                    <a:lnTo>
                      <a:pt x="0" y="144780"/>
                    </a:lnTo>
                    <a:close/>
                    <a:moveTo>
                      <a:pt x="0" y="3670473"/>
                    </a:moveTo>
                    <a:lnTo>
                      <a:pt x="144780" y="3670473"/>
                    </a:lnTo>
                    <a:lnTo>
                      <a:pt x="144780" y="3815253"/>
                    </a:lnTo>
                    <a:lnTo>
                      <a:pt x="0" y="3815253"/>
                    </a:lnTo>
                    <a:lnTo>
                      <a:pt x="0" y="3670473"/>
                    </a:lnTo>
                    <a:close/>
                    <a:moveTo>
                      <a:pt x="40855416" y="144780"/>
                    </a:moveTo>
                    <a:lnTo>
                      <a:pt x="41000198" y="144780"/>
                    </a:lnTo>
                    <a:lnTo>
                      <a:pt x="41000198" y="3670473"/>
                    </a:lnTo>
                    <a:lnTo>
                      <a:pt x="40855416" y="3670473"/>
                    </a:lnTo>
                    <a:lnTo>
                      <a:pt x="40855416" y="144780"/>
                    </a:lnTo>
                    <a:close/>
                    <a:moveTo>
                      <a:pt x="144780" y="3670473"/>
                    </a:moveTo>
                    <a:lnTo>
                      <a:pt x="40855416" y="3670473"/>
                    </a:lnTo>
                    <a:lnTo>
                      <a:pt x="40855416" y="3815253"/>
                    </a:lnTo>
                    <a:lnTo>
                      <a:pt x="144780" y="3815253"/>
                    </a:lnTo>
                    <a:lnTo>
                      <a:pt x="144780" y="3670473"/>
                    </a:lnTo>
                    <a:close/>
                    <a:moveTo>
                      <a:pt x="40855416" y="0"/>
                    </a:moveTo>
                    <a:lnTo>
                      <a:pt x="41000198" y="0"/>
                    </a:lnTo>
                    <a:lnTo>
                      <a:pt x="41000198" y="144780"/>
                    </a:lnTo>
                    <a:lnTo>
                      <a:pt x="40855416" y="144780"/>
                    </a:lnTo>
                    <a:lnTo>
                      <a:pt x="40855416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0855416" y="0"/>
                    </a:lnTo>
                    <a:lnTo>
                      <a:pt x="40855416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7CB79D"/>
              </a:solidFill>
            </p:spPr>
          </p:sp>
        </p:grpSp>
        <p:sp>
          <p:nvSpPr>
            <p:cNvPr id="26" name="Rectangle 25"/>
            <p:cNvSpPr/>
            <p:nvPr/>
          </p:nvSpPr>
          <p:spPr>
            <a:xfrm>
              <a:off x="2116191" y="4410021"/>
              <a:ext cx="4030431" cy="10653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09630">
                <a:lnSpc>
                  <a:spcPct val="150000"/>
                </a:lnSpc>
                <a:spcAft>
                  <a:spcPts val="533"/>
                </a:spcAft>
                <a:defRPr/>
              </a:pPr>
              <a:r>
                <a:rPr lang="en-US" sz="3000" b="1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II. TÍNH CHẤT</a:t>
              </a:r>
              <a:endParaRPr lang="en-US" sz="3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4114288" y="1255156"/>
            <a:ext cx="5565306" cy="471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0960" tIns="30480" rIns="60960" bIns="30480" numCol="1" anchor="ctr" anchorCtr="0" compatLnSpc="1">
            <a:prstTxWarp prst="textNoShape">
              <a:avLst/>
            </a:prstTxWarp>
            <a:spAutoFit/>
          </a:bodyPr>
          <a:lstStyle/>
          <a:p>
            <a:pPr defTabSz="60963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667" dirty="0">
                <a:solidFill>
                  <a:prstClr val="black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2667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altLang="en-US" sz="2667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67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altLang="en-US" sz="2667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67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altLang="en-US" sz="2667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667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altLang="en-US" sz="2667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67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en-US" sz="2667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67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r>
              <a:rPr lang="en-US" altLang="en-US" sz="2667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667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9" name="Picture 2" descr="https://lh3.googleusercontent.com/i6URejbve4H9S8HiZpVVmUqRIa9ER3MOZtKM_5qVU9zjVfghITfgNq_A97ouNOVGxitXcnzrnl1hT0oMR9kIXTifZdhO-B16pNdBZasv94eXDnwH4ubyUbCJadTjBNYjkP7r9vo1aZgjEILox-AlCjSqVP1Lq4-6WVfE-2IgJxYYWHqU6rBm866tCsikVZQ5InshMbaJFQ=nw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360" y="1197469"/>
            <a:ext cx="898389" cy="48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472144" y="1143000"/>
            <a:ext cx="1868311" cy="633448"/>
            <a:chOff x="1388533" y="3695700"/>
            <a:chExt cx="2802467" cy="950172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PaintBrush/>
                      </a14:imgEffect>
                      <a14:imgEffect>
                        <a14:sharpenSoften amount="50000"/>
                      </a14:imgEffect>
                      <a14:imgEffect>
                        <a14:colorTemperature colorTemp="7200"/>
                      </a14:imgEffect>
                      <a14:imgEffect>
                        <a14:saturation sat="400000"/>
                      </a14:imgEffect>
                      <a14:imgEffect>
                        <a14:brightnessContrast bright="100000" contrast="-7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8533" y="3759202"/>
              <a:ext cx="950078" cy="88667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2438436" y="3695700"/>
              <a:ext cx="1752564" cy="921213"/>
              <a:chOff x="1302879" y="2296079"/>
              <a:chExt cx="3581400" cy="921213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1302879" y="2448972"/>
                <a:ext cx="3581400" cy="754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09630">
                  <a:defRPr/>
                </a:pPr>
                <a:r>
                  <a:rPr lang="nl-NL" sz="2667" b="1" dirty="0">
                    <a:solidFill>
                      <a:srgbClr val="1F497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HĐ 2:</a:t>
                </a:r>
                <a:endParaRPr lang="en-US" sz="2667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388903" y="2296079"/>
                <a:ext cx="3164439" cy="9212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533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</a:t>
                </a:r>
                <a:endParaRPr lang="en-US" sz="2533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712133" y="1897796"/>
                <a:ext cx="10819467" cy="12574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tai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72).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133" y="1897796"/>
                <a:ext cx="10819467" cy="1257460"/>
              </a:xfrm>
              <a:prstGeom prst="rect">
                <a:avLst/>
              </a:prstGeom>
              <a:blipFill>
                <a:blip r:embed="rId13"/>
                <a:stretch>
                  <a:fillRect l="-1070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00902" y="2667000"/>
            <a:ext cx="2914190" cy="337906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762000" y="3175000"/>
                <a:ext cx="6627447" cy="2488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Hai tam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𝐴𝐵𝐷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𝐴𝐶𝐷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 defTabSz="609630">
                  <a:lnSpc>
                    <a:spcPct val="150000"/>
                  </a:lnSpc>
                </a:pP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Hai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667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2667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175000"/>
                <a:ext cx="6627447" cy="2488823"/>
              </a:xfrm>
              <a:prstGeom prst="rect">
                <a:avLst/>
              </a:prstGeom>
              <a:blipFill>
                <a:blip r:embed="rId15"/>
                <a:stretch>
                  <a:fillRect l="-1748" r="-1748" b="-5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5643259" y="5721494"/>
            <a:ext cx="1321435" cy="83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94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1" grpId="0"/>
      <p:bldP spid="9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1153</Words>
  <Application>Microsoft Office PowerPoint</Application>
  <PresentationFormat>Widescreen</PresentationFormat>
  <Paragraphs>125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 I5</dc:creator>
  <cp:lastModifiedBy>Dell I5</cp:lastModifiedBy>
  <cp:revision>1</cp:revision>
  <dcterms:created xsi:type="dcterms:W3CDTF">2025-02-26T13:02:34Z</dcterms:created>
  <dcterms:modified xsi:type="dcterms:W3CDTF">2025-02-26T13:06:02Z</dcterms:modified>
</cp:coreProperties>
</file>