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7" r:id="rId3"/>
    <p:sldId id="303" r:id="rId4"/>
    <p:sldId id="324" r:id="rId5"/>
    <p:sldId id="326" r:id="rId6"/>
    <p:sldId id="325" r:id="rId7"/>
    <p:sldId id="327" r:id="rId8"/>
    <p:sldId id="328" r:id="rId9"/>
    <p:sldId id="329" r:id="rId10"/>
    <p:sldId id="335" r:id="rId11"/>
    <p:sldId id="336" r:id="rId12"/>
    <p:sldId id="337" r:id="rId13"/>
    <p:sldId id="338" r:id="rId14"/>
    <p:sldId id="339"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B2-4E98-91EB-256DFBD114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EB2-4E98-91EB-256DFBD114F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EB2-4E98-91EB-256DFBD114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2-4E98-91EB-256DFBD11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Học sinh giỏi</c:v>
                </c:pt>
                <c:pt idx="1">
                  <c:v>Học sinh khá </c:v>
                </c:pt>
                <c:pt idx="2">
                  <c:v>Học sinh trung bình </c:v>
                </c:pt>
                <c:pt idx="3">
                  <c:v>Học sinh yếu </c:v>
                </c:pt>
              </c:strCache>
            </c:strRef>
          </c:cat>
          <c:val>
            <c:numRef>
              <c:f>Sheet1!$B$2:$B$5</c:f>
              <c:numCache>
                <c:formatCode>0%</c:formatCode>
                <c:ptCount val="4"/>
                <c:pt idx="0">
                  <c:v>0.3</c:v>
                </c:pt>
                <c:pt idx="1">
                  <c:v>0.55000000000000004</c:v>
                </c:pt>
                <c:pt idx="2">
                  <c:v>0.1</c:v>
                </c:pt>
                <c:pt idx="3">
                  <c:v>0.05</c:v>
                </c:pt>
              </c:numCache>
            </c:numRef>
          </c:val>
          <c:extLst>
            <c:ext xmlns:c16="http://schemas.microsoft.com/office/drawing/2014/chart" uri="{C3380CC4-5D6E-409C-BE32-E72D297353CC}">
              <c16:uniqueId val="{00000008-2EB2-4E98-91EB-256DFBD114F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655566491688534"/>
          <c:y val="0.17392575928008999"/>
          <c:w val="0.31955544619422566"/>
          <c:h val="0.652148481439820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D3FE2-157B-4C08-9113-D2A4DDE0580A}"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5C400-85CB-40C7-B8C4-D4DB02D4EBB0}" type="slidenum">
              <a:rPr lang="en-US" smtClean="0"/>
              <a:t>‹#›</a:t>
            </a:fld>
            <a:endParaRPr lang="en-US"/>
          </a:p>
        </p:txBody>
      </p:sp>
    </p:spTree>
    <p:extLst>
      <p:ext uri="{BB962C8B-B14F-4D97-AF65-F5344CB8AC3E}">
        <p14:creationId xmlns:p14="http://schemas.microsoft.com/office/powerpoint/2010/main" val="417888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6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6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161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6839-06F0-2371-A2BA-E012A5F57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FA1083-A9BF-3541-59DD-6B7523238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7DF00-994F-2C4A-4846-A49CC9F4D1A9}"/>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72FAE32E-28D4-9F75-76E2-89F8436D7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9632B-4A12-24E4-230D-9B6E588C3E0D}"/>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227655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EF0C-6154-8DE3-49EB-96B671AD9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5D9BB2-16B8-66D8-8459-F6D977402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DC13D-AE60-5842-A809-A29BB2AD2E47}"/>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5CF2D5DA-6754-9E41-8345-37A480800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ED4C6-54E4-C84F-2B59-A3FBF63E5E5F}"/>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85282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C0753-EE82-396A-53D0-70114CB856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7A5CE1-0E7E-6A63-DC54-6E13574C6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C797-7248-1FB4-F005-71253948C7DD}"/>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8828CEF0-8798-F738-399C-C212BF328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9DA5C-F4CD-6D90-EEB2-B4B16BEF4F10}"/>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7800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17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479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4200" y="440053"/>
            <a:ext cx="10880064" cy="716478"/>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931408"/>
            <a:ext cx="12192000" cy="926592"/>
          </a:xfrm>
          <a:prstGeom prst="rect">
            <a:avLst/>
          </a:prstGeom>
        </p:spPr>
      </p:pic>
      <p:pic>
        <p:nvPicPr>
          <p:cNvPr id="7" name="图片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64801" y="0"/>
            <a:ext cx="1727200" cy="1769288"/>
          </a:xfrm>
          <a:prstGeom prst="rect">
            <a:avLst/>
          </a:prstGeom>
        </p:spPr>
      </p:pic>
    </p:spTree>
    <p:extLst>
      <p:ext uri="{BB962C8B-B14F-4D97-AF65-F5344CB8AC3E}">
        <p14:creationId xmlns:p14="http://schemas.microsoft.com/office/powerpoint/2010/main" val="39844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191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9580-79F6-DDFC-F533-3F0B89E9E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53187-2F3B-2D44-7648-B0A55FBCFB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5B26-9E91-FCE3-2259-CCA3E518A0C9}"/>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46049C57-2BB8-CF33-6C98-BB14D6100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552CD-D15A-DC9C-4B9B-BC67B0F9F0AD}"/>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305243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6986-F943-54BE-E069-7FC71A72B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EE06A-D0C7-69D4-5786-DD6381792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A118-B765-737F-8CBB-1FB9F4CECF01}"/>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66743AD9-73E4-DAB6-D23F-8B6D3BA0F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9FE15-C87B-9274-E7B8-5192ED92EC4F}"/>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277360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9071-9094-19CD-DD0D-C7BBB2D15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58D07-3AC9-36B0-5248-C27C65FC0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35AF5A-895F-245F-CE35-5AD1A596B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BAF51-2B83-0E58-8C5F-BC6A99A29C6C}"/>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6" name="Footer Placeholder 5">
            <a:extLst>
              <a:ext uri="{FF2B5EF4-FFF2-40B4-BE49-F238E27FC236}">
                <a16:creationId xmlns:a16="http://schemas.microsoft.com/office/drawing/2014/main" id="{8331B92D-CC86-10AD-6F90-646F9E398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10737-4880-375A-5580-1B99241033D9}"/>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427986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446B-4437-F74C-F507-EFA9FD80C8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337A83-36BA-3A41-D569-E2643B9D3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E0134-A24F-11E8-584D-343C6EA32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34CAC-0D1C-F41B-9104-F2E2005FB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441418-4DCF-D9C4-98EF-4DAAE114D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B6B25-2313-BA39-A647-A5A526957C18}"/>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8" name="Footer Placeholder 7">
            <a:extLst>
              <a:ext uri="{FF2B5EF4-FFF2-40B4-BE49-F238E27FC236}">
                <a16:creationId xmlns:a16="http://schemas.microsoft.com/office/drawing/2014/main" id="{C889659E-1380-962C-09F8-95A97072B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56AEB-1C76-0954-E7C0-E72CED2CAB2C}"/>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388394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4196-F5FB-369B-E7C4-51867D43C7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770EFD-B065-371E-A9D3-D0685287FAD0}"/>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4" name="Footer Placeholder 3">
            <a:extLst>
              <a:ext uri="{FF2B5EF4-FFF2-40B4-BE49-F238E27FC236}">
                <a16:creationId xmlns:a16="http://schemas.microsoft.com/office/drawing/2014/main" id="{A1790A85-45E6-9ECE-7FC4-4D0CC0D352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F7CE2F-FFB7-3C57-54EF-3803CE1404B7}"/>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35364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C3BF9-31C8-6BEB-F79C-EBC8841084ED}"/>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3" name="Footer Placeholder 2">
            <a:extLst>
              <a:ext uri="{FF2B5EF4-FFF2-40B4-BE49-F238E27FC236}">
                <a16:creationId xmlns:a16="http://schemas.microsoft.com/office/drawing/2014/main" id="{084FD96D-388A-B7CD-F67E-3FF22FC914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40CDBC-9ED9-AA2C-D86D-3F24B2935106}"/>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124660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CBBE-1282-CE47-E01F-7BD1E8339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9B572-379B-7357-E896-456238FE6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0324C6-756C-0FB5-F5D6-1695C03C7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A7BFA-F47E-1B52-AB7B-F786723FCCB6}"/>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6" name="Footer Placeholder 5">
            <a:extLst>
              <a:ext uri="{FF2B5EF4-FFF2-40B4-BE49-F238E27FC236}">
                <a16:creationId xmlns:a16="http://schemas.microsoft.com/office/drawing/2014/main" id="{F385C757-FACF-216F-E4AE-5BCBAADFD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78C85-FD04-A4D9-6F91-3463534F0941}"/>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214280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2EE1-DB7C-4F6E-9DFB-0042726D4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B8CAE3-21C7-2524-AC80-66C0CDEA6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2CDF7-BB3A-25D5-D372-8220EDD82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9F39F-2E6B-F761-5203-0973016A3BAD}"/>
              </a:ext>
            </a:extLst>
          </p:cNvPr>
          <p:cNvSpPr>
            <a:spLocks noGrp="1"/>
          </p:cNvSpPr>
          <p:nvPr>
            <p:ph type="dt" sz="half" idx="10"/>
          </p:nvPr>
        </p:nvSpPr>
        <p:spPr/>
        <p:txBody>
          <a:bodyPr/>
          <a:lstStyle/>
          <a:p>
            <a:fld id="{E5103BDC-9FF0-4112-A122-B256CAB0B014}" type="datetimeFigureOut">
              <a:rPr lang="en-US" smtClean="0"/>
              <a:t>2/26/2025</a:t>
            </a:fld>
            <a:endParaRPr lang="en-US"/>
          </a:p>
        </p:txBody>
      </p:sp>
      <p:sp>
        <p:nvSpPr>
          <p:cNvPr id="6" name="Footer Placeholder 5">
            <a:extLst>
              <a:ext uri="{FF2B5EF4-FFF2-40B4-BE49-F238E27FC236}">
                <a16:creationId xmlns:a16="http://schemas.microsoft.com/office/drawing/2014/main" id="{3D17D7CA-B2D9-5E7F-1A5F-7B5FD9C63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35F75-8D9C-E638-9AE3-C0E7BEE09D9D}"/>
              </a:ext>
            </a:extLst>
          </p:cNvPr>
          <p:cNvSpPr>
            <a:spLocks noGrp="1"/>
          </p:cNvSpPr>
          <p:nvPr>
            <p:ph type="sldNum" sz="quarter" idx="12"/>
          </p:nvPr>
        </p:nvSpPr>
        <p:spPr/>
        <p:txBody>
          <a:bodyPr/>
          <a:lstStyle/>
          <a:p>
            <a:fld id="{6A5061D3-AB54-45AE-9823-F2368BFB4C19}" type="slidenum">
              <a:rPr lang="en-US" smtClean="0"/>
              <a:t>‹#›</a:t>
            </a:fld>
            <a:endParaRPr lang="en-US"/>
          </a:p>
        </p:txBody>
      </p:sp>
    </p:spTree>
    <p:extLst>
      <p:ext uri="{BB962C8B-B14F-4D97-AF65-F5344CB8AC3E}">
        <p14:creationId xmlns:p14="http://schemas.microsoft.com/office/powerpoint/2010/main" val="81400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DA3A-B352-7847-1EE4-8F4085424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EC97AB-BB8F-6EC8-4739-8BE8099C2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17D31-EA09-B78B-9D2F-79BDF5829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03BDC-9FF0-4112-A122-B256CAB0B014}" type="datetimeFigureOut">
              <a:rPr lang="en-US" smtClean="0"/>
              <a:t>2/26/2025</a:t>
            </a:fld>
            <a:endParaRPr lang="en-US"/>
          </a:p>
        </p:txBody>
      </p:sp>
      <p:sp>
        <p:nvSpPr>
          <p:cNvPr id="5" name="Footer Placeholder 4">
            <a:extLst>
              <a:ext uri="{FF2B5EF4-FFF2-40B4-BE49-F238E27FC236}">
                <a16:creationId xmlns:a16="http://schemas.microsoft.com/office/drawing/2014/main" id="{87F5FC70-B258-278E-3FA8-CDE900965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D726E-68BB-9CC9-29EB-AAB3B4F00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061D3-AB54-45AE-9823-F2368BFB4C19}" type="slidenum">
              <a:rPr lang="en-US" smtClean="0"/>
              <a:t>‹#›</a:t>
            </a:fld>
            <a:endParaRPr lang="en-US"/>
          </a:p>
        </p:txBody>
      </p:sp>
    </p:spTree>
    <p:extLst>
      <p:ext uri="{BB962C8B-B14F-4D97-AF65-F5344CB8AC3E}">
        <p14:creationId xmlns:p14="http://schemas.microsoft.com/office/powerpoint/2010/main" val="276238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055EF-3BCF-461E-A07D-F818C4041443}" type="datetimeFigureOut">
              <a:rPr lang="zh-CN" altLang="en-US" smtClean="0"/>
              <a:t>2025/2/26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70C81-8613-4F68-9EF4-80F233784E24}" type="slidenum">
              <a:rPr lang="zh-CN" altLang="en-US" smtClean="0"/>
              <a:t>‹#›</a:t>
            </a:fld>
            <a:endParaRPr lang="zh-CN" altLang="en-US"/>
          </a:p>
        </p:txBody>
      </p:sp>
    </p:spTree>
    <p:extLst>
      <p:ext uri="{BB962C8B-B14F-4D97-AF65-F5344CB8AC3E}">
        <p14:creationId xmlns:p14="http://schemas.microsoft.com/office/powerpoint/2010/main" val="321682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15.png"/><Relationship Id="rId5" Type="http://schemas.openxmlformats.org/officeDocument/2006/relationships/slideLayout" Target="../slideLayouts/slideLayout14.xml"/><Relationship Id="rId10" Type="http://schemas.openxmlformats.org/officeDocument/2006/relationships/image" Target="../media/image14.svg"/><Relationship Id="rId4" Type="http://schemas.openxmlformats.org/officeDocument/2006/relationships/audio" Target="../media/media2.mp3"/><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4.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slideLayout" Target="../slideLayouts/slideLayout14.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1.xml"/><Relationship Id="rId11" Type="http://schemas.openxmlformats.org/officeDocument/2006/relationships/image" Target="../media/image15.png"/><Relationship Id="rId5" Type="http://schemas.openxmlformats.org/officeDocument/2006/relationships/slideLayout" Target="../slideLayouts/slideLayout14.xml"/><Relationship Id="rId10" Type="http://schemas.openxmlformats.org/officeDocument/2006/relationships/image" Target="../media/image14.svg"/><Relationship Id="rId4" Type="http://schemas.openxmlformats.org/officeDocument/2006/relationships/audio" Target="../media/media2.mp3"/><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Layout" Target="../slideLayouts/slideLayout14.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2816897" y="2343286"/>
            <a:ext cx="6885218" cy="2171428"/>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prstClr val="white"/>
                </a:solidFill>
                <a:effectLst/>
                <a:uLnTx/>
                <a:uFillTx/>
                <a:latin typeface="Arial" panose="020B0604020202020204" pitchFamily="34" charset="0"/>
                <a:ea typeface="汉仪小麦体简"/>
                <a:cs typeface="Arial" panose="020B0604020202020204" pitchFamily="34" charset="0"/>
              </a:rPr>
              <a:t>ĐẾN VỚI TIẾT HỌC!!</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642717546"/>
      </p:ext>
    </p:extLst>
  </p:cSld>
  <p:clrMapOvr>
    <a:masterClrMapping/>
  </p:clrMapOvr>
  <p:transition spd="med">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1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00"/>
                                </p:stCondLst>
                                <p:childTnLst>
                                  <p:par>
                                    <p:cTn id="26" presetID="2" presetClass="entr" presetSubtype="4" fill="hold" nodeType="afterEffect" p14:presetBounceEnd="4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40000">
                                          <p:cBhvr additive="base">
                                            <p:cTn id="28"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9" dur="1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0000">
                                      <p:stCondLst>
                                        <p:cond delay="200"/>
                                      </p:stCondLst>
                                      <p:childTnLst>
                                        <p:set>
                                          <p:cBhvr>
                                            <p:cTn id="31" dur="1" fill="hold">
                                              <p:stCondLst>
                                                <p:cond delay="0"/>
                                              </p:stCondLst>
                                            </p:cTn>
                                            <p:tgtEl>
                                              <p:spTgt spid="22"/>
                                            </p:tgtEl>
                                            <p:attrNameLst>
                                              <p:attrName>style.visibility</p:attrName>
                                            </p:attrNameLst>
                                          </p:cBhvr>
                                          <p:to>
                                            <p:strVal val="visible"/>
                                          </p:to>
                                        </p:set>
                                        <p:anim calcmode="lin" valueType="num" p14:bounceEnd="40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ppt_x"/>
                                              </p:val>
                                            </p:tav>
                                            <p:tav tm="100000">
                                              <p:val>
                                                <p:strVal val="#ppt_x"/>
                                              </p:val>
                                            </p:tav>
                                          </p:tavLst>
                                        </p:anim>
                                        <p:anim calcmode="lin" valueType="num">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100"/>
                                </p:stCondLst>
                                <p:childTnLst>
                                  <p:par>
                                    <p:cTn id="22" presetID="53" presetClass="entr" presetSubtype="16" fill="hold" nodeType="after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par>
                              <p:cTn id="27" fill="hold">
                                <p:stCondLst>
                                  <p:cond delay="33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272560" y="1210104"/>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2.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khẳng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định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nào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đây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đúng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CC7B3E42-C6E6-4CB2-A43F-8628D8FD6D7A}"/>
              </a:ext>
            </a:extLst>
          </p:cNvPr>
          <p:cNvSpPr/>
          <p:nvPr/>
        </p:nvSpPr>
        <p:spPr>
          <a:xfrm>
            <a:off x="1618968" y="3727821"/>
            <a:ext cx="6976802"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75%</a:t>
            </a:r>
          </a:p>
        </p:txBody>
      </p:sp>
      <p:sp>
        <p:nvSpPr>
          <p:cNvPr id="13" name="Đáp án sai 1">
            <a:extLst>
              <a:ext uri="{FF2B5EF4-FFF2-40B4-BE49-F238E27FC236}">
                <a16:creationId xmlns:a16="http://schemas.microsoft.com/office/drawing/2014/main" id="{E4C8C229-B4C9-4973-AAE6-6FC561DFB17D}"/>
              </a:ext>
            </a:extLst>
          </p:cNvPr>
          <p:cNvSpPr/>
          <p:nvPr/>
        </p:nvSpPr>
        <p:spPr>
          <a:xfrm>
            <a:off x="1643535" y="1994598"/>
            <a:ext cx="7519685"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Hai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nhau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cùng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lệ</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p:txBody>
      </p:sp>
      <p:sp>
        <p:nvSpPr>
          <p:cNvPr id="14" name="Đáp án sai 2">
            <a:extLst>
              <a:ext uri="{FF2B5EF4-FFF2-40B4-BE49-F238E27FC236}">
                <a16:creationId xmlns:a16="http://schemas.microsoft.com/office/drawing/2014/main" id="{D0003687-5C9E-49D5-BA23-8855B1EB4B26}"/>
              </a:ext>
            </a:extLst>
          </p:cNvPr>
          <p:cNvSpPr/>
          <p:nvPr/>
        </p:nvSpPr>
        <p:spPr>
          <a:xfrm>
            <a:off x="1643535" y="2910787"/>
            <a:ext cx="745974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nào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hơn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5" name="Đáp án sai 3">
                <a:extLst>
                  <a:ext uri="{FF2B5EF4-FFF2-40B4-BE49-F238E27FC236}">
                    <a16:creationId xmlns:a16="http://schemas.microsoft.com/office/drawing/2014/main" id="{FCA262E3-B7FD-409A-A1B7-5F97CA885863}"/>
                  </a:ext>
                </a:extLst>
              </p:cNvPr>
              <p:cNvSpPr/>
              <p:nvPr/>
            </p:nvSpPr>
            <p:spPr>
              <a:xfrm>
                <a:off x="1668101" y="4759686"/>
                <a:ext cx="692766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14:m>
                  <m:oMath xmlns:m="http://schemas.openxmlformats.org/officeDocument/2006/math">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4</m:t>
                        </m:r>
                      </m:den>
                    </m:f>
                  </m:oMath>
                </a14:m>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25% </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mc:Choice>
        <mc:Fallback xmlns="">
          <p:sp>
            <p:nvSpPr>
              <p:cNvPr id="15" name="Đáp án sai 3">
                <a:extLst>
                  <a:ext uri="{FF2B5EF4-FFF2-40B4-BE49-F238E27FC236}">
                    <a16:creationId xmlns:a16="http://schemas.microsoft.com/office/drawing/2014/main" id="{FCA262E3-B7FD-409A-A1B7-5F97CA885863}"/>
                  </a:ext>
                </a:extLst>
              </p:cNvPr>
              <p:cNvSpPr>
                <a:spLocks noRot="1" noChangeAspect="1" noMove="1" noResize="1" noEditPoints="1" noAdjustHandles="1" noChangeArrowheads="1" noChangeShapeType="1" noTextEdit="1"/>
              </p:cNvSpPr>
              <p:nvPr/>
            </p:nvSpPr>
            <p:spPr>
              <a:xfrm>
                <a:off x="1668101" y="4759686"/>
                <a:ext cx="6927669" cy="731520"/>
              </a:xfrm>
              <a:prstGeom prst="roundRect">
                <a:avLst/>
              </a:prstGeom>
              <a:blipFill>
                <a:blip r:embed="rId6"/>
                <a:stretch>
                  <a:fillRect l="-880"/>
                </a:stretch>
              </a:blipFill>
              <a:ln>
                <a:noFill/>
              </a:ln>
            </p:spPr>
            <p:txBody>
              <a:bodyPr/>
              <a:lstStyle/>
              <a:p>
                <a:r>
                  <a:rPr lang="en-US">
                    <a:noFill/>
                  </a:rPr>
                  <a:t> </a:t>
                </a:r>
              </a:p>
            </p:txBody>
          </p:sp>
        </mc:Fallback>
      </mc:AlternateContent>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37140" y="3682985"/>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12790" y="2925604"/>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88989" y="4799184"/>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785511" y="1892636"/>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6964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272560" y="1210104"/>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3.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Muốn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so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sánh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toàn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bộ</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dữ</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liệu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ta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dung:</a:t>
            </a:r>
          </a:p>
        </p:txBody>
      </p:sp>
      <p:sp>
        <p:nvSpPr>
          <p:cNvPr id="12" name="Đáp án đúng">
            <a:extLst>
              <a:ext uri="{FF2B5EF4-FFF2-40B4-BE49-F238E27FC236}">
                <a16:creationId xmlns:a16="http://schemas.microsoft.com/office/drawing/2014/main" id="{CC7B3E42-C6E6-4CB2-A43F-8628D8FD6D7A}"/>
              </a:ext>
            </a:extLst>
          </p:cNvPr>
          <p:cNvSpPr/>
          <p:nvPr/>
        </p:nvSpPr>
        <p:spPr>
          <a:xfrm>
            <a:off x="1618968" y="3727821"/>
            <a:ext cx="6976802"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643535" y="1994598"/>
            <a:ext cx="7519685"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tranh</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1643535" y="2910787"/>
            <a:ext cx="745974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cột</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1668101" y="4759686"/>
            <a:ext cx="6927669"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Biểu đồ đoạn thẳng</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69476" y="3642307"/>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87017" y="2828080"/>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62879" y="4721384"/>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87017" y="1948538"/>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250957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538016" y="50289"/>
            <a:ext cx="9344074" cy="1685846"/>
          </a:xfrm>
          <a:prstGeom prst="rect">
            <a:avLst/>
          </a:prstGeom>
          <a:solidFill>
            <a:srgbClr val="F8FCFE"/>
          </a:solid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Câu</a:t>
            </a: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 4.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điều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về</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sự</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ưa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các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120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ở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trường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được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bên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Em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hãy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thích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màu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tím</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CC7B3E42-C6E6-4CB2-A43F-8628D8FD6D7A}"/>
              </a:ext>
            </a:extLst>
          </p:cNvPr>
          <p:cNvSpPr/>
          <p:nvPr/>
        </p:nvSpPr>
        <p:spPr>
          <a:xfrm>
            <a:off x="3049728" y="4860023"/>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18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04277" y="4810145"/>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13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5985576" y="4840974"/>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15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8864059" y="4800890"/>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17 học sinh</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9665" y="4612281"/>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18956" y="4735669"/>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97439" y="4731095"/>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89925" y="4848996"/>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pic>
        <p:nvPicPr>
          <p:cNvPr id="25" name="Picture 24" descr="Chart, pie chart&#10;&#10;Description automatically generated">
            <a:extLst>
              <a:ext uri="{FF2B5EF4-FFF2-40B4-BE49-F238E27FC236}">
                <a16:creationId xmlns:a16="http://schemas.microsoft.com/office/drawing/2014/main" id="{8C04A29D-5743-4F14-93F8-48B376E15FD0}"/>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4788" y="1690121"/>
            <a:ext cx="2935848" cy="2869508"/>
          </a:xfrm>
          <a:prstGeom prst="rect">
            <a:avLst/>
          </a:prstGeom>
        </p:spPr>
      </p:pic>
    </p:spTree>
    <p:extLst>
      <p:ext uri="{BB962C8B-B14F-4D97-AF65-F5344CB8AC3E}">
        <p14:creationId xmlns:p14="http://schemas.microsoft.com/office/powerpoint/2010/main" val="20520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2"/>
                                        </p:tgtEl>
                                        <p:attrNameLst>
                                          <p:attrName>fillcolor</p:attrName>
                                        </p:attrNameLst>
                                      </p:cBhvr>
                                      <p:to>
                                        <a:srgbClr val="92D050"/>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9"/>
                                          </p:stCondLst>
                                        </p:cTn>
                                        <p:tgtEl>
                                          <p:spTgt spid="16"/>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12"/>
                                        </p:tgtEl>
                                      </p:cBhvr>
                                    </p:animEffect>
                                    <p:animScale>
                                      <p:cBhvr>
                                        <p:cTn id="38" dur="250" autoRev="1" fill="hold"/>
                                        <p:tgtEl>
                                          <p:spTgt spid="12"/>
                                        </p:tgtEl>
                                      </p:cBhvr>
                                      <p:by x="105000" y="105000"/>
                                    </p:animScale>
                                  </p:childTnLst>
                                </p:cTn>
                              </p:par>
                              <p:par>
                                <p:cTn id="39" presetID="1" presetClass="mediacall" presetSubtype="0" fill="hold" nodeType="withEffect">
                                  <p:stCondLst>
                                    <p:cond delay="0"/>
                                  </p:stCondLst>
                                  <p:childTnLst>
                                    <p:cmd type="call" cmd="playFrom(0.0)">
                                      <p:cBhvr>
                                        <p:cTn id="40" dur="835" fill="hold"/>
                                        <p:tgtEl>
                                          <p:spTgt spid="20"/>
                                        </p:tgtEl>
                                      </p:cBhvr>
                                    </p:cmd>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3"/>
                                        </p:tgtEl>
                                        <p:attrNameLst>
                                          <p:attrName>fillcolor</p:attrName>
                                        </p:attrNameLst>
                                      </p:cBhvr>
                                      <p:to>
                                        <a:srgbClr val="D99694"/>
                                      </p:to>
                                    </p:animClr>
                                    <p:set>
                                      <p:cBhvr>
                                        <p:cTn id="46" dur="500" fill="hold"/>
                                        <p:tgtEl>
                                          <p:spTgt spid="13"/>
                                        </p:tgtEl>
                                        <p:attrNameLst>
                                          <p:attrName>fill.type</p:attrName>
                                        </p:attrNameLst>
                                      </p:cBhvr>
                                      <p:to>
                                        <p:strVal val="solid"/>
                                      </p:to>
                                    </p:set>
                                    <p:set>
                                      <p:cBhvr>
                                        <p:cTn id="47" dur="500" fill="hold"/>
                                        <p:tgtEl>
                                          <p:spTgt spid="13"/>
                                        </p:tgtEl>
                                        <p:attrNameLst>
                                          <p:attrName>fill.on</p:attrName>
                                        </p:attrNameLst>
                                      </p:cBhvr>
                                      <p:to>
                                        <p:strVal val="true"/>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26" presetClass="emph" presetSubtype="0" repeatCount="2000" fill="hold" grpId="1" nodeType="withEffect">
                                  <p:stCondLst>
                                    <p:cond delay="0"/>
                                  </p:stCondLst>
                                  <p:childTnLst>
                                    <p:animEffect transition="out" filter="fade">
                                      <p:cBhvr>
                                        <p:cTn id="51" dur="500" tmFilter="0, 0; .2, .5; .8, .5; 1, 0"/>
                                        <p:tgtEl>
                                          <p:spTgt spid="13"/>
                                        </p:tgtEl>
                                      </p:cBhvr>
                                    </p:animEffect>
                                    <p:animScale>
                                      <p:cBhvr>
                                        <p:cTn id="52" dur="250" autoRev="1" fill="hold"/>
                                        <p:tgtEl>
                                          <p:spTgt spid="13"/>
                                        </p:tgtEl>
                                      </p:cBhvr>
                                      <p:by x="105000" y="105000"/>
                                    </p:animScale>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4"/>
                                        </p:tgtEl>
                                        <p:attrNameLst>
                                          <p:attrName>fillcolor</p:attrName>
                                        </p:attrNameLst>
                                      </p:cBhvr>
                                      <p:to>
                                        <a:srgbClr val="D99694"/>
                                      </p:to>
                                    </p:animClr>
                                    <p:set>
                                      <p:cBhvr>
                                        <p:cTn id="60" dur="500" fill="hold"/>
                                        <p:tgtEl>
                                          <p:spTgt spid="14"/>
                                        </p:tgtEl>
                                        <p:attrNameLst>
                                          <p:attrName>fill.type</p:attrName>
                                        </p:attrNameLst>
                                      </p:cBhvr>
                                      <p:to>
                                        <p:strVal val="solid"/>
                                      </p:to>
                                    </p:set>
                                    <p:set>
                                      <p:cBhvr>
                                        <p:cTn id="61" dur="500" fill="hold"/>
                                        <p:tgtEl>
                                          <p:spTgt spid="14"/>
                                        </p:tgtEl>
                                        <p:attrNameLst>
                                          <p:attrName>fill.on</p:attrName>
                                        </p:attrNameLst>
                                      </p:cBhvr>
                                      <p:to>
                                        <p:strVal val="true"/>
                                      </p:to>
                                    </p:set>
                                  </p:childTnLst>
                                </p:cTn>
                              </p:par>
                              <p:par>
                                <p:cTn id="62" presetID="1" presetClass="entr" presetSubtype="0" fill="hold" nodeType="withEffect">
                                  <p:stCondLst>
                                    <p:cond delay="0"/>
                                  </p:stCondLst>
                                  <p:childTnLst>
                                    <p:set>
                                      <p:cBhvr>
                                        <p:cTn id="63" dur="1" fill="hold">
                                          <p:stCondLst>
                                            <p:cond delay="9"/>
                                          </p:stCondLst>
                                        </p:cTn>
                                        <p:tgtEl>
                                          <p:spTgt spid="17"/>
                                        </p:tgtEl>
                                        <p:attrNameLst>
                                          <p:attrName>style.visibility</p:attrName>
                                        </p:attrNameLst>
                                      </p:cBhvr>
                                      <p:to>
                                        <p:strVal val="visible"/>
                                      </p:to>
                                    </p:set>
                                  </p:childTnLst>
                                </p:cTn>
                              </p:par>
                              <p:par>
                                <p:cTn id="64" presetID="26" presetClass="emph" presetSubtype="0" repeatCount="2000" fill="hold" grpId="1" nodeType="withEffect">
                                  <p:stCondLst>
                                    <p:cond delay="0"/>
                                  </p:stCondLst>
                                  <p:childTnLst>
                                    <p:animEffect transition="out" filter="fade">
                                      <p:cBhvr>
                                        <p:cTn id="65" dur="500" tmFilter="0, 0; .2, .5; .8, .5; 1, 0"/>
                                        <p:tgtEl>
                                          <p:spTgt spid="14"/>
                                        </p:tgtEl>
                                      </p:cBhvr>
                                    </p:animEffect>
                                    <p:animScale>
                                      <p:cBhvr>
                                        <p:cTn id="66" dur="250" autoRev="1" fill="hold"/>
                                        <p:tgtEl>
                                          <p:spTgt spid="14"/>
                                        </p:tgtEl>
                                      </p:cBhvr>
                                      <p:by x="105000" y="105000"/>
                                    </p:animScale>
                                  </p:childTnLst>
                                </p:cTn>
                              </p:par>
                              <p:par>
                                <p:cTn id="67" presetID="1" presetClass="mediacall" presetSubtype="0" fill="hold" nodeType="withEffect">
                                  <p:stCondLst>
                                    <p:cond delay="0"/>
                                  </p:stCondLst>
                                  <p:childTnLst>
                                    <p:cmd type="call" cmd="playFrom(0.0)">
                                      <p:cBhvr>
                                        <p:cTn id="68" dur="862" fill="hold"/>
                                        <p:tgtEl>
                                          <p:spTgt spid="22"/>
                                        </p:tgtEl>
                                      </p:cBhvr>
                                    </p:cmd>
                                  </p:child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5"/>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5"/>
                                        </p:tgtEl>
                                        <p:attrNameLst>
                                          <p:attrName>fillcolor</p:attrName>
                                        </p:attrNameLst>
                                      </p:cBhvr>
                                      <p:to>
                                        <a:srgbClr val="D99694"/>
                                      </p:to>
                                    </p:animClr>
                                    <p:set>
                                      <p:cBhvr>
                                        <p:cTn id="74" dur="500" fill="hold"/>
                                        <p:tgtEl>
                                          <p:spTgt spid="15"/>
                                        </p:tgtEl>
                                        <p:attrNameLst>
                                          <p:attrName>fill.type</p:attrName>
                                        </p:attrNameLst>
                                      </p:cBhvr>
                                      <p:to>
                                        <p:strVal val="solid"/>
                                      </p:to>
                                    </p:set>
                                    <p:set>
                                      <p:cBhvr>
                                        <p:cTn id="75" dur="500" fill="hold"/>
                                        <p:tgtEl>
                                          <p:spTgt spid="15"/>
                                        </p:tgtEl>
                                        <p:attrNameLst>
                                          <p:attrName>fill.on</p:attrName>
                                        </p:attrNameLst>
                                      </p:cBhvr>
                                      <p:to>
                                        <p:strVal val="true"/>
                                      </p:to>
                                    </p:set>
                                  </p:childTnLst>
                                </p:cTn>
                              </p:par>
                              <p:par>
                                <p:cTn id="76" presetID="1" presetClass="entr" presetSubtype="0" fill="hold" nodeType="withEffect">
                                  <p:stCondLst>
                                    <p:cond delay="0"/>
                                  </p:stCondLst>
                                  <p:childTnLst>
                                    <p:set>
                                      <p:cBhvr>
                                        <p:cTn id="77" dur="1" fill="hold">
                                          <p:stCondLst>
                                            <p:cond delay="9"/>
                                          </p:stCondLst>
                                        </p:cTn>
                                        <p:tgtEl>
                                          <p:spTgt spid="18"/>
                                        </p:tgtEl>
                                        <p:attrNameLst>
                                          <p:attrName>style.visibility</p:attrName>
                                        </p:attrNameLst>
                                      </p:cBhvr>
                                      <p:to>
                                        <p:strVal val="visible"/>
                                      </p:to>
                                    </p:set>
                                  </p:childTnLst>
                                </p:cTn>
                              </p:par>
                              <p:par>
                                <p:cTn id="78" presetID="26" presetClass="emph" presetSubtype="0" repeatCount="2000" fill="hold" grpId="1" nodeType="withEffect">
                                  <p:stCondLst>
                                    <p:cond delay="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par>
                                <p:cTn id="81" presetID="1" presetClass="mediacall" presetSubtype="0" fill="hold" nodeType="withEffect">
                                  <p:stCondLst>
                                    <p:cond delay="0"/>
                                  </p:stCondLst>
                                  <p:childTnLst>
                                    <p:cmd type="call" cmd="playFrom(0.0)">
                                      <p:cBhvr>
                                        <p:cTn id="82" dur="862" fill="hold"/>
                                        <p:tgtEl>
                                          <p:spTgt spid="23"/>
                                        </p:tgtEl>
                                      </p:cBhvr>
                                    </p:cmd>
                                  </p:childTnLst>
                                </p:cTn>
                              </p:par>
                            </p:childTnLst>
                          </p:cTn>
                        </p:par>
                      </p:childTnLst>
                    </p:cTn>
                  </p:par>
                </p:childTnLst>
              </p:cTn>
              <p:nextCondLst>
                <p:cond evt="onClick" delay="0">
                  <p:tgtEl>
                    <p:spTgt spid="15"/>
                  </p:tgtEl>
                </p:cond>
              </p:nextCondLst>
            </p:seq>
            <p:audio>
              <p:cMediaNode vol="80000">
                <p:cTn id="83" fill="hold" display="0">
                  <p:stCondLst>
                    <p:cond delay="indefinite"/>
                  </p:stCondLst>
                  <p:endCondLst>
                    <p:cond evt="onStopAudio" delay="0">
                      <p:tgtEl>
                        <p:sldTgt/>
                      </p:tgtEl>
                    </p:cond>
                  </p:endCondLst>
                </p:cTn>
                <p:tgtEl>
                  <p:spTgt spid="20"/>
                </p:tgtEl>
              </p:cMediaNode>
            </p:audio>
            <p:audio>
              <p:cMediaNode vol="80000">
                <p:cTn id="84" fill="hold" display="0">
                  <p:stCondLst>
                    <p:cond delay="indefinite"/>
                  </p:stCondLst>
                  <p:endCondLst>
                    <p:cond evt="onStopAudio" delay="0">
                      <p:tgtEl>
                        <p:sldTgt/>
                      </p:tgtEl>
                    </p:cond>
                  </p:endCondLst>
                </p:cTn>
                <p:tgtEl>
                  <p:spTgt spid="21"/>
                </p:tgtEl>
              </p:cMediaNode>
            </p:audio>
            <p:audio>
              <p:cMediaNode vol="80000">
                <p:cTn id="85" fill="hold" display="0">
                  <p:stCondLst>
                    <p:cond delay="indefinite"/>
                  </p:stCondLst>
                  <p:endCondLst>
                    <p:cond evt="onStopAudio" delay="0">
                      <p:tgtEl>
                        <p:sldTgt/>
                      </p:tgtEl>
                    </p:cond>
                  </p:endCondLst>
                </p:cTn>
                <p:tgtEl>
                  <p:spTgt spid="22"/>
                </p:tgtEl>
              </p:cMediaNode>
            </p:audio>
            <p:audio>
              <p:cMediaNode vol="80000">
                <p:cTn id="86" fill="hold" display="0">
                  <p:stCondLst>
                    <p:cond delay="indefinite"/>
                  </p:stCondLst>
                  <p:endCondLst>
                    <p:cond evt="onStopAudio" delay="0">
                      <p:tgtEl>
                        <p:sldTgt/>
                      </p:tgtEl>
                    </p:cond>
                  </p:endCondLst>
                </p:cTn>
                <p:tgtEl>
                  <p:spTgt spid="23"/>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538016" y="50289"/>
            <a:ext cx="9567438" cy="1553054"/>
          </a:xfrm>
          <a:prstGeom prst="rect">
            <a:avLst/>
          </a:prstGeom>
          <a:solidFill>
            <a:srgbClr val="F8FCFE"/>
          </a:solid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200" b="1" i="0" u="none" strike="noStrike" kern="0" cap="none" spc="0" normalizeH="0" baseline="0" noProof="0" dirty="0" err="1">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Câu</a:t>
            </a:r>
            <a:r>
              <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汉仪小麦体简"/>
                <a:cs typeface="Arial" panose="020B0604020202020204" pitchFamily="34" charset="0"/>
                <a:sym typeface="Arial"/>
              </a:rPr>
              <a:t> 5.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sau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tỉ</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số</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quả</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loại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lực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Biết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40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Lớp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7D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bao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nhiêu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học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sinh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giỏi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p>
        </p:txBody>
      </p:sp>
      <p:graphicFrame>
        <p:nvGraphicFramePr>
          <p:cNvPr id="27" name="Chart 26">
            <a:extLst>
              <a:ext uri="{FF2B5EF4-FFF2-40B4-BE49-F238E27FC236}">
                <a16:creationId xmlns:a16="http://schemas.microsoft.com/office/drawing/2014/main" id="{6917D425-6354-473F-ABE6-7FE8867F997B}"/>
              </a:ext>
            </a:extLst>
          </p:cNvPr>
          <p:cNvGraphicFramePr/>
          <p:nvPr/>
        </p:nvGraphicFramePr>
        <p:xfrm>
          <a:off x="3578535" y="1187204"/>
          <a:ext cx="54864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28" name="Đáp án đúng">
            <a:extLst>
              <a:ext uri="{FF2B5EF4-FFF2-40B4-BE49-F238E27FC236}">
                <a16:creationId xmlns:a16="http://schemas.microsoft.com/office/drawing/2014/main" id="{8514FDB3-66DA-4FC9-A3FC-4ABBFDBA6784}"/>
              </a:ext>
            </a:extLst>
          </p:cNvPr>
          <p:cNvSpPr/>
          <p:nvPr/>
        </p:nvSpPr>
        <p:spPr>
          <a:xfrm>
            <a:off x="1606155" y="4451758"/>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12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29" name="Đáp án sai 1">
            <a:extLst>
              <a:ext uri="{FF2B5EF4-FFF2-40B4-BE49-F238E27FC236}">
                <a16:creationId xmlns:a16="http://schemas.microsoft.com/office/drawing/2014/main" id="{72E80F07-3D34-4355-A558-9F88380BF312}"/>
              </a:ext>
            </a:extLst>
          </p:cNvPr>
          <p:cNvSpPr/>
          <p:nvPr/>
        </p:nvSpPr>
        <p:spPr>
          <a:xfrm>
            <a:off x="1606156" y="5429155"/>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13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30" name="Đáp án sai 2">
            <a:extLst>
              <a:ext uri="{FF2B5EF4-FFF2-40B4-BE49-F238E27FC236}">
                <a16:creationId xmlns:a16="http://schemas.microsoft.com/office/drawing/2014/main" id="{3BBB5CAF-9C3E-4A93-8E58-CDEAF22D82AB}"/>
              </a:ext>
            </a:extLst>
          </p:cNvPr>
          <p:cNvSpPr/>
          <p:nvPr/>
        </p:nvSpPr>
        <p:spPr>
          <a:xfrm>
            <a:off x="6911212" y="4437983"/>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22</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31" name="Đáp án sai 3">
            <a:extLst>
              <a:ext uri="{FF2B5EF4-FFF2-40B4-BE49-F238E27FC236}">
                <a16:creationId xmlns:a16="http://schemas.microsoft.com/office/drawing/2014/main" id="{18C76C9F-EF5E-4E8F-BA78-273DAFBB3E49}"/>
              </a:ext>
            </a:extLst>
          </p:cNvPr>
          <p:cNvSpPr/>
          <p:nvPr/>
        </p:nvSpPr>
        <p:spPr>
          <a:xfrm>
            <a:off x="6911212" y="5436071"/>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23</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32" name="Picture 5">
            <a:extLst>
              <a:ext uri="{FF2B5EF4-FFF2-40B4-BE49-F238E27FC236}">
                <a16:creationId xmlns:a16="http://schemas.microsoft.com/office/drawing/2014/main" id="{0092AC96-8BBB-46EE-A722-892F69A019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06092" y="4204016"/>
            <a:ext cx="853047" cy="742495"/>
          </a:xfrm>
          <a:prstGeom prst="rect">
            <a:avLst/>
          </a:prstGeom>
        </p:spPr>
      </p:pic>
      <p:pic>
        <p:nvPicPr>
          <p:cNvPr id="33" name="Picture 10">
            <a:extLst>
              <a:ext uri="{FF2B5EF4-FFF2-40B4-BE49-F238E27FC236}">
                <a16:creationId xmlns:a16="http://schemas.microsoft.com/office/drawing/2014/main" id="{E38DD941-50AA-4CFE-87E0-F9C85EE3D5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44592" y="4332678"/>
            <a:ext cx="850123" cy="757381"/>
          </a:xfrm>
          <a:prstGeom prst="rect">
            <a:avLst/>
          </a:prstGeom>
        </p:spPr>
      </p:pic>
      <p:pic>
        <p:nvPicPr>
          <p:cNvPr id="34" name="Picture 10">
            <a:extLst>
              <a:ext uri="{FF2B5EF4-FFF2-40B4-BE49-F238E27FC236}">
                <a16:creationId xmlns:a16="http://schemas.microsoft.com/office/drawing/2014/main" id="{7ED7A913-96BA-4740-9E28-CF040CD019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19420" y="5305234"/>
            <a:ext cx="850123" cy="757381"/>
          </a:xfrm>
          <a:prstGeom prst="rect">
            <a:avLst/>
          </a:prstGeom>
        </p:spPr>
      </p:pic>
      <p:pic>
        <p:nvPicPr>
          <p:cNvPr id="35" name="Picture 10">
            <a:extLst>
              <a:ext uri="{FF2B5EF4-FFF2-40B4-BE49-F238E27FC236}">
                <a16:creationId xmlns:a16="http://schemas.microsoft.com/office/drawing/2014/main" id="{4FE603D2-6B3B-45DC-A6B3-578B37870B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91804" y="5468006"/>
            <a:ext cx="850123" cy="757381"/>
          </a:xfrm>
          <a:prstGeom prst="rect">
            <a:avLst/>
          </a:prstGeom>
        </p:spPr>
      </p:pic>
      <p:pic>
        <p:nvPicPr>
          <p:cNvPr id="36" name="Correct sound effect and wrong sound effect (mp3cut.net)">
            <a:hlinkClick r:id="" action="ppaction://media"/>
            <a:extLst>
              <a:ext uri="{FF2B5EF4-FFF2-40B4-BE49-F238E27FC236}">
                <a16:creationId xmlns:a16="http://schemas.microsoft.com/office/drawing/2014/main" id="{7F5EFE20-D1FA-4A81-BE61-8E9F9B71BF7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206436" y="-1019430"/>
            <a:ext cx="649817" cy="649817"/>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7408F5C8-C3EB-4011-B9D3-0B3929F799D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969544" y="-1014582"/>
            <a:ext cx="649817" cy="649817"/>
          </a:xfrm>
          <a:prstGeom prst="rect">
            <a:avLst/>
          </a:prstGeom>
        </p:spPr>
      </p:pic>
    </p:spTree>
    <p:extLst>
      <p:ext uri="{BB962C8B-B14F-4D97-AF65-F5344CB8AC3E}">
        <p14:creationId xmlns:p14="http://schemas.microsoft.com/office/powerpoint/2010/main" val="63985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Left)">
                                      <p:cBhvr>
                                        <p:cTn id="17" dur="500"/>
                                        <p:tgtEl>
                                          <p:spTgt spid="28"/>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trips(downLeft)">
                                      <p:cBhvr>
                                        <p:cTn id="20" dur="500"/>
                                        <p:tgtEl>
                                          <p:spTgt spid="29"/>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strips(downLeft)">
                                      <p:cBhvr>
                                        <p:cTn id="23" dur="500"/>
                                        <p:tgtEl>
                                          <p:spTgt spid="3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28"/>
                                        </p:tgtEl>
                                        <p:attrNameLst>
                                          <p:attrName>fillcolor</p:attrName>
                                        </p:attrNameLst>
                                      </p:cBhvr>
                                      <p:to>
                                        <a:srgbClr val="92D050"/>
                                      </p:to>
                                    </p:animClr>
                                    <p:set>
                                      <p:cBhvr>
                                        <p:cTn id="32" dur="500" fill="hold"/>
                                        <p:tgtEl>
                                          <p:spTgt spid="28"/>
                                        </p:tgtEl>
                                        <p:attrNameLst>
                                          <p:attrName>fill.type</p:attrName>
                                        </p:attrNameLst>
                                      </p:cBhvr>
                                      <p:to>
                                        <p:strVal val="solid"/>
                                      </p:to>
                                    </p:set>
                                    <p:set>
                                      <p:cBhvr>
                                        <p:cTn id="33" dur="500" fill="hold"/>
                                        <p:tgtEl>
                                          <p:spTgt spid="28"/>
                                        </p:tgtEl>
                                        <p:attrNameLst>
                                          <p:attrName>fill.on</p:attrName>
                                        </p:attrNameLst>
                                      </p:cBhvr>
                                      <p:to>
                                        <p:strVal val="true"/>
                                      </p:to>
                                    </p:set>
                                  </p:childTnLst>
                                </p:cTn>
                              </p:par>
                              <p:par>
                                <p:cTn id="34" presetID="1" presetClass="entr" presetSubtype="0" fill="hold" nodeType="withEffect">
                                  <p:stCondLst>
                                    <p:cond delay="0"/>
                                  </p:stCondLst>
                                  <p:childTnLst>
                                    <p:set>
                                      <p:cBhvr>
                                        <p:cTn id="35" dur="1" fill="hold">
                                          <p:stCondLst>
                                            <p:cond delay="9"/>
                                          </p:stCondLst>
                                        </p:cTn>
                                        <p:tgtEl>
                                          <p:spTgt spid="32"/>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28"/>
                                        </p:tgtEl>
                                      </p:cBhvr>
                                    </p:animEffect>
                                    <p:animScale>
                                      <p:cBhvr>
                                        <p:cTn id="38" dur="250" autoRev="1" fill="hold"/>
                                        <p:tgtEl>
                                          <p:spTgt spid="28"/>
                                        </p:tgtEl>
                                      </p:cBhvr>
                                      <p:by x="105000" y="105000"/>
                                    </p:animScale>
                                  </p:childTnLst>
                                </p:cTn>
                              </p:par>
                              <p:par>
                                <p:cTn id="39" presetID="1" presetClass="mediacall" presetSubtype="0" fill="hold" nodeType="withEffect">
                                  <p:stCondLst>
                                    <p:cond delay="0"/>
                                  </p:stCondLst>
                                  <p:childTnLst>
                                    <p:cmd type="call" cmd="playFrom(0.0)">
                                      <p:cBhvr>
                                        <p:cTn id="40" dur="835" fill="hold"/>
                                        <p:tgtEl>
                                          <p:spTgt spid="36"/>
                                        </p:tgtEl>
                                      </p:cBhvr>
                                    </p:cmd>
                                  </p:childTnLst>
                                </p:cTn>
                              </p:par>
                            </p:childTnLst>
                          </p:cTn>
                        </p:par>
                      </p:childTnLst>
                    </p:cTn>
                  </p:par>
                </p:childTnLst>
              </p:cTn>
              <p:nextCondLst>
                <p:cond evt="onClick" delay="0">
                  <p:tgtEl>
                    <p:spTgt spid="28"/>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rgbClr val="D99694"/>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par>
                                <p:cTn id="48" presetID="1"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par>
                                <p:cTn id="50" presetID="26" presetClass="emph" presetSubtype="0" repeatCount="2000" fill="hold" grpId="1" nodeType="with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30"/>
                                        </p:tgtEl>
                                        <p:attrNameLst>
                                          <p:attrName>fillcolor</p:attrName>
                                        </p:attrNameLst>
                                      </p:cBhvr>
                                      <p:to>
                                        <a:srgbClr val="D99694"/>
                                      </p:to>
                                    </p:animClr>
                                    <p:set>
                                      <p:cBhvr>
                                        <p:cTn id="58" dur="500" fill="hold"/>
                                        <p:tgtEl>
                                          <p:spTgt spid="30"/>
                                        </p:tgtEl>
                                        <p:attrNameLst>
                                          <p:attrName>fill.type</p:attrName>
                                        </p:attrNameLst>
                                      </p:cBhvr>
                                      <p:to>
                                        <p:strVal val="solid"/>
                                      </p:to>
                                    </p:set>
                                    <p:set>
                                      <p:cBhvr>
                                        <p:cTn id="59" dur="500" fill="hold"/>
                                        <p:tgtEl>
                                          <p:spTgt spid="30"/>
                                        </p:tgtEl>
                                        <p:attrNameLst>
                                          <p:attrName>fill.on</p:attrName>
                                        </p:attrNameLst>
                                      </p:cBhvr>
                                      <p:to>
                                        <p:strVal val="true"/>
                                      </p:to>
                                    </p:set>
                                  </p:childTnLst>
                                </p:cTn>
                              </p:par>
                              <p:par>
                                <p:cTn id="60" presetID="1" presetClass="entr" presetSubtype="0" fill="hold" nodeType="withEffect">
                                  <p:stCondLst>
                                    <p:cond delay="0"/>
                                  </p:stCondLst>
                                  <p:childTnLst>
                                    <p:set>
                                      <p:cBhvr>
                                        <p:cTn id="61" dur="1" fill="hold">
                                          <p:stCondLst>
                                            <p:cond delay="9"/>
                                          </p:stCondLst>
                                        </p:cTn>
                                        <p:tgtEl>
                                          <p:spTgt spid="33"/>
                                        </p:tgtEl>
                                        <p:attrNameLst>
                                          <p:attrName>style.visibility</p:attrName>
                                        </p:attrNameLst>
                                      </p:cBhvr>
                                      <p:to>
                                        <p:strVal val="visible"/>
                                      </p:to>
                                    </p:set>
                                  </p:childTnLst>
                                </p:cTn>
                              </p:par>
                              <p:par>
                                <p:cTn id="62" presetID="26" presetClass="emph" presetSubtype="0" repeatCount="2000" fill="hold" grpId="1" nodeType="withEffect">
                                  <p:stCondLst>
                                    <p:cond delay="0"/>
                                  </p:stCondLst>
                                  <p:childTnLst>
                                    <p:animEffect transition="out" filter="fade">
                                      <p:cBhvr>
                                        <p:cTn id="63" dur="500" tmFilter="0, 0; .2, .5; .8, .5; 1, 0"/>
                                        <p:tgtEl>
                                          <p:spTgt spid="30"/>
                                        </p:tgtEl>
                                      </p:cBhvr>
                                    </p:animEffect>
                                    <p:animScale>
                                      <p:cBhvr>
                                        <p:cTn id="64"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65" restart="whenNotActive" fill="hold" evtFilter="cancelBubble" nodeType="interactiveSeq">
                <p:stCondLst>
                  <p:cond evt="onClick" delay="0">
                    <p:tgtEl>
                      <p:spTgt spid="3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1"/>
                                        </p:tgtEl>
                                        <p:attrNameLst>
                                          <p:attrName>fillcolor</p:attrName>
                                        </p:attrNameLst>
                                      </p:cBhvr>
                                      <p:to>
                                        <a:srgbClr val="D99694"/>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34"/>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1"/>
                                        </p:tgtEl>
                                      </p:cBhvr>
                                    </p:animEffect>
                                    <p:animScale>
                                      <p:cBhvr>
                                        <p:cTn id="76" dur="250" autoRev="1" fill="hold"/>
                                        <p:tgtEl>
                                          <p:spTgt spid="31"/>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37"/>
                                        </p:tgtEl>
                                      </p:cBhvr>
                                    </p:cmd>
                                  </p:childTnLst>
                                </p:cTn>
                              </p:par>
                            </p:childTnLst>
                          </p:cTn>
                        </p:par>
                      </p:childTnLst>
                    </p:cTn>
                  </p:par>
                </p:childTnLst>
              </p:cTn>
              <p:nextCondLst>
                <p:cond evt="onClick" delay="0">
                  <p:tgtEl>
                    <p:spTgt spid="31"/>
                  </p:tgtEl>
                </p:cond>
              </p:nextCondLst>
            </p:seq>
            <p:audio>
              <p:cMediaNode vol="80000">
                <p:cTn id="79" fill="hold" display="0">
                  <p:stCondLst>
                    <p:cond delay="indefinite"/>
                  </p:stCondLst>
                  <p:endCondLst>
                    <p:cond evt="onStopAudio" delay="0">
                      <p:tgtEl>
                        <p:sldTgt/>
                      </p:tgtEl>
                    </p:cond>
                  </p:endCondLst>
                </p:cTn>
                <p:tgtEl>
                  <p:spTgt spid="36"/>
                </p:tgtEl>
              </p:cMediaNode>
            </p:audio>
            <p:audio>
              <p:cMediaNode vol="80000">
                <p:cTn id="80" fill="hold" display="0">
                  <p:stCondLst>
                    <p:cond delay="indefinite"/>
                  </p:stCondLst>
                  <p:endCondLst>
                    <p:cond evt="onStopAudio" delay="0">
                      <p:tgtEl>
                        <p:sldTgt/>
                      </p:tgtEl>
                    </p:cond>
                  </p:endCondLst>
                </p:cTn>
                <p:tgtEl>
                  <p:spTgt spid="37"/>
                </p:tgtEl>
              </p:cMediaNode>
            </p:audio>
          </p:childTnLst>
        </p:cTn>
      </p:par>
    </p:tnLst>
    <p:bldLst>
      <p:bldP spid="11" grpId="0" animBg="1"/>
      <p:bldGraphic spid="27" grpId="0">
        <p:bldAsOne/>
      </p:bldGraphic>
      <p:bldP spid="28" grpId="0" animBg="1"/>
      <p:bldP spid="28" grpId="1" animBg="1"/>
      <p:bldP spid="29" grpId="0" animBg="1"/>
      <p:bldP spid="29" grpId="1" animBg="1"/>
      <p:bldP spid="30" grpId="0" animBg="1"/>
      <p:bldP spid="30" grpId="1" animBg="1"/>
      <p:bldP spid="31" grpId="0" animBg="1"/>
      <p:bldP spid="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Entry_1"/>
          <p:cNvSpPr/>
          <p:nvPr>
            <p:custDataLst>
              <p:tags r:id="rId1"/>
            </p:custDataLst>
          </p:nvPr>
        </p:nvSpPr>
        <p:spPr>
          <a:xfrm>
            <a:off x="3032421" y="268191"/>
            <a:ext cx="5326875" cy="71692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rPr>
              <a:t>HƯỚNG DẪN VỀ NHÀ</a:t>
            </a:r>
            <a:endParaRPr kumimoji="0" lang="zh-CN" altLang="en-US" sz="4000" b="1" i="0" u="none" strike="noStrike" kern="1200" cap="none" spc="-30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sym typeface="Arial" panose="020B0604020202020204" pitchFamily="34" charset="0"/>
            </a:endParaRPr>
          </a:p>
        </p:txBody>
      </p:sp>
      <p:grpSp>
        <p:nvGrpSpPr>
          <p:cNvPr id="22" name="Group 72"/>
          <p:cNvGrpSpPr/>
          <p:nvPr/>
        </p:nvGrpSpPr>
        <p:grpSpPr>
          <a:xfrm>
            <a:off x="4085757" y="3953431"/>
            <a:ext cx="1459377" cy="1789656"/>
            <a:chOff x="5625823" y="1799347"/>
            <a:chExt cx="1577592" cy="1342242"/>
          </a:xfrm>
        </p:grpSpPr>
        <p:sp>
          <p:nvSpPr>
            <p:cNvPr id="23" name="Text Placeholder 3"/>
            <p:cNvSpPr txBox="1">
              <a:spLocks/>
            </p:cNvSpPr>
            <p:nvPr/>
          </p:nvSpPr>
          <p:spPr>
            <a:xfrm>
              <a:off x="5625823" y="1799347"/>
              <a:ext cx="1577592" cy="1342242"/>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Hoàn thànhh các BT 12,13,14  SBT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4" name="Text Placeholder 3"/>
            <p:cNvSpPr txBox="1">
              <a:spLocks/>
            </p:cNvSpPr>
            <p:nvPr/>
          </p:nvSpPr>
          <p:spPr>
            <a:xfrm>
              <a:off x="5981780" y="1956611"/>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26" name="Text Placeholder 3"/>
          <p:cNvSpPr txBox="1">
            <a:spLocks/>
          </p:cNvSpPr>
          <p:nvPr/>
        </p:nvSpPr>
        <p:spPr>
          <a:xfrm>
            <a:off x="5995405" y="3905658"/>
            <a:ext cx="2936148" cy="2712987"/>
          </a:xfrm>
          <a:prstGeom prst="rect">
            <a:avLst/>
          </a:prstGeom>
          <a:solidFill>
            <a:srgbClr val="F8FCFE"/>
          </a:solid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pt-BR"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rPr>
              <a:t>Tìm hiểu các biểu đồ hình quạt tròn trên báo chí, internet, đọc và mô tả các kết quả, phân tích và xử lí dữ liệu biểu diễn bằng biểu đồ hình quạt tròn. </a:t>
            </a:r>
            <a:endParaRPr kumimoji="0" lang="en-US" sz="2000" b="0" i="0" u="none" strike="noStrike" kern="1200" cap="none" spc="0" normalizeH="0" baseline="0" noProof="0" dirty="0">
              <a:ln>
                <a:noFill/>
              </a:ln>
              <a:solidFill>
                <a:srgbClr val="728D2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9" name="Text Placeholder 3"/>
          <p:cNvSpPr txBox="1">
            <a:spLocks/>
          </p:cNvSpPr>
          <p:nvPr/>
        </p:nvSpPr>
        <p:spPr>
          <a:xfrm>
            <a:off x="9013279" y="4241728"/>
            <a:ext cx="2160975" cy="178965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Chuẩn</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bị</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mới</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5:</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Biến</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cố</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trò</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chơi</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đơn</a:t>
            </a: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giản</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zh-CN" altLang="en-US" sz="2000" b="0" i="0" u="none" strike="noStrike" kern="1200" cap="none" spc="0" normalizeH="0" baseline="0" noProof="0" dirty="0">
              <a:ln>
                <a:noFill/>
              </a:ln>
              <a:solidFill>
                <a:srgbClr val="002060"/>
              </a:solidFill>
              <a:effectLst/>
              <a:uLnTx/>
              <a:uFillTx/>
              <a:latin typeface="Arial" panose="020B0604020202020204" pitchFamily="34" charset="0"/>
              <a:ea typeface="汉仪小麦体简"/>
              <a:cs typeface="Arial" panose="020B0604020202020204" pitchFamily="34" charset="0"/>
            </a:endParaRPr>
          </a:p>
        </p:txBody>
      </p:sp>
      <p:grpSp>
        <p:nvGrpSpPr>
          <p:cNvPr id="31" name="Group 72"/>
          <p:cNvGrpSpPr/>
          <p:nvPr/>
        </p:nvGrpSpPr>
        <p:grpSpPr>
          <a:xfrm>
            <a:off x="1256775" y="4228895"/>
            <a:ext cx="1970823" cy="866327"/>
            <a:chOff x="5859808" y="1839983"/>
            <a:chExt cx="1478117" cy="649746"/>
          </a:xfrm>
        </p:grpSpPr>
        <p:sp>
          <p:nvSpPr>
            <p:cNvPr id="32" name="Text Placeholder 3"/>
            <p:cNvSpPr txBox="1">
              <a:spLocks/>
            </p:cNvSpPr>
            <p:nvPr/>
          </p:nvSpPr>
          <p:spPr>
            <a:xfrm>
              <a:off x="5859808" y="1839983"/>
              <a:ext cx="1478117" cy="64974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Ghi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nhớ</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kiến</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thức</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trong</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 </a:t>
              </a:r>
              <a:r>
                <a:rPr kumimoji="0" lang="en-US" altLang="zh-CN" sz="2000" b="0" i="0" u="none" strike="noStrike" kern="1200" cap="none" spc="0" normalizeH="0" baseline="0" noProof="0" dirty="0" err="1">
                  <a:ln>
                    <a:noFill/>
                  </a:ln>
                  <a:solidFill>
                    <a:srgbClr val="728D29"/>
                  </a:solidFill>
                  <a:effectLst/>
                  <a:uLnTx/>
                  <a:uFillTx/>
                  <a:latin typeface="Arial" panose="020B0604020202020204" pitchFamily="34" charset="0"/>
                  <a:ea typeface="汉仪小麦体简"/>
                  <a:cs typeface="Arial" panose="020B0604020202020204" pitchFamily="34" charset="0"/>
                </a:rPr>
                <a:t>bài</a:t>
              </a:r>
              <a:r>
                <a:rPr kumimoji="0" lang="en-US" altLang="zh-CN"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rPr>
                <a:t>.</a:t>
              </a:r>
              <a:endParaRPr kumimoji="0" lang="zh-CN" altLang="en-US" sz="2000" b="0" i="0" u="none" strike="noStrike" kern="1200" cap="none" spc="0" normalizeH="0" baseline="0" noProof="0" dirty="0">
                <a:ln>
                  <a:noFill/>
                </a:ln>
                <a:solidFill>
                  <a:srgbClr val="728D29"/>
                </a:solidFill>
                <a:effectLst/>
                <a:uLnTx/>
                <a:uFillTx/>
                <a:latin typeface="Arial" panose="020B0604020202020204" pitchFamily="34" charset="0"/>
                <a:ea typeface="汉仪小麦体简"/>
                <a:cs typeface="Arial" panose="020B0604020202020204" pitchFamily="34" charset="0"/>
              </a:endParaRPr>
            </a:p>
          </p:txBody>
        </p:sp>
        <p:sp>
          <p:nvSpPr>
            <p:cNvPr id="33" name="Text Placeholder 3"/>
            <p:cNvSpPr txBox="1">
              <a:spLocks/>
            </p:cNvSpPr>
            <p:nvPr/>
          </p:nvSpPr>
          <p:spPr>
            <a:xfrm>
              <a:off x="5981781" y="1956613"/>
              <a:ext cx="1212233" cy="1575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44546A"/>
                </a:solidFill>
                <a:effectLst/>
                <a:uLnTx/>
                <a:uFillTx/>
                <a:latin typeface="汉仪小麦体简"/>
                <a:ea typeface="汉仪小麦体简"/>
                <a:cs typeface="+mn-cs"/>
              </a:endParaRPr>
            </a:p>
          </p:txBody>
        </p:sp>
      </p:grpSp>
      <p:sp>
        <p:nvSpPr>
          <p:cNvPr id="34" name="Freeform 5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5" name="Freeform 52"/>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6" name="Freeform 51"/>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37" name="Freeform 50"/>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cxnSp>
        <p:nvCxnSpPr>
          <p:cNvPr id="38" name="Straight Connector 29"/>
          <p:cNvCxnSpPr/>
          <p:nvPr/>
        </p:nvCxnSpPr>
        <p:spPr>
          <a:xfrm flipH="1">
            <a:off x="1277330" y="3137964"/>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9" name="Freeform 44"/>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0" name="Freeform 53"/>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1" name="Freeform 68"/>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2" name="Freeform 71"/>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汉仪小麦体简"/>
              <a:ea typeface="汉仪小麦体简"/>
              <a:cs typeface="+mn-cs"/>
            </a:endParaRPr>
          </a:p>
        </p:txBody>
      </p:sp>
      <p:sp>
        <p:nvSpPr>
          <p:cNvPr id="43" name="Arc 30"/>
          <p:cNvSpPr/>
          <p:nvPr/>
        </p:nvSpPr>
        <p:spPr>
          <a:xfrm rot="19051047">
            <a:off x="2724056" y="186077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4" name="Arc 31"/>
          <p:cNvSpPr/>
          <p:nvPr/>
        </p:nvSpPr>
        <p:spPr>
          <a:xfrm rot="19051047">
            <a:off x="5188672"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5" name="Arc 32"/>
          <p:cNvSpPr/>
          <p:nvPr/>
        </p:nvSpPr>
        <p:spPr>
          <a:xfrm rot="19051047">
            <a:off x="7653288"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汉仪小麦体简"/>
              <a:ea typeface="汉仪小麦体简"/>
              <a:cs typeface="+mn-cs"/>
            </a:endParaRPr>
          </a:p>
        </p:txBody>
      </p:sp>
      <p:sp>
        <p:nvSpPr>
          <p:cNvPr id="46" name="Freeform 103"/>
          <p:cNvSpPr>
            <a:spLocks noEditPoints="1"/>
          </p:cNvSpPr>
          <p:nvPr/>
        </p:nvSpPr>
        <p:spPr bwMode="auto">
          <a:xfrm>
            <a:off x="2082148" y="2650748"/>
            <a:ext cx="496472" cy="73106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7" name="Freeform 52"/>
          <p:cNvSpPr>
            <a:spLocks noEditPoints="1"/>
          </p:cNvSpPr>
          <p:nvPr/>
        </p:nvSpPr>
        <p:spPr bwMode="auto">
          <a:xfrm>
            <a:off x="4594453" y="2650747"/>
            <a:ext cx="617896" cy="6647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8" name="Freeform 83"/>
          <p:cNvSpPr>
            <a:spLocks noEditPoints="1"/>
          </p:cNvSpPr>
          <p:nvPr/>
        </p:nvSpPr>
        <p:spPr bwMode="auto">
          <a:xfrm>
            <a:off x="7202918" y="2651662"/>
            <a:ext cx="486767" cy="73015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
        <p:nvSpPr>
          <p:cNvPr id="49" name="Freeform 152"/>
          <p:cNvSpPr>
            <a:spLocks noEditPoints="1"/>
          </p:cNvSpPr>
          <p:nvPr/>
        </p:nvSpPr>
        <p:spPr bwMode="auto">
          <a:xfrm>
            <a:off x="9707229" y="278912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汉仪小麦体简"/>
              <a:ea typeface="汉仪小麦体简"/>
              <a:cs typeface="+mn-cs"/>
            </a:endParaRPr>
          </a:p>
        </p:txBody>
      </p:sp>
    </p:spTree>
    <p:extLst>
      <p:ext uri="{BB962C8B-B14F-4D97-AF65-F5344CB8AC3E}">
        <p14:creationId xmlns:p14="http://schemas.microsoft.com/office/powerpoint/2010/main" val="216015089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500"/>
                                        <p:tgtEl>
                                          <p:spTgt spid="38"/>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par>
                                <p:cTn id="23" presetID="53"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1500"/>
                            </p:stCondLst>
                            <p:childTnLst>
                              <p:par>
                                <p:cTn id="29" presetID="18" presetClass="entr" presetSubtype="6"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trips(downRight)">
                                      <p:cBhvr>
                                        <p:cTn id="31" dur="500"/>
                                        <p:tgtEl>
                                          <p:spTgt spid="43"/>
                                        </p:tgtEl>
                                      </p:cBhvr>
                                    </p:animEffect>
                                  </p:childTnLst>
                                </p:cTn>
                              </p:par>
                            </p:childTnLst>
                          </p:cTn>
                        </p:par>
                        <p:par>
                          <p:cTn id="32" fill="hold">
                            <p:stCondLst>
                              <p:cond delay="20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53"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3000"/>
                            </p:stCondLst>
                            <p:childTnLst>
                              <p:par>
                                <p:cTn id="53" presetID="18" presetClass="entr" presetSubtype="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Right)">
                                      <p:cBhvr>
                                        <p:cTn id="55" dur="500"/>
                                        <p:tgtEl>
                                          <p:spTgt spid="44"/>
                                        </p:tgtEl>
                                      </p:cBhvr>
                                    </p:animEffect>
                                  </p:childTnLst>
                                </p:cTn>
                              </p:par>
                            </p:childTnLst>
                          </p:cTn>
                        </p:par>
                        <p:par>
                          <p:cTn id="56" fill="hold">
                            <p:stCondLst>
                              <p:cond delay="3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0-#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53"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randombar(horizontal)">
                                      <p:cBhvr>
                                        <p:cTn id="73" dur="500"/>
                                        <p:tgtEl>
                                          <p:spTgt spid="26"/>
                                        </p:tgtEl>
                                      </p:cBhvr>
                                    </p:animEffect>
                                  </p:childTnLst>
                                </p:cTn>
                              </p:par>
                            </p:childTnLst>
                          </p:cTn>
                        </p:par>
                        <p:par>
                          <p:cTn id="74" fill="hold">
                            <p:stCondLst>
                              <p:cond delay="4500"/>
                            </p:stCondLst>
                            <p:childTnLst>
                              <p:par>
                                <p:cTn id="75" presetID="18" presetClass="entr" presetSubtype="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strips(downRight)">
                                      <p:cBhvr>
                                        <p:cTn id="77" dur="500"/>
                                        <p:tgtEl>
                                          <p:spTgt spid="45"/>
                                        </p:tgtEl>
                                      </p:cBhvr>
                                    </p:animEffect>
                                  </p:childTnLst>
                                </p:cTn>
                              </p:par>
                            </p:childTnLst>
                          </p:cTn>
                        </p:par>
                        <p:par>
                          <p:cTn id="78" fill="hold">
                            <p:stCondLst>
                              <p:cond delay="5000"/>
                            </p:stCondLst>
                            <p:childTnLst>
                              <p:par>
                                <p:cTn id="79" presetID="2" presetClass="entr" presetSubtype="1" accel="50000" decel="5000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0-#ppt_h/2"/>
                                          </p:val>
                                        </p:tav>
                                        <p:tav tm="100000">
                                          <p:val>
                                            <p:strVal val="#ppt_y"/>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par>
                          <p:cTn id="87" fill="hold">
                            <p:stCondLst>
                              <p:cond delay="5500"/>
                            </p:stCondLst>
                            <p:childTnLst>
                              <p:par>
                                <p:cTn id="88" presetID="53"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229" y="5870619"/>
            <a:ext cx="13808458" cy="1228536"/>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598" y="299630"/>
            <a:ext cx="11562804" cy="5934890"/>
          </a:xfrm>
          <a:prstGeom prst="rect">
            <a:avLst/>
          </a:prstGeom>
        </p:spPr>
      </p:pic>
      <p:sp>
        <p:nvSpPr>
          <p:cNvPr id="2" name="文本框 1"/>
          <p:cNvSpPr txBox="1"/>
          <p:nvPr/>
        </p:nvSpPr>
        <p:spPr>
          <a:xfrm>
            <a:off x="1628854" y="2278916"/>
            <a:ext cx="9264076" cy="2992294"/>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BÀI 4:</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BIỂU ĐỒ </a:t>
            </a:r>
            <a:r>
              <a:rPr lang="en-US" sz="5400" b="1" dirty="0">
                <a:solidFill>
                  <a:prstClr val="white"/>
                </a:solidFill>
                <a:latin typeface="Arial" panose="020B0604020202020204" pitchFamily="34" charset="0"/>
                <a:ea typeface="汉仪小麦体简"/>
                <a:cs typeface="Arial" panose="020B0604020202020204" pitchFamily="34" charset="0"/>
              </a:rPr>
              <a:t>HÌNH QUẠT TRÒN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r>
              <a:rPr lang="en-US" sz="5400" b="1" dirty="0">
                <a:solidFill>
                  <a:prstClr val="white"/>
                </a:solidFill>
                <a:latin typeface="Arial" panose="020B0604020202020204" pitchFamily="34" charset="0"/>
                <a:ea typeface="汉仪小麦体简"/>
                <a:cs typeface="Arial" panose="020B0604020202020204" pitchFamily="34" charset="0"/>
              </a:rPr>
              <a:t>TIẾT 3</a:t>
            </a: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汉仪小麦体简"/>
                <a:cs typeface="Arial" panose="020B0604020202020204" pitchFamily="34" charset="0"/>
              </a:rPr>
              <a:t>)</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5793" y="5349831"/>
            <a:ext cx="921307" cy="1124713"/>
          </a:xfrm>
          <a:prstGeom prst="rect">
            <a:avLst/>
          </a:prstGeom>
        </p:spPr>
      </p:pic>
      <p:pic>
        <p:nvPicPr>
          <p:cNvPr id="24" name="图片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6897" y="5071123"/>
            <a:ext cx="1421741" cy="1442406"/>
          </a:xfrm>
          <a:prstGeom prst="rect">
            <a:avLst/>
          </a:prstGeom>
        </p:spPr>
      </p:pic>
    </p:spTree>
    <p:extLst>
      <p:ext uri="{BB962C8B-B14F-4D97-AF65-F5344CB8AC3E}">
        <p14:creationId xmlns:p14="http://schemas.microsoft.com/office/powerpoint/2010/main" val="248492304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0000">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14:bounceEnd="4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40000">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53" presetClass="entr" presetSubtype="16" fill="hold"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par>
                              <p:cTn id="25" fill="hold">
                                <p:stCondLst>
                                  <p:cond delay="3350"/>
                                </p:stCondLst>
                                <p:childTnLst>
                                  <p:par>
                                    <p:cTn id="26" presetID="53" presetClass="entr" presetSubtype="16"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par>
                              <p:cTn id="31" fill="hold">
                                <p:stCondLst>
                                  <p:cond delay="415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ppt_x"/>
                                              </p:val>
                                            </p:tav>
                                            <p:tav tm="100000">
                                              <p:val>
                                                <p:strVal val="#ppt_x"/>
                                              </p:val>
                                            </p:tav>
                                          </p:tavLst>
                                        </p:anim>
                                        <p:anim calcmode="lin" valueType="num">
                                          <p:cBhvr additive="base">
                                            <p:cTn id="35" dur="10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73012" y="134912"/>
            <a:ext cx="8476312" cy="1948721"/>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Tổng lượng khí nhà kính đến từ các hoạt động và lĩnh vực kinh doanh ở Singapore vào năm 2020 là (khoảng) 77,2 triệu tấn khí carbonic tương đương. Biểu đồ hình quạt tròn ở Hình 30 biểu diễn lượng phát thải khí nhà kính ở từng lĩnh vực của Singapore vào năm 2020 (tính theo tỉ số phần trăm)</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2" name="Picture 1">
            <a:extLst>
              <a:ext uri="{FF2B5EF4-FFF2-40B4-BE49-F238E27FC236}">
                <a16:creationId xmlns:a16="http://schemas.microsoft.com/office/drawing/2014/main" id="{E407585E-B9E8-4730-BE9A-45F5AA87C1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56688" y="1538287"/>
            <a:ext cx="3162300" cy="3781425"/>
          </a:xfrm>
          <a:prstGeom prst="rect">
            <a:avLst/>
          </a:prstGeom>
        </p:spPr>
      </p:pic>
      <p:sp>
        <p:nvSpPr>
          <p:cNvPr id="7" name="TextBox 6">
            <a:extLst>
              <a:ext uri="{FF2B5EF4-FFF2-40B4-BE49-F238E27FC236}">
                <a16:creationId xmlns:a16="http://schemas.microsoft.com/office/drawing/2014/main" id="{1E02A9B6-5C87-4A45-BE85-FA6B66AA3C7C}"/>
              </a:ext>
            </a:extLst>
          </p:cNvPr>
          <p:cNvSpPr txBox="1"/>
          <p:nvPr/>
        </p:nvSpPr>
        <p:spPr>
          <a:xfrm>
            <a:off x="173012" y="2083633"/>
            <a:ext cx="7971017" cy="1420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 Tính lượng khí nhà kính được tạo ra ở từng hoạt động và lĩnh </a:t>
            </a:r>
            <a:r>
              <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v</a:t>
            </a: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ực của Singapore vào năm 2020.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b) Hoàn thành số liệu ở bảng sau:</a:t>
            </a:r>
          </a:p>
        </p:txBody>
      </p:sp>
      <p:graphicFrame>
        <p:nvGraphicFramePr>
          <p:cNvPr id="8" name="Table 8">
            <a:extLst>
              <a:ext uri="{FF2B5EF4-FFF2-40B4-BE49-F238E27FC236}">
                <a16:creationId xmlns:a16="http://schemas.microsoft.com/office/drawing/2014/main" id="{763D6650-20CD-4608-876C-52D850F4C92A}"/>
              </a:ext>
            </a:extLst>
          </p:cNvPr>
          <p:cNvGraphicFramePr>
            <a:graphicFrameLocks noGrp="1"/>
          </p:cNvGraphicFramePr>
          <p:nvPr/>
        </p:nvGraphicFramePr>
        <p:xfrm>
          <a:off x="307923" y="3733539"/>
          <a:ext cx="8548765" cy="2081658"/>
        </p:xfrm>
        <a:graphic>
          <a:graphicData uri="http://schemas.openxmlformats.org/drawingml/2006/table">
            <a:tbl>
              <a:tblPr firstRow="1" bandRow="1">
                <a:tableStyleId>{5C22544A-7EE6-4342-B048-85BDC9FD1C3A}</a:tableStyleId>
              </a:tblPr>
              <a:tblGrid>
                <a:gridCol w="2540208">
                  <a:extLst>
                    <a:ext uri="{9D8B030D-6E8A-4147-A177-3AD203B41FA5}">
                      <a16:colId xmlns:a16="http://schemas.microsoft.com/office/drawing/2014/main" val="2789312481"/>
                    </a:ext>
                  </a:extLst>
                </a:gridCol>
                <a:gridCol w="1064302">
                  <a:extLst>
                    <a:ext uri="{9D8B030D-6E8A-4147-A177-3AD203B41FA5}">
                      <a16:colId xmlns:a16="http://schemas.microsoft.com/office/drawing/2014/main" val="1764845865"/>
                    </a:ext>
                  </a:extLst>
                </a:gridCol>
                <a:gridCol w="1019331">
                  <a:extLst>
                    <a:ext uri="{9D8B030D-6E8A-4147-A177-3AD203B41FA5}">
                      <a16:colId xmlns:a16="http://schemas.microsoft.com/office/drawing/2014/main" val="827942708"/>
                    </a:ext>
                  </a:extLst>
                </a:gridCol>
                <a:gridCol w="1019517">
                  <a:extLst>
                    <a:ext uri="{9D8B030D-6E8A-4147-A177-3AD203B41FA5}">
                      <a16:colId xmlns:a16="http://schemas.microsoft.com/office/drawing/2014/main" val="11888283"/>
                    </a:ext>
                  </a:extLst>
                </a:gridCol>
                <a:gridCol w="1000420">
                  <a:extLst>
                    <a:ext uri="{9D8B030D-6E8A-4147-A177-3AD203B41FA5}">
                      <a16:colId xmlns:a16="http://schemas.microsoft.com/office/drawing/2014/main" val="1640134190"/>
                    </a:ext>
                  </a:extLst>
                </a:gridCol>
                <a:gridCol w="1904987">
                  <a:extLst>
                    <a:ext uri="{9D8B030D-6E8A-4147-A177-3AD203B41FA5}">
                      <a16:colId xmlns:a16="http://schemas.microsoft.com/office/drawing/2014/main" val="2777366452"/>
                    </a:ext>
                  </a:extLst>
                </a:gridCol>
              </a:tblGrid>
              <a:tr h="1087866">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Hoạt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động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lĩnh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vực</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Công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nghiệp</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Xây</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dựng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Vận</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tải</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Hộ</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gia</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đình</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Hoạt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động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và</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các</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lĩnh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vực</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khác</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739946">
                <a:tc>
                  <a:txBody>
                    <a:bodyPr/>
                    <a:lstStyle/>
                    <a:p>
                      <a:pPr algn="ctr">
                        <a:lnSpc>
                          <a:spcPct val="130000"/>
                        </a:lnSpc>
                      </a:pP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tấn</a:t>
                      </a: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spTree>
    <p:extLst>
      <p:ext uri="{BB962C8B-B14F-4D97-AF65-F5344CB8AC3E}">
        <p14:creationId xmlns:p14="http://schemas.microsoft.com/office/powerpoint/2010/main" val="37622594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71762" y="248498"/>
            <a:ext cx="9062180" cy="2478452"/>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Tổng lượng khí nhà kính đến từ các hoạt động và lĩnh vực kinh doanh ở Singapore vào năm 2020 là (khoảng) 77,2 triệu tấn khí carbonic tương đương. Biểu đồ hình quạt tròn ở Hình 30 biểu diễn lượng phát thải khí nhà kính ở từng lĩnh vực của Singapore vào năm 2020 (tính theo tỉ số phần trăm)</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 Tính lượng khí nhà kính được tạo ra ở từng hoạt động và lĩnh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v</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ực của Singapore vào năm 2020.</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2" name="Picture 1">
            <a:extLst>
              <a:ext uri="{FF2B5EF4-FFF2-40B4-BE49-F238E27FC236}">
                <a16:creationId xmlns:a16="http://schemas.microsoft.com/office/drawing/2014/main" id="{E407585E-B9E8-4730-BE9A-45F5AA87C1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56688" y="1538287"/>
            <a:ext cx="3162300" cy="3781425"/>
          </a:xfrm>
          <a:prstGeom prst="rect">
            <a:avLst/>
          </a:prstGeom>
        </p:spPr>
      </p:pic>
      <p:sp>
        <p:nvSpPr>
          <p:cNvPr id="7" name="TextBox 6">
            <a:extLst>
              <a:ext uri="{FF2B5EF4-FFF2-40B4-BE49-F238E27FC236}">
                <a16:creationId xmlns:a16="http://schemas.microsoft.com/office/drawing/2014/main" id="{1E02A9B6-5C87-4A45-BE85-FA6B66AA3C7C}"/>
              </a:ext>
            </a:extLst>
          </p:cNvPr>
          <p:cNvSpPr txBox="1"/>
          <p:nvPr/>
        </p:nvSpPr>
        <p:spPr>
          <a:xfrm>
            <a:off x="292309" y="2478452"/>
            <a:ext cx="1355984"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B5C407-5D8B-4D49-9FD6-A3D527921EF5}"/>
                  </a:ext>
                </a:extLst>
              </p:cNvPr>
              <p:cNvSpPr txBox="1"/>
              <p:nvPr/>
            </p:nvSpPr>
            <p:spPr>
              <a:xfrm>
                <a:off x="292309" y="2960457"/>
                <a:ext cx="8821086" cy="32669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 </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Lượng khí nhà kính được tạo ra ở từng hoạt động và lĩnh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v</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ực của Singapore vào năm 2020:</a:t>
                </a: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Vận tải</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77,2 . 14,5% </a:t>
                </a:r>
                <a14:m>
                  <m:oMath xmlns:m="http://schemas.openxmlformats.org/officeDocument/2006/math">
                    <m:r>
                      <a:rPr kumimoji="0" lang="en-US" sz="2000" b="0" i="1" u="none" strike="noStrike" kern="1200" cap="none" spc="0" normalizeH="0" baseline="0" noProof="0" smtClean="0">
                        <a:ln>
                          <a:noFill/>
                        </a:ln>
                        <a:solidFill>
                          <a:srgbClr val="333333"/>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1</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1,</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2 triệu tấn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Xây dựng: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77,2 . 13,8% </a:t>
                </a:r>
                <a14:m>
                  <m:oMath xmlns:m="http://schemas.openxmlformats.org/officeDocument/2006/math">
                    <m:r>
                      <a:rPr kumimoji="0" lang="en-US" sz="2000" b="0" i="1" u="none" strike="noStrike" kern="1200" cap="none" spc="0" normalizeH="0" baseline="0" noProof="0">
                        <a:ln>
                          <a:noFill/>
                        </a:ln>
                        <a:solidFill>
                          <a:srgbClr val="333333"/>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10</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65 triệu tấn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Công nghiệp: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77,2 . 60,3% </a:t>
                </a:r>
                <a14:m>
                  <m:oMath xmlns:m="http://schemas.openxmlformats.org/officeDocument/2006/math">
                    <m:r>
                      <a:rPr kumimoji="0" lang="en-US" sz="2000" b="0" i="1" u="none" strike="noStrike" kern="1200" cap="none" spc="0" normalizeH="0" baseline="0" noProof="0" smtClean="0">
                        <a:ln>
                          <a:noFill/>
                        </a:ln>
                        <a:solidFill>
                          <a:srgbClr val="333333"/>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46</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55 triệu tấn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Hộ gia đình</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77,2 . 7,6% </a:t>
                </a:r>
                <a14:m>
                  <m:oMath xmlns:m="http://schemas.openxmlformats.org/officeDocument/2006/math">
                    <m:r>
                      <a:rPr kumimoji="0" lang="en-US" sz="2000" b="0" i="1" u="none" strike="noStrike" kern="1200" cap="none" spc="0" normalizeH="0" baseline="0" noProof="0" smtClean="0">
                        <a:ln>
                          <a:noFill/>
                        </a:ln>
                        <a:solidFill>
                          <a:srgbClr val="333333"/>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5</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86 triệu tấn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000" b="1"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Hoạt động và các lĩnh vực khác: </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77,2 . 3,8% </a:t>
                </a:r>
                <a14:m>
                  <m:oMath xmlns:m="http://schemas.openxmlformats.org/officeDocument/2006/math">
                    <m:r>
                      <a:rPr kumimoji="0" lang="en-US" sz="2000" b="0" i="1" u="none" strike="noStrike" kern="1200" cap="none" spc="0" normalizeH="0" baseline="0" noProof="0">
                        <a:ln>
                          <a:noFill/>
                        </a:ln>
                        <a:solidFill>
                          <a:srgbClr val="333333"/>
                        </a:solidFill>
                        <a:effectLst/>
                        <a:uLnTx/>
                        <a:uFillTx/>
                        <a:latin typeface="Cambria Math" panose="02040503050406030204" pitchFamily="18" charset="0"/>
                        <a:ea typeface="Cambria Math" panose="02040503050406030204" pitchFamily="18" charset="0"/>
                        <a:cs typeface="Arial" panose="020B0604020202020204" pitchFamily="34" charset="0"/>
                      </a:rPr>
                      <m:t>≈ </m:t>
                    </m:r>
                  </m:oMath>
                </a14:m>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2</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r>
                  <a:rPr kumimoji="0" lang="vi-VN" sz="2000" b="0" i="0"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93 triệu tấn</a:t>
                </a:r>
              </a:p>
            </p:txBody>
          </p:sp>
        </mc:Choice>
        <mc:Fallback xmlns="">
          <p:sp>
            <p:nvSpPr>
              <p:cNvPr id="9" name="TextBox 8">
                <a:extLst>
                  <a:ext uri="{FF2B5EF4-FFF2-40B4-BE49-F238E27FC236}">
                    <a16:creationId xmlns:a16="http://schemas.microsoft.com/office/drawing/2014/main" id="{5FB5C407-5D8B-4D49-9FD6-A3D527921EF5}"/>
                  </a:ext>
                </a:extLst>
              </p:cNvPr>
              <p:cNvSpPr txBox="1">
                <a:spLocks noRot="1" noChangeAspect="1" noMove="1" noResize="1" noEditPoints="1" noAdjustHandles="1" noChangeArrowheads="1" noChangeShapeType="1" noTextEdit="1"/>
              </p:cNvSpPr>
              <p:nvPr/>
            </p:nvSpPr>
            <p:spPr>
              <a:xfrm>
                <a:off x="292309" y="2960457"/>
                <a:ext cx="8821086" cy="3266985"/>
              </a:xfrm>
              <a:prstGeom prst="rect">
                <a:avLst/>
              </a:prstGeom>
              <a:blipFill>
                <a:blip r:embed="rId3"/>
                <a:stretch>
                  <a:fillRect l="-760" r="-691" b="-2425"/>
                </a:stretch>
              </a:blipFill>
            </p:spPr>
            <p:txBody>
              <a:bodyPr/>
              <a:lstStyle/>
              <a:p>
                <a:r>
                  <a:rPr lang="en-US">
                    <a:noFill/>
                  </a:rPr>
                  <a:t> </a:t>
                </a:r>
              </a:p>
            </p:txBody>
          </p:sp>
        </mc:Fallback>
      </mc:AlternateContent>
    </p:spTree>
    <p:extLst>
      <p:ext uri="{BB962C8B-B14F-4D97-AF65-F5344CB8AC3E}">
        <p14:creationId xmlns:p14="http://schemas.microsoft.com/office/powerpoint/2010/main" val="13125146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307923" y="298914"/>
            <a:ext cx="8941632" cy="2478452"/>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Tổng lượng khí nhà kính đến từ các hoạt động và lĩnh vực kinh doanh ở Singapore vào năm 2020 là (khoảng) 77,2 triệu tấn khí carbonic tương đương. Biểu đồ hình quạt tròn ở Hình 30 biểu diễn lượng phát thải khí nhà kính ở từng lĩnh vực của Singapore vào năm 2020 (tính theo tỉ số phần trăm)</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b</a:t>
            </a: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Hoàn thành </a:t>
            </a:r>
            <a:r>
              <a:rPr kumimoji="0" lang="en-US" sz="2000" b="0" i="1" u="none" strike="noStrike" kern="1200" cap="none" spc="0" normalizeH="0" baseline="0" noProof="0" dirty="0" err="1">
                <a:ln>
                  <a:noFill/>
                </a:ln>
                <a:solidFill>
                  <a:srgbClr val="333333"/>
                </a:solidFill>
                <a:effectLst/>
                <a:uLnTx/>
                <a:uFillTx/>
                <a:latin typeface="Arial" panose="020B0604020202020204" pitchFamily="34" charset="0"/>
                <a:ea typeface="汉仪小麦体简"/>
                <a:cs typeface="Arial" panose="020B0604020202020204" pitchFamily="34" charset="0"/>
              </a:rPr>
              <a:t>bảng</a:t>
            </a:r>
            <a:r>
              <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 </a:t>
            </a:r>
            <a:r>
              <a:rPr kumimoji="0" lang="vi-VN"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số liệu</a:t>
            </a:r>
            <a:r>
              <a:rPr kumimoji="0" lang="en-US" sz="2000" b="0" i="1" u="none" strike="noStrike" kern="1200" cap="none" spc="0" normalizeH="0" baseline="0" noProof="0" dirty="0">
                <a:ln>
                  <a:noFill/>
                </a:ln>
                <a:solidFill>
                  <a:srgbClr val="333333"/>
                </a:solidFill>
                <a:effectLst/>
                <a:uLnTx/>
                <a:uFillTx/>
                <a:latin typeface="Arial" panose="020B0604020202020204" pitchFamily="34" charset="0"/>
                <a:ea typeface="汉仪小麦体简"/>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pic>
        <p:nvPicPr>
          <p:cNvPr id="2" name="Picture 1">
            <a:extLst>
              <a:ext uri="{FF2B5EF4-FFF2-40B4-BE49-F238E27FC236}">
                <a16:creationId xmlns:a16="http://schemas.microsoft.com/office/drawing/2014/main" id="{E407585E-B9E8-4730-BE9A-45F5AA87C1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56688" y="1538287"/>
            <a:ext cx="3162300" cy="3781425"/>
          </a:xfrm>
          <a:prstGeom prst="rect">
            <a:avLst/>
          </a:prstGeom>
        </p:spPr>
      </p:pic>
      <p:sp>
        <p:nvSpPr>
          <p:cNvPr id="7" name="TextBox 6">
            <a:extLst>
              <a:ext uri="{FF2B5EF4-FFF2-40B4-BE49-F238E27FC236}">
                <a16:creationId xmlns:a16="http://schemas.microsoft.com/office/drawing/2014/main" id="{1E02A9B6-5C87-4A45-BE85-FA6B66AA3C7C}"/>
              </a:ext>
            </a:extLst>
          </p:cNvPr>
          <p:cNvSpPr txBox="1"/>
          <p:nvPr/>
        </p:nvSpPr>
        <p:spPr>
          <a:xfrm>
            <a:off x="307923" y="2777366"/>
            <a:ext cx="1355984"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0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0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graphicFrame>
        <p:nvGraphicFramePr>
          <p:cNvPr id="10" name="Table 8">
            <a:extLst>
              <a:ext uri="{FF2B5EF4-FFF2-40B4-BE49-F238E27FC236}">
                <a16:creationId xmlns:a16="http://schemas.microsoft.com/office/drawing/2014/main" id="{C39BAB68-F6E2-4BB9-A2B3-20E7EA7E4608}"/>
              </a:ext>
            </a:extLst>
          </p:cNvPr>
          <p:cNvGraphicFramePr>
            <a:graphicFrameLocks noGrp="1"/>
          </p:cNvGraphicFramePr>
          <p:nvPr/>
        </p:nvGraphicFramePr>
        <p:xfrm>
          <a:off x="307923" y="3583638"/>
          <a:ext cx="8548765" cy="2081658"/>
        </p:xfrm>
        <a:graphic>
          <a:graphicData uri="http://schemas.openxmlformats.org/drawingml/2006/table">
            <a:tbl>
              <a:tblPr firstRow="1" bandRow="1">
                <a:tableStyleId>{5C22544A-7EE6-4342-B048-85BDC9FD1C3A}</a:tableStyleId>
              </a:tblPr>
              <a:tblGrid>
                <a:gridCol w="2495238">
                  <a:extLst>
                    <a:ext uri="{9D8B030D-6E8A-4147-A177-3AD203B41FA5}">
                      <a16:colId xmlns:a16="http://schemas.microsoft.com/office/drawing/2014/main" val="2789312481"/>
                    </a:ext>
                  </a:extLst>
                </a:gridCol>
                <a:gridCol w="1109272">
                  <a:extLst>
                    <a:ext uri="{9D8B030D-6E8A-4147-A177-3AD203B41FA5}">
                      <a16:colId xmlns:a16="http://schemas.microsoft.com/office/drawing/2014/main" val="1764845865"/>
                    </a:ext>
                  </a:extLst>
                </a:gridCol>
                <a:gridCol w="1019331">
                  <a:extLst>
                    <a:ext uri="{9D8B030D-6E8A-4147-A177-3AD203B41FA5}">
                      <a16:colId xmlns:a16="http://schemas.microsoft.com/office/drawing/2014/main" val="827942708"/>
                    </a:ext>
                  </a:extLst>
                </a:gridCol>
                <a:gridCol w="1019517">
                  <a:extLst>
                    <a:ext uri="{9D8B030D-6E8A-4147-A177-3AD203B41FA5}">
                      <a16:colId xmlns:a16="http://schemas.microsoft.com/office/drawing/2014/main" val="11888283"/>
                    </a:ext>
                  </a:extLst>
                </a:gridCol>
                <a:gridCol w="1000420">
                  <a:extLst>
                    <a:ext uri="{9D8B030D-6E8A-4147-A177-3AD203B41FA5}">
                      <a16:colId xmlns:a16="http://schemas.microsoft.com/office/drawing/2014/main" val="1640134190"/>
                    </a:ext>
                  </a:extLst>
                </a:gridCol>
                <a:gridCol w="1904987">
                  <a:extLst>
                    <a:ext uri="{9D8B030D-6E8A-4147-A177-3AD203B41FA5}">
                      <a16:colId xmlns:a16="http://schemas.microsoft.com/office/drawing/2014/main" val="2777366452"/>
                    </a:ext>
                  </a:extLst>
                </a:gridCol>
              </a:tblGrid>
              <a:tr h="1087866">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Hoạt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động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lĩnh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vực</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Công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nghiệp</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Xây</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dựng</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Vận</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tải</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Hộ</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gia</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đình</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30000"/>
                        </a:lnSpc>
                      </a:pPr>
                      <a:r>
                        <a:rPr lang="en-US" sz="2000" dirty="0" err="1">
                          <a:solidFill>
                            <a:schemeClr val="accent1">
                              <a:lumMod val="50000"/>
                            </a:schemeClr>
                          </a:solidFill>
                          <a:latin typeface="Arial" panose="020B0604020202020204" pitchFamily="34" charset="0"/>
                          <a:cs typeface="Arial" panose="020B0604020202020204" pitchFamily="34" charset="0"/>
                        </a:rPr>
                        <a:t>Hoạt</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động</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và</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các</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lĩnh</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vực</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dirty="0" err="1">
                          <a:solidFill>
                            <a:schemeClr val="accent1">
                              <a:lumMod val="50000"/>
                            </a:schemeClr>
                          </a:solidFill>
                          <a:latin typeface="Arial" panose="020B0604020202020204" pitchFamily="34" charset="0"/>
                          <a:cs typeface="Arial" panose="020B0604020202020204" pitchFamily="34" charset="0"/>
                        </a:rPr>
                        <a:t>khác</a:t>
                      </a:r>
                      <a:endParaRPr lang="en-US" sz="2000" dirty="0">
                        <a:solidFill>
                          <a:schemeClr val="accent1">
                            <a:lumMod val="50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1464711031"/>
                  </a:ext>
                </a:extLst>
              </a:tr>
              <a:tr h="739946">
                <a:tc>
                  <a:txBody>
                    <a:bodyPr/>
                    <a:lstStyle/>
                    <a:p>
                      <a:pPr algn="ctr">
                        <a:lnSpc>
                          <a:spcPct val="130000"/>
                        </a:lnSpc>
                      </a:pPr>
                      <a:r>
                        <a:rPr lang="en-US" sz="2000" dirty="0" err="1">
                          <a:latin typeface="Arial" panose="020B0604020202020204" pitchFamily="34" charset="0"/>
                          <a:cs typeface="Arial" panose="020B0604020202020204" pitchFamily="34" charset="0"/>
                        </a:rPr>
                        <a:t>Khối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tấn</a:t>
                      </a:r>
                      <a:r>
                        <a:rPr lang="en-US" sz="20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1895331"/>
                  </a:ext>
                </a:extLst>
              </a:tr>
            </a:tbl>
          </a:graphicData>
        </a:graphic>
      </p:graphicFrame>
      <p:sp>
        <p:nvSpPr>
          <p:cNvPr id="5" name="TextBox 4">
            <a:extLst>
              <a:ext uri="{FF2B5EF4-FFF2-40B4-BE49-F238E27FC236}">
                <a16:creationId xmlns:a16="http://schemas.microsoft.com/office/drawing/2014/main" id="{2F679B87-146E-44EB-A20E-0E815C96BA61}"/>
              </a:ext>
            </a:extLst>
          </p:cNvPr>
          <p:cNvSpPr txBox="1"/>
          <p:nvPr/>
        </p:nvSpPr>
        <p:spPr>
          <a:xfrm>
            <a:off x="2933700" y="5046214"/>
            <a:ext cx="869429" cy="40011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46,55</a:t>
            </a:r>
          </a:p>
        </p:txBody>
      </p:sp>
      <p:sp>
        <p:nvSpPr>
          <p:cNvPr id="11" name="TextBox 10">
            <a:extLst>
              <a:ext uri="{FF2B5EF4-FFF2-40B4-BE49-F238E27FC236}">
                <a16:creationId xmlns:a16="http://schemas.microsoft.com/office/drawing/2014/main" id="{88CFFA0B-8EC3-483F-8E9D-3656FFC1ED1E}"/>
              </a:ext>
            </a:extLst>
          </p:cNvPr>
          <p:cNvSpPr txBox="1"/>
          <p:nvPr/>
        </p:nvSpPr>
        <p:spPr>
          <a:xfrm>
            <a:off x="4009242" y="5054225"/>
            <a:ext cx="869429" cy="40011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10,65</a:t>
            </a:r>
          </a:p>
        </p:txBody>
      </p:sp>
      <p:sp>
        <p:nvSpPr>
          <p:cNvPr id="12" name="TextBox 11">
            <a:extLst>
              <a:ext uri="{FF2B5EF4-FFF2-40B4-BE49-F238E27FC236}">
                <a16:creationId xmlns:a16="http://schemas.microsoft.com/office/drawing/2014/main" id="{7CFD6697-95D8-45F4-BFD0-1545C494F7C8}"/>
              </a:ext>
            </a:extLst>
          </p:cNvPr>
          <p:cNvSpPr txBox="1"/>
          <p:nvPr/>
        </p:nvSpPr>
        <p:spPr>
          <a:xfrm>
            <a:off x="5115548" y="5083173"/>
            <a:ext cx="743575" cy="40011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11,2</a:t>
            </a:r>
          </a:p>
        </p:txBody>
      </p:sp>
      <p:sp>
        <p:nvSpPr>
          <p:cNvPr id="13" name="TextBox 12">
            <a:extLst>
              <a:ext uri="{FF2B5EF4-FFF2-40B4-BE49-F238E27FC236}">
                <a16:creationId xmlns:a16="http://schemas.microsoft.com/office/drawing/2014/main" id="{22703D3D-9B1B-4F05-AC7B-65B747B5B4A0}"/>
              </a:ext>
            </a:extLst>
          </p:cNvPr>
          <p:cNvSpPr txBox="1"/>
          <p:nvPr/>
        </p:nvSpPr>
        <p:spPr>
          <a:xfrm>
            <a:off x="6096000" y="5083173"/>
            <a:ext cx="743575" cy="40011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5,87</a:t>
            </a:r>
          </a:p>
        </p:txBody>
      </p:sp>
      <p:sp>
        <p:nvSpPr>
          <p:cNvPr id="14" name="TextBox 13">
            <a:extLst>
              <a:ext uri="{FF2B5EF4-FFF2-40B4-BE49-F238E27FC236}">
                <a16:creationId xmlns:a16="http://schemas.microsoft.com/office/drawing/2014/main" id="{46EE767D-EA09-413D-9E88-5AA686338C12}"/>
              </a:ext>
            </a:extLst>
          </p:cNvPr>
          <p:cNvSpPr txBox="1"/>
          <p:nvPr/>
        </p:nvSpPr>
        <p:spPr>
          <a:xfrm>
            <a:off x="7518657" y="5054225"/>
            <a:ext cx="743575" cy="40011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2,93</a:t>
            </a:r>
          </a:p>
        </p:txBody>
      </p:sp>
    </p:spTree>
    <p:extLst>
      <p:ext uri="{BB962C8B-B14F-4D97-AF65-F5344CB8AC3E}">
        <p14:creationId xmlns:p14="http://schemas.microsoft.com/office/powerpoint/2010/main" val="2065383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E719E-D165-4E60-998F-BB70CAABF357}"/>
              </a:ext>
            </a:extLst>
          </p:cNvPr>
          <p:cNvSpPr/>
          <p:nvPr/>
        </p:nvSpPr>
        <p:spPr>
          <a:xfrm>
            <a:off x="148340" y="404734"/>
            <a:ext cx="9100590" cy="5066676"/>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Bài</a:t>
            </a: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3.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Với dữ liệu đã nêu ở phần mở đầu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Năm</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2020,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Việt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Nam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ước</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đạt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6,15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3,07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đô</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la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Mỹ</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đồ</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quạt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tròn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21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biểu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diễn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khối</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loại</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tổng</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theo</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phần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trăm</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Tính khối lượng xuất khẩu mỗi loại gạo: gạo trắng, gạo thơm, gạo nếp của Việt Nam trong năm 2020.</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2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Trong năm 2020, Việt Nam xuất khẩu khối lượng gạo trắng nhiều hơn tổng khối lượng gạo thơm và gạo nếp là bao nhiêu triệu tấn?</a:t>
            </a:r>
          </a:p>
        </p:txBody>
      </p:sp>
      <p:pic>
        <p:nvPicPr>
          <p:cNvPr id="4" name="Picture 3">
            <a:extLst>
              <a:ext uri="{FF2B5EF4-FFF2-40B4-BE49-F238E27FC236}">
                <a16:creationId xmlns:a16="http://schemas.microsoft.com/office/drawing/2014/main" id="{F3D9D914-5936-4271-AD45-3DAA27882C7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14397" y="1223885"/>
            <a:ext cx="2914650" cy="3390900"/>
          </a:xfrm>
          <a:prstGeom prst="rect">
            <a:avLst/>
          </a:prstGeom>
        </p:spPr>
      </p:pic>
    </p:spTree>
    <p:extLst>
      <p:ext uri="{BB962C8B-B14F-4D97-AF65-F5344CB8AC3E}">
        <p14:creationId xmlns:p14="http://schemas.microsoft.com/office/powerpoint/2010/main" val="34269647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9D914-5936-4271-AD45-3DAA27882C7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79353" y="1724824"/>
            <a:ext cx="2914650" cy="3390900"/>
          </a:xfrm>
          <a:prstGeom prst="rect">
            <a:avLst/>
          </a:prstGeom>
        </p:spPr>
      </p:pic>
      <p:sp>
        <p:nvSpPr>
          <p:cNvPr id="6" name="TextBox 5">
            <a:extLst>
              <a:ext uri="{FF2B5EF4-FFF2-40B4-BE49-F238E27FC236}">
                <a16:creationId xmlns:a16="http://schemas.microsoft.com/office/drawing/2014/main" id="{EE6EB8EA-DF3B-43EA-A7DA-08AE738A220D}"/>
              </a:ext>
            </a:extLst>
          </p:cNvPr>
          <p:cNvSpPr txBox="1"/>
          <p:nvPr/>
        </p:nvSpPr>
        <p:spPr>
          <a:xfrm>
            <a:off x="262953" y="1115898"/>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7" name="Rectangle 6">
            <a:extLst>
              <a:ext uri="{FF2B5EF4-FFF2-40B4-BE49-F238E27FC236}">
                <a16:creationId xmlns:a16="http://schemas.microsoft.com/office/drawing/2014/main" id="{C9669E72-27DB-432A-A13F-DA479C1BAEFC}"/>
              </a:ext>
            </a:extLst>
          </p:cNvPr>
          <p:cNvSpPr/>
          <p:nvPr/>
        </p:nvSpPr>
        <p:spPr>
          <a:xfrm>
            <a:off x="133350" y="3942413"/>
            <a:ext cx="8946003" cy="2023047"/>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3BE8FD3-575C-41FA-A47E-5B6FF38C8B57}"/>
                  </a:ext>
                </a:extLst>
              </p:cNvPr>
              <p:cNvSpPr txBox="1"/>
              <p:nvPr/>
            </p:nvSpPr>
            <p:spPr>
              <a:xfrm>
                <a:off x="1618937" y="1322914"/>
                <a:ext cx="7959778" cy="523899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trắng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Nam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2020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30000"/>
                  </a:lnSpc>
                  <a:spcBef>
                    <a:spcPts val="600"/>
                  </a:spcBef>
                  <a:spcAft>
                    <a:spcPts val="600"/>
                  </a:spcAft>
                  <a:buClrTx/>
                  <a:buSzTx/>
                  <a:buFontTx/>
                  <a:buNone/>
                  <a:tabLst/>
                  <a:defRPr/>
                </a:pPr>
                <a14:m>
                  <m:oMath xmlns:m="http://schemas.openxmlformats.org/officeDocument/2006/math">
                    <m:f>
                      <m:fPr>
                        <m:ctrlP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6,15.45,2</m:t>
                        </m:r>
                      </m:num>
                      <m:den>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den>
                    </m:f>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=2,7798≈2,78 </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(triệu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xuất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khẩu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thơm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khác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Nam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2020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30000"/>
                  </a:lnSpc>
                  <a:spcBef>
                    <a:spcPts val="600"/>
                  </a:spcBef>
                  <a:spcAft>
                    <a:spcPts val="600"/>
                  </a:spcAft>
                  <a:buClrTx/>
                  <a:buSzTx/>
                  <a:buFontTx/>
                  <a:buNone/>
                  <a:tabLst/>
                  <a:defRPr/>
                </a:pPr>
                <a14:m>
                  <m:oMath xmlns:m="http://schemas.openxmlformats.org/officeDocument/2006/math">
                    <m:f>
                      <m:fPr>
                        <m:ctrlP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6,15</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26,8</m:t>
                        </m:r>
                      </m:num>
                      <m:den>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den>
                    </m:f>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=1,6482≈1,65</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3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6,15.9</m:t>
                          </m:r>
                        </m:num>
                        <m:den>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den>
                      </m:f>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=0,5535≈0,55</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tri</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ệ</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u</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 </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t</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ấ</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n</m:t>
                      </m:r>
                      <m:r>
                        <m:rPr>
                          <m:nor/>
                        </m:rP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m:t>
                      </m:r>
                    </m:oMath>
                  </m:oMathPara>
                </a14:m>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30000"/>
                  </a:lnSpc>
                  <a:spcBef>
                    <a:spcPts val="600"/>
                  </a:spcBef>
                  <a:spcAft>
                    <a:spcPts val="600"/>
                  </a:spcAft>
                  <a:buClrTx/>
                  <a:buSzTx/>
                  <a:buFontTx/>
                  <a:buNone/>
                  <a:tabLst/>
                  <a:defRPr/>
                </a:pPr>
                <a14:m>
                  <m:oMath xmlns:m="http://schemas.openxmlformats.org/officeDocument/2006/math">
                    <m:f>
                      <m:fPr>
                        <m:ctrlP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6,15.19</m:t>
                        </m:r>
                      </m:num>
                      <m:den>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m:t>
                        </m:r>
                      </m:den>
                    </m:f>
                    <m:r>
                      <a:rPr kumimoji="0" lang="en-US" sz="2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=1,1685≈1,17 </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(triệu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F3BE8FD3-575C-41FA-A47E-5B6FF38C8B57}"/>
                  </a:ext>
                </a:extLst>
              </p:cNvPr>
              <p:cNvSpPr txBox="1">
                <a:spLocks noRot="1" noChangeAspect="1" noMove="1" noResize="1" noEditPoints="1" noAdjustHandles="1" noChangeArrowheads="1" noChangeShapeType="1" noTextEdit="1"/>
              </p:cNvSpPr>
              <p:nvPr/>
            </p:nvSpPr>
            <p:spPr>
              <a:xfrm>
                <a:off x="1618937" y="1322914"/>
                <a:ext cx="7959778" cy="5238998"/>
              </a:xfrm>
              <a:prstGeom prst="rect">
                <a:avLst/>
              </a:prstGeom>
              <a:blipFill>
                <a:blip r:embed="rId3"/>
                <a:stretch>
                  <a:fillRect l="-996" r="-1073" b="-116"/>
                </a:stretch>
              </a:blipFill>
            </p:spPr>
            <p:txBody>
              <a:bodyPr/>
              <a:lstStyle/>
              <a:p>
                <a:r>
                  <a:rPr lang="en-US">
                    <a:noFill/>
                  </a:rPr>
                  <a:t> </a:t>
                </a:r>
              </a:p>
            </p:txBody>
          </p:sp>
        </mc:Fallback>
      </mc:AlternateContent>
    </p:spTree>
    <p:extLst>
      <p:ext uri="{BB962C8B-B14F-4D97-AF65-F5344CB8AC3E}">
        <p14:creationId xmlns:p14="http://schemas.microsoft.com/office/powerpoint/2010/main" val="11662792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9D914-5936-4271-AD45-3DAA27882C7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84677" y="1848739"/>
            <a:ext cx="2914650" cy="3390900"/>
          </a:xfrm>
          <a:prstGeom prst="rect">
            <a:avLst/>
          </a:prstGeom>
        </p:spPr>
      </p:pic>
      <p:sp>
        <p:nvSpPr>
          <p:cNvPr id="6" name="TextBox 5">
            <a:extLst>
              <a:ext uri="{FF2B5EF4-FFF2-40B4-BE49-F238E27FC236}">
                <a16:creationId xmlns:a16="http://schemas.microsoft.com/office/drawing/2014/main" id="{EE6EB8EA-DF3B-43EA-A7DA-08AE738A220D}"/>
              </a:ext>
            </a:extLst>
          </p:cNvPr>
          <p:cNvSpPr txBox="1"/>
          <p:nvPr/>
        </p:nvSpPr>
        <p:spPr>
          <a:xfrm>
            <a:off x="487807" y="1156186"/>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7" name="Rectangle 6">
            <a:extLst>
              <a:ext uri="{FF2B5EF4-FFF2-40B4-BE49-F238E27FC236}">
                <a16:creationId xmlns:a16="http://schemas.microsoft.com/office/drawing/2014/main" id="{C9669E72-27DB-432A-A13F-DA479C1BAEFC}"/>
              </a:ext>
            </a:extLst>
          </p:cNvPr>
          <p:cNvSpPr/>
          <p:nvPr/>
        </p:nvSpPr>
        <p:spPr>
          <a:xfrm>
            <a:off x="133350" y="3942413"/>
            <a:ext cx="8946003" cy="2023047"/>
          </a:xfrm>
          <a:prstGeom prst="rect">
            <a:avLst/>
          </a:prstGeom>
          <a:solidFill>
            <a:srgbClr val="F8F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3BE8FD3-575C-41FA-A47E-5B6FF38C8B57}"/>
                  </a:ext>
                </a:extLst>
              </p:cNvPr>
              <p:cNvSpPr txBox="1"/>
              <p:nvPr/>
            </p:nvSpPr>
            <p:spPr>
              <a:xfrm>
                <a:off x="1843791" y="1848739"/>
                <a:ext cx="6280878" cy="35843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b)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2020,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xuất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khẩu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thơm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Nam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200" b="0" i="1" u="none" strike="noStrike" kern="1200" cap="none" spc="0" normalizeH="0" baseline="0" noProof="0">
                        <a:ln>
                          <a:noFill/>
                        </a:ln>
                        <a:solidFill>
                          <a:prstClr val="black"/>
                        </a:solidFill>
                        <a:effectLst/>
                        <a:uLnTx/>
                        <a:uFillTx/>
                        <a:latin typeface="Cambria Math" panose="02040503050406030204" pitchFamily="18" charset="0"/>
                        <a:cs typeface="+mn-cs"/>
                      </a:rPr>
                      <m:t>1,65+0,55=2,2</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(triệu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Vậy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2020,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Việt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Nam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xuất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khẩu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trắng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nhiều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hơn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tổng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khối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thơm</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gạo</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nếp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là</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200" b="0" i="1" u="none" strike="noStrike" kern="1200" cap="none" spc="0" normalizeH="0" baseline="0" noProof="0">
                        <a:ln>
                          <a:noFill/>
                        </a:ln>
                        <a:solidFill>
                          <a:prstClr val="black"/>
                        </a:solidFill>
                        <a:effectLst/>
                        <a:uLnTx/>
                        <a:uFillTx/>
                        <a:latin typeface="Cambria Math" panose="02040503050406030204" pitchFamily="18" charset="0"/>
                        <a:cs typeface="+mn-cs"/>
                      </a:rPr>
                      <m:t>2,78−2,2=0,58</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oMath>
                </a14:m>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triệu</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tấn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F3BE8FD3-575C-41FA-A47E-5B6FF38C8B57}"/>
                  </a:ext>
                </a:extLst>
              </p:cNvPr>
              <p:cNvSpPr txBox="1">
                <a:spLocks noRot="1" noChangeAspect="1" noMove="1" noResize="1" noEditPoints="1" noAdjustHandles="1" noChangeArrowheads="1" noChangeShapeType="1" noTextEdit="1"/>
              </p:cNvSpPr>
              <p:nvPr/>
            </p:nvSpPr>
            <p:spPr>
              <a:xfrm>
                <a:off x="1843791" y="1848739"/>
                <a:ext cx="6280878" cy="3584379"/>
              </a:xfrm>
              <a:prstGeom prst="rect">
                <a:avLst/>
              </a:prstGeom>
              <a:blipFill>
                <a:blip r:embed="rId3"/>
                <a:stretch>
                  <a:fillRect l="-1261" r="-1164" b="-2721"/>
                </a:stretch>
              </a:blipFill>
            </p:spPr>
            <p:txBody>
              <a:bodyPr/>
              <a:lstStyle/>
              <a:p>
                <a:r>
                  <a:rPr lang="en-US">
                    <a:noFill/>
                  </a:rPr>
                  <a:t> </a:t>
                </a:r>
              </a:p>
            </p:txBody>
          </p:sp>
        </mc:Fallback>
      </mc:AlternateContent>
    </p:spTree>
    <p:extLst>
      <p:ext uri="{BB962C8B-B14F-4D97-AF65-F5344CB8AC3E}">
        <p14:creationId xmlns:p14="http://schemas.microsoft.com/office/powerpoint/2010/main" val="40896574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42;p58">
            <a:extLst>
              <a:ext uri="{FF2B5EF4-FFF2-40B4-BE49-F238E27FC236}">
                <a16:creationId xmlns:a16="http://schemas.microsoft.com/office/drawing/2014/main" id="{A2167FE5-42CF-40A4-814C-594A20745692}"/>
              </a:ext>
            </a:extLst>
          </p:cNvPr>
          <p:cNvGrpSpPr/>
          <p:nvPr/>
        </p:nvGrpSpPr>
        <p:grpSpPr>
          <a:xfrm>
            <a:off x="10477802" y="48809"/>
            <a:ext cx="197395" cy="243833"/>
            <a:chOff x="5803200" y="3023808"/>
            <a:chExt cx="96775" cy="117900"/>
          </a:xfrm>
        </p:grpSpPr>
        <p:sp>
          <p:nvSpPr>
            <p:cNvPr id="3" name="Google Shape;2243;p58">
              <a:extLst>
                <a:ext uri="{FF2B5EF4-FFF2-40B4-BE49-F238E27FC236}">
                  <a16:creationId xmlns:a16="http://schemas.microsoft.com/office/drawing/2014/main" id="{56071800-19FA-4CAF-BABB-F1CB7DC0870B}"/>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4" name="Google Shape;2244;p58">
              <a:extLst>
                <a:ext uri="{FF2B5EF4-FFF2-40B4-BE49-F238E27FC236}">
                  <a16:creationId xmlns:a16="http://schemas.microsoft.com/office/drawing/2014/main" id="{47CD529A-A298-4627-B977-1A34D4BF505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5" name="Google Shape;2245;p58">
              <a:extLst>
                <a:ext uri="{FF2B5EF4-FFF2-40B4-BE49-F238E27FC236}">
                  <a16:creationId xmlns:a16="http://schemas.microsoft.com/office/drawing/2014/main" id="{2CEEDFFA-E0D5-4C1B-9CC3-097EAFFE6CD4}"/>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grpSp>
        <p:nvGrpSpPr>
          <p:cNvPr id="6" name="Google Shape;2211;p57">
            <a:extLst>
              <a:ext uri="{FF2B5EF4-FFF2-40B4-BE49-F238E27FC236}">
                <a16:creationId xmlns:a16="http://schemas.microsoft.com/office/drawing/2014/main" id="{FF901767-6787-4258-8A11-0F2CED8ED308}"/>
              </a:ext>
            </a:extLst>
          </p:cNvPr>
          <p:cNvGrpSpPr/>
          <p:nvPr/>
        </p:nvGrpSpPr>
        <p:grpSpPr>
          <a:xfrm>
            <a:off x="411290" y="566258"/>
            <a:ext cx="579064" cy="430893"/>
            <a:chOff x="5197967" y="3714018"/>
            <a:chExt cx="386455" cy="287569"/>
          </a:xfrm>
        </p:grpSpPr>
        <p:sp>
          <p:nvSpPr>
            <p:cNvPr id="7" name="Google Shape;2212;p57">
              <a:extLst>
                <a:ext uri="{FF2B5EF4-FFF2-40B4-BE49-F238E27FC236}">
                  <a16:creationId xmlns:a16="http://schemas.microsoft.com/office/drawing/2014/main" id="{F5276EAA-7EA4-4449-BB3D-CB739993600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8" name="Google Shape;2213;p57">
              <a:extLst>
                <a:ext uri="{FF2B5EF4-FFF2-40B4-BE49-F238E27FC236}">
                  <a16:creationId xmlns:a16="http://schemas.microsoft.com/office/drawing/2014/main" id="{72213E55-5825-4D97-884C-0D7D180BB268}"/>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9" name="Google Shape;2214;p57">
              <a:extLst>
                <a:ext uri="{FF2B5EF4-FFF2-40B4-BE49-F238E27FC236}">
                  <a16:creationId xmlns:a16="http://schemas.microsoft.com/office/drawing/2014/main" id="{53B894A5-1FB3-4BAD-9360-44255472D4D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10" name="Google Shape;2215;p57">
              <a:extLst>
                <a:ext uri="{FF2B5EF4-FFF2-40B4-BE49-F238E27FC236}">
                  <a16:creationId xmlns:a16="http://schemas.microsoft.com/office/drawing/2014/main" id="{B3FB404C-9F9D-43BA-B953-8D17E8AFFBD9}"/>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11" name="TextBox 10">
            <a:extLst>
              <a:ext uri="{FF2B5EF4-FFF2-40B4-BE49-F238E27FC236}">
                <a16:creationId xmlns:a16="http://schemas.microsoft.com/office/drawing/2014/main" id="{7EBAA70F-4F06-43E9-919A-A4E10194E070}"/>
              </a:ext>
            </a:extLst>
          </p:cNvPr>
          <p:cNvSpPr txBox="1"/>
          <p:nvPr/>
        </p:nvSpPr>
        <p:spPr>
          <a:xfrm>
            <a:off x="1914585" y="507157"/>
            <a:ext cx="10529161" cy="522451"/>
          </a:xfrm>
          <a:prstGeom prst="rect">
            <a:avLst/>
          </a:prstGeom>
          <a:noFill/>
        </p:spPr>
        <p:txBody>
          <a:bodyPr wrap="square" rtlCol="0">
            <a:spAutoFit/>
          </a:bodyPr>
          <a:lstStyle/>
          <a:p>
            <a:pPr marL="0" marR="0" lvl="0" indent="0" algn="l" defTabSz="1219170" rtl="0" eaLnBrk="1" fontAlgn="auto" latinLnBrk="0" hangingPunct="1">
              <a:lnSpc>
                <a:spcPct val="13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000000"/>
                </a:solidFill>
                <a:effectLst/>
                <a:uLnTx/>
                <a:uFillTx/>
                <a:latin typeface="Arial"/>
                <a:ea typeface="汉仪小麦体简"/>
                <a:cs typeface="Arial"/>
                <a:sym typeface="Arial"/>
              </a:rPr>
              <a:t>Câu</a:t>
            </a:r>
            <a:r>
              <a:rPr kumimoji="0" lang="en-US" sz="2400" b="1" i="0" u="none" strike="noStrike" kern="0" cap="none" spc="0" normalizeH="0" baseline="0" noProof="0" dirty="0">
                <a:ln>
                  <a:noFill/>
                </a:ln>
                <a:solidFill>
                  <a:srgbClr val="000000"/>
                </a:solidFill>
                <a:effectLst/>
                <a:uLnTx/>
                <a:uFillTx/>
                <a:latin typeface="Arial"/>
                <a:ea typeface="汉仪小麦体简"/>
                <a:cs typeface="Arial"/>
                <a:sym typeface="Arial"/>
              </a:rPr>
              <a:t> 1.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đồ</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quạt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nửa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hình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12" name="Đáp án đúng">
            <a:extLst>
              <a:ext uri="{FF2B5EF4-FFF2-40B4-BE49-F238E27FC236}">
                <a16:creationId xmlns:a16="http://schemas.microsoft.com/office/drawing/2014/main" id="{CC7B3E42-C6E6-4CB2-A43F-8628D8FD6D7A}"/>
              </a:ext>
            </a:extLst>
          </p:cNvPr>
          <p:cNvSpPr/>
          <p:nvPr/>
        </p:nvSpPr>
        <p:spPr>
          <a:xfrm>
            <a:off x="1597569" y="36117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50%</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3" name="Đáp án sai 1">
            <a:extLst>
              <a:ext uri="{FF2B5EF4-FFF2-40B4-BE49-F238E27FC236}">
                <a16:creationId xmlns:a16="http://schemas.microsoft.com/office/drawing/2014/main" id="{E4C8C229-B4C9-4973-AAE6-6FC561DFB17D}"/>
              </a:ext>
            </a:extLst>
          </p:cNvPr>
          <p:cNvSpPr/>
          <p:nvPr/>
        </p:nvSpPr>
        <p:spPr>
          <a:xfrm>
            <a:off x="1597569" y="22016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25%</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4" name="Đáp án sai 2">
            <a:extLst>
              <a:ext uri="{FF2B5EF4-FFF2-40B4-BE49-F238E27FC236}">
                <a16:creationId xmlns:a16="http://schemas.microsoft.com/office/drawing/2014/main" id="{D0003687-5C9E-49D5-BA23-8855B1EB4B26}"/>
              </a:ext>
            </a:extLst>
          </p:cNvPr>
          <p:cNvSpPr/>
          <p:nvPr/>
        </p:nvSpPr>
        <p:spPr>
          <a:xfrm>
            <a:off x="7006182" y="2201697"/>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12,8%</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FCA262E3-B7FD-409A-A1B7-5F97CA885863}"/>
              </a:ext>
            </a:extLst>
          </p:cNvPr>
          <p:cNvSpPr/>
          <p:nvPr/>
        </p:nvSpPr>
        <p:spPr>
          <a:xfrm>
            <a:off x="6919839" y="3695568"/>
            <a:ext cx="2438400" cy="731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100%</a:t>
            </a:r>
            <a:endParaRPr kumimoji="0" lang="vi-VN" sz="2400" b="0" i="0" u="none" strike="noStrike" kern="120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2F0F4A6C-25EE-4F7E-B9A2-D48D72F8BA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97506" y="3364055"/>
            <a:ext cx="853047" cy="742495"/>
          </a:xfrm>
          <a:prstGeom prst="rect">
            <a:avLst/>
          </a:prstGeom>
        </p:spPr>
      </p:pic>
      <p:pic>
        <p:nvPicPr>
          <p:cNvPr id="17" name="Picture 10">
            <a:extLst>
              <a:ext uri="{FF2B5EF4-FFF2-40B4-BE49-F238E27FC236}">
                <a16:creationId xmlns:a16="http://schemas.microsoft.com/office/drawing/2014/main" id="{CA226CD5-DD8B-49FE-9353-31E2709E71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39562" y="2096392"/>
            <a:ext cx="850123" cy="757381"/>
          </a:xfrm>
          <a:prstGeom prst="rect">
            <a:avLst/>
          </a:prstGeom>
        </p:spPr>
      </p:pic>
      <p:pic>
        <p:nvPicPr>
          <p:cNvPr id="18" name="Picture 10">
            <a:extLst>
              <a:ext uri="{FF2B5EF4-FFF2-40B4-BE49-F238E27FC236}">
                <a16:creationId xmlns:a16="http://schemas.microsoft.com/office/drawing/2014/main" id="{721BAF5E-0975-457F-965E-903E2F1534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28047" y="3564731"/>
            <a:ext cx="850123" cy="757381"/>
          </a:xfrm>
          <a:prstGeom prst="rect">
            <a:avLst/>
          </a:prstGeom>
        </p:spPr>
      </p:pic>
      <p:pic>
        <p:nvPicPr>
          <p:cNvPr id="19" name="Picture 10">
            <a:extLst>
              <a:ext uri="{FF2B5EF4-FFF2-40B4-BE49-F238E27FC236}">
                <a16:creationId xmlns:a16="http://schemas.microsoft.com/office/drawing/2014/main" id="{071D6EAB-1B30-459A-A317-CB2C19A4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83217" y="2240548"/>
            <a:ext cx="850123" cy="757381"/>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5B1F93E0-FCE6-474D-AA96-66C3F7131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14866" y="-1134501"/>
            <a:ext cx="649817" cy="649817"/>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1764AEB1-578B-4CDB-A008-FB57913D39E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4017" y="-1134501"/>
            <a:ext cx="649817" cy="649817"/>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1775DB37-271D-446D-9910-23C661956F6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1931" y="-1100107"/>
            <a:ext cx="649817" cy="649817"/>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41387D8A-62CA-4948-899B-58F1732F3D7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7974" y="-1129653"/>
            <a:ext cx="649817" cy="649817"/>
          </a:xfrm>
          <a:prstGeom prst="rect">
            <a:avLst/>
          </a:prstGeom>
        </p:spPr>
      </p:pic>
    </p:spTree>
    <p:extLst>
      <p:ext uri="{BB962C8B-B14F-4D97-AF65-F5344CB8AC3E}">
        <p14:creationId xmlns:p14="http://schemas.microsoft.com/office/powerpoint/2010/main" val="3905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500"/>
                                        <p:tgtEl>
                                          <p:spTgt spid="1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92D05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16"/>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2"/>
                                        </p:tgtEl>
                                      </p:cBhvr>
                                    </p:animEffect>
                                    <p:animScale>
                                      <p:cBhvr>
                                        <p:cTn id="34" dur="250" autoRev="1" fill="hold"/>
                                        <p:tgtEl>
                                          <p:spTgt spid="12"/>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20"/>
                                        </p:tgtEl>
                                      </p:cBhvr>
                                    </p:cmd>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3"/>
                                        </p:tgtEl>
                                        <p:attrNameLst>
                                          <p:attrName>fillcolor</p:attrName>
                                        </p:attrNameLst>
                                      </p:cBhvr>
                                      <p:to>
                                        <a:srgbClr val="D99694"/>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13"/>
                                        </p:tgtEl>
                                      </p:cBhvr>
                                    </p:animEffect>
                                    <p:animScale>
                                      <p:cBhvr>
                                        <p:cTn id="48" dur="250" autoRev="1" fill="hold"/>
                                        <p:tgtEl>
                                          <p:spTgt spid="13"/>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21"/>
                                        </p:tgtEl>
                                      </p:cBhvr>
                                    </p:cmd>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4"/>
                                        </p:tgtEl>
                                        <p:attrNameLst>
                                          <p:attrName>fillcolor</p:attrName>
                                        </p:attrNameLst>
                                      </p:cBhvr>
                                      <p:to>
                                        <a:srgbClr val="D99694"/>
                                      </p:to>
                                    </p:animClr>
                                    <p:set>
                                      <p:cBhvr>
                                        <p:cTn id="56" dur="500" fill="hold"/>
                                        <p:tgtEl>
                                          <p:spTgt spid="14"/>
                                        </p:tgtEl>
                                        <p:attrNameLst>
                                          <p:attrName>fill.type</p:attrName>
                                        </p:attrNameLst>
                                      </p:cBhvr>
                                      <p:to>
                                        <p:strVal val="solid"/>
                                      </p:to>
                                    </p:set>
                                    <p:set>
                                      <p:cBhvr>
                                        <p:cTn id="57" dur="500" fill="hold"/>
                                        <p:tgtEl>
                                          <p:spTgt spid="14"/>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17"/>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22"/>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5"/>
                                        </p:tgtEl>
                                        <p:attrNameLst>
                                          <p:attrName>fillcolor</p:attrName>
                                        </p:attrNameLst>
                                      </p:cBhvr>
                                      <p:to>
                                        <a:srgbClr val="D99694"/>
                                      </p:to>
                                    </p:animClr>
                                    <p:set>
                                      <p:cBhvr>
                                        <p:cTn id="70" dur="500" fill="hold"/>
                                        <p:tgtEl>
                                          <p:spTgt spid="15"/>
                                        </p:tgtEl>
                                        <p:attrNameLst>
                                          <p:attrName>fill.type</p:attrName>
                                        </p:attrNameLst>
                                      </p:cBhvr>
                                      <p:to>
                                        <p:strVal val="solid"/>
                                      </p:to>
                                    </p:set>
                                    <p:set>
                                      <p:cBhvr>
                                        <p:cTn id="71" dur="500" fill="hold"/>
                                        <p:tgtEl>
                                          <p:spTgt spid="15"/>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18"/>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23"/>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20"/>
                </p:tgtEl>
              </p:cMediaNode>
            </p:audio>
            <p:audio>
              <p:cMediaNode vol="80000">
                <p:cTn id="80" fill="hold" display="0">
                  <p:stCondLst>
                    <p:cond delay="indefinite"/>
                  </p:stCondLst>
                  <p:endCondLst>
                    <p:cond evt="onStopAudio" delay="0">
                      <p:tgtEl>
                        <p:sldTgt/>
                      </p:tgtEl>
                    </p:cond>
                  </p:endCondLst>
                </p:cTn>
                <p:tgtEl>
                  <p:spTgt spid="21"/>
                </p:tgtEl>
              </p:cMediaNode>
            </p:audio>
            <p:audio>
              <p:cMediaNode vol="80000">
                <p:cTn id="81" fill="hold" display="0">
                  <p:stCondLst>
                    <p:cond delay="indefinite"/>
                  </p:stCondLst>
                  <p:endCondLst>
                    <p:cond evt="onStopAudio" delay="0">
                      <p:tgtEl>
                        <p:sldTgt/>
                      </p:tgtEl>
                    </p:cond>
                  </p:endCondLst>
                </p:cTn>
                <p:tgtEl>
                  <p:spTgt spid="22"/>
                </p:tgtEl>
              </p:cMediaNode>
            </p:audio>
            <p:audio>
              <p:cMediaNode vol="80000">
                <p:cTn id="82" fill="hold" display="0">
                  <p:stCondLst>
                    <p:cond delay="indefinite"/>
                  </p:stCondLst>
                  <p:endCondLst>
                    <p:cond evt="onStopAudio" delay="0">
                      <p:tgtEl>
                        <p:sldTgt/>
                      </p:tgtEl>
                    </p:cond>
                  </p:endCondLst>
                </p:cTn>
                <p:tgtEl>
                  <p:spTgt spid="23"/>
                </p:tgtEl>
              </p:cMediaNode>
            </p:audio>
          </p:childTnLst>
        </p:cTn>
      </p:par>
    </p:tnLst>
    <p:bldLst>
      <p:bldP spid="11" grpId="0"/>
      <p:bldP spid="12" grpId="0" animBg="1"/>
      <p:bldP spid="12" grpId="1" animBg="1"/>
      <p:bldP spid="13" grpId="0" animBg="1"/>
      <p:bldP spid="13" grpId="1" animBg="1"/>
      <p:bldP spid="14" grpId="0" animBg="1"/>
      <p:bldP spid="14" grpId="1"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1064</Words>
  <Application>Microsoft Office PowerPoint</Application>
  <PresentationFormat>Widescreen</PresentationFormat>
  <Paragraphs>99</Paragraphs>
  <Slides>14</Slides>
  <Notes>3</Notes>
  <HiddenSlides>0</HiddenSlides>
  <MMClips>18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汉仪小麦体简</vt:lpstr>
      <vt:lpstr>Arial</vt:lpstr>
      <vt:lpstr>Calibri</vt:lpstr>
      <vt:lpstr>Calibri Light</vt:lpstr>
      <vt:lpstr>Cambria Math</vt:lpstr>
      <vt:lpstr>Wingdings</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I5</dc:creator>
  <cp:lastModifiedBy>Dell I5</cp:lastModifiedBy>
  <cp:revision>1</cp:revision>
  <dcterms:created xsi:type="dcterms:W3CDTF">2025-02-26T13:24:09Z</dcterms:created>
  <dcterms:modified xsi:type="dcterms:W3CDTF">2025-02-26T13:26:27Z</dcterms:modified>
</cp:coreProperties>
</file>