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303" r:id="rId3"/>
    <p:sldId id="304" r:id="rId4"/>
    <p:sldId id="315" r:id="rId5"/>
    <p:sldId id="260" r:id="rId6"/>
    <p:sldId id="316" r:id="rId7"/>
    <p:sldId id="317" r:id="rId8"/>
    <p:sldId id="318" r:id="rId9"/>
    <p:sldId id="319" r:id="rId10"/>
    <p:sldId id="312" r:id="rId11"/>
    <p:sldId id="321" r:id="rId12"/>
    <p:sldId id="322" r:id="rId13"/>
    <p:sldId id="323"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C4FE1A-5441-4731-AFCA-4B9B9277E8AF}" type="datetimeFigureOut">
              <a:rPr lang="en-US" smtClean="0"/>
              <a:t>2/26/2025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0404CC-6906-4D41-9984-55B28BBE47F6}" type="slidenum">
              <a:rPr lang="en-US" smtClean="0"/>
              <a:t>‹#›</a:t>
            </a:fld>
            <a:endParaRPr lang="en-US"/>
          </a:p>
        </p:txBody>
      </p:sp>
    </p:spTree>
    <p:extLst>
      <p:ext uri="{BB962C8B-B14F-4D97-AF65-F5344CB8AC3E}">
        <p14:creationId xmlns:p14="http://schemas.microsoft.com/office/powerpoint/2010/main" val="1342230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3BD82-BAFB-4DDD-A7E0-9D3C397FAB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23673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3BD82-BAFB-4DDD-A7E0-9D3C397FAB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81618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3BD82-BAFB-4DDD-A7E0-9D3C397FAB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436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3BD82-BAFB-4DDD-A7E0-9D3C397FAB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5953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3BD82-BAFB-4DDD-A7E0-9D3C397FAB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12173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3BD82-BAFB-4DDD-A7E0-9D3C397FAB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3047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3BD82-BAFB-4DDD-A7E0-9D3C397FAB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17232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3BD82-BAFB-4DDD-A7E0-9D3C397FAB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0431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3BD82-BAFB-4DDD-A7E0-9D3C397FAB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7106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3BD82-BAFB-4DDD-A7E0-9D3C397FAB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81422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6758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464801" y="0"/>
            <a:ext cx="1727200" cy="1769288"/>
          </a:xfrm>
          <a:prstGeom prst="rect">
            <a:avLst/>
          </a:prstGeom>
        </p:spPr>
      </p:pic>
    </p:spTree>
    <p:extLst>
      <p:ext uri="{BB962C8B-B14F-4D97-AF65-F5344CB8AC3E}">
        <p14:creationId xmlns:p14="http://schemas.microsoft.com/office/powerpoint/2010/main" val="2446777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52723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CFE"/>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6055EF-3BCF-461E-A07D-F818C4041443}" type="datetimeFigureOut">
              <a:rPr lang="zh-CN" altLang="en-US" smtClean="0"/>
              <a:t>2025/2/26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70C81-8613-4F68-9EF4-80F233784E24}" type="slidenum">
              <a:rPr lang="zh-CN" altLang="en-US" smtClean="0"/>
              <a:t>‹#›</a:t>
            </a:fld>
            <a:endParaRPr lang="zh-CN" altLang="en-US"/>
          </a:p>
        </p:txBody>
      </p:sp>
    </p:spTree>
    <p:extLst>
      <p:ext uri="{BB962C8B-B14F-4D97-AF65-F5344CB8AC3E}">
        <p14:creationId xmlns:p14="http://schemas.microsoft.com/office/powerpoint/2010/main" val="2214366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xml"/><Relationship Id="rId7" Type="http://schemas.openxmlformats.org/officeDocument/2006/relationships/notesSlide" Target="../notesSlides/notesSlide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8229" y="5870619"/>
            <a:ext cx="13808458" cy="1228536"/>
          </a:xfrm>
          <a:prstGeom prst="rect">
            <a:avLst/>
          </a:prstGeom>
        </p:spPr>
      </p:pic>
      <p:pic>
        <p:nvPicPr>
          <p:cNvPr id="15" name="图片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4598" y="299630"/>
            <a:ext cx="11562804" cy="5934890"/>
          </a:xfrm>
          <a:prstGeom prst="rect">
            <a:avLst/>
          </a:prstGeom>
        </p:spPr>
      </p:pic>
      <p:sp>
        <p:nvSpPr>
          <p:cNvPr id="2" name="文本框 1"/>
          <p:cNvSpPr txBox="1"/>
          <p:nvPr/>
        </p:nvSpPr>
        <p:spPr>
          <a:xfrm>
            <a:off x="2816897" y="2343286"/>
            <a:ext cx="6885218" cy="2171428"/>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prstClr val="white"/>
                </a:solidFill>
                <a:effectLst/>
                <a:uLnTx/>
                <a:uFillTx/>
                <a:latin typeface="Arial" panose="020B0604020202020204" pitchFamily="34" charset="0"/>
                <a:ea typeface="汉仪小麦体简"/>
                <a:cs typeface="Arial" panose="020B0604020202020204" pitchFamily="34" charset="0"/>
              </a:rPr>
              <a:t>CHÀO MỪNG CÁC EM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prstClr val="white"/>
                </a:solidFill>
                <a:effectLst/>
                <a:uLnTx/>
                <a:uFillTx/>
                <a:latin typeface="Arial" panose="020B0604020202020204" pitchFamily="34" charset="0"/>
                <a:ea typeface="汉仪小麦体简"/>
                <a:cs typeface="Arial" panose="020B0604020202020204" pitchFamily="34" charset="0"/>
              </a:rPr>
              <a:t>ĐẾN VỚI TIẾT HỌC!!</a:t>
            </a:r>
          </a:p>
        </p:txBody>
      </p:sp>
      <p:pic>
        <p:nvPicPr>
          <p:cNvPr id="22" name="图片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5793" y="5349831"/>
            <a:ext cx="921307" cy="1124713"/>
          </a:xfrm>
          <a:prstGeom prst="rect">
            <a:avLst/>
          </a:prstGeom>
        </p:spPr>
      </p:pic>
      <p:pic>
        <p:nvPicPr>
          <p:cNvPr id="24" name="图片 2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16897" y="5071123"/>
            <a:ext cx="1421741" cy="1442406"/>
          </a:xfrm>
          <a:prstGeom prst="rect">
            <a:avLst/>
          </a:prstGeom>
        </p:spPr>
      </p:pic>
    </p:spTree>
    <p:extLst>
      <p:ext uri="{BB962C8B-B14F-4D97-AF65-F5344CB8AC3E}">
        <p14:creationId xmlns:p14="http://schemas.microsoft.com/office/powerpoint/2010/main" val="2642717546"/>
      </p:ext>
    </p:extLst>
  </p:cSld>
  <p:clrMapOvr>
    <a:masterClrMapping/>
  </p:clrMapOvr>
  <p:transition spd="med">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40000">
                                          <p:cBhvr additive="base">
                                            <p:cTn id="7" dur="10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0000">
                                      <p:stCondLst>
                                        <p:cond delay="300"/>
                                      </p:stCondLst>
                                      <p:childTnLst>
                                        <p:set>
                                          <p:cBhvr>
                                            <p:cTn id="10" dur="1" fill="hold">
                                              <p:stCondLst>
                                                <p:cond delay="0"/>
                                              </p:stCondLst>
                                            </p:cTn>
                                            <p:tgtEl>
                                              <p:spTgt spid="15"/>
                                            </p:tgtEl>
                                            <p:attrNameLst>
                                              <p:attrName>style.visibility</p:attrName>
                                            </p:attrNameLst>
                                          </p:cBhvr>
                                          <p:to>
                                            <p:strVal val="visible"/>
                                          </p:to>
                                        </p:set>
                                        <p:anim calcmode="lin" valueType="num" p14:bounceEnd="40000">
                                          <p:cBhvr additive="base">
                                            <p:cTn id="11"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iterate type="lt">
                                        <p:tmPct val="10000"/>
                                      </p:iterate>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p:cTn id="16"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2">
                                                <p:txEl>
                                                  <p:pRg st="0" end="0"/>
                                                </p:txEl>
                                              </p:spTgt>
                                            </p:tgtEl>
                                          </p:cBhvr>
                                        </p:animEffect>
                                      </p:childTnLst>
                                    </p:cTn>
                                  </p:par>
                                </p:childTnLst>
                              </p:cTn>
                            </p:par>
                            <p:par>
                              <p:cTn id="19" fill="hold">
                                <p:stCondLst>
                                  <p:cond delay="2100"/>
                                </p:stCondLst>
                                <p:childTnLst>
                                  <p:par>
                                    <p:cTn id="20" presetID="53" presetClass="entr" presetSubtype="16" fill="hold" nodeType="afterEffect">
                                      <p:stCondLst>
                                        <p:cond delay="0"/>
                                      </p:stCondLst>
                                      <p:iterate type="lt">
                                        <p:tmPct val="10000"/>
                                      </p:iterate>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2">
                                                <p:txEl>
                                                  <p:pRg st="1" end="1"/>
                                                </p:txEl>
                                              </p:spTgt>
                                            </p:tgtEl>
                                          </p:cBhvr>
                                        </p:animEffect>
                                      </p:childTnLst>
                                    </p:cTn>
                                  </p:par>
                                </p:childTnLst>
                              </p:cTn>
                            </p:par>
                            <p:par>
                              <p:cTn id="25" fill="hold">
                                <p:stCondLst>
                                  <p:cond delay="3300"/>
                                </p:stCondLst>
                                <p:childTnLst>
                                  <p:par>
                                    <p:cTn id="26" presetID="2" presetClass="entr" presetSubtype="4" fill="hold" nodeType="afterEffect" p14:presetBounceEnd="40000">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14:bounceEnd="40000">
                                          <p:cBhvr additive="base">
                                            <p:cTn id="28" dur="10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29" dur="1000" fill="hold"/>
                                            <p:tgtEl>
                                              <p:spTgt spid="24"/>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14:presetBounceEnd="40000">
                                      <p:stCondLst>
                                        <p:cond delay="200"/>
                                      </p:stCondLst>
                                      <p:childTnLst>
                                        <p:set>
                                          <p:cBhvr>
                                            <p:cTn id="31" dur="1" fill="hold">
                                              <p:stCondLst>
                                                <p:cond delay="0"/>
                                              </p:stCondLst>
                                            </p:cTn>
                                            <p:tgtEl>
                                              <p:spTgt spid="22"/>
                                            </p:tgtEl>
                                            <p:attrNameLst>
                                              <p:attrName>style.visibility</p:attrName>
                                            </p:attrNameLst>
                                          </p:cBhvr>
                                          <p:to>
                                            <p:strVal val="visible"/>
                                          </p:to>
                                        </p:set>
                                        <p:anim calcmode="lin" valueType="num" p14:bounceEnd="40000">
                                          <p:cBhvr additive="base">
                                            <p:cTn id="32" dur="10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33"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2" presetClass="entr" presetSubtype="4"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 calcmode="lin" valueType="num">
                                          <p:cBhvr additive="base">
                                            <p:cTn id="9" dur="1000" fill="hold"/>
                                            <p:tgtEl>
                                              <p:spTgt spid="18"/>
                                            </p:tgtEl>
                                            <p:attrNameLst>
                                              <p:attrName>ppt_x</p:attrName>
                                            </p:attrNameLst>
                                          </p:cBhvr>
                                          <p:tavLst>
                                            <p:tav tm="0">
                                              <p:val>
                                                <p:strVal val="#ppt_x"/>
                                              </p:val>
                                            </p:tav>
                                            <p:tav tm="100000">
                                              <p:val>
                                                <p:strVal val="#ppt_x"/>
                                              </p:val>
                                            </p:tav>
                                          </p:tavLst>
                                        </p:anim>
                                        <p:anim calcmode="lin" valueType="num">
                                          <p:cBhvr additive="base">
                                            <p:cTn id="10" dur="1000" fill="hold"/>
                                            <p:tgtEl>
                                              <p:spTgt spid="18"/>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30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iterate type="lt">
                                        <p:tmPct val="10000"/>
                                      </p:iterate>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p:cTn id="18"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
                                                <p:txEl>
                                                  <p:pRg st="0" end="0"/>
                                                </p:txEl>
                                              </p:spTgt>
                                            </p:tgtEl>
                                          </p:cBhvr>
                                        </p:animEffect>
                                      </p:childTnLst>
                                    </p:cTn>
                                  </p:par>
                                </p:childTnLst>
                              </p:cTn>
                            </p:par>
                            <p:par>
                              <p:cTn id="21" fill="hold">
                                <p:stCondLst>
                                  <p:cond delay="2100"/>
                                </p:stCondLst>
                                <p:childTnLst>
                                  <p:par>
                                    <p:cTn id="22" presetID="53" presetClass="entr" presetSubtype="16" fill="hold" nodeType="afterEffect">
                                      <p:stCondLst>
                                        <p:cond delay="0"/>
                                      </p:stCondLst>
                                      <p:iterate type="lt">
                                        <p:tmPct val="10000"/>
                                      </p:iterate>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p:cTn id="2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2">
                                                <p:txEl>
                                                  <p:pRg st="1" end="1"/>
                                                </p:txEl>
                                              </p:spTgt>
                                            </p:tgtEl>
                                          </p:cBhvr>
                                        </p:animEffect>
                                      </p:childTnLst>
                                    </p:cTn>
                                  </p:par>
                                </p:childTnLst>
                              </p:cTn>
                            </p:par>
                            <p:par>
                              <p:cTn id="27" fill="hold">
                                <p:stCondLst>
                                  <p:cond delay="3300"/>
                                </p:stCondLst>
                                <p:childTnLst>
                                  <p:par>
                                    <p:cTn id="28" presetID="2" presetClass="entr" presetSubtype="4"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1000" fill="hold"/>
                                            <p:tgtEl>
                                              <p:spTgt spid="24"/>
                                            </p:tgtEl>
                                            <p:attrNameLst>
                                              <p:attrName>ppt_x</p:attrName>
                                            </p:attrNameLst>
                                          </p:cBhvr>
                                          <p:tavLst>
                                            <p:tav tm="0">
                                              <p:val>
                                                <p:strVal val="#ppt_x"/>
                                              </p:val>
                                            </p:tav>
                                            <p:tav tm="100000">
                                              <p:val>
                                                <p:strVal val="#ppt_x"/>
                                              </p:val>
                                            </p:tav>
                                          </p:tavLst>
                                        </p:anim>
                                        <p:anim calcmode="lin" valueType="num">
                                          <p:cBhvr additive="base">
                                            <p:cTn id="31" dur="1000" fill="hold"/>
                                            <p:tgtEl>
                                              <p:spTgt spid="2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20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1000" fill="hold"/>
                                            <p:tgtEl>
                                              <p:spTgt spid="22"/>
                                            </p:tgtEl>
                                            <p:attrNameLst>
                                              <p:attrName>ppt_x</p:attrName>
                                            </p:attrNameLst>
                                          </p:cBhvr>
                                          <p:tavLst>
                                            <p:tav tm="0">
                                              <p:val>
                                                <p:strVal val="#ppt_x"/>
                                              </p:val>
                                            </p:tav>
                                            <p:tav tm="100000">
                                              <p:val>
                                                <p:strVal val="#ppt_x"/>
                                              </p:val>
                                            </p:tav>
                                          </p:tavLst>
                                        </p:anim>
                                        <p:anim calcmode="lin" valueType="num">
                                          <p:cBhvr additive="base">
                                            <p:cTn id="35"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6" repeatCount="indefinite" fill="remove" display="0">
                      <p:stCondLst>
                        <p:cond delay="indefinite"/>
                      </p:stCondLst>
                      <p:endCondLst>
                        <p:cond evt="onStopAudio" delay="0">
                          <p:tgtEl>
                            <p:sldTgt/>
                          </p:tgtEl>
                        </p:cond>
                      </p:endCondLst>
                    </p:cTn>
                    <p:tgtEl>
                      <p:spTgt spid="13"/>
                    </p:tgtEl>
                  </p:cMediaNode>
                </p:audio>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EE719E-D165-4E60-998F-BB70CAABF357}"/>
              </a:ext>
            </a:extLst>
          </p:cNvPr>
          <p:cNvSpPr/>
          <p:nvPr/>
        </p:nvSpPr>
        <p:spPr>
          <a:xfrm>
            <a:off x="337904" y="284813"/>
            <a:ext cx="8476312" cy="5606321"/>
          </a:xfrm>
          <a:prstGeom prst="rect">
            <a:avLst/>
          </a:prstGeom>
          <a:solidFill>
            <a:srgbClr val="F8F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333333"/>
                </a:solidFill>
                <a:effectLst/>
                <a:uLnTx/>
                <a:uFillTx/>
                <a:latin typeface="Arial" panose="020B0604020202020204" pitchFamily="34" charset="0"/>
                <a:ea typeface="汉仪小麦体简"/>
                <a:cs typeface="Arial" panose="020B0604020202020204" pitchFamily="34" charset="0"/>
              </a:rPr>
              <a:t>Bài</a:t>
            </a:r>
            <a:r>
              <a:rPr kumimoji="0" lang="en-US" sz="2200" b="1"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 1. </a:t>
            </a:r>
            <a:r>
              <a:rPr kumimoji="0" lang="vi-VN" sz="22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Biểu đồ hình quạt tròn ở Hình 29 biểu diễn lượng phát thải khí nhà kính trong ba lĩnh vực: Nông nghiệp, năng lượng, chất thải vào năm 2020 của Việt Nam (tính theo tỉ số phần trăm)</a:t>
            </a:r>
            <a:r>
              <a:rPr kumimoji="0" lang="en-US" sz="22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200" b="0" i="1"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a) Lĩnh vực nào chiếm tỉ lệ lớn nhất trong việc tạo ra khí nhà kính ở Việt Nam vào năm 2020?</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200" b="0" i="1"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b) Tính lượng khí nhà kính được tạo ra ở từng lĩnh vực ở Việt Nam vào năm 2020. Biết rằng tổng lượng phát thải khí nhà kính trong ba lĩnh vực trên của Việt Nam vào năm 2020 là 466 triệu tấn khí carbonic tương đương (tức là những khí nhà kính khác đều được quy đổi về khí carbonic khi tính khối lượng)</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200" b="0" i="1"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c) Nêu một số biện pháp mà chính phủ Việt Nam đã đưa ra nhằm giảm lượng khí thải và giảm bớt tác động của khí nhà kính.</a:t>
            </a:r>
            <a:endParaRPr kumimoji="0" lang="en-US" sz="2200" b="0" i="1"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endParaRPr>
          </a:p>
        </p:txBody>
      </p:sp>
      <p:pic>
        <p:nvPicPr>
          <p:cNvPr id="4" name="Picture 3">
            <a:extLst>
              <a:ext uri="{FF2B5EF4-FFF2-40B4-BE49-F238E27FC236}">
                <a16:creationId xmlns:a16="http://schemas.microsoft.com/office/drawing/2014/main" id="{DAF4719A-CDCE-49A2-A0B7-AA4E48BF7B7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047188" y="1338262"/>
            <a:ext cx="2971800" cy="4181475"/>
          </a:xfrm>
          <a:prstGeom prst="rect">
            <a:avLst/>
          </a:prstGeom>
        </p:spPr>
      </p:pic>
    </p:spTree>
    <p:extLst>
      <p:ext uri="{BB962C8B-B14F-4D97-AF65-F5344CB8AC3E}">
        <p14:creationId xmlns:p14="http://schemas.microsoft.com/office/powerpoint/2010/main" val="383275091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EE719E-D165-4E60-998F-BB70CAABF357}"/>
              </a:ext>
            </a:extLst>
          </p:cNvPr>
          <p:cNvSpPr/>
          <p:nvPr/>
        </p:nvSpPr>
        <p:spPr>
          <a:xfrm>
            <a:off x="173011" y="1501437"/>
            <a:ext cx="8724275" cy="1319134"/>
          </a:xfrm>
          <a:prstGeom prst="rect">
            <a:avLst/>
          </a:prstGeom>
          <a:solidFill>
            <a:srgbClr val="F8F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333333"/>
                </a:solidFill>
                <a:effectLst/>
                <a:uLnTx/>
                <a:uFillTx/>
                <a:latin typeface="Arial" panose="020B0604020202020204" pitchFamily="34" charset="0"/>
                <a:ea typeface="汉仪小麦体简"/>
                <a:cs typeface="Arial" panose="020B0604020202020204" pitchFamily="34" charset="0"/>
              </a:rPr>
              <a:t>Bài</a:t>
            </a:r>
            <a:r>
              <a:rPr kumimoji="0" lang="en-US" sz="2200" b="1"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 1.</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200" b="0" i="1"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a) Lĩnh vực nào chiếm tỉ lệ lớn nhất trong việc tạo ra khí nhà kính ở Việt Nam vào năm 2020?</a:t>
            </a:r>
            <a:endParaRPr kumimoji="0" lang="en-US" sz="2200" b="1" i="1"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 </a:t>
            </a:r>
            <a:endParaRPr kumimoji="0" lang="en-US" sz="22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endParaRPr>
          </a:p>
        </p:txBody>
      </p:sp>
      <p:pic>
        <p:nvPicPr>
          <p:cNvPr id="4" name="Picture 3">
            <a:extLst>
              <a:ext uri="{FF2B5EF4-FFF2-40B4-BE49-F238E27FC236}">
                <a16:creationId xmlns:a16="http://schemas.microsoft.com/office/drawing/2014/main" id="{DAF4719A-CDCE-49A2-A0B7-AA4E48BF7B7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047189" y="1693346"/>
            <a:ext cx="2971800" cy="4181475"/>
          </a:xfrm>
          <a:prstGeom prst="rect">
            <a:avLst/>
          </a:prstGeom>
        </p:spPr>
      </p:pic>
      <p:sp>
        <p:nvSpPr>
          <p:cNvPr id="2" name="TextBox 1">
            <a:extLst>
              <a:ext uri="{FF2B5EF4-FFF2-40B4-BE49-F238E27FC236}">
                <a16:creationId xmlns:a16="http://schemas.microsoft.com/office/drawing/2014/main" id="{EB65C5B8-D2DC-4792-9F50-127C2882A05C}"/>
              </a:ext>
            </a:extLst>
          </p:cNvPr>
          <p:cNvSpPr txBox="1"/>
          <p:nvPr/>
        </p:nvSpPr>
        <p:spPr>
          <a:xfrm>
            <a:off x="173011" y="2998113"/>
            <a:ext cx="17138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C00000"/>
                </a:solidFill>
                <a:effectLst/>
                <a:uLnTx/>
                <a:uFillTx/>
                <a:latin typeface="Arial" panose="020B0604020202020204" pitchFamily="34" charset="0"/>
                <a:ea typeface="汉仪小麦体简"/>
                <a:cs typeface="Arial" panose="020B0604020202020204" pitchFamily="34" charset="0"/>
              </a:rPr>
              <a:t>Kết</a:t>
            </a:r>
            <a:r>
              <a:rPr kumimoji="0" lang="en-US"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rPr>
              <a:t> </a:t>
            </a:r>
            <a:r>
              <a:rPr kumimoji="0" lang="en-US" sz="2200" b="1" i="0" u="sng" strike="noStrike" kern="1200" cap="none" spc="0" normalizeH="0" baseline="0" noProof="0" dirty="0" err="1">
                <a:ln>
                  <a:noFill/>
                </a:ln>
                <a:solidFill>
                  <a:srgbClr val="C00000"/>
                </a:solidFill>
                <a:effectLst/>
                <a:uLnTx/>
                <a:uFillTx/>
                <a:latin typeface="Arial" panose="020B0604020202020204" pitchFamily="34" charset="0"/>
                <a:ea typeface="汉仪小麦体简"/>
                <a:cs typeface="Arial" panose="020B0604020202020204" pitchFamily="34" charset="0"/>
              </a:rPr>
              <a:t>quả</a:t>
            </a:r>
            <a:r>
              <a:rPr kumimoji="0" lang="en-US"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rPr>
              <a:t>:</a:t>
            </a:r>
          </a:p>
        </p:txBody>
      </p:sp>
      <p:sp>
        <p:nvSpPr>
          <p:cNvPr id="5" name="Rectangle 4">
            <a:extLst>
              <a:ext uri="{FF2B5EF4-FFF2-40B4-BE49-F238E27FC236}">
                <a16:creationId xmlns:a16="http://schemas.microsoft.com/office/drawing/2014/main" id="{BADD7B2B-F4DB-49AC-B2AF-1764688CFBA5}"/>
              </a:ext>
            </a:extLst>
          </p:cNvPr>
          <p:cNvSpPr/>
          <p:nvPr/>
        </p:nvSpPr>
        <p:spPr>
          <a:xfrm>
            <a:off x="173011" y="3784084"/>
            <a:ext cx="8266451" cy="1844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Từ</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biểu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đồ</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hình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quạt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tròn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thấy</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5,71 &lt; 12,51 &lt; 81,78 (%)</a:t>
            </a:r>
          </a:p>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Vậy</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lĩnh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vực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năng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lượng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chiếm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lệ</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lớn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nhất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(81,78%)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trong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việc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tạo</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ra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khí</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nhà</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kính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ở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Việt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Nam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vào</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năm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2020.</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Tree>
    <p:extLst>
      <p:ext uri="{BB962C8B-B14F-4D97-AF65-F5344CB8AC3E}">
        <p14:creationId xmlns:p14="http://schemas.microsoft.com/office/powerpoint/2010/main" val="428113692"/>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additive="base">
                                        <p:cTn id="12"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additive="base">
                                        <p:cTn id="3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EE719E-D165-4E60-998F-BB70CAABF357}"/>
              </a:ext>
            </a:extLst>
          </p:cNvPr>
          <p:cNvSpPr/>
          <p:nvPr/>
        </p:nvSpPr>
        <p:spPr>
          <a:xfrm>
            <a:off x="173010" y="0"/>
            <a:ext cx="8874177" cy="2578430"/>
          </a:xfrm>
          <a:prstGeom prst="rect">
            <a:avLst/>
          </a:prstGeom>
          <a:solidFill>
            <a:srgbClr val="F8F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000" b="0" i="1"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b) Tính lượng khí nhà kính được tạo ra ở từng lĩnh vực ở Việt Nam vào năm 2020. Biết rằng tổng lượng phát thải khí nhà kính trong ba lĩnh vực trên của Việt Nam vào năm 2020 là 466 triệu tấn khí carbonic tương đương (tức là những khí nhà kính khác đều được quy đổi về khí carbonic khi tính khối lượng)</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 </a:t>
            </a:r>
            <a:endPar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endParaRPr>
          </a:p>
        </p:txBody>
      </p:sp>
      <p:pic>
        <p:nvPicPr>
          <p:cNvPr id="4" name="Picture 3">
            <a:extLst>
              <a:ext uri="{FF2B5EF4-FFF2-40B4-BE49-F238E27FC236}">
                <a16:creationId xmlns:a16="http://schemas.microsoft.com/office/drawing/2014/main" id="{DAF4719A-CDCE-49A2-A0B7-AA4E48BF7B7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047189" y="1099358"/>
            <a:ext cx="2971800" cy="4181475"/>
          </a:xfrm>
          <a:prstGeom prst="rect">
            <a:avLst/>
          </a:prstGeom>
        </p:spPr>
      </p:pic>
      <p:sp>
        <p:nvSpPr>
          <p:cNvPr id="2" name="TextBox 1">
            <a:extLst>
              <a:ext uri="{FF2B5EF4-FFF2-40B4-BE49-F238E27FC236}">
                <a16:creationId xmlns:a16="http://schemas.microsoft.com/office/drawing/2014/main" id="{EB65C5B8-D2DC-4792-9F50-127C2882A05C}"/>
              </a:ext>
            </a:extLst>
          </p:cNvPr>
          <p:cNvSpPr txBox="1"/>
          <p:nvPr/>
        </p:nvSpPr>
        <p:spPr>
          <a:xfrm>
            <a:off x="173008" y="2252575"/>
            <a:ext cx="17138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err="1">
                <a:ln>
                  <a:noFill/>
                </a:ln>
                <a:solidFill>
                  <a:srgbClr val="C00000"/>
                </a:solidFill>
                <a:effectLst/>
                <a:uLnTx/>
                <a:uFillTx/>
                <a:latin typeface="Arial" panose="020B0604020202020204" pitchFamily="34" charset="0"/>
                <a:ea typeface="汉仪小麦体简"/>
                <a:cs typeface="Arial" panose="020B0604020202020204" pitchFamily="34" charset="0"/>
              </a:rPr>
              <a:t>Kết</a:t>
            </a:r>
            <a:r>
              <a:rPr kumimoji="0" lang="en-US" sz="20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rPr>
              <a:t> </a:t>
            </a:r>
            <a:r>
              <a:rPr kumimoji="0" lang="en-US" sz="2000" b="1" i="0" u="sng" strike="noStrike" kern="1200" cap="none" spc="0" normalizeH="0" baseline="0" noProof="0" dirty="0" err="1">
                <a:ln>
                  <a:noFill/>
                </a:ln>
                <a:solidFill>
                  <a:srgbClr val="C00000"/>
                </a:solidFill>
                <a:effectLst/>
                <a:uLnTx/>
                <a:uFillTx/>
                <a:latin typeface="Arial" panose="020B0604020202020204" pitchFamily="34" charset="0"/>
                <a:ea typeface="汉仪小麦体简"/>
                <a:cs typeface="Arial" panose="020B0604020202020204" pitchFamily="34" charset="0"/>
              </a:rPr>
              <a:t>quả</a:t>
            </a:r>
            <a:r>
              <a:rPr kumimoji="0" lang="en-US" sz="20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rPr>
              <a:t>:</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ADD7B2B-F4DB-49AC-B2AF-1764688CFBA5}"/>
                  </a:ext>
                </a:extLst>
              </p:cNvPr>
              <p:cNvSpPr/>
              <p:nvPr/>
            </p:nvSpPr>
            <p:spPr>
              <a:xfrm>
                <a:off x="173008" y="2692490"/>
                <a:ext cx="9195842" cy="368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Lượng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khí</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kính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được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tạo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ra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lĩnh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vực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nông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nghiệp</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Việt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Nam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vào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2020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a:p>
                <a:pPr marL="0" marR="0" lvl="0" indent="0" algn="ctr" defTabSz="914400" rtl="0" eaLnBrk="1" fontAlgn="auto" latinLnBrk="0" hangingPunct="1">
                  <a:lnSpc>
                    <a:spcPct val="130000"/>
                  </a:lnSpc>
                  <a:spcBef>
                    <a:spcPts val="0"/>
                  </a:spcBef>
                  <a:spcAft>
                    <a:spcPts val="0"/>
                  </a:spcAft>
                  <a:buClrTx/>
                  <a:buSzTx/>
                  <a:buFontTx/>
                  <a:buNone/>
                  <a:tabLst/>
                  <a:defRPr/>
                </a:pPr>
                <a14:m>
                  <m:oMath xmlns:m="http://schemas.openxmlformats.org/officeDocument/2006/math">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466.12,51</m:t>
                        </m:r>
                      </m:num>
                      <m:den>
                        <m:r>
                          <a:rPr kumimoji="0" 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100</m:t>
                        </m:r>
                      </m:den>
                    </m:f>
                    <m:r>
                      <a:rPr kumimoji="0" 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=58,2966≈58,3</m:t>
                    </m:r>
                  </m:oMath>
                </a14:m>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triệu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tấn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khí</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carbonic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tương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đương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Tương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tự</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khí</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kính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được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tạo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ra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lĩnh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vực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chất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thải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Việt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Nam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vào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2020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lần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a:p>
                <a:pPr marL="0" marR="0" lvl="0" indent="0" algn="l" defTabSz="914400" rtl="0" eaLnBrk="1" fontAlgn="auto" latinLnBrk="0" hangingPunct="1">
                  <a:lnSpc>
                    <a:spcPct val="13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466.81,78</m:t>
                          </m:r>
                        </m:num>
                        <m:den>
                          <m:r>
                            <a:rPr kumimoji="0" 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100</m:t>
                          </m:r>
                        </m:den>
                      </m:f>
                      <m:r>
                        <a:rPr kumimoji="0" 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=381,0948≈381,1</m:t>
                      </m:r>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a:p>
                <a:pPr marL="0" marR="0" lvl="0" indent="0" algn="l" defTabSz="914400" rtl="0" eaLnBrk="1" fontAlgn="auto" latinLnBrk="0" hangingPunct="1">
                  <a:lnSpc>
                    <a:spcPct val="13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466.5,71</m:t>
                          </m:r>
                        </m:num>
                        <m:den>
                          <m:r>
                            <a:rPr kumimoji="0" 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100</m:t>
                          </m:r>
                        </m:den>
                      </m:f>
                      <m:r>
                        <a:rPr kumimoji="0" 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=26,6086≈26,6</m:t>
                      </m:r>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mc:Choice>
        <mc:Fallback xmlns="">
          <p:sp>
            <p:nvSpPr>
              <p:cNvPr id="5" name="Rectangle 4">
                <a:extLst>
                  <a:ext uri="{FF2B5EF4-FFF2-40B4-BE49-F238E27FC236}">
                    <a16:creationId xmlns:a16="http://schemas.microsoft.com/office/drawing/2014/main" id="{BADD7B2B-F4DB-49AC-B2AF-1764688CFBA5}"/>
                  </a:ext>
                </a:extLst>
              </p:cNvPr>
              <p:cNvSpPr>
                <a:spLocks noRot="1" noChangeAspect="1" noMove="1" noResize="1" noEditPoints="1" noAdjustHandles="1" noChangeArrowheads="1" noChangeShapeType="1" noTextEdit="1"/>
              </p:cNvSpPr>
              <p:nvPr/>
            </p:nvSpPr>
            <p:spPr>
              <a:xfrm>
                <a:off x="173008" y="2692490"/>
                <a:ext cx="9195842" cy="3687701"/>
              </a:xfrm>
              <a:prstGeom prst="rect">
                <a:avLst/>
              </a:prstGeom>
              <a:blipFill>
                <a:blip r:embed="rId3"/>
                <a:stretch>
                  <a:fillRect l="-663" t="-33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52364784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EE719E-D165-4E60-998F-BB70CAABF357}"/>
              </a:ext>
            </a:extLst>
          </p:cNvPr>
          <p:cNvSpPr/>
          <p:nvPr/>
        </p:nvSpPr>
        <p:spPr>
          <a:xfrm>
            <a:off x="173012" y="15965"/>
            <a:ext cx="8874177" cy="1577167"/>
          </a:xfrm>
          <a:prstGeom prst="rect">
            <a:avLst/>
          </a:prstGeom>
          <a:solidFill>
            <a:srgbClr val="F8F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c</a:t>
            </a:r>
            <a:r>
              <a:rPr kumimoji="0" lang="vi-VN" sz="2000" b="0" i="1"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 Nêu một số biện pháp mà chính phủ Việt Nam đã đưa ra nhằm giảm lượng khí thải và giảm bớt tác động của khí nhà kính.</a:t>
            </a:r>
            <a:r>
              <a:rPr kumimoji="0" lang="en-US" sz="2000" b="1" i="1"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 </a:t>
            </a:r>
            <a:endParaRPr kumimoji="0" lang="en-US" sz="2000" b="0" i="1"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endParaRPr>
          </a:p>
        </p:txBody>
      </p:sp>
      <p:sp>
        <p:nvSpPr>
          <p:cNvPr id="2" name="TextBox 1">
            <a:extLst>
              <a:ext uri="{FF2B5EF4-FFF2-40B4-BE49-F238E27FC236}">
                <a16:creationId xmlns:a16="http://schemas.microsoft.com/office/drawing/2014/main" id="{EB65C5B8-D2DC-4792-9F50-127C2882A05C}"/>
              </a:ext>
            </a:extLst>
          </p:cNvPr>
          <p:cNvSpPr txBox="1"/>
          <p:nvPr/>
        </p:nvSpPr>
        <p:spPr>
          <a:xfrm>
            <a:off x="173008" y="1248944"/>
            <a:ext cx="17138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err="1">
                <a:ln>
                  <a:noFill/>
                </a:ln>
                <a:solidFill>
                  <a:srgbClr val="C00000"/>
                </a:solidFill>
                <a:effectLst/>
                <a:uLnTx/>
                <a:uFillTx/>
                <a:latin typeface="Arial" panose="020B0604020202020204" pitchFamily="34" charset="0"/>
                <a:ea typeface="汉仪小麦体简"/>
                <a:cs typeface="Arial" panose="020B0604020202020204" pitchFamily="34" charset="0"/>
              </a:rPr>
              <a:t>Kết</a:t>
            </a:r>
            <a:r>
              <a:rPr kumimoji="0" lang="en-US" sz="20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rPr>
              <a:t> </a:t>
            </a:r>
            <a:r>
              <a:rPr kumimoji="0" lang="en-US" sz="2000" b="1" i="0" u="sng" strike="noStrike" kern="1200" cap="none" spc="0" normalizeH="0" baseline="0" noProof="0" dirty="0" err="1">
                <a:ln>
                  <a:noFill/>
                </a:ln>
                <a:solidFill>
                  <a:srgbClr val="C00000"/>
                </a:solidFill>
                <a:effectLst/>
                <a:uLnTx/>
                <a:uFillTx/>
                <a:latin typeface="Arial" panose="020B0604020202020204" pitchFamily="34" charset="0"/>
                <a:ea typeface="汉仪小麦体简"/>
                <a:cs typeface="Arial" panose="020B0604020202020204" pitchFamily="34" charset="0"/>
              </a:rPr>
              <a:t>quả</a:t>
            </a:r>
            <a:r>
              <a:rPr kumimoji="0" lang="en-US" sz="20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rPr>
              <a:t>:</a:t>
            </a:r>
          </a:p>
        </p:txBody>
      </p:sp>
      <p:sp>
        <p:nvSpPr>
          <p:cNvPr id="5" name="Rectangle 4">
            <a:extLst>
              <a:ext uri="{FF2B5EF4-FFF2-40B4-BE49-F238E27FC236}">
                <a16:creationId xmlns:a16="http://schemas.microsoft.com/office/drawing/2014/main" id="{BADD7B2B-F4DB-49AC-B2AF-1764688CFBA5}"/>
              </a:ext>
            </a:extLst>
          </p:cNvPr>
          <p:cNvSpPr/>
          <p:nvPr/>
        </p:nvSpPr>
        <p:spPr>
          <a:xfrm>
            <a:off x="0" y="1728179"/>
            <a:ext cx="9255805" cy="4149540"/>
          </a:xfrm>
          <a:prstGeom prst="rect">
            <a:avLst/>
          </a:prstGeom>
          <a:solidFill>
            <a:srgbClr val="F8F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Nghiêm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chỉnh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thực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hiện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đưa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ra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các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chính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sách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điều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luật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nhằm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bảo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vệ</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môi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trường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Việt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Nam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nói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chung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giảm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bớt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tác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động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khí</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kính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nói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riêng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Trồng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nhiều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cây</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xanh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không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phá</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rừng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bừa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bãi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Sử</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dụng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hiệu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quả</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tiết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kiệm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sử</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dụng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triển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những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nguồn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sạch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Khuyến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khích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người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dân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sử</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dụng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phương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tiện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công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cộng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Tái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sử</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dụng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tái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chế</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những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vật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dụng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khả</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tái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sử</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dụng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tái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chế</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Tuyên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truyền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nâng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cao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ý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thức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giáo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dục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người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dân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về</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hậu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quả</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khí</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thải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hiệu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ứng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kính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p:txBody>
      </p:sp>
      <p:pic>
        <p:nvPicPr>
          <p:cNvPr id="1026" name="Picture 2" descr="4 biện pháp hiệu quả giúp giảm khí thải CO2">
            <a:extLst>
              <a:ext uri="{FF2B5EF4-FFF2-40B4-BE49-F238E27FC236}">
                <a16:creationId xmlns:a16="http://schemas.microsoft.com/office/drawing/2014/main" id="{8E30F39F-49AE-41ED-8B8F-DF0986420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3440" y="1728179"/>
            <a:ext cx="2422390" cy="1577167"/>
          </a:xfrm>
          <a:prstGeom prst="roundRect">
            <a:avLst/>
          </a:prstGeom>
          <a:noFill/>
          <a:extLst>
            <a:ext uri="{909E8E84-426E-40DD-AFC4-6F175D3DCCD1}">
              <a14:hiddenFill xmlns:a14="http://schemas.microsoft.com/office/drawing/2010/main">
                <a:solidFill>
                  <a:srgbClr val="FFFFFF"/>
                </a:solidFill>
              </a14:hiddenFill>
            </a:ext>
          </a:extLst>
        </p:spPr>
      </p:pic>
      <p:pic>
        <p:nvPicPr>
          <p:cNvPr id="1028" name="Picture 4" descr="Phát triển năng lượng sạch – Giải pháp quan trọng để giảm khí thải carbon">
            <a:extLst>
              <a:ext uri="{FF2B5EF4-FFF2-40B4-BE49-F238E27FC236}">
                <a16:creationId xmlns:a16="http://schemas.microsoft.com/office/drawing/2014/main" id="{0A7751EC-4537-44B1-A2F3-280B35C35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5037" y="3781091"/>
            <a:ext cx="2497775" cy="1577167"/>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3934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additive="base">
                                        <p:cTn id="4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14" presetClass="entr" presetSubtype="10" fill="hold" nodeType="after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randombar(horizontal)">
                                      <p:cBhvr>
                                        <p:cTn id="47" dur="500"/>
                                        <p:tgtEl>
                                          <p:spTgt spid="1026"/>
                                        </p:tgtEl>
                                      </p:cBhvr>
                                    </p:animEffect>
                                  </p:childTnLst>
                                </p:cTn>
                              </p:par>
                            </p:childTnLst>
                          </p:cTn>
                        </p:par>
                        <p:par>
                          <p:cTn id="48" fill="hold">
                            <p:stCondLst>
                              <p:cond delay="1000"/>
                            </p:stCondLst>
                            <p:childTnLst>
                              <p:par>
                                <p:cTn id="49" presetID="14" presetClass="entr" presetSubtype="10" fill="hold" nodeType="afterEffect">
                                  <p:stCondLst>
                                    <p:cond delay="0"/>
                                  </p:stCondLst>
                                  <p:childTnLst>
                                    <p:set>
                                      <p:cBhvr>
                                        <p:cTn id="50" dur="1" fill="hold">
                                          <p:stCondLst>
                                            <p:cond delay="0"/>
                                          </p:stCondLst>
                                        </p:cTn>
                                        <p:tgtEl>
                                          <p:spTgt spid="1028"/>
                                        </p:tgtEl>
                                        <p:attrNameLst>
                                          <p:attrName>style.visibility</p:attrName>
                                        </p:attrNameLst>
                                      </p:cBhvr>
                                      <p:to>
                                        <p:strVal val="visible"/>
                                      </p:to>
                                    </p:set>
                                    <p:animEffect transition="in" filter="randombar(horizontal)">
                                      <p:cBhvr>
                                        <p:cTn id="5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MH_Entry_1"/>
          <p:cNvSpPr/>
          <p:nvPr>
            <p:custDataLst>
              <p:tags r:id="rId1"/>
            </p:custDataLst>
          </p:nvPr>
        </p:nvSpPr>
        <p:spPr>
          <a:xfrm>
            <a:off x="3032421" y="268191"/>
            <a:ext cx="5326875" cy="71692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altLang="zh-CN" sz="40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HƯỚNG DẪN VỀ NHÀ</a:t>
            </a:r>
            <a:endParaRPr kumimoji="0" lang="zh-CN" altLang="en-US" sz="40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endParaRPr>
          </a:p>
        </p:txBody>
      </p:sp>
      <p:grpSp>
        <p:nvGrpSpPr>
          <p:cNvPr id="22" name="Group 72"/>
          <p:cNvGrpSpPr/>
          <p:nvPr/>
        </p:nvGrpSpPr>
        <p:grpSpPr>
          <a:xfrm>
            <a:off x="4085757" y="4163117"/>
            <a:ext cx="1459377" cy="1349139"/>
            <a:chOff x="5625823" y="1956611"/>
            <a:chExt cx="1577592" cy="1011854"/>
          </a:xfrm>
        </p:grpSpPr>
        <p:sp>
          <p:nvSpPr>
            <p:cNvPr id="23" name="Text Placeholder 3"/>
            <p:cNvSpPr txBox="1">
              <a:spLocks/>
            </p:cNvSpPr>
            <p:nvPr/>
          </p:nvSpPr>
          <p:spPr>
            <a:xfrm>
              <a:off x="5625823" y="1972471"/>
              <a:ext cx="1577592" cy="995994"/>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pt-BR" sz="20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Hoàn thànhh các BT2,3 còn lại SGK </a:t>
              </a: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4" name="Text Placeholder 3"/>
            <p:cNvSpPr txBox="1">
              <a:spLocks/>
            </p:cNvSpPr>
            <p:nvPr/>
          </p:nvSpPr>
          <p:spPr>
            <a:xfrm>
              <a:off x="5981780" y="1956611"/>
              <a:ext cx="1212233" cy="1575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44546A"/>
                </a:solidFill>
                <a:effectLst/>
                <a:uLnTx/>
                <a:uFillTx/>
                <a:latin typeface="汉仪小麦体简"/>
                <a:ea typeface="汉仪小麦体简"/>
                <a:cs typeface="+mn-cs"/>
              </a:endParaRPr>
            </a:p>
          </p:txBody>
        </p:sp>
      </p:grpSp>
      <p:sp>
        <p:nvSpPr>
          <p:cNvPr id="26" name="Text Placeholder 3"/>
          <p:cNvSpPr txBox="1">
            <a:spLocks/>
          </p:cNvSpPr>
          <p:nvPr/>
        </p:nvSpPr>
        <p:spPr>
          <a:xfrm>
            <a:off x="5995405" y="3905658"/>
            <a:ext cx="2936148" cy="2712987"/>
          </a:xfrm>
          <a:prstGeom prst="rect">
            <a:avLst/>
          </a:prstGeom>
          <a:solidFill>
            <a:srgbClr val="F8FCFE"/>
          </a:solid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pt-BR" sz="2000" b="0" i="0" u="none" strike="noStrike" kern="1200" cap="none" spc="0" normalizeH="0" baseline="0" noProof="0" dirty="0">
                <a:ln>
                  <a:noFill/>
                </a:ln>
                <a:solidFill>
                  <a:srgbClr val="728D29"/>
                </a:solidFill>
                <a:effectLst/>
                <a:uLnTx/>
                <a:uFillTx/>
                <a:latin typeface="Arial" panose="020B0604020202020204" pitchFamily="34" charset="0"/>
                <a:ea typeface="Calibri" panose="020F0502020204030204" pitchFamily="34" charset="0"/>
                <a:cs typeface="Arial" panose="020B0604020202020204" pitchFamily="34" charset="0"/>
              </a:rPr>
              <a:t>Tìm hiểu các biểu đồ hình quạt tròn trên báo chí, internet, đọc và mô tả các kết quả, phân tích và xử lí dữ liệu biểu diễn bằng biểu đồ hình quạt tròn. </a:t>
            </a:r>
            <a:endParaRPr kumimoji="0" lang="en-US" sz="2000" b="0" i="0" u="none" strike="noStrike" kern="1200" cap="none" spc="0" normalizeH="0" baseline="0" noProof="0" dirty="0">
              <a:ln>
                <a:noFill/>
              </a:ln>
              <a:solidFill>
                <a:srgbClr val="728D29"/>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9" name="Text Placeholder 3"/>
          <p:cNvSpPr txBox="1">
            <a:spLocks/>
          </p:cNvSpPr>
          <p:nvPr/>
        </p:nvSpPr>
        <p:spPr>
          <a:xfrm>
            <a:off x="9013279" y="4241729"/>
            <a:ext cx="2160975" cy="1789657"/>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Chuẩn</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bị</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bài</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mới</a:t>
            </a: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1" i="0" u="none" strike="noStrike" kern="1200" cap="none" spc="0"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Bài</a:t>
            </a: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lang="en-US" sz="2000" b="1" dirty="0">
                <a:solidFill>
                  <a:srgbClr val="002060"/>
                </a:solidFill>
                <a:latin typeface="Arial" panose="020B0604020202020204" pitchFamily="34" charset="0"/>
                <a:ea typeface="Calibri" panose="020F0502020204030204" pitchFamily="34" charset="0"/>
                <a:cs typeface="Arial" panose="020B0604020202020204" pitchFamily="34" charset="0"/>
              </a:rPr>
              <a:t>4: BIỂU ĐỒ HÌNH QUẠT TRÒN TIẾT 3</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zh-CN" altLang="en-US" sz="2000" b="0" i="0"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endParaRPr>
          </a:p>
        </p:txBody>
      </p:sp>
      <p:grpSp>
        <p:nvGrpSpPr>
          <p:cNvPr id="31" name="Group 72"/>
          <p:cNvGrpSpPr/>
          <p:nvPr/>
        </p:nvGrpSpPr>
        <p:grpSpPr>
          <a:xfrm>
            <a:off x="1256775" y="4228895"/>
            <a:ext cx="1970823" cy="866327"/>
            <a:chOff x="5859808" y="1839983"/>
            <a:chExt cx="1478117" cy="649746"/>
          </a:xfrm>
        </p:grpSpPr>
        <p:sp>
          <p:nvSpPr>
            <p:cNvPr id="32" name="Text Placeholder 3"/>
            <p:cNvSpPr txBox="1">
              <a:spLocks/>
            </p:cNvSpPr>
            <p:nvPr/>
          </p:nvSpPr>
          <p:spPr>
            <a:xfrm>
              <a:off x="5859808" y="1839983"/>
              <a:ext cx="1478117" cy="649746"/>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000" b="0" i="0" u="none" strike="noStrike" kern="1200" cap="none" spc="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rPr>
                <a:t>Ghi</a:t>
              </a:r>
              <a:r>
                <a:rPr kumimoji="0" lang="en-US" altLang="zh-CN" sz="2000" b="0" i="0" u="none" strike="noStrike" kern="1200" cap="none" spc="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rPr>
                <a:t> </a:t>
              </a:r>
              <a:r>
                <a:rPr kumimoji="0" lang="en-US" altLang="zh-CN" sz="2000" b="0" i="0" u="none" strike="noStrike" kern="1200" cap="none" spc="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rPr>
                <a:t>nhớ</a:t>
              </a:r>
              <a:r>
                <a:rPr kumimoji="0" lang="en-US" altLang="zh-CN" sz="2000" b="0" i="0" u="none" strike="noStrike" kern="1200" cap="none" spc="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rPr>
                <a:t> </a:t>
              </a:r>
              <a:r>
                <a:rPr kumimoji="0" lang="en-US" altLang="zh-CN" sz="2000" b="0" i="0" u="none" strike="noStrike" kern="1200" cap="none" spc="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rPr>
                <a:t>kiến</a:t>
              </a:r>
              <a:r>
                <a:rPr kumimoji="0" lang="en-US" altLang="zh-CN" sz="2000" b="0" i="0" u="none" strike="noStrike" kern="1200" cap="none" spc="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rPr>
                <a:t> </a:t>
              </a:r>
              <a:r>
                <a:rPr kumimoji="0" lang="en-US" altLang="zh-CN" sz="2000" b="0" i="0" u="none" strike="noStrike" kern="1200" cap="none" spc="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rPr>
                <a:t>thức</a:t>
              </a:r>
              <a:r>
                <a:rPr kumimoji="0" lang="en-US" altLang="zh-CN" sz="2000" b="0" i="0" u="none" strike="noStrike" kern="1200" cap="none" spc="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rPr>
                <a:t> </a:t>
              </a:r>
              <a:r>
                <a:rPr kumimoji="0" lang="en-US" altLang="zh-CN" sz="2000" b="0" i="0" u="none" strike="noStrike" kern="1200" cap="none" spc="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rPr>
                <a:t>trong</a:t>
              </a:r>
              <a:r>
                <a:rPr kumimoji="0" lang="en-US" altLang="zh-CN" sz="2000" b="0" i="0" u="none" strike="noStrike" kern="1200" cap="none" spc="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rPr>
                <a:t> </a:t>
              </a:r>
              <a:r>
                <a:rPr kumimoji="0" lang="en-US" altLang="zh-CN" sz="2000" b="0" i="0" u="none" strike="noStrike" kern="1200" cap="none" spc="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rPr>
                <a:t>bài</a:t>
              </a:r>
              <a:r>
                <a:rPr kumimoji="0" lang="en-US" altLang="zh-CN" sz="2000" b="0" i="0" u="none" strike="noStrike" kern="1200" cap="none" spc="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rPr>
                <a:t>.</a:t>
              </a:r>
              <a:endParaRPr kumimoji="0" lang="zh-CN" altLang="en-US" sz="2000" b="0" i="0" u="none" strike="noStrike" kern="1200" cap="none" spc="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endParaRPr>
            </a:p>
          </p:txBody>
        </p:sp>
        <p:sp>
          <p:nvSpPr>
            <p:cNvPr id="33" name="Text Placeholder 3"/>
            <p:cNvSpPr txBox="1">
              <a:spLocks/>
            </p:cNvSpPr>
            <p:nvPr/>
          </p:nvSpPr>
          <p:spPr>
            <a:xfrm>
              <a:off x="5981781" y="1956613"/>
              <a:ext cx="1212233" cy="1575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44546A"/>
                </a:solidFill>
                <a:effectLst/>
                <a:uLnTx/>
                <a:uFillTx/>
                <a:latin typeface="汉仪小麦体简"/>
                <a:ea typeface="汉仪小麦体简"/>
                <a:cs typeface="+mn-cs"/>
              </a:endParaRPr>
            </a:p>
          </p:txBody>
        </p:sp>
      </p:grpSp>
      <p:sp>
        <p:nvSpPr>
          <p:cNvPr id="34" name="Freeform 55"/>
          <p:cNvSpPr/>
          <p:nvPr/>
        </p:nvSpPr>
        <p:spPr>
          <a:xfrm rot="16200000">
            <a:off x="9193775" y="2571133"/>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汉仪小麦体简"/>
              <a:ea typeface="汉仪小麦体简"/>
              <a:cs typeface="+mn-cs"/>
            </a:endParaRPr>
          </a:p>
        </p:txBody>
      </p:sp>
      <p:sp>
        <p:nvSpPr>
          <p:cNvPr id="35" name="Freeform 52"/>
          <p:cNvSpPr/>
          <p:nvPr/>
        </p:nvSpPr>
        <p:spPr>
          <a:xfrm rot="16200000">
            <a:off x="6639193" y="2558434"/>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汉仪小麦体简"/>
              <a:ea typeface="汉仪小麦体简"/>
              <a:cs typeface="+mn-cs"/>
            </a:endParaRPr>
          </a:p>
        </p:txBody>
      </p:sp>
      <p:sp>
        <p:nvSpPr>
          <p:cNvPr id="36" name="Freeform 51"/>
          <p:cNvSpPr/>
          <p:nvPr/>
        </p:nvSpPr>
        <p:spPr>
          <a:xfrm rot="16200000">
            <a:off x="4078883" y="2558436"/>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汉仪小麦体简"/>
              <a:ea typeface="汉仪小麦体简"/>
              <a:cs typeface="+mn-cs"/>
            </a:endParaRPr>
          </a:p>
        </p:txBody>
      </p:sp>
      <p:sp>
        <p:nvSpPr>
          <p:cNvPr id="37" name="Freeform 50"/>
          <p:cNvSpPr/>
          <p:nvPr/>
        </p:nvSpPr>
        <p:spPr>
          <a:xfrm rot="16200000">
            <a:off x="1519139" y="2555054"/>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汉仪小麦体简"/>
              <a:ea typeface="汉仪小麦体简"/>
              <a:cs typeface="+mn-cs"/>
            </a:endParaRPr>
          </a:p>
        </p:txBody>
      </p:sp>
      <p:cxnSp>
        <p:nvCxnSpPr>
          <p:cNvPr id="38" name="Straight Connector 29"/>
          <p:cNvCxnSpPr/>
          <p:nvPr/>
        </p:nvCxnSpPr>
        <p:spPr>
          <a:xfrm flipH="1">
            <a:off x="1277330" y="3137964"/>
            <a:ext cx="9637341"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9" name="Freeform 44"/>
          <p:cNvSpPr/>
          <p:nvPr/>
        </p:nvSpPr>
        <p:spPr>
          <a:xfrm rot="16200000">
            <a:off x="1518572" y="2469536"/>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汉仪小麦体简"/>
              <a:ea typeface="汉仪小麦体简"/>
              <a:cs typeface="+mn-cs"/>
            </a:endParaRPr>
          </a:p>
        </p:txBody>
      </p:sp>
      <p:sp>
        <p:nvSpPr>
          <p:cNvPr id="40" name="Freeform 53"/>
          <p:cNvSpPr/>
          <p:nvPr/>
        </p:nvSpPr>
        <p:spPr>
          <a:xfrm rot="16200000">
            <a:off x="4078883" y="2469536"/>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汉仪小麦体简"/>
              <a:ea typeface="汉仪小麦体简"/>
              <a:cs typeface="+mn-cs"/>
            </a:endParaRPr>
          </a:p>
        </p:txBody>
      </p:sp>
      <p:sp>
        <p:nvSpPr>
          <p:cNvPr id="41" name="Freeform 68"/>
          <p:cNvSpPr/>
          <p:nvPr/>
        </p:nvSpPr>
        <p:spPr>
          <a:xfrm rot="16200000">
            <a:off x="6639193" y="2469534"/>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汉仪小麦体简"/>
              <a:ea typeface="汉仪小麦体简"/>
              <a:cs typeface="+mn-cs"/>
            </a:endParaRPr>
          </a:p>
        </p:txBody>
      </p:sp>
      <p:sp>
        <p:nvSpPr>
          <p:cNvPr id="42" name="Freeform 71"/>
          <p:cNvSpPr/>
          <p:nvPr/>
        </p:nvSpPr>
        <p:spPr>
          <a:xfrm rot="16200000">
            <a:off x="9199505" y="2469533"/>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汉仪小麦体简"/>
              <a:ea typeface="汉仪小麦体简"/>
              <a:cs typeface="+mn-cs"/>
            </a:endParaRPr>
          </a:p>
        </p:txBody>
      </p:sp>
      <p:sp>
        <p:nvSpPr>
          <p:cNvPr id="43" name="Arc 30"/>
          <p:cNvSpPr/>
          <p:nvPr/>
        </p:nvSpPr>
        <p:spPr>
          <a:xfrm rot="19051047">
            <a:off x="2724056" y="1860773"/>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汉仪小麦体简"/>
              <a:ea typeface="汉仪小麦体简"/>
              <a:cs typeface="+mn-cs"/>
            </a:endParaRPr>
          </a:p>
        </p:txBody>
      </p:sp>
      <p:sp>
        <p:nvSpPr>
          <p:cNvPr id="44" name="Arc 31"/>
          <p:cNvSpPr/>
          <p:nvPr/>
        </p:nvSpPr>
        <p:spPr>
          <a:xfrm rot="19051047">
            <a:off x="5188672" y="186077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汉仪小麦体简"/>
              <a:ea typeface="汉仪小麦体简"/>
              <a:cs typeface="+mn-cs"/>
            </a:endParaRPr>
          </a:p>
        </p:txBody>
      </p:sp>
      <p:sp>
        <p:nvSpPr>
          <p:cNvPr id="45" name="Arc 32"/>
          <p:cNvSpPr/>
          <p:nvPr/>
        </p:nvSpPr>
        <p:spPr>
          <a:xfrm rot="19051047">
            <a:off x="7653288" y="186077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汉仪小麦体简"/>
              <a:ea typeface="汉仪小麦体简"/>
              <a:cs typeface="+mn-cs"/>
            </a:endParaRPr>
          </a:p>
        </p:txBody>
      </p:sp>
      <p:sp>
        <p:nvSpPr>
          <p:cNvPr id="46" name="Freeform 103"/>
          <p:cNvSpPr>
            <a:spLocks noEditPoints="1"/>
          </p:cNvSpPr>
          <p:nvPr/>
        </p:nvSpPr>
        <p:spPr bwMode="auto">
          <a:xfrm>
            <a:off x="2082148" y="2650748"/>
            <a:ext cx="496472" cy="731065"/>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汉仪小麦体简"/>
              <a:ea typeface="汉仪小麦体简"/>
              <a:cs typeface="+mn-cs"/>
            </a:endParaRPr>
          </a:p>
        </p:txBody>
      </p:sp>
      <p:sp>
        <p:nvSpPr>
          <p:cNvPr id="47" name="Freeform 52"/>
          <p:cNvSpPr>
            <a:spLocks noEditPoints="1"/>
          </p:cNvSpPr>
          <p:nvPr/>
        </p:nvSpPr>
        <p:spPr bwMode="auto">
          <a:xfrm>
            <a:off x="4594453" y="2650747"/>
            <a:ext cx="617896" cy="66477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汉仪小麦体简"/>
              <a:ea typeface="汉仪小麦体简"/>
              <a:cs typeface="+mn-cs"/>
            </a:endParaRPr>
          </a:p>
        </p:txBody>
      </p:sp>
      <p:sp>
        <p:nvSpPr>
          <p:cNvPr id="48" name="Freeform 83"/>
          <p:cNvSpPr>
            <a:spLocks noEditPoints="1"/>
          </p:cNvSpPr>
          <p:nvPr/>
        </p:nvSpPr>
        <p:spPr bwMode="auto">
          <a:xfrm>
            <a:off x="7202918" y="2651662"/>
            <a:ext cx="486767" cy="730151"/>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汉仪小麦体简"/>
              <a:ea typeface="汉仪小麦体简"/>
              <a:cs typeface="+mn-cs"/>
            </a:endParaRPr>
          </a:p>
        </p:txBody>
      </p:sp>
      <p:sp>
        <p:nvSpPr>
          <p:cNvPr id="49" name="Freeform 152"/>
          <p:cNvSpPr>
            <a:spLocks noEditPoints="1"/>
          </p:cNvSpPr>
          <p:nvPr/>
        </p:nvSpPr>
        <p:spPr bwMode="auto">
          <a:xfrm>
            <a:off x="9707229" y="2789126"/>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汉仪小麦体简"/>
              <a:ea typeface="汉仪小麦体简"/>
              <a:cs typeface="+mn-cs"/>
            </a:endParaRPr>
          </a:p>
        </p:txBody>
      </p:sp>
    </p:spTree>
    <p:extLst>
      <p:ext uri="{BB962C8B-B14F-4D97-AF65-F5344CB8AC3E}">
        <p14:creationId xmlns:p14="http://schemas.microsoft.com/office/powerpoint/2010/main" val="2160150893"/>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strips(upRight)">
                                      <p:cBhvr>
                                        <p:cTn id="7" dur="500"/>
                                        <p:tgtEl>
                                          <p:spTgt spid="38"/>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0-#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p:cTn id="20" dur="500" fill="hold"/>
                                        <p:tgtEl>
                                          <p:spTgt spid="46"/>
                                        </p:tgtEl>
                                        <p:attrNameLst>
                                          <p:attrName>ppt_w</p:attrName>
                                        </p:attrNameLst>
                                      </p:cBhvr>
                                      <p:tavLst>
                                        <p:tav tm="0">
                                          <p:val>
                                            <p:fltVal val="0"/>
                                          </p:val>
                                        </p:tav>
                                        <p:tav tm="100000">
                                          <p:val>
                                            <p:strVal val="#ppt_w"/>
                                          </p:val>
                                        </p:tav>
                                      </p:tavLst>
                                    </p:anim>
                                    <p:anim calcmode="lin" valueType="num">
                                      <p:cBhvr>
                                        <p:cTn id="21" dur="500" fill="hold"/>
                                        <p:tgtEl>
                                          <p:spTgt spid="46"/>
                                        </p:tgtEl>
                                        <p:attrNameLst>
                                          <p:attrName>ppt_h</p:attrName>
                                        </p:attrNameLst>
                                      </p:cBhvr>
                                      <p:tavLst>
                                        <p:tav tm="0">
                                          <p:val>
                                            <p:fltVal val="0"/>
                                          </p:val>
                                        </p:tav>
                                        <p:tav tm="100000">
                                          <p:val>
                                            <p:strVal val="#ppt_h"/>
                                          </p:val>
                                        </p:tav>
                                      </p:tavLst>
                                    </p:anim>
                                    <p:animEffect transition="in" filter="fade">
                                      <p:cBhvr>
                                        <p:cTn id="22" dur="500"/>
                                        <p:tgtEl>
                                          <p:spTgt spid="46"/>
                                        </p:tgtEl>
                                      </p:cBhvr>
                                    </p:animEffect>
                                  </p:childTnLst>
                                </p:cTn>
                              </p:par>
                              <p:par>
                                <p:cTn id="23" presetID="53"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childTnLst>
                          </p:cTn>
                        </p:par>
                        <p:par>
                          <p:cTn id="28" fill="hold">
                            <p:stCondLst>
                              <p:cond delay="1500"/>
                            </p:stCondLst>
                            <p:childTnLst>
                              <p:par>
                                <p:cTn id="29" presetID="18" presetClass="entr" presetSubtype="6"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strips(downRight)">
                                      <p:cBhvr>
                                        <p:cTn id="31" dur="500"/>
                                        <p:tgtEl>
                                          <p:spTgt spid="43"/>
                                        </p:tgtEl>
                                      </p:cBhvr>
                                    </p:animEffect>
                                  </p:childTnLst>
                                </p:cTn>
                              </p:par>
                            </p:childTnLst>
                          </p:cTn>
                        </p:par>
                        <p:par>
                          <p:cTn id="32" fill="hold">
                            <p:stCondLst>
                              <p:cond delay="2000"/>
                            </p:stCondLst>
                            <p:childTnLst>
                              <p:par>
                                <p:cTn id="33" presetID="2" presetClass="entr" presetSubtype="1" accel="50000" decel="50000"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ppt_x"/>
                                          </p:val>
                                        </p:tav>
                                        <p:tav tm="100000">
                                          <p:val>
                                            <p:strVal val="#ppt_x"/>
                                          </p:val>
                                        </p:tav>
                                      </p:tavLst>
                                    </p:anim>
                                    <p:anim calcmode="lin" valueType="num">
                                      <p:cBhvr additive="base">
                                        <p:cTn id="36" dur="500" fill="hold"/>
                                        <p:tgtEl>
                                          <p:spTgt spid="40"/>
                                        </p:tgtEl>
                                        <p:attrNameLst>
                                          <p:attrName>ppt_y</p:attrName>
                                        </p:attrNameLst>
                                      </p:cBhvr>
                                      <p:tavLst>
                                        <p:tav tm="0">
                                          <p:val>
                                            <p:strVal val="0-#ppt_h/2"/>
                                          </p:val>
                                        </p:tav>
                                        <p:tav tm="100000">
                                          <p:val>
                                            <p:strVal val="#ppt_y"/>
                                          </p:val>
                                        </p:tav>
                                      </p:tavLst>
                                    </p:anim>
                                  </p:childTnLst>
                                </p:cTn>
                              </p:par>
                              <p:par>
                                <p:cTn id="37" presetID="2" presetClass="entr" presetSubtype="4" accel="50000" decel="5000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53" presetClass="entr" presetSubtype="0" fill="hold" grpId="0" nodeType="after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p:cTn id="44" dur="500" fill="hold"/>
                                        <p:tgtEl>
                                          <p:spTgt spid="47"/>
                                        </p:tgtEl>
                                        <p:attrNameLst>
                                          <p:attrName>ppt_w</p:attrName>
                                        </p:attrNameLst>
                                      </p:cBhvr>
                                      <p:tavLst>
                                        <p:tav tm="0">
                                          <p:val>
                                            <p:fltVal val="0"/>
                                          </p:val>
                                        </p:tav>
                                        <p:tav tm="100000">
                                          <p:val>
                                            <p:strVal val="#ppt_w"/>
                                          </p:val>
                                        </p:tav>
                                      </p:tavLst>
                                    </p:anim>
                                    <p:anim calcmode="lin" valueType="num">
                                      <p:cBhvr>
                                        <p:cTn id="45" dur="500" fill="hold"/>
                                        <p:tgtEl>
                                          <p:spTgt spid="47"/>
                                        </p:tgtEl>
                                        <p:attrNameLst>
                                          <p:attrName>ppt_h</p:attrName>
                                        </p:attrNameLst>
                                      </p:cBhvr>
                                      <p:tavLst>
                                        <p:tav tm="0">
                                          <p:val>
                                            <p:fltVal val="0"/>
                                          </p:val>
                                        </p:tav>
                                        <p:tav tm="100000">
                                          <p:val>
                                            <p:strVal val="#ppt_h"/>
                                          </p:val>
                                        </p:tav>
                                      </p:tavLst>
                                    </p:anim>
                                    <p:animEffect transition="in" filter="fade">
                                      <p:cBhvr>
                                        <p:cTn id="46" dur="500"/>
                                        <p:tgtEl>
                                          <p:spTgt spid="47"/>
                                        </p:tgtEl>
                                      </p:cBhvr>
                                    </p:animEffect>
                                  </p:childTnLst>
                                </p:cTn>
                              </p:par>
                              <p:par>
                                <p:cTn id="47" presetID="53"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3000"/>
                            </p:stCondLst>
                            <p:childTnLst>
                              <p:par>
                                <p:cTn id="53" presetID="18" presetClass="entr" presetSubtype="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strips(downRight)">
                                      <p:cBhvr>
                                        <p:cTn id="55" dur="500"/>
                                        <p:tgtEl>
                                          <p:spTgt spid="44"/>
                                        </p:tgtEl>
                                      </p:cBhvr>
                                    </p:animEffect>
                                  </p:childTnLst>
                                </p:cTn>
                              </p:par>
                            </p:childTnLst>
                          </p:cTn>
                        </p:par>
                        <p:par>
                          <p:cTn id="56" fill="hold">
                            <p:stCondLst>
                              <p:cond delay="3500"/>
                            </p:stCondLst>
                            <p:childTnLst>
                              <p:par>
                                <p:cTn id="57" presetID="2" presetClass="entr" presetSubtype="1" accel="50000" decel="50000"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0-#ppt_h/2"/>
                                          </p:val>
                                        </p:tav>
                                        <p:tav tm="100000">
                                          <p:val>
                                            <p:strVal val="#ppt_y"/>
                                          </p:val>
                                        </p:tav>
                                      </p:tavLst>
                                    </p:anim>
                                  </p:childTnLst>
                                </p:cTn>
                              </p:par>
                              <p:par>
                                <p:cTn id="61" presetID="2" presetClass="entr" presetSubtype="4" accel="50000" decel="5000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ppt_x"/>
                                          </p:val>
                                        </p:tav>
                                        <p:tav tm="100000">
                                          <p:val>
                                            <p:strVal val="#ppt_x"/>
                                          </p:val>
                                        </p:tav>
                                      </p:tavLst>
                                    </p:anim>
                                    <p:anim calcmode="lin" valueType="num">
                                      <p:cBhvr additive="base">
                                        <p:cTn id="64" dur="500" fill="hold"/>
                                        <p:tgtEl>
                                          <p:spTgt spid="35"/>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53"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randombar(horizontal)">
                                      <p:cBhvr>
                                        <p:cTn id="73" dur="500"/>
                                        <p:tgtEl>
                                          <p:spTgt spid="26"/>
                                        </p:tgtEl>
                                      </p:cBhvr>
                                    </p:animEffect>
                                  </p:childTnLst>
                                </p:cTn>
                              </p:par>
                            </p:childTnLst>
                          </p:cTn>
                        </p:par>
                        <p:par>
                          <p:cTn id="74" fill="hold">
                            <p:stCondLst>
                              <p:cond delay="4500"/>
                            </p:stCondLst>
                            <p:childTnLst>
                              <p:par>
                                <p:cTn id="75" presetID="18" presetClass="entr" presetSubtype="6"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strips(downRight)">
                                      <p:cBhvr>
                                        <p:cTn id="77" dur="500"/>
                                        <p:tgtEl>
                                          <p:spTgt spid="45"/>
                                        </p:tgtEl>
                                      </p:cBhvr>
                                    </p:animEffect>
                                  </p:childTnLst>
                                </p:cTn>
                              </p:par>
                            </p:childTnLst>
                          </p:cTn>
                        </p:par>
                        <p:par>
                          <p:cTn id="78" fill="hold">
                            <p:stCondLst>
                              <p:cond delay="5000"/>
                            </p:stCondLst>
                            <p:childTnLst>
                              <p:par>
                                <p:cTn id="79" presetID="2" presetClass="entr" presetSubtype="1" accel="50000" decel="5000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0-#ppt_h/2"/>
                                          </p:val>
                                        </p:tav>
                                        <p:tav tm="100000">
                                          <p:val>
                                            <p:strVal val="#ppt_y"/>
                                          </p:val>
                                        </p:tav>
                                      </p:tavLst>
                                    </p:anim>
                                  </p:childTnLst>
                                </p:cTn>
                              </p:par>
                              <p:par>
                                <p:cTn id="83" presetID="2" presetClass="entr" presetSubtype="4" accel="50000" decel="50000"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fill="hold"/>
                                        <p:tgtEl>
                                          <p:spTgt spid="34"/>
                                        </p:tgtEl>
                                        <p:attrNameLst>
                                          <p:attrName>ppt_x</p:attrName>
                                        </p:attrNameLst>
                                      </p:cBhvr>
                                      <p:tavLst>
                                        <p:tav tm="0">
                                          <p:val>
                                            <p:strVal val="#ppt_x"/>
                                          </p:val>
                                        </p:tav>
                                        <p:tav tm="100000">
                                          <p:val>
                                            <p:strVal val="#ppt_x"/>
                                          </p:val>
                                        </p:tav>
                                      </p:tavLst>
                                    </p:anim>
                                    <p:anim calcmode="lin" valueType="num">
                                      <p:cBhvr additive="base">
                                        <p:cTn id="86" dur="500" fill="hold"/>
                                        <p:tgtEl>
                                          <p:spTgt spid="34"/>
                                        </p:tgtEl>
                                        <p:attrNameLst>
                                          <p:attrName>ppt_y</p:attrName>
                                        </p:attrNameLst>
                                      </p:cBhvr>
                                      <p:tavLst>
                                        <p:tav tm="0">
                                          <p:val>
                                            <p:strVal val="1+#ppt_h/2"/>
                                          </p:val>
                                        </p:tav>
                                        <p:tav tm="100000">
                                          <p:val>
                                            <p:strVal val="#ppt_y"/>
                                          </p:val>
                                        </p:tav>
                                      </p:tavLst>
                                    </p:anim>
                                  </p:childTnLst>
                                </p:cTn>
                              </p:par>
                            </p:childTnLst>
                          </p:cTn>
                        </p:par>
                        <p:par>
                          <p:cTn id="87" fill="hold">
                            <p:stCondLst>
                              <p:cond delay="5500"/>
                            </p:stCondLst>
                            <p:childTnLst>
                              <p:par>
                                <p:cTn id="88" presetID="53" presetClass="entr" presetSubtype="0"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 calcmode="lin" valueType="num">
                                      <p:cBhvr>
                                        <p:cTn id="90" dur="500" fill="hold"/>
                                        <p:tgtEl>
                                          <p:spTgt spid="49"/>
                                        </p:tgtEl>
                                        <p:attrNameLst>
                                          <p:attrName>ppt_w</p:attrName>
                                        </p:attrNameLst>
                                      </p:cBhvr>
                                      <p:tavLst>
                                        <p:tav tm="0">
                                          <p:val>
                                            <p:fltVal val="0"/>
                                          </p:val>
                                        </p:tav>
                                        <p:tav tm="100000">
                                          <p:val>
                                            <p:strVal val="#ppt_w"/>
                                          </p:val>
                                        </p:tav>
                                      </p:tavLst>
                                    </p:anim>
                                    <p:anim calcmode="lin" valueType="num">
                                      <p:cBhvr>
                                        <p:cTn id="91" dur="500" fill="hold"/>
                                        <p:tgtEl>
                                          <p:spTgt spid="49"/>
                                        </p:tgtEl>
                                        <p:attrNameLst>
                                          <p:attrName>ppt_h</p:attrName>
                                        </p:attrNameLst>
                                      </p:cBhvr>
                                      <p:tavLst>
                                        <p:tav tm="0">
                                          <p:val>
                                            <p:fltVal val="0"/>
                                          </p:val>
                                        </p:tav>
                                        <p:tav tm="100000">
                                          <p:val>
                                            <p:strVal val="#ppt_h"/>
                                          </p:val>
                                        </p:tav>
                                      </p:tavLst>
                                    </p:anim>
                                    <p:animEffect transition="in" filter="fade">
                                      <p:cBhvr>
                                        <p:cTn id="92" dur="500"/>
                                        <p:tgtEl>
                                          <p:spTgt spid="49"/>
                                        </p:tgtEl>
                                      </p:cBhvr>
                                    </p:animEffect>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fill="hold"/>
                                        <p:tgtEl>
                                          <p:spTgt spid="29"/>
                                        </p:tgtEl>
                                        <p:attrNameLst>
                                          <p:attrName>ppt_x</p:attrName>
                                        </p:attrNameLst>
                                      </p:cBhvr>
                                      <p:tavLst>
                                        <p:tav tm="0">
                                          <p:val>
                                            <p:strVal val="#ppt_x"/>
                                          </p:val>
                                        </p:tav>
                                        <p:tav tm="100000">
                                          <p:val>
                                            <p:strVal val="#ppt_x"/>
                                          </p:val>
                                        </p:tav>
                                      </p:tavLst>
                                    </p:anim>
                                    <p:anim calcmode="lin" valueType="num">
                                      <p:cBhvr additive="base">
                                        <p:cTn id="9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p:bldP spid="34" grpId="0" animBg="1"/>
      <p:bldP spid="35" grpId="0" animBg="1"/>
      <p:bldP spid="36" grpId="0" animBg="1"/>
      <p:bldP spid="37"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8229" y="5870619"/>
            <a:ext cx="13808458" cy="1228536"/>
          </a:xfrm>
          <a:prstGeom prst="rect">
            <a:avLst/>
          </a:prstGeom>
        </p:spPr>
      </p:pic>
      <p:pic>
        <p:nvPicPr>
          <p:cNvPr id="15" name="图片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4598" y="299630"/>
            <a:ext cx="11562804" cy="5934890"/>
          </a:xfrm>
          <a:prstGeom prst="rect">
            <a:avLst/>
          </a:prstGeom>
        </p:spPr>
      </p:pic>
      <p:sp>
        <p:nvSpPr>
          <p:cNvPr id="2" name="文本框 1"/>
          <p:cNvSpPr txBox="1"/>
          <p:nvPr/>
        </p:nvSpPr>
        <p:spPr>
          <a:xfrm>
            <a:off x="1628854" y="2278916"/>
            <a:ext cx="9264076" cy="2992294"/>
          </a:xfrm>
          <a:prstGeom prst="rect">
            <a:avLst/>
          </a:prstGeom>
          <a:noFill/>
        </p:spPr>
        <p:txBody>
          <a:bodyPr wrap="non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汉仪小麦体简"/>
                <a:cs typeface="Arial" panose="020B0604020202020204" pitchFamily="34" charset="0"/>
              </a:rPr>
              <a:t>BÀI 4:</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汉仪小麦体简"/>
                <a:cs typeface="Arial" panose="020B0604020202020204" pitchFamily="34" charset="0"/>
              </a:rPr>
              <a:t>BIỂU ĐỒ </a:t>
            </a:r>
            <a:r>
              <a:rPr lang="en-US" sz="5400" b="1" dirty="0">
                <a:solidFill>
                  <a:prstClr val="white"/>
                </a:solidFill>
                <a:latin typeface="Arial" panose="020B0604020202020204" pitchFamily="34" charset="0"/>
                <a:ea typeface="汉仪小麦体简"/>
                <a:cs typeface="Arial" panose="020B0604020202020204" pitchFamily="34" charset="0"/>
              </a:rPr>
              <a:t>HÌNH QUẠT TRÒN</a:t>
            </a:r>
            <a:endPar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汉仪小麦体简"/>
              <a:cs typeface="Arial" panose="020B0604020202020204" pitchFamily="34"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汉仪小麦体简"/>
                <a:cs typeface="Arial" panose="020B0604020202020204" pitchFamily="34" charset="0"/>
              </a:rPr>
              <a:t>(</a:t>
            </a:r>
            <a:r>
              <a:rPr lang="en-US" sz="5400" b="1" dirty="0">
                <a:solidFill>
                  <a:prstClr val="white"/>
                </a:solidFill>
                <a:latin typeface="Arial" panose="020B0604020202020204" pitchFamily="34" charset="0"/>
                <a:ea typeface="汉仪小麦体简"/>
                <a:cs typeface="Arial" panose="020B0604020202020204" pitchFamily="34" charset="0"/>
              </a:rPr>
              <a:t>TIẾT 2</a:t>
            </a: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汉仪小麦体简"/>
                <a:cs typeface="Arial" panose="020B0604020202020204" pitchFamily="34" charset="0"/>
              </a:rPr>
              <a:t>)</a:t>
            </a:r>
          </a:p>
        </p:txBody>
      </p:sp>
      <p:pic>
        <p:nvPicPr>
          <p:cNvPr id="22" name="图片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5793" y="5349831"/>
            <a:ext cx="921307" cy="1124713"/>
          </a:xfrm>
          <a:prstGeom prst="rect">
            <a:avLst/>
          </a:prstGeom>
        </p:spPr>
      </p:pic>
      <p:pic>
        <p:nvPicPr>
          <p:cNvPr id="24" name="图片 2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16897" y="5071123"/>
            <a:ext cx="1421741" cy="1442406"/>
          </a:xfrm>
          <a:prstGeom prst="rect">
            <a:avLst/>
          </a:prstGeom>
        </p:spPr>
      </p:pic>
    </p:spTree>
    <p:extLst>
      <p:ext uri="{BB962C8B-B14F-4D97-AF65-F5344CB8AC3E}">
        <p14:creationId xmlns:p14="http://schemas.microsoft.com/office/powerpoint/2010/main" val="2484923044"/>
      </p:ext>
    </p:extLst>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40000">
                                          <p:cBhvr additive="base">
                                            <p:cTn id="7" dur="10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0000">
                                      <p:stCondLst>
                                        <p:cond delay="300"/>
                                      </p:stCondLst>
                                      <p:childTnLst>
                                        <p:set>
                                          <p:cBhvr>
                                            <p:cTn id="10" dur="1" fill="hold">
                                              <p:stCondLst>
                                                <p:cond delay="0"/>
                                              </p:stCondLst>
                                            </p:cTn>
                                            <p:tgtEl>
                                              <p:spTgt spid="15"/>
                                            </p:tgtEl>
                                            <p:attrNameLst>
                                              <p:attrName>style.visibility</p:attrName>
                                            </p:attrNameLst>
                                          </p:cBhvr>
                                          <p:to>
                                            <p:strVal val="visible"/>
                                          </p:to>
                                        </p:set>
                                        <p:anim calcmode="lin" valueType="num" p14:bounceEnd="40000">
                                          <p:cBhvr additive="base">
                                            <p:cTn id="11" dur="10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300"/>
                                </p:stCondLst>
                                <p:childTnLst>
                                  <p:par>
                                    <p:cTn id="14" presetID="53" presetClass="entr" presetSubtype="16" fill="hold" nodeType="afterEffect">
                                      <p:stCondLst>
                                        <p:cond delay="0"/>
                                      </p:stCondLst>
                                      <p:iterate type="lt">
                                        <p:tmPct val="10000"/>
                                      </p:iterate>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p:cTn id="16"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2">
                                                <p:txEl>
                                                  <p:pRg st="0" end="0"/>
                                                </p:txEl>
                                              </p:spTgt>
                                            </p:tgtEl>
                                          </p:cBhvr>
                                        </p:animEffect>
                                      </p:childTnLst>
                                    </p:cTn>
                                  </p:par>
                                </p:childTnLst>
                              </p:cTn>
                            </p:par>
                            <p:par>
                              <p:cTn id="19" fill="hold">
                                <p:stCondLst>
                                  <p:cond delay="2000"/>
                                </p:stCondLst>
                                <p:childTnLst>
                                  <p:par>
                                    <p:cTn id="20" presetID="53" presetClass="entr" presetSubtype="16" fill="hold" nodeType="afterEffect">
                                      <p:stCondLst>
                                        <p:cond delay="0"/>
                                      </p:stCondLst>
                                      <p:iterate type="lt">
                                        <p:tmPct val="10000"/>
                                      </p:iterate>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2">
                                                <p:txEl>
                                                  <p:pRg st="1" end="1"/>
                                                </p:txEl>
                                              </p:spTgt>
                                            </p:tgtEl>
                                          </p:cBhvr>
                                        </p:animEffect>
                                      </p:childTnLst>
                                    </p:cTn>
                                  </p:par>
                                </p:childTnLst>
                              </p:cTn>
                            </p:par>
                            <p:par>
                              <p:cTn id="25" fill="hold">
                                <p:stCondLst>
                                  <p:cond delay="3350"/>
                                </p:stCondLst>
                                <p:childTnLst>
                                  <p:par>
                                    <p:cTn id="26" presetID="53" presetClass="entr" presetSubtype="16" fill="hold" nodeType="afterEffect">
                                      <p:stCondLst>
                                        <p:cond delay="0"/>
                                      </p:stCondLst>
                                      <p:iterate type="lt">
                                        <p:tmPct val="10000"/>
                                      </p:iterate>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p:cTn id="28"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2">
                                                <p:txEl>
                                                  <p:pRg st="2" end="2"/>
                                                </p:txEl>
                                              </p:spTgt>
                                            </p:tgtEl>
                                          </p:cBhvr>
                                        </p:animEffect>
                                      </p:childTnLst>
                                    </p:cTn>
                                  </p:par>
                                </p:childTnLst>
                              </p:cTn>
                            </p:par>
                            <p:par>
                              <p:cTn id="31" fill="hold">
                                <p:stCondLst>
                                  <p:cond delay="4150"/>
                                </p:stCondLst>
                                <p:childTnLst>
                                  <p:par>
                                    <p:cTn id="32" presetID="2" presetClass="entr" presetSubtype="4" fill="hold" nodeType="afterEffect" p14:presetBounceEnd="40000">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14:bounceEnd="40000">
                                          <p:cBhvr additive="base">
                                            <p:cTn id="34" dur="10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35" dur="1000" fill="hold"/>
                                            <p:tgtEl>
                                              <p:spTgt spid="24"/>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14:presetBounceEnd="40000">
                                      <p:stCondLst>
                                        <p:cond delay="200"/>
                                      </p:stCondLst>
                                      <p:childTnLst>
                                        <p:set>
                                          <p:cBhvr>
                                            <p:cTn id="37" dur="1" fill="hold">
                                              <p:stCondLst>
                                                <p:cond delay="0"/>
                                              </p:stCondLst>
                                            </p:cTn>
                                            <p:tgtEl>
                                              <p:spTgt spid="22"/>
                                            </p:tgtEl>
                                            <p:attrNameLst>
                                              <p:attrName>style.visibility</p:attrName>
                                            </p:attrNameLst>
                                          </p:cBhvr>
                                          <p:to>
                                            <p:strVal val="visible"/>
                                          </p:to>
                                        </p:set>
                                        <p:anim calcmode="lin" valueType="num" p14:bounceEnd="40000">
                                          <p:cBhvr additive="base">
                                            <p:cTn id="38" dur="10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39"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3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300"/>
                                </p:stCondLst>
                                <p:childTnLst>
                                  <p:par>
                                    <p:cTn id="14" presetID="53" presetClass="entr" presetSubtype="16" fill="hold" nodeType="afterEffect">
                                      <p:stCondLst>
                                        <p:cond delay="0"/>
                                      </p:stCondLst>
                                      <p:iterate type="lt">
                                        <p:tmPct val="10000"/>
                                      </p:iterate>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p:cTn id="16"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2">
                                                <p:txEl>
                                                  <p:pRg st="0" end="0"/>
                                                </p:txEl>
                                              </p:spTgt>
                                            </p:tgtEl>
                                          </p:cBhvr>
                                        </p:animEffect>
                                      </p:childTnLst>
                                    </p:cTn>
                                  </p:par>
                                </p:childTnLst>
                              </p:cTn>
                            </p:par>
                            <p:par>
                              <p:cTn id="19" fill="hold">
                                <p:stCondLst>
                                  <p:cond delay="2000"/>
                                </p:stCondLst>
                                <p:childTnLst>
                                  <p:par>
                                    <p:cTn id="20" presetID="53" presetClass="entr" presetSubtype="16" fill="hold" nodeType="afterEffect">
                                      <p:stCondLst>
                                        <p:cond delay="0"/>
                                      </p:stCondLst>
                                      <p:iterate type="lt">
                                        <p:tmPct val="10000"/>
                                      </p:iterate>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2">
                                                <p:txEl>
                                                  <p:pRg st="1" end="1"/>
                                                </p:txEl>
                                              </p:spTgt>
                                            </p:tgtEl>
                                          </p:cBhvr>
                                        </p:animEffect>
                                      </p:childTnLst>
                                    </p:cTn>
                                  </p:par>
                                </p:childTnLst>
                              </p:cTn>
                            </p:par>
                            <p:par>
                              <p:cTn id="25" fill="hold">
                                <p:stCondLst>
                                  <p:cond delay="3350"/>
                                </p:stCondLst>
                                <p:childTnLst>
                                  <p:par>
                                    <p:cTn id="26" presetID="53" presetClass="entr" presetSubtype="16" fill="hold" nodeType="afterEffect">
                                      <p:stCondLst>
                                        <p:cond delay="0"/>
                                      </p:stCondLst>
                                      <p:iterate type="lt">
                                        <p:tmPct val="10000"/>
                                      </p:iterate>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p:cTn id="28"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2">
                                                <p:txEl>
                                                  <p:pRg st="2" end="2"/>
                                                </p:txEl>
                                              </p:spTgt>
                                            </p:tgtEl>
                                          </p:cBhvr>
                                        </p:animEffect>
                                      </p:childTnLst>
                                    </p:cTn>
                                  </p:par>
                                </p:childTnLst>
                              </p:cTn>
                            </p:par>
                            <p:par>
                              <p:cTn id="31" fill="hold">
                                <p:stCondLst>
                                  <p:cond delay="4150"/>
                                </p:stCondLst>
                                <p:childTnLst>
                                  <p:par>
                                    <p:cTn id="32" presetID="2" presetClass="entr" presetSubtype="4"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1000" fill="hold"/>
                                            <p:tgtEl>
                                              <p:spTgt spid="24"/>
                                            </p:tgtEl>
                                            <p:attrNameLst>
                                              <p:attrName>ppt_x</p:attrName>
                                            </p:attrNameLst>
                                          </p:cBhvr>
                                          <p:tavLst>
                                            <p:tav tm="0">
                                              <p:val>
                                                <p:strVal val="#ppt_x"/>
                                              </p:val>
                                            </p:tav>
                                            <p:tav tm="100000">
                                              <p:val>
                                                <p:strVal val="#ppt_x"/>
                                              </p:val>
                                            </p:tav>
                                          </p:tavLst>
                                        </p:anim>
                                        <p:anim calcmode="lin" valueType="num">
                                          <p:cBhvr additive="base">
                                            <p:cTn id="35" dur="1000" fill="hold"/>
                                            <p:tgtEl>
                                              <p:spTgt spid="24"/>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2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1000" fill="hold"/>
                                            <p:tgtEl>
                                              <p:spTgt spid="22"/>
                                            </p:tgtEl>
                                            <p:attrNameLst>
                                              <p:attrName>ppt_x</p:attrName>
                                            </p:attrNameLst>
                                          </p:cBhvr>
                                          <p:tavLst>
                                            <p:tav tm="0">
                                              <p:val>
                                                <p:strVal val="#ppt_x"/>
                                              </p:val>
                                            </p:tav>
                                            <p:tav tm="100000">
                                              <p:val>
                                                <p:strVal val="#ppt_x"/>
                                              </p:val>
                                            </p:tav>
                                          </p:tavLst>
                                        </p:anim>
                                        <p:anim calcmode="lin" valueType="num">
                                          <p:cBhvr additive="base">
                                            <p:cTn id="39"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4194048"/>
            <a:ext cx="12192000" cy="2663952"/>
          </a:xfrm>
          <a:prstGeom prst="rect">
            <a:avLst/>
          </a:prstGeom>
        </p:spPr>
      </p:pic>
      <p:sp>
        <p:nvSpPr>
          <p:cNvPr id="2" name="MH_Others_1"/>
          <p:cNvSpPr txBox="1"/>
          <p:nvPr>
            <p:custDataLst>
              <p:tags r:id="rId1"/>
            </p:custDataLst>
          </p:nvPr>
        </p:nvSpPr>
        <p:spPr>
          <a:xfrm rot="16200000">
            <a:off x="5786660" y="-1005604"/>
            <a:ext cx="830997" cy="3597835"/>
          </a:xfrm>
          <a:prstGeom prst="rect">
            <a:avLst/>
          </a:prstGeom>
          <a:noFill/>
        </p:spPr>
        <p:txBody>
          <a:bodyPr vert="eaVert"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NỘI DUNG</a:t>
            </a:r>
            <a:endParaRPr kumimoji="0" lang="zh-CN" altLang="en-US" sz="5400" b="1" i="0" u="none" strike="noStrike" kern="1200" cap="none" spc="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endParaRPr>
          </a:p>
        </p:txBody>
      </p:sp>
      <p:sp>
        <p:nvSpPr>
          <p:cNvPr id="4" name="MH_Number_1"/>
          <p:cNvSpPr/>
          <p:nvPr>
            <p:custDataLst>
              <p:tags r:id="rId2"/>
            </p:custDataLst>
          </p:nvPr>
        </p:nvSpPr>
        <p:spPr>
          <a:xfrm>
            <a:off x="2567148" y="1985126"/>
            <a:ext cx="472952" cy="47295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endParaRPr kumimoji="0" lang="zh-CN" altLang="en-US" sz="32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MH_Entry_1"/>
          <p:cNvSpPr/>
          <p:nvPr>
            <p:custDataLst>
              <p:tags r:id="rId3"/>
            </p:custDataLst>
          </p:nvPr>
        </p:nvSpPr>
        <p:spPr>
          <a:xfrm>
            <a:off x="3251094" y="1894359"/>
            <a:ext cx="7720827" cy="57355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zh-CN" sz="3200" b="1" i="0" u="none" strike="noStrike" kern="1200" cap="none" spc="-30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BIỂU ĐỒ HÌNH QUẠT  TRÒN</a:t>
            </a:r>
            <a:endParaRPr kumimoji="0" lang="zh-CN" altLang="en-US" sz="3200" b="1" i="0" u="none" strike="noStrike" kern="1200" cap="none" spc="-30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sym typeface="Arial" panose="020B0604020202020204" pitchFamily="34" charset="0"/>
            </a:endParaRPr>
          </a:p>
        </p:txBody>
      </p:sp>
      <p:sp>
        <p:nvSpPr>
          <p:cNvPr id="6" name="MH_Number_2"/>
          <p:cNvSpPr/>
          <p:nvPr>
            <p:custDataLst>
              <p:tags r:id="rId4"/>
            </p:custDataLst>
          </p:nvPr>
        </p:nvSpPr>
        <p:spPr>
          <a:xfrm>
            <a:off x="2593547" y="3556231"/>
            <a:ext cx="472952" cy="472950"/>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kumimoji="0" lang="zh-CN" altLang="en-US" sz="32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MH_Entry_2"/>
          <p:cNvSpPr/>
          <p:nvPr>
            <p:custDataLst>
              <p:tags r:id="rId5"/>
            </p:custDataLst>
          </p:nvPr>
        </p:nvSpPr>
        <p:spPr>
          <a:xfrm>
            <a:off x="3251094" y="3158751"/>
            <a:ext cx="8141898" cy="121373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altLang="zh-CN" sz="3200" b="1" i="0" u="none" strike="noStrike" kern="1200" cap="none" spc="-30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PHÂN TÍCH VÀ XỬ LÍ DỮ LIỆU BIỂU DIỄN BẰNG BIỂU ĐỒ HÌNH QUẠT TRÒN</a:t>
            </a:r>
            <a:endParaRPr kumimoji="0" lang="zh-CN" altLang="en-US" sz="3200" b="1" i="0" u="none" strike="noStrike" kern="1200" cap="none" spc="-30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61302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par>
                          <p:cTn id="11" fill="hold">
                            <p:stCondLst>
                              <p:cond delay="800"/>
                            </p:stCondLst>
                            <p:childTnLst>
                              <p:par>
                                <p:cTn id="12" presetID="5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13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18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23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8229" y="5753099"/>
            <a:ext cx="13808458" cy="1639657"/>
          </a:xfrm>
          <a:prstGeom prst="rect">
            <a:avLst/>
          </a:prstGeom>
        </p:spPr>
      </p:pic>
      <p:pic>
        <p:nvPicPr>
          <p:cNvPr id="3" name="图片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19200" y="602041"/>
            <a:ext cx="10972799" cy="6255959"/>
          </a:xfrm>
          <a:prstGeom prst="rect">
            <a:avLst/>
          </a:prstGeom>
        </p:spPr>
      </p:pic>
      <p:sp>
        <p:nvSpPr>
          <p:cNvPr id="18" name="MH_Entry_1"/>
          <p:cNvSpPr/>
          <p:nvPr>
            <p:custDataLst>
              <p:tags r:id="rId1"/>
            </p:custDataLst>
          </p:nvPr>
        </p:nvSpPr>
        <p:spPr>
          <a:xfrm>
            <a:off x="2043308" y="2828024"/>
            <a:ext cx="6720158" cy="231736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altLang="zh-CN" sz="4000" b="1" i="0" u="none" strike="noStrike" kern="1200" cap="none" spc="-300" normalizeH="0" baseline="0" noProof="0" dirty="0">
                <a:ln>
                  <a:noFill/>
                </a:ln>
                <a:solidFill>
                  <a:prstClr val="white"/>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PHÂN TÍCH VÀ XỬ LÍ  DỮ LIỆU BIỂU DIỄN BẰNG BIỂU ĐỒ HÌNH QUẠT TRÒN</a:t>
            </a:r>
            <a:endParaRPr kumimoji="0" lang="zh-CN" altLang="en-US" sz="4000" b="1" i="0" u="none" strike="noStrike" kern="1200" cap="none" spc="-300" normalizeH="0" baseline="0" noProof="0" dirty="0">
              <a:ln>
                <a:noFill/>
              </a:ln>
              <a:solidFill>
                <a:prstClr val="white"/>
              </a:solidFill>
              <a:effectLst/>
              <a:uLnTx/>
              <a:uFillTx/>
              <a:latin typeface="Arial" panose="020B0604020202020204" pitchFamily="34" charset="0"/>
              <a:ea typeface="汉仪小麦体简"/>
              <a:cs typeface="Arial" panose="020B0604020202020204" pitchFamily="34" charset="0"/>
              <a:sym typeface="Arial" panose="020B0604020202020204" pitchFamily="34" charset="0"/>
            </a:endParaRPr>
          </a:p>
        </p:txBody>
      </p:sp>
      <p:sp>
        <p:nvSpPr>
          <p:cNvPr id="19" name="MH_Entry_1"/>
          <p:cNvSpPr/>
          <p:nvPr>
            <p:custDataLst>
              <p:tags r:id="rId2"/>
            </p:custDataLst>
          </p:nvPr>
        </p:nvSpPr>
        <p:spPr>
          <a:xfrm>
            <a:off x="4710775" y="2010994"/>
            <a:ext cx="1385225" cy="86030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white"/>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02</a:t>
            </a:r>
            <a:endParaRPr kumimoji="0" lang="zh-CN" altLang="en-US" sz="4800" b="1" i="0" u="none" strike="noStrike" kern="1200" cap="none" spc="0" normalizeH="0" baseline="0" noProof="0" dirty="0">
              <a:ln>
                <a:noFill/>
              </a:ln>
              <a:solidFill>
                <a:prstClr val="white"/>
              </a:solidFill>
              <a:effectLst/>
              <a:uLnTx/>
              <a:uFillTx/>
              <a:latin typeface="Arial" panose="020B0604020202020204" pitchFamily="34" charset="0"/>
              <a:ea typeface="汉仪小麦体简"/>
              <a:cs typeface="Arial" panose="020B0604020202020204" pitchFamily="34" charset="0"/>
              <a:sym typeface="Arial" panose="020B0604020202020204" pitchFamily="34" charset="0"/>
            </a:endParaRPr>
          </a:p>
        </p:txBody>
      </p:sp>
      <p:pic>
        <p:nvPicPr>
          <p:cNvPr id="12" name="图片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25793" y="5349831"/>
            <a:ext cx="921307" cy="1124713"/>
          </a:xfrm>
          <a:prstGeom prst="rect">
            <a:avLst/>
          </a:prstGeom>
        </p:spPr>
      </p:pic>
      <p:pic>
        <p:nvPicPr>
          <p:cNvPr id="15" name="图片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816897" y="5071123"/>
            <a:ext cx="1421741" cy="1442406"/>
          </a:xfrm>
          <a:prstGeom prst="rect">
            <a:avLst/>
          </a:prstGeom>
        </p:spPr>
      </p:pic>
    </p:spTree>
    <p:extLst>
      <p:ext uri="{BB962C8B-B14F-4D97-AF65-F5344CB8AC3E}">
        <p14:creationId xmlns:p14="http://schemas.microsoft.com/office/powerpoint/2010/main" val="1686184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40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1000"/>
                                            <p:tgtEl>
                                              <p:spTgt spid="18"/>
                                            </p:tgtEl>
                                          </p:cBhvr>
                                        </p:animEffect>
                                      </p:childTnLst>
                                    </p:cTn>
                                  </p:par>
                                </p:childTnLst>
                              </p:cTn>
                            </p:par>
                            <p:par>
                              <p:cTn id="23" fill="hold">
                                <p:stCondLst>
                                  <p:cond delay="3000"/>
                                </p:stCondLst>
                                <p:childTnLst>
                                  <p:par>
                                    <p:cTn id="24" presetID="2" presetClass="entr" presetSubtype="4" fill="hold" nodeType="afterEffect" p14:presetBounceEnd="40000">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14:bounceEnd="40000">
                                          <p:cBhvr additive="base">
                                            <p:cTn id="26" dur="10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27" dur="1000" fill="hold"/>
                                            <p:tgtEl>
                                              <p:spTgt spid="15"/>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14:presetBounceEnd="40000">
                                      <p:stCondLst>
                                        <p:cond delay="200"/>
                                      </p:stCondLst>
                                      <p:childTnLst>
                                        <p:set>
                                          <p:cBhvr>
                                            <p:cTn id="29" dur="1" fill="hold">
                                              <p:stCondLst>
                                                <p:cond delay="0"/>
                                              </p:stCondLst>
                                            </p:cTn>
                                            <p:tgtEl>
                                              <p:spTgt spid="12"/>
                                            </p:tgtEl>
                                            <p:attrNameLst>
                                              <p:attrName>style.visibility</p:attrName>
                                            </p:attrNameLst>
                                          </p:cBhvr>
                                          <p:to>
                                            <p:strVal val="visible"/>
                                          </p:to>
                                        </p:set>
                                        <p:anim calcmode="lin" valueType="num" p14:bounceEnd="40000">
                                          <p:cBhvr additive="base">
                                            <p:cTn id="30" dur="10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1000"/>
                                            <p:tgtEl>
                                              <p:spTgt spid="18"/>
                                            </p:tgtEl>
                                          </p:cBhvr>
                                        </p:animEffect>
                                      </p:childTnLst>
                                    </p:cTn>
                                  </p:par>
                                </p:childTnLst>
                              </p:cTn>
                            </p:par>
                            <p:par>
                              <p:cTn id="23" fill="hold">
                                <p:stCondLst>
                                  <p:cond delay="3000"/>
                                </p:stCondLst>
                                <p:childTnLst>
                                  <p:par>
                                    <p:cTn id="24" presetID="2" presetClass="entr" presetSubtype="4"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1000" fill="hold"/>
                                            <p:tgtEl>
                                              <p:spTgt spid="15"/>
                                            </p:tgtEl>
                                            <p:attrNameLst>
                                              <p:attrName>ppt_x</p:attrName>
                                            </p:attrNameLst>
                                          </p:cBhvr>
                                          <p:tavLst>
                                            <p:tav tm="0">
                                              <p:val>
                                                <p:strVal val="#ppt_x"/>
                                              </p:val>
                                            </p:tav>
                                            <p:tav tm="100000">
                                              <p:val>
                                                <p:strVal val="#ppt_x"/>
                                              </p:val>
                                            </p:tav>
                                          </p:tavLst>
                                        </p:anim>
                                        <p:anim calcmode="lin" valueType="num">
                                          <p:cBhvr additive="base">
                                            <p:cTn id="27" dur="1000" fill="hold"/>
                                            <p:tgtEl>
                                              <p:spTgt spid="15"/>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2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ppt_x"/>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E26BF7-060B-4F2B-9E7A-B16185352DD5}"/>
              </a:ext>
            </a:extLst>
          </p:cNvPr>
          <p:cNvSpPr txBox="1"/>
          <p:nvPr/>
        </p:nvSpPr>
        <p:spPr>
          <a:xfrm>
            <a:off x="299805" y="0"/>
            <a:ext cx="10073388" cy="2638269"/>
          </a:xfrm>
          <a:prstGeom prst="rect">
            <a:avLst/>
          </a:prstGeom>
          <a:solidFill>
            <a:srgbClr val="F8FCF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汉仪小麦体简"/>
              <a:ea typeface="汉仪小麦体简"/>
              <a:cs typeface="+mn-cs"/>
            </a:endParaRPr>
          </a:p>
        </p:txBody>
      </p:sp>
      <p:sp>
        <p:nvSpPr>
          <p:cNvPr id="26" name="TextBox 25">
            <a:extLst>
              <a:ext uri="{FF2B5EF4-FFF2-40B4-BE49-F238E27FC236}">
                <a16:creationId xmlns:a16="http://schemas.microsoft.com/office/drawing/2014/main" id="{8F847C82-D4A5-4FF3-AEFB-BE20E6B7BE11}"/>
              </a:ext>
            </a:extLst>
          </p:cNvPr>
          <p:cNvSpPr txBox="1"/>
          <p:nvPr/>
        </p:nvSpPr>
        <p:spPr>
          <a:xfrm>
            <a:off x="345948" y="444724"/>
            <a:ext cx="1277761" cy="400110"/>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002060"/>
                </a:solidFill>
                <a:effectLst/>
                <a:uLnTx/>
                <a:uFillTx/>
                <a:latin typeface="Arial" panose="020B0604020202020204" pitchFamily="34" charset="0"/>
                <a:ea typeface="汉仪小麦体简"/>
                <a:cs typeface="Arial" panose="020B0604020202020204" pitchFamily="34" charset="0"/>
              </a:rPr>
              <a:t>Ví</a:t>
            </a:r>
            <a:r>
              <a:rPr kumimoji="0" lang="en-US" sz="2000" b="1" i="1"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rPr>
              <a:t> </a:t>
            </a:r>
            <a:r>
              <a:rPr kumimoji="0" lang="en-US" sz="2000" b="1" i="1" u="none" strike="noStrike" kern="1200" cap="none" spc="0" normalizeH="0" baseline="0" noProof="0" dirty="0" err="1">
                <a:ln>
                  <a:noFill/>
                </a:ln>
                <a:solidFill>
                  <a:srgbClr val="002060"/>
                </a:solidFill>
                <a:effectLst/>
                <a:uLnTx/>
                <a:uFillTx/>
                <a:latin typeface="Arial" panose="020B0604020202020204" pitchFamily="34" charset="0"/>
                <a:ea typeface="汉仪小麦体简"/>
                <a:cs typeface="Arial" panose="020B0604020202020204" pitchFamily="34" charset="0"/>
              </a:rPr>
              <a:t>dụ</a:t>
            </a:r>
            <a:r>
              <a:rPr kumimoji="0" lang="en-US" sz="2000" b="1" i="1"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rPr>
              <a:t> 4:</a:t>
            </a:r>
            <a:endParaRPr kumimoji="0" lang="vi-VN" sz="2000" b="1" i="1"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endParaRPr>
          </a:p>
        </p:txBody>
      </p:sp>
      <p:sp>
        <p:nvSpPr>
          <p:cNvPr id="27" name="TextBox 26">
            <a:extLst>
              <a:ext uri="{FF2B5EF4-FFF2-40B4-BE49-F238E27FC236}">
                <a16:creationId xmlns:a16="http://schemas.microsoft.com/office/drawing/2014/main" id="{E4ED3A93-6743-4F47-8CCB-905BF55F6E0B}"/>
              </a:ext>
            </a:extLst>
          </p:cNvPr>
          <p:cNvSpPr txBox="1"/>
          <p:nvPr/>
        </p:nvSpPr>
        <p:spPr>
          <a:xfrm>
            <a:off x="345948" y="890208"/>
            <a:ext cx="7480090" cy="510787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đồ</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ở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27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cơ</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cấu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tiêu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dùng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các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dạng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toàn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cầu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2019.</a:t>
            </a:r>
          </a:p>
          <a:p>
            <a:pPr marL="457200" marR="0" lvl="0" indent="-457200" algn="just" defTabSz="914400" rtl="0" eaLnBrk="1" fontAlgn="auto" latinLnBrk="0" hangingPunct="1">
              <a:lnSpc>
                <a:spcPct val="150000"/>
              </a:lnSpc>
              <a:spcBef>
                <a:spcPts val="0"/>
              </a:spcBef>
              <a:spcAft>
                <a:spcPts val="0"/>
              </a:spcAft>
              <a:buClrTx/>
              <a:buSzTx/>
              <a:buFontTx/>
              <a:buAutoNum type="alphaLcParenR"/>
              <a:tabLst/>
              <a:defRPr/>
            </a:pP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tái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tạo</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tiêu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dùng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chiếm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bao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nhiêu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trăm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a:p>
            <a:pPr marL="457200" marR="0" lvl="0" indent="-457200" algn="just" defTabSz="914400" rtl="0" eaLnBrk="1" fontAlgn="auto" latinLnBrk="0" hangingPunct="1">
              <a:lnSpc>
                <a:spcPct val="150000"/>
              </a:lnSpc>
              <a:spcBef>
                <a:spcPts val="0"/>
              </a:spcBef>
              <a:spcAft>
                <a:spcPts val="0"/>
              </a:spcAft>
              <a:buClrTx/>
              <a:buSzTx/>
              <a:buFontTx/>
              <a:buAutoNum type="alphaLcParenR"/>
              <a:tabLst/>
              <a:defRPr/>
            </a:pP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hoá</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thạc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h (bao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gồm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than,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dầu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và</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khí</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tiêu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dùng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bao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nhiêu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trăm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a:p>
            <a:pPr marL="457200" marR="0" lvl="0" indent="-457200" algn="just" defTabSz="914400" rtl="0" eaLnBrk="1" fontAlgn="auto" latinLnBrk="0" hangingPunct="1">
              <a:lnSpc>
                <a:spcPct val="150000"/>
              </a:lnSpc>
              <a:spcBef>
                <a:spcPts val="0"/>
              </a:spcBef>
              <a:spcAft>
                <a:spcPts val="0"/>
              </a:spcAft>
              <a:buClrTx/>
              <a:buSzTx/>
              <a:buFontTx/>
              <a:buAutoNum type="alphaLcParenR"/>
              <a:tabLst/>
              <a:defRPr/>
            </a:pP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hoá</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thạch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tiêu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dung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gấp</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khoảng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bao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nhiêu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lần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so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với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tái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tạo</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tiêu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dung?</a:t>
            </a:r>
          </a:p>
          <a:p>
            <a:pPr marL="457200" marR="0" lvl="0" indent="-457200" algn="just" defTabSz="914400" rtl="0" eaLnBrk="1" fontAlgn="auto" latinLnBrk="0" hangingPunct="1">
              <a:lnSpc>
                <a:spcPct val="150000"/>
              </a:lnSpc>
              <a:spcBef>
                <a:spcPts val="0"/>
              </a:spcBef>
              <a:spcAft>
                <a:spcPts val="0"/>
              </a:spcAft>
              <a:buClrTx/>
              <a:buSzTx/>
              <a:buFontTx/>
              <a:buAutoNum type="alphaLcParenR"/>
              <a:tabLst/>
              <a:defRPr/>
            </a:pP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Hãy</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nêu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hậu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quả</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xấu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cho</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môi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trường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do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việc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nhân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loại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tiếp</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tục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sử</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dụng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quá</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nhiều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hoá</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thạch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endPar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pic>
        <p:nvPicPr>
          <p:cNvPr id="3" name="Picture 2">
            <a:extLst>
              <a:ext uri="{FF2B5EF4-FFF2-40B4-BE49-F238E27FC236}">
                <a16:creationId xmlns:a16="http://schemas.microsoft.com/office/drawing/2014/main" id="{64D9EA37-BA88-4192-BFB5-639D50A80F9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106008" y="844834"/>
            <a:ext cx="2695575" cy="5067300"/>
          </a:xfrm>
          <a:prstGeom prst="rect">
            <a:avLst/>
          </a:prstGeom>
        </p:spPr>
      </p:pic>
    </p:spTree>
    <p:extLst>
      <p:ext uri="{BB962C8B-B14F-4D97-AF65-F5344CB8AC3E}">
        <p14:creationId xmlns:p14="http://schemas.microsoft.com/office/powerpoint/2010/main" val="1477158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animEffect transition="in" filter="randombar(horizontal)">
                                      <p:cBhvr>
                                        <p:cTn id="13" dur="500"/>
                                        <p:tgtEl>
                                          <p:spTgt spid="27">
                                            <p:txEl>
                                              <p:pRg st="0" end="0"/>
                                            </p:txEl>
                                          </p:spTgt>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7">
                                            <p:txEl>
                                              <p:pRg st="1" end="1"/>
                                            </p:txEl>
                                          </p:spTgt>
                                        </p:tgtEl>
                                        <p:attrNameLst>
                                          <p:attrName>style.visibility</p:attrName>
                                        </p:attrNameLst>
                                      </p:cBhvr>
                                      <p:to>
                                        <p:strVal val="visible"/>
                                      </p:to>
                                    </p:set>
                                    <p:animEffect transition="in" filter="randombar(horizontal)">
                                      <p:cBhvr>
                                        <p:cTn id="22" dur="500"/>
                                        <p:tgtEl>
                                          <p:spTgt spid="2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7">
                                            <p:txEl>
                                              <p:pRg st="2" end="2"/>
                                            </p:txEl>
                                          </p:spTgt>
                                        </p:tgtEl>
                                        <p:attrNameLst>
                                          <p:attrName>style.visibility</p:attrName>
                                        </p:attrNameLst>
                                      </p:cBhvr>
                                      <p:to>
                                        <p:strVal val="visible"/>
                                      </p:to>
                                    </p:set>
                                    <p:animEffect transition="in" filter="randombar(horizontal)">
                                      <p:cBhvr>
                                        <p:cTn id="27" dur="500"/>
                                        <p:tgtEl>
                                          <p:spTgt spid="2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7">
                                            <p:txEl>
                                              <p:pRg st="3" end="3"/>
                                            </p:txEl>
                                          </p:spTgt>
                                        </p:tgtEl>
                                        <p:attrNameLst>
                                          <p:attrName>style.visibility</p:attrName>
                                        </p:attrNameLst>
                                      </p:cBhvr>
                                      <p:to>
                                        <p:strVal val="visible"/>
                                      </p:to>
                                    </p:set>
                                    <p:animEffect transition="in" filter="randombar(horizontal)">
                                      <p:cBhvr>
                                        <p:cTn id="32" dur="500"/>
                                        <p:tgtEl>
                                          <p:spTgt spid="2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7">
                                            <p:txEl>
                                              <p:pRg st="4" end="4"/>
                                            </p:txEl>
                                          </p:spTgt>
                                        </p:tgtEl>
                                        <p:attrNameLst>
                                          <p:attrName>style.visibility</p:attrName>
                                        </p:attrNameLst>
                                      </p:cBhvr>
                                      <p:to>
                                        <p:strVal val="visible"/>
                                      </p:to>
                                    </p:set>
                                    <p:animEffect transition="in" filter="randombar(horizontal)">
                                      <p:cBhvr>
                                        <p:cTn id="37"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E26BF7-060B-4F2B-9E7A-B16185352DD5}"/>
              </a:ext>
            </a:extLst>
          </p:cNvPr>
          <p:cNvSpPr txBox="1"/>
          <p:nvPr/>
        </p:nvSpPr>
        <p:spPr>
          <a:xfrm>
            <a:off x="299805" y="0"/>
            <a:ext cx="10073388" cy="2638269"/>
          </a:xfrm>
          <a:prstGeom prst="rect">
            <a:avLst/>
          </a:prstGeom>
          <a:solidFill>
            <a:srgbClr val="F8FCF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汉仪小麦体简"/>
              <a:ea typeface="汉仪小麦体简"/>
              <a:cs typeface="+mn-cs"/>
            </a:endParaRPr>
          </a:p>
        </p:txBody>
      </p:sp>
      <p:sp>
        <p:nvSpPr>
          <p:cNvPr id="26" name="TextBox 25">
            <a:extLst>
              <a:ext uri="{FF2B5EF4-FFF2-40B4-BE49-F238E27FC236}">
                <a16:creationId xmlns:a16="http://schemas.microsoft.com/office/drawing/2014/main" id="{8F847C82-D4A5-4FF3-AEFB-BE20E6B7BE11}"/>
              </a:ext>
            </a:extLst>
          </p:cNvPr>
          <p:cNvSpPr txBox="1"/>
          <p:nvPr/>
        </p:nvSpPr>
        <p:spPr>
          <a:xfrm>
            <a:off x="299805" y="90012"/>
            <a:ext cx="1277761" cy="400110"/>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002060"/>
                </a:solidFill>
                <a:effectLst/>
                <a:uLnTx/>
                <a:uFillTx/>
                <a:latin typeface="Arial" panose="020B0604020202020204" pitchFamily="34" charset="0"/>
                <a:ea typeface="汉仪小麦体简"/>
                <a:cs typeface="Arial" panose="020B0604020202020204" pitchFamily="34" charset="0"/>
              </a:rPr>
              <a:t>Ví</a:t>
            </a:r>
            <a:r>
              <a:rPr kumimoji="0" lang="en-US" sz="2000" b="1" i="1"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rPr>
              <a:t> </a:t>
            </a:r>
            <a:r>
              <a:rPr kumimoji="0" lang="en-US" sz="2000" b="1" i="1" u="none" strike="noStrike" kern="1200" cap="none" spc="0" normalizeH="0" baseline="0" noProof="0" dirty="0" err="1">
                <a:ln>
                  <a:noFill/>
                </a:ln>
                <a:solidFill>
                  <a:srgbClr val="002060"/>
                </a:solidFill>
                <a:effectLst/>
                <a:uLnTx/>
                <a:uFillTx/>
                <a:latin typeface="Arial" panose="020B0604020202020204" pitchFamily="34" charset="0"/>
                <a:ea typeface="汉仪小麦体简"/>
                <a:cs typeface="Arial" panose="020B0604020202020204" pitchFamily="34" charset="0"/>
              </a:rPr>
              <a:t>dụ</a:t>
            </a:r>
            <a:r>
              <a:rPr kumimoji="0" lang="en-US" sz="2000" b="1" i="1"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rPr>
              <a:t> 4:</a:t>
            </a:r>
            <a:endParaRPr kumimoji="0" lang="vi-VN" sz="2000" b="1" i="1"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4ED3A93-6743-4F47-8CCB-905BF55F6E0B}"/>
                  </a:ext>
                </a:extLst>
              </p:cNvPr>
              <p:cNvSpPr txBox="1"/>
              <p:nvPr/>
            </p:nvSpPr>
            <p:spPr>
              <a:xfrm>
                <a:off x="146819" y="490098"/>
                <a:ext cx="8816713" cy="561570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tái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tạo</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tiêu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dùng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chiếm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5,0% </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tổng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tiêu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thụ</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toàn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cầu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2019).</a:t>
                </a:r>
                <a:endPar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b)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hoá</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thạch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tiêu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dung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chiếm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27,0% + 33,1% + 24,2% = 84,3%</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tổng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tiêu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thụ</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toàn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cầu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2019)</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c) Do 84,3% : 5,0% = 16,86 </a:t>
                </a:r>
                <a14:m>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17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nên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hoá</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thạch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tiêu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dung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gấp</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khoảng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17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lần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so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với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tái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tạo</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tiêu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dùng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d)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Việc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nhân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loại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tiếp</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tục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sử</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dụng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quá</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nhiều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hoá</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thạch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đã</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gây</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ra ô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nhiễm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môi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trường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nhà</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máy</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nhiệt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điện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nhà</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máy</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xi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măng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xe</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máy</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ô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tô</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vận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hành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đã</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xả</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ra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khói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bụi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vào</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không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khí</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gây</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ô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nhiễm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không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khí</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ảnh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hưởng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đến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sức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khoẻ</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con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người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p>
            </p:txBody>
          </p:sp>
        </mc:Choice>
        <mc:Fallback xmlns="">
          <p:sp>
            <p:nvSpPr>
              <p:cNvPr id="27" name="TextBox 26">
                <a:extLst>
                  <a:ext uri="{FF2B5EF4-FFF2-40B4-BE49-F238E27FC236}">
                    <a16:creationId xmlns:a16="http://schemas.microsoft.com/office/drawing/2014/main" id="{E4ED3A93-6743-4F47-8CCB-905BF55F6E0B}"/>
                  </a:ext>
                </a:extLst>
              </p:cNvPr>
              <p:cNvSpPr txBox="1">
                <a:spLocks noRot="1" noChangeAspect="1" noMove="1" noResize="1" noEditPoints="1" noAdjustHandles="1" noChangeArrowheads="1" noChangeShapeType="1" noTextEdit="1"/>
              </p:cNvSpPr>
              <p:nvPr/>
            </p:nvSpPr>
            <p:spPr>
              <a:xfrm>
                <a:off x="146819" y="490098"/>
                <a:ext cx="8816713" cy="5615704"/>
              </a:xfrm>
              <a:prstGeom prst="rect">
                <a:avLst/>
              </a:prstGeom>
              <a:blipFill>
                <a:blip r:embed="rId3"/>
                <a:stretch>
                  <a:fillRect l="-899" r="-899" b="-1302"/>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64D9EA37-BA88-4192-BFB5-639D50A80F9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810546" y="1054697"/>
            <a:ext cx="2695575" cy="5067300"/>
          </a:xfrm>
          <a:prstGeom prst="rect">
            <a:avLst/>
          </a:prstGeom>
        </p:spPr>
      </p:pic>
    </p:spTree>
    <p:extLst>
      <p:ext uri="{BB962C8B-B14F-4D97-AF65-F5344CB8AC3E}">
        <p14:creationId xmlns:p14="http://schemas.microsoft.com/office/powerpoint/2010/main" val="3842180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additive="base">
                                        <p:cTn id="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anim calcmode="lin" valueType="num">
                                      <p:cBhvr additive="base">
                                        <p:cTn id="13"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xEl>
                                              <p:pRg st="2" end="2"/>
                                            </p:txEl>
                                          </p:spTgt>
                                        </p:tgtEl>
                                        <p:attrNameLst>
                                          <p:attrName>style.visibility</p:attrName>
                                        </p:attrNameLst>
                                      </p:cBhvr>
                                      <p:to>
                                        <p:strVal val="visible"/>
                                      </p:to>
                                    </p:set>
                                    <p:anim calcmode="lin" valueType="num">
                                      <p:cBhvr additive="base">
                                        <p:cTn id="19"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
                                            <p:txEl>
                                              <p:pRg st="3" end="3"/>
                                            </p:txEl>
                                          </p:spTgt>
                                        </p:tgtEl>
                                        <p:attrNameLst>
                                          <p:attrName>style.visibility</p:attrName>
                                        </p:attrNameLst>
                                      </p:cBhvr>
                                      <p:to>
                                        <p:strVal val="visible"/>
                                      </p:to>
                                    </p:set>
                                    <p:anim calcmode="lin" valueType="num">
                                      <p:cBhvr additive="base">
                                        <p:cTn id="25" dur="500" fill="hold"/>
                                        <p:tgtEl>
                                          <p:spTgt spid="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xEl>
                                              <p:pRg st="4" end="4"/>
                                            </p:txEl>
                                          </p:spTgt>
                                        </p:tgtEl>
                                        <p:attrNameLst>
                                          <p:attrName>style.visibility</p:attrName>
                                        </p:attrNameLst>
                                      </p:cBhvr>
                                      <p:to>
                                        <p:strVal val="visible"/>
                                      </p:to>
                                    </p:set>
                                    <p:anim calcmode="lin" valueType="num">
                                      <p:cBhvr additive="base">
                                        <p:cTn id="31" dur="500" fill="hold"/>
                                        <p:tgtEl>
                                          <p:spTgt spid="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xEl>
                                              <p:pRg st="5" end="5"/>
                                            </p:txEl>
                                          </p:spTgt>
                                        </p:tgtEl>
                                        <p:attrNameLst>
                                          <p:attrName>style.visibility</p:attrName>
                                        </p:attrNameLst>
                                      </p:cBhvr>
                                      <p:to>
                                        <p:strVal val="visible"/>
                                      </p:to>
                                    </p:set>
                                    <p:anim calcmode="lin" valueType="num">
                                      <p:cBhvr additive="base">
                                        <p:cTn id="37" dur="500" fill="hold"/>
                                        <p:tgtEl>
                                          <p:spTgt spid="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E26BF7-060B-4F2B-9E7A-B16185352DD5}"/>
              </a:ext>
            </a:extLst>
          </p:cNvPr>
          <p:cNvSpPr txBox="1"/>
          <p:nvPr/>
        </p:nvSpPr>
        <p:spPr>
          <a:xfrm>
            <a:off x="299805" y="0"/>
            <a:ext cx="10073388" cy="2638269"/>
          </a:xfrm>
          <a:prstGeom prst="rect">
            <a:avLst/>
          </a:prstGeom>
          <a:solidFill>
            <a:srgbClr val="F8FCF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汉仪小麦体简"/>
              <a:ea typeface="汉仪小麦体简"/>
              <a:cs typeface="+mn-cs"/>
            </a:endParaRPr>
          </a:p>
        </p:txBody>
      </p:sp>
      <p:sp>
        <p:nvSpPr>
          <p:cNvPr id="26" name="TextBox 25">
            <a:extLst>
              <a:ext uri="{FF2B5EF4-FFF2-40B4-BE49-F238E27FC236}">
                <a16:creationId xmlns:a16="http://schemas.microsoft.com/office/drawing/2014/main" id="{8F847C82-D4A5-4FF3-AEFB-BE20E6B7BE11}"/>
              </a:ext>
            </a:extLst>
          </p:cNvPr>
          <p:cNvSpPr txBox="1"/>
          <p:nvPr/>
        </p:nvSpPr>
        <p:spPr>
          <a:xfrm>
            <a:off x="345948" y="245049"/>
            <a:ext cx="1277761" cy="400110"/>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002060"/>
                </a:solidFill>
                <a:effectLst/>
                <a:uLnTx/>
                <a:uFillTx/>
                <a:latin typeface="Arial" panose="020B0604020202020204" pitchFamily="34" charset="0"/>
                <a:ea typeface="汉仪小麦体简"/>
                <a:cs typeface="Arial" panose="020B0604020202020204" pitchFamily="34" charset="0"/>
              </a:rPr>
              <a:t>Ví</a:t>
            </a:r>
            <a:r>
              <a:rPr kumimoji="0" lang="en-US" sz="2000" b="1" i="1"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rPr>
              <a:t> </a:t>
            </a:r>
            <a:r>
              <a:rPr kumimoji="0" lang="en-US" sz="2000" b="1" i="1" u="none" strike="noStrike" kern="1200" cap="none" spc="0" normalizeH="0" baseline="0" noProof="0" dirty="0" err="1">
                <a:ln>
                  <a:noFill/>
                </a:ln>
                <a:solidFill>
                  <a:srgbClr val="002060"/>
                </a:solidFill>
                <a:effectLst/>
                <a:uLnTx/>
                <a:uFillTx/>
                <a:latin typeface="Arial" panose="020B0604020202020204" pitchFamily="34" charset="0"/>
                <a:ea typeface="汉仪小麦体简"/>
                <a:cs typeface="Arial" panose="020B0604020202020204" pitchFamily="34" charset="0"/>
              </a:rPr>
              <a:t>dụ</a:t>
            </a:r>
            <a:r>
              <a:rPr kumimoji="0" lang="en-US" sz="2000" b="1" i="1"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rPr>
              <a:t> 5:</a:t>
            </a:r>
            <a:endParaRPr kumimoji="0" lang="vi-VN" sz="2000" b="1" i="1"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endParaRPr>
          </a:p>
        </p:txBody>
      </p:sp>
      <p:sp>
        <p:nvSpPr>
          <p:cNvPr id="27" name="TextBox 26">
            <a:extLst>
              <a:ext uri="{FF2B5EF4-FFF2-40B4-BE49-F238E27FC236}">
                <a16:creationId xmlns:a16="http://schemas.microsoft.com/office/drawing/2014/main" id="{E4ED3A93-6743-4F47-8CCB-905BF55F6E0B}"/>
              </a:ext>
            </a:extLst>
          </p:cNvPr>
          <p:cNvSpPr txBox="1"/>
          <p:nvPr/>
        </p:nvSpPr>
        <p:spPr>
          <a:xfrm>
            <a:off x="345948" y="645159"/>
            <a:ext cx="7480090" cy="372864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28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các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thành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dưỡng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trong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một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loại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thực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phẩm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tính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theo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tỉ</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trăm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a:p>
            <a:pPr marL="457200" marR="0" lvl="0" indent="-457200" algn="just" defTabSz="914400" rtl="0" eaLnBrk="1" fontAlgn="auto" latinLnBrk="0" hangingPunct="1">
              <a:lnSpc>
                <a:spcPct val="150000"/>
              </a:lnSpc>
              <a:spcBef>
                <a:spcPts val="0"/>
              </a:spcBef>
              <a:spcAft>
                <a:spcPts val="0"/>
              </a:spcAft>
              <a:buClrTx/>
              <a:buSzTx/>
              <a:buFontTx/>
              <a:buAutoNum type="alphaLcParenR"/>
              <a:tabLst/>
              <a:defRPr/>
            </a:pP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Tính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giá</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trị</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x</a:t>
            </a:r>
          </a:p>
          <a:p>
            <a:pPr marL="457200" marR="0" lvl="0" indent="-457200" algn="just" defTabSz="914400" rtl="0" eaLnBrk="1" fontAlgn="auto" latinLnBrk="0" hangingPunct="1">
              <a:lnSpc>
                <a:spcPct val="150000"/>
              </a:lnSpc>
              <a:spcBef>
                <a:spcPts val="0"/>
              </a:spcBef>
              <a:spcAft>
                <a:spcPts val="0"/>
              </a:spcAft>
              <a:buClrTx/>
              <a:buSzTx/>
              <a:buFontTx/>
              <a:buAutoNum type="alphaLcParenR"/>
              <a:tabLst/>
              <a:defRPr/>
            </a:pP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Tính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tỉ</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trăm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mỗi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thành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dưỡng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so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với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tổng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các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chất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dưỡng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trong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loại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thực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phẩm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trên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a:p>
            <a:pPr marL="457200" marR="0" lvl="0" indent="-457200" algn="just" defTabSz="914400" rtl="0" eaLnBrk="1" fontAlgn="auto" latinLnBrk="0" hangingPunct="1">
              <a:lnSpc>
                <a:spcPct val="150000"/>
              </a:lnSpc>
              <a:spcBef>
                <a:spcPts val="0"/>
              </a:spcBef>
              <a:spcAft>
                <a:spcPts val="0"/>
              </a:spcAft>
              <a:buClrTx/>
              <a:buSzTx/>
              <a:buFontTx/>
              <a:buAutoNum type="alphaLcParenR"/>
              <a:tabLst/>
              <a:defRPr/>
            </a:pP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Giả</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sử</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loại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thực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phẩm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trên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chứa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120 g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chất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bột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đường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Hoàn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thành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liệu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bảng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sau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pic>
        <p:nvPicPr>
          <p:cNvPr id="3" name="Picture 2">
            <a:extLst>
              <a:ext uri="{FF2B5EF4-FFF2-40B4-BE49-F238E27FC236}">
                <a16:creationId xmlns:a16="http://schemas.microsoft.com/office/drawing/2014/main" id="{64D9EA37-BA88-4192-BFB5-639D50A80F9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106008" y="844834"/>
            <a:ext cx="2695575" cy="5067300"/>
          </a:xfrm>
          <a:prstGeom prst="rect">
            <a:avLst/>
          </a:prstGeom>
        </p:spPr>
      </p:pic>
      <p:graphicFrame>
        <p:nvGraphicFramePr>
          <p:cNvPr id="6" name="Table 8">
            <a:extLst>
              <a:ext uri="{FF2B5EF4-FFF2-40B4-BE49-F238E27FC236}">
                <a16:creationId xmlns:a16="http://schemas.microsoft.com/office/drawing/2014/main" id="{2F858E56-BCF2-4AE2-85E5-08552DD65B91}"/>
              </a:ext>
            </a:extLst>
          </p:cNvPr>
          <p:cNvGraphicFramePr>
            <a:graphicFrameLocks noGrp="1"/>
          </p:cNvGraphicFramePr>
          <p:nvPr/>
        </p:nvGraphicFramePr>
        <p:xfrm>
          <a:off x="456195" y="4576177"/>
          <a:ext cx="7649813" cy="1771576"/>
        </p:xfrm>
        <a:graphic>
          <a:graphicData uri="http://schemas.openxmlformats.org/drawingml/2006/table">
            <a:tbl>
              <a:tblPr firstRow="1" bandRow="1">
                <a:tableStyleId>{5C22544A-7EE6-4342-B048-85BDC9FD1C3A}</a:tableStyleId>
              </a:tblPr>
              <a:tblGrid>
                <a:gridCol w="2017183">
                  <a:extLst>
                    <a:ext uri="{9D8B030D-6E8A-4147-A177-3AD203B41FA5}">
                      <a16:colId xmlns:a16="http://schemas.microsoft.com/office/drawing/2014/main" val="2789312481"/>
                    </a:ext>
                  </a:extLst>
                </a:gridCol>
                <a:gridCol w="1364105">
                  <a:extLst>
                    <a:ext uri="{9D8B030D-6E8A-4147-A177-3AD203B41FA5}">
                      <a16:colId xmlns:a16="http://schemas.microsoft.com/office/drawing/2014/main" val="1764845865"/>
                    </a:ext>
                  </a:extLst>
                </a:gridCol>
                <a:gridCol w="1289154">
                  <a:extLst>
                    <a:ext uri="{9D8B030D-6E8A-4147-A177-3AD203B41FA5}">
                      <a16:colId xmlns:a16="http://schemas.microsoft.com/office/drawing/2014/main" val="827942708"/>
                    </a:ext>
                  </a:extLst>
                </a:gridCol>
                <a:gridCol w="1214203">
                  <a:extLst>
                    <a:ext uri="{9D8B030D-6E8A-4147-A177-3AD203B41FA5}">
                      <a16:colId xmlns:a16="http://schemas.microsoft.com/office/drawing/2014/main" val="11888283"/>
                    </a:ext>
                  </a:extLst>
                </a:gridCol>
                <a:gridCol w="1765168">
                  <a:extLst>
                    <a:ext uri="{9D8B030D-6E8A-4147-A177-3AD203B41FA5}">
                      <a16:colId xmlns:a16="http://schemas.microsoft.com/office/drawing/2014/main" val="1640134190"/>
                    </a:ext>
                  </a:extLst>
                </a:gridCol>
              </a:tblGrid>
              <a:tr h="1169080">
                <a:tc>
                  <a:txBody>
                    <a:bodyPr/>
                    <a:lstStyle/>
                    <a:p>
                      <a:pPr algn="ctr">
                        <a:lnSpc>
                          <a:spcPct val="130000"/>
                        </a:lnSpc>
                      </a:pPr>
                      <a:r>
                        <a:rPr lang="en-US" sz="2000" dirty="0" err="1">
                          <a:solidFill>
                            <a:schemeClr val="accent1">
                              <a:lumMod val="50000"/>
                            </a:schemeClr>
                          </a:solidFill>
                          <a:latin typeface="Arial" panose="020B0604020202020204" pitchFamily="34" charset="0"/>
                          <a:cs typeface="Arial" panose="020B0604020202020204" pitchFamily="34" charset="0"/>
                        </a:rPr>
                        <a:t>Thành</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phần</a:t>
                      </a:r>
                      <a:r>
                        <a:rPr lang="en-US" sz="2000" dirty="0">
                          <a:solidFill>
                            <a:schemeClr val="accent1">
                              <a:lumMod val="50000"/>
                            </a:schemeClr>
                          </a:solidFill>
                          <a:latin typeface="Arial" panose="020B0604020202020204" pitchFamily="34" charset="0"/>
                          <a:cs typeface="Arial" panose="020B0604020202020204" pitchFamily="34" charset="0"/>
                        </a:rPr>
                        <a:t> </a:t>
                      </a:r>
                    </a:p>
                    <a:p>
                      <a:pPr algn="ctr">
                        <a:lnSpc>
                          <a:spcPct val="130000"/>
                        </a:lnSpc>
                      </a:pPr>
                      <a:r>
                        <a:rPr lang="en-US" sz="2000" dirty="0" err="1">
                          <a:solidFill>
                            <a:schemeClr val="accent1">
                              <a:lumMod val="50000"/>
                            </a:schemeClr>
                          </a:solidFill>
                          <a:latin typeface="Arial" panose="020B0604020202020204" pitchFamily="34" charset="0"/>
                          <a:cs typeface="Arial" panose="020B0604020202020204" pitchFamily="34" charset="0"/>
                        </a:rPr>
                        <a:t>dinh</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dưỡng</a:t>
                      </a:r>
                      <a:endParaRPr lang="en-US" sz="2000" dirty="0">
                        <a:solidFill>
                          <a:schemeClr val="accent1">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err="1">
                          <a:solidFill>
                            <a:schemeClr val="accent1">
                              <a:lumMod val="50000"/>
                            </a:schemeClr>
                          </a:solidFill>
                          <a:latin typeface="Arial" panose="020B0604020202020204" pitchFamily="34" charset="0"/>
                          <a:cs typeface="Arial" panose="020B0604020202020204" pitchFamily="34" charset="0"/>
                        </a:rPr>
                        <a:t>Chất</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bột</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đường</a:t>
                      </a:r>
                      <a:endParaRPr lang="en-US" sz="2000" dirty="0">
                        <a:solidFill>
                          <a:schemeClr val="accent1">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err="1">
                          <a:solidFill>
                            <a:schemeClr val="accent1">
                              <a:lumMod val="50000"/>
                            </a:schemeClr>
                          </a:solidFill>
                          <a:latin typeface="Arial" panose="020B0604020202020204" pitchFamily="34" charset="0"/>
                          <a:cs typeface="Arial" panose="020B0604020202020204" pitchFamily="34" charset="0"/>
                        </a:rPr>
                        <a:t>Chất</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đạm</a:t>
                      </a:r>
                      <a:endParaRPr lang="en-US" sz="2000" dirty="0">
                        <a:solidFill>
                          <a:schemeClr val="accent1">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err="1">
                          <a:solidFill>
                            <a:schemeClr val="accent1">
                              <a:lumMod val="50000"/>
                            </a:schemeClr>
                          </a:solidFill>
                          <a:latin typeface="Arial" panose="020B0604020202020204" pitchFamily="34" charset="0"/>
                          <a:cs typeface="Arial" panose="020B0604020202020204" pitchFamily="34" charset="0"/>
                        </a:rPr>
                        <a:t>Chất</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béo</a:t>
                      </a:r>
                      <a:endParaRPr lang="en-US" sz="2000" dirty="0">
                        <a:solidFill>
                          <a:schemeClr val="accent1">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a:solidFill>
                            <a:schemeClr val="accent1">
                              <a:lumMod val="50000"/>
                            </a:schemeClr>
                          </a:solidFill>
                          <a:latin typeface="Arial" panose="020B0604020202020204" pitchFamily="34" charset="0"/>
                          <a:cs typeface="Arial" panose="020B0604020202020204" pitchFamily="34" charset="0"/>
                        </a:rPr>
                        <a:t>Vitamin </a:t>
                      </a:r>
                      <a:r>
                        <a:rPr lang="en-US" sz="2000" dirty="0" err="1">
                          <a:solidFill>
                            <a:schemeClr val="accent1">
                              <a:lumMod val="50000"/>
                            </a:schemeClr>
                          </a:solidFill>
                          <a:latin typeface="Arial" panose="020B0604020202020204" pitchFamily="34" charset="0"/>
                          <a:cs typeface="Arial" panose="020B0604020202020204" pitchFamily="34" charset="0"/>
                        </a:rPr>
                        <a:t>và</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khoáng</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chất</a:t>
                      </a:r>
                      <a:endParaRPr lang="en-US" sz="2000" dirty="0">
                        <a:solidFill>
                          <a:schemeClr val="accent1">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1464711031"/>
                  </a:ext>
                </a:extLst>
              </a:tr>
              <a:tr h="602496">
                <a:tc>
                  <a:txBody>
                    <a:bodyPr/>
                    <a:lstStyle/>
                    <a:p>
                      <a:pPr algn="ctr">
                        <a:lnSpc>
                          <a:spcPct val="130000"/>
                        </a:lnSpc>
                      </a:pPr>
                      <a:r>
                        <a:rPr lang="en-US" sz="2000" dirty="0" err="1">
                          <a:latin typeface="Arial" panose="020B0604020202020204" pitchFamily="34" charset="0"/>
                          <a:cs typeface="Arial" panose="020B0604020202020204" pitchFamily="34" charset="0"/>
                        </a:rPr>
                        <a:t>Khối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lượng</a:t>
                      </a:r>
                      <a:r>
                        <a:rPr lang="en-US" sz="2000" dirty="0">
                          <a:latin typeface="Arial" panose="020B0604020202020204" pitchFamily="34" charset="0"/>
                          <a:cs typeface="Arial" panose="020B0604020202020204" pitchFamily="34" charset="0"/>
                        </a:rPr>
                        <a:t>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1895331"/>
                  </a:ext>
                </a:extLst>
              </a:tr>
            </a:tbl>
          </a:graphicData>
        </a:graphic>
      </p:graphicFrame>
    </p:spTree>
    <p:extLst>
      <p:ext uri="{BB962C8B-B14F-4D97-AF65-F5344CB8AC3E}">
        <p14:creationId xmlns:p14="http://schemas.microsoft.com/office/powerpoint/2010/main" val="1419647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animEffect transition="in" filter="randombar(horizontal)">
                                      <p:cBhvr>
                                        <p:cTn id="13" dur="500"/>
                                        <p:tgtEl>
                                          <p:spTgt spid="27">
                                            <p:txEl>
                                              <p:pRg st="0" end="0"/>
                                            </p:txEl>
                                          </p:spTgt>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7">
                                            <p:txEl>
                                              <p:pRg st="1" end="1"/>
                                            </p:txEl>
                                          </p:spTgt>
                                        </p:tgtEl>
                                        <p:attrNameLst>
                                          <p:attrName>style.visibility</p:attrName>
                                        </p:attrNameLst>
                                      </p:cBhvr>
                                      <p:to>
                                        <p:strVal val="visible"/>
                                      </p:to>
                                    </p:set>
                                    <p:animEffect transition="in" filter="randombar(horizontal)">
                                      <p:cBhvr>
                                        <p:cTn id="22" dur="500"/>
                                        <p:tgtEl>
                                          <p:spTgt spid="2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7">
                                            <p:txEl>
                                              <p:pRg st="2" end="2"/>
                                            </p:txEl>
                                          </p:spTgt>
                                        </p:tgtEl>
                                        <p:attrNameLst>
                                          <p:attrName>style.visibility</p:attrName>
                                        </p:attrNameLst>
                                      </p:cBhvr>
                                      <p:to>
                                        <p:strVal val="visible"/>
                                      </p:to>
                                    </p:set>
                                    <p:animEffect transition="in" filter="randombar(horizontal)">
                                      <p:cBhvr>
                                        <p:cTn id="27" dur="500"/>
                                        <p:tgtEl>
                                          <p:spTgt spid="2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7">
                                            <p:txEl>
                                              <p:pRg st="3" end="3"/>
                                            </p:txEl>
                                          </p:spTgt>
                                        </p:tgtEl>
                                        <p:attrNameLst>
                                          <p:attrName>style.visibility</p:attrName>
                                        </p:attrNameLst>
                                      </p:cBhvr>
                                      <p:to>
                                        <p:strVal val="visible"/>
                                      </p:to>
                                    </p:set>
                                    <p:animEffect transition="in" filter="randombar(horizontal)">
                                      <p:cBhvr>
                                        <p:cTn id="32" dur="500"/>
                                        <p:tgtEl>
                                          <p:spTgt spid="27">
                                            <p:txEl>
                                              <p:pRg st="3" end="3"/>
                                            </p:txEl>
                                          </p:spTgt>
                                        </p:tgtEl>
                                      </p:cBhvr>
                                    </p:animEffect>
                                  </p:childTnLst>
                                </p:cTn>
                              </p:par>
                            </p:childTnLst>
                          </p:cTn>
                        </p:par>
                        <p:par>
                          <p:cTn id="33" fill="hold">
                            <p:stCondLst>
                              <p:cond delay="500"/>
                            </p:stCondLst>
                            <p:childTnLst>
                              <p:par>
                                <p:cTn id="34" presetID="14" presetClass="entr" presetSubtype="1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randombar(horizontal)">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E26BF7-060B-4F2B-9E7A-B16185352DD5}"/>
              </a:ext>
            </a:extLst>
          </p:cNvPr>
          <p:cNvSpPr txBox="1"/>
          <p:nvPr/>
        </p:nvSpPr>
        <p:spPr>
          <a:xfrm>
            <a:off x="299805" y="0"/>
            <a:ext cx="10073388" cy="2638269"/>
          </a:xfrm>
          <a:prstGeom prst="rect">
            <a:avLst/>
          </a:prstGeom>
          <a:solidFill>
            <a:srgbClr val="F8FCF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汉仪小麦体简"/>
              <a:ea typeface="汉仪小麦体简"/>
              <a:cs typeface="+mn-cs"/>
            </a:endParaRPr>
          </a:p>
        </p:txBody>
      </p:sp>
      <p:sp>
        <p:nvSpPr>
          <p:cNvPr id="26" name="TextBox 25">
            <a:extLst>
              <a:ext uri="{FF2B5EF4-FFF2-40B4-BE49-F238E27FC236}">
                <a16:creationId xmlns:a16="http://schemas.microsoft.com/office/drawing/2014/main" id="{8F847C82-D4A5-4FF3-AEFB-BE20E6B7BE11}"/>
              </a:ext>
            </a:extLst>
          </p:cNvPr>
          <p:cNvSpPr txBox="1"/>
          <p:nvPr/>
        </p:nvSpPr>
        <p:spPr>
          <a:xfrm>
            <a:off x="299805" y="90012"/>
            <a:ext cx="1277761" cy="400110"/>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002060"/>
                </a:solidFill>
                <a:effectLst/>
                <a:uLnTx/>
                <a:uFillTx/>
                <a:latin typeface="Arial" panose="020B0604020202020204" pitchFamily="34" charset="0"/>
                <a:ea typeface="汉仪小麦体简"/>
                <a:cs typeface="Arial" panose="020B0604020202020204" pitchFamily="34" charset="0"/>
              </a:rPr>
              <a:t>Ví</a:t>
            </a:r>
            <a:r>
              <a:rPr kumimoji="0" lang="en-US" sz="2000" b="1" i="1"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rPr>
              <a:t> </a:t>
            </a:r>
            <a:r>
              <a:rPr kumimoji="0" lang="en-US" sz="2000" b="1" i="1" u="none" strike="noStrike" kern="1200" cap="none" spc="0" normalizeH="0" baseline="0" noProof="0" dirty="0" err="1">
                <a:ln>
                  <a:noFill/>
                </a:ln>
                <a:solidFill>
                  <a:srgbClr val="002060"/>
                </a:solidFill>
                <a:effectLst/>
                <a:uLnTx/>
                <a:uFillTx/>
                <a:latin typeface="Arial" panose="020B0604020202020204" pitchFamily="34" charset="0"/>
                <a:ea typeface="汉仪小麦体简"/>
                <a:cs typeface="Arial" panose="020B0604020202020204" pitchFamily="34" charset="0"/>
              </a:rPr>
              <a:t>dụ</a:t>
            </a:r>
            <a:r>
              <a:rPr kumimoji="0" lang="en-US" sz="2000" b="1" i="1"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rPr>
              <a:t> 5:</a:t>
            </a:r>
            <a:endParaRPr kumimoji="0" lang="vi-VN" sz="2000" b="1" i="1"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endParaRPr>
          </a:p>
        </p:txBody>
      </p:sp>
      <p:sp>
        <p:nvSpPr>
          <p:cNvPr id="27" name="TextBox 26">
            <a:extLst>
              <a:ext uri="{FF2B5EF4-FFF2-40B4-BE49-F238E27FC236}">
                <a16:creationId xmlns:a16="http://schemas.microsoft.com/office/drawing/2014/main" id="{E4ED3A93-6743-4F47-8CCB-905BF55F6E0B}"/>
              </a:ext>
            </a:extLst>
          </p:cNvPr>
          <p:cNvSpPr txBox="1"/>
          <p:nvPr/>
        </p:nvSpPr>
        <p:spPr>
          <a:xfrm>
            <a:off x="299805" y="690053"/>
            <a:ext cx="8816713" cy="155305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 Ta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x% + 2x% + 9x% + 40% = 100%</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Hay 12x% = 100% - 40% = 60%</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Vậy</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x = 5.</a:t>
            </a:r>
          </a:p>
        </p:txBody>
      </p:sp>
      <p:pic>
        <p:nvPicPr>
          <p:cNvPr id="3" name="Picture 2">
            <a:extLst>
              <a:ext uri="{FF2B5EF4-FFF2-40B4-BE49-F238E27FC236}">
                <a16:creationId xmlns:a16="http://schemas.microsoft.com/office/drawing/2014/main" id="{64D9EA37-BA88-4192-BFB5-639D50A80F9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810546" y="1054697"/>
            <a:ext cx="2695575" cy="5067300"/>
          </a:xfrm>
          <a:prstGeom prst="rect">
            <a:avLst/>
          </a:prstGeom>
        </p:spPr>
      </p:pic>
      <p:sp>
        <p:nvSpPr>
          <p:cNvPr id="6" name="TextBox 5">
            <a:extLst>
              <a:ext uri="{FF2B5EF4-FFF2-40B4-BE49-F238E27FC236}">
                <a16:creationId xmlns:a16="http://schemas.microsoft.com/office/drawing/2014/main" id="{DB2147AB-3DF1-4A57-A49C-1D4D4F28DAC2}"/>
              </a:ext>
            </a:extLst>
          </p:cNvPr>
          <p:cNvSpPr txBox="1"/>
          <p:nvPr/>
        </p:nvSpPr>
        <p:spPr>
          <a:xfrm>
            <a:off x="299805" y="2427542"/>
            <a:ext cx="8510741" cy="358437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b)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Tính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tỉ</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trăm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chất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đạm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so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với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tổng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các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chất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dưỡng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trong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loại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thực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phẩ</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trên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là</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9x% = 9.5% = 45%</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Tương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tự</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tỉ</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trăm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chất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béo</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vitamin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và</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khoáng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chất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so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với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tổng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các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chất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dưỡng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trong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loại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thực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phẩm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trên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lần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là</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2x% = 2.5% - 10%; x% = 5%</a:t>
            </a:r>
          </a:p>
        </p:txBody>
      </p:sp>
    </p:spTree>
    <p:extLst>
      <p:ext uri="{BB962C8B-B14F-4D97-AF65-F5344CB8AC3E}">
        <p14:creationId xmlns:p14="http://schemas.microsoft.com/office/powerpoint/2010/main" val="42878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additive="base">
                                        <p:cTn id="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anim calcmode="lin" valueType="num">
                                      <p:cBhvr additive="base">
                                        <p:cTn id="13"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xEl>
                                              <p:pRg st="2" end="2"/>
                                            </p:txEl>
                                          </p:spTgt>
                                        </p:tgtEl>
                                        <p:attrNameLst>
                                          <p:attrName>style.visibility</p:attrName>
                                        </p:attrNameLst>
                                      </p:cBhvr>
                                      <p:to>
                                        <p:strVal val="visible"/>
                                      </p:to>
                                    </p:set>
                                    <p:anim calcmode="lin" valueType="num">
                                      <p:cBhvr additive="base">
                                        <p:cTn id="19"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 calcmode="lin" valueType="num">
                                      <p:cBhvr additive="base">
                                        <p:cTn id="4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E26BF7-060B-4F2B-9E7A-B16185352DD5}"/>
              </a:ext>
            </a:extLst>
          </p:cNvPr>
          <p:cNvSpPr txBox="1"/>
          <p:nvPr/>
        </p:nvSpPr>
        <p:spPr>
          <a:xfrm>
            <a:off x="299805" y="0"/>
            <a:ext cx="10073388" cy="2638269"/>
          </a:xfrm>
          <a:prstGeom prst="rect">
            <a:avLst/>
          </a:prstGeom>
          <a:solidFill>
            <a:srgbClr val="F8FCF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汉仪小麦体简"/>
              <a:ea typeface="汉仪小麦体简"/>
              <a:cs typeface="+mn-cs"/>
            </a:endParaRPr>
          </a:p>
        </p:txBody>
      </p:sp>
      <p:sp>
        <p:nvSpPr>
          <p:cNvPr id="26" name="TextBox 25">
            <a:extLst>
              <a:ext uri="{FF2B5EF4-FFF2-40B4-BE49-F238E27FC236}">
                <a16:creationId xmlns:a16="http://schemas.microsoft.com/office/drawing/2014/main" id="{8F847C82-D4A5-4FF3-AEFB-BE20E6B7BE11}"/>
              </a:ext>
            </a:extLst>
          </p:cNvPr>
          <p:cNvSpPr txBox="1"/>
          <p:nvPr/>
        </p:nvSpPr>
        <p:spPr>
          <a:xfrm>
            <a:off x="345948" y="245049"/>
            <a:ext cx="1277761" cy="400110"/>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002060"/>
                </a:solidFill>
                <a:effectLst/>
                <a:uLnTx/>
                <a:uFillTx/>
                <a:latin typeface="Arial" panose="020B0604020202020204" pitchFamily="34" charset="0"/>
                <a:ea typeface="汉仪小麦体简"/>
                <a:cs typeface="Arial" panose="020B0604020202020204" pitchFamily="34" charset="0"/>
              </a:rPr>
              <a:t>Ví</a:t>
            </a:r>
            <a:r>
              <a:rPr kumimoji="0" lang="en-US" sz="2000" b="1" i="1"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rPr>
              <a:t> </a:t>
            </a:r>
            <a:r>
              <a:rPr kumimoji="0" lang="en-US" sz="2000" b="1" i="1" u="none" strike="noStrike" kern="1200" cap="none" spc="0" normalizeH="0" baseline="0" noProof="0" dirty="0" err="1">
                <a:ln>
                  <a:noFill/>
                </a:ln>
                <a:solidFill>
                  <a:srgbClr val="002060"/>
                </a:solidFill>
                <a:effectLst/>
                <a:uLnTx/>
                <a:uFillTx/>
                <a:latin typeface="Arial" panose="020B0604020202020204" pitchFamily="34" charset="0"/>
                <a:ea typeface="汉仪小麦体简"/>
                <a:cs typeface="Arial" panose="020B0604020202020204" pitchFamily="34" charset="0"/>
              </a:rPr>
              <a:t>dụ</a:t>
            </a:r>
            <a:r>
              <a:rPr kumimoji="0" lang="en-US" sz="2000" b="1" i="1"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rPr>
              <a:t> 5:</a:t>
            </a:r>
            <a:endParaRPr kumimoji="0" lang="vi-VN" sz="2000" b="1" i="1"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endParaRPr>
          </a:p>
        </p:txBody>
      </p:sp>
      <p:sp>
        <p:nvSpPr>
          <p:cNvPr id="27" name="TextBox 26">
            <a:extLst>
              <a:ext uri="{FF2B5EF4-FFF2-40B4-BE49-F238E27FC236}">
                <a16:creationId xmlns:a16="http://schemas.microsoft.com/office/drawing/2014/main" id="{E4ED3A93-6743-4F47-8CCB-905BF55F6E0B}"/>
              </a:ext>
            </a:extLst>
          </p:cNvPr>
          <p:cNvSpPr txBox="1"/>
          <p:nvPr/>
        </p:nvSpPr>
        <p:spPr>
          <a:xfrm>
            <a:off x="345948" y="543112"/>
            <a:ext cx="7760060" cy="419031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c)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Vì</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120g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chất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bột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đường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chiếm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40%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khối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các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chất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dưỡng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nên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1%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khối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các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chất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dưỡng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trong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loại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thực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phẩm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trên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khối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120 : 40 = 3 (g)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Khối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chất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đạm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trong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loại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thực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phẩm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trên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3.45 = 135 (g)</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Tương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tự</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khối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chất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béo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khối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vitamin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khoáng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chất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trong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loại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thực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phẩm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trên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lần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3.10 = 30 (g); 3.5 = 15 (g)</a:t>
            </a:r>
          </a:p>
        </p:txBody>
      </p:sp>
      <p:pic>
        <p:nvPicPr>
          <p:cNvPr id="3" name="Picture 2">
            <a:extLst>
              <a:ext uri="{FF2B5EF4-FFF2-40B4-BE49-F238E27FC236}">
                <a16:creationId xmlns:a16="http://schemas.microsoft.com/office/drawing/2014/main" id="{64D9EA37-BA88-4192-BFB5-639D50A80F9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106008" y="844834"/>
            <a:ext cx="2695575" cy="5067300"/>
          </a:xfrm>
          <a:prstGeom prst="rect">
            <a:avLst/>
          </a:prstGeom>
        </p:spPr>
      </p:pic>
      <p:graphicFrame>
        <p:nvGraphicFramePr>
          <p:cNvPr id="6" name="Table 8">
            <a:extLst>
              <a:ext uri="{FF2B5EF4-FFF2-40B4-BE49-F238E27FC236}">
                <a16:creationId xmlns:a16="http://schemas.microsoft.com/office/drawing/2014/main" id="{2F858E56-BCF2-4AE2-85E5-08552DD65B91}"/>
              </a:ext>
            </a:extLst>
          </p:cNvPr>
          <p:cNvGraphicFramePr>
            <a:graphicFrameLocks noGrp="1"/>
          </p:cNvGraphicFramePr>
          <p:nvPr/>
        </p:nvGraphicFramePr>
        <p:xfrm>
          <a:off x="329784" y="4773918"/>
          <a:ext cx="7911136" cy="1771576"/>
        </p:xfrm>
        <a:graphic>
          <a:graphicData uri="http://schemas.openxmlformats.org/drawingml/2006/table">
            <a:tbl>
              <a:tblPr firstRow="1" bandRow="1">
                <a:tableStyleId>{5C22544A-7EE6-4342-B048-85BDC9FD1C3A}</a:tableStyleId>
              </a:tblPr>
              <a:tblGrid>
                <a:gridCol w="2278506">
                  <a:extLst>
                    <a:ext uri="{9D8B030D-6E8A-4147-A177-3AD203B41FA5}">
                      <a16:colId xmlns:a16="http://schemas.microsoft.com/office/drawing/2014/main" val="2789312481"/>
                    </a:ext>
                  </a:extLst>
                </a:gridCol>
                <a:gridCol w="1364105">
                  <a:extLst>
                    <a:ext uri="{9D8B030D-6E8A-4147-A177-3AD203B41FA5}">
                      <a16:colId xmlns:a16="http://schemas.microsoft.com/office/drawing/2014/main" val="1764845865"/>
                    </a:ext>
                  </a:extLst>
                </a:gridCol>
                <a:gridCol w="1289154">
                  <a:extLst>
                    <a:ext uri="{9D8B030D-6E8A-4147-A177-3AD203B41FA5}">
                      <a16:colId xmlns:a16="http://schemas.microsoft.com/office/drawing/2014/main" val="827942708"/>
                    </a:ext>
                  </a:extLst>
                </a:gridCol>
                <a:gridCol w="1214203">
                  <a:extLst>
                    <a:ext uri="{9D8B030D-6E8A-4147-A177-3AD203B41FA5}">
                      <a16:colId xmlns:a16="http://schemas.microsoft.com/office/drawing/2014/main" val="11888283"/>
                    </a:ext>
                  </a:extLst>
                </a:gridCol>
                <a:gridCol w="1765168">
                  <a:extLst>
                    <a:ext uri="{9D8B030D-6E8A-4147-A177-3AD203B41FA5}">
                      <a16:colId xmlns:a16="http://schemas.microsoft.com/office/drawing/2014/main" val="1640134190"/>
                    </a:ext>
                  </a:extLst>
                </a:gridCol>
              </a:tblGrid>
              <a:tr h="1169080">
                <a:tc>
                  <a:txBody>
                    <a:bodyPr/>
                    <a:lstStyle/>
                    <a:p>
                      <a:pPr algn="ctr">
                        <a:lnSpc>
                          <a:spcPct val="130000"/>
                        </a:lnSpc>
                      </a:pPr>
                      <a:r>
                        <a:rPr lang="en-US" sz="2000" dirty="0" err="1">
                          <a:solidFill>
                            <a:schemeClr val="accent1">
                              <a:lumMod val="50000"/>
                            </a:schemeClr>
                          </a:solidFill>
                          <a:latin typeface="Arial" panose="020B0604020202020204" pitchFamily="34" charset="0"/>
                          <a:cs typeface="Arial" panose="020B0604020202020204" pitchFamily="34" charset="0"/>
                        </a:rPr>
                        <a:t>Thành</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phần</a:t>
                      </a:r>
                      <a:r>
                        <a:rPr lang="en-US" sz="2000" dirty="0">
                          <a:solidFill>
                            <a:schemeClr val="accent1">
                              <a:lumMod val="50000"/>
                            </a:schemeClr>
                          </a:solidFill>
                          <a:latin typeface="Arial" panose="020B0604020202020204" pitchFamily="34" charset="0"/>
                          <a:cs typeface="Arial" panose="020B0604020202020204" pitchFamily="34" charset="0"/>
                        </a:rPr>
                        <a:t> </a:t>
                      </a:r>
                    </a:p>
                    <a:p>
                      <a:pPr algn="ctr">
                        <a:lnSpc>
                          <a:spcPct val="130000"/>
                        </a:lnSpc>
                      </a:pPr>
                      <a:r>
                        <a:rPr lang="en-US" sz="2000" dirty="0" err="1">
                          <a:solidFill>
                            <a:schemeClr val="accent1">
                              <a:lumMod val="50000"/>
                            </a:schemeClr>
                          </a:solidFill>
                          <a:latin typeface="Arial" panose="020B0604020202020204" pitchFamily="34" charset="0"/>
                          <a:cs typeface="Arial" panose="020B0604020202020204" pitchFamily="34" charset="0"/>
                        </a:rPr>
                        <a:t>dinh</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dưỡng</a:t>
                      </a:r>
                      <a:endParaRPr lang="en-US" sz="2000" dirty="0">
                        <a:solidFill>
                          <a:schemeClr val="accent1">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err="1">
                          <a:solidFill>
                            <a:schemeClr val="accent1">
                              <a:lumMod val="50000"/>
                            </a:schemeClr>
                          </a:solidFill>
                          <a:latin typeface="Arial" panose="020B0604020202020204" pitchFamily="34" charset="0"/>
                          <a:cs typeface="Arial" panose="020B0604020202020204" pitchFamily="34" charset="0"/>
                        </a:rPr>
                        <a:t>Chất</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bột</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đường</a:t>
                      </a:r>
                      <a:endParaRPr lang="en-US" sz="2000" dirty="0">
                        <a:solidFill>
                          <a:schemeClr val="accent1">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err="1">
                          <a:solidFill>
                            <a:schemeClr val="accent1">
                              <a:lumMod val="50000"/>
                            </a:schemeClr>
                          </a:solidFill>
                          <a:latin typeface="Arial" panose="020B0604020202020204" pitchFamily="34" charset="0"/>
                          <a:cs typeface="Arial" panose="020B0604020202020204" pitchFamily="34" charset="0"/>
                        </a:rPr>
                        <a:t>Chất</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đạm</a:t>
                      </a:r>
                      <a:endParaRPr lang="en-US" sz="2000" dirty="0">
                        <a:solidFill>
                          <a:schemeClr val="accent1">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err="1">
                          <a:solidFill>
                            <a:schemeClr val="accent1">
                              <a:lumMod val="50000"/>
                            </a:schemeClr>
                          </a:solidFill>
                          <a:latin typeface="Arial" panose="020B0604020202020204" pitchFamily="34" charset="0"/>
                          <a:cs typeface="Arial" panose="020B0604020202020204" pitchFamily="34" charset="0"/>
                        </a:rPr>
                        <a:t>Chất</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béo</a:t>
                      </a:r>
                      <a:endParaRPr lang="en-US" sz="2000" dirty="0">
                        <a:solidFill>
                          <a:schemeClr val="accent1">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a:solidFill>
                            <a:schemeClr val="accent1">
                              <a:lumMod val="50000"/>
                            </a:schemeClr>
                          </a:solidFill>
                          <a:latin typeface="Arial" panose="020B0604020202020204" pitchFamily="34" charset="0"/>
                          <a:cs typeface="Arial" panose="020B0604020202020204" pitchFamily="34" charset="0"/>
                        </a:rPr>
                        <a:t>Vitamin </a:t>
                      </a:r>
                      <a:r>
                        <a:rPr lang="en-US" sz="2000" dirty="0" err="1">
                          <a:solidFill>
                            <a:schemeClr val="accent1">
                              <a:lumMod val="50000"/>
                            </a:schemeClr>
                          </a:solidFill>
                          <a:latin typeface="Arial" panose="020B0604020202020204" pitchFamily="34" charset="0"/>
                          <a:cs typeface="Arial" panose="020B0604020202020204" pitchFamily="34" charset="0"/>
                        </a:rPr>
                        <a:t>và</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khoáng</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chất</a:t>
                      </a:r>
                      <a:endParaRPr lang="en-US" sz="2000" dirty="0">
                        <a:solidFill>
                          <a:schemeClr val="accent1">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1464711031"/>
                  </a:ext>
                </a:extLst>
              </a:tr>
              <a:tr h="602496">
                <a:tc>
                  <a:txBody>
                    <a:bodyPr/>
                    <a:lstStyle/>
                    <a:p>
                      <a:pPr algn="ctr">
                        <a:lnSpc>
                          <a:spcPct val="130000"/>
                        </a:lnSpc>
                      </a:pPr>
                      <a:r>
                        <a:rPr lang="en-US" sz="2000" dirty="0" err="1">
                          <a:latin typeface="Arial" panose="020B0604020202020204" pitchFamily="34" charset="0"/>
                          <a:cs typeface="Arial" panose="020B0604020202020204" pitchFamily="34" charset="0"/>
                        </a:rPr>
                        <a:t>Khối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lượng</a:t>
                      </a:r>
                      <a:r>
                        <a:rPr lang="en-US" sz="2000" dirty="0">
                          <a:latin typeface="Arial" panose="020B0604020202020204" pitchFamily="34" charset="0"/>
                          <a:cs typeface="Arial" panose="020B0604020202020204" pitchFamily="34" charset="0"/>
                        </a:rPr>
                        <a:t>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1895331"/>
                  </a:ext>
                </a:extLst>
              </a:tr>
            </a:tbl>
          </a:graphicData>
        </a:graphic>
      </p:graphicFrame>
      <p:sp>
        <p:nvSpPr>
          <p:cNvPr id="7" name="TextBox 6">
            <a:extLst>
              <a:ext uri="{FF2B5EF4-FFF2-40B4-BE49-F238E27FC236}">
                <a16:creationId xmlns:a16="http://schemas.microsoft.com/office/drawing/2014/main" id="{96157F15-7CA4-4106-832E-B3F786632019}"/>
              </a:ext>
            </a:extLst>
          </p:cNvPr>
          <p:cNvSpPr txBox="1"/>
          <p:nvPr/>
        </p:nvSpPr>
        <p:spPr>
          <a:xfrm>
            <a:off x="2896530" y="6056468"/>
            <a:ext cx="975077"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120%</a:t>
            </a:r>
          </a:p>
        </p:txBody>
      </p:sp>
      <p:sp>
        <p:nvSpPr>
          <p:cNvPr id="8" name="TextBox 7">
            <a:extLst>
              <a:ext uri="{FF2B5EF4-FFF2-40B4-BE49-F238E27FC236}">
                <a16:creationId xmlns:a16="http://schemas.microsoft.com/office/drawing/2014/main" id="{776F9FB4-B311-4095-A181-24C75423F815}"/>
              </a:ext>
            </a:extLst>
          </p:cNvPr>
          <p:cNvSpPr txBox="1"/>
          <p:nvPr/>
        </p:nvSpPr>
        <p:spPr>
          <a:xfrm>
            <a:off x="4176861" y="6056468"/>
            <a:ext cx="975077"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135%</a:t>
            </a:r>
          </a:p>
        </p:txBody>
      </p:sp>
      <p:sp>
        <p:nvSpPr>
          <p:cNvPr id="9" name="TextBox 8">
            <a:extLst>
              <a:ext uri="{FF2B5EF4-FFF2-40B4-BE49-F238E27FC236}">
                <a16:creationId xmlns:a16="http://schemas.microsoft.com/office/drawing/2014/main" id="{56253C8D-6DBB-458D-98BA-2031E62E5EA4}"/>
              </a:ext>
            </a:extLst>
          </p:cNvPr>
          <p:cNvSpPr txBox="1"/>
          <p:nvPr/>
        </p:nvSpPr>
        <p:spPr>
          <a:xfrm>
            <a:off x="5463276" y="6056468"/>
            <a:ext cx="975077"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30%</a:t>
            </a:r>
          </a:p>
        </p:txBody>
      </p:sp>
      <p:sp>
        <p:nvSpPr>
          <p:cNvPr id="10" name="TextBox 9">
            <a:extLst>
              <a:ext uri="{FF2B5EF4-FFF2-40B4-BE49-F238E27FC236}">
                <a16:creationId xmlns:a16="http://schemas.microsoft.com/office/drawing/2014/main" id="{FD0C5FF3-F8EC-4288-ABC9-85A46CF57EF1}"/>
              </a:ext>
            </a:extLst>
          </p:cNvPr>
          <p:cNvSpPr txBox="1"/>
          <p:nvPr/>
        </p:nvSpPr>
        <p:spPr>
          <a:xfrm>
            <a:off x="6930932" y="6060750"/>
            <a:ext cx="975077"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15%</a:t>
            </a:r>
          </a:p>
        </p:txBody>
      </p:sp>
    </p:spTree>
    <p:extLst>
      <p:ext uri="{BB962C8B-B14F-4D97-AF65-F5344CB8AC3E}">
        <p14:creationId xmlns:p14="http://schemas.microsoft.com/office/powerpoint/2010/main" val="2680481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randombar(horizontal)">
                                      <p:cBhvr>
                                        <p:cTn id="12" dur="5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randombar(horizontal)">
                                      <p:cBhvr>
                                        <p:cTn id="17" dur="500"/>
                                        <p:tgtEl>
                                          <p:spTgt spid="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randombar(horizontal)">
                                      <p:cBhvr>
                                        <p:cTn id="22" dur="500"/>
                                        <p:tgtEl>
                                          <p:spTgt spid="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randombar(horizontal)">
                                      <p:cBhvr>
                                        <p:cTn id="27" dur="500"/>
                                        <p:tgtEl>
                                          <p:spTgt spid="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7">
                                            <p:txEl>
                                              <p:pRg st="4" end="4"/>
                                            </p:txEl>
                                          </p:spTgt>
                                        </p:tgtEl>
                                        <p:attrNameLst>
                                          <p:attrName>style.visibility</p:attrName>
                                        </p:attrNameLst>
                                      </p:cBhvr>
                                      <p:to>
                                        <p:strVal val="visible"/>
                                      </p:to>
                                    </p:set>
                                    <p:animEffect transition="in" filter="randombar(horizontal)">
                                      <p:cBhvr>
                                        <p:cTn id="32" dur="500"/>
                                        <p:tgtEl>
                                          <p:spTgt spid="2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7">
                                            <p:txEl>
                                              <p:pRg st="5" end="5"/>
                                            </p:txEl>
                                          </p:spTgt>
                                        </p:tgtEl>
                                        <p:attrNameLst>
                                          <p:attrName>style.visibility</p:attrName>
                                        </p:attrNameLst>
                                      </p:cBhvr>
                                      <p:to>
                                        <p:strVal val="visible"/>
                                      </p:to>
                                    </p:set>
                                    <p:animEffect transition="in" filter="randombar(horizontal)">
                                      <p:cBhvr>
                                        <p:cTn id="37" dur="500"/>
                                        <p:tgtEl>
                                          <p:spTgt spid="27">
                                            <p:txEl>
                                              <p:pRg st="5" end="5"/>
                                            </p:txEl>
                                          </p:spTgt>
                                        </p:tgtEl>
                                      </p:cBhvr>
                                    </p:animEffect>
                                  </p:childTnLst>
                                </p:cTn>
                              </p:par>
                            </p:childTnLst>
                          </p:cTn>
                        </p:par>
                        <p:par>
                          <p:cTn id="38" fill="hold">
                            <p:stCondLst>
                              <p:cond delay="500"/>
                            </p:stCondLst>
                            <p:childTnLst>
                              <p:par>
                                <p:cTn id="39" presetID="14" presetClass="entr" presetSubtype="1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randombar(horizont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ppt_x"/>
                                          </p:val>
                                        </p:tav>
                                        <p:tav tm="100000">
                                          <p:val>
                                            <p:strVal val="#ppt_x"/>
                                          </p:val>
                                        </p:tav>
                                      </p:tavLst>
                                    </p:anim>
                                    <p:anim calcmode="lin" valueType="num">
                                      <p:cBhvr additive="base">
                                        <p:cTn id="5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additive="base">
                                        <p:cTn id="64" dur="500" fill="hold"/>
                                        <p:tgtEl>
                                          <p:spTgt spid="10"/>
                                        </p:tgtEl>
                                        <p:attrNameLst>
                                          <p:attrName>ppt_x</p:attrName>
                                        </p:attrNameLst>
                                      </p:cBhvr>
                                      <p:tavLst>
                                        <p:tav tm="0">
                                          <p:val>
                                            <p:strVal val="#ppt_x"/>
                                          </p:val>
                                        </p:tav>
                                        <p:tav tm="100000">
                                          <p:val>
                                            <p:strVal val="#ppt_x"/>
                                          </p:val>
                                        </p:tav>
                                      </p:tavLst>
                                    </p:anim>
                                    <p:anim calcmode="lin" valueType="num">
                                      <p:cBhvr additive="base">
                                        <p:cTn id="6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uiExpand="1" build="p"/>
      <p:bldP spid="7" grpId="0" animBg="1"/>
      <p:bldP spid="8" grpId="0" animBg="1"/>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Office 主题​​">
  <a:themeElements>
    <a:clrScheme name="0004">
      <a:dk1>
        <a:sysClr val="windowText" lastClr="000000"/>
      </a:dk1>
      <a:lt1>
        <a:sysClr val="window" lastClr="FFFFFF"/>
      </a:lt1>
      <a:dk2>
        <a:srgbClr val="44546A"/>
      </a:dk2>
      <a:lt2>
        <a:srgbClr val="E7E6E6"/>
      </a:lt2>
      <a:accent1>
        <a:srgbClr val="728D29"/>
      </a:accent1>
      <a:accent2>
        <a:srgbClr val="7ABED2"/>
      </a:accent2>
      <a:accent3>
        <a:srgbClr val="728D29"/>
      </a:accent3>
      <a:accent4>
        <a:srgbClr val="7ABED2"/>
      </a:accent4>
      <a:accent5>
        <a:srgbClr val="728D29"/>
      </a:accent5>
      <a:accent6>
        <a:srgbClr val="7ABED2"/>
      </a:accent6>
      <a:hlink>
        <a:srgbClr val="728D29"/>
      </a:hlink>
      <a:folHlink>
        <a:srgbClr val="7ABED2"/>
      </a:folHlink>
    </a:clrScheme>
    <a:fontScheme name="2017儿童卡通汉仪小麦体简">
      <a:majorFont>
        <a:latin typeface="汉仪小麦体简"/>
        <a:ea typeface="汉仪小麦体简"/>
        <a:cs typeface=""/>
      </a:majorFont>
      <a:minorFont>
        <a:latin typeface="汉仪小麦体简"/>
        <a:ea typeface="汉仪小麦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1315</Words>
  <Application>Microsoft Office PowerPoint</Application>
  <PresentationFormat>Widescreen</PresentationFormat>
  <Paragraphs>114</Paragraphs>
  <Slides>14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等线</vt:lpstr>
      <vt:lpstr>汉仪小麦体简</vt:lpstr>
      <vt:lpstr>Arial</vt:lpstr>
      <vt:lpstr>Calibri</vt:lpstr>
      <vt:lpstr>Cambria Math</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 I5</dc:creator>
  <cp:lastModifiedBy>Dell I5</cp:lastModifiedBy>
  <cp:revision>1</cp:revision>
  <dcterms:created xsi:type="dcterms:W3CDTF">2025-02-26T13:16:30Z</dcterms:created>
  <dcterms:modified xsi:type="dcterms:W3CDTF">2025-02-26T13:23:35Z</dcterms:modified>
</cp:coreProperties>
</file>