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6" r:id="rId2"/>
    <p:sldId id="314" r:id="rId3"/>
    <p:sldId id="315" r:id="rId4"/>
    <p:sldId id="317" r:id="rId5"/>
    <p:sldId id="416" r:id="rId6"/>
    <p:sldId id="319" r:id="rId7"/>
    <p:sldId id="371" r:id="rId8"/>
    <p:sldId id="385" r:id="rId9"/>
    <p:sldId id="418" r:id="rId10"/>
    <p:sldId id="419" r:id="rId11"/>
    <p:sldId id="420" r:id="rId12"/>
    <p:sldId id="362" r:id="rId13"/>
    <p:sldId id="421" r:id="rId14"/>
    <p:sldId id="422" r:id="rId15"/>
    <p:sldId id="423" r:id="rId16"/>
    <p:sldId id="273" r:id="rId17"/>
    <p:sldId id="354" r:id="rId18"/>
    <p:sldId id="424" r:id="rId19"/>
    <p:sldId id="413" r:id="rId20"/>
    <p:sldId id="425" r:id="rId21"/>
    <p:sldId id="3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B356-AC16-42A3-AABF-60B61070D645}"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CD3AA-34B2-4277-A98A-6ED97993E92F}" type="slidenum">
              <a:rPr lang="en-US" smtClean="0"/>
              <a:t>‹#›</a:t>
            </a:fld>
            <a:endParaRPr lang="en-US"/>
          </a:p>
        </p:txBody>
      </p:sp>
    </p:spTree>
    <p:extLst>
      <p:ext uri="{BB962C8B-B14F-4D97-AF65-F5344CB8AC3E}">
        <p14:creationId xmlns:p14="http://schemas.microsoft.com/office/powerpoint/2010/main" val="646757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bắt</a:t>
            </a:r>
            <a:r>
              <a:rPr lang="en-US" dirty="0"/>
              <a:t> </a:t>
            </a:r>
            <a:r>
              <a:rPr lang="en-US" dirty="0" err="1"/>
              <a:t>đầu</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trò</a:t>
            </a:r>
            <a:r>
              <a:rPr lang="en-US" dirty="0"/>
              <a:t> </a:t>
            </a:r>
            <a:r>
              <a:rPr lang="en-US" dirty="0" err="1"/>
              <a:t>chơi</a:t>
            </a:r>
            <a:endParaRPr lang="en-US" dirty="0"/>
          </a:p>
        </p:txBody>
      </p:sp>
      <p:sp>
        <p:nvSpPr>
          <p:cNvPr id="4" name="Slide Number Placeholder 3"/>
          <p:cNvSpPr>
            <a:spLocks noGrp="1"/>
          </p:cNvSpPr>
          <p:nvPr>
            <p:ph type="sldNum" sz="quarter" idx="5"/>
          </p:nvPr>
        </p:nvSpPr>
        <p:spPr/>
        <p:txBody>
          <a:bodyPr/>
          <a:lstStyle/>
          <a:p>
            <a:fld id="{72EA7444-5083-4C6F-A16B-68B68B8A95DA}" type="slidenum">
              <a:rPr lang="en-US" smtClean="0"/>
              <a:t>2</a:t>
            </a:fld>
            <a:endParaRPr lang="en-US"/>
          </a:p>
        </p:txBody>
      </p:sp>
    </p:spTree>
    <p:extLst>
      <p:ext uri="{BB962C8B-B14F-4D97-AF65-F5344CB8AC3E}">
        <p14:creationId xmlns:p14="http://schemas.microsoft.com/office/powerpoint/2010/main" val="53616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A,B,C </a:t>
            </a:r>
            <a:r>
              <a:rPr lang="en-US" dirty="0" err="1"/>
              <a:t>hoặc</a:t>
            </a:r>
            <a:r>
              <a:rPr lang="en-US" dirty="0"/>
              <a:t> D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chuyển</a:t>
            </a:r>
            <a:r>
              <a:rPr lang="en-US" dirty="0"/>
              <a:t> slide.</a:t>
            </a:r>
          </a:p>
        </p:txBody>
      </p:sp>
      <p:sp>
        <p:nvSpPr>
          <p:cNvPr id="4" name="Slide Number Placeholder 3"/>
          <p:cNvSpPr>
            <a:spLocks noGrp="1"/>
          </p:cNvSpPr>
          <p:nvPr>
            <p:ph type="sldNum" sz="quarter" idx="5"/>
          </p:nvPr>
        </p:nvSpPr>
        <p:spPr/>
        <p:txBody>
          <a:bodyPr/>
          <a:lstStyle/>
          <a:p>
            <a:fld id="{72EA7444-5083-4C6F-A16B-68B68B8A95DA}" type="slidenum">
              <a:rPr lang="en-US" smtClean="0"/>
              <a:t>3</a:t>
            </a:fld>
            <a:endParaRPr lang="en-US"/>
          </a:p>
        </p:txBody>
      </p:sp>
    </p:spTree>
    <p:extLst>
      <p:ext uri="{BB962C8B-B14F-4D97-AF65-F5344CB8AC3E}">
        <p14:creationId xmlns:p14="http://schemas.microsoft.com/office/powerpoint/2010/main" val="161410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A,B,C </a:t>
            </a:r>
            <a:r>
              <a:rPr lang="en-US" dirty="0" err="1"/>
              <a:t>hoặc</a:t>
            </a:r>
            <a:r>
              <a:rPr lang="en-US" dirty="0"/>
              <a:t> D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chuyển</a:t>
            </a:r>
            <a:r>
              <a:rPr lang="en-US" dirty="0"/>
              <a:t> slide.</a:t>
            </a:r>
          </a:p>
        </p:txBody>
      </p:sp>
      <p:sp>
        <p:nvSpPr>
          <p:cNvPr id="4" name="Slide Number Placeholder 3"/>
          <p:cNvSpPr>
            <a:spLocks noGrp="1"/>
          </p:cNvSpPr>
          <p:nvPr>
            <p:ph type="sldNum" sz="quarter" idx="5"/>
          </p:nvPr>
        </p:nvSpPr>
        <p:spPr/>
        <p:txBody>
          <a:bodyPr/>
          <a:lstStyle/>
          <a:p>
            <a:fld id="{72EA7444-5083-4C6F-A16B-68B68B8A95DA}" type="slidenum">
              <a:rPr lang="en-US" smtClean="0"/>
              <a:t>4</a:t>
            </a:fld>
            <a:endParaRPr lang="en-US"/>
          </a:p>
        </p:txBody>
      </p:sp>
    </p:spTree>
    <p:extLst>
      <p:ext uri="{BB962C8B-B14F-4D97-AF65-F5344CB8AC3E}">
        <p14:creationId xmlns:p14="http://schemas.microsoft.com/office/powerpoint/2010/main" val="301339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A,B,C </a:t>
            </a:r>
            <a:r>
              <a:rPr lang="en-US" dirty="0" err="1"/>
              <a:t>hoặc</a:t>
            </a:r>
            <a:r>
              <a:rPr lang="en-US" dirty="0"/>
              <a:t> D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chuyển</a:t>
            </a:r>
            <a:r>
              <a:rPr lang="en-US" dirty="0"/>
              <a:t> slide.</a:t>
            </a:r>
          </a:p>
        </p:txBody>
      </p:sp>
      <p:sp>
        <p:nvSpPr>
          <p:cNvPr id="4" name="Slide Number Placeholder 3"/>
          <p:cNvSpPr>
            <a:spLocks noGrp="1"/>
          </p:cNvSpPr>
          <p:nvPr>
            <p:ph type="sldNum" sz="quarter" idx="5"/>
          </p:nvPr>
        </p:nvSpPr>
        <p:spPr/>
        <p:txBody>
          <a:bodyPr/>
          <a:lstStyle/>
          <a:p>
            <a:fld id="{72EA7444-5083-4C6F-A16B-68B68B8A95DA}" type="slidenum">
              <a:rPr lang="en-US" smtClean="0"/>
              <a:t>5</a:t>
            </a:fld>
            <a:endParaRPr lang="en-US"/>
          </a:p>
        </p:txBody>
      </p:sp>
    </p:spTree>
    <p:extLst>
      <p:ext uri="{BB962C8B-B14F-4D97-AF65-F5344CB8AC3E}">
        <p14:creationId xmlns:p14="http://schemas.microsoft.com/office/powerpoint/2010/main" val="74392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A,B,C </a:t>
            </a:r>
            <a:r>
              <a:rPr lang="en-US" dirty="0" err="1"/>
              <a:t>hoặc</a:t>
            </a:r>
            <a:r>
              <a:rPr lang="en-US" dirty="0"/>
              <a:t> D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chuyển</a:t>
            </a:r>
            <a:r>
              <a:rPr lang="en-US" dirty="0"/>
              <a:t> slide.</a:t>
            </a:r>
          </a:p>
        </p:txBody>
      </p:sp>
      <p:sp>
        <p:nvSpPr>
          <p:cNvPr id="4" name="Slide Number Placeholder 3"/>
          <p:cNvSpPr>
            <a:spLocks noGrp="1"/>
          </p:cNvSpPr>
          <p:nvPr>
            <p:ph type="sldNum" sz="quarter" idx="5"/>
          </p:nvPr>
        </p:nvSpPr>
        <p:spPr/>
        <p:txBody>
          <a:bodyPr/>
          <a:lstStyle/>
          <a:p>
            <a:fld id="{72EA7444-5083-4C6F-A16B-68B68B8A95DA}" type="slidenum">
              <a:rPr lang="en-US" smtClean="0"/>
              <a:t>6</a:t>
            </a:fld>
            <a:endParaRPr lang="en-US"/>
          </a:p>
        </p:txBody>
      </p:sp>
    </p:spTree>
    <p:extLst>
      <p:ext uri="{BB962C8B-B14F-4D97-AF65-F5344CB8AC3E}">
        <p14:creationId xmlns:p14="http://schemas.microsoft.com/office/powerpoint/2010/main" val="82687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D5D6-CE55-F06D-2924-F2E4118294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116CEC-E571-DF7F-9329-71090942BB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23B0AA-DB4E-24D0-5FD6-708A58083355}"/>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5" name="Footer Placeholder 4">
            <a:extLst>
              <a:ext uri="{FF2B5EF4-FFF2-40B4-BE49-F238E27FC236}">
                <a16:creationId xmlns:a16="http://schemas.microsoft.com/office/drawing/2014/main" id="{C26CA044-FD24-9DC9-A523-EAD319ABB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192B5-5E31-3F45-D779-D97E39DCC0F7}"/>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236106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560E-E22B-B4F7-BF7E-A04745026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08D57-B5D1-9882-FA79-EB00B52B6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FE066-55A0-12EA-6E97-105B9A2C53CB}"/>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5" name="Footer Placeholder 4">
            <a:extLst>
              <a:ext uri="{FF2B5EF4-FFF2-40B4-BE49-F238E27FC236}">
                <a16:creationId xmlns:a16="http://schemas.microsoft.com/office/drawing/2014/main" id="{F5321186-23CA-7ABB-DB68-23877E8D2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40CAF-A0A1-41AA-5568-AC71ADEFB293}"/>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340116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1E0DF-D673-A0FD-7F36-C23FB5C979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67004-5AAA-6A12-BA9A-8E19BBAC2C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39363-8A02-04AB-F6D0-DA3ECD4BF084}"/>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5" name="Footer Placeholder 4">
            <a:extLst>
              <a:ext uri="{FF2B5EF4-FFF2-40B4-BE49-F238E27FC236}">
                <a16:creationId xmlns:a16="http://schemas.microsoft.com/office/drawing/2014/main" id="{FAA56DDC-B173-C99F-45B3-FFFED0A34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3ED37-A570-EA8E-239B-BBB4B4D9820D}"/>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187971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40A4-1BD0-EEA4-EEEB-905FCA392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B297C-A49D-1066-9038-418342DB1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F1FEE-08D4-F4EE-40FA-7594B3B9145C}"/>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5" name="Footer Placeholder 4">
            <a:extLst>
              <a:ext uri="{FF2B5EF4-FFF2-40B4-BE49-F238E27FC236}">
                <a16:creationId xmlns:a16="http://schemas.microsoft.com/office/drawing/2014/main" id="{11B7575A-1D1C-6423-3CFF-17FF7F8D1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12356-0F9C-1AC8-9057-A419D503DBFA}"/>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233049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A962-7F37-EB22-CF4C-D6577B97D8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4CBF5D-2DDB-E392-A38A-1976E5FA9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8AC3BC-2B4A-BE08-6FF7-9D68D39BD113}"/>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5" name="Footer Placeholder 4">
            <a:extLst>
              <a:ext uri="{FF2B5EF4-FFF2-40B4-BE49-F238E27FC236}">
                <a16:creationId xmlns:a16="http://schemas.microsoft.com/office/drawing/2014/main" id="{3A0246F3-A843-C6F5-85BC-6586222BC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4C097-C52A-C018-FF20-E1ABA3799815}"/>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190666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8E98-305D-A6D6-1844-FC499D775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C8A862-8548-01E1-C45C-5D403774C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94D67C-062E-2B31-A3F2-10FB674345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C8825B-D9D9-30CD-17C0-568962F18311}"/>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6" name="Footer Placeholder 5">
            <a:extLst>
              <a:ext uri="{FF2B5EF4-FFF2-40B4-BE49-F238E27FC236}">
                <a16:creationId xmlns:a16="http://schemas.microsoft.com/office/drawing/2014/main" id="{CDA88699-1488-956B-0E39-A90D22A04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D8571-AEDA-F7D7-3BA0-CDC83B62B25A}"/>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398887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C8AC-CF74-8F25-4470-D7240C0D1A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1A34F-C233-C46E-4DD7-CC05A4B09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F21DD-1DC6-83FA-5989-88838F07EF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8E9C13-B7F4-7FDD-06C3-4E4DA9EC7A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08E24-5453-2258-EE49-0320FFD554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374A34-C661-8C7D-3DC7-50624A7CCA5E}"/>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8" name="Footer Placeholder 7">
            <a:extLst>
              <a:ext uri="{FF2B5EF4-FFF2-40B4-BE49-F238E27FC236}">
                <a16:creationId xmlns:a16="http://schemas.microsoft.com/office/drawing/2014/main" id="{EC5BD036-B180-BF43-E6D3-E0ECD8C352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6109B3-E28C-7896-74AB-D9910CB07967}"/>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379869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2A95-4F59-072F-F4F7-2E5E83574E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9C4645-DEA8-22CE-77FA-A940732F430E}"/>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4" name="Footer Placeholder 3">
            <a:extLst>
              <a:ext uri="{FF2B5EF4-FFF2-40B4-BE49-F238E27FC236}">
                <a16:creationId xmlns:a16="http://schemas.microsoft.com/office/drawing/2014/main" id="{22FC817B-0DC5-8C9C-39A8-85B8DE4163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66DCC5-FABC-AE2D-72C4-26CA21797D96}"/>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263848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1EB0FA-EE7C-F7F8-DD65-F1EB600F3F64}"/>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3" name="Footer Placeholder 2">
            <a:extLst>
              <a:ext uri="{FF2B5EF4-FFF2-40B4-BE49-F238E27FC236}">
                <a16:creationId xmlns:a16="http://schemas.microsoft.com/office/drawing/2014/main" id="{7ABB7203-881F-FC82-FB4B-7528AC5F31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655BFB-CB74-34DE-C0C7-C04C7EC04D70}"/>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27209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7AB5-0031-802D-F3FB-780E16B37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E3C6A-FE8B-DF44-5D1C-BA5A0C02E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A53B45-B9BC-189E-A375-7637B376B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62EF9-E2F3-8B2F-C026-3501B3FE025C}"/>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6" name="Footer Placeholder 5">
            <a:extLst>
              <a:ext uri="{FF2B5EF4-FFF2-40B4-BE49-F238E27FC236}">
                <a16:creationId xmlns:a16="http://schemas.microsoft.com/office/drawing/2014/main" id="{4DEC94E2-9E57-D635-C6FA-815172A01D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D7EF0-E5BA-E403-55A8-A1427EF86EEF}"/>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223152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D7E6-33C2-21E4-2BB9-950E5A3D7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57307D-5150-E959-BA43-113AD3367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305E76-40C2-0D74-F2DD-0E2E33A90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CB7A7F-FD36-69B3-2224-8C41D255DE6D}"/>
              </a:ext>
            </a:extLst>
          </p:cNvPr>
          <p:cNvSpPr>
            <a:spLocks noGrp="1"/>
          </p:cNvSpPr>
          <p:nvPr>
            <p:ph type="dt" sz="half" idx="10"/>
          </p:nvPr>
        </p:nvSpPr>
        <p:spPr/>
        <p:txBody>
          <a:bodyPr/>
          <a:lstStyle/>
          <a:p>
            <a:fld id="{9ED4E0B0-E909-4E6D-A4D5-9A29F4FD6A3F}" type="datetimeFigureOut">
              <a:rPr lang="en-US" smtClean="0"/>
              <a:t>2/27/2025</a:t>
            </a:fld>
            <a:endParaRPr lang="en-US"/>
          </a:p>
        </p:txBody>
      </p:sp>
      <p:sp>
        <p:nvSpPr>
          <p:cNvPr id="6" name="Footer Placeholder 5">
            <a:extLst>
              <a:ext uri="{FF2B5EF4-FFF2-40B4-BE49-F238E27FC236}">
                <a16:creationId xmlns:a16="http://schemas.microsoft.com/office/drawing/2014/main" id="{C0ADB62D-3BDA-625E-410E-36304ECC4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3DAA9-8CEC-44DB-61F4-1BC5F35F55ED}"/>
              </a:ext>
            </a:extLst>
          </p:cNvPr>
          <p:cNvSpPr>
            <a:spLocks noGrp="1"/>
          </p:cNvSpPr>
          <p:nvPr>
            <p:ph type="sldNum" sz="quarter" idx="12"/>
          </p:nvPr>
        </p:nvSpPr>
        <p:spPr/>
        <p:txBody>
          <a:bodyPr/>
          <a:lstStyle/>
          <a:p>
            <a:fld id="{E125A046-EAF7-4B9F-84FF-1CF3079D8F4D}" type="slidenum">
              <a:rPr lang="en-US" smtClean="0"/>
              <a:t>‹#›</a:t>
            </a:fld>
            <a:endParaRPr lang="en-US"/>
          </a:p>
        </p:txBody>
      </p:sp>
    </p:spTree>
    <p:extLst>
      <p:ext uri="{BB962C8B-B14F-4D97-AF65-F5344CB8AC3E}">
        <p14:creationId xmlns:p14="http://schemas.microsoft.com/office/powerpoint/2010/main" val="303267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124E39-1F68-CBE2-2D7E-0529BB55B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B893F8-ABB8-E53E-9833-588C671F2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221C2-309E-C132-C776-1F8FF5B4CA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4E0B0-E909-4E6D-A4D5-9A29F4FD6A3F}" type="datetimeFigureOut">
              <a:rPr lang="en-US" smtClean="0"/>
              <a:t>2/27/2025</a:t>
            </a:fld>
            <a:endParaRPr lang="en-US"/>
          </a:p>
        </p:txBody>
      </p:sp>
      <p:sp>
        <p:nvSpPr>
          <p:cNvPr id="5" name="Footer Placeholder 4">
            <a:extLst>
              <a:ext uri="{FF2B5EF4-FFF2-40B4-BE49-F238E27FC236}">
                <a16:creationId xmlns:a16="http://schemas.microsoft.com/office/drawing/2014/main" id="{013F04AE-0A34-02BE-D073-AC7FA3AB08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8A3E11-D574-175B-307D-FC0A7A5E2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5A046-EAF7-4B9F-84FF-1CF3079D8F4D}" type="slidenum">
              <a:rPr lang="en-US" smtClean="0"/>
              <a:t>‹#›</a:t>
            </a:fld>
            <a:endParaRPr lang="en-US"/>
          </a:p>
        </p:txBody>
      </p:sp>
    </p:spTree>
    <p:extLst>
      <p:ext uri="{BB962C8B-B14F-4D97-AF65-F5344CB8AC3E}">
        <p14:creationId xmlns:p14="http://schemas.microsoft.com/office/powerpoint/2010/main" val="388326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9" Type="http://schemas.openxmlformats.org/officeDocument/2006/relationships/image" Target="../media/image37.gif"/><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svg"/><Relationship Id="rId38" Type="http://schemas.openxmlformats.org/officeDocument/2006/relationships/image" Target="../media/image36.gif"/><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svg"/><Relationship Id="rId32" Type="http://schemas.openxmlformats.org/officeDocument/2006/relationships/image" Target="../media/image30.png"/><Relationship Id="rId37" Type="http://schemas.openxmlformats.org/officeDocument/2006/relationships/image" Target="../media/image35.svg"/><Relationship Id="rId40" Type="http://schemas.openxmlformats.org/officeDocument/2006/relationships/image" Target="../media/image38.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svg"/><Relationship Id="rId36" Type="http://schemas.openxmlformats.org/officeDocument/2006/relationships/image" Target="../media/image34.pn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svg"/><Relationship Id="rId8" Type="http://schemas.openxmlformats.org/officeDocument/2006/relationships/image" Target="../media/image6.sv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6.png"/><Relationship Id="rId18" Type="http://schemas.openxmlformats.org/officeDocument/2006/relationships/image" Target="../media/image47.png"/><Relationship Id="rId3" Type="http://schemas.microsoft.com/office/2007/relationships/media" Target="../media/media2.mp3"/><Relationship Id="rId7" Type="http://schemas.openxmlformats.org/officeDocument/2006/relationships/image" Target="../media/image1.png"/><Relationship Id="rId12" Type="http://schemas.openxmlformats.org/officeDocument/2006/relationships/image" Target="../media/image45.png"/><Relationship Id="rId17" Type="http://schemas.openxmlformats.org/officeDocument/2006/relationships/image" Target="../media/image42.svg"/><Relationship Id="rId2" Type="http://schemas.openxmlformats.org/officeDocument/2006/relationships/audio" Target="../media/media1.mp3"/><Relationship Id="rId16" Type="http://schemas.openxmlformats.org/officeDocument/2006/relationships/image" Target="../media/image41.png"/><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44.png"/><Relationship Id="rId5" Type="http://schemas.openxmlformats.org/officeDocument/2006/relationships/slideLayout" Target="../slideLayouts/slideLayout1.xml"/><Relationship Id="rId15" Type="http://schemas.openxmlformats.org/officeDocument/2006/relationships/image" Target="../media/image40.svg"/><Relationship Id="rId10" Type="http://schemas.openxmlformats.org/officeDocument/2006/relationships/image" Target="../media/image43.png"/><Relationship Id="rId19" Type="http://schemas.openxmlformats.org/officeDocument/2006/relationships/image" Target="../media/image38.png"/><Relationship Id="rId4" Type="http://schemas.openxmlformats.org/officeDocument/2006/relationships/audio" Target="../media/media2.mp3"/><Relationship Id="rId9" Type="http://schemas.openxmlformats.org/officeDocument/2006/relationships/image" Target="../media/image42.png"/><Relationship Id="rId14"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56.png"/><Relationship Id="rId18" Type="http://schemas.openxmlformats.org/officeDocument/2006/relationships/image" Target="../media/image42.svg"/><Relationship Id="rId3" Type="http://schemas.microsoft.com/office/2007/relationships/media" Target="../media/media2.mp3"/><Relationship Id="rId7" Type="http://schemas.openxmlformats.org/officeDocument/2006/relationships/image" Target="../media/image1.png"/><Relationship Id="rId12" Type="http://schemas.openxmlformats.org/officeDocument/2006/relationships/image" Target="../media/image55.png"/><Relationship Id="rId17" Type="http://schemas.openxmlformats.org/officeDocument/2006/relationships/image" Target="../media/image41.png"/><Relationship Id="rId2" Type="http://schemas.openxmlformats.org/officeDocument/2006/relationships/audio" Target="../media/media1.mp3"/><Relationship Id="rId16" Type="http://schemas.openxmlformats.org/officeDocument/2006/relationships/image" Target="../media/image40.svg"/><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54.png"/><Relationship Id="rId5" Type="http://schemas.openxmlformats.org/officeDocument/2006/relationships/slideLayout" Target="../slideLayouts/slideLayout1.xml"/><Relationship Id="rId15" Type="http://schemas.openxmlformats.org/officeDocument/2006/relationships/image" Target="../media/image39.png"/><Relationship Id="rId10" Type="http://schemas.openxmlformats.org/officeDocument/2006/relationships/image" Target="../media/image53.png"/><Relationship Id="rId19" Type="http://schemas.openxmlformats.org/officeDocument/2006/relationships/image" Target="../media/image38.png"/><Relationship Id="rId4" Type="http://schemas.openxmlformats.org/officeDocument/2006/relationships/audio" Target="../media/media2.mp3"/><Relationship Id="rId9" Type="http://schemas.openxmlformats.org/officeDocument/2006/relationships/image" Target="../media/image52.png"/><Relationship Id="rId14"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61.png"/><Relationship Id="rId18" Type="http://schemas.openxmlformats.org/officeDocument/2006/relationships/image" Target="../media/image47.png"/><Relationship Id="rId3" Type="http://schemas.microsoft.com/office/2007/relationships/media" Target="../media/media2.mp3"/><Relationship Id="rId7" Type="http://schemas.openxmlformats.org/officeDocument/2006/relationships/image" Target="../media/image1.png"/><Relationship Id="rId12" Type="http://schemas.openxmlformats.org/officeDocument/2006/relationships/image" Target="../media/image60.png"/><Relationship Id="rId17" Type="http://schemas.openxmlformats.org/officeDocument/2006/relationships/image" Target="../media/image42.svg"/><Relationship Id="rId2" Type="http://schemas.openxmlformats.org/officeDocument/2006/relationships/audio" Target="../media/media1.mp3"/><Relationship Id="rId16" Type="http://schemas.openxmlformats.org/officeDocument/2006/relationships/image" Target="../media/image41.png"/><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59.png"/><Relationship Id="rId5" Type="http://schemas.openxmlformats.org/officeDocument/2006/relationships/slideLayout" Target="../slideLayouts/slideLayout1.xml"/><Relationship Id="rId15" Type="http://schemas.openxmlformats.org/officeDocument/2006/relationships/image" Target="../media/image40.svg"/><Relationship Id="rId10" Type="http://schemas.openxmlformats.org/officeDocument/2006/relationships/image" Target="../media/image58.png"/><Relationship Id="rId19" Type="http://schemas.openxmlformats.org/officeDocument/2006/relationships/image" Target="../media/image38.png"/><Relationship Id="rId4" Type="http://schemas.openxmlformats.org/officeDocument/2006/relationships/audio" Target="../media/media2.mp3"/><Relationship Id="rId9" Type="http://schemas.openxmlformats.org/officeDocument/2006/relationships/image" Target="../media/image57.pn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66.png"/><Relationship Id="rId18" Type="http://schemas.openxmlformats.org/officeDocument/2006/relationships/image" Target="../media/image47.png"/><Relationship Id="rId3" Type="http://schemas.microsoft.com/office/2007/relationships/media" Target="../media/media2.mp3"/><Relationship Id="rId7" Type="http://schemas.openxmlformats.org/officeDocument/2006/relationships/image" Target="../media/image1.png"/><Relationship Id="rId12" Type="http://schemas.openxmlformats.org/officeDocument/2006/relationships/image" Target="../media/image65.png"/><Relationship Id="rId17" Type="http://schemas.openxmlformats.org/officeDocument/2006/relationships/image" Target="../media/image42.svg"/><Relationship Id="rId2" Type="http://schemas.openxmlformats.org/officeDocument/2006/relationships/audio" Target="../media/media1.mp3"/><Relationship Id="rId16" Type="http://schemas.openxmlformats.org/officeDocument/2006/relationships/image" Target="../media/image41.png"/><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64.png"/><Relationship Id="rId5" Type="http://schemas.openxmlformats.org/officeDocument/2006/relationships/slideLayout" Target="../slideLayouts/slideLayout1.xml"/><Relationship Id="rId15" Type="http://schemas.openxmlformats.org/officeDocument/2006/relationships/image" Target="../media/image40.svg"/><Relationship Id="rId10" Type="http://schemas.openxmlformats.org/officeDocument/2006/relationships/image" Target="../media/image63.png"/><Relationship Id="rId19" Type="http://schemas.openxmlformats.org/officeDocument/2006/relationships/image" Target="../media/image38.png"/><Relationship Id="rId4" Type="http://schemas.openxmlformats.org/officeDocument/2006/relationships/audio" Target="../media/media2.mp3"/><Relationship Id="rId9" Type="http://schemas.openxmlformats.org/officeDocument/2006/relationships/image" Target="../media/image62.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7" name="TextBox 6">
            <a:extLst>
              <a:ext uri="{FF2B5EF4-FFF2-40B4-BE49-F238E27FC236}">
                <a16:creationId xmlns:a16="http://schemas.microsoft.com/office/drawing/2014/main" id="{F642DDB6-572D-804B-E6DA-3618152228D1}"/>
              </a:ext>
            </a:extLst>
          </p:cNvPr>
          <p:cNvSpPr txBox="1"/>
          <p:nvPr/>
        </p:nvSpPr>
        <p:spPr>
          <a:xfrm>
            <a:off x="1095182" y="699284"/>
            <a:ext cx="9863984" cy="3416320"/>
          </a:xfrm>
          <a:prstGeom prst="rect">
            <a:avLst/>
          </a:prstGeom>
          <a:noFill/>
        </p:spPr>
        <p:txBody>
          <a:bodyPr wrap="square">
            <a:spAutoFit/>
          </a:bodyPr>
          <a:lstStyle/>
          <a:p>
            <a:pPr lvl="0" algn="ctr" defTabSz="914377">
              <a:lnSpc>
                <a:spcPct val="100000"/>
              </a:lnSpc>
              <a:buClr>
                <a:srgbClr val="000000"/>
              </a:buClr>
              <a:defRPr/>
            </a:pP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6</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Trường hợp bằng</a:t>
            </a:r>
            <a:endPar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lvl="0" algn="ctr" defTabSz="914377">
              <a:lnSpc>
                <a:spcPct val="100000"/>
              </a:lnSpc>
              <a:buClr>
                <a:srgbClr val="000000"/>
              </a:buClr>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nhau thứ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ba</a:t>
            </a: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của tam giác góc - cạnh</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góc </a:t>
            </a:r>
            <a:endPar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lvl="0" algn="ctr" defTabSz="914377">
              <a:lnSpc>
                <a:spcPct val="100000"/>
              </a:lnSpc>
              <a:buClr>
                <a:srgbClr val="000000"/>
              </a:buClr>
              <a:defRPr/>
            </a:pP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25812FA-162D-6E13-D91A-DFF8F08F335E}"/>
              </a:ext>
            </a:extLst>
          </p:cNvPr>
          <p:cNvSpPr txBox="1"/>
          <p:nvPr/>
        </p:nvSpPr>
        <p:spPr>
          <a:xfrm>
            <a:off x="1723698" y="368814"/>
            <a:ext cx="8225381" cy="966803"/>
          </a:xfrm>
          <a:prstGeom prst="rect">
            <a:avLst/>
          </a:prstGeom>
          <a:noFill/>
        </p:spPr>
        <p:txBody>
          <a:bodyPr wrap="square" rtlCol="0">
            <a:spAutoFit/>
          </a:bodyPr>
          <a:lstStyle/>
          <a:p>
            <a:pPr algn="ctr">
              <a:lnSpc>
                <a:spcPct val="125000"/>
              </a:lnSpc>
            </a:pPr>
            <a:r>
              <a:rPr lang="vi-VN" sz="2400" b="1" dirty="0">
                <a:solidFill>
                  <a:srgbClr val="000000"/>
                </a:solidFill>
                <a:latin typeface="UTM Avo" panose="02040603050506020204" pitchFamily="18" charset="0"/>
              </a:rPr>
              <a:t>* Trường hợp bằng nhau về cạnh huyền và góc nhọn của tam giác vuông </a:t>
            </a:r>
          </a:p>
        </p:txBody>
      </p:sp>
      <p:sp>
        <p:nvSpPr>
          <p:cNvPr id="3" name="Rectangle 2">
            <a:extLst>
              <a:ext uri="{FF2B5EF4-FFF2-40B4-BE49-F238E27FC236}">
                <a16:creationId xmlns:a16="http://schemas.microsoft.com/office/drawing/2014/main" id="{95E2521D-6E9F-DB5D-FCEA-7911D2973818}"/>
              </a:ext>
            </a:extLst>
          </p:cNvPr>
          <p:cNvSpPr/>
          <p:nvPr/>
        </p:nvSpPr>
        <p:spPr>
          <a:xfrm>
            <a:off x="1251631" y="1885051"/>
            <a:ext cx="9498889" cy="1543949"/>
          </a:xfrm>
          <a:prstGeom prst="rect">
            <a:avLst/>
          </a:prstGeom>
          <a:solidFill>
            <a:schemeClr val="tx1">
              <a:lumMod val="20000"/>
              <a:lumOff val="80000"/>
            </a:schemeClr>
          </a:solidFill>
          <a:ln>
            <a:solidFill>
              <a:schemeClr val="tx1"/>
            </a:solidFill>
            <a:prstDash val="solid"/>
          </a:ln>
        </p:spPr>
        <p:txBody>
          <a:bodyPr wrap="square">
            <a:spAutoFit/>
          </a:bodyPr>
          <a:lstStyle/>
          <a:p>
            <a:pPr algn="just">
              <a:lnSpc>
                <a:spcPct val="150000"/>
              </a:lnSpc>
            </a:pPr>
            <a:r>
              <a:rPr lang="vi-VN" sz="2200" dirty="0">
                <a:solidFill>
                  <a:srgbClr val="000000"/>
                </a:solidFill>
                <a:latin typeface="UTM Avo" panose="02040603050506020204" pitchFamily="18" charset="0"/>
              </a:rPr>
              <a:t>Nếu cạnh huyền và một góc nhọn của tam giác vuông này bằng cạnh huyền và một góc nhọn của tam giác vuông kia thì hai tam giác vuông đó bằng nhau. </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917CA66-F789-FADC-51CA-2691DEB326A5}"/>
                  </a:ext>
                </a:extLst>
              </p:cNvPr>
              <p:cNvGraphicFramePr>
                <a:graphicFrameLocks noGrp="1"/>
              </p:cNvGraphicFramePr>
              <p:nvPr>
                <p:extLst>
                  <p:ext uri="{D42A27DB-BD31-4B8C-83A1-F6EECF244321}">
                    <p14:modId xmlns:p14="http://schemas.microsoft.com/office/powerpoint/2010/main" val="509908834"/>
                  </p:ext>
                </p:extLst>
              </p:nvPr>
            </p:nvGraphicFramePr>
            <p:xfrm>
              <a:off x="2715263" y="3782795"/>
              <a:ext cx="3826174" cy="2116456"/>
            </p:xfrm>
            <a:graphic>
              <a:graphicData uri="http://schemas.openxmlformats.org/drawingml/2006/table">
                <a:tbl>
                  <a:tblPr firstRow="1" firstCol="1" bandRow="1"/>
                  <a:tblGrid>
                    <a:gridCol w="833954">
                      <a:extLst>
                        <a:ext uri="{9D8B030D-6E8A-4147-A177-3AD203B41FA5}">
                          <a16:colId xmlns:a16="http://schemas.microsoft.com/office/drawing/2014/main" val="3304276446"/>
                        </a:ext>
                      </a:extLst>
                    </a:gridCol>
                    <a:gridCol w="2992220">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400" b="1" kern="1200" dirty="0">
                              <a:solidFill>
                                <a:srgbClr val="000000"/>
                              </a:solidFill>
                              <a:latin typeface="UTM Avo" panose="02040603050506020204" pitchFamily="18" charset="0"/>
                              <a:ea typeface="+mn-ea"/>
                              <a:cs typeface="+mn-cs"/>
                            </a:rPr>
                            <a:t>GT</a:t>
                          </a:r>
                          <a:endParaRPr lang="en-US" sz="2400" b="1" kern="1200" dirty="0">
                            <a:solidFill>
                              <a:srgbClr val="000000"/>
                            </a:solidFill>
                            <a:latin typeface="UTM Avo" panose="02040603050506020204" pitchFamily="18" charset="0"/>
                            <a:ea typeface="+mn-ea"/>
                            <a:cs typeface="+mn-cs"/>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defTabSz="914400" rtl="0" eaLnBrk="1" latinLnBrk="0" hangingPunct="1">
                            <a:lnSpc>
                              <a:spcPct val="150000"/>
                            </a:lnSpc>
                            <a:spcBef>
                              <a:spcPts val="0"/>
                            </a:spcBef>
                            <a:spcAft>
                              <a:spcPts val="0"/>
                            </a:spcAft>
                          </a:pPr>
                          <a14:m>
                            <m:oMath xmlns:m="http://schemas.openxmlformats.org/officeDocument/2006/math">
                              <m:r>
                                <m:rPr>
                                  <m:nor/>
                                </m:rPr>
                                <a:rPr lang="en-US" sz="2400" i="0" kern="1200" dirty="0" smtClean="0">
                                  <a:solidFill>
                                    <a:srgbClr val="000000"/>
                                  </a:solidFill>
                                  <a:latin typeface="UTM Avo" panose="02040603050506020204" pitchFamily="18" charset="0"/>
                                  <a:ea typeface="+mn-ea"/>
                                  <a:cs typeface="+mn-cs"/>
                                </a:rPr>
                                <m:t>Δ</m:t>
                              </m:r>
                              <m:r>
                                <m:rPr>
                                  <m:nor/>
                                </m:rPr>
                                <a:rPr lang="en-US" sz="2400" i="0" kern="1200" dirty="0">
                                  <a:solidFill>
                                    <a:srgbClr val="000000"/>
                                  </a:solidFill>
                                  <a:latin typeface="UTM Avo" panose="02040603050506020204" pitchFamily="18" charset="0"/>
                                  <a:ea typeface="+mn-ea"/>
                                  <a:cs typeface="+mn-cs"/>
                                </a:rPr>
                                <m:t>ABC</m:t>
                              </m:r>
                              <m:r>
                                <m:rPr>
                                  <m:nor/>
                                </m:rPr>
                                <a:rPr lang="vi-VN" sz="2400" i="0" kern="1200" dirty="0">
                                  <a:solidFill>
                                    <a:srgbClr val="000000"/>
                                  </a:solidFill>
                                  <a:latin typeface="UTM Avo" panose="02040603050506020204" pitchFamily="18" charset="0"/>
                                  <a:ea typeface="+mn-ea"/>
                                  <a:cs typeface="+mn-cs"/>
                                </a:rPr>
                                <m:t>, </m:t>
                              </m:r>
                              <m:r>
                                <m:rPr>
                                  <m:nor/>
                                </m:rPr>
                                <a:rPr lang="en-US" sz="2400" i="0" kern="1200" dirty="0">
                                  <a:solidFill>
                                    <a:srgbClr val="000000"/>
                                  </a:solidFill>
                                  <a:latin typeface="UTM Avo" panose="02040603050506020204" pitchFamily="18" charset="0"/>
                                  <a:ea typeface="+mn-ea"/>
                                  <a:cs typeface="+mn-cs"/>
                                </a:rPr>
                                <m:t>ΔA</m:t>
                              </m:r>
                              <m:r>
                                <m:rPr>
                                  <m:nor/>
                                </m:rPr>
                                <a:rPr lang="vi-VN" sz="2400" i="0" kern="1200" dirty="0">
                                  <a:solidFill>
                                    <a:srgbClr val="000000"/>
                                  </a:solidFill>
                                  <a:latin typeface="UTM Avo" panose="02040603050506020204" pitchFamily="18" charset="0"/>
                                  <a:ea typeface="+mn-ea"/>
                                  <a:cs typeface="+mn-cs"/>
                                </a:rPr>
                                <m:t>’</m:t>
                              </m:r>
                              <m:r>
                                <m:rPr>
                                  <m:nor/>
                                </m:rPr>
                                <a:rPr lang="vi-VN" sz="2400" i="0" kern="1200" dirty="0">
                                  <a:solidFill>
                                    <a:srgbClr val="000000"/>
                                  </a:solidFill>
                                  <a:latin typeface="UTM Avo" panose="02040603050506020204" pitchFamily="18" charset="0"/>
                                  <a:ea typeface="+mn-ea"/>
                                  <a:cs typeface="+mn-cs"/>
                                </a:rPr>
                                <m:t>B</m:t>
                              </m:r>
                              <m:r>
                                <m:rPr>
                                  <m:nor/>
                                </m:rPr>
                                <a:rPr lang="vi-VN" sz="2400" i="0" kern="1200" dirty="0">
                                  <a:solidFill>
                                    <a:srgbClr val="000000"/>
                                  </a:solidFill>
                                  <a:latin typeface="UTM Avo" panose="02040603050506020204" pitchFamily="18" charset="0"/>
                                  <a:ea typeface="+mn-ea"/>
                                  <a:cs typeface="+mn-cs"/>
                                </a:rPr>
                                <m:t>’</m:t>
                              </m:r>
                              <m:r>
                                <m:rPr>
                                  <m:nor/>
                                </m:rPr>
                                <a:rPr lang="vi-VN" sz="2400" i="0" kern="1200" dirty="0">
                                  <a:solidFill>
                                    <a:srgbClr val="000000"/>
                                  </a:solidFill>
                                  <a:latin typeface="UTM Avo" panose="02040603050506020204" pitchFamily="18" charset="0"/>
                                  <a:ea typeface="+mn-ea"/>
                                  <a:cs typeface="+mn-cs"/>
                                </a:rPr>
                                <m:t>C</m:t>
                              </m:r>
                              <m:r>
                                <m:rPr>
                                  <m:nor/>
                                </m:rPr>
                                <a:rPr lang="vi-VN" sz="2400" i="0" kern="1200" dirty="0">
                                  <a:solidFill>
                                    <a:srgbClr val="000000"/>
                                  </a:solidFill>
                                  <a:latin typeface="UTM Avo" panose="02040603050506020204" pitchFamily="18" charset="0"/>
                                  <a:ea typeface="+mn-ea"/>
                                  <a:cs typeface="+mn-cs"/>
                                </a:rPr>
                                <m:t>’</m:t>
                              </m:r>
                            </m:oMath>
                          </a14:m>
                          <a:r>
                            <a:rPr lang="en-US" sz="2400" kern="1200" dirty="0">
                              <a:solidFill>
                                <a:srgbClr val="000000"/>
                              </a:solidFill>
                              <a:latin typeface="UTM Avo" panose="02040603050506020204" pitchFamily="18" charset="0"/>
                              <a:ea typeface="+mn-ea"/>
                              <a:cs typeface="+mn-cs"/>
                            </a:rPr>
                            <a:t> </a:t>
                          </a:r>
                        </a:p>
                        <a:p>
                          <a:pPr marL="0" marR="0" algn="just" defTabSz="914400" rtl="0" eaLnBrk="1" latinLnBrk="0" hangingPunct="1">
                            <a:lnSpc>
                              <a:spcPct val="150000"/>
                            </a:lnSpc>
                            <a:spcBef>
                              <a:spcPts val="0"/>
                            </a:spcBef>
                            <a:spcAft>
                              <a:spcPts val="0"/>
                            </a:spcAft>
                          </a:pPr>
                          <a14:m>
                            <m:oMath xmlns:m="http://schemas.openxmlformats.org/officeDocument/2006/math">
                              <m:acc>
                                <m:accPr>
                                  <m:chr m:val="̂"/>
                                  <m:ctrlPr>
                                    <a:rPr lang="en-US" sz="2400" i="1" kern="1200">
                                      <a:solidFill>
                                        <a:srgbClr val="000000"/>
                                      </a:solidFill>
                                      <a:latin typeface="Cambria Math" panose="02040503050406030204" pitchFamily="18" charset="0"/>
                                      <a:ea typeface="+mn-ea"/>
                                      <a:cs typeface="+mn-cs"/>
                                    </a:rPr>
                                  </m:ctrlPr>
                                </m:accPr>
                                <m:e>
                                  <m:r>
                                    <m:rPr>
                                      <m:nor/>
                                    </m:rPr>
                                    <a:rPr lang="vi-VN" sz="2400" i="0" kern="1200">
                                      <a:solidFill>
                                        <a:srgbClr val="000000"/>
                                      </a:solidFill>
                                      <a:latin typeface="UTM Avo" panose="02040603050506020204" pitchFamily="18" charset="0"/>
                                      <a:ea typeface="+mn-ea"/>
                                      <a:cs typeface="+mn-cs"/>
                                    </a:rPr>
                                    <m:t>A</m:t>
                                  </m:r>
                                </m:e>
                              </m:acc>
                              <m:r>
                                <m:rPr>
                                  <m:nor/>
                                </m:rPr>
                                <a:rPr lang="en-US" sz="2400" b="0" i="0" kern="1200" smtClean="0">
                                  <a:solidFill>
                                    <a:srgbClr val="000000"/>
                                  </a:solidFill>
                                  <a:latin typeface="UTM Avo" panose="02040603050506020204" pitchFamily="18" charset="0"/>
                                  <a:ea typeface="+mn-ea"/>
                                  <a:cs typeface="+mn-cs"/>
                                </a:rPr>
                                <m:t> </m:t>
                              </m:r>
                              <m:r>
                                <m:rPr>
                                  <m:nor/>
                                </m:rPr>
                                <a:rPr lang="vi-VN" sz="2400" i="0" kern="1200">
                                  <a:solidFill>
                                    <a:srgbClr val="000000"/>
                                  </a:solidFill>
                                  <a:latin typeface="UTM Avo" panose="02040603050506020204" pitchFamily="18" charset="0"/>
                                  <a:ea typeface="+mn-ea"/>
                                  <a:cs typeface="+mn-cs"/>
                                </a:rPr>
                                <m:t>=</m:t>
                              </m:r>
                              <m:r>
                                <m:rPr>
                                  <m:nor/>
                                </m:rPr>
                                <a:rPr lang="en-US" sz="2400" b="0" i="0" kern="1200" smtClean="0">
                                  <a:solidFill>
                                    <a:srgbClr val="000000"/>
                                  </a:solidFill>
                                  <a:latin typeface="UTM Avo" panose="02040603050506020204" pitchFamily="18" charset="0"/>
                                  <a:ea typeface="+mn-ea"/>
                                  <a:cs typeface="+mn-cs"/>
                                </a:rPr>
                                <m:t> </m:t>
                              </m:r>
                              <m:acc>
                                <m:accPr>
                                  <m:chr m:val="̂"/>
                                  <m:ctrlPr>
                                    <a:rPr lang="en-US" sz="2400" i="1" kern="1200">
                                      <a:solidFill>
                                        <a:srgbClr val="000000"/>
                                      </a:solidFill>
                                      <a:latin typeface="Cambria Math" panose="02040503050406030204" pitchFamily="18" charset="0"/>
                                      <a:ea typeface="+mn-ea"/>
                                      <a:cs typeface="+mn-cs"/>
                                    </a:rPr>
                                  </m:ctrlPr>
                                </m:accPr>
                                <m:e>
                                  <m:r>
                                    <m:rPr>
                                      <m:nor/>
                                    </m:rPr>
                                    <a:rPr lang="vi-VN" sz="2400" i="0" kern="1200">
                                      <a:solidFill>
                                        <a:srgbClr val="000000"/>
                                      </a:solidFill>
                                      <a:latin typeface="UTM Avo" panose="02040603050506020204" pitchFamily="18" charset="0"/>
                                      <a:ea typeface="+mn-ea"/>
                                      <a:cs typeface="+mn-cs"/>
                                    </a:rPr>
                                    <m:t>A</m:t>
                                  </m:r>
                                  <m:r>
                                    <m:rPr>
                                      <m:nor/>
                                    </m:rPr>
                                    <a:rPr lang="vi-VN" sz="2400" i="0" kern="1200">
                                      <a:solidFill>
                                        <a:srgbClr val="000000"/>
                                      </a:solidFill>
                                      <a:latin typeface="UTM Avo" panose="02040603050506020204" pitchFamily="18" charset="0"/>
                                      <a:ea typeface="+mn-ea"/>
                                      <a:cs typeface="+mn-cs"/>
                                    </a:rPr>
                                    <m:t>′</m:t>
                                  </m:r>
                                </m:e>
                              </m:acc>
                              <m:r>
                                <m:rPr>
                                  <m:nor/>
                                </m:rPr>
                                <a:rPr lang="en-US" sz="2400" b="0" i="0" kern="1200" smtClean="0">
                                  <a:solidFill>
                                    <a:srgbClr val="000000"/>
                                  </a:solidFill>
                                  <a:latin typeface="UTM Avo" panose="02040603050506020204" pitchFamily="18" charset="0"/>
                                  <a:ea typeface="+mn-ea"/>
                                  <a:cs typeface="+mn-cs"/>
                                </a:rPr>
                                <m:t> </m:t>
                              </m:r>
                              <m:r>
                                <m:rPr>
                                  <m:nor/>
                                </m:rPr>
                                <a:rPr lang="vi-VN" sz="2400" i="0" kern="1200">
                                  <a:solidFill>
                                    <a:srgbClr val="000000"/>
                                  </a:solidFill>
                                  <a:latin typeface="UTM Avo" panose="02040603050506020204" pitchFamily="18" charset="0"/>
                                  <a:ea typeface="+mn-ea"/>
                                  <a:cs typeface="+mn-cs"/>
                                </a:rPr>
                                <m:t>=</m:t>
                              </m:r>
                              <m:r>
                                <m:rPr>
                                  <m:nor/>
                                </m:rPr>
                                <a:rPr lang="en-US" sz="2400" b="0" i="0" kern="1200" smtClean="0">
                                  <a:solidFill>
                                    <a:srgbClr val="000000"/>
                                  </a:solidFill>
                                  <a:latin typeface="UTM Avo" panose="02040603050506020204" pitchFamily="18" charset="0"/>
                                  <a:ea typeface="+mn-ea"/>
                                  <a:cs typeface="+mn-cs"/>
                                </a:rPr>
                                <m:t> </m:t>
                              </m:r>
                              <m:r>
                                <m:rPr>
                                  <m:nor/>
                                </m:rPr>
                                <a:rPr lang="vi-VN" sz="2400" i="0" kern="1200">
                                  <a:solidFill>
                                    <a:srgbClr val="000000"/>
                                  </a:solidFill>
                                  <a:latin typeface="UTM Avo" panose="02040603050506020204" pitchFamily="18" charset="0"/>
                                  <a:ea typeface="+mn-ea"/>
                                  <a:cs typeface="+mn-cs"/>
                                </a:rPr>
                                <m:t>90</m:t>
                              </m:r>
                              <m:r>
                                <m:rPr>
                                  <m:nor/>
                                </m:rPr>
                                <a:rPr lang="vi-VN" sz="2400" i="0" kern="1200">
                                  <a:solidFill>
                                    <a:srgbClr val="000000"/>
                                  </a:solidFill>
                                  <a:latin typeface="UTM Avo" panose="02040603050506020204" pitchFamily="18" charset="0"/>
                                  <a:ea typeface="+mn-ea"/>
                                  <a:cs typeface="+mn-cs"/>
                                </a:rPr>
                                <m:t>°</m:t>
                              </m:r>
                            </m:oMath>
                          </a14:m>
                          <a:r>
                            <a:rPr lang="vi-VN" sz="2400" kern="1200" dirty="0">
                              <a:solidFill>
                                <a:srgbClr val="000000"/>
                              </a:solidFill>
                              <a:latin typeface="UTM Avo" panose="02040603050506020204" pitchFamily="18" charset="0"/>
                              <a:ea typeface="+mn-ea"/>
                              <a:cs typeface="+mn-cs"/>
                            </a:rPr>
                            <a:t> </a:t>
                          </a:r>
                          <a:endParaRPr lang="en-US" sz="2400" kern="1200" dirty="0">
                            <a:solidFill>
                              <a:srgbClr val="000000"/>
                            </a:solidFill>
                            <a:latin typeface="UTM Avo" panose="02040603050506020204" pitchFamily="18" charset="0"/>
                            <a:ea typeface="+mn-ea"/>
                            <a:cs typeface="+mn-cs"/>
                          </a:endParaRPr>
                        </a:p>
                        <a:p>
                          <a:pPr marL="0" marR="0" algn="just" defTabSz="914400" rtl="0" eaLnBrk="1" latinLnBrk="0" hangingPunct="1">
                            <a:lnSpc>
                              <a:spcPct val="150000"/>
                            </a:lnSpc>
                            <a:spcBef>
                              <a:spcPts val="0"/>
                            </a:spcBef>
                            <a:spcAft>
                              <a:spcPts val="0"/>
                            </a:spcAft>
                          </a:pPr>
                          <a14:m>
                            <m:oMath xmlns:m="http://schemas.openxmlformats.org/officeDocument/2006/math">
                              <m:r>
                                <m:rPr>
                                  <m:nor/>
                                </m:rPr>
                                <a:rPr lang="vi-VN" sz="2400" i="0" kern="1200" dirty="0" smtClean="0">
                                  <a:solidFill>
                                    <a:srgbClr val="000000"/>
                                  </a:solidFill>
                                  <a:latin typeface="UTM Avo" panose="02040603050506020204" pitchFamily="18" charset="0"/>
                                  <a:ea typeface="+mn-ea"/>
                                  <a:cs typeface="+mn-cs"/>
                                </a:rPr>
                                <m:t>BC</m:t>
                              </m:r>
                              <m:r>
                                <m:rPr>
                                  <m:nor/>
                                </m:rPr>
                                <a:rPr lang="en-US" sz="2400" b="0" i="0" kern="1200" dirty="0" smtClean="0">
                                  <a:solidFill>
                                    <a:srgbClr val="000000"/>
                                  </a:solidFill>
                                  <a:latin typeface="UTM Avo" panose="02040603050506020204" pitchFamily="18" charset="0"/>
                                  <a:ea typeface="+mn-ea"/>
                                  <a:cs typeface="+mn-cs"/>
                                </a:rPr>
                                <m:t> </m:t>
                              </m:r>
                              <m:r>
                                <m:rPr>
                                  <m:nor/>
                                </m:rPr>
                                <a:rPr lang="vi-VN" sz="2400" i="0" kern="1200" dirty="0" smtClean="0">
                                  <a:solidFill>
                                    <a:srgbClr val="000000"/>
                                  </a:solidFill>
                                  <a:latin typeface="UTM Avo" panose="02040603050506020204" pitchFamily="18" charset="0"/>
                                  <a:ea typeface="+mn-ea"/>
                                  <a:cs typeface="+mn-cs"/>
                                </a:rPr>
                                <m:t>=</m:t>
                              </m:r>
                              <m:r>
                                <m:rPr>
                                  <m:nor/>
                                </m:rPr>
                                <a:rPr lang="en-US" sz="2400" b="0" i="0" kern="1200" dirty="0" smtClean="0">
                                  <a:solidFill>
                                    <a:srgbClr val="000000"/>
                                  </a:solidFill>
                                  <a:latin typeface="UTM Avo" panose="02040603050506020204" pitchFamily="18" charset="0"/>
                                  <a:ea typeface="+mn-ea"/>
                                  <a:cs typeface="+mn-cs"/>
                                </a:rPr>
                                <m:t> </m:t>
                              </m:r>
                              <m:r>
                                <m:rPr>
                                  <m:nor/>
                                </m:rPr>
                                <a:rPr lang="vi-VN" sz="2400" i="0" kern="1200" dirty="0" smtClean="0">
                                  <a:solidFill>
                                    <a:srgbClr val="000000"/>
                                  </a:solidFill>
                                  <a:latin typeface="UTM Avo" panose="02040603050506020204" pitchFamily="18" charset="0"/>
                                  <a:ea typeface="+mn-ea"/>
                                  <a:cs typeface="+mn-cs"/>
                                </a:rPr>
                                <m:t>B</m:t>
                              </m:r>
                              <m:r>
                                <m:rPr>
                                  <m:nor/>
                                </m:rPr>
                                <a:rPr lang="vi-VN" sz="2400" i="0" kern="1200" dirty="0" smtClean="0">
                                  <a:solidFill>
                                    <a:srgbClr val="000000"/>
                                  </a:solidFill>
                                  <a:latin typeface="UTM Avo" panose="02040603050506020204" pitchFamily="18" charset="0"/>
                                  <a:ea typeface="+mn-ea"/>
                                  <a:cs typeface="+mn-cs"/>
                                </a:rPr>
                                <m:t>’</m:t>
                              </m:r>
                              <m:r>
                                <m:rPr>
                                  <m:nor/>
                                </m:rPr>
                                <a:rPr lang="vi-VN" sz="2400" i="0" kern="1200" dirty="0" smtClean="0">
                                  <a:solidFill>
                                    <a:srgbClr val="000000"/>
                                  </a:solidFill>
                                  <a:latin typeface="UTM Avo" panose="02040603050506020204" pitchFamily="18" charset="0"/>
                                  <a:ea typeface="+mn-ea"/>
                                  <a:cs typeface="+mn-cs"/>
                                </a:rPr>
                                <m:t>C</m:t>
                              </m:r>
                              <m:r>
                                <m:rPr>
                                  <m:nor/>
                                </m:rPr>
                                <a:rPr lang="vi-VN" sz="2400" i="0" kern="1200" dirty="0" smtClean="0">
                                  <a:solidFill>
                                    <a:srgbClr val="000000"/>
                                  </a:solidFill>
                                  <a:latin typeface="UTM Avo" panose="02040603050506020204" pitchFamily="18" charset="0"/>
                                  <a:ea typeface="+mn-ea"/>
                                  <a:cs typeface="+mn-cs"/>
                                </a:rPr>
                                <m:t>’</m:t>
                              </m:r>
                            </m:oMath>
                          </a14:m>
                          <a:r>
                            <a:rPr lang="vi-VN" sz="2400" kern="1200" dirty="0">
                              <a:solidFill>
                                <a:srgbClr val="000000"/>
                              </a:solidFill>
                              <a:latin typeface="UTM Avo" panose="02040603050506020204" pitchFamily="18" charset="0"/>
                              <a:ea typeface="+mn-ea"/>
                              <a:cs typeface="+mn-cs"/>
                            </a:rPr>
                            <a:t>; </a:t>
                          </a:r>
                          <a14:m>
                            <m:oMath xmlns:m="http://schemas.openxmlformats.org/officeDocument/2006/math">
                              <m:acc>
                                <m:accPr>
                                  <m:chr m:val="̂"/>
                                  <m:ctrlPr>
                                    <a:rPr lang="en-US" sz="2400" i="1" kern="1200">
                                      <a:solidFill>
                                        <a:srgbClr val="000000"/>
                                      </a:solidFill>
                                      <a:latin typeface="Cambria Math" panose="02040503050406030204" pitchFamily="18" charset="0"/>
                                      <a:ea typeface="+mn-ea"/>
                                      <a:cs typeface="+mn-cs"/>
                                    </a:rPr>
                                  </m:ctrlPr>
                                </m:accPr>
                                <m:e>
                                  <m:r>
                                    <m:rPr>
                                      <m:nor/>
                                    </m:rPr>
                                    <a:rPr lang="vi-VN" sz="2400" i="0" kern="1200">
                                      <a:solidFill>
                                        <a:srgbClr val="000000"/>
                                      </a:solidFill>
                                      <a:latin typeface="UTM Avo" panose="02040603050506020204" pitchFamily="18" charset="0"/>
                                      <a:ea typeface="+mn-ea"/>
                                      <a:cs typeface="+mn-cs"/>
                                    </a:rPr>
                                    <m:t>B</m:t>
                                  </m:r>
                                </m:e>
                              </m:acc>
                              <m:r>
                                <m:rPr>
                                  <m:nor/>
                                </m:rPr>
                                <a:rPr lang="en-US" sz="2400" b="0" i="0" kern="1200" smtClean="0">
                                  <a:solidFill>
                                    <a:srgbClr val="000000"/>
                                  </a:solidFill>
                                  <a:latin typeface="UTM Avo" panose="02040603050506020204" pitchFamily="18" charset="0"/>
                                  <a:ea typeface="+mn-ea"/>
                                  <a:cs typeface="+mn-cs"/>
                                </a:rPr>
                                <m:t> </m:t>
                              </m:r>
                              <m:r>
                                <m:rPr>
                                  <m:nor/>
                                </m:rPr>
                                <a:rPr lang="vi-VN" sz="2400" i="0" kern="1200">
                                  <a:solidFill>
                                    <a:srgbClr val="000000"/>
                                  </a:solidFill>
                                  <a:latin typeface="UTM Avo" panose="02040603050506020204" pitchFamily="18" charset="0"/>
                                  <a:ea typeface="+mn-ea"/>
                                  <a:cs typeface="+mn-cs"/>
                                </a:rPr>
                                <m:t>=</m:t>
                              </m:r>
                              <m:r>
                                <m:rPr>
                                  <m:nor/>
                                </m:rPr>
                                <a:rPr lang="en-US" sz="2400" b="0" i="0" kern="1200" smtClean="0">
                                  <a:solidFill>
                                    <a:srgbClr val="000000"/>
                                  </a:solidFill>
                                  <a:latin typeface="UTM Avo" panose="02040603050506020204" pitchFamily="18" charset="0"/>
                                  <a:ea typeface="+mn-ea"/>
                                  <a:cs typeface="+mn-cs"/>
                                </a:rPr>
                                <m:t> </m:t>
                              </m:r>
                              <m:acc>
                                <m:accPr>
                                  <m:chr m:val="̂"/>
                                  <m:ctrlPr>
                                    <a:rPr lang="en-US" sz="2400" i="1" kern="1200">
                                      <a:solidFill>
                                        <a:srgbClr val="000000"/>
                                      </a:solidFill>
                                      <a:latin typeface="Cambria Math" panose="02040503050406030204" pitchFamily="18" charset="0"/>
                                      <a:ea typeface="+mn-ea"/>
                                      <a:cs typeface="+mn-cs"/>
                                    </a:rPr>
                                  </m:ctrlPr>
                                </m:accPr>
                                <m:e>
                                  <m:r>
                                    <m:rPr>
                                      <m:nor/>
                                    </m:rPr>
                                    <a:rPr lang="vi-VN" sz="2400" i="0" kern="1200">
                                      <a:solidFill>
                                        <a:srgbClr val="000000"/>
                                      </a:solidFill>
                                      <a:latin typeface="UTM Avo" panose="02040603050506020204" pitchFamily="18" charset="0"/>
                                      <a:ea typeface="+mn-ea"/>
                                      <a:cs typeface="+mn-cs"/>
                                    </a:rPr>
                                    <m:t>B</m:t>
                                  </m:r>
                                  <m:r>
                                    <m:rPr>
                                      <m:nor/>
                                    </m:rPr>
                                    <a:rPr lang="vi-VN" sz="2400" i="0" kern="1200">
                                      <a:solidFill>
                                        <a:srgbClr val="000000"/>
                                      </a:solidFill>
                                      <a:latin typeface="UTM Avo" panose="02040603050506020204" pitchFamily="18" charset="0"/>
                                      <a:ea typeface="+mn-ea"/>
                                      <a:cs typeface="+mn-cs"/>
                                    </a:rPr>
                                    <m:t>′</m:t>
                                  </m:r>
                                </m:e>
                              </m:acc>
                            </m:oMath>
                          </a14:m>
                          <a:r>
                            <a:rPr lang="vi-VN" sz="2400" kern="1200" dirty="0">
                              <a:solidFill>
                                <a:srgbClr val="000000"/>
                              </a:solidFill>
                              <a:latin typeface="UTM Avo" panose="02040603050506020204" pitchFamily="18" charset="0"/>
                              <a:ea typeface="+mn-ea"/>
                              <a:cs typeface="+mn-cs"/>
                            </a:rPr>
                            <a:t> </a:t>
                          </a:r>
                          <a:endParaRPr lang="en-US" sz="2400" kern="1200" dirty="0">
                            <a:solidFill>
                              <a:srgbClr val="000000"/>
                            </a:solidFill>
                            <a:latin typeface="UTM Avo" panose="02040603050506020204"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400" b="1" kern="1200" dirty="0">
                              <a:solidFill>
                                <a:srgbClr val="000000"/>
                              </a:solidFill>
                              <a:latin typeface="UTM Avo" panose="02040603050506020204" pitchFamily="18" charset="0"/>
                              <a:ea typeface="+mn-ea"/>
                              <a:cs typeface="+mn-cs"/>
                            </a:rPr>
                            <a:t>KL</a:t>
                          </a:r>
                          <a:endParaRPr lang="en-US" sz="2400" b="1" kern="1200" dirty="0">
                            <a:solidFill>
                              <a:srgbClr val="000000"/>
                            </a:solidFill>
                            <a:latin typeface="UTM Avo" panose="02040603050506020204" pitchFamily="18" charset="0"/>
                            <a:ea typeface="+mn-ea"/>
                            <a:cs typeface="+mn-cs"/>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defTabSz="914400" rtl="0" eaLnBrk="1" latinLnBrk="0" hangingPunct="1">
                            <a:lnSpc>
                              <a:spcPct val="150000"/>
                            </a:lnSpc>
                            <a:spcBef>
                              <a:spcPts val="0"/>
                            </a:spcBef>
                            <a:spcAft>
                              <a:spcPts val="0"/>
                            </a:spcAft>
                          </a:pPr>
                          <a14:m>
                            <m:oMath xmlns:m="http://schemas.openxmlformats.org/officeDocument/2006/math">
                              <m:r>
                                <m:rPr>
                                  <m:nor/>
                                </m:rPr>
                                <a:rPr lang="en-US" sz="2400" i="0" kern="1200" dirty="0" smtClean="0">
                                  <a:solidFill>
                                    <a:srgbClr val="000000"/>
                                  </a:solidFill>
                                  <a:latin typeface="UTM Avo" panose="02040603050506020204" pitchFamily="18" charset="0"/>
                                  <a:ea typeface="+mn-ea"/>
                                  <a:cs typeface="+mn-cs"/>
                                </a:rPr>
                                <m:t>Δ</m:t>
                              </m:r>
                              <m:r>
                                <m:rPr>
                                  <m:nor/>
                                </m:rPr>
                                <a:rPr lang="vi-VN" sz="2400" i="0" kern="1200" dirty="0">
                                  <a:solidFill>
                                    <a:srgbClr val="000000"/>
                                  </a:solidFill>
                                  <a:latin typeface="UTM Avo" panose="02040603050506020204" pitchFamily="18" charset="0"/>
                                  <a:ea typeface="+mn-ea"/>
                                  <a:cs typeface="+mn-cs"/>
                                </a:rPr>
                                <m:t>ABC</m:t>
                              </m:r>
                              <m:r>
                                <m:rPr>
                                  <m:nor/>
                                </m:rPr>
                                <a:rPr lang="en-US" sz="2400" b="0" i="0" kern="1200" dirty="0" smtClean="0">
                                  <a:solidFill>
                                    <a:srgbClr val="000000"/>
                                  </a:solidFill>
                                  <a:latin typeface="UTM Avo" panose="02040603050506020204" pitchFamily="18" charset="0"/>
                                  <a:ea typeface="+mn-ea"/>
                                  <a:cs typeface="+mn-cs"/>
                                </a:rPr>
                                <m:t> </m:t>
                              </m:r>
                              <m:r>
                                <m:rPr>
                                  <m:nor/>
                                </m:rPr>
                                <a:rPr lang="vi-VN" sz="2400" i="0" kern="1200" dirty="0">
                                  <a:solidFill>
                                    <a:srgbClr val="000000"/>
                                  </a:solidFill>
                                  <a:latin typeface="UTM Avo" panose="02040603050506020204" pitchFamily="18" charset="0"/>
                                  <a:ea typeface="+mn-ea"/>
                                  <a:cs typeface="+mn-cs"/>
                                </a:rPr>
                                <m:t>=</m:t>
                              </m:r>
                              <m:r>
                                <m:rPr>
                                  <m:nor/>
                                </m:rPr>
                                <a:rPr lang="en-US" sz="2400" b="0" i="0" kern="1200" dirty="0" smtClean="0">
                                  <a:solidFill>
                                    <a:srgbClr val="000000"/>
                                  </a:solidFill>
                                  <a:latin typeface="UTM Avo" panose="02040603050506020204" pitchFamily="18" charset="0"/>
                                  <a:ea typeface="+mn-ea"/>
                                  <a:cs typeface="+mn-cs"/>
                                </a:rPr>
                                <m:t> </m:t>
                              </m:r>
                              <m:r>
                                <m:rPr>
                                  <m:nor/>
                                </m:rPr>
                                <a:rPr lang="en-US" sz="2400" i="0" kern="1200" dirty="0">
                                  <a:solidFill>
                                    <a:srgbClr val="000000"/>
                                  </a:solidFill>
                                  <a:latin typeface="UTM Avo" panose="02040603050506020204" pitchFamily="18" charset="0"/>
                                  <a:ea typeface="+mn-ea"/>
                                  <a:cs typeface="+mn-cs"/>
                                </a:rPr>
                                <m:t>Δ</m:t>
                              </m:r>
                              <m:r>
                                <m:rPr>
                                  <m:nor/>
                                </m:rPr>
                                <a:rPr lang="vi-VN" sz="2400" i="0" kern="1200" dirty="0">
                                  <a:solidFill>
                                    <a:srgbClr val="000000"/>
                                  </a:solidFill>
                                  <a:latin typeface="UTM Avo" panose="02040603050506020204" pitchFamily="18" charset="0"/>
                                  <a:ea typeface="+mn-ea"/>
                                  <a:cs typeface="+mn-cs"/>
                                </a:rPr>
                                <m:t>A</m:t>
                              </m:r>
                              <m:r>
                                <m:rPr>
                                  <m:nor/>
                                </m:rPr>
                                <a:rPr lang="vi-VN" sz="2400" i="0" kern="1200" dirty="0">
                                  <a:solidFill>
                                    <a:srgbClr val="000000"/>
                                  </a:solidFill>
                                  <a:latin typeface="UTM Avo" panose="02040603050506020204" pitchFamily="18" charset="0"/>
                                  <a:ea typeface="+mn-ea"/>
                                  <a:cs typeface="+mn-cs"/>
                                </a:rPr>
                                <m:t>’</m:t>
                              </m:r>
                              <m:r>
                                <m:rPr>
                                  <m:nor/>
                                </m:rPr>
                                <a:rPr lang="vi-VN" sz="2400" i="0" kern="1200" dirty="0">
                                  <a:solidFill>
                                    <a:srgbClr val="000000"/>
                                  </a:solidFill>
                                  <a:latin typeface="UTM Avo" panose="02040603050506020204" pitchFamily="18" charset="0"/>
                                  <a:ea typeface="+mn-ea"/>
                                  <a:cs typeface="+mn-cs"/>
                                </a:rPr>
                                <m:t>B</m:t>
                              </m:r>
                              <m:r>
                                <m:rPr>
                                  <m:nor/>
                                </m:rPr>
                                <a:rPr lang="vi-VN" sz="2400" i="0" kern="1200" dirty="0">
                                  <a:solidFill>
                                    <a:srgbClr val="000000"/>
                                  </a:solidFill>
                                  <a:latin typeface="UTM Avo" panose="02040603050506020204" pitchFamily="18" charset="0"/>
                                  <a:ea typeface="+mn-ea"/>
                                  <a:cs typeface="+mn-cs"/>
                                </a:rPr>
                                <m:t>’</m:t>
                              </m:r>
                              <m:r>
                                <m:rPr>
                                  <m:nor/>
                                </m:rPr>
                                <a:rPr lang="vi-VN" sz="2400" i="0" kern="1200" dirty="0">
                                  <a:solidFill>
                                    <a:srgbClr val="000000"/>
                                  </a:solidFill>
                                  <a:latin typeface="UTM Avo" panose="02040603050506020204" pitchFamily="18" charset="0"/>
                                  <a:ea typeface="+mn-ea"/>
                                  <a:cs typeface="+mn-cs"/>
                                </a:rPr>
                                <m:t>C</m:t>
                              </m:r>
                            </m:oMath>
                          </a14:m>
                          <a:r>
                            <a:rPr lang="vi-VN" sz="2400" kern="1200" dirty="0">
                              <a:solidFill>
                                <a:srgbClr val="000000"/>
                              </a:solidFill>
                              <a:latin typeface="UTM Avo" panose="02040603050506020204" pitchFamily="18" charset="0"/>
                              <a:ea typeface="+mn-ea"/>
                              <a:cs typeface="+mn-cs"/>
                            </a:rPr>
                            <a:t>’</a:t>
                          </a:r>
                          <a:endParaRPr lang="en-US" sz="2400" kern="1200" dirty="0">
                            <a:solidFill>
                              <a:srgbClr val="000000"/>
                            </a:solidFill>
                            <a:latin typeface="UTM Avo" panose="02040603050506020204"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8715940"/>
                      </a:ext>
                    </a:extLst>
                  </a:tr>
                </a:tbl>
              </a:graphicData>
            </a:graphic>
          </p:graphicFrame>
        </mc:Choice>
        <mc:Fallback xmlns="">
          <p:graphicFrame>
            <p:nvGraphicFramePr>
              <p:cNvPr id="6" name="Table 5">
                <a:extLst>
                  <a:ext uri="{FF2B5EF4-FFF2-40B4-BE49-F238E27FC236}">
                    <a16:creationId xmlns:a16="http://schemas.microsoft.com/office/drawing/2014/main" id="{A917CA66-F789-FADC-51CA-2691DEB326A5}"/>
                  </a:ext>
                </a:extLst>
              </p:cNvPr>
              <p:cNvGraphicFramePr>
                <a:graphicFrameLocks noGrp="1"/>
              </p:cNvGraphicFramePr>
              <p:nvPr>
                <p:extLst>
                  <p:ext uri="{D42A27DB-BD31-4B8C-83A1-F6EECF244321}">
                    <p14:modId xmlns:p14="http://schemas.microsoft.com/office/powerpoint/2010/main" val="509908834"/>
                  </p:ext>
                </p:extLst>
              </p:nvPr>
            </p:nvGraphicFramePr>
            <p:xfrm>
              <a:off x="2715263" y="3782795"/>
              <a:ext cx="3826174" cy="2116456"/>
            </p:xfrm>
            <a:graphic>
              <a:graphicData uri="http://schemas.openxmlformats.org/drawingml/2006/table">
                <a:tbl>
                  <a:tblPr firstRow="1" firstCol="1" bandRow="1"/>
                  <a:tblGrid>
                    <a:gridCol w="833954">
                      <a:extLst>
                        <a:ext uri="{9D8B030D-6E8A-4147-A177-3AD203B41FA5}">
                          <a16:colId xmlns:a16="http://schemas.microsoft.com/office/drawing/2014/main" val="3304276446"/>
                        </a:ext>
                      </a:extLst>
                    </a:gridCol>
                    <a:gridCol w="2992220">
                      <a:extLst>
                        <a:ext uri="{9D8B030D-6E8A-4147-A177-3AD203B41FA5}">
                          <a16:colId xmlns:a16="http://schemas.microsoft.com/office/drawing/2014/main" val="576607275"/>
                        </a:ext>
                      </a:extLst>
                    </a:gridCol>
                  </a:tblGrid>
                  <a:tr h="1624521">
                    <a:tc>
                      <a:txBody>
                        <a:bodyPr/>
                        <a:lstStyle/>
                        <a:p>
                          <a:pPr marL="0" marR="0" algn="ctr">
                            <a:lnSpc>
                              <a:spcPct val="150000"/>
                            </a:lnSpc>
                            <a:spcBef>
                              <a:spcPts val="0"/>
                            </a:spcBef>
                            <a:spcAft>
                              <a:spcPts val="0"/>
                            </a:spcAft>
                          </a:pPr>
                          <a:r>
                            <a:rPr lang="vi-VN" sz="2400" b="1" kern="1200" dirty="0">
                              <a:solidFill>
                                <a:srgbClr val="000000"/>
                              </a:solidFill>
                              <a:latin typeface="UTM Avo" panose="02040603050506020204" pitchFamily="18" charset="0"/>
                              <a:ea typeface="+mn-ea"/>
                              <a:cs typeface="+mn-cs"/>
                            </a:rPr>
                            <a:t>GT</a:t>
                          </a:r>
                          <a:endParaRPr lang="en-US" sz="2400" b="1" kern="1200" dirty="0">
                            <a:solidFill>
                              <a:srgbClr val="000000"/>
                            </a:solidFill>
                            <a:latin typeface="UTM Avo" panose="02040603050506020204" pitchFamily="18" charset="0"/>
                            <a:ea typeface="+mn-ea"/>
                            <a:cs typeface="+mn-cs"/>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7846" r="-203" b="-41948"/>
                          </a:stretch>
                        </a:blipFill>
                      </a:tcPr>
                    </a:tc>
                    <a:extLst>
                      <a:ext uri="{0D108BD9-81ED-4DB2-BD59-A6C34878D82A}">
                        <a16:rowId xmlns:a16="http://schemas.microsoft.com/office/drawing/2014/main" val="2807010925"/>
                      </a:ext>
                    </a:extLst>
                  </a:tr>
                  <a:tr h="491935">
                    <a:tc>
                      <a:txBody>
                        <a:bodyPr/>
                        <a:lstStyle/>
                        <a:p>
                          <a:pPr marL="0" marR="0" algn="ctr">
                            <a:lnSpc>
                              <a:spcPct val="150000"/>
                            </a:lnSpc>
                            <a:spcBef>
                              <a:spcPts val="0"/>
                            </a:spcBef>
                            <a:spcAft>
                              <a:spcPts val="0"/>
                            </a:spcAft>
                          </a:pPr>
                          <a:r>
                            <a:rPr lang="vi-VN" sz="2400" b="1" kern="1200" dirty="0">
                              <a:solidFill>
                                <a:srgbClr val="000000"/>
                              </a:solidFill>
                              <a:latin typeface="UTM Avo" panose="02040603050506020204" pitchFamily="18" charset="0"/>
                              <a:ea typeface="+mn-ea"/>
                              <a:cs typeface="+mn-cs"/>
                            </a:rPr>
                            <a:t>KL</a:t>
                          </a:r>
                          <a:endParaRPr lang="en-US" sz="2400" b="1" kern="1200" dirty="0">
                            <a:solidFill>
                              <a:srgbClr val="000000"/>
                            </a:solidFill>
                            <a:latin typeface="UTM Avo" panose="02040603050506020204" pitchFamily="18" charset="0"/>
                            <a:ea typeface="+mn-ea"/>
                            <a:cs typeface="+mn-cs"/>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27846" t="-329630" r="-203" b="-38272"/>
                          </a:stretch>
                        </a:blipFill>
                      </a:tcPr>
                    </a:tc>
                    <a:extLst>
                      <a:ext uri="{0D108BD9-81ED-4DB2-BD59-A6C34878D82A}">
                        <a16:rowId xmlns:a16="http://schemas.microsoft.com/office/drawing/2014/main" val="1198715940"/>
                      </a:ext>
                    </a:extLst>
                  </a:tr>
                </a:tbl>
              </a:graphicData>
            </a:graphic>
          </p:graphicFrame>
        </mc:Fallback>
      </mc:AlternateContent>
      <p:pic>
        <p:nvPicPr>
          <p:cNvPr id="4" name="Picture 3">
            <a:extLst>
              <a:ext uri="{FF2B5EF4-FFF2-40B4-BE49-F238E27FC236}">
                <a16:creationId xmlns:a16="http://schemas.microsoft.com/office/drawing/2014/main" id="{78228F23-FEC0-A05C-01B3-B37FDCB32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972" y="3721106"/>
            <a:ext cx="1848186" cy="2239834"/>
          </a:xfrm>
          <a:prstGeom prst="rect">
            <a:avLst/>
          </a:prstGeom>
        </p:spPr>
      </p:pic>
    </p:spTree>
    <p:extLst>
      <p:ext uri="{BB962C8B-B14F-4D97-AF65-F5344CB8AC3E}">
        <p14:creationId xmlns:p14="http://schemas.microsoft.com/office/powerpoint/2010/main" val="2386031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99D7DB-F3B8-7F99-3948-9B9B81E1F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647" y="1544997"/>
            <a:ext cx="2557669" cy="3099663"/>
          </a:xfrm>
          <a:prstGeom prst="rect">
            <a:avLst/>
          </a:prstGeom>
        </p:spPr>
      </p:pic>
      <p:sp>
        <p:nvSpPr>
          <p:cNvPr id="15" name="TextBox 14">
            <a:extLst>
              <a:ext uri="{FF2B5EF4-FFF2-40B4-BE49-F238E27FC236}">
                <a16:creationId xmlns:a16="http://schemas.microsoft.com/office/drawing/2014/main" id="{425812FA-162D-6E13-D91A-DFF8F08F335E}"/>
              </a:ext>
            </a:extLst>
          </p:cNvPr>
          <p:cNvSpPr txBox="1"/>
          <p:nvPr/>
        </p:nvSpPr>
        <p:spPr>
          <a:xfrm>
            <a:off x="618757" y="474666"/>
            <a:ext cx="9228343" cy="505138"/>
          </a:xfrm>
          <a:prstGeom prst="rect">
            <a:avLst/>
          </a:prstGeom>
          <a:noFill/>
        </p:spPr>
        <p:txBody>
          <a:bodyPr wrap="square" rtlCol="0">
            <a:spAutoFit/>
          </a:bodyPr>
          <a:lstStyle/>
          <a:p>
            <a:pPr>
              <a:lnSpc>
                <a:spcPct val="125000"/>
              </a:lnSpc>
            </a:pPr>
            <a:r>
              <a:rPr lang="vi-VN" sz="2400" b="1" dirty="0">
                <a:solidFill>
                  <a:srgbClr val="000000"/>
                </a:solidFill>
                <a:latin typeface="UTM Avo" panose="02040603050506020204" pitchFamily="18" charset="0"/>
              </a:rPr>
              <a:t>Chứng minh:</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4F00EA7-F022-8525-C600-EA62448B6FC7}"/>
                  </a:ext>
                </a:extLst>
              </p:cNvPr>
              <p:cNvSpPr/>
              <p:nvPr/>
            </p:nvSpPr>
            <p:spPr>
              <a:xfrm>
                <a:off x="495151" y="1248060"/>
                <a:ext cx="8073114" cy="3057184"/>
              </a:xfrm>
              <a:prstGeom prst="rect">
                <a:avLst/>
              </a:prstGeom>
            </p:spPr>
            <p:txBody>
              <a:bodyPr wrap="square">
                <a:spAutoFit/>
              </a:bodyPr>
              <a:lstStyle/>
              <a:p>
                <a:pPr algn="just">
                  <a:lnSpc>
                    <a:spcPct val="150000"/>
                  </a:lnSpc>
                </a:pPr>
                <a:r>
                  <a:rPr lang="vi-VN" sz="2400" dirty="0">
                    <a:solidFill>
                      <a:srgbClr val="000000"/>
                    </a:solidFill>
                    <a:latin typeface="UTM Avo" panose="02040603050506020204" pitchFamily="18" charset="0"/>
                  </a:rPr>
                  <a:t>Xét hai tam giác vuông </a:t>
                </a:r>
                <a14:m>
                  <m:oMath xmlns:m="http://schemas.openxmlformats.org/officeDocument/2006/math">
                    <m:r>
                      <m:rPr>
                        <m:nor/>
                      </m:rPr>
                      <a:rPr lang="vi-VN" sz="2400" i="0" dirty="0">
                        <a:solidFill>
                          <a:srgbClr val="000000"/>
                        </a:solidFill>
                        <a:latin typeface="UTM Avo" panose="02040603050506020204" pitchFamily="18" charset="0"/>
                      </a:rPr>
                      <m:t>ABC</m:t>
                    </m:r>
                  </m:oMath>
                </a14:m>
                <a:r>
                  <a:rPr lang="vi-VN" sz="2400" dirty="0">
                    <a:solidFill>
                      <a:srgbClr val="000000"/>
                    </a:solidFill>
                    <a:latin typeface="UTM Avo" panose="02040603050506020204" pitchFamily="18" charset="0"/>
                  </a:rPr>
                  <a:t> và </a:t>
                </a:r>
                <a14:m>
                  <m:oMath xmlns:m="http://schemas.openxmlformats.org/officeDocument/2006/math">
                    <m:r>
                      <m:rPr>
                        <m:nor/>
                      </m:rPr>
                      <a:rPr lang="vi-VN" sz="2400" i="0" dirty="0">
                        <a:solidFill>
                          <a:srgbClr val="000000"/>
                        </a:solidFill>
                        <a:latin typeface="UTM Avo" panose="02040603050506020204" pitchFamily="18" charset="0"/>
                      </a:rPr>
                      <m:t>A</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B</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C</m:t>
                    </m:r>
                    <m:r>
                      <m:rPr>
                        <m:nor/>
                      </m:rPr>
                      <a:rPr lang="vi-VN" sz="2400" i="0" dirty="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ta có: </a:t>
                </a:r>
                <a:endParaRPr lang="en-US" sz="2400" dirty="0">
                  <a:solidFill>
                    <a:srgbClr val="000000"/>
                  </a:solidFill>
                  <a:latin typeface="UTM Avo" panose="02040603050506020204" pitchFamily="18" charset="0"/>
                </a:endParaRPr>
              </a:p>
              <a:p>
                <a:pPr algn="just">
                  <a:lnSpc>
                    <a:spcPct val="150000"/>
                  </a:lnSpc>
                </a:pP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B</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C</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B</m:t>
                        </m:r>
                        <m:r>
                          <m:rPr>
                            <m:nor/>
                          </m:rPr>
                          <a:rPr lang="vi-VN" sz="2400" i="0">
                            <a:solidFill>
                              <a:srgbClr val="000000"/>
                            </a:solidFill>
                            <a:latin typeface="UTM Avo" panose="02040603050506020204" pitchFamily="18" charset="0"/>
                          </a:rPr>
                          <m:t>′</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sSup>
                          <m:sSupPr>
                            <m:ctrlPr>
                              <a:rPr lang="en-US" sz="2400" i="1">
                                <a:solidFill>
                                  <a:srgbClr val="000000"/>
                                </a:solidFill>
                                <a:latin typeface="Cambria Math" panose="02040503050406030204" pitchFamily="18" charset="0"/>
                              </a:rPr>
                            </m:ctrlPr>
                          </m:sSupPr>
                          <m:e>
                            <m:r>
                              <m:rPr>
                                <m:nor/>
                              </m:rPr>
                              <a:rPr lang="vi-VN" sz="2400" i="0">
                                <a:solidFill>
                                  <a:srgbClr val="000000"/>
                                </a:solidFill>
                                <a:latin typeface="UTM Avo" panose="02040603050506020204" pitchFamily="18" charset="0"/>
                              </a:rPr>
                              <m:t>C</m:t>
                            </m:r>
                          </m:e>
                          <m:sup>
                            <m:r>
                              <m:rPr>
                                <m:nor/>
                              </m:rPr>
                              <a:rPr lang="vi-VN" sz="2400" i="0">
                                <a:solidFill>
                                  <a:srgbClr val="000000"/>
                                </a:solidFill>
                                <a:latin typeface="UTM Avo" panose="02040603050506020204" pitchFamily="18" charset="0"/>
                              </a:rPr>
                              <m:t>′</m:t>
                            </m:r>
                          </m:sup>
                        </m:sSup>
                      </m:e>
                    </m:acc>
                    <m: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90</m:t>
                    </m:r>
                    <m:r>
                      <m:rPr>
                        <m:nor/>
                      </m:rPr>
                      <a:rPr lang="vi-VN"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Mà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B</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B</m:t>
                        </m:r>
                        <m:r>
                          <m:rPr>
                            <m:nor/>
                          </m:rPr>
                          <a:rPr lang="vi-VN" sz="2400" i="0">
                            <a:solidFill>
                              <a:srgbClr val="000000"/>
                            </a:solidFill>
                            <a:latin typeface="UTM Avo" panose="02040603050506020204" pitchFamily="18" charset="0"/>
                          </a:rPr>
                          <m:t>′</m:t>
                        </m:r>
                      </m:e>
                    </m:acc>
                  </m:oMath>
                </a14:m>
                <a:r>
                  <a:rPr lang="vi-VN" sz="2400" dirty="0">
                    <a:solidFill>
                      <a:srgbClr val="000000"/>
                    </a:solidFill>
                    <a:latin typeface="UTM Avo" panose="02040603050506020204" pitchFamily="18" charset="0"/>
                  </a:rPr>
                  <a:t> suy ra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C</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C</m:t>
                        </m:r>
                        <m:r>
                          <m:rPr>
                            <m:nor/>
                          </m:rPr>
                          <a:rPr lang="vi-VN" sz="2400" i="0">
                            <a:solidFill>
                              <a:srgbClr val="000000"/>
                            </a:solidFill>
                            <a:latin typeface="UTM Avo" panose="02040603050506020204" pitchFamily="18" charset="0"/>
                          </a:rPr>
                          <m:t>′</m:t>
                        </m:r>
                      </m:e>
                    </m:acc>
                  </m:oMath>
                </a14:m>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Vì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B</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B</m:t>
                        </m:r>
                        <m:r>
                          <m:rPr>
                            <m:nor/>
                          </m:rPr>
                          <a:rPr lang="vi-VN" sz="2400" i="0">
                            <a:solidFill>
                              <a:srgbClr val="000000"/>
                            </a:solidFill>
                            <a:latin typeface="UTM Avo" panose="02040603050506020204" pitchFamily="18" charset="0"/>
                          </a:rPr>
                          <m:t>′</m:t>
                        </m:r>
                      </m:e>
                    </m:acc>
                  </m:oMath>
                </a14:m>
                <a:r>
                  <a:rPr lang="vi-VN" sz="2400" dirty="0">
                    <a:solidFill>
                      <a:srgbClr val="000000"/>
                    </a:solidFill>
                    <a:latin typeface="UTM Avo" panose="02040603050506020204" pitchFamily="18" charset="0"/>
                  </a:rPr>
                  <a:t>, </a:t>
                </a:r>
                <a14:m>
                  <m:oMath xmlns:m="http://schemas.openxmlformats.org/officeDocument/2006/math">
                    <m:r>
                      <m:rPr>
                        <m:nor/>
                      </m:rPr>
                      <a:rPr lang="vi-VN" sz="2400" i="0" dirty="0">
                        <a:solidFill>
                          <a:srgbClr val="000000"/>
                        </a:solidFill>
                        <a:latin typeface="UTM Avo" panose="02040603050506020204" pitchFamily="18" charset="0"/>
                      </a:rPr>
                      <m:t>BC</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B</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C</m:t>
                    </m:r>
                    <m:r>
                      <m:rPr>
                        <m:nor/>
                      </m:rPr>
                      <a:rPr lang="vi-VN" sz="2400" i="0" dirty="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C</m:t>
                        </m:r>
                        <m:r>
                          <m:rPr>
                            <m:nor/>
                          </m:rPr>
                          <a:rPr lang="en-US" sz="2400" b="0" i="0" smtClean="0">
                            <a:solidFill>
                              <a:srgbClr val="000000"/>
                            </a:solidFill>
                            <a:latin typeface="UTM Avo" panose="02040603050506020204" pitchFamily="18" charset="0"/>
                          </a:rPr>
                          <m:t> </m:t>
                        </m:r>
                      </m:e>
                    </m:acc>
                    <m:r>
                      <m:rPr>
                        <m:nor/>
                      </m:rPr>
                      <a:rPr lang="vi-VN" sz="2400" i="0">
                        <a:solidFill>
                          <a:srgbClr val="000000"/>
                        </a:solidFill>
                        <a:latin typeface="UTM Avo" panose="02040603050506020204" pitchFamily="18" charset="0"/>
                      </a:rPr>
                      <m:t>=</m:t>
                    </m:r>
                    <m:acc>
                      <m:accPr>
                        <m:chr m:val="̂"/>
                        <m:ctrlPr>
                          <a:rPr lang="en-US" sz="2400" i="1">
                            <a:solidFill>
                              <a:srgbClr val="000000"/>
                            </a:solidFill>
                            <a:latin typeface="Cambria Math" panose="02040503050406030204" pitchFamily="18" charset="0"/>
                          </a:rPr>
                        </m:ctrlPr>
                      </m:accPr>
                      <m:e>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C</m:t>
                        </m:r>
                        <m:r>
                          <m:rPr>
                            <m:nor/>
                          </m:rPr>
                          <a:rPr lang="vi-VN" sz="2400" i="0">
                            <a:solidFill>
                              <a:srgbClr val="000000"/>
                            </a:solidFill>
                            <a:latin typeface="UTM Avo" panose="02040603050506020204" pitchFamily="18" charset="0"/>
                          </a:rPr>
                          <m:t>′</m:t>
                        </m:r>
                      </m:e>
                    </m:acc>
                  </m:oMath>
                </a14:m>
                <a:r>
                  <a:rPr lang="vi-VN" sz="2400" dirty="0">
                    <a:solidFill>
                      <a:srgbClr val="000000"/>
                    </a:solidFill>
                    <a:latin typeface="UTM Avo" panose="02040603050506020204" pitchFamily="18" charset="0"/>
                  </a:rPr>
                  <a:t> </a:t>
                </a:r>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Nên </a:t>
                </a:r>
                <a14:m>
                  <m:oMath xmlns:m="http://schemas.openxmlformats.org/officeDocument/2006/math">
                    <m:r>
                      <m:rPr>
                        <m:nor/>
                      </m:rPr>
                      <a:rPr lang="en-US" sz="2400" i="0" dirty="0">
                        <a:solidFill>
                          <a:srgbClr val="000000"/>
                        </a:solidFill>
                        <a:latin typeface="UTM Avo" panose="02040603050506020204" pitchFamily="18" charset="0"/>
                      </a:rPr>
                      <m:t>Δ</m:t>
                    </m:r>
                    <m:r>
                      <m:rPr>
                        <m:nor/>
                      </m:rPr>
                      <a:rPr lang="vi-VN" sz="2400" i="0" dirty="0">
                        <a:solidFill>
                          <a:srgbClr val="000000"/>
                        </a:solidFill>
                        <a:latin typeface="UTM Avo" panose="02040603050506020204" pitchFamily="18" charset="0"/>
                      </a:rPr>
                      <m:t>ABC</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m:t>
                    </m:r>
                    <m:r>
                      <m:rPr>
                        <m:nor/>
                      </m:rPr>
                      <a:rPr lang="en-US" sz="2400" b="0" i="0" dirty="0" smtClean="0">
                        <a:solidFill>
                          <a:srgbClr val="000000"/>
                        </a:solidFill>
                        <a:latin typeface="UTM Avo" panose="02040603050506020204" pitchFamily="18" charset="0"/>
                      </a:rPr>
                      <m:t> </m:t>
                    </m:r>
                    <m:r>
                      <m:rPr>
                        <m:nor/>
                      </m:rPr>
                      <a:rPr lang="en-US" sz="2400" i="0" dirty="0">
                        <a:solidFill>
                          <a:srgbClr val="000000"/>
                        </a:solidFill>
                        <a:latin typeface="UTM Avo" panose="02040603050506020204" pitchFamily="18" charset="0"/>
                      </a:rPr>
                      <m:t>Δ</m:t>
                    </m:r>
                    <m:r>
                      <m:rPr>
                        <m:nor/>
                      </m:rPr>
                      <a:rPr lang="vi-VN" sz="2400" i="0" dirty="0">
                        <a:solidFill>
                          <a:srgbClr val="000000"/>
                        </a:solidFill>
                        <a:latin typeface="UTM Avo" panose="02040603050506020204" pitchFamily="18" charset="0"/>
                      </a:rPr>
                      <m:t>A</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B</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C</m:t>
                    </m:r>
                    <m:r>
                      <m:rPr>
                        <m:nor/>
                      </m:rPr>
                      <a:rPr lang="vi-VN" sz="2400" i="0" dirty="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(g.c.g)</a:t>
                </a:r>
                <a:endParaRPr lang="en-US" sz="2400" dirty="0">
                  <a:solidFill>
                    <a:srgbClr val="000000"/>
                  </a:solidFill>
                  <a:latin typeface="UTM Avo" panose="02040603050506020204" pitchFamily="18" charset="0"/>
                </a:endParaRPr>
              </a:p>
            </p:txBody>
          </p:sp>
        </mc:Choice>
        <mc:Fallback xmlns="">
          <p:sp>
            <p:nvSpPr>
              <p:cNvPr id="2" name="Rectangle 1">
                <a:extLst>
                  <a:ext uri="{FF2B5EF4-FFF2-40B4-BE49-F238E27FC236}">
                    <a16:creationId xmlns:a16="http://schemas.microsoft.com/office/drawing/2014/main" id="{04F00EA7-F022-8525-C600-EA62448B6FC7}"/>
                  </a:ext>
                </a:extLst>
              </p:cNvPr>
              <p:cNvSpPr>
                <a:spLocks noRot="1" noChangeAspect="1" noMove="1" noResize="1" noEditPoints="1" noAdjustHandles="1" noChangeArrowheads="1" noChangeShapeType="1" noTextEdit="1"/>
              </p:cNvSpPr>
              <p:nvPr/>
            </p:nvSpPr>
            <p:spPr>
              <a:xfrm>
                <a:off x="495151" y="1248060"/>
                <a:ext cx="8073114" cy="3057184"/>
              </a:xfrm>
              <a:prstGeom prst="rect">
                <a:avLst/>
              </a:prstGeom>
              <a:blipFill>
                <a:blip r:embed="rId3"/>
                <a:stretch>
                  <a:fillRect l="-1132" b="-219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77BDC02-BA2C-A37E-943E-2C72A4335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698" y="1407453"/>
            <a:ext cx="3746936" cy="3746936"/>
          </a:xfrm>
          <a:prstGeom prst="rect">
            <a:avLst/>
          </a:prstGeom>
        </p:spPr>
      </p:pic>
    </p:spTree>
    <p:extLst>
      <p:ext uri="{BB962C8B-B14F-4D97-AF65-F5344CB8AC3E}">
        <p14:creationId xmlns:p14="http://schemas.microsoft.com/office/powerpoint/2010/main" val="3878487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504445" y="463742"/>
            <a:ext cx="1392919"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UTM Avo" panose="02040603050506020204" pitchFamily="18" charset="0"/>
                <a:cs typeface="Arial" panose="020B0604020202020204" pitchFamily="34" charset="0"/>
              </a:rPr>
              <a:t>Ví </a:t>
            </a:r>
            <a:r>
              <a:rPr lang="en-US" sz="2400" b="1" dirty="0" err="1">
                <a:solidFill>
                  <a:sysClr val="windowText" lastClr="000000"/>
                </a:solidFill>
                <a:latin typeface="UTM Avo" panose="02040603050506020204" pitchFamily="18" charset="0"/>
                <a:cs typeface="Arial" panose="020B0604020202020204" pitchFamily="34" charset="0"/>
              </a:rPr>
              <a:t>dụ</a:t>
            </a:r>
            <a:r>
              <a:rPr lang="en-US" sz="2400" b="1" dirty="0">
                <a:solidFill>
                  <a:sysClr val="windowText" lastClr="000000"/>
                </a:solidFill>
                <a:latin typeface="UTM Avo" panose="02040603050506020204" pitchFamily="18"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4" name="Hộp Văn bản 18">
                <a:extLst>
                  <a:ext uri="{FF2B5EF4-FFF2-40B4-BE49-F238E27FC236}">
                    <a16:creationId xmlns:a16="http://schemas.microsoft.com/office/drawing/2014/main" id="{62A2D88C-50E5-4507-BCE5-DD7864A98BFD}"/>
                  </a:ext>
                </a:extLst>
              </p:cNvPr>
              <p:cNvSpPr txBox="1"/>
              <p:nvPr/>
            </p:nvSpPr>
            <p:spPr>
              <a:xfrm>
                <a:off x="1012461" y="980291"/>
                <a:ext cx="9878371" cy="1682640"/>
              </a:xfrm>
              <a:prstGeom prst="rect">
                <a:avLst/>
              </a:prstGeom>
              <a:noFill/>
            </p:spPr>
            <p:txBody>
              <a:bodyPr wrap="square" rtlCol="0">
                <a:spAutoFit/>
              </a:bodyPr>
              <a:lstStyle>
                <a:defPPr>
                  <a:defRPr lang="en-US"/>
                </a:defPPr>
                <a:lvl1pPr algn="just">
                  <a:lnSpc>
                    <a:spcPct val="125000"/>
                  </a:lnSpc>
                  <a:defRPr sz="2400" b="1">
                    <a:solidFill>
                      <a:srgbClr val="000000"/>
                    </a:solidFill>
                    <a:latin typeface="UTM Avo" panose="02040603050506020204" pitchFamily="18" charset="0"/>
                  </a:defRPr>
                </a:lvl1pPr>
              </a:lstStyle>
              <a:p>
                <a:pPr>
                  <a:lnSpc>
                    <a:spcPct val="150000"/>
                  </a:lnSpc>
                </a:pPr>
                <a:r>
                  <a:rPr lang="en-US" b="0" dirty="0"/>
                  <a:t>Cho </a:t>
                </a:r>
                <a:r>
                  <a:rPr lang="en-US" b="0" dirty="0" err="1"/>
                  <a:t>góc</a:t>
                </a:r>
                <a:r>
                  <a:rPr lang="en-US" b="0" dirty="0"/>
                  <a:t> </a:t>
                </a:r>
                <a14:m>
                  <m:oMath xmlns:m="http://schemas.openxmlformats.org/officeDocument/2006/math">
                    <m:r>
                      <m:rPr>
                        <m:nor/>
                      </m:rPr>
                      <a:rPr lang="en-US" b="0" i="0" dirty="0"/>
                      <m:t>xOy</m:t>
                    </m:r>
                  </m:oMath>
                </a14:m>
                <a:r>
                  <a:rPr lang="en-US" b="0" dirty="0"/>
                  <a:t> </a:t>
                </a:r>
                <a:r>
                  <a:rPr lang="en-US" b="0" dirty="0" err="1"/>
                  <a:t>và</a:t>
                </a:r>
                <a:r>
                  <a:rPr lang="en-US" b="0" dirty="0"/>
                  <a:t> </a:t>
                </a:r>
                <a14:m>
                  <m:oMath xmlns:m="http://schemas.openxmlformats.org/officeDocument/2006/math">
                    <m:r>
                      <m:rPr>
                        <m:nor/>
                      </m:rPr>
                      <a:rPr lang="en-US" b="0" i="0" dirty="0"/>
                      <m:t>Oz</m:t>
                    </m:r>
                  </m:oMath>
                </a14:m>
                <a:r>
                  <a:rPr lang="en-US" b="0" dirty="0"/>
                  <a:t> </a:t>
                </a:r>
                <a:r>
                  <a:rPr lang="en-US" b="0" dirty="0" err="1"/>
                  <a:t>là</a:t>
                </a:r>
                <a:r>
                  <a:rPr lang="en-US" b="0" dirty="0"/>
                  <a:t> </a:t>
                </a:r>
                <a:r>
                  <a:rPr lang="en-US" b="0" dirty="0" err="1"/>
                  <a:t>tia</a:t>
                </a:r>
                <a:r>
                  <a:rPr lang="en-US" b="0" dirty="0"/>
                  <a:t> </a:t>
                </a:r>
                <a:r>
                  <a:rPr lang="en-US" b="0" dirty="0" err="1"/>
                  <a:t>phân</a:t>
                </a:r>
                <a:r>
                  <a:rPr lang="en-US" b="0" dirty="0"/>
                  <a:t> </a:t>
                </a:r>
                <a:r>
                  <a:rPr lang="en-US" b="0" dirty="0" err="1"/>
                  <a:t>giác</a:t>
                </a:r>
                <a:r>
                  <a:rPr lang="en-US" b="0" dirty="0"/>
                  <a:t> </a:t>
                </a:r>
                <a:r>
                  <a:rPr lang="en-US" b="0" dirty="0" err="1"/>
                  <a:t>của</a:t>
                </a:r>
                <a:r>
                  <a:rPr lang="en-US" b="0" dirty="0"/>
                  <a:t> </a:t>
                </a:r>
                <a:r>
                  <a:rPr lang="en-US" b="0" dirty="0" err="1"/>
                  <a:t>góc</a:t>
                </a:r>
                <a:r>
                  <a:rPr lang="en-US" b="0" dirty="0"/>
                  <a:t> </a:t>
                </a:r>
                <a:r>
                  <a:rPr lang="en-US" b="0" dirty="0" err="1"/>
                  <a:t>đó</a:t>
                </a:r>
                <a:r>
                  <a:rPr lang="en-US" b="0" dirty="0"/>
                  <a:t>. </a:t>
                </a:r>
                <a:r>
                  <a:rPr lang="en-US" b="0" dirty="0" err="1"/>
                  <a:t>Gọi</a:t>
                </a:r>
                <a:r>
                  <a:rPr lang="en-US" b="0" dirty="0"/>
                  <a:t> </a:t>
                </a:r>
                <a14:m>
                  <m:oMath xmlns:m="http://schemas.openxmlformats.org/officeDocument/2006/math">
                    <m:r>
                      <m:rPr>
                        <m:nor/>
                      </m:rPr>
                      <a:rPr lang="en-US" b="0" i="0" dirty="0"/>
                      <m:t>I</m:t>
                    </m:r>
                  </m:oMath>
                </a14:m>
                <a:r>
                  <a:rPr lang="en-US" b="0" dirty="0"/>
                  <a:t> </a:t>
                </a:r>
                <a:r>
                  <a:rPr lang="en-US" b="0" dirty="0" err="1"/>
                  <a:t>là</a:t>
                </a:r>
                <a:r>
                  <a:rPr lang="en-US" b="0" dirty="0"/>
                  <a:t> </a:t>
                </a:r>
                <a:r>
                  <a:rPr lang="en-US" b="0" dirty="0" err="1"/>
                  <a:t>một</a:t>
                </a:r>
                <a:r>
                  <a:rPr lang="en-US" b="0" dirty="0"/>
                  <a:t> </a:t>
                </a:r>
                <a:r>
                  <a:rPr lang="en-US" b="0" dirty="0" err="1"/>
                  <a:t>điểm</a:t>
                </a:r>
                <a:r>
                  <a:rPr lang="en-US" b="0" dirty="0"/>
                  <a:t> </a:t>
                </a:r>
                <a:r>
                  <a:rPr lang="en-US" b="0" dirty="0" err="1"/>
                  <a:t>trên</a:t>
                </a:r>
                <a:r>
                  <a:rPr lang="en-US" b="0" dirty="0"/>
                  <a:t> </a:t>
                </a:r>
                <a:r>
                  <a:rPr lang="en-US" b="0" dirty="0" err="1"/>
                  <a:t>tia</a:t>
                </a:r>
                <a:r>
                  <a:rPr lang="en-US" b="0" dirty="0"/>
                  <a:t> </a:t>
                </a:r>
                <a14:m>
                  <m:oMath xmlns:m="http://schemas.openxmlformats.org/officeDocument/2006/math">
                    <m:r>
                      <m:rPr>
                        <m:nor/>
                      </m:rPr>
                      <a:rPr lang="en-US" b="0" i="0" dirty="0"/>
                      <m:t>Oz</m:t>
                    </m:r>
                  </m:oMath>
                </a14:m>
                <a:r>
                  <a:rPr lang="en-US" b="0" dirty="0"/>
                  <a:t> (</a:t>
                </a:r>
                <a14:m>
                  <m:oMath xmlns:m="http://schemas.openxmlformats.org/officeDocument/2006/math">
                    <m:r>
                      <m:rPr>
                        <m:nor/>
                      </m:rPr>
                      <a:rPr lang="en-US" b="0" i="0" dirty="0"/>
                      <m:t>I</m:t>
                    </m:r>
                  </m:oMath>
                </a14:m>
                <a:r>
                  <a:rPr lang="en-US" b="0" dirty="0"/>
                  <a:t> </a:t>
                </a:r>
                <a:r>
                  <a:rPr lang="en-US" b="0" dirty="0" err="1"/>
                  <a:t>khác</a:t>
                </a:r>
                <a:r>
                  <a:rPr lang="en-US" b="0" dirty="0"/>
                  <a:t> </a:t>
                </a:r>
                <a14:m>
                  <m:oMath xmlns:m="http://schemas.openxmlformats.org/officeDocument/2006/math">
                    <m:r>
                      <m:rPr>
                        <m:nor/>
                      </m:rPr>
                      <a:rPr lang="en-US" b="0" i="0" dirty="0"/>
                      <m:t>O</m:t>
                    </m:r>
                  </m:oMath>
                </a14:m>
                <a:r>
                  <a:rPr lang="en-US" b="0" dirty="0"/>
                  <a:t>).</a:t>
                </a:r>
                <a:r>
                  <a:rPr lang="en-US" b="0" dirty="0" err="1"/>
                  <a:t>Kẻ</a:t>
                </a:r>
                <a:r>
                  <a:rPr lang="en-US" b="0" dirty="0"/>
                  <a:t> </a:t>
                </a:r>
                <a14:m>
                  <m:oMath xmlns:m="http://schemas.openxmlformats.org/officeDocument/2006/math">
                    <m:r>
                      <m:rPr>
                        <m:nor/>
                      </m:rPr>
                      <a:rPr lang="en-US" b="0" i="0" dirty="0"/>
                      <m:t>IM</m:t>
                    </m:r>
                  </m:oMath>
                </a14:m>
                <a:r>
                  <a:rPr lang="en-US" b="0" dirty="0"/>
                  <a:t> </a:t>
                </a:r>
                <a:r>
                  <a:rPr lang="en-US" b="0" dirty="0" err="1"/>
                  <a:t>vuông</a:t>
                </a:r>
                <a:r>
                  <a:rPr lang="en-US" b="0" dirty="0"/>
                  <a:t> </a:t>
                </a:r>
                <a:r>
                  <a:rPr lang="en-US" b="0" dirty="0" err="1"/>
                  <a:t>góc</a:t>
                </a:r>
                <a:r>
                  <a:rPr lang="en-US" b="0" dirty="0"/>
                  <a:t> </a:t>
                </a:r>
                <a:r>
                  <a:rPr lang="en-US" b="0" dirty="0" err="1"/>
                  <a:t>với</a:t>
                </a:r>
                <a:r>
                  <a:rPr lang="en-US" b="0" dirty="0"/>
                  <a:t> </a:t>
                </a:r>
                <a14:m>
                  <m:oMath xmlns:m="http://schemas.openxmlformats.org/officeDocument/2006/math">
                    <m:r>
                      <m:rPr>
                        <m:nor/>
                      </m:rPr>
                      <a:rPr lang="en-US" b="0" i="0" dirty="0"/>
                      <m:t>Ox</m:t>
                    </m:r>
                  </m:oMath>
                </a14:m>
                <a:r>
                  <a:rPr lang="en-US" b="0" dirty="0"/>
                  <a:t> (</a:t>
                </a:r>
                <a14:m>
                  <m:oMath xmlns:m="http://schemas.openxmlformats.org/officeDocument/2006/math">
                    <m:r>
                      <m:rPr>
                        <m:nor/>
                      </m:rPr>
                      <a:rPr lang="en-US" b="0" i="0"/>
                      <m:t>M</m:t>
                    </m:r>
                    <m:r>
                      <m:rPr>
                        <m:nor/>
                      </m:rPr>
                      <a:rPr lang="en-US" b="0" i="0" smtClean="0"/>
                      <m:t> </m:t>
                    </m:r>
                    <m:r>
                      <m:rPr>
                        <m:nor/>
                      </m:rPr>
                      <a:rPr lang="en-US" b="0" i="0"/>
                      <m:t>∈</m:t>
                    </m:r>
                    <m:r>
                      <m:rPr>
                        <m:nor/>
                      </m:rPr>
                      <a:rPr lang="en-US" b="0" i="0" smtClean="0"/>
                      <m:t> </m:t>
                    </m:r>
                    <m:r>
                      <m:rPr>
                        <m:nor/>
                      </m:rPr>
                      <a:rPr lang="en-US" b="0" i="0"/>
                      <m:t>Ox</m:t>
                    </m:r>
                  </m:oMath>
                </a14:m>
                <a:r>
                  <a:rPr lang="en-US" b="0" dirty="0"/>
                  <a:t>), </a:t>
                </a:r>
                <a14:m>
                  <m:oMath xmlns:m="http://schemas.openxmlformats.org/officeDocument/2006/math">
                    <m:r>
                      <m:rPr>
                        <m:nor/>
                      </m:rPr>
                      <a:rPr lang="en-US" b="0" i="0" dirty="0"/>
                      <m:t>IN</m:t>
                    </m:r>
                  </m:oMath>
                </a14:m>
                <a:r>
                  <a:rPr lang="en-US" b="0" dirty="0"/>
                  <a:t> </a:t>
                </a:r>
                <a:r>
                  <a:rPr lang="en-US" b="0" dirty="0" err="1"/>
                  <a:t>vuông</a:t>
                </a:r>
                <a:r>
                  <a:rPr lang="en-US" b="0" dirty="0"/>
                  <a:t> </a:t>
                </a:r>
                <a:r>
                  <a:rPr lang="en-US" b="0" dirty="0" err="1"/>
                  <a:t>góc</a:t>
                </a:r>
                <a:r>
                  <a:rPr lang="en-US" b="0" dirty="0"/>
                  <a:t> </a:t>
                </a:r>
                <a:r>
                  <a:rPr lang="en-US" b="0" dirty="0" err="1"/>
                  <a:t>với</a:t>
                </a:r>
                <a:r>
                  <a:rPr lang="en-US" b="0" dirty="0"/>
                  <a:t> </a:t>
                </a:r>
                <a14:m>
                  <m:oMath xmlns:m="http://schemas.openxmlformats.org/officeDocument/2006/math">
                    <m:r>
                      <m:rPr>
                        <m:nor/>
                      </m:rPr>
                      <a:rPr lang="en-US" b="0" i="0" dirty="0"/>
                      <m:t>Oy</m:t>
                    </m:r>
                  </m:oMath>
                </a14:m>
                <a:r>
                  <a:rPr lang="en-US" b="0" dirty="0"/>
                  <a:t> (</a:t>
                </a:r>
                <a14:m>
                  <m:oMath xmlns:m="http://schemas.openxmlformats.org/officeDocument/2006/math">
                    <m:r>
                      <m:rPr>
                        <m:nor/>
                      </m:rPr>
                      <a:rPr lang="en-US" b="0" i="0"/>
                      <m:t>N</m:t>
                    </m:r>
                    <m:r>
                      <m:rPr>
                        <m:nor/>
                      </m:rPr>
                      <a:rPr lang="en-US" b="0" i="0" smtClean="0"/>
                      <m:t> </m:t>
                    </m:r>
                    <m:r>
                      <m:rPr>
                        <m:nor/>
                      </m:rPr>
                      <a:rPr lang="en-US" b="0" i="0"/>
                      <m:t>∈</m:t>
                    </m:r>
                    <m:r>
                      <m:rPr>
                        <m:nor/>
                      </m:rPr>
                      <a:rPr lang="en-US" b="0" i="0" smtClean="0"/>
                      <m:t> </m:t>
                    </m:r>
                    <m:r>
                      <m:rPr>
                        <m:nor/>
                      </m:rPr>
                      <a:rPr lang="en-US" b="0" i="0"/>
                      <m:t>Oy</m:t>
                    </m:r>
                  </m:oMath>
                </a14:m>
                <a:r>
                  <a:rPr lang="en-US" b="0" dirty="0"/>
                  <a:t>). </a:t>
                </a:r>
                <a:r>
                  <a:rPr lang="en-US" b="0" dirty="0" err="1"/>
                  <a:t>Chứng</a:t>
                </a:r>
                <a:r>
                  <a:rPr lang="en-US" b="0" dirty="0"/>
                  <a:t> </a:t>
                </a:r>
                <a:r>
                  <a:rPr lang="en-US" b="0" dirty="0" err="1"/>
                  <a:t>minh</a:t>
                </a:r>
                <a:r>
                  <a:rPr lang="en-US" b="0" dirty="0"/>
                  <a:t> </a:t>
                </a:r>
                <a:r>
                  <a:rPr lang="en-US" b="0" dirty="0" err="1"/>
                  <a:t>rằng</a:t>
                </a:r>
                <a:r>
                  <a:rPr lang="en-US" b="0" dirty="0"/>
                  <a:t> </a:t>
                </a:r>
                <a14:m>
                  <m:oMath xmlns:m="http://schemas.openxmlformats.org/officeDocument/2006/math">
                    <m:r>
                      <m:rPr>
                        <m:nor/>
                      </m:rPr>
                      <a:rPr lang="en-US" b="0" i="0" dirty="0"/>
                      <m:t>IM</m:t>
                    </m:r>
                    <m:r>
                      <m:rPr>
                        <m:nor/>
                      </m:rPr>
                      <a:rPr lang="en-US" b="0" i="0" dirty="0" smtClean="0"/>
                      <m:t> </m:t>
                    </m:r>
                    <m:r>
                      <m:rPr>
                        <m:nor/>
                      </m:rPr>
                      <a:rPr lang="en-US" b="0" i="0" dirty="0"/>
                      <m:t>=</m:t>
                    </m:r>
                    <m:r>
                      <m:rPr>
                        <m:nor/>
                      </m:rPr>
                      <a:rPr lang="en-US" b="0" i="0" dirty="0" smtClean="0"/>
                      <m:t> </m:t>
                    </m:r>
                    <m:r>
                      <m:rPr>
                        <m:nor/>
                      </m:rPr>
                      <a:rPr lang="en-US" b="0" i="0" dirty="0"/>
                      <m:t>IN</m:t>
                    </m:r>
                  </m:oMath>
                </a14:m>
                <a:r>
                  <a:rPr lang="en-US" b="0" dirty="0"/>
                  <a:t>.</a:t>
                </a:r>
              </a:p>
            </p:txBody>
          </p:sp>
        </mc:Choice>
        <mc:Fallback xmlns="">
          <p:sp>
            <p:nvSpPr>
              <p:cNvPr id="4" name="Hộp Văn bản 18">
                <a:extLst>
                  <a:ext uri="{FF2B5EF4-FFF2-40B4-BE49-F238E27FC236}">
                    <a16:creationId xmlns:a16="http://schemas.microsoft.com/office/drawing/2014/main" id="{62A2D88C-50E5-4507-BCE5-DD7864A98BFD}"/>
                  </a:ext>
                </a:extLst>
              </p:cNvPr>
              <p:cNvSpPr txBox="1">
                <a:spLocks noRot="1" noChangeAspect="1" noMove="1" noResize="1" noEditPoints="1" noAdjustHandles="1" noChangeArrowheads="1" noChangeShapeType="1" noTextEdit="1"/>
              </p:cNvSpPr>
              <p:nvPr/>
            </p:nvSpPr>
            <p:spPr>
              <a:xfrm>
                <a:off x="1012461" y="980291"/>
                <a:ext cx="9878371" cy="1682640"/>
              </a:xfrm>
              <a:prstGeom prst="rect">
                <a:avLst/>
              </a:prstGeom>
              <a:blipFill>
                <a:blip r:embed="rId2"/>
                <a:stretch>
                  <a:fillRect l="-925" r="-925"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8DF48D3-873D-376D-6AF6-BC7A1398E74D}"/>
                  </a:ext>
                </a:extLst>
              </p:cNvPr>
              <p:cNvSpPr/>
              <p:nvPr/>
            </p:nvSpPr>
            <p:spPr>
              <a:xfrm>
                <a:off x="429672" y="3273576"/>
                <a:ext cx="8470522" cy="2845394"/>
              </a:xfrm>
              <a:prstGeom prst="rect">
                <a:avLst/>
              </a:prstGeom>
            </p:spPr>
            <p:txBody>
              <a:bodyPr wrap="square">
                <a:spAutoFit/>
              </a:bodyPr>
              <a:lstStyle/>
              <a:p>
                <a:pPr algn="just">
                  <a:lnSpc>
                    <a:spcPct val="150000"/>
                  </a:lnSpc>
                </a:pPr>
                <a:r>
                  <a:rPr lang="en-US" sz="2400" dirty="0">
                    <a:solidFill>
                      <a:srgbClr val="000000"/>
                    </a:solidFill>
                    <a:latin typeface="UTM Avo" panose="02040603050506020204" pitchFamily="18" charset="0"/>
                  </a:rPr>
                  <a:t>Xét </a:t>
                </a:r>
                <a:r>
                  <a:rPr lang="en-US" sz="2400" dirty="0" err="1">
                    <a:solidFill>
                      <a:srgbClr val="000000"/>
                    </a:solidFill>
                    <a:latin typeface="UTM Avo" panose="02040603050506020204" pitchFamily="18" charset="0"/>
                  </a:rPr>
                  <a:t>hai</a:t>
                </a:r>
                <a:r>
                  <a:rPr lang="en-US" sz="2400" dirty="0">
                    <a:solidFill>
                      <a:srgbClr val="000000"/>
                    </a:solidFill>
                    <a:latin typeface="UTM Avo" panose="02040603050506020204" pitchFamily="18" charset="0"/>
                  </a:rPr>
                  <a:t> tam </a:t>
                </a:r>
                <a:r>
                  <a:rPr lang="en-US" sz="2400" dirty="0" err="1">
                    <a:solidFill>
                      <a:srgbClr val="000000"/>
                    </a:solidFill>
                    <a:latin typeface="UTM Avo" panose="02040603050506020204" pitchFamily="18" charset="0"/>
                  </a:rPr>
                  <a:t>giác</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vuông</a:t>
                </a:r>
                <a:r>
                  <a:rPr lang="en-US" sz="2400" dirty="0">
                    <a:solidFill>
                      <a:srgbClr val="000000"/>
                    </a:solidFill>
                    <a:latin typeface="UTM Avo" panose="02040603050506020204" pitchFamily="18" charset="0"/>
                  </a:rPr>
                  <a:t> </a:t>
                </a:r>
                <a14:m>
                  <m:oMath xmlns:m="http://schemas.openxmlformats.org/officeDocument/2006/math">
                    <m:r>
                      <m:rPr>
                        <m:nor/>
                      </m:rPr>
                      <a:rPr lang="en-US" sz="2400" i="0" dirty="0">
                        <a:solidFill>
                          <a:srgbClr val="000000"/>
                        </a:solidFill>
                        <a:latin typeface="UTM Avo" panose="02040603050506020204" pitchFamily="18" charset="0"/>
                      </a:rPr>
                      <m:t>IOM</m:t>
                    </m:r>
                  </m:oMath>
                </a14:m>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và</a:t>
                </a:r>
                <a:r>
                  <a:rPr lang="en-US" sz="2400" dirty="0">
                    <a:solidFill>
                      <a:srgbClr val="000000"/>
                    </a:solidFill>
                    <a:latin typeface="UTM Avo" panose="02040603050506020204" pitchFamily="18" charset="0"/>
                  </a:rPr>
                  <a:t> </a:t>
                </a:r>
                <a14:m>
                  <m:oMath xmlns:m="http://schemas.openxmlformats.org/officeDocument/2006/math">
                    <m:r>
                      <m:rPr>
                        <m:nor/>
                      </m:rPr>
                      <a:rPr lang="en-US" sz="2400" i="0" dirty="0">
                        <a:solidFill>
                          <a:srgbClr val="000000"/>
                        </a:solidFill>
                        <a:latin typeface="UTM Avo" panose="02040603050506020204" pitchFamily="18" charset="0"/>
                      </a:rPr>
                      <m:t>ION</m:t>
                    </m:r>
                  </m:oMath>
                </a14:m>
                <a:r>
                  <a:rPr lang="en-US" sz="2400" dirty="0">
                    <a:solidFill>
                      <a:srgbClr val="000000"/>
                    </a:solidFill>
                    <a:latin typeface="UTM Avo" panose="02040603050506020204" pitchFamily="18" charset="0"/>
                  </a:rPr>
                  <a:t>, ta </a:t>
                </a:r>
                <a:r>
                  <a:rPr lang="en-US" sz="2400" dirty="0" err="1">
                    <a:solidFill>
                      <a:srgbClr val="000000"/>
                    </a:solidFill>
                    <a:latin typeface="UTM Avo" panose="02040603050506020204" pitchFamily="18" charset="0"/>
                  </a:rPr>
                  <a:t>có</a:t>
                </a:r>
                <a:r>
                  <a:rPr lang="en-US" sz="2400" dirty="0">
                    <a:solidFill>
                      <a:srgbClr val="000000"/>
                    </a:solidFill>
                    <a:latin typeface="UTM Avo" panose="02040603050506020204" pitchFamily="18" charset="0"/>
                  </a:rPr>
                  <a:t>:</a:t>
                </a:r>
              </a:p>
              <a:p>
                <a:pPr algn="just">
                  <a:lnSpc>
                    <a:spcPct val="150000"/>
                  </a:lnSpc>
                </a:pPr>
                <a:r>
                  <a:rPr lang="en-US" sz="2400" dirty="0">
                    <a:solidFill>
                      <a:srgbClr val="000000"/>
                    </a:solidFill>
                    <a:latin typeface="UTM Avo" panose="02040603050506020204" pitchFamily="18" charset="0"/>
                  </a:rPr>
                  <a:t>   </a:t>
                </a:r>
                <a14:m>
                  <m:oMath xmlns:m="http://schemas.openxmlformats.org/officeDocument/2006/math">
                    <m:r>
                      <m:rPr>
                        <m:nor/>
                      </m:rPr>
                      <a:rPr lang="en-US" sz="2400" i="0" dirty="0">
                        <a:solidFill>
                          <a:srgbClr val="000000"/>
                        </a:solidFill>
                        <a:latin typeface="UTM Avo" panose="02040603050506020204" pitchFamily="18" charset="0"/>
                      </a:rPr>
                      <m:t>OI</m:t>
                    </m:r>
                  </m:oMath>
                </a14:m>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là</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cạnh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chung</a:t>
                </a:r>
                <a:r>
                  <a:rPr lang="en-US" sz="2400" dirty="0">
                    <a:solidFill>
                      <a:srgbClr val="000000"/>
                    </a:solidFill>
                    <a:latin typeface="UTM Avo" panose="02040603050506020204" pitchFamily="18" charset="0"/>
                  </a:rPr>
                  <a:t>;</a:t>
                </a:r>
              </a:p>
              <a:p>
                <a:pPr algn="just">
                  <a:lnSpc>
                    <a:spcPct val="150000"/>
                  </a:lnSpc>
                </a:pPr>
                <a:r>
                  <a:rPr lang="en-US" sz="2400" dirty="0">
                    <a:solidFill>
                      <a:srgbClr val="000000"/>
                    </a:solidFill>
                    <a:latin typeface="UTM Avo" panose="02040603050506020204" pitchFamily="18" charset="0"/>
                  </a:rPr>
                  <a:t>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en-US" sz="2400" i="0">
                            <a:solidFill>
                              <a:srgbClr val="000000"/>
                            </a:solidFill>
                            <a:latin typeface="UTM Avo" panose="02040603050506020204" pitchFamily="18" charset="0"/>
                          </a:rPr>
                          <m:t>IOM</m:t>
                        </m:r>
                      </m:e>
                    </m:acc>
                    <m:r>
                      <m:rPr>
                        <m:nor/>
                      </m:rPr>
                      <a:rPr lang="en-US" sz="2400" b="0" i="0" smtClean="0">
                        <a:solidFill>
                          <a:srgbClr val="000000"/>
                        </a:solidFill>
                        <a:latin typeface="UTM Avo" panose="02040603050506020204" pitchFamily="18" charset="0"/>
                      </a:rPr>
                      <m:t> </m:t>
                    </m:r>
                    <m:r>
                      <m:rPr>
                        <m:nor/>
                      </m:rPr>
                      <a:rPr lang="en-US" sz="2400" i="0">
                        <a:solidFill>
                          <a:srgbClr val="000000"/>
                        </a:solidFill>
                        <a:latin typeface="UTM Avo" panose="02040603050506020204" pitchFamily="18" charset="0"/>
                      </a:rPr>
                      <m:t>=</m:t>
                    </m:r>
                    <m:r>
                      <a:rPr lang="en-US" sz="2400" b="0" i="0" smtClean="0">
                        <a:solidFill>
                          <a:srgbClr val="000000"/>
                        </a:solidFill>
                        <a:latin typeface="Cambria Math" panose="02040503050406030204" pitchFamily="18" charset="0"/>
                      </a:rPr>
                      <m:t> </m:t>
                    </m:r>
                    <m:acc>
                      <m:accPr>
                        <m:chr m:val="̂"/>
                        <m:ctrlPr>
                          <a:rPr lang="en-US" sz="2400" i="1">
                            <a:solidFill>
                              <a:srgbClr val="000000"/>
                            </a:solidFill>
                            <a:latin typeface="Cambria Math" panose="02040503050406030204" pitchFamily="18" charset="0"/>
                          </a:rPr>
                        </m:ctrlPr>
                      </m:accPr>
                      <m:e>
                        <m:r>
                          <m:rPr>
                            <m:nor/>
                          </m:rPr>
                          <a:rPr lang="en-US" sz="2400" i="0">
                            <a:solidFill>
                              <a:srgbClr val="000000"/>
                            </a:solidFill>
                            <a:latin typeface="UTM Avo" panose="02040603050506020204" pitchFamily="18" charset="0"/>
                          </a:rPr>
                          <m:t>ION</m:t>
                        </m:r>
                      </m:e>
                    </m:acc>
                  </m:oMath>
                </a14:m>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vì</a:t>
                </a:r>
                <a:r>
                  <a:rPr lang="en-US" sz="2400" dirty="0">
                    <a:solidFill>
                      <a:srgbClr val="000000"/>
                    </a:solidFill>
                    <a:latin typeface="UTM Avo" panose="02040603050506020204" pitchFamily="18" charset="0"/>
                  </a:rPr>
                  <a:t> Oz </a:t>
                </a:r>
                <a:r>
                  <a:rPr lang="en-US" sz="2400" dirty="0" err="1">
                    <a:solidFill>
                      <a:srgbClr val="000000"/>
                    </a:solidFill>
                    <a:latin typeface="UTM Avo" panose="02040603050506020204" pitchFamily="18" charset="0"/>
                  </a:rPr>
                  <a:t>là</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phân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giác</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của</a:t>
                </a:r>
                <a:r>
                  <a:rPr lang="en-US" sz="2400" dirty="0">
                    <a:solidFill>
                      <a:srgbClr val="000000"/>
                    </a:solidFill>
                    <a:latin typeface="UTM Avo" panose="02040603050506020204" pitchFamily="18" charset="0"/>
                  </a:rPr>
                  <a:t>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en-US" sz="2400" i="0">
                            <a:solidFill>
                              <a:srgbClr val="000000"/>
                            </a:solidFill>
                            <a:latin typeface="UTM Avo" panose="02040603050506020204" pitchFamily="18" charset="0"/>
                          </a:rPr>
                          <m:t>xOy</m:t>
                        </m:r>
                      </m:e>
                    </m:acc>
                  </m:oMath>
                </a14:m>
                <a:r>
                  <a:rPr lang="en-US" sz="2400" dirty="0">
                    <a:solidFill>
                      <a:srgbClr val="000000"/>
                    </a:solidFill>
                    <a:latin typeface="UTM Avo" panose="02040603050506020204" pitchFamily="18" charset="0"/>
                  </a:rPr>
                  <a:t>)</a:t>
                </a:r>
              </a:p>
              <a:p>
                <a:pPr algn="just">
                  <a:lnSpc>
                    <a:spcPct val="150000"/>
                  </a:lnSpc>
                </a:pPr>
                <a14:m>
                  <m:oMath xmlns:m="http://schemas.openxmlformats.org/officeDocument/2006/math">
                    <m:r>
                      <m:rPr>
                        <m:nor/>
                      </m:rPr>
                      <a:rPr lang="en-US"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r>
                      <m:rPr>
                        <m:nor/>
                      </m:rPr>
                      <a:rPr lang="en-US" sz="2400" i="0">
                        <a:solidFill>
                          <a:srgbClr val="000000"/>
                        </a:solidFill>
                        <a:latin typeface="UTM Avo" panose="02040603050506020204" pitchFamily="18" charset="0"/>
                      </a:rPr>
                      <m:t>∆</m:t>
                    </m:r>
                    <m:r>
                      <m:rPr>
                        <m:nor/>
                      </m:rPr>
                      <a:rPr lang="en-US" sz="2400" i="0">
                        <a:solidFill>
                          <a:srgbClr val="000000"/>
                        </a:solidFill>
                        <a:latin typeface="UTM Avo" panose="02040603050506020204" pitchFamily="18" charset="0"/>
                      </a:rPr>
                      <m:t>IOM</m:t>
                    </m:r>
                    <m:r>
                      <m:rPr>
                        <m:nor/>
                      </m:rPr>
                      <a:rPr lang="en-US" sz="2400" b="0" i="0" smtClean="0">
                        <a:solidFill>
                          <a:srgbClr val="000000"/>
                        </a:solidFill>
                        <a:latin typeface="UTM Avo" panose="02040603050506020204" pitchFamily="18" charset="0"/>
                      </a:rPr>
                      <m:t> </m:t>
                    </m:r>
                    <m:r>
                      <m:rPr>
                        <m:nor/>
                      </m:rPr>
                      <a:rPr lang="en-US"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r>
                      <m:rPr>
                        <m:nor/>
                      </m:rPr>
                      <a:rPr lang="en-US" sz="2400" i="0">
                        <a:solidFill>
                          <a:srgbClr val="000000"/>
                        </a:solidFill>
                        <a:latin typeface="UTM Avo" panose="02040603050506020204" pitchFamily="18" charset="0"/>
                      </a:rPr>
                      <m:t>∆</m:t>
                    </m:r>
                    <m:r>
                      <m:rPr>
                        <m:nor/>
                      </m:rPr>
                      <a:rPr lang="en-US" sz="2400" i="0">
                        <a:solidFill>
                          <a:srgbClr val="000000"/>
                        </a:solidFill>
                        <a:latin typeface="UTM Avo" panose="02040603050506020204" pitchFamily="18" charset="0"/>
                      </a:rPr>
                      <m:t>ION</m:t>
                    </m:r>
                  </m:oMath>
                </a14:m>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cạnh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huyền</a:t>
                </a:r>
                <a:r>
                  <a:rPr lang="en-US" sz="2400" dirty="0">
                    <a:solidFill>
                      <a:srgbClr val="000000"/>
                    </a:solidFill>
                    <a:latin typeface="UTM Avo" panose="02040603050506020204" pitchFamily="18" charset="0"/>
                  </a:rPr>
                  <a:t> – </a:t>
                </a:r>
                <a:r>
                  <a:rPr lang="en-US" sz="2400" dirty="0" err="1">
                    <a:solidFill>
                      <a:srgbClr val="000000"/>
                    </a:solidFill>
                    <a:latin typeface="UTM Avo" panose="02040603050506020204" pitchFamily="18" charset="0"/>
                  </a:rPr>
                  <a:t>góc</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nhọn</a:t>
                </a:r>
                <a:r>
                  <a:rPr lang="en-US" sz="2400" dirty="0">
                    <a:solidFill>
                      <a:srgbClr val="000000"/>
                    </a:solidFill>
                    <a:latin typeface="UTM Avo" panose="02040603050506020204" pitchFamily="18" charset="0"/>
                  </a:rPr>
                  <a:t>)</a:t>
                </a:r>
              </a:p>
              <a:p>
                <a:pPr algn="just">
                  <a:lnSpc>
                    <a:spcPct val="150000"/>
                  </a:lnSpc>
                </a:pPr>
                <a:r>
                  <a:rPr lang="en-US" sz="2400" dirty="0" err="1">
                    <a:solidFill>
                      <a:srgbClr val="000000"/>
                    </a:solidFill>
                    <a:latin typeface="UTM Avo" panose="02040603050506020204" pitchFamily="18" charset="0"/>
                  </a:rPr>
                  <a:t>Vậy</a:t>
                </a:r>
                <a:r>
                  <a:rPr lang="en-US" sz="2400" dirty="0">
                    <a:solidFill>
                      <a:srgbClr val="000000"/>
                    </a:solidFill>
                    <a:latin typeface="UTM Avo" panose="02040603050506020204" pitchFamily="18" charset="0"/>
                  </a:rPr>
                  <a:t> </a:t>
                </a:r>
                <a14:m>
                  <m:oMath xmlns:m="http://schemas.openxmlformats.org/officeDocument/2006/math">
                    <m:r>
                      <m:rPr>
                        <m:nor/>
                      </m:rPr>
                      <a:rPr lang="en-US" sz="2400" i="0" dirty="0">
                        <a:solidFill>
                          <a:srgbClr val="000000"/>
                        </a:solidFill>
                        <a:latin typeface="UTM Avo" panose="02040603050506020204" pitchFamily="18" charset="0"/>
                      </a:rPr>
                      <m:t>IM</m:t>
                    </m:r>
                    <m:r>
                      <m:rPr>
                        <m:nor/>
                      </m:rPr>
                      <a:rPr lang="en-US" sz="2400" b="0" i="0" dirty="0" smtClean="0">
                        <a:solidFill>
                          <a:srgbClr val="000000"/>
                        </a:solidFill>
                        <a:latin typeface="UTM Avo" panose="02040603050506020204" pitchFamily="18" charset="0"/>
                      </a:rPr>
                      <m:t> </m:t>
                    </m:r>
                    <m:r>
                      <m:rPr>
                        <m:nor/>
                      </m:rPr>
                      <a:rPr lang="en-US" sz="2400" i="0" dirty="0">
                        <a:solidFill>
                          <a:srgbClr val="000000"/>
                        </a:solidFill>
                        <a:latin typeface="UTM Avo" panose="02040603050506020204" pitchFamily="18" charset="0"/>
                      </a:rPr>
                      <m:t>=</m:t>
                    </m:r>
                    <m:r>
                      <m:rPr>
                        <m:nor/>
                      </m:rPr>
                      <a:rPr lang="en-US" sz="2400" b="0" i="0" dirty="0" smtClean="0">
                        <a:solidFill>
                          <a:srgbClr val="000000"/>
                        </a:solidFill>
                        <a:latin typeface="UTM Avo" panose="02040603050506020204" pitchFamily="18" charset="0"/>
                      </a:rPr>
                      <m:t> </m:t>
                    </m:r>
                    <m:r>
                      <m:rPr>
                        <m:nor/>
                      </m:rPr>
                      <a:rPr lang="en-US" sz="2400" i="0" dirty="0">
                        <a:solidFill>
                          <a:srgbClr val="000000"/>
                        </a:solidFill>
                        <a:latin typeface="UTM Avo" panose="02040603050506020204" pitchFamily="18" charset="0"/>
                      </a:rPr>
                      <m:t>IN</m:t>
                    </m:r>
                  </m:oMath>
                </a14:m>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hai</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cạnh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tương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ứng</a:t>
                </a:r>
                <a:r>
                  <a:rPr lang="en-US" sz="2400" dirty="0">
                    <a:solidFill>
                      <a:srgbClr val="000000"/>
                    </a:solidFill>
                    <a:latin typeface="UTM Avo" panose="02040603050506020204" pitchFamily="18" charset="0"/>
                  </a:rPr>
                  <a:t>).</a:t>
                </a:r>
              </a:p>
            </p:txBody>
          </p:sp>
        </mc:Choice>
        <mc:Fallback xmlns="">
          <p:sp>
            <p:nvSpPr>
              <p:cNvPr id="7" name="Rectangle 6">
                <a:extLst>
                  <a:ext uri="{FF2B5EF4-FFF2-40B4-BE49-F238E27FC236}">
                    <a16:creationId xmlns:a16="http://schemas.microsoft.com/office/drawing/2014/main" id="{D8DF48D3-873D-376D-6AF6-BC7A1398E74D}"/>
                  </a:ext>
                </a:extLst>
              </p:cNvPr>
              <p:cNvSpPr>
                <a:spLocks noRot="1" noChangeAspect="1" noMove="1" noResize="1" noEditPoints="1" noAdjustHandles="1" noChangeArrowheads="1" noChangeShapeType="1" noTextEdit="1"/>
              </p:cNvSpPr>
              <p:nvPr/>
            </p:nvSpPr>
            <p:spPr>
              <a:xfrm>
                <a:off x="429672" y="3273576"/>
                <a:ext cx="8470522" cy="2845394"/>
              </a:xfrm>
              <a:prstGeom prst="rect">
                <a:avLst/>
              </a:prstGeom>
              <a:blipFill>
                <a:blip r:embed="rId3"/>
                <a:stretch>
                  <a:fillRect l="-1079" b="-257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D93CAC0-1DA7-22CC-37C6-19EE81D6A0C6}"/>
              </a:ext>
            </a:extLst>
          </p:cNvPr>
          <p:cNvSpPr txBox="1"/>
          <p:nvPr/>
        </p:nvSpPr>
        <p:spPr>
          <a:xfrm>
            <a:off x="0" y="2737421"/>
            <a:ext cx="1688691" cy="461665"/>
          </a:xfrm>
          <a:prstGeom prst="rect">
            <a:avLst/>
          </a:prstGeom>
          <a:noFill/>
        </p:spPr>
        <p:txBody>
          <a:bodyPr wrap="square" rtlCol="0">
            <a:spAutoFit/>
          </a:bodyPr>
          <a:lstStyle/>
          <a:p>
            <a:pPr algn="ctr"/>
            <a:r>
              <a:rPr lang="en-US" sz="2400" b="1" u="sng" dirty="0" err="1">
                <a:latin typeface="UTM Avo" panose="02040603050506020204" pitchFamily="18" charset="0"/>
              </a:rPr>
              <a:t>Giải</a:t>
            </a:r>
            <a:endParaRPr lang="en-US" sz="2400" b="1" u="sng" dirty="0">
              <a:latin typeface="UTM Avo" panose="02040603050506020204" pitchFamily="18" charset="0"/>
            </a:endParaRPr>
          </a:p>
        </p:txBody>
      </p:sp>
      <p:pic>
        <p:nvPicPr>
          <p:cNvPr id="5" name="Picture 4">
            <a:extLst>
              <a:ext uri="{FF2B5EF4-FFF2-40B4-BE49-F238E27FC236}">
                <a16:creationId xmlns:a16="http://schemas.microsoft.com/office/drawing/2014/main" id="{1DF5EBB9-6144-5354-A256-B5B36F5C6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013" y="2602849"/>
            <a:ext cx="4610337" cy="3822896"/>
          </a:xfrm>
          <a:prstGeom prst="rect">
            <a:avLst/>
          </a:prstGeom>
        </p:spPr>
      </p:pic>
    </p:spTree>
    <p:extLst>
      <p:ext uri="{BB962C8B-B14F-4D97-AF65-F5344CB8AC3E}">
        <p14:creationId xmlns:p14="http://schemas.microsoft.com/office/powerpoint/2010/main" val="948360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barn(inVertical)">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barn(inVertical)">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barn(inVertical)">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barn(inVertical)">
                                      <p:cBhvr>
                                        <p:cTn id="4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18">
                <a:extLst>
                  <a:ext uri="{FF2B5EF4-FFF2-40B4-BE49-F238E27FC236}">
                    <a16:creationId xmlns:a16="http://schemas.microsoft.com/office/drawing/2014/main" id="{62A2D88C-50E5-4507-BCE5-DD7864A98BFD}"/>
                  </a:ext>
                </a:extLst>
              </p:cNvPr>
              <p:cNvSpPr txBox="1"/>
              <p:nvPr/>
            </p:nvSpPr>
            <p:spPr>
              <a:xfrm>
                <a:off x="819784" y="605598"/>
                <a:ext cx="10375451" cy="2236381"/>
              </a:xfrm>
              <a:prstGeom prst="rect">
                <a:avLst/>
              </a:prstGeom>
              <a:noFill/>
            </p:spPr>
            <p:txBody>
              <a:bodyPr wrap="square" rtlCol="0">
                <a:spAutoFit/>
              </a:bodyPr>
              <a:lstStyle>
                <a:defPPr>
                  <a:defRPr lang="en-US"/>
                </a:defPPr>
                <a:lvl1pPr algn="just">
                  <a:lnSpc>
                    <a:spcPct val="125000"/>
                  </a:lnSpc>
                  <a:defRPr sz="2400" b="1">
                    <a:solidFill>
                      <a:srgbClr val="000000"/>
                    </a:solidFill>
                    <a:latin typeface="UTM Avo" panose="02040603050506020204" pitchFamily="18" charset="0"/>
                  </a:defRPr>
                </a:lvl1pPr>
              </a:lstStyle>
              <a:p>
                <a:pPr>
                  <a:lnSpc>
                    <a:spcPct val="150000"/>
                  </a:lnSpc>
                </a:pPr>
                <a:r>
                  <a:rPr lang="vi-VN" dirty="0">
                    <a:solidFill>
                      <a:schemeClr val="tx1"/>
                    </a:solidFill>
                  </a:rPr>
                  <a:t>Nhận xét: </a:t>
                </a:r>
                <a:r>
                  <a:rPr lang="vi-VN" b="0" dirty="0"/>
                  <a:t>Độ dài các đoạn thẳng </a:t>
                </a:r>
                <a14:m>
                  <m:oMath xmlns:m="http://schemas.openxmlformats.org/officeDocument/2006/math">
                    <m:r>
                      <m:rPr>
                        <m:nor/>
                      </m:rPr>
                      <a:rPr lang="vi-VN" b="0" i="0" dirty="0"/>
                      <m:t>IM</m:t>
                    </m:r>
                    <m:r>
                      <m:rPr>
                        <m:nor/>
                      </m:rPr>
                      <a:rPr lang="vi-VN" b="0" i="0" dirty="0"/>
                      <m:t>, </m:t>
                    </m:r>
                    <m:r>
                      <m:rPr>
                        <m:nor/>
                      </m:rPr>
                      <a:rPr lang="vi-VN" b="0" i="0" dirty="0"/>
                      <m:t>IN</m:t>
                    </m:r>
                  </m:oMath>
                </a14:m>
                <a:r>
                  <a:rPr lang="vi-VN" b="0" dirty="0"/>
                  <a:t> gọi là khoảng cách từ điểm </a:t>
                </a:r>
                <a14:m>
                  <m:oMath xmlns:m="http://schemas.openxmlformats.org/officeDocument/2006/math">
                    <m:r>
                      <m:rPr>
                        <m:nor/>
                      </m:rPr>
                      <a:rPr lang="vi-VN" b="0" i="0" dirty="0"/>
                      <m:t>I</m:t>
                    </m:r>
                  </m:oMath>
                </a14:m>
                <a:r>
                  <a:rPr lang="vi-VN" b="0" dirty="0"/>
                  <a:t>  lần lượt đến hai cạnh </a:t>
                </a:r>
                <a14:m>
                  <m:oMath xmlns:m="http://schemas.openxmlformats.org/officeDocument/2006/math">
                    <m:r>
                      <m:rPr>
                        <m:nor/>
                      </m:rPr>
                      <a:rPr lang="vi-VN" b="0" i="0" dirty="0"/>
                      <m:t>Ox</m:t>
                    </m:r>
                  </m:oMath>
                </a14:m>
                <a:r>
                  <a:rPr lang="vi-VN" b="0" dirty="0"/>
                  <a:t>, </a:t>
                </a:r>
                <a14:m>
                  <m:oMath xmlns:m="http://schemas.openxmlformats.org/officeDocument/2006/math">
                    <m:r>
                      <m:rPr>
                        <m:nor/>
                      </m:rPr>
                      <a:rPr lang="vi-VN" b="0" i="0" dirty="0"/>
                      <m:t>Oy</m:t>
                    </m:r>
                  </m:oMath>
                </a14:m>
                <a:r>
                  <a:rPr lang="vi-VN" b="0" dirty="0"/>
                  <a:t> của góc </a:t>
                </a:r>
                <a14:m>
                  <m:oMath xmlns:m="http://schemas.openxmlformats.org/officeDocument/2006/math">
                    <m:r>
                      <m:rPr>
                        <m:nor/>
                      </m:rPr>
                      <a:rPr lang="vi-VN" b="0" i="0" dirty="0"/>
                      <m:t>xOy</m:t>
                    </m:r>
                  </m:oMath>
                </a14:m>
                <a:r>
                  <a:rPr lang="vi-VN" b="0" dirty="0"/>
                  <a:t>. Như vậy, ta có thể nói: Nếu một điểm nằm trên </a:t>
                </a:r>
                <a:r>
                  <a:rPr lang="vi-VN" b="0" dirty="0">
                    <a:solidFill>
                      <a:schemeClr val="tx1"/>
                    </a:solidFill>
                  </a:rPr>
                  <a:t>tia phân giác của một góc thì cách đều hai cạnh của góc đó.</a:t>
                </a:r>
                <a:endParaRPr lang="en-US" b="0" dirty="0">
                  <a:solidFill>
                    <a:schemeClr val="tx1"/>
                  </a:solidFill>
                </a:endParaRPr>
              </a:p>
            </p:txBody>
          </p:sp>
        </mc:Choice>
        <mc:Fallback xmlns="">
          <p:sp>
            <p:nvSpPr>
              <p:cNvPr id="4" name="Hộp Văn bản 18">
                <a:extLst>
                  <a:ext uri="{FF2B5EF4-FFF2-40B4-BE49-F238E27FC236}">
                    <a16:creationId xmlns:a16="http://schemas.microsoft.com/office/drawing/2014/main" id="{62A2D88C-50E5-4507-BCE5-DD7864A98BFD}"/>
                  </a:ext>
                </a:extLst>
              </p:cNvPr>
              <p:cNvSpPr txBox="1">
                <a:spLocks noRot="1" noChangeAspect="1" noMove="1" noResize="1" noEditPoints="1" noAdjustHandles="1" noChangeArrowheads="1" noChangeShapeType="1" noTextEdit="1"/>
              </p:cNvSpPr>
              <p:nvPr/>
            </p:nvSpPr>
            <p:spPr>
              <a:xfrm>
                <a:off x="819784" y="605598"/>
                <a:ext cx="10375451" cy="2236381"/>
              </a:xfrm>
              <a:prstGeom prst="rect">
                <a:avLst/>
              </a:prstGeom>
              <a:blipFill>
                <a:blip r:embed="rId2"/>
                <a:stretch>
                  <a:fillRect l="-881" r="-94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DF5EBB9-6144-5354-A256-B5B36F5C6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857" y="2562341"/>
            <a:ext cx="4113304" cy="3410756"/>
          </a:xfrm>
          <a:prstGeom prst="rect">
            <a:avLst/>
          </a:prstGeom>
        </p:spPr>
      </p:pic>
    </p:spTree>
    <p:extLst>
      <p:ext uri="{BB962C8B-B14F-4D97-AF65-F5344CB8AC3E}">
        <p14:creationId xmlns:p14="http://schemas.microsoft.com/office/powerpoint/2010/main" val="1828422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510703" y="402328"/>
            <a:ext cx="1392919"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UTM Avo" panose="02040603050506020204" pitchFamily="18" charset="0"/>
                <a:cs typeface="Arial" panose="020B0604020202020204" pitchFamily="34" charset="0"/>
              </a:rPr>
              <a:t>Ví </a:t>
            </a:r>
            <a:r>
              <a:rPr lang="en-US" sz="2400" b="1" dirty="0" err="1">
                <a:solidFill>
                  <a:sysClr val="windowText" lastClr="000000"/>
                </a:solidFill>
                <a:latin typeface="UTM Avo" panose="02040603050506020204" pitchFamily="18" charset="0"/>
                <a:cs typeface="Arial" panose="020B0604020202020204" pitchFamily="34" charset="0"/>
              </a:rPr>
              <a:t>dụ</a:t>
            </a:r>
            <a:r>
              <a:rPr lang="en-US" sz="2400" b="1" dirty="0">
                <a:solidFill>
                  <a:sysClr val="windowText" lastClr="000000"/>
                </a:solidFill>
                <a:latin typeface="UTM Avo" panose="02040603050506020204" pitchFamily="18" charset="0"/>
                <a:cs typeface="Arial" panose="020B0604020202020204" pitchFamily="34" charset="0"/>
              </a:rPr>
              <a:t> 4</a:t>
            </a:r>
          </a:p>
        </p:txBody>
      </p:sp>
      <mc:AlternateContent xmlns:mc="http://schemas.openxmlformats.org/markup-compatibility/2006" xmlns:a14="http://schemas.microsoft.com/office/drawing/2010/main">
        <mc:Choice Requires="a14">
          <p:sp>
            <p:nvSpPr>
              <p:cNvPr id="4" name="Hộp Văn bản 18">
                <a:extLst>
                  <a:ext uri="{FF2B5EF4-FFF2-40B4-BE49-F238E27FC236}">
                    <a16:creationId xmlns:a16="http://schemas.microsoft.com/office/drawing/2014/main" id="{62A2D88C-50E5-4507-BCE5-DD7864A98BFD}"/>
                  </a:ext>
                </a:extLst>
              </p:cNvPr>
              <p:cNvSpPr txBox="1"/>
              <p:nvPr/>
            </p:nvSpPr>
            <p:spPr>
              <a:xfrm>
                <a:off x="1802926" y="814550"/>
                <a:ext cx="9878371" cy="2057999"/>
              </a:xfrm>
              <a:prstGeom prst="rect">
                <a:avLst/>
              </a:prstGeom>
              <a:noFill/>
            </p:spPr>
            <p:txBody>
              <a:bodyPr wrap="square" rtlCol="0">
                <a:spAutoFit/>
              </a:bodyPr>
              <a:lstStyle>
                <a:defPPr>
                  <a:defRPr lang="en-US"/>
                </a:defPPr>
                <a:lvl1pPr algn="just">
                  <a:lnSpc>
                    <a:spcPct val="125000"/>
                  </a:lnSpc>
                  <a:defRPr sz="2400" b="1">
                    <a:solidFill>
                      <a:srgbClr val="000000"/>
                    </a:solidFill>
                    <a:latin typeface="UTM Avo" panose="02040603050506020204" pitchFamily="18" charset="0"/>
                  </a:defRPr>
                </a:lvl1pPr>
              </a:lstStyle>
              <a:p>
                <a:pPr>
                  <a:lnSpc>
                    <a:spcPct val="150000"/>
                  </a:lnSpc>
                </a:pPr>
                <a:r>
                  <a:rPr lang="en-US" sz="2200" b="0" dirty="0"/>
                  <a:t>Cho </a:t>
                </a:r>
                <a:r>
                  <a:rPr lang="en-US" sz="2200" b="0" dirty="0" err="1"/>
                  <a:t>góc</a:t>
                </a:r>
                <a:r>
                  <a:rPr lang="en-US" sz="2200" b="0" dirty="0"/>
                  <a:t> </a:t>
                </a:r>
                <a14:m>
                  <m:oMath xmlns:m="http://schemas.openxmlformats.org/officeDocument/2006/math">
                    <m:r>
                      <m:rPr>
                        <m:nor/>
                      </m:rPr>
                      <a:rPr lang="en-US" sz="2200" b="0" i="0" dirty="0"/>
                      <m:t>xOy</m:t>
                    </m:r>
                  </m:oMath>
                </a14:m>
                <a:r>
                  <a:rPr lang="en-US" sz="2200" b="0" dirty="0"/>
                  <a:t> </a:t>
                </a:r>
                <a:r>
                  <a:rPr lang="en-US" sz="2200" b="0" dirty="0" err="1"/>
                  <a:t>và</a:t>
                </a:r>
                <a:r>
                  <a:rPr lang="en-US" sz="2200" b="0" dirty="0"/>
                  <a:t> </a:t>
                </a:r>
                <a14:m>
                  <m:oMath xmlns:m="http://schemas.openxmlformats.org/officeDocument/2006/math">
                    <m:r>
                      <m:rPr>
                        <m:nor/>
                      </m:rPr>
                      <a:rPr lang="en-US" sz="2200" b="0" i="0" dirty="0"/>
                      <m:t>Oz</m:t>
                    </m:r>
                  </m:oMath>
                </a14:m>
                <a:r>
                  <a:rPr lang="en-US" sz="2200" b="0" dirty="0"/>
                  <a:t> </a:t>
                </a:r>
                <a:r>
                  <a:rPr lang="en-US" sz="2200" b="0" dirty="0" err="1"/>
                  <a:t>là</a:t>
                </a:r>
                <a:r>
                  <a:rPr lang="en-US" sz="2200" b="0" dirty="0"/>
                  <a:t> </a:t>
                </a:r>
                <a:r>
                  <a:rPr lang="en-US" sz="2200" b="0" dirty="0" err="1"/>
                  <a:t>tia</a:t>
                </a:r>
                <a:r>
                  <a:rPr lang="en-US" sz="2200" b="0" dirty="0"/>
                  <a:t> </a:t>
                </a:r>
                <a:r>
                  <a:rPr lang="en-US" sz="2200" b="0" dirty="0" err="1"/>
                  <a:t>phân</a:t>
                </a:r>
                <a:r>
                  <a:rPr lang="en-US" sz="2200" b="0" dirty="0"/>
                  <a:t> </a:t>
                </a:r>
                <a:r>
                  <a:rPr lang="en-US" sz="2200" b="0" dirty="0" err="1"/>
                  <a:t>giác</a:t>
                </a:r>
                <a:r>
                  <a:rPr lang="en-US" sz="2200" b="0" dirty="0"/>
                  <a:t> </a:t>
                </a:r>
                <a:r>
                  <a:rPr lang="en-US" sz="2200" b="0" dirty="0" err="1"/>
                  <a:t>của</a:t>
                </a:r>
                <a:r>
                  <a:rPr lang="en-US" sz="2200" b="0" dirty="0"/>
                  <a:t> </a:t>
                </a:r>
                <a:r>
                  <a:rPr lang="en-US" sz="2200" b="0" dirty="0" err="1"/>
                  <a:t>góc</a:t>
                </a:r>
                <a:r>
                  <a:rPr lang="en-US" sz="2200" b="0" dirty="0"/>
                  <a:t> </a:t>
                </a:r>
                <a:r>
                  <a:rPr lang="en-US" sz="2200" b="0" dirty="0" err="1"/>
                  <a:t>đó</a:t>
                </a:r>
                <a:r>
                  <a:rPr lang="en-US" sz="2200" b="0" dirty="0"/>
                  <a:t>. </a:t>
                </a:r>
                <a:r>
                  <a:rPr lang="en-US" sz="2200" b="0" dirty="0" err="1"/>
                  <a:t>Gọi</a:t>
                </a:r>
                <a:r>
                  <a:rPr lang="en-US" sz="2200" b="0" dirty="0"/>
                  <a:t> </a:t>
                </a:r>
                <a14:m>
                  <m:oMath xmlns:m="http://schemas.openxmlformats.org/officeDocument/2006/math">
                    <m:r>
                      <m:rPr>
                        <m:nor/>
                      </m:rPr>
                      <a:rPr lang="en-US" sz="2200" b="0" i="0" dirty="0"/>
                      <m:t>I</m:t>
                    </m:r>
                  </m:oMath>
                </a14:m>
                <a:r>
                  <a:rPr lang="en-US" sz="2200" b="0" dirty="0"/>
                  <a:t> </a:t>
                </a:r>
                <a:r>
                  <a:rPr lang="en-US" sz="2200" b="0" dirty="0" err="1"/>
                  <a:t>là</a:t>
                </a:r>
                <a:r>
                  <a:rPr lang="en-US" sz="2200" b="0" dirty="0"/>
                  <a:t> </a:t>
                </a:r>
                <a:r>
                  <a:rPr lang="en-US" sz="2200" b="0" dirty="0" err="1"/>
                  <a:t>một</a:t>
                </a:r>
                <a:r>
                  <a:rPr lang="en-US" sz="2200" b="0" dirty="0"/>
                  <a:t> </a:t>
                </a:r>
                <a:r>
                  <a:rPr lang="en-US" sz="2200" b="0" dirty="0" err="1"/>
                  <a:t>điểm</a:t>
                </a:r>
                <a:r>
                  <a:rPr lang="en-US" sz="2200" b="0" dirty="0"/>
                  <a:t> </a:t>
                </a:r>
                <a:r>
                  <a:rPr lang="en-US" sz="2200" b="0" dirty="0" err="1"/>
                  <a:t>nằm</a:t>
                </a:r>
                <a:r>
                  <a:rPr lang="en-US" sz="2200" b="0" dirty="0"/>
                  <a:t> </a:t>
                </a:r>
                <a:r>
                  <a:rPr lang="en-US" sz="2200" b="0" dirty="0" err="1"/>
                  <a:t>trong</a:t>
                </a:r>
                <a:r>
                  <a:rPr lang="en-US" sz="2200" b="0" dirty="0"/>
                  <a:t> </a:t>
                </a:r>
                <a:r>
                  <a:rPr lang="en-US" sz="2200" b="0" dirty="0" err="1"/>
                  <a:t>góc</a:t>
                </a:r>
                <a:r>
                  <a:rPr lang="en-US" sz="2200" b="0" dirty="0"/>
                  <a:t> </a:t>
                </a:r>
                <a14:m>
                  <m:oMath xmlns:m="http://schemas.openxmlformats.org/officeDocument/2006/math">
                    <m:r>
                      <m:rPr>
                        <m:nor/>
                      </m:rPr>
                      <a:rPr lang="en-US" sz="2200" b="0" i="0" dirty="0"/>
                      <m:t>xOy</m:t>
                    </m:r>
                  </m:oMath>
                </a14:m>
                <a:r>
                  <a:rPr lang="en-US" sz="2200" b="0" dirty="0"/>
                  <a:t>. Kẻ </a:t>
                </a:r>
                <a14:m>
                  <m:oMath xmlns:m="http://schemas.openxmlformats.org/officeDocument/2006/math">
                    <m:r>
                      <m:rPr>
                        <m:nor/>
                      </m:rPr>
                      <a:rPr lang="en-US" sz="2200" b="0" i="0" dirty="0"/>
                      <m:t>IM</m:t>
                    </m:r>
                  </m:oMath>
                </a14:m>
                <a:r>
                  <a:rPr lang="en-US" sz="2200" b="0" dirty="0"/>
                  <a:t> </a:t>
                </a:r>
                <a:r>
                  <a:rPr lang="en-US" sz="2200" b="0" dirty="0" err="1"/>
                  <a:t>vuông</a:t>
                </a:r>
                <a:r>
                  <a:rPr lang="en-US" sz="2200" b="0" dirty="0"/>
                  <a:t> </a:t>
                </a:r>
                <a:r>
                  <a:rPr lang="en-US" sz="2200" b="0" dirty="0" err="1"/>
                  <a:t>góc</a:t>
                </a:r>
                <a:r>
                  <a:rPr lang="en-US" sz="2200" b="0" dirty="0"/>
                  <a:t> </a:t>
                </a:r>
                <a:r>
                  <a:rPr lang="en-US" sz="2200" b="0" dirty="0" err="1"/>
                  <a:t>với</a:t>
                </a:r>
                <a:r>
                  <a:rPr lang="en-US" sz="2200" b="0" dirty="0"/>
                  <a:t> </a:t>
                </a:r>
                <a14:m>
                  <m:oMath xmlns:m="http://schemas.openxmlformats.org/officeDocument/2006/math">
                    <m:r>
                      <m:rPr>
                        <m:nor/>
                      </m:rPr>
                      <a:rPr lang="en-US" sz="2200" b="0" i="0" dirty="0"/>
                      <m:t>Ox</m:t>
                    </m:r>
                  </m:oMath>
                </a14:m>
                <a:r>
                  <a:rPr lang="en-US" sz="2200" b="0" dirty="0"/>
                  <a:t> (</a:t>
                </a:r>
                <a14:m>
                  <m:oMath xmlns:m="http://schemas.openxmlformats.org/officeDocument/2006/math">
                    <m:r>
                      <m:rPr>
                        <m:nor/>
                      </m:rPr>
                      <a:rPr lang="en-US" sz="2200" b="0" i="0"/>
                      <m:t>M</m:t>
                    </m:r>
                    <m:r>
                      <m:rPr>
                        <m:nor/>
                      </m:rPr>
                      <a:rPr lang="en-US" sz="2200" b="0" i="0"/>
                      <m:t>∈</m:t>
                    </m:r>
                    <m:r>
                      <m:rPr>
                        <m:nor/>
                      </m:rPr>
                      <a:rPr lang="en-US" sz="2200" b="0" i="0"/>
                      <m:t>Ox</m:t>
                    </m:r>
                  </m:oMath>
                </a14:m>
                <a:r>
                  <a:rPr lang="en-US" sz="2200" b="0" dirty="0"/>
                  <a:t>), </a:t>
                </a:r>
                <a14:m>
                  <m:oMath xmlns:m="http://schemas.openxmlformats.org/officeDocument/2006/math">
                    <m:r>
                      <m:rPr>
                        <m:nor/>
                      </m:rPr>
                      <a:rPr lang="en-US" sz="2200" b="0" i="0" dirty="0"/>
                      <m:t>IN</m:t>
                    </m:r>
                  </m:oMath>
                </a14:m>
                <a:r>
                  <a:rPr lang="en-US" sz="2200" b="0" dirty="0"/>
                  <a:t> </a:t>
                </a:r>
                <a:r>
                  <a:rPr lang="en-US" sz="2200" b="0" dirty="0" err="1"/>
                  <a:t>vuông</a:t>
                </a:r>
                <a:r>
                  <a:rPr lang="en-US" sz="2200" b="0" dirty="0"/>
                  <a:t> </a:t>
                </a:r>
                <a:r>
                  <a:rPr lang="en-US" sz="2200" b="0" dirty="0" err="1"/>
                  <a:t>góc</a:t>
                </a:r>
                <a:r>
                  <a:rPr lang="en-US" sz="2200" b="0" dirty="0"/>
                  <a:t> </a:t>
                </a:r>
                <a:r>
                  <a:rPr lang="en-US" sz="2200" b="0" dirty="0" err="1"/>
                  <a:t>với</a:t>
                </a:r>
                <a:r>
                  <a:rPr lang="en-US" sz="2200" b="0" dirty="0"/>
                  <a:t> </a:t>
                </a:r>
                <a14:m>
                  <m:oMath xmlns:m="http://schemas.openxmlformats.org/officeDocument/2006/math">
                    <m:r>
                      <m:rPr>
                        <m:nor/>
                      </m:rPr>
                      <a:rPr lang="en-US" sz="2200" b="0" i="0" dirty="0"/>
                      <m:t>Oy</m:t>
                    </m:r>
                  </m:oMath>
                </a14:m>
                <a:r>
                  <a:rPr lang="en-US" sz="2200" b="0" dirty="0"/>
                  <a:t> (</a:t>
                </a:r>
                <a14:m>
                  <m:oMath xmlns:m="http://schemas.openxmlformats.org/officeDocument/2006/math">
                    <m:r>
                      <m:rPr>
                        <m:nor/>
                      </m:rPr>
                      <a:rPr lang="en-US" sz="2200" b="0" i="0"/>
                      <m:t>N</m:t>
                    </m:r>
                    <m:r>
                      <m:rPr>
                        <m:nor/>
                      </m:rPr>
                      <a:rPr lang="en-US" sz="2200" b="0" i="0"/>
                      <m:t>∈</m:t>
                    </m:r>
                    <m:r>
                      <m:rPr>
                        <m:nor/>
                      </m:rPr>
                      <a:rPr lang="en-US" sz="2200" b="0" i="0"/>
                      <m:t>Oy</m:t>
                    </m:r>
                  </m:oMath>
                </a14:m>
                <a:r>
                  <a:rPr lang="en-US" sz="2200" b="0" dirty="0"/>
                  <a:t>). Giả sử </a:t>
                </a:r>
                <a14:m>
                  <m:oMath xmlns:m="http://schemas.openxmlformats.org/officeDocument/2006/math">
                    <m:r>
                      <m:rPr>
                        <m:nor/>
                      </m:rPr>
                      <a:rPr lang="en-US" sz="2200" b="0" i="0" dirty="0"/>
                      <m:t>IM</m:t>
                    </m:r>
                    <m:r>
                      <m:rPr>
                        <m:nor/>
                      </m:rPr>
                      <a:rPr lang="en-US" sz="2200" b="0" i="0" dirty="0" smtClean="0"/>
                      <m:t> </m:t>
                    </m:r>
                    <m:r>
                      <m:rPr>
                        <m:nor/>
                      </m:rPr>
                      <a:rPr lang="en-US" sz="2200" b="0" i="0" dirty="0"/>
                      <m:t>=</m:t>
                    </m:r>
                    <m:r>
                      <m:rPr>
                        <m:nor/>
                      </m:rPr>
                      <a:rPr lang="en-US" sz="2200" b="0" i="0" dirty="0" smtClean="0"/>
                      <m:t> </m:t>
                    </m:r>
                    <m:r>
                      <m:rPr>
                        <m:nor/>
                      </m:rPr>
                      <a:rPr lang="en-US" sz="2200" b="0" i="0" dirty="0"/>
                      <m:t>IN</m:t>
                    </m:r>
                  </m:oMath>
                </a14:m>
                <a:r>
                  <a:rPr lang="en-US" sz="2200" b="0" dirty="0"/>
                  <a:t>. </a:t>
                </a:r>
                <a:r>
                  <a:rPr lang="en-US" sz="2200" b="0" dirty="0" err="1"/>
                  <a:t>Chứng</a:t>
                </a:r>
                <a:r>
                  <a:rPr lang="en-US" sz="2200" b="0" dirty="0"/>
                  <a:t> </a:t>
                </a:r>
                <a:r>
                  <a:rPr lang="en-US" sz="2200" b="0" dirty="0" err="1"/>
                  <a:t>minh</a:t>
                </a:r>
                <a:r>
                  <a:rPr lang="en-US" sz="2200" b="0" dirty="0"/>
                  <a:t> </a:t>
                </a:r>
                <a:r>
                  <a:rPr lang="en-US" sz="2200" b="0" dirty="0" err="1"/>
                  <a:t>rằng</a:t>
                </a:r>
                <a:r>
                  <a:rPr lang="en-US" sz="2200" b="0" dirty="0"/>
                  <a:t> </a:t>
                </a:r>
                <a:r>
                  <a:rPr lang="en-US" sz="2200" b="0" dirty="0" err="1"/>
                  <a:t>điểm</a:t>
                </a:r>
                <a:r>
                  <a:rPr lang="en-US" sz="2200" b="0" dirty="0"/>
                  <a:t> </a:t>
                </a:r>
                <a14:m>
                  <m:oMath xmlns:m="http://schemas.openxmlformats.org/officeDocument/2006/math">
                    <m:r>
                      <m:rPr>
                        <m:nor/>
                      </m:rPr>
                      <a:rPr lang="en-US" sz="2200" b="0" i="0" dirty="0"/>
                      <m:t>I</m:t>
                    </m:r>
                  </m:oMath>
                </a14:m>
                <a:r>
                  <a:rPr lang="en-US" sz="2200" b="0" dirty="0"/>
                  <a:t> </a:t>
                </a:r>
                <a:r>
                  <a:rPr lang="en-US" sz="2200" b="0" dirty="0" err="1"/>
                  <a:t>nằm</a:t>
                </a:r>
                <a:r>
                  <a:rPr lang="en-US" sz="2200" b="0" dirty="0"/>
                  <a:t> </a:t>
                </a:r>
                <a:r>
                  <a:rPr lang="en-US" sz="2200" b="0" dirty="0" err="1"/>
                  <a:t>trên</a:t>
                </a:r>
                <a:r>
                  <a:rPr lang="en-US" sz="2200" b="0" dirty="0"/>
                  <a:t> </a:t>
                </a:r>
                <a:r>
                  <a:rPr lang="en-US" sz="2200" b="0" dirty="0" err="1"/>
                  <a:t>tia</a:t>
                </a:r>
                <a:r>
                  <a:rPr lang="en-US" sz="2200" b="0" dirty="0"/>
                  <a:t> </a:t>
                </a:r>
                <a:r>
                  <a:rPr lang="en-US" sz="2200" b="0" dirty="0" err="1"/>
                  <a:t>phân</a:t>
                </a:r>
                <a:r>
                  <a:rPr lang="en-US" sz="2200" b="0" dirty="0"/>
                  <a:t> </a:t>
                </a:r>
                <a:r>
                  <a:rPr lang="en-US" sz="2200" b="0" dirty="0" err="1"/>
                  <a:t>giác</a:t>
                </a:r>
                <a:r>
                  <a:rPr lang="en-US" sz="2200" b="0" dirty="0"/>
                  <a:t> </a:t>
                </a:r>
                <a14:m>
                  <m:oMath xmlns:m="http://schemas.openxmlformats.org/officeDocument/2006/math">
                    <m:r>
                      <m:rPr>
                        <m:nor/>
                      </m:rPr>
                      <a:rPr lang="en-US" sz="2200" b="0" i="0" dirty="0"/>
                      <m:t>Oz</m:t>
                    </m:r>
                  </m:oMath>
                </a14:m>
                <a:r>
                  <a:rPr lang="en-US" sz="2200" b="0" dirty="0"/>
                  <a:t> </a:t>
                </a:r>
                <a:r>
                  <a:rPr lang="en-US" sz="2200" b="0" dirty="0" err="1"/>
                  <a:t>của</a:t>
                </a:r>
                <a:r>
                  <a:rPr lang="en-US" sz="2200" b="0" dirty="0"/>
                  <a:t> </a:t>
                </a:r>
                <a:r>
                  <a:rPr lang="en-US" sz="2200" b="0" dirty="0" err="1"/>
                  <a:t>góc</a:t>
                </a:r>
                <a:r>
                  <a:rPr lang="en-US" sz="2200" b="0" dirty="0"/>
                  <a:t> </a:t>
                </a:r>
                <a14:m>
                  <m:oMath xmlns:m="http://schemas.openxmlformats.org/officeDocument/2006/math">
                    <m:r>
                      <m:rPr>
                        <m:nor/>
                      </m:rPr>
                      <a:rPr lang="en-US" sz="2200" b="0" i="0" dirty="0"/>
                      <m:t>xOy</m:t>
                    </m:r>
                  </m:oMath>
                </a14:m>
                <a:r>
                  <a:rPr lang="en-US" sz="2200" b="0" dirty="0"/>
                  <a:t>.</a:t>
                </a:r>
              </a:p>
            </p:txBody>
          </p:sp>
        </mc:Choice>
        <mc:Fallback xmlns="">
          <p:sp>
            <p:nvSpPr>
              <p:cNvPr id="4" name="Hộp Văn bản 18">
                <a:extLst>
                  <a:ext uri="{FF2B5EF4-FFF2-40B4-BE49-F238E27FC236}">
                    <a16:creationId xmlns:a16="http://schemas.microsoft.com/office/drawing/2014/main" id="{62A2D88C-50E5-4507-BCE5-DD7864A98BFD}"/>
                  </a:ext>
                </a:extLst>
              </p:cNvPr>
              <p:cNvSpPr txBox="1">
                <a:spLocks noRot="1" noChangeAspect="1" noMove="1" noResize="1" noEditPoints="1" noAdjustHandles="1" noChangeArrowheads="1" noChangeShapeType="1" noTextEdit="1"/>
              </p:cNvSpPr>
              <p:nvPr/>
            </p:nvSpPr>
            <p:spPr>
              <a:xfrm>
                <a:off x="1802926" y="814550"/>
                <a:ext cx="9878371" cy="2057999"/>
              </a:xfrm>
              <a:prstGeom prst="rect">
                <a:avLst/>
              </a:prstGeom>
              <a:blipFill>
                <a:blip r:embed="rId2"/>
                <a:stretch>
                  <a:fillRect l="-802" r="-8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8DF48D3-873D-376D-6AF6-BC7A1398E74D}"/>
                  </a:ext>
                </a:extLst>
              </p:cNvPr>
              <p:cNvSpPr/>
              <p:nvPr/>
            </p:nvSpPr>
            <p:spPr>
              <a:xfrm>
                <a:off x="510703" y="3284771"/>
                <a:ext cx="8470522" cy="2616229"/>
              </a:xfrm>
              <a:prstGeom prst="rect">
                <a:avLst/>
              </a:prstGeom>
            </p:spPr>
            <p:txBody>
              <a:bodyPr wrap="square">
                <a:spAutoFit/>
              </a:bodyPr>
              <a:lstStyle/>
              <a:p>
                <a:pPr algn="just">
                  <a:lnSpc>
                    <a:spcPct val="150000"/>
                  </a:lnSpc>
                </a:pPr>
                <a:r>
                  <a:rPr lang="en-US" sz="2200" dirty="0">
                    <a:solidFill>
                      <a:srgbClr val="000000"/>
                    </a:solidFill>
                    <a:latin typeface="UTM Avo" panose="02040603050506020204" pitchFamily="18" charset="0"/>
                  </a:rPr>
                  <a:t>Xét </a:t>
                </a:r>
                <a:r>
                  <a:rPr lang="en-US" sz="2200" dirty="0" err="1">
                    <a:solidFill>
                      <a:srgbClr val="000000"/>
                    </a:solidFill>
                    <a:latin typeface="UTM Avo" panose="02040603050506020204" pitchFamily="18" charset="0"/>
                  </a:rPr>
                  <a:t>hai</a:t>
                </a:r>
                <a:r>
                  <a:rPr lang="en-US" sz="2200" dirty="0">
                    <a:solidFill>
                      <a:srgbClr val="000000"/>
                    </a:solidFill>
                    <a:latin typeface="UTM Avo" panose="02040603050506020204" pitchFamily="18" charset="0"/>
                  </a:rPr>
                  <a:t> tam </a:t>
                </a:r>
                <a:r>
                  <a:rPr lang="en-US" sz="2200" dirty="0" err="1">
                    <a:solidFill>
                      <a:srgbClr val="000000"/>
                    </a:solidFill>
                    <a:latin typeface="UTM Avo" panose="02040603050506020204" pitchFamily="18" charset="0"/>
                  </a:rPr>
                  <a:t>giác</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vuông</a:t>
                </a:r>
                <a:r>
                  <a:rPr lang="en-US" sz="2200" dirty="0">
                    <a:solidFill>
                      <a:srgbClr val="000000"/>
                    </a:solidFill>
                    <a:latin typeface="UTM Avo" panose="02040603050506020204" pitchFamily="18" charset="0"/>
                  </a:rPr>
                  <a:t> </a:t>
                </a:r>
                <a14:m>
                  <m:oMath xmlns:m="http://schemas.openxmlformats.org/officeDocument/2006/math">
                    <m:r>
                      <m:rPr>
                        <m:nor/>
                      </m:rPr>
                      <a:rPr lang="en-US" sz="2200" i="0" dirty="0">
                        <a:solidFill>
                          <a:srgbClr val="000000"/>
                        </a:solidFill>
                        <a:latin typeface="UTM Avo" panose="02040603050506020204" pitchFamily="18" charset="0"/>
                      </a:rPr>
                      <m:t>IOM</m:t>
                    </m:r>
                  </m:oMath>
                </a14:m>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và</a:t>
                </a:r>
                <a:r>
                  <a:rPr lang="en-US" sz="2200" dirty="0">
                    <a:solidFill>
                      <a:srgbClr val="000000"/>
                    </a:solidFill>
                    <a:latin typeface="UTM Avo" panose="02040603050506020204" pitchFamily="18" charset="0"/>
                  </a:rPr>
                  <a:t> </a:t>
                </a:r>
                <a14:m>
                  <m:oMath xmlns:m="http://schemas.openxmlformats.org/officeDocument/2006/math">
                    <m:r>
                      <m:rPr>
                        <m:nor/>
                      </m:rPr>
                      <a:rPr lang="en-US" sz="2200" i="0" dirty="0">
                        <a:solidFill>
                          <a:srgbClr val="000000"/>
                        </a:solidFill>
                        <a:latin typeface="UTM Avo" panose="02040603050506020204" pitchFamily="18" charset="0"/>
                      </a:rPr>
                      <m:t>ION</m:t>
                    </m:r>
                  </m:oMath>
                </a14:m>
                <a:r>
                  <a:rPr lang="en-US" sz="2200" dirty="0">
                    <a:solidFill>
                      <a:srgbClr val="000000"/>
                    </a:solidFill>
                    <a:latin typeface="UTM Avo" panose="02040603050506020204" pitchFamily="18" charset="0"/>
                  </a:rPr>
                  <a:t>, ta </a:t>
                </a:r>
                <a:r>
                  <a:rPr lang="en-US" sz="2200" dirty="0" err="1">
                    <a:solidFill>
                      <a:srgbClr val="000000"/>
                    </a:solidFill>
                    <a:latin typeface="UTM Avo" panose="02040603050506020204" pitchFamily="18" charset="0"/>
                  </a:rPr>
                  <a:t>có</a:t>
                </a:r>
                <a:r>
                  <a:rPr lang="en-US" sz="2200" dirty="0">
                    <a:solidFill>
                      <a:srgbClr val="000000"/>
                    </a:solidFill>
                    <a:latin typeface="UTM Avo" panose="02040603050506020204" pitchFamily="18" charset="0"/>
                  </a:rPr>
                  <a:t>:</a:t>
                </a:r>
              </a:p>
              <a:p>
                <a:pPr algn="just">
                  <a:lnSpc>
                    <a:spcPct val="150000"/>
                  </a:lnSpc>
                </a:pPr>
                <a:r>
                  <a:rPr lang="en-US" sz="2200" dirty="0">
                    <a:solidFill>
                      <a:srgbClr val="000000"/>
                    </a:solidFill>
                    <a:latin typeface="UTM Avo" panose="02040603050506020204" pitchFamily="18" charset="0"/>
                  </a:rPr>
                  <a:t>	</a:t>
                </a:r>
                <a14:m>
                  <m:oMath xmlns:m="http://schemas.openxmlformats.org/officeDocument/2006/math">
                    <m:r>
                      <m:rPr>
                        <m:nor/>
                      </m:rPr>
                      <a:rPr lang="en-US" sz="2200" i="0" dirty="0">
                        <a:solidFill>
                          <a:srgbClr val="000000"/>
                        </a:solidFill>
                        <a:latin typeface="UTM Avo" panose="02040603050506020204" pitchFamily="18" charset="0"/>
                      </a:rPr>
                      <m:t>OI</m:t>
                    </m:r>
                  </m:oMath>
                </a14:m>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là</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cạnh</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chung</a:t>
                </a:r>
                <a:r>
                  <a:rPr lang="en-US" sz="2200" dirty="0">
                    <a:solidFill>
                      <a:srgbClr val="000000"/>
                    </a:solidFill>
                    <a:latin typeface="UTM Avo" panose="02040603050506020204" pitchFamily="18" charset="0"/>
                  </a:rPr>
                  <a:t>, </a:t>
                </a:r>
                <a14:m>
                  <m:oMath xmlns:m="http://schemas.openxmlformats.org/officeDocument/2006/math">
                    <m:r>
                      <m:rPr>
                        <m:nor/>
                      </m:rPr>
                      <a:rPr lang="en-US" sz="2200" i="0" dirty="0">
                        <a:solidFill>
                          <a:srgbClr val="000000"/>
                        </a:solidFill>
                        <a:latin typeface="UTM Avo" panose="02040603050506020204" pitchFamily="18" charset="0"/>
                      </a:rPr>
                      <m:t>IM</m:t>
                    </m:r>
                    <m:r>
                      <m:rPr>
                        <m:nor/>
                      </m:rPr>
                      <a:rPr lang="en-US" sz="2200" b="0" i="0" dirty="0" smtClean="0">
                        <a:solidFill>
                          <a:srgbClr val="000000"/>
                        </a:solidFill>
                        <a:latin typeface="UTM Avo" panose="02040603050506020204" pitchFamily="18" charset="0"/>
                      </a:rPr>
                      <m:t> </m:t>
                    </m:r>
                    <m:r>
                      <m:rPr>
                        <m:nor/>
                      </m:rPr>
                      <a:rPr lang="en-US" sz="2200" i="0" dirty="0">
                        <a:solidFill>
                          <a:srgbClr val="000000"/>
                        </a:solidFill>
                        <a:latin typeface="UTM Avo" panose="02040603050506020204" pitchFamily="18" charset="0"/>
                      </a:rPr>
                      <m:t>=</m:t>
                    </m:r>
                    <m:r>
                      <m:rPr>
                        <m:nor/>
                      </m:rPr>
                      <a:rPr lang="en-US" sz="2200" b="0" i="0" dirty="0" smtClean="0">
                        <a:solidFill>
                          <a:srgbClr val="000000"/>
                        </a:solidFill>
                        <a:latin typeface="UTM Avo" panose="02040603050506020204" pitchFamily="18" charset="0"/>
                      </a:rPr>
                      <m:t> </m:t>
                    </m:r>
                    <m:r>
                      <m:rPr>
                        <m:nor/>
                      </m:rPr>
                      <a:rPr lang="en-US" sz="2200" i="0" dirty="0">
                        <a:solidFill>
                          <a:srgbClr val="000000"/>
                        </a:solidFill>
                        <a:latin typeface="UTM Avo" panose="02040603050506020204" pitchFamily="18" charset="0"/>
                      </a:rPr>
                      <m:t>IN</m:t>
                    </m:r>
                  </m:oMath>
                </a14:m>
                <a:endParaRPr lang="en-US" sz="2200" dirty="0">
                  <a:solidFill>
                    <a:srgbClr val="000000"/>
                  </a:solidFill>
                  <a:latin typeface="UTM Avo" panose="02040603050506020204" pitchFamily="18" charset="0"/>
                </a:endParaRPr>
              </a:p>
              <a:p>
                <a:pPr algn="just">
                  <a:lnSpc>
                    <a:spcPct val="150000"/>
                  </a:lnSpc>
                </a:pPr>
                <a:r>
                  <a:rPr lang="en-US" sz="2200" dirty="0" err="1">
                    <a:solidFill>
                      <a:srgbClr val="000000"/>
                    </a:solidFill>
                    <a:latin typeface="UTM Avo" panose="02040603050506020204" pitchFamily="18" charset="0"/>
                  </a:rPr>
                  <a:t>Suy</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ra</a:t>
                </a:r>
                <a:r>
                  <a:rPr lang="en-US" sz="2200" dirty="0">
                    <a:solidFill>
                      <a:srgbClr val="000000"/>
                    </a:solidFill>
                    <a:latin typeface="UTM Avo" panose="02040603050506020204" pitchFamily="18" charset="0"/>
                  </a:rPr>
                  <a:t> </a:t>
                </a:r>
                <a14:m>
                  <m:oMath xmlns:m="http://schemas.openxmlformats.org/officeDocument/2006/math">
                    <m:r>
                      <m:rPr>
                        <m:nor/>
                      </m:rPr>
                      <a:rPr lang="en-US" sz="2200" i="0">
                        <a:solidFill>
                          <a:srgbClr val="000000"/>
                        </a:solidFill>
                        <a:latin typeface="UTM Avo" panose="02040603050506020204" pitchFamily="18" charset="0"/>
                      </a:rPr>
                      <m:t>∆</m:t>
                    </m:r>
                    <m:r>
                      <m:rPr>
                        <m:nor/>
                      </m:rPr>
                      <a:rPr lang="en-US" sz="2200" i="0">
                        <a:solidFill>
                          <a:srgbClr val="000000"/>
                        </a:solidFill>
                        <a:latin typeface="UTM Avo" panose="02040603050506020204" pitchFamily="18" charset="0"/>
                      </a:rPr>
                      <m:t>IOM</m:t>
                    </m:r>
                    <m:r>
                      <m:rPr>
                        <m:nor/>
                      </m:rPr>
                      <a:rPr lang="en-US" sz="2200" b="0" i="0" smtClean="0">
                        <a:solidFill>
                          <a:srgbClr val="000000"/>
                        </a:solidFill>
                        <a:latin typeface="UTM Avo" panose="02040603050506020204" pitchFamily="18" charset="0"/>
                      </a:rPr>
                      <m:t> </m:t>
                    </m:r>
                    <m:r>
                      <m:rPr>
                        <m:nor/>
                      </m:rPr>
                      <a:rPr lang="en-US" sz="2200" i="0">
                        <a:solidFill>
                          <a:srgbClr val="000000"/>
                        </a:solidFill>
                        <a:latin typeface="UTM Avo" panose="02040603050506020204" pitchFamily="18" charset="0"/>
                      </a:rPr>
                      <m:t>=</m:t>
                    </m:r>
                    <m:r>
                      <m:rPr>
                        <m:nor/>
                      </m:rPr>
                      <a:rPr lang="en-US" sz="2200" b="0" i="0" smtClean="0">
                        <a:solidFill>
                          <a:srgbClr val="000000"/>
                        </a:solidFill>
                        <a:latin typeface="UTM Avo" panose="02040603050506020204" pitchFamily="18" charset="0"/>
                      </a:rPr>
                      <m:t> </m:t>
                    </m:r>
                    <m:r>
                      <m:rPr>
                        <m:nor/>
                      </m:rPr>
                      <a:rPr lang="en-US" sz="2200" i="0">
                        <a:solidFill>
                          <a:srgbClr val="000000"/>
                        </a:solidFill>
                        <a:latin typeface="UTM Avo" panose="02040603050506020204" pitchFamily="18" charset="0"/>
                      </a:rPr>
                      <m:t>∆</m:t>
                    </m:r>
                    <m:r>
                      <m:rPr>
                        <m:nor/>
                      </m:rPr>
                      <a:rPr lang="en-US" sz="2200" i="0">
                        <a:solidFill>
                          <a:srgbClr val="000000"/>
                        </a:solidFill>
                        <a:latin typeface="UTM Avo" panose="02040603050506020204" pitchFamily="18" charset="0"/>
                      </a:rPr>
                      <m:t>ION</m:t>
                    </m:r>
                  </m:oMath>
                </a14:m>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cạnh</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huyền</a:t>
                </a:r>
                <a:r>
                  <a:rPr lang="en-US" sz="2200" dirty="0">
                    <a:solidFill>
                      <a:srgbClr val="000000"/>
                    </a:solidFill>
                    <a:latin typeface="UTM Avo" panose="02040603050506020204" pitchFamily="18" charset="0"/>
                  </a:rPr>
                  <a:t> – </a:t>
                </a:r>
                <a:r>
                  <a:rPr lang="en-US" sz="2200" dirty="0" err="1">
                    <a:solidFill>
                      <a:srgbClr val="000000"/>
                    </a:solidFill>
                    <a:latin typeface="UTM Avo" panose="02040603050506020204" pitchFamily="18" charset="0"/>
                  </a:rPr>
                  <a:t>cạnh</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góc</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vuông</a:t>
                </a:r>
                <a:r>
                  <a:rPr lang="en-US" sz="2200" dirty="0">
                    <a:solidFill>
                      <a:srgbClr val="000000"/>
                    </a:solidFill>
                    <a:latin typeface="UTM Avo" panose="02040603050506020204" pitchFamily="18" charset="0"/>
                  </a:rPr>
                  <a:t>)</a:t>
                </a:r>
              </a:p>
              <a:p>
                <a:pPr algn="just">
                  <a:lnSpc>
                    <a:spcPct val="150000"/>
                  </a:lnSpc>
                </a:pPr>
                <a:r>
                  <a:rPr lang="en-US" sz="2200" dirty="0">
                    <a:solidFill>
                      <a:srgbClr val="000000"/>
                    </a:solidFill>
                    <a:latin typeface="UTM Avo" panose="02040603050506020204" pitchFamily="18" charset="0"/>
                  </a:rPr>
                  <a:t>Do </a:t>
                </a:r>
                <a:r>
                  <a:rPr lang="en-US" sz="2200" dirty="0" err="1">
                    <a:solidFill>
                      <a:srgbClr val="000000"/>
                    </a:solidFill>
                    <a:latin typeface="UTM Avo" panose="02040603050506020204" pitchFamily="18" charset="0"/>
                  </a:rPr>
                  <a:t>đó</a:t>
                </a:r>
                <a:r>
                  <a:rPr lang="en-US" sz="2200" dirty="0">
                    <a:solidFill>
                      <a:srgbClr val="000000"/>
                    </a:solidFill>
                    <a:latin typeface="UTM Avo" panose="02040603050506020204" pitchFamily="18" charset="0"/>
                  </a:rPr>
                  <a:t> </a:t>
                </a:r>
                <a14:m>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IOM</m:t>
                        </m:r>
                      </m:e>
                    </m:acc>
                    <m:r>
                      <m:rPr>
                        <m:nor/>
                      </m:rPr>
                      <a:rPr lang="en-US" sz="2200" b="0" i="0" smtClean="0">
                        <a:solidFill>
                          <a:srgbClr val="000000"/>
                        </a:solidFill>
                        <a:latin typeface="UTM Avo" panose="02040603050506020204" pitchFamily="18" charset="0"/>
                      </a:rPr>
                      <m:t> </m:t>
                    </m:r>
                    <m:r>
                      <m:rPr>
                        <m:nor/>
                      </m:rPr>
                      <a:rPr lang="en-US" sz="2200" i="0">
                        <a:solidFill>
                          <a:srgbClr val="000000"/>
                        </a:solidFill>
                        <a:latin typeface="UTM Avo" panose="02040603050506020204" pitchFamily="18" charset="0"/>
                      </a:rPr>
                      <m:t>=</m:t>
                    </m:r>
                    <m:r>
                      <m:rPr>
                        <m:nor/>
                      </m:rPr>
                      <a:rPr lang="en-US" sz="2200" b="0" i="0" smtClean="0">
                        <a:solidFill>
                          <a:srgbClr val="000000"/>
                        </a:solidFill>
                        <a:latin typeface="UTM Avo" panose="02040603050506020204" pitchFamily="18" charset="0"/>
                      </a:rPr>
                      <m:t> </m:t>
                    </m:r>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ION</m:t>
                        </m:r>
                      </m:e>
                    </m:acc>
                  </m:oMath>
                </a14:m>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hai</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góc</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tương</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ứng</a:t>
                </a:r>
                <a:r>
                  <a:rPr lang="en-US" sz="2200" dirty="0">
                    <a:solidFill>
                      <a:srgbClr val="000000"/>
                    </a:solidFill>
                    <a:latin typeface="UTM Avo" panose="02040603050506020204" pitchFamily="18" charset="0"/>
                  </a:rPr>
                  <a:t>)</a:t>
                </a:r>
              </a:p>
              <a:p>
                <a:pPr algn="just">
                  <a:lnSpc>
                    <a:spcPct val="150000"/>
                  </a:lnSpc>
                </a:pPr>
                <a:r>
                  <a:rPr lang="en-US" sz="2200" dirty="0" err="1">
                    <a:solidFill>
                      <a:srgbClr val="000000"/>
                    </a:solidFill>
                    <a:latin typeface="UTM Avo" panose="02040603050506020204" pitchFamily="18" charset="0"/>
                  </a:rPr>
                  <a:t>Vậy</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điểm</a:t>
                </a:r>
                <a:r>
                  <a:rPr lang="en-US" sz="2200" dirty="0">
                    <a:solidFill>
                      <a:srgbClr val="000000"/>
                    </a:solidFill>
                    <a:latin typeface="UTM Avo" panose="02040603050506020204" pitchFamily="18" charset="0"/>
                  </a:rPr>
                  <a:t> </a:t>
                </a:r>
                <a14:m>
                  <m:oMath xmlns:m="http://schemas.openxmlformats.org/officeDocument/2006/math">
                    <m:r>
                      <m:rPr>
                        <m:nor/>
                      </m:rPr>
                      <a:rPr lang="en-US" sz="2200" i="0" dirty="0">
                        <a:solidFill>
                          <a:srgbClr val="000000"/>
                        </a:solidFill>
                        <a:latin typeface="UTM Avo" panose="02040603050506020204" pitchFamily="18" charset="0"/>
                      </a:rPr>
                      <m:t>I</m:t>
                    </m:r>
                  </m:oMath>
                </a14:m>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thuộc</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tia</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phân</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giác</a:t>
                </a:r>
                <a:r>
                  <a:rPr lang="en-US" sz="2200" dirty="0">
                    <a:solidFill>
                      <a:srgbClr val="000000"/>
                    </a:solidFill>
                    <a:latin typeface="UTM Avo" panose="02040603050506020204" pitchFamily="18" charset="0"/>
                  </a:rPr>
                  <a:t> </a:t>
                </a:r>
                <a14:m>
                  <m:oMath xmlns:m="http://schemas.openxmlformats.org/officeDocument/2006/math">
                    <m:r>
                      <m:rPr>
                        <m:nor/>
                      </m:rPr>
                      <a:rPr lang="en-US" sz="2200" i="0" dirty="0">
                        <a:solidFill>
                          <a:srgbClr val="000000"/>
                        </a:solidFill>
                        <a:latin typeface="UTM Avo" panose="02040603050506020204" pitchFamily="18" charset="0"/>
                      </a:rPr>
                      <m:t>Oz</m:t>
                    </m:r>
                  </m:oMath>
                </a14:m>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của</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góc</a:t>
                </a:r>
                <a:r>
                  <a:rPr lang="en-US" sz="2200" dirty="0">
                    <a:solidFill>
                      <a:srgbClr val="000000"/>
                    </a:solidFill>
                    <a:latin typeface="UTM Avo" panose="02040603050506020204" pitchFamily="18" charset="0"/>
                  </a:rPr>
                  <a:t> </a:t>
                </a:r>
                <a14:m>
                  <m:oMath xmlns:m="http://schemas.openxmlformats.org/officeDocument/2006/math">
                    <m:r>
                      <m:rPr>
                        <m:nor/>
                      </m:rPr>
                      <a:rPr lang="en-US" sz="2200" i="0" dirty="0">
                        <a:solidFill>
                          <a:srgbClr val="000000"/>
                        </a:solidFill>
                        <a:latin typeface="UTM Avo" panose="02040603050506020204" pitchFamily="18" charset="0"/>
                      </a:rPr>
                      <m:t>xOy</m:t>
                    </m:r>
                  </m:oMath>
                </a14:m>
                <a:r>
                  <a:rPr lang="en-US" sz="2200" dirty="0">
                    <a:solidFill>
                      <a:srgbClr val="000000"/>
                    </a:solidFill>
                    <a:latin typeface="UTM Avo" panose="02040603050506020204" pitchFamily="18" charset="0"/>
                  </a:rPr>
                  <a:t>.</a:t>
                </a:r>
              </a:p>
            </p:txBody>
          </p:sp>
        </mc:Choice>
        <mc:Fallback xmlns="">
          <p:sp>
            <p:nvSpPr>
              <p:cNvPr id="7" name="Rectangle 6">
                <a:extLst>
                  <a:ext uri="{FF2B5EF4-FFF2-40B4-BE49-F238E27FC236}">
                    <a16:creationId xmlns:a16="http://schemas.microsoft.com/office/drawing/2014/main" id="{D8DF48D3-873D-376D-6AF6-BC7A1398E74D}"/>
                  </a:ext>
                </a:extLst>
              </p:cNvPr>
              <p:cNvSpPr>
                <a:spLocks noRot="1" noChangeAspect="1" noMove="1" noResize="1" noEditPoints="1" noAdjustHandles="1" noChangeArrowheads="1" noChangeShapeType="1" noTextEdit="1"/>
              </p:cNvSpPr>
              <p:nvPr/>
            </p:nvSpPr>
            <p:spPr>
              <a:xfrm>
                <a:off x="510703" y="3284771"/>
                <a:ext cx="8470522" cy="2616229"/>
              </a:xfrm>
              <a:prstGeom prst="rect">
                <a:avLst/>
              </a:prstGeom>
              <a:blipFill>
                <a:blip r:embed="rId3"/>
                <a:stretch>
                  <a:fillRect l="-936" b="-233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D93CAC0-1DA7-22CC-37C6-19EE81D6A0C6}"/>
              </a:ext>
            </a:extLst>
          </p:cNvPr>
          <p:cNvSpPr txBox="1"/>
          <p:nvPr/>
        </p:nvSpPr>
        <p:spPr>
          <a:xfrm>
            <a:off x="175028" y="2683786"/>
            <a:ext cx="1688691" cy="461665"/>
          </a:xfrm>
          <a:prstGeom prst="rect">
            <a:avLst/>
          </a:prstGeom>
          <a:noFill/>
        </p:spPr>
        <p:txBody>
          <a:bodyPr wrap="square" rtlCol="0">
            <a:spAutoFit/>
          </a:bodyPr>
          <a:lstStyle/>
          <a:p>
            <a:pPr algn="ctr"/>
            <a:r>
              <a:rPr lang="en-US" sz="2400" b="1" u="sng" dirty="0" err="1">
                <a:latin typeface="UTM Avo" panose="02040603050506020204" pitchFamily="18" charset="0"/>
              </a:rPr>
              <a:t>Giải</a:t>
            </a:r>
            <a:endParaRPr lang="en-US" sz="2400" b="1" u="sng" dirty="0">
              <a:latin typeface="UTM Avo" panose="02040603050506020204" pitchFamily="18" charset="0"/>
            </a:endParaRPr>
          </a:p>
        </p:txBody>
      </p:sp>
      <p:pic>
        <p:nvPicPr>
          <p:cNvPr id="6" name="Picture 5">
            <a:extLst>
              <a:ext uri="{FF2B5EF4-FFF2-40B4-BE49-F238E27FC236}">
                <a16:creationId xmlns:a16="http://schemas.microsoft.com/office/drawing/2014/main" id="{CB972D6F-172C-7F4E-11D2-936CF2EE7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842" y="2734734"/>
            <a:ext cx="4002744" cy="3166266"/>
          </a:xfrm>
          <a:prstGeom prst="rect">
            <a:avLst/>
          </a:prstGeom>
        </p:spPr>
      </p:pic>
    </p:spTree>
    <p:extLst>
      <p:ext uri="{BB962C8B-B14F-4D97-AF65-F5344CB8AC3E}">
        <p14:creationId xmlns:p14="http://schemas.microsoft.com/office/powerpoint/2010/main" val="281877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barn(inVertical)">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barn(inVertical)">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barn(inVertical)">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barn(inVertical)">
                                      <p:cBhvr>
                                        <p:cTn id="4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18">
            <a:extLst>
              <a:ext uri="{FF2B5EF4-FFF2-40B4-BE49-F238E27FC236}">
                <a16:creationId xmlns:a16="http://schemas.microsoft.com/office/drawing/2014/main" id="{62A2D88C-50E5-4507-BCE5-DD7864A98BFD}"/>
              </a:ext>
            </a:extLst>
          </p:cNvPr>
          <p:cNvSpPr txBox="1"/>
          <p:nvPr/>
        </p:nvSpPr>
        <p:spPr>
          <a:xfrm>
            <a:off x="500778" y="495343"/>
            <a:ext cx="11406752" cy="1127232"/>
          </a:xfrm>
          <a:prstGeom prst="rect">
            <a:avLst/>
          </a:prstGeom>
          <a:noFill/>
        </p:spPr>
        <p:txBody>
          <a:bodyPr wrap="square" rtlCol="0">
            <a:spAutoFit/>
          </a:bodyPr>
          <a:lstStyle>
            <a:defPPr>
              <a:defRPr lang="en-US"/>
            </a:defPPr>
            <a:lvl1pPr algn="just">
              <a:lnSpc>
                <a:spcPct val="125000"/>
              </a:lnSpc>
              <a:defRPr sz="2400" b="1">
                <a:solidFill>
                  <a:srgbClr val="000000"/>
                </a:solidFill>
                <a:latin typeface="UTM Avo" panose="02040603050506020204" pitchFamily="18" charset="0"/>
              </a:defRPr>
            </a:lvl1pPr>
          </a:lstStyle>
          <a:p>
            <a:pPr>
              <a:lnSpc>
                <a:spcPct val="150000"/>
              </a:lnSpc>
            </a:pPr>
            <a:r>
              <a:rPr lang="vi-VN" dirty="0">
                <a:solidFill>
                  <a:schemeClr val="tx1"/>
                </a:solidFill>
              </a:rPr>
              <a:t>Nhận xét: </a:t>
            </a:r>
            <a:r>
              <a:rPr lang="vi-VN" b="0" dirty="0">
                <a:ea typeface="Calibri" panose="020F0502020204030204" pitchFamily="34" charset="0"/>
                <a:cs typeface="Times New Roman" panose="02020603050405020304" pitchFamily="18" charset="0"/>
              </a:rPr>
              <a:t>Nếu một điểm nằm trong một góc và cách đều hai cạnh của góc thì nằm trên tia phân giác của góc đó. </a:t>
            </a:r>
            <a:endParaRPr lang="en-US" b="0" dirty="0">
              <a:solidFill>
                <a:schemeClr val="tx1"/>
              </a:solidFill>
            </a:endParaRPr>
          </a:p>
        </p:txBody>
      </p:sp>
      <p:pic>
        <p:nvPicPr>
          <p:cNvPr id="2" name="Picture 1">
            <a:extLst>
              <a:ext uri="{FF2B5EF4-FFF2-40B4-BE49-F238E27FC236}">
                <a16:creationId xmlns:a16="http://schemas.microsoft.com/office/drawing/2014/main" id="{E72F3706-27DB-3E72-479C-FE5AE4BDE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850" y="2083388"/>
            <a:ext cx="4002744" cy="3166266"/>
          </a:xfrm>
          <a:prstGeom prst="rect">
            <a:avLst/>
          </a:prstGeom>
        </p:spPr>
      </p:pic>
    </p:spTree>
    <p:extLst>
      <p:ext uri="{BB962C8B-B14F-4D97-AF65-F5344CB8AC3E}">
        <p14:creationId xmlns:p14="http://schemas.microsoft.com/office/powerpoint/2010/main" val="432350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250EDF6-63A8-D65D-5E1B-6326DA1AB721}"/>
                  </a:ext>
                </a:extLst>
              </p:cNvPr>
              <p:cNvSpPr txBox="1"/>
              <p:nvPr/>
            </p:nvSpPr>
            <p:spPr>
              <a:xfrm>
                <a:off x="272996" y="247883"/>
                <a:ext cx="11646008" cy="2878801"/>
              </a:xfrm>
              <a:prstGeom prst="rect">
                <a:avLst/>
              </a:prstGeom>
              <a:noFill/>
            </p:spPr>
            <p:txBody>
              <a:bodyPr wrap="square">
                <a:spAutoFit/>
              </a:bodyPr>
              <a:lstStyle/>
              <a:p>
                <a:pPr algn="ctr">
                  <a:lnSpc>
                    <a:spcPct val="150000"/>
                  </a:lnSpc>
                </a:pPr>
                <a:r>
                  <a:rPr lang="en-US" sz="2000" b="1" dirty="0">
                    <a:solidFill>
                      <a:srgbClr val="000000"/>
                    </a:solidFill>
                    <a:latin typeface="UTM Avo" panose="02040603050506020204" pitchFamily="18" charset="0"/>
                  </a:rPr>
                  <a:t>Vẽ tam </a:t>
                </a:r>
                <a:r>
                  <a:rPr lang="en-US" sz="2000" b="1" dirty="0" err="1">
                    <a:solidFill>
                      <a:srgbClr val="000000"/>
                    </a:solidFill>
                    <a:latin typeface="UTM Avo" panose="02040603050506020204" pitchFamily="18" charset="0"/>
                  </a:rPr>
                  <a:t>giác</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khi</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biết</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một</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cạnh</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và</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hai</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góc</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kề</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cạnh</a:t>
                </a:r>
                <a:r>
                  <a:rPr lang="en-US" sz="2000" b="1" dirty="0">
                    <a:solidFill>
                      <a:srgbClr val="000000"/>
                    </a:solidFill>
                    <a:latin typeface="UTM Avo" panose="02040603050506020204" pitchFamily="18" charset="0"/>
                  </a:rPr>
                  <a:t> </a:t>
                </a:r>
                <a:r>
                  <a:rPr lang="en-US" sz="2000" b="1" dirty="0" err="1">
                    <a:solidFill>
                      <a:srgbClr val="000000"/>
                    </a:solidFill>
                    <a:latin typeface="UTM Avo" panose="02040603050506020204" pitchFamily="18" charset="0"/>
                  </a:rPr>
                  <a:t>đó</a:t>
                </a:r>
                <a:endParaRPr lang="en-US" sz="2000" b="1" dirty="0">
                  <a:solidFill>
                    <a:srgbClr val="000000"/>
                  </a:solidFill>
                  <a:latin typeface="UTM Avo" panose="02040603050506020204" pitchFamily="18" charset="0"/>
                </a:endParaRPr>
              </a:p>
              <a:p>
                <a:pPr algn="just">
                  <a:lnSpc>
                    <a:spcPct val="150000"/>
                  </a:lnSpc>
                </a:pPr>
                <a:r>
                  <a:rPr lang="en-US" sz="2000" dirty="0" err="1">
                    <a:solidFill>
                      <a:srgbClr val="000000"/>
                    </a:solidFill>
                    <a:latin typeface="UTM Avo" panose="02040603050506020204" pitchFamily="18" charset="0"/>
                  </a:rPr>
                  <a:t>Để</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vẽ</a:t>
                </a:r>
                <a:r>
                  <a:rPr lang="en-US" sz="2000" dirty="0">
                    <a:solidFill>
                      <a:srgbClr val="000000"/>
                    </a:solidFill>
                    <a:latin typeface="UTM Avo" panose="02040603050506020204" pitchFamily="18" charset="0"/>
                  </a:rPr>
                  <a:t> tam </a:t>
                </a:r>
                <a:r>
                  <a:rPr lang="en-US" sz="2000" dirty="0" err="1">
                    <a:solidFill>
                      <a:srgbClr val="000000"/>
                    </a:solidFill>
                    <a:latin typeface="UTM Avo" panose="02040603050506020204" pitchFamily="18" charset="0"/>
                  </a:rPr>
                  <a:t>giác</a:t>
                </a:r>
                <a:r>
                  <a:rPr lang="en-US" sz="2000" dirty="0">
                    <a:solidFill>
                      <a:srgbClr val="000000"/>
                    </a:solidFill>
                    <a:latin typeface="UTM Avo" panose="02040603050506020204" pitchFamily="18" charset="0"/>
                  </a:rPr>
                  <a:t> ABC </a:t>
                </a:r>
                <a:r>
                  <a:rPr lang="en-US" sz="2000" dirty="0" err="1">
                    <a:solidFill>
                      <a:srgbClr val="000000"/>
                    </a:solidFill>
                    <a:latin typeface="UTM Avo" panose="02040603050506020204" pitchFamily="18" charset="0"/>
                  </a:rPr>
                  <a:t>có</a:t>
                </a:r>
                <a:r>
                  <a:rPr lang="en-US" sz="2000" dirty="0">
                    <a:solidFill>
                      <a:srgbClr val="000000"/>
                    </a:solidFill>
                    <a:latin typeface="UTM Avo" panose="02040603050506020204" pitchFamily="18" charset="0"/>
                  </a:rPr>
                  <a:t> AB = 3 cm, </a:t>
                </a: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a:solidFill>
                              <a:srgbClr val="000000"/>
                            </a:solidFill>
                            <a:latin typeface="UTM Avo" panose="02040603050506020204" pitchFamily="18" charset="0"/>
                          </a:rPr>
                          <m:t>A</m:t>
                        </m:r>
                      </m:e>
                    </m:acc>
                    <m:r>
                      <m:rPr>
                        <m:nor/>
                      </m:rPr>
                      <a:rPr lang="en-US" sz="2000" b="0" i="0" smtClean="0">
                        <a:solidFill>
                          <a:srgbClr val="000000"/>
                        </a:solidFill>
                        <a:latin typeface="UTM Avo" panose="02040603050506020204" pitchFamily="18" charset="0"/>
                      </a:rPr>
                      <m:t> </m:t>
                    </m:r>
                    <m:r>
                      <m:rPr>
                        <m:nor/>
                      </m:rPr>
                      <a:rPr lang="en-US" sz="2000">
                        <a:solidFill>
                          <a:srgbClr val="000000"/>
                        </a:solidFill>
                        <a:latin typeface="UTM Avo" panose="02040603050506020204" pitchFamily="18" charset="0"/>
                      </a:rPr>
                      <m:t>=</m:t>
                    </m:r>
                    <m:r>
                      <m:rPr>
                        <m:nor/>
                      </m:rPr>
                      <a:rPr lang="en-US" sz="2000" b="0" i="0" smtClean="0">
                        <a:solidFill>
                          <a:srgbClr val="000000"/>
                        </a:solidFill>
                        <a:latin typeface="UTM Avo" panose="02040603050506020204" pitchFamily="18" charset="0"/>
                      </a:rPr>
                      <m:t> </m:t>
                    </m:r>
                  </m:oMath>
                </a14:m>
                <a:r>
                  <a:rPr lang="en-US" sz="2000" dirty="0">
                    <a:solidFill>
                      <a:srgbClr val="000000"/>
                    </a:solidFill>
                    <a:latin typeface="UTM Avo" panose="02040603050506020204" pitchFamily="18" charset="0"/>
                  </a:rPr>
                  <a:t>60</a:t>
                </a:r>
                <a:r>
                  <a:rPr lang="en-US" sz="2000" baseline="30000" dirty="0">
                    <a:solidFill>
                      <a:srgbClr val="000000"/>
                    </a:solidFill>
                    <a:latin typeface="UTM Avo" panose="02040603050506020204" pitchFamily="18" charset="0"/>
                  </a:rPr>
                  <a:t>o</a:t>
                </a:r>
                <a:r>
                  <a:rPr lang="en-US" sz="2000" dirty="0">
                    <a:solidFill>
                      <a:srgbClr val="000000"/>
                    </a:solidFill>
                    <a:latin typeface="UTM Avo" panose="02040603050506020204" pitchFamily="18" charset="0"/>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a:solidFill>
                              <a:srgbClr val="000000"/>
                            </a:solidFill>
                            <a:latin typeface="UTM Avo" panose="02040603050506020204" pitchFamily="18" charset="0"/>
                          </a:rPr>
                          <m:t>B</m:t>
                        </m:r>
                      </m:e>
                    </m:acc>
                    <m:r>
                      <m:rPr>
                        <m:nor/>
                      </m:rPr>
                      <a:rPr lang="en-US" sz="2000">
                        <a:solidFill>
                          <a:srgbClr val="000000"/>
                        </a:solidFill>
                        <a:latin typeface="UTM Avo" panose="02040603050506020204" pitchFamily="18" charset="0"/>
                      </a:rPr>
                      <m:t> = </m:t>
                    </m:r>
                  </m:oMath>
                </a14:m>
                <a:r>
                  <a:rPr lang="en-US" sz="2000" dirty="0">
                    <a:solidFill>
                      <a:srgbClr val="000000"/>
                    </a:solidFill>
                    <a:latin typeface="UTM Avo" panose="02040603050506020204" pitchFamily="18" charset="0"/>
                  </a:rPr>
                  <a:t>45</a:t>
                </a:r>
                <a:r>
                  <a:rPr lang="en-US" sz="2000" baseline="30000" dirty="0">
                    <a:solidFill>
                      <a:srgbClr val="000000"/>
                    </a:solidFill>
                    <a:latin typeface="UTM Avo" panose="02040603050506020204" pitchFamily="18" charset="0"/>
                  </a:rPr>
                  <a:t>o</a:t>
                </a:r>
                <a:r>
                  <a:rPr lang="en-US" sz="2000" dirty="0">
                    <a:solidFill>
                      <a:srgbClr val="000000"/>
                    </a:solidFill>
                    <a:latin typeface="UTM Avo" panose="02040603050506020204" pitchFamily="18" charset="0"/>
                  </a:rPr>
                  <a:t> bằng </a:t>
                </a:r>
                <a:r>
                  <a:rPr lang="en-US" sz="2000" dirty="0" err="1">
                    <a:solidFill>
                      <a:srgbClr val="000000"/>
                    </a:solidFill>
                    <a:latin typeface="UTM Avo" panose="02040603050506020204" pitchFamily="18" charset="0"/>
                  </a:rPr>
                  <a:t>thước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thẳng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có</a:t>
                </a:r>
                <a:r>
                  <a:rPr lang="en-US" sz="2000" dirty="0">
                    <a:solidFill>
                      <a:srgbClr val="000000"/>
                    </a:solidFill>
                    <a:latin typeface="UTM Avo" panose="02040603050506020204" pitchFamily="18" charset="0"/>
                  </a:rPr>
                  <a:t> chia </a:t>
                </a:r>
                <a:r>
                  <a:rPr lang="en-US" sz="2000" dirty="0" err="1">
                    <a:solidFill>
                      <a:srgbClr val="000000"/>
                    </a:solidFill>
                    <a:latin typeface="UTM Avo" panose="02040603050506020204" pitchFamily="18" charset="0"/>
                  </a:rPr>
                  <a:t>đơn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vị</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và</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thước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đo</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góc</a:t>
                </a:r>
                <a:r>
                  <a:rPr lang="en-US" sz="2000" dirty="0">
                    <a:solidFill>
                      <a:srgbClr val="000000"/>
                    </a:solidFill>
                    <a:latin typeface="UTM Avo" panose="02040603050506020204" pitchFamily="18" charset="0"/>
                  </a:rPr>
                  <a:t>, ta </a:t>
                </a:r>
                <a:r>
                  <a:rPr lang="en-US" sz="2000" dirty="0" err="1">
                    <a:solidFill>
                      <a:srgbClr val="000000"/>
                    </a:solidFill>
                    <a:latin typeface="UTM Avo" panose="02040603050506020204" pitchFamily="18" charset="0"/>
                  </a:rPr>
                  <a:t>làm</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như</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sau</a:t>
                </a:r>
                <a:r>
                  <a:rPr lang="en-US" sz="2000" dirty="0">
                    <a:solidFill>
                      <a:srgbClr val="000000"/>
                    </a:solidFill>
                    <a:latin typeface="UTM Avo" panose="02040603050506020204" pitchFamily="18" charset="0"/>
                  </a:rPr>
                  <a:t>:</a:t>
                </a:r>
              </a:p>
              <a:p>
                <a:pPr algn="just">
                  <a:lnSpc>
                    <a:spcPct val="150000"/>
                  </a:lnSpc>
                </a:pPr>
                <a:r>
                  <a:rPr lang="en-US" sz="2000" b="1" dirty="0" err="1">
                    <a:solidFill>
                      <a:srgbClr val="000000"/>
                    </a:solidFill>
                    <a:latin typeface="UTM Avo" panose="02040603050506020204" pitchFamily="18" charset="0"/>
                  </a:rPr>
                  <a:t>Bước</a:t>
                </a:r>
                <a:r>
                  <a:rPr lang="en-US" sz="2000" b="1" dirty="0">
                    <a:solidFill>
                      <a:srgbClr val="000000"/>
                    </a:solidFill>
                    <a:latin typeface="UTM Avo" panose="02040603050506020204" pitchFamily="18" charset="0"/>
                  </a:rPr>
                  <a:t> 1. </a:t>
                </a:r>
                <a:r>
                  <a:rPr lang="en-US" sz="2000" dirty="0" err="1">
                    <a:solidFill>
                      <a:srgbClr val="000000"/>
                    </a:solidFill>
                    <a:latin typeface="UTM Avo" panose="02040603050506020204" pitchFamily="18" charset="0"/>
                  </a:rPr>
                  <a:t>Vẽ</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đoạn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thẳng</a:t>
                </a:r>
                <a:r>
                  <a:rPr lang="en-US" sz="2000" dirty="0">
                    <a:solidFill>
                      <a:srgbClr val="000000"/>
                    </a:solidFill>
                    <a:latin typeface="UTM Avo" panose="02040603050506020204" pitchFamily="18" charset="0"/>
                  </a:rPr>
                  <a:t> AB = 3 cm</a:t>
                </a:r>
              </a:p>
              <a:p>
                <a:pPr algn="just">
                  <a:lnSpc>
                    <a:spcPct val="150000"/>
                  </a:lnSpc>
                </a:pPr>
                <a:r>
                  <a:rPr lang="en-US" sz="2000" b="1" dirty="0" err="1">
                    <a:solidFill>
                      <a:srgbClr val="000000"/>
                    </a:solidFill>
                    <a:latin typeface="UTM Avo" panose="02040603050506020204" pitchFamily="18" charset="0"/>
                  </a:rPr>
                  <a:t>Bước</a:t>
                </a:r>
                <a:r>
                  <a:rPr lang="en-US" sz="2000" b="1" dirty="0">
                    <a:solidFill>
                      <a:srgbClr val="000000"/>
                    </a:solidFill>
                    <a:latin typeface="UTM Avo" panose="02040603050506020204" pitchFamily="18" charset="0"/>
                  </a:rPr>
                  <a:t> 2. </a:t>
                </a:r>
                <a:r>
                  <a:rPr lang="en-US" sz="2000" dirty="0" err="1">
                    <a:solidFill>
                      <a:srgbClr val="000000"/>
                    </a:solidFill>
                    <a:latin typeface="UTM Avo" panose="02040603050506020204" pitchFamily="18" charset="0"/>
                  </a:rPr>
                  <a:t>Vẽ</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các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tia</a:t>
                </a:r>
                <a:r>
                  <a:rPr lang="en-US" sz="2000" dirty="0">
                    <a:solidFill>
                      <a:srgbClr val="000000"/>
                    </a:solidFill>
                    <a:latin typeface="UTM Avo" panose="02040603050506020204" pitchFamily="18" charset="0"/>
                  </a:rPr>
                  <a:t> Ax, By </a:t>
                </a:r>
                <a:r>
                  <a:rPr lang="en-US" sz="2000" dirty="0" err="1">
                    <a:solidFill>
                      <a:srgbClr val="000000"/>
                    </a:solidFill>
                    <a:latin typeface="UTM Avo" panose="02040603050506020204" pitchFamily="18" charset="0"/>
                  </a:rPr>
                  <a:t>sao</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cho</a:t>
                </a:r>
                <a:r>
                  <a:rPr lang="en-US" sz="2000" dirty="0">
                    <a:solidFill>
                      <a:srgbClr val="000000"/>
                    </a:solidFill>
                    <a:latin typeface="UTM Avo" panose="02040603050506020204" pitchFamily="18" charset="0"/>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a:solidFill>
                              <a:srgbClr val="000000"/>
                            </a:solidFill>
                            <a:latin typeface="UTM Avo" panose="02040603050506020204" pitchFamily="18" charset="0"/>
                          </a:rPr>
                          <m:t>BAx</m:t>
                        </m:r>
                      </m:e>
                    </m:acc>
                    <m:r>
                      <m:rPr>
                        <m:nor/>
                      </m:rPr>
                      <a:rPr lang="en-US" sz="2000" b="0" i="0" smtClean="0">
                        <a:solidFill>
                          <a:srgbClr val="000000"/>
                        </a:solidFill>
                        <a:latin typeface="UTM Avo" panose="02040603050506020204" pitchFamily="18" charset="0"/>
                      </a:rPr>
                      <m:t> </m:t>
                    </m:r>
                    <m:r>
                      <m:rPr>
                        <m:nor/>
                      </m:rPr>
                      <a:rPr lang="en-US" sz="2000">
                        <a:solidFill>
                          <a:srgbClr val="000000"/>
                        </a:solidFill>
                        <a:latin typeface="UTM Avo" panose="02040603050506020204" pitchFamily="18" charset="0"/>
                      </a:rPr>
                      <m:t>=</m:t>
                    </m:r>
                    <m:r>
                      <m:rPr>
                        <m:nor/>
                      </m:rPr>
                      <a:rPr lang="en-US" sz="2000" dirty="0">
                        <a:solidFill>
                          <a:srgbClr val="000000"/>
                        </a:solidFill>
                        <a:latin typeface="UTM Avo" panose="02040603050506020204" pitchFamily="18" charset="0"/>
                      </a:rPr>
                      <m:t>60</m:t>
                    </m:r>
                    <m:r>
                      <m:rPr>
                        <m:nor/>
                      </m:rPr>
                      <a:rPr lang="en-US" sz="2000" baseline="30000" dirty="0">
                        <a:solidFill>
                          <a:srgbClr val="000000"/>
                        </a:solidFill>
                        <a:latin typeface="UTM Avo" panose="02040603050506020204" pitchFamily="18" charset="0"/>
                      </a:rPr>
                      <m:t>o</m:t>
                    </m:r>
                    <m:r>
                      <m:rPr>
                        <m:nor/>
                      </m:rPr>
                      <a:rPr lang="en-US" sz="2000">
                        <a:solidFill>
                          <a:srgbClr val="000000"/>
                        </a:solidFill>
                        <a:latin typeface="UTM Avo" panose="02040603050506020204" pitchFamily="18" charset="0"/>
                      </a:rPr>
                      <m:t>, </m:t>
                    </m:r>
                    <m:acc>
                      <m:accPr>
                        <m:chr m:val="̂"/>
                        <m:ctrlPr>
                          <a:rPr lang="en-US" sz="2000" i="1">
                            <a:solidFill>
                              <a:srgbClr val="000000"/>
                            </a:solidFill>
                            <a:latin typeface="Cambria Math" panose="02040503050406030204" pitchFamily="18" charset="0"/>
                          </a:rPr>
                        </m:ctrlPr>
                      </m:accPr>
                      <m:e>
                        <m:r>
                          <m:rPr>
                            <m:nor/>
                          </m:rPr>
                          <a:rPr lang="en-US" sz="2000">
                            <a:solidFill>
                              <a:srgbClr val="000000"/>
                            </a:solidFill>
                            <a:latin typeface="UTM Avo" panose="02040603050506020204" pitchFamily="18" charset="0"/>
                          </a:rPr>
                          <m:t>ABy</m:t>
                        </m:r>
                      </m:e>
                    </m:acc>
                    <m:r>
                      <a:rPr lang="en-US" sz="2000" b="0" i="0" smtClean="0">
                        <a:solidFill>
                          <a:srgbClr val="000000"/>
                        </a:solidFill>
                        <a:latin typeface="Cambria Math" panose="02040503050406030204" pitchFamily="18" charset="0"/>
                      </a:rPr>
                      <m:t> </m:t>
                    </m:r>
                    <m:r>
                      <m:rPr>
                        <m:nor/>
                      </m:rPr>
                      <a:rPr lang="en-US" sz="2000">
                        <a:solidFill>
                          <a:srgbClr val="000000"/>
                        </a:solidFill>
                        <a:latin typeface="UTM Avo" panose="02040603050506020204" pitchFamily="18" charset="0"/>
                      </a:rPr>
                      <m:t>=</m:t>
                    </m:r>
                    <m:r>
                      <m:rPr>
                        <m:nor/>
                      </m:rPr>
                      <a:rPr lang="en-US" sz="2000" dirty="0">
                        <a:solidFill>
                          <a:srgbClr val="000000"/>
                        </a:solidFill>
                        <a:latin typeface="UTM Avo" panose="02040603050506020204" pitchFamily="18" charset="0"/>
                      </a:rPr>
                      <m:t>45</m:t>
                    </m:r>
                    <m:r>
                      <m:rPr>
                        <m:nor/>
                      </m:rPr>
                      <a:rPr lang="en-US" sz="2000" baseline="30000" dirty="0">
                        <a:solidFill>
                          <a:srgbClr val="000000"/>
                        </a:solidFill>
                        <a:latin typeface="UTM Avo" panose="02040603050506020204" pitchFamily="18" charset="0"/>
                      </a:rPr>
                      <m:t>o</m:t>
                    </m:r>
                  </m:oMath>
                </a14:m>
                <a:endParaRPr lang="en-US" sz="2000" dirty="0">
                  <a:solidFill>
                    <a:srgbClr val="000000"/>
                  </a:solidFill>
                  <a:latin typeface="UTM Avo" panose="02040603050506020204" pitchFamily="18" charset="0"/>
                </a:endParaRPr>
              </a:p>
              <a:p>
                <a:pPr algn="just">
                  <a:lnSpc>
                    <a:spcPct val="150000"/>
                  </a:lnSpc>
                </a:pPr>
                <a:r>
                  <a:rPr lang="en-US" sz="2000" b="1" dirty="0" err="1">
                    <a:solidFill>
                      <a:srgbClr val="000000"/>
                    </a:solidFill>
                    <a:latin typeface="UTM Avo" panose="02040603050506020204" pitchFamily="18" charset="0"/>
                  </a:rPr>
                  <a:t>Bước</a:t>
                </a:r>
                <a:r>
                  <a:rPr lang="en-US" sz="2000" b="1" dirty="0">
                    <a:solidFill>
                      <a:srgbClr val="000000"/>
                    </a:solidFill>
                    <a:latin typeface="UTM Avo" panose="02040603050506020204" pitchFamily="18" charset="0"/>
                  </a:rPr>
                  <a:t> 3. </a:t>
                </a:r>
                <a:r>
                  <a:rPr lang="en-US" sz="2000" dirty="0" err="1">
                    <a:solidFill>
                      <a:srgbClr val="000000"/>
                    </a:solidFill>
                    <a:latin typeface="UTM Avo" panose="02040603050506020204" pitchFamily="18" charset="0"/>
                  </a:rPr>
                  <a:t>Vẽ</a:t>
                </a:r>
                <a:r>
                  <a:rPr lang="en-US" sz="2000" dirty="0">
                    <a:solidFill>
                      <a:srgbClr val="000000"/>
                    </a:solidFill>
                    <a:latin typeface="UTM Avo" panose="02040603050506020204" pitchFamily="18" charset="0"/>
                  </a:rPr>
                  <a:t> C </a:t>
                </a:r>
                <a:r>
                  <a:rPr lang="en-US" sz="2000" dirty="0" err="1">
                    <a:solidFill>
                      <a:srgbClr val="000000"/>
                    </a:solidFill>
                    <a:latin typeface="UTM Avo" panose="02040603050506020204" pitchFamily="18" charset="0"/>
                  </a:rPr>
                  <a:t>là</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điểm</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chung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của</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hai</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tia</a:t>
                </a:r>
                <a:r>
                  <a:rPr lang="en-US" sz="2000" dirty="0">
                    <a:solidFill>
                      <a:srgbClr val="000000"/>
                    </a:solidFill>
                    <a:latin typeface="UTM Avo" panose="02040603050506020204" pitchFamily="18" charset="0"/>
                  </a:rPr>
                  <a:t> Ax </a:t>
                </a:r>
                <a:r>
                  <a:rPr lang="en-US" sz="2000" dirty="0" err="1">
                    <a:solidFill>
                      <a:srgbClr val="000000"/>
                    </a:solidFill>
                    <a:latin typeface="UTM Avo" panose="02040603050506020204" pitchFamily="18" charset="0"/>
                  </a:rPr>
                  <a:t>và</a:t>
                </a:r>
                <a:r>
                  <a:rPr lang="en-US" sz="2000" dirty="0">
                    <a:solidFill>
                      <a:srgbClr val="000000"/>
                    </a:solidFill>
                    <a:latin typeface="UTM Avo" panose="02040603050506020204" pitchFamily="18" charset="0"/>
                  </a:rPr>
                  <a:t> By. Ta </a:t>
                </a:r>
                <a:r>
                  <a:rPr lang="en-US" sz="2000" dirty="0" err="1">
                    <a:solidFill>
                      <a:srgbClr val="000000"/>
                    </a:solidFill>
                    <a:latin typeface="UTM Avo" panose="02040603050506020204" pitchFamily="18" charset="0"/>
                  </a:rPr>
                  <a:t>nhận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được</a:t>
                </a:r>
                <a:r>
                  <a:rPr lang="en-US" sz="2000" dirty="0">
                    <a:solidFill>
                      <a:srgbClr val="000000"/>
                    </a:solidFill>
                    <a:latin typeface="UTM Avo" panose="02040603050506020204" pitchFamily="18" charset="0"/>
                  </a:rPr>
                  <a:t> tam </a:t>
                </a:r>
                <a:r>
                  <a:rPr lang="en-US" sz="2000" dirty="0" err="1">
                    <a:solidFill>
                      <a:srgbClr val="000000"/>
                    </a:solidFill>
                    <a:latin typeface="UTM Avo" panose="02040603050506020204" pitchFamily="18" charset="0"/>
                  </a:rPr>
                  <a:t>giác</a:t>
                </a:r>
                <a:r>
                  <a:rPr lang="en-US" sz="2000" dirty="0">
                    <a:solidFill>
                      <a:srgbClr val="000000"/>
                    </a:solidFill>
                    <a:latin typeface="UTM Avo" panose="02040603050506020204" pitchFamily="18" charset="0"/>
                  </a:rPr>
                  <a:t> ABC.</a:t>
                </a:r>
              </a:p>
            </p:txBody>
          </p:sp>
        </mc:Choice>
        <mc:Fallback xmlns="">
          <p:sp>
            <p:nvSpPr>
              <p:cNvPr id="2" name="TextBox 1">
                <a:extLst>
                  <a:ext uri="{FF2B5EF4-FFF2-40B4-BE49-F238E27FC236}">
                    <a16:creationId xmlns:a16="http://schemas.microsoft.com/office/drawing/2014/main" id="{E250EDF6-63A8-D65D-5E1B-6326DA1AB721}"/>
                  </a:ext>
                </a:extLst>
              </p:cNvPr>
              <p:cNvSpPr txBox="1">
                <a:spLocks noRot="1" noChangeAspect="1" noMove="1" noResize="1" noEditPoints="1" noAdjustHandles="1" noChangeArrowheads="1" noChangeShapeType="1" noTextEdit="1"/>
              </p:cNvSpPr>
              <p:nvPr/>
            </p:nvSpPr>
            <p:spPr>
              <a:xfrm>
                <a:off x="272996" y="247883"/>
                <a:ext cx="11646008" cy="2878801"/>
              </a:xfrm>
              <a:prstGeom prst="rect">
                <a:avLst/>
              </a:prstGeom>
              <a:blipFill>
                <a:blip r:embed="rId2"/>
                <a:stretch>
                  <a:fillRect l="-576" r="-524" b="-63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5F28B01-1468-DE05-37B9-A9A879D7C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877" y="3429000"/>
            <a:ext cx="9028740" cy="2631172"/>
          </a:xfrm>
          <a:prstGeom prst="rect">
            <a:avLst/>
          </a:prstGeom>
        </p:spPr>
      </p:pic>
    </p:spTree>
    <p:extLst>
      <p:ext uri="{BB962C8B-B14F-4D97-AF65-F5344CB8AC3E}">
        <p14:creationId xmlns:p14="http://schemas.microsoft.com/office/powerpoint/2010/main" val="1018739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F28581-6AAB-FF2D-418C-224DC00BDA7F}"/>
              </a:ext>
            </a:extLst>
          </p:cNvPr>
          <p:cNvSpPr/>
          <p:nvPr/>
        </p:nvSpPr>
        <p:spPr>
          <a:xfrm>
            <a:off x="433753" y="440019"/>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3</a:t>
            </a:r>
            <a:endParaRPr lang="en-US" sz="2400" b="1" dirty="0">
              <a:solidFill>
                <a:schemeClr val="tx1"/>
              </a:solidFill>
              <a:latin typeface="UTM Avo" panose="02040603050506020204" pitchFamily="18" charset="0"/>
            </a:endParaRPr>
          </a:p>
        </p:txBody>
      </p:sp>
      <mc:AlternateContent xmlns:mc="http://schemas.openxmlformats.org/markup-compatibility/2006" xmlns:a14="http://schemas.microsoft.com/office/drawing/2010/main">
        <mc:Choice Requires="a14">
          <p:sp>
            <p:nvSpPr>
              <p:cNvPr id="3" name="Hộp Văn bản 18">
                <a:extLst>
                  <a:ext uri="{FF2B5EF4-FFF2-40B4-BE49-F238E27FC236}">
                    <a16:creationId xmlns:a16="http://schemas.microsoft.com/office/drawing/2014/main" id="{AE88CC92-8E0E-82F1-730D-E28E3D93E6E7}"/>
                  </a:ext>
                </a:extLst>
              </p:cNvPr>
              <p:cNvSpPr txBox="1"/>
              <p:nvPr/>
            </p:nvSpPr>
            <p:spPr>
              <a:xfrm>
                <a:off x="1530535" y="351698"/>
                <a:ext cx="8525617" cy="1183401"/>
              </a:xfrm>
              <a:prstGeom prst="rect">
                <a:avLst/>
              </a:prstGeom>
              <a:noFill/>
            </p:spPr>
            <p:txBody>
              <a:bodyPr wrap="square" rtlCol="0">
                <a:spAutoFit/>
              </a:bodyPr>
              <a:lstStyle>
                <a:defPPr>
                  <a:defRPr lang="en-US"/>
                </a:defPPr>
                <a:lvl1pPr algn="just">
                  <a:lnSpc>
                    <a:spcPct val="125000"/>
                  </a:lnSpc>
                  <a:defRPr sz="2200">
                    <a:latin typeface="UTM Avo" panose="02040603050506020204" pitchFamily="18" charset="0"/>
                    <a:cs typeface="Arial" panose="020B0604020202020204" pitchFamily="34" charset="0"/>
                  </a:defRPr>
                </a:lvl1pPr>
              </a:lstStyle>
              <a:p>
                <a:pPr>
                  <a:lnSpc>
                    <a:spcPct val="150000"/>
                  </a:lnSpc>
                </a:pPr>
                <a:r>
                  <a:rPr lang="en-US" sz="2400" dirty="0">
                    <a:solidFill>
                      <a:srgbClr val="000000"/>
                    </a:solidFill>
                    <a:cs typeface="+mn-cs"/>
                    <a:sym typeface="Arial"/>
                  </a:rPr>
                  <a:t>Cho </a:t>
                </a:r>
                <a:r>
                  <a:rPr lang="en-US" sz="2400" dirty="0" err="1">
                    <a:solidFill>
                      <a:srgbClr val="000000"/>
                    </a:solidFill>
                    <a:cs typeface="+mn-cs"/>
                    <a:sym typeface="Arial"/>
                  </a:rPr>
                  <a:t>Hình</a:t>
                </a:r>
                <a:r>
                  <a:rPr lang="en-US" sz="2400" dirty="0">
                    <a:solidFill>
                      <a:srgbClr val="000000"/>
                    </a:solidFill>
                    <a:cs typeface="+mn-cs"/>
                    <a:sym typeface="Arial"/>
                  </a:rPr>
                  <a:t> 66 </a:t>
                </a:r>
                <a:r>
                  <a:rPr lang="en-US" sz="2400" dirty="0" err="1">
                    <a:solidFill>
                      <a:srgbClr val="000000"/>
                    </a:solidFill>
                    <a:cs typeface="+mn-cs"/>
                    <a:sym typeface="Arial"/>
                  </a:rPr>
                  <a:t>có</a:t>
                </a:r>
                <a:r>
                  <a:rPr lang="en-US" sz="2400" dirty="0">
                    <a:solidFill>
                      <a:srgbClr val="000000"/>
                    </a:solidFill>
                    <a:cs typeface="+mn-cs"/>
                    <a:sym typeface="Arial"/>
                  </a:rPr>
                  <a:t> </a:t>
                </a:r>
                <a14:m>
                  <m:oMath xmlns:m="http://schemas.openxmlformats.org/officeDocument/2006/math">
                    <m:acc>
                      <m:accPr>
                        <m:chr m:val="̂"/>
                        <m:ctrlPr>
                          <a:rPr lang="en-US" sz="2400" i="1">
                            <a:solidFill>
                              <a:srgbClr val="000000"/>
                            </a:solidFill>
                            <a:latin typeface="Cambria Math" panose="02040503050406030204" pitchFamily="18" charset="0"/>
                            <a:cs typeface="+mn-cs"/>
                            <a:sym typeface="Arial"/>
                          </a:rPr>
                        </m:ctrlPr>
                      </m:accPr>
                      <m:e>
                        <m:r>
                          <m:rPr>
                            <m:nor/>
                          </m:rPr>
                          <a:rPr lang="en-US" sz="2400" i="0">
                            <a:solidFill>
                              <a:srgbClr val="000000"/>
                            </a:solidFill>
                            <a:cs typeface="+mn-cs"/>
                            <a:sym typeface="Arial"/>
                          </a:rPr>
                          <m:t>N</m:t>
                        </m:r>
                      </m:e>
                    </m:acc>
                    <m:r>
                      <m:rPr>
                        <m:nor/>
                      </m:rPr>
                      <a:rPr lang="en-US" sz="2400" b="0" i="0" smtClean="0">
                        <a:solidFill>
                          <a:srgbClr val="000000"/>
                        </a:solidFill>
                        <a:cs typeface="+mn-cs"/>
                        <a:sym typeface="Arial"/>
                      </a:rPr>
                      <m:t> </m:t>
                    </m:r>
                    <m:r>
                      <m:rPr>
                        <m:nor/>
                      </m:rPr>
                      <a:rPr lang="en-US" sz="2400" i="0">
                        <a:solidFill>
                          <a:srgbClr val="000000"/>
                        </a:solidFill>
                        <a:cs typeface="+mn-cs"/>
                        <a:sym typeface="Arial"/>
                      </a:rPr>
                      <m:t>=</m:t>
                    </m:r>
                    <m:r>
                      <m:rPr>
                        <m:nor/>
                      </m:rPr>
                      <a:rPr lang="en-US" sz="2400" b="0" i="0" smtClean="0">
                        <a:solidFill>
                          <a:srgbClr val="000000"/>
                        </a:solidFill>
                        <a:cs typeface="+mn-cs"/>
                        <a:sym typeface="Arial"/>
                      </a:rPr>
                      <m:t> </m:t>
                    </m:r>
                    <m:acc>
                      <m:accPr>
                        <m:chr m:val="̂"/>
                        <m:ctrlPr>
                          <a:rPr lang="en-US" sz="2400" i="1">
                            <a:solidFill>
                              <a:srgbClr val="000000"/>
                            </a:solidFill>
                            <a:latin typeface="Cambria Math" panose="02040503050406030204" pitchFamily="18" charset="0"/>
                            <a:cs typeface="+mn-cs"/>
                            <a:sym typeface="Arial"/>
                          </a:rPr>
                        </m:ctrlPr>
                      </m:accPr>
                      <m:e>
                        <m:r>
                          <m:rPr>
                            <m:nor/>
                          </m:rPr>
                          <a:rPr lang="en-US" sz="2400" i="0">
                            <a:solidFill>
                              <a:srgbClr val="000000"/>
                            </a:solidFill>
                            <a:cs typeface="+mn-cs"/>
                            <a:sym typeface="Arial"/>
                          </a:rPr>
                          <m:t>P</m:t>
                        </m:r>
                      </m:e>
                    </m:acc>
                    <m:r>
                      <m:rPr>
                        <m:nor/>
                      </m:rPr>
                      <a:rPr lang="en-US" sz="2400" b="0" i="0" smtClean="0">
                        <a:solidFill>
                          <a:srgbClr val="000000"/>
                        </a:solidFill>
                        <a:cs typeface="+mn-cs"/>
                        <a:sym typeface="Arial"/>
                      </a:rPr>
                      <m:t> </m:t>
                    </m:r>
                    <m:r>
                      <m:rPr>
                        <m:nor/>
                      </m:rPr>
                      <a:rPr lang="en-US" sz="2400" i="0">
                        <a:solidFill>
                          <a:srgbClr val="000000"/>
                        </a:solidFill>
                        <a:cs typeface="+mn-cs"/>
                        <a:sym typeface="Arial"/>
                      </a:rPr>
                      <m:t>=</m:t>
                    </m:r>
                    <m:r>
                      <m:rPr>
                        <m:nor/>
                      </m:rPr>
                      <a:rPr lang="en-US" sz="2400" b="0" i="0" smtClean="0">
                        <a:solidFill>
                          <a:srgbClr val="000000"/>
                        </a:solidFill>
                        <a:cs typeface="+mn-cs"/>
                        <a:sym typeface="Arial"/>
                      </a:rPr>
                      <m:t> </m:t>
                    </m:r>
                    <m:r>
                      <m:rPr>
                        <m:nor/>
                      </m:rPr>
                      <a:rPr lang="en-US" sz="2400" i="0">
                        <a:solidFill>
                          <a:srgbClr val="000000"/>
                        </a:solidFill>
                        <a:cs typeface="+mn-cs"/>
                        <a:sym typeface="Arial"/>
                      </a:rPr>
                      <m:t>90°</m:t>
                    </m:r>
                  </m:oMath>
                </a14:m>
                <a:r>
                  <a:rPr lang="en-US" sz="2400" dirty="0">
                    <a:solidFill>
                      <a:srgbClr val="000000"/>
                    </a:solidFill>
                    <a:cs typeface="+mn-cs"/>
                    <a:sym typeface="Arial"/>
                  </a:rPr>
                  <a:t>, </a:t>
                </a:r>
                <a14:m>
                  <m:oMath xmlns:m="http://schemas.openxmlformats.org/officeDocument/2006/math">
                    <m:acc>
                      <m:accPr>
                        <m:chr m:val="̂"/>
                        <m:ctrlPr>
                          <a:rPr lang="en-US" sz="2400" i="1" dirty="0">
                            <a:solidFill>
                              <a:srgbClr val="000000"/>
                            </a:solidFill>
                            <a:latin typeface="Cambria Math" panose="02040503050406030204" pitchFamily="18" charset="0"/>
                            <a:cs typeface="+mn-cs"/>
                            <a:sym typeface="Arial"/>
                          </a:rPr>
                        </m:ctrlPr>
                      </m:accPr>
                      <m:e>
                        <m:r>
                          <m:rPr>
                            <m:nor/>
                          </m:rPr>
                          <a:rPr lang="en-US" sz="2400" i="0" dirty="0">
                            <a:solidFill>
                              <a:srgbClr val="000000"/>
                            </a:solidFill>
                            <a:cs typeface="+mn-cs"/>
                            <a:sym typeface="Arial"/>
                          </a:rPr>
                          <m:t>PMQ</m:t>
                        </m:r>
                      </m:e>
                    </m:acc>
                    <m:r>
                      <m:rPr>
                        <m:nor/>
                      </m:rPr>
                      <a:rPr lang="en-US" sz="2400" b="0" i="0" dirty="0" smtClean="0">
                        <a:solidFill>
                          <a:srgbClr val="000000"/>
                        </a:solidFill>
                        <a:cs typeface="+mn-cs"/>
                        <a:sym typeface="Arial"/>
                      </a:rPr>
                      <m:t> </m:t>
                    </m:r>
                    <m:r>
                      <m:rPr>
                        <m:nor/>
                      </m:rPr>
                      <a:rPr lang="en-US" sz="2400" i="0" dirty="0">
                        <a:solidFill>
                          <a:srgbClr val="000000"/>
                        </a:solidFill>
                        <a:cs typeface="+mn-cs"/>
                        <a:sym typeface="Arial"/>
                      </a:rPr>
                      <m:t>=</m:t>
                    </m:r>
                    <m:r>
                      <m:rPr>
                        <m:nor/>
                      </m:rPr>
                      <a:rPr lang="en-US" sz="2400" b="0" i="0" dirty="0" smtClean="0">
                        <a:solidFill>
                          <a:srgbClr val="000000"/>
                        </a:solidFill>
                        <a:cs typeface="+mn-cs"/>
                        <a:sym typeface="Arial"/>
                      </a:rPr>
                      <m:t> </m:t>
                    </m:r>
                    <m:acc>
                      <m:accPr>
                        <m:chr m:val="̂"/>
                        <m:ctrlPr>
                          <a:rPr lang="en-US" sz="2400" i="1" dirty="0">
                            <a:solidFill>
                              <a:srgbClr val="000000"/>
                            </a:solidFill>
                            <a:latin typeface="Cambria Math" panose="02040503050406030204" pitchFamily="18" charset="0"/>
                            <a:cs typeface="+mn-cs"/>
                            <a:sym typeface="Arial"/>
                          </a:rPr>
                        </m:ctrlPr>
                      </m:accPr>
                      <m:e>
                        <m:r>
                          <m:rPr>
                            <m:nor/>
                          </m:rPr>
                          <a:rPr lang="en-US" sz="2400" i="0" dirty="0">
                            <a:solidFill>
                              <a:srgbClr val="000000"/>
                            </a:solidFill>
                            <a:cs typeface="+mn-cs"/>
                            <a:sym typeface="Arial"/>
                          </a:rPr>
                          <m:t>NQM</m:t>
                        </m:r>
                      </m:e>
                    </m:acc>
                  </m:oMath>
                </a14:m>
                <a:r>
                  <a:rPr lang="en-US" sz="2400" dirty="0">
                    <a:solidFill>
                      <a:srgbClr val="000000"/>
                    </a:solidFill>
                    <a:cs typeface="+mn-cs"/>
                    <a:sym typeface="Arial"/>
                  </a:rPr>
                  <a:t>. </a:t>
                </a:r>
                <a:r>
                  <a:rPr lang="en-US" sz="2400" dirty="0" err="1">
                    <a:solidFill>
                      <a:srgbClr val="000000"/>
                    </a:solidFill>
                    <a:cs typeface="+mn-cs"/>
                    <a:sym typeface="Arial"/>
                  </a:rPr>
                  <a:t>Chứng</a:t>
                </a:r>
                <a:r>
                  <a:rPr lang="en-US" sz="2400" dirty="0">
                    <a:solidFill>
                      <a:srgbClr val="000000"/>
                    </a:solidFill>
                    <a:cs typeface="+mn-cs"/>
                    <a:sym typeface="Arial"/>
                  </a:rPr>
                  <a:t> minh</a:t>
                </a:r>
                <a:r>
                  <a:rPr lang="en-US" sz="2400" dirty="0">
                    <a:solidFill>
                      <a:srgbClr val="000000"/>
                    </a:solidFill>
                    <a:cs typeface="+mn-cs"/>
                  </a:rPr>
                  <a:t>: </a:t>
                </a:r>
                <a14:m>
                  <m:oMath xmlns:m="http://schemas.openxmlformats.org/officeDocument/2006/math">
                    <m:r>
                      <m:rPr>
                        <m:nor/>
                      </m:rPr>
                      <a:rPr lang="en-US" sz="2400" i="0" dirty="0">
                        <a:solidFill>
                          <a:srgbClr val="000000"/>
                        </a:solidFill>
                        <a:cs typeface="+mn-cs"/>
                      </a:rPr>
                      <m:t>MN</m:t>
                    </m:r>
                    <m:r>
                      <m:rPr>
                        <m:nor/>
                      </m:rPr>
                      <a:rPr lang="en-US" sz="2400" b="0" i="0" dirty="0" smtClean="0">
                        <a:solidFill>
                          <a:srgbClr val="000000"/>
                        </a:solidFill>
                        <a:cs typeface="+mn-cs"/>
                      </a:rPr>
                      <m:t> </m:t>
                    </m:r>
                    <m:r>
                      <m:rPr>
                        <m:nor/>
                      </m:rPr>
                      <a:rPr lang="en-US" sz="2400" i="0" dirty="0">
                        <a:solidFill>
                          <a:srgbClr val="000000"/>
                        </a:solidFill>
                        <a:cs typeface="+mn-cs"/>
                      </a:rPr>
                      <m:t>=</m:t>
                    </m:r>
                    <m:r>
                      <m:rPr>
                        <m:nor/>
                      </m:rPr>
                      <a:rPr lang="en-US" sz="2400" b="0" i="0" dirty="0" smtClean="0">
                        <a:solidFill>
                          <a:srgbClr val="000000"/>
                        </a:solidFill>
                        <a:cs typeface="+mn-cs"/>
                      </a:rPr>
                      <m:t> </m:t>
                    </m:r>
                    <m:r>
                      <m:rPr>
                        <m:nor/>
                      </m:rPr>
                      <a:rPr lang="en-US" sz="2400" i="0" dirty="0">
                        <a:solidFill>
                          <a:srgbClr val="000000"/>
                        </a:solidFill>
                        <a:cs typeface="+mn-cs"/>
                      </a:rPr>
                      <m:t>QP</m:t>
                    </m:r>
                  </m:oMath>
                </a14:m>
                <a:r>
                  <a:rPr lang="en-US" sz="2400" dirty="0">
                    <a:solidFill>
                      <a:srgbClr val="000000"/>
                    </a:solidFill>
                    <a:cs typeface="+mn-cs"/>
                  </a:rPr>
                  <a:t>, </a:t>
                </a:r>
                <a14:m>
                  <m:oMath xmlns:m="http://schemas.openxmlformats.org/officeDocument/2006/math">
                    <m:r>
                      <m:rPr>
                        <m:nor/>
                      </m:rPr>
                      <a:rPr lang="en-US" sz="2400" i="0" dirty="0">
                        <a:solidFill>
                          <a:srgbClr val="000000"/>
                        </a:solidFill>
                        <a:cs typeface="+mn-cs"/>
                      </a:rPr>
                      <m:t>MP</m:t>
                    </m:r>
                    <m:r>
                      <m:rPr>
                        <m:nor/>
                      </m:rPr>
                      <a:rPr lang="en-US" sz="2400" i="0" dirty="0">
                        <a:solidFill>
                          <a:srgbClr val="000000"/>
                        </a:solidFill>
                        <a:cs typeface="+mn-cs"/>
                      </a:rPr>
                      <m:t>=</m:t>
                    </m:r>
                    <m:r>
                      <m:rPr>
                        <m:nor/>
                      </m:rPr>
                      <a:rPr lang="en-US" sz="2400" i="0" dirty="0">
                        <a:solidFill>
                          <a:srgbClr val="000000"/>
                        </a:solidFill>
                        <a:cs typeface="+mn-cs"/>
                      </a:rPr>
                      <m:t>QN</m:t>
                    </m:r>
                  </m:oMath>
                </a14:m>
                <a:r>
                  <a:rPr lang="en-US" sz="2400" dirty="0">
                    <a:solidFill>
                      <a:srgbClr val="000000"/>
                    </a:solidFill>
                    <a:cs typeface="+mn-cs"/>
                  </a:rPr>
                  <a:t>.</a:t>
                </a:r>
                <a:endParaRPr lang="en-US" sz="2400" dirty="0">
                  <a:solidFill>
                    <a:srgbClr val="000000"/>
                  </a:solidFill>
                  <a:cs typeface="+mn-cs"/>
                  <a:sym typeface="Arial"/>
                </a:endParaRPr>
              </a:p>
            </p:txBody>
          </p:sp>
        </mc:Choice>
        <mc:Fallback xmlns="">
          <p:sp>
            <p:nvSpPr>
              <p:cNvPr id="3" name="Hộp Văn bản 18">
                <a:extLst>
                  <a:ext uri="{FF2B5EF4-FFF2-40B4-BE49-F238E27FC236}">
                    <a16:creationId xmlns:a16="http://schemas.microsoft.com/office/drawing/2014/main" id="{AE88CC92-8E0E-82F1-730D-E28E3D93E6E7}"/>
                  </a:ext>
                </a:extLst>
              </p:cNvPr>
              <p:cNvSpPr txBox="1">
                <a:spLocks noRot="1" noChangeAspect="1" noMove="1" noResize="1" noEditPoints="1" noAdjustHandles="1" noChangeArrowheads="1" noChangeShapeType="1" noTextEdit="1"/>
              </p:cNvSpPr>
              <p:nvPr/>
            </p:nvSpPr>
            <p:spPr>
              <a:xfrm>
                <a:off x="1530535" y="351698"/>
                <a:ext cx="8525617" cy="1183401"/>
              </a:xfrm>
              <a:prstGeom prst="rect">
                <a:avLst/>
              </a:prstGeom>
              <a:blipFill>
                <a:blip r:embed="rId2"/>
                <a:stretch>
                  <a:fillRect l="-1072" r="-1072" b="-7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62040E8-DC4F-C9A4-8389-EFC3C4C82DCA}"/>
                  </a:ext>
                </a:extLst>
              </p:cNvPr>
              <p:cNvSpPr/>
              <p:nvPr/>
            </p:nvSpPr>
            <p:spPr>
              <a:xfrm>
                <a:off x="682724" y="2358678"/>
                <a:ext cx="7030583" cy="3384003"/>
              </a:xfrm>
              <a:prstGeom prst="rect">
                <a:avLst/>
              </a:prstGeom>
              <a:noFill/>
            </p:spPr>
            <p:txBody>
              <a:bodyPr wrap="square" rtlCol="0">
                <a:spAutoFit/>
              </a:bodyPr>
              <a:lstStyle/>
              <a:p>
                <a:pPr algn="just">
                  <a:lnSpc>
                    <a:spcPct val="150000"/>
                  </a:lnSpc>
                  <a:spcBef>
                    <a:spcPts val="600"/>
                  </a:spcBef>
                  <a:spcAft>
                    <a:spcPts val="600"/>
                  </a:spcAft>
                </a:pPr>
                <a:r>
                  <a:rPr lang="vi-VN" sz="2400" dirty="0">
                    <a:solidFill>
                      <a:srgbClr val="000000"/>
                    </a:solidFill>
                    <a:latin typeface="UTM Avo" panose="02040603050506020204" pitchFamily="18" charset="0"/>
                  </a:rPr>
                  <a:t>Xét hai tam giác vuông </a:t>
                </a:r>
                <a14:m>
                  <m:oMath xmlns:m="http://schemas.openxmlformats.org/officeDocument/2006/math">
                    <m:r>
                      <m:rPr>
                        <m:nor/>
                      </m:rPr>
                      <a:rPr lang="vi-VN" sz="2400" i="0" dirty="0">
                        <a:solidFill>
                          <a:srgbClr val="000000"/>
                        </a:solidFill>
                        <a:latin typeface="UTM Avo" panose="02040603050506020204" pitchFamily="18" charset="0"/>
                      </a:rPr>
                      <m:t>MNQ</m:t>
                    </m:r>
                  </m:oMath>
                </a14:m>
                <a:r>
                  <a:rPr lang="vi-VN" sz="2400" dirty="0">
                    <a:solidFill>
                      <a:srgbClr val="000000"/>
                    </a:solidFill>
                    <a:latin typeface="UTM Avo" panose="02040603050506020204" pitchFamily="18" charset="0"/>
                  </a:rPr>
                  <a:t> và </a:t>
                </a:r>
                <a14:m>
                  <m:oMath xmlns:m="http://schemas.openxmlformats.org/officeDocument/2006/math">
                    <m:r>
                      <m:rPr>
                        <m:nor/>
                      </m:rPr>
                      <a:rPr lang="vi-VN" sz="2400" i="0" dirty="0">
                        <a:solidFill>
                          <a:srgbClr val="000000"/>
                        </a:solidFill>
                        <a:latin typeface="UTM Avo" panose="02040603050506020204" pitchFamily="18" charset="0"/>
                      </a:rPr>
                      <m:t>QPM</m:t>
                    </m:r>
                  </m:oMath>
                </a14:m>
                <a:r>
                  <a:rPr lang="vi-VN" sz="2400" dirty="0">
                    <a:solidFill>
                      <a:srgbClr val="000000"/>
                    </a:solidFill>
                    <a:latin typeface="UTM Avo" panose="02040603050506020204" pitchFamily="18" charset="0"/>
                  </a:rPr>
                  <a:t>, ta có: </a:t>
                </a:r>
                <a:endParaRPr lang="en-US" sz="2400" dirty="0">
                  <a:solidFill>
                    <a:srgbClr val="000000"/>
                  </a:solidFill>
                  <a:latin typeface="UTM Avo" panose="02040603050506020204" pitchFamily="18" charset="0"/>
                </a:endParaRPr>
              </a:p>
              <a:p>
                <a:pPr algn="just">
                  <a:lnSpc>
                    <a:spcPct val="150000"/>
                  </a:lnSpc>
                  <a:spcBef>
                    <a:spcPts val="600"/>
                  </a:spcBef>
                  <a:spcAft>
                    <a:spcPts val="600"/>
                  </a:spcAft>
                </a:pPr>
                <a:r>
                  <a:rPr lang="en-US" sz="2400" dirty="0">
                    <a:solidFill>
                      <a:srgbClr val="000000"/>
                    </a:solidFill>
                    <a:latin typeface="UTM Avo" panose="02040603050506020204" pitchFamily="18" charset="0"/>
                  </a:rPr>
                  <a:t>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N</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P</m:t>
                        </m:r>
                      </m:e>
                    </m:acc>
                    <m: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90</m:t>
                    </m:r>
                    <m:r>
                      <m:rPr>
                        <m:nor/>
                      </m:rPr>
                      <a:rPr lang="vi-VN" sz="2400" i="0">
                        <a:solidFill>
                          <a:srgbClr val="000000"/>
                        </a:solidFill>
                        <a:latin typeface="UTM Avo" panose="02040603050506020204" pitchFamily="18" charset="0"/>
                      </a:rPr>
                      <m:t>°</m:t>
                    </m:r>
                  </m:oMath>
                </a14:m>
                <a:r>
                  <a:rPr lang="en-US" sz="2400" dirty="0">
                    <a:solidFill>
                      <a:srgbClr val="000000"/>
                    </a:solidFill>
                    <a:latin typeface="UTM Avo" panose="02040603050506020204" pitchFamily="18" charset="0"/>
                  </a:rPr>
                  <a:t>,</a:t>
                </a:r>
                <a:r>
                  <a:rPr lang="vi-VN" sz="2400" dirty="0">
                    <a:solidFill>
                      <a:srgbClr val="000000"/>
                    </a:solidFill>
                    <a:latin typeface="UTM Avo" panose="02040603050506020204" pitchFamily="18" charset="0"/>
                  </a:rPr>
                  <a:t>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PMQ</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NQM</m:t>
                        </m:r>
                      </m:e>
                    </m:acc>
                  </m:oMath>
                </a14:m>
                <a:endParaRPr lang="en-US" sz="2400" dirty="0">
                  <a:solidFill>
                    <a:srgbClr val="000000"/>
                  </a:solidFill>
                  <a:latin typeface="UTM Avo" panose="02040603050506020204" pitchFamily="18" charset="0"/>
                </a:endParaRPr>
              </a:p>
              <a:p>
                <a:pPr algn="just">
                  <a:lnSpc>
                    <a:spcPct val="150000"/>
                  </a:lnSpc>
                  <a:spcBef>
                    <a:spcPts val="600"/>
                  </a:spcBef>
                  <a:spcAft>
                    <a:spcPts val="600"/>
                  </a:spcAft>
                </a:pPr>
                <a:r>
                  <a:rPr lang="en-US" sz="2400" dirty="0">
                    <a:solidFill>
                      <a:srgbClr val="000000"/>
                    </a:solidFill>
                    <a:latin typeface="UTM Avo" panose="02040603050506020204" pitchFamily="18" charset="0"/>
                  </a:rPr>
                  <a:t>	</a:t>
                </a:r>
                <a14:m>
                  <m:oMath xmlns:m="http://schemas.openxmlformats.org/officeDocument/2006/math">
                    <m:r>
                      <m:rPr>
                        <m:nor/>
                      </m:rPr>
                      <a:rPr lang="vi-VN" sz="2400" i="0" dirty="0">
                        <a:solidFill>
                          <a:srgbClr val="000000"/>
                        </a:solidFill>
                        <a:latin typeface="UTM Avo" panose="02040603050506020204" pitchFamily="18" charset="0"/>
                      </a:rPr>
                      <m:t>MQ</m:t>
                    </m:r>
                  </m:oMath>
                </a14:m>
                <a:r>
                  <a:rPr lang="vi-VN" sz="2400" dirty="0">
                    <a:solidFill>
                      <a:srgbClr val="000000"/>
                    </a:solidFill>
                    <a:latin typeface="UTM Avo" panose="02040603050506020204" pitchFamily="18" charset="0"/>
                  </a:rPr>
                  <a:t> là cạnh chung </a:t>
                </a:r>
                <a:endParaRPr lang="en-US" sz="2400" dirty="0">
                  <a:solidFill>
                    <a:srgbClr val="000000"/>
                  </a:solidFill>
                  <a:latin typeface="UTM Avo" panose="02040603050506020204" pitchFamily="18" charset="0"/>
                </a:endParaRPr>
              </a:p>
              <a:p>
                <a:pPr algn="just">
                  <a:lnSpc>
                    <a:spcPct val="150000"/>
                  </a:lnSpc>
                  <a:spcBef>
                    <a:spcPts val="600"/>
                  </a:spcBef>
                  <a:spcAft>
                    <a:spcPts val="600"/>
                  </a:spcAft>
                </a:pPr>
                <a14:m>
                  <m:oMath xmlns:m="http://schemas.openxmlformats.org/officeDocument/2006/math">
                    <m:r>
                      <m:rPr>
                        <m:nor/>
                      </m:rPr>
                      <a:rPr lang="en-US" sz="2400" i="0" dirty="0">
                        <a:solidFill>
                          <a:srgbClr val="000000"/>
                        </a:solidFill>
                        <a:latin typeface="UTM Avo" panose="02040603050506020204" pitchFamily="18" charset="0"/>
                      </a:rPr>
                      <m:t>⇒</m:t>
                    </m:r>
                    <m:r>
                      <m:rPr>
                        <m:nor/>
                      </m:rPr>
                      <a:rPr lang="en-US" sz="2400" i="0" dirty="0">
                        <a:solidFill>
                          <a:srgbClr val="000000"/>
                        </a:solidFill>
                        <a:latin typeface="UTM Avo" panose="02040603050506020204" pitchFamily="18" charset="0"/>
                      </a:rPr>
                      <m:t>Δ</m:t>
                    </m:r>
                    <m:r>
                      <m:rPr>
                        <m:nor/>
                      </m:rPr>
                      <a:rPr lang="vi-VN" sz="2400" i="0" dirty="0">
                        <a:solidFill>
                          <a:srgbClr val="000000"/>
                        </a:solidFill>
                        <a:latin typeface="UTM Avo" panose="02040603050506020204" pitchFamily="18" charset="0"/>
                      </a:rPr>
                      <m:t>MNQ</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m:t>
                    </m:r>
                    <m:r>
                      <m:rPr>
                        <m:nor/>
                      </m:rPr>
                      <a:rPr lang="en-US" sz="2400" b="0" i="0" dirty="0" smtClean="0">
                        <a:solidFill>
                          <a:srgbClr val="000000"/>
                        </a:solidFill>
                        <a:latin typeface="UTM Avo" panose="02040603050506020204" pitchFamily="18" charset="0"/>
                      </a:rPr>
                      <m:t> </m:t>
                    </m:r>
                    <m:r>
                      <m:rPr>
                        <m:nor/>
                      </m:rPr>
                      <a:rPr lang="en-US" sz="2400" i="0" dirty="0">
                        <a:solidFill>
                          <a:srgbClr val="000000"/>
                        </a:solidFill>
                        <a:latin typeface="UTM Avo" panose="02040603050506020204" pitchFamily="18" charset="0"/>
                      </a:rPr>
                      <m:t>Δ</m:t>
                    </m:r>
                    <m:r>
                      <m:rPr>
                        <m:nor/>
                      </m:rPr>
                      <a:rPr lang="vi-VN" sz="2400" i="0" dirty="0">
                        <a:solidFill>
                          <a:srgbClr val="000000"/>
                        </a:solidFill>
                        <a:latin typeface="UTM Avo" panose="02040603050506020204" pitchFamily="18" charset="0"/>
                      </a:rPr>
                      <m:t>QPM</m:t>
                    </m:r>
                  </m:oMath>
                </a14:m>
                <a:r>
                  <a:rPr lang="vi-VN" sz="2400" dirty="0">
                    <a:solidFill>
                      <a:srgbClr val="000000"/>
                    </a:solidFill>
                    <a:latin typeface="UTM Avo" panose="02040603050506020204" pitchFamily="18" charset="0"/>
                  </a:rPr>
                  <a:t> (cạnh huyền – góc nhọn)</a:t>
                </a:r>
                <a:endParaRPr lang="en-US" sz="2400" dirty="0">
                  <a:solidFill>
                    <a:srgbClr val="000000"/>
                  </a:solidFill>
                  <a:latin typeface="UTM Avo" panose="02040603050506020204" pitchFamily="18" charset="0"/>
                </a:endParaRPr>
              </a:p>
              <a:p>
                <a:pPr algn="just">
                  <a:lnSpc>
                    <a:spcPct val="150000"/>
                  </a:lnSpc>
                </a:pPr>
                <a14:m>
                  <m:oMath xmlns:m="http://schemas.openxmlformats.org/officeDocument/2006/math">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MN</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QP</m:t>
                    </m:r>
                  </m:oMath>
                </a14:m>
                <a:r>
                  <a:rPr lang="vi-VN" sz="2400" dirty="0">
                    <a:solidFill>
                      <a:srgbClr val="000000"/>
                    </a:solidFill>
                    <a:latin typeface="UTM Avo" panose="02040603050506020204" pitchFamily="18" charset="0"/>
                  </a:rPr>
                  <a:t>, </a:t>
                </a:r>
                <a14:m>
                  <m:oMath xmlns:m="http://schemas.openxmlformats.org/officeDocument/2006/math">
                    <m:r>
                      <m:rPr>
                        <m:nor/>
                      </m:rPr>
                      <a:rPr lang="vi-VN" sz="2400" i="0" dirty="0">
                        <a:solidFill>
                          <a:srgbClr val="000000"/>
                        </a:solidFill>
                        <a:latin typeface="UTM Avo" panose="02040603050506020204" pitchFamily="18" charset="0"/>
                      </a:rPr>
                      <m:t>MP</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QN</m:t>
                    </m:r>
                  </m:oMath>
                </a14:m>
                <a:endParaRPr lang="en-US" sz="2400" dirty="0">
                  <a:solidFill>
                    <a:srgbClr val="000000"/>
                  </a:solidFill>
                  <a:latin typeface="UTM Avo" panose="02040603050506020204" pitchFamily="18" charset="0"/>
                </a:endParaRPr>
              </a:p>
            </p:txBody>
          </p:sp>
        </mc:Choice>
        <mc:Fallback xmlns="">
          <p:sp>
            <p:nvSpPr>
              <p:cNvPr id="8" name="Rectangle 7">
                <a:extLst>
                  <a:ext uri="{FF2B5EF4-FFF2-40B4-BE49-F238E27FC236}">
                    <a16:creationId xmlns:a16="http://schemas.microsoft.com/office/drawing/2014/main" id="{562040E8-DC4F-C9A4-8389-EFC3C4C82DCA}"/>
                  </a:ext>
                </a:extLst>
              </p:cNvPr>
              <p:cNvSpPr>
                <a:spLocks noRot="1" noChangeAspect="1" noMove="1" noResize="1" noEditPoints="1" noAdjustHandles="1" noChangeArrowheads="1" noChangeShapeType="1" noTextEdit="1"/>
              </p:cNvSpPr>
              <p:nvPr/>
            </p:nvSpPr>
            <p:spPr>
              <a:xfrm>
                <a:off x="682724" y="2358678"/>
                <a:ext cx="7030583" cy="3384003"/>
              </a:xfrm>
              <a:prstGeom prst="rect">
                <a:avLst/>
              </a:prstGeom>
              <a:blipFill>
                <a:blip r:embed="rId3"/>
                <a:stretch>
                  <a:fillRect l="-1388" b="-216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C60AE30-5962-D10F-0A92-7E5BE2EF7BE0}"/>
              </a:ext>
            </a:extLst>
          </p:cNvPr>
          <p:cNvSpPr txBox="1"/>
          <p:nvPr/>
        </p:nvSpPr>
        <p:spPr>
          <a:xfrm>
            <a:off x="-88209" y="1897811"/>
            <a:ext cx="1688691" cy="430887"/>
          </a:xfrm>
          <a:prstGeom prst="rect">
            <a:avLst/>
          </a:prstGeom>
          <a:noFill/>
        </p:spPr>
        <p:txBody>
          <a:bodyPr wrap="square" rtlCol="0">
            <a:spAutoFit/>
          </a:bodyPr>
          <a:lstStyle/>
          <a:p>
            <a:pPr algn="ctr"/>
            <a:r>
              <a:rPr lang="en-US" sz="2200" b="1" u="sng" dirty="0" err="1">
                <a:latin typeface="UTM Avo" panose="02040603050506020204" pitchFamily="18" charset="0"/>
              </a:rPr>
              <a:t>Giải</a:t>
            </a:r>
            <a:endParaRPr lang="en-US" sz="2200" b="1" u="sng" dirty="0">
              <a:latin typeface="UTM Avo" panose="02040603050506020204" pitchFamily="18" charset="0"/>
            </a:endParaRPr>
          </a:p>
        </p:txBody>
      </p:sp>
      <p:pic>
        <p:nvPicPr>
          <p:cNvPr id="5" name="Picture 4">
            <a:extLst>
              <a:ext uri="{FF2B5EF4-FFF2-40B4-BE49-F238E27FC236}">
                <a16:creationId xmlns:a16="http://schemas.microsoft.com/office/drawing/2014/main" id="{6137AB42-5795-7576-71AF-98A7E8408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851" y="2328698"/>
            <a:ext cx="5269387" cy="3592272"/>
          </a:xfrm>
          <a:prstGeom prst="rect">
            <a:avLst/>
          </a:prstGeom>
        </p:spPr>
      </p:pic>
      <p:sp>
        <p:nvSpPr>
          <p:cNvPr id="4" name="Rectangle 3">
            <a:extLst>
              <a:ext uri="{FF2B5EF4-FFF2-40B4-BE49-F238E27FC236}">
                <a16:creationId xmlns:a16="http://schemas.microsoft.com/office/drawing/2014/main" id="{BAFD0D2F-0D8B-9923-20A4-5003903622EA}"/>
              </a:ext>
            </a:extLst>
          </p:cNvPr>
          <p:cNvSpPr/>
          <p:nvPr/>
        </p:nvSpPr>
        <p:spPr>
          <a:xfrm>
            <a:off x="1502041" y="8296"/>
            <a:ext cx="5391947" cy="11387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sz="40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624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arn(inVertic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down)">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down)">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down)">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F28581-6AAB-FF2D-418C-224DC00BDA7F}"/>
              </a:ext>
            </a:extLst>
          </p:cNvPr>
          <p:cNvSpPr/>
          <p:nvPr/>
        </p:nvSpPr>
        <p:spPr>
          <a:xfrm>
            <a:off x="433753" y="381137"/>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4</a:t>
            </a:r>
            <a:endParaRPr lang="en-US" sz="2400" b="1" dirty="0">
              <a:solidFill>
                <a:schemeClr val="tx1"/>
              </a:solidFill>
              <a:latin typeface="UTM Avo" panose="02040603050506020204" pitchFamily="18" charset="0"/>
            </a:endParaRPr>
          </a:p>
        </p:txBody>
      </p:sp>
      <mc:AlternateContent xmlns:mc="http://schemas.openxmlformats.org/markup-compatibility/2006" xmlns:a14="http://schemas.microsoft.com/office/drawing/2010/main">
        <mc:Choice Requires="a14">
          <p:sp>
            <p:nvSpPr>
              <p:cNvPr id="3" name="Hộp Văn bản 18">
                <a:extLst>
                  <a:ext uri="{FF2B5EF4-FFF2-40B4-BE49-F238E27FC236}">
                    <a16:creationId xmlns:a16="http://schemas.microsoft.com/office/drawing/2014/main" id="{AE88CC92-8E0E-82F1-730D-E28E3D93E6E7}"/>
                  </a:ext>
                </a:extLst>
              </p:cNvPr>
              <p:cNvSpPr txBox="1"/>
              <p:nvPr/>
            </p:nvSpPr>
            <p:spPr>
              <a:xfrm>
                <a:off x="1164071" y="586290"/>
                <a:ext cx="10826747" cy="529632"/>
              </a:xfrm>
              <a:prstGeom prst="rect">
                <a:avLst/>
              </a:prstGeom>
              <a:noFill/>
            </p:spPr>
            <p:txBody>
              <a:bodyPr wrap="square" rtlCol="0">
                <a:spAutoFit/>
              </a:bodyPr>
              <a:lstStyle>
                <a:defPPr>
                  <a:defRPr lang="en-US"/>
                </a:defPPr>
                <a:lvl1pPr algn="just">
                  <a:lnSpc>
                    <a:spcPct val="150000"/>
                  </a:lnSpc>
                  <a:spcBef>
                    <a:spcPts val="600"/>
                  </a:spcBef>
                  <a:spcAft>
                    <a:spcPts val="600"/>
                  </a:spcAft>
                  <a:defRPr sz="2200">
                    <a:latin typeface="UTM Avo" panose="02040603050506020204" pitchFamily="18" charset="0"/>
                    <a:cs typeface="Arial" panose="020B0604020202020204" pitchFamily="34" charset="0"/>
                  </a:defRPr>
                </a:lvl1pPr>
              </a:lstStyle>
              <a:p>
                <a:r>
                  <a:rPr lang="en-US" sz="2000" dirty="0">
                    <a:solidFill>
                      <a:srgbClr val="000000"/>
                    </a:solidFill>
                    <a:cs typeface="+mn-cs"/>
                    <a:sym typeface="Arial"/>
                  </a:rPr>
                  <a:t>Cho </a:t>
                </a:r>
                <a:r>
                  <a:rPr lang="en-US" sz="2000" dirty="0" err="1">
                    <a:solidFill>
                      <a:srgbClr val="000000"/>
                    </a:solidFill>
                    <a:cs typeface="+mn-cs"/>
                    <a:sym typeface="Arial"/>
                  </a:rPr>
                  <a:t>Hình</a:t>
                </a:r>
                <a:r>
                  <a:rPr lang="en-US" sz="2000" dirty="0">
                    <a:solidFill>
                      <a:srgbClr val="000000"/>
                    </a:solidFill>
                    <a:cs typeface="+mn-cs"/>
                    <a:sym typeface="Arial"/>
                  </a:rPr>
                  <a:t> 67 </a:t>
                </a:r>
                <a:r>
                  <a:rPr lang="en-US" sz="2000" dirty="0" err="1">
                    <a:solidFill>
                      <a:srgbClr val="000000"/>
                    </a:solidFill>
                    <a:cs typeface="+mn-cs"/>
                    <a:sym typeface="Arial"/>
                  </a:rPr>
                  <a:t>có</a:t>
                </a:r>
                <a:r>
                  <a:rPr lang="en-US" sz="2000" dirty="0">
                    <a:solidFill>
                      <a:srgbClr val="000000"/>
                    </a:solidFill>
                    <a:cs typeface="+mn-cs"/>
                    <a:sym typeface="Arial"/>
                  </a:rPr>
                  <a:t> </a:t>
                </a:r>
                <a14:m>
                  <m:oMath xmlns:m="http://schemas.openxmlformats.org/officeDocument/2006/math">
                    <m:acc>
                      <m:accPr>
                        <m:chr m:val="̂"/>
                        <m:ctrlPr>
                          <a:rPr lang="en-US" sz="2000" i="1">
                            <a:solidFill>
                              <a:srgbClr val="000000"/>
                            </a:solidFill>
                            <a:latin typeface="Cambria Math" panose="02040503050406030204" pitchFamily="18" charset="0"/>
                            <a:cs typeface="+mn-cs"/>
                            <a:sym typeface="Arial"/>
                          </a:rPr>
                        </m:ctrlPr>
                      </m:accPr>
                      <m:e>
                        <m:r>
                          <m:rPr>
                            <m:nor/>
                          </m:rPr>
                          <a:rPr lang="en-US" sz="2000" i="0">
                            <a:solidFill>
                              <a:srgbClr val="000000"/>
                            </a:solidFill>
                            <a:cs typeface="+mn-cs"/>
                            <a:sym typeface="Arial"/>
                          </a:rPr>
                          <m:t>AHD</m:t>
                        </m:r>
                      </m:e>
                    </m:acc>
                    <m:r>
                      <m:rPr>
                        <m:nor/>
                      </m:rPr>
                      <a:rPr lang="en-US" sz="2000" b="0" i="0" smtClean="0">
                        <a:solidFill>
                          <a:srgbClr val="000000"/>
                        </a:solidFill>
                        <a:cs typeface="+mn-cs"/>
                        <a:sym typeface="Arial"/>
                      </a:rPr>
                      <m:t> </m:t>
                    </m:r>
                    <m:r>
                      <m:rPr>
                        <m:nor/>
                      </m:rPr>
                      <a:rPr lang="en-US" sz="2000" i="0">
                        <a:solidFill>
                          <a:srgbClr val="000000"/>
                        </a:solidFill>
                        <a:cs typeface="+mn-cs"/>
                        <a:sym typeface="Arial"/>
                      </a:rPr>
                      <m:t>=</m:t>
                    </m:r>
                    <m:r>
                      <m:rPr>
                        <m:nor/>
                      </m:rPr>
                      <a:rPr lang="en-US" sz="2000" b="0" i="0" smtClean="0">
                        <a:solidFill>
                          <a:srgbClr val="000000"/>
                        </a:solidFill>
                        <a:cs typeface="+mn-cs"/>
                        <a:sym typeface="Arial"/>
                      </a:rPr>
                      <m:t> </m:t>
                    </m:r>
                    <m:acc>
                      <m:accPr>
                        <m:chr m:val="̂"/>
                        <m:ctrlPr>
                          <a:rPr lang="en-US" sz="2000" i="1">
                            <a:solidFill>
                              <a:srgbClr val="000000"/>
                            </a:solidFill>
                            <a:latin typeface="Cambria Math" panose="02040503050406030204" pitchFamily="18" charset="0"/>
                            <a:cs typeface="+mn-cs"/>
                            <a:sym typeface="Arial"/>
                          </a:rPr>
                        </m:ctrlPr>
                      </m:accPr>
                      <m:e>
                        <m:r>
                          <m:rPr>
                            <m:nor/>
                          </m:rPr>
                          <a:rPr lang="en-US" sz="2000" i="0">
                            <a:solidFill>
                              <a:srgbClr val="000000"/>
                            </a:solidFill>
                            <a:cs typeface="+mn-cs"/>
                            <a:sym typeface="Arial"/>
                          </a:rPr>
                          <m:t>BKC</m:t>
                        </m:r>
                      </m:e>
                    </m:acc>
                    <m:r>
                      <m:rPr>
                        <m:nor/>
                      </m:rPr>
                      <a:rPr lang="en-US" sz="2000" b="0" i="0" smtClean="0">
                        <a:solidFill>
                          <a:srgbClr val="000000"/>
                        </a:solidFill>
                        <a:cs typeface="+mn-cs"/>
                        <a:sym typeface="Arial"/>
                      </a:rPr>
                      <m:t> </m:t>
                    </m:r>
                    <m:r>
                      <m:rPr>
                        <m:nor/>
                      </m:rPr>
                      <a:rPr lang="en-US" sz="2000" i="0">
                        <a:solidFill>
                          <a:srgbClr val="000000"/>
                        </a:solidFill>
                        <a:cs typeface="+mn-cs"/>
                        <a:sym typeface="Arial"/>
                      </a:rPr>
                      <m:t>=</m:t>
                    </m:r>
                    <m:r>
                      <m:rPr>
                        <m:nor/>
                      </m:rPr>
                      <a:rPr lang="en-US" sz="2000" b="0" i="0" smtClean="0">
                        <a:solidFill>
                          <a:srgbClr val="000000"/>
                        </a:solidFill>
                        <a:cs typeface="+mn-cs"/>
                        <a:sym typeface="Arial"/>
                      </a:rPr>
                      <m:t> </m:t>
                    </m:r>
                    <m:r>
                      <m:rPr>
                        <m:nor/>
                      </m:rPr>
                      <a:rPr lang="en-US" sz="2000" i="0">
                        <a:solidFill>
                          <a:srgbClr val="000000"/>
                        </a:solidFill>
                        <a:cs typeface="+mn-cs"/>
                        <a:sym typeface="Arial"/>
                      </a:rPr>
                      <m:t>90°</m:t>
                    </m:r>
                  </m:oMath>
                </a14:m>
                <a:r>
                  <a:rPr lang="en-US" sz="2000" dirty="0">
                    <a:solidFill>
                      <a:srgbClr val="000000"/>
                    </a:solidFill>
                    <a:cs typeface="+mn-cs"/>
                    <a:sym typeface="Arial"/>
                  </a:rPr>
                  <a:t>, DH = CK, </a:t>
                </a:r>
                <a14:m>
                  <m:oMath xmlns:m="http://schemas.openxmlformats.org/officeDocument/2006/math">
                    <m:acc>
                      <m:accPr>
                        <m:chr m:val="̂"/>
                        <m:ctrlPr>
                          <a:rPr lang="en-US" sz="2000" i="1" dirty="0">
                            <a:solidFill>
                              <a:srgbClr val="000000"/>
                            </a:solidFill>
                            <a:latin typeface="Cambria Math" panose="02040503050406030204" pitchFamily="18" charset="0"/>
                            <a:cs typeface="+mn-cs"/>
                            <a:sym typeface="Arial"/>
                          </a:rPr>
                        </m:ctrlPr>
                      </m:accPr>
                      <m:e>
                        <m:r>
                          <m:rPr>
                            <m:nor/>
                          </m:rPr>
                          <a:rPr lang="en-US" sz="2000" i="0" dirty="0">
                            <a:solidFill>
                              <a:srgbClr val="000000"/>
                            </a:solidFill>
                            <a:cs typeface="+mn-cs"/>
                            <a:sym typeface="Arial"/>
                          </a:rPr>
                          <m:t>DAB</m:t>
                        </m:r>
                      </m:e>
                    </m:acc>
                    <m:r>
                      <m:rPr>
                        <m:nor/>
                      </m:rPr>
                      <a:rPr lang="en-US" sz="2000" b="0" i="0" dirty="0" smtClean="0">
                        <a:solidFill>
                          <a:srgbClr val="000000"/>
                        </a:solidFill>
                        <a:cs typeface="+mn-cs"/>
                        <a:sym typeface="Arial"/>
                      </a:rPr>
                      <m:t> </m:t>
                    </m:r>
                    <m:r>
                      <m:rPr>
                        <m:nor/>
                      </m:rPr>
                      <a:rPr lang="en-US" sz="2000" i="0" dirty="0">
                        <a:solidFill>
                          <a:srgbClr val="000000"/>
                        </a:solidFill>
                        <a:cs typeface="+mn-cs"/>
                        <a:sym typeface="Arial"/>
                      </a:rPr>
                      <m:t>=</m:t>
                    </m:r>
                    <m:r>
                      <m:rPr>
                        <m:nor/>
                      </m:rPr>
                      <a:rPr lang="en-US" sz="2000" b="0" i="0" dirty="0" smtClean="0">
                        <a:solidFill>
                          <a:srgbClr val="000000"/>
                        </a:solidFill>
                        <a:cs typeface="+mn-cs"/>
                        <a:sym typeface="Arial"/>
                      </a:rPr>
                      <m:t> </m:t>
                    </m:r>
                    <m:acc>
                      <m:accPr>
                        <m:chr m:val="̂"/>
                        <m:ctrlPr>
                          <a:rPr lang="en-US" sz="2000" i="1" dirty="0">
                            <a:solidFill>
                              <a:srgbClr val="000000"/>
                            </a:solidFill>
                            <a:latin typeface="Cambria Math" panose="02040503050406030204" pitchFamily="18" charset="0"/>
                            <a:cs typeface="+mn-cs"/>
                            <a:sym typeface="Arial"/>
                          </a:rPr>
                        </m:ctrlPr>
                      </m:accPr>
                      <m:e>
                        <m:r>
                          <m:rPr>
                            <m:nor/>
                          </m:rPr>
                          <a:rPr lang="en-US" sz="2000" i="0" dirty="0">
                            <a:solidFill>
                              <a:srgbClr val="000000"/>
                            </a:solidFill>
                            <a:cs typeface="+mn-cs"/>
                            <a:sym typeface="Arial"/>
                          </a:rPr>
                          <m:t>CBA</m:t>
                        </m:r>
                      </m:e>
                    </m:acc>
                  </m:oMath>
                </a14:m>
                <a:r>
                  <a:rPr lang="en-US" sz="2000" dirty="0">
                    <a:solidFill>
                      <a:srgbClr val="000000"/>
                    </a:solidFill>
                    <a:cs typeface="+mn-cs"/>
                    <a:sym typeface="Arial"/>
                  </a:rPr>
                  <a:t>. </a:t>
                </a:r>
                <a:r>
                  <a:rPr lang="en-US" sz="2000" dirty="0" err="1">
                    <a:solidFill>
                      <a:srgbClr val="000000"/>
                    </a:solidFill>
                    <a:cs typeface="+mn-cs"/>
                    <a:sym typeface="Arial"/>
                  </a:rPr>
                  <a:t>Chứng</a:t>
                </a:r>
                <a:r>
                  <a:rPr lang="en-US" sz="2000" dirty="0">
                    <a:solidFill>
                      <a:srgbClr val="000000"/>
                    </a:solidFill>
                    <a:cs typeface="+mn-cs"/>
                    <a:sym typeface="Arial"/>
                  </a:rPr>
                  <a:t> </a:t>
                </a:r>
                <a:r>
                  <a:rPr lang="en-US" sz="2000" dirty="0" err="1">
                    <a:solidFill>
                      <a:srgbClr val="000000"/>
                    </a:solidFill>
                    <a:cs typeface="+mn-cs"/>
                    <a:sym typeface="Arial"/>
                  </a:rPr>
                  <a:t>minh</a:t>
                </a:r>
                <a:r>
                  <a:rPr lang="en-US" sz="2000" dirty="0">
                    <a:solidFill>
                      <a:srgbClr val="000000"/>
                    </a:solidFill>
                    <a:cs typeface="+mn-cs"/>
                  </a:rPr>
                  <a:t>: </a:t>
                </a:r>
                <a14:m>
                  <m:oMath xmlns:m="http://schemas.openxmlformats.org/officeDocument/2006/math">
                    <m:r>
                      <m:rPr>
                        <m:nor/>
                      </m:rPr>
                      <a:rPr lang="en-US" sz="2000" i="0" dirty="0">
                        <a:solidFill>
                          <a:srgbClr val="000000"/>
                        </a:solidFill>
                        <a:cs typeface="+mn-cs"/>
                      </a:rPr>
                      <m:t>AD</m:t>
                    </m:r>
                    <m:r>
                      <m:rPr>
                        <m:nor/>
                      </m:rPr>
                      <a:rPr lang="en-US" sz="2000" b="0" i="0" dirty="0" smtClean="0">
                        <a:solidFill>
                          <a:srgbClr val="000000"/>
                        </a:solidFill>
                        <a:cs typeface="+mn-cs"/>
                      </a:rPr>
                      <m:t> </m:t>
                    </m:r>
                    <m:r>
                      <m:rPr>
                        <m:nor/>
                      </m:rPr>
                      <a:rPr lang="en-US" sz="2000" i="0" dirty="0">
                        <a:solidFill>
                          <a:srgbClr val="000000"/>
                        </a:solidFill>
                        <a:cs typeface="+mn-cs"/>
                      </a:rPr>
                      <m:t>=</m:t>
                    </m:r>
                    <m:r>
                      <m:rPr>
                        <m:nor/>
                      </m:rPr>
                      <a:rPr lang="en-US" sz="2000" b="0" i="0" dirty="0" smtClean="0">
                        <a:solidFill>
                          <a:srgbClr val="000000"/>
                        </a:solidFill>
                        <a:cs typeface="+mn-cs"/>
                      </a:rPr>
                      <m:t> </m:t>
                    </m:r>
                    <m:r>
                      <m:rPr>
                        <m:nor/>
                      </m:rPr>
                      <a:rPr lang="en-US" sz="2000" i="0" dirty="0">
                        <a:solidFill>
                          <a:srgbClr val="000000"/>
                        </a:solidFill>
                        <a:cs typeface="+mn-cs"/>
                      </a:rPr>
                      <m:t>BC</m:t>
                    </m:r>
                  </m:oMath>
                </a14:m>
                <a:r>
                  <a:rPr lang="en-US" sz="2000" dirty="0">
                    <a:solidFill>
                      <a:srgbClr val="000000"/>
                    </a:solidFill>
                    <a:cs typeface="+mn-cs"/>
                  </a:rPr>
                  <a:t>.</a:t>
                </a:r>
                <a:endParaRPr lang="en-US" sz="2000" dirty="0">
                  <a:solidFill>
                    <a:srgbClr val="000000"/>
                  </a:solidFill>
                  <a:cs typeface="+mn-cs"/>
                  <a:sym typeface="Arial"/>
                </a:endParaRPr>
              </a:p>
            </p:txBody>
          </p:sp>
        </mc:Choice>
        <mc:Fallback xmlns="">
          <p:sp>
            <p:nvSpPr>
              <p:cNvPr id="3" name="Hộp Văn bản 18">
                <a:extLst>
                  <a:ext uri="{FF2B5EF4-FFF2-40B4-BE49-F238E27FC236}">
                    <a16:creationId xmlns:a16="http://schemas.microsoft.com/office/drawing/2014/main" id="{AE88CC92-8E0E-82F1-730D-E28E3D93E6E7}"/>
                  </a:ext>
                </a:extLst>
              </p:cNvPr>
              <p:cNvSpPr txBox="1">
                <a:spLocks noRot="1" noChangeAspect="1" noMove="1" noResize="1" noEditPoints="1" noAdjustHandles="1" noChangeArrowheads="1" noChangeShapeType="1" noTextEdit="1"/>
              </p:cNvSpPr>
              <p:nvPr/>
            </p:nvSpPr>
            <p:spPr>
              <a:xfrm>
                <a:off x="1164071" y="586290"/>
                <a:ext cx="10826747" cy="529632"/>
              </a:xfrm>
              <a:prstGeom prst="rect">
                <a:avLst/>
              </a:prstGeom>
              <a:blipFill>
                <a:blip r:embed="rId2"/>
                <a:stretch>
                  <a:fillRect l="-619" b="-14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62040E8-DC4F-C9A4-8389-EFC3C4C82DCA}"/>
                  </a:ext>
                </a:extLst>
              </p:cNvPr>
              <p:cNvSpPr/>
              <p:nvPr/>
            </p:nvSpPr>
            <p:spPr>
              <a:xfrm>
                <a:off x="634572" y="1923975"/>
                <a:ext cx="11444737" cy="3435749"/>
              </a:xfrm>
              <a:prstGeom prst="rect">
                <a:avLst/>
              </a:prstGeom>
              <a:noFill/>
            </p:spPr>
            <p:txBody>
              <a:bodyPr wrap="square" rtlCol="0">
                <a:spAutoFit/>
              </a:bodyPr>
              <a:lstStyle/>
              <a:p>
                <a:pPr algn="just">
                  <a:lnSpc>
                    <a:spcPct val="150000"/>
                  </a:lnSpc>
                </a:pPr>
                <a:r>
                  <a:rPr lang="vi-VN" sz="2000" dirty="0">
                    <a:solidFill>
                      <a:srgbClr val="000000"/>
                    </a:solidFill>
                    <a:latin typeface="UTM Avo" panose="02040603050506020204" pitchFamily="18" charset="0"/>
                  </a:rPr>
                  <a:t>Ta thấy </a:t>
                </a:r>
                <a:r>
                  <a:rPr lang="en-US" sz="2000" dirty="0">
                    <a:solidFill>
                      <a:srgbClr val="000000"/>
                    </a:solidFill>
                    <a:latin typeface="UTM Avo" panose="02040603050506020204" pitchFamily="18" charset="0"/>
                  </a:rPr>
                  <a:t> </a:t>
                </a:r>
                <a14:m>
                  <m:oMath xmlns:m="http://schemas.openxmlformats.org/officeDocument/2006/math">
                    <m:acc>
                      <m:accPr>
                        <m:chr m:val="̂"/>
                        <m:ctrlPr>
                          <a:rPr lang="en-US" sz="2000" i="1" dirty="0">
                            <a:solidFill>
                              <a:srgbClr val="000000"/>
                            </a:solidFill>
                            <a:latin typeface="Cambria Math" panose="02040503050406030204" pitchFamily="18" charset="0"/>
                          </a:rPr>
                        </m:ctrlPr>
                      </m:accPr>
                      <m:e>
                        <m:r>
                          <m:rPr>
                            <m:nor/>
                          </m:rPr>
                          <a:rPr lang="en-US" sz="2000" i="0" dirty="0">
                            <a:solidFill>
                              <a:srgbClr val="000000"/>
                            </a:solidFill>
                            <a:latin typeface="UTM Avo" panose="02040603050506020204" pitchFamily="18" charset="0"/>
                          </a:rPr>
                          <m:t>DAB</m:t>
                        </m:r>
                      </m:e>
                    </m:acc>
                    <m:r>
                      <m:rPr>
                        <m:nor/>
                      </m:rPr>
                      <a:rPr lang="en-US" sz="2000" i="0" dirty="0">
                        <a:solidFill>
                          <a:srgbClr val="000000"/>
                        </a:solidFill>
                        <a:latin typeface="UTM Avo" panose="02040603050506020204" pitchFamily="18" charset="0"/>
                      </a:rPr>
                      <m:t> </m:t>
                    </m:r>
                  </m:oMath>
                </a14:m>
                <a:r>
                  <a:rPr lang="en-US" sz="2000" dirty="0">
                    <a:solidFill>
                      <a:srgbClr val="000000"/>
                    </a:solidFill>
                    <a:latin typeface="UTM Avo" panose="02040603050506020204" pitchFamily="18" charset="0"/>
                  </a:rPr>
                  <a:t> </a:t>
                </a:r>
                <a:r>
                  <a:rPr lang="vi-VN" sz="2000" dirty="0">
                    <a:solidFill>
                      <a:srgbClr val="000000"/>
                    </a:solidFill>
                    <a:latin typeface="UTM Avo" panose="02040603050506020204" pitchFamily="18" charset="0"/>
                  </a:rPr>
                  <a:t>là góc ngoài tại đỉnh A của tam giác AHD nên </a:t>
                </a:r>
                <a:r>
                  <a:rPr lang="en-US" sz="2000" dirty="0">
                    <a:solidFill>
                      <a:srgbClr val="000000"/>
                    </a:solidFill>
                    <a:latin typeface="UTM Avo" panose="02040603050506020204" pitchFamily="18" charset="0"/>
                  </a:rPr>
                  <a:t> </a:t>
                </a:r>
                <a14:m>
                  <m:oMath xmlns:m="http://schemas.openxmlformats.org/officeDocument/2006/math">
                    <m:acc>
                      <m:accPr>
                        <m:chr m:val="̂"/>
                        <m:ctrlPr>
                          <a:rPr lang="en-US" sz="2000" i="1" dirty="0">
                            <a:solidFill>
                              <a:srgbClr val="000000"/>
                            </a:solidFill>
                            <a:latin typeface="Cambria Math" panose="02040503050406030204" pitchFamily="18" charset="0"/>
                          </a:rPr>
                        </m:ctrlPr>
                      </m:accPr>
                      <m:e>
                        <m:r>
                          <m:rPr>
                            <m:nor/>
                          </m:rPr>
                          <a:rPr lang="en-US" sz="2000" i="0" dirty="0">
                            <a:solidFill>
                              <a:srgbClr val="000000"/>
                            </a:solidFill>
                            <a:latin typeface="UTM Avo" panose="02040603050506020204" pitchFamily="18" charset="0"/>
                          </a:rPr>
                          <m:t>DAB</m:t>
                        </m:r>
                      </m:e>
                    </m:acc>
                    <m:r>
                      <m:rPr>
                        <m:nor/>
                      </m:rPr>
                      <a:rPr lang="en-US" sz="2000" i="0" dirty="0">
                        <a:solidFill>
                          <a:srgbClr val="000000"/>
                        </a:solidFill>
                        <a:latin typeface="UTM Avo" panose="02040603050506020204" pitchFamily="18" charset="0"/>
                      </a:rPr>
                      <m:t> </m:t>
                    </m:r>
                  </m:oMath>
                </a14:m>
                <a:r>
                  <a:rPr lang="en-US" sz="2000" dirty="0">
                    <a:solidFill>
                      <a:srgbClr val="000000"/>
                    </a:solidFill>
                    <a:latin typeface="UTM Avo" panose="02040603050506020204" pitchFamily="18" charset="0"/>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i="0">
                            <a:solidFill>
                              <a:srgbClr val="000000"/>
                            </a:solidFill>
                            <a:latin typeface="UTM Avo" panose="02040603050506020204" pitchFamily="18" charset="0"/>
                          </a:rPr>
                          <m:t>AHD</m:t>
                        </m:r>
                      </m:e>
                    </m:acc>
                  </m:oMath>
                </a14:m>
                <a:r>
                  <a:rPr lang="en-US" sz="2000" dirty="0">
                    <a:solidFill>
                      <a:srgbClr val="000000"/>
                    </a:solidFill>
                    <a:latin typeface="UTM Avo" panose="02040603050506020204" pitchFamily="18" charset="0"/>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i="0">
                            <a:solidFill>
                              <a:srgbClr val="000000"/>
                            </a:solidFill>
                            <a:latin typeface="UTM Avo" panose="02040603050506020204" pitchFamily="18" charset="0"/>
                          </a:rPr>
                          <m:t>ADH</m:t>
                        </m:r>
                      </m:e>
                    </m:acc>
                    <m:r>
                      <m:rPr>
                        <m:nor/>
                      </m:rPr>
                      <a:rPr lang="en-US" sz="2000" b="0" i="0" smtClean="0">
                        <a:solidFill>
                          <a:srgbClr val="000000"/>
                        </a:solidFill>
                        <a:latin typeface="UTM Avo" panose="02040603050506020204" pitchFamily="18" charset="0"/>
                      </a:rPr>
                      <m:t> </m:t>
                    </m:r>
                    <m:r>
                      <m:rPr>
                        <m:nor/>
                      </m:rPr>
                      <a:rPr lang="en-US" sz="2000" i="0">
                        <a:solidFill>
                          <a:srgbClr val="000000"/>
                        </a:solidFill>
                        <a:latin typeface="UTM Avo" panose="02040603050506020204" pitchFamily="18" charset="0"/>
                      </a:rPr>
                      <m:t>=</m:t>
                    </m:r>
                    <m:r>
                      <m:rPr>
                        <m:nor/>
                      </m:rPr>
                      <a:rPr lang="en-US" sz="2000" b="0" i="0" smtClean="0">
                        <a:solidFill>
                          <a:srgbClr val="000000"/>
                        </a:solidFill>
                        <a:latin typeface="UTM Avo" panose="02040603050506020204" pitchFamily="18" charset="0"/>
                      </a:rPr>
                      <m:t> </m:t>
                    </m:r>
                    <m:r>
                      <m:rPr>
                        <m:nor/>
                      </m:rPr>
                      <a:rPr lang="en-US" sz="2000">
                        <a:solidFill>
                          <a:srgbClr val="000000"/>
                        </a:solidFill>
                        <a:latin typeface="UTM Avo" panose="02040603050506020204" pitchFamily="18" charset="0"/>
                        <a:sym typeface="Arial"/>
                      </a:rPr>
                      <m:t>90</m:t>
                    </m:r>
                    <m:r>
                      <m:rPr>
                        <m:nor/>
                      </m:rPr>
                      <a:rPr lang="en-US" sz="2000">
                        <a:solidFill>
                          <a:srgbClr val="000000"/>
                        </a:solidFill>
                        <a:sym typeface="Arial"/>
                      </a:rPr>
                      <m:t>°</m:t>
                    </m:r>
                    <m:r>
                      <m:rPr>
                        <m:nor/>
                      </m:rPr>
                      <a:rPr lang="en-US" sz="2000" i="0">
                        <a:solidFill>
                          <a:srgbClr val="000000"/>
                        </a:solidFill>
                        <a:latin typeface="UTM Avo" panose="02040603050506020204" pitchFamily="18" charset="0"/>
                      </a:rPr>
                      <m:t>+</m:t>
                    </m:r>
                    <m:acc>
                      <m:accPr>
                        <m:chr m:val="̂"/>
                        <m:ctrlPr>
                          <a:rPr lang="en-US" sz="2000" i="1">
                            <a:solidFill>
                              <a:srgbClr val="000000"/>
                            </a:solidFill>
                            <a:latin typeface="Cambria Math" panose="02040503050406030204" pitchFamily="18" charset="0"/>
                          </a:rPr>
                        </m:ctrlPr>
                      </m:accPr>
                      <m:e>
                        <m:r>
                          <m:rPr>
                            <m:nor/>
                          </m:rPr>
                          <a:rPr lang="en-US" sz="2000" i="0">
                            <a:solidFill>
                              <a:srgbClr val="000000"/>
                            </a:solidFill>
                            <a:latin typeface="UTM Avo" panose="02040603050506020204" pitchFamily="18" charset="0"/>
                          </a:rPr>
                          <m:t>ADH</m:t>
                        </m:r>
                      </m:e>
                    </m:acc>
                  </m:oMath>
                </a14:m>
                <a:r>
                  <a:rPr lang="en-US" sz="2000" dirty="0">
                    <a:solidFill>
                      <a:srgbClr val="000000"/>
                    </a:solidFill>
                    <a:latin typeface="UTM Avo" panose="02040603050506020204" pitchFamily="18" charset="0"/>
                  </a:rPr>
                  <a:t> </a:t>
                </a:r>
              </a:p>
              <a:p>
                <a:pPr algn="just">
                  <a:lnSpc>
                    <a:spcPct val="150000"/>
                  </a:lnSpc>
                </a:pPr>
                <a14:m>
                  <m:oMath xmlns:m="http://schemas.openxmlformats.org/officeDocument/2006/math">
                    <m:acc>
                      <m:accPr>
                        <m:chr m:val="̂"/>
                        <m:ctrlPr>
                          <a:rPr lang="en-US" sz="2000" i="1" dirty="0">
                            <a:solidFill>
                              <a:srgbClr val="000000"/>
                            </a:solidFill>
                            <a:latin typeface="Cambria Math" panose="02040503050406030204" pitchFamily="18" charset="0"/>
                          </a:rPr>
                        </m:ctrlPr>
                      </m:accPr>
                      <m:e>
                        <m:r>
                          <m:rPr>
                            <m:nor/>
                          </m:rPr>
                          <a:rPr lang="en-US" sz="2000" i="0" dirty="0">
                            <a:solidFill>
                              <a:srgbClr val="000000"/>
                            </a:solidFill>
                            <a:latin typeface="UTM Avo" panose="02040603050506020204" pitchFamily="18" charset="0"/>
                          </a:rPr>
                          <m:t>CBA</m:t>
                        </m:r>
                      </m:e>
                    </m:acc>
                    <m:r>
                      <m:rPr>
                        <m:nor/>
                      </m:rPr>
                      <a:rPr lang="en-US" sz="2000" i="0" dirty="0">
                        <a:solidFill>
                          <a:srgbClr val="000000"/>
                        </a:solidFill>
                        <a:latin typeface="UTM Avo" panose="02040603050506020204" pitchFamily="18" charset="0"/>
                      </a:rPr>
                      <m:t> </m:t>
                    </m:r>
                  </m:oMath>
                </a14:m>
                <a:r>
                  <a:rPr lang="en-US" sz="2000" dirty="0">
                    <a:solidFill>
                      <a:srgbClr val="000000"/>
                    </a:solidFill>
                    <a:latin typeface="UTM Avo" panose="02040603050506020204" pitchFamily="18" charset="0"/>
                  </a:rPr>
                  <a:t> </a:t>
                </a:r>
                <a:r>
                  <a:rPr lang="vi-VN" sz="2000" dirty="0">
                    <a:solidFill>
                      <a:srgbClr val="000000"/>
                    </a:solidFill>
                    <a:latin typeface="UTM Avo" panose="02040603050506020204" pitchFamily="18" charset="0"/>
                  </a:rPr>
                  <a:t>là góc ngoài tại đỉnh B của tam giác BKC nên</a:t>
                </a:r>
                <a:r>
                  <a:rPr lang="en-US" sz="2000" dirty="0">
                    <a:solidFill>
                      <a:srgbClr val="000000"/>
                    </a:solidFill>
                    <a:latin typeface="UTM Avo" panose="02040603050506020204" pitchFamily="18" charset="0"/>
                  </a:rPr>
                  <a:t> </a:t>
                </a:r>
                <a14:m>
                  <m:oMath xmlns:m="http://schemas.openxmlformats.org/officeDocument/2006/math">
                    <m:acc>
                      <m:accPr>
                        <m:chr m:val="̂"/>
                        <m:ctrlPr>
                          <a:rPr lang="en-US" sz="2000" i="1" dirty="0">
                            <a:solidFill>
                              <a:srgbClr val="000000"/>
                            </a:solidFill>
                            <a:latin typeface="Cambria Math" panose="02040503050406030204" pitchFamily="18" charset="0"/>
                          </a:rPr>
                        </m:ctrlPr>
                      </m:accPr>
                      <m:e>
                        <m:r>
                          <m:rPr>
                            <m:nor/>
                          </m:rPr>
                          <a:rPr lang="en-US" sz="2000" i="0" dirty="0">
                            <a:solidFill>
                              <a:srgbClr val="000000"/>
                            </a:solidFill>
                            <a:latin typeface="UTM Avo" panose="02040603050506020204" pitchFamily="18" charset="0"/>
                          </a:rPr>
                          <m:t>CBA</m:t>
                        </m:r>
                      </m:e>
                    </m:acc>
                    <m:r>
                      <m:rPr>
                        <m:nor/>
                      </m:rPr>
                      <a:rPr lang="en-US" sz="2000" b="0" i="0" dirty="0" smtClean="0">
                        <a:solidFill>
                          <a:srgbClr val="000000"/>
                        </a:solidFill>
                        <a:latin typeface="UTM Avo" panose="02040603050506020204" pitchFamily="18" charset="0"/>
                      </a:rPr>
                      <m:t> </m:t>
                    </m:r>
                    <m:r>
                      <m:rPr>
                        <m:nor/>
                      </m:rPr>
                      <a:rPr lang="en-US" sz="2000" i="0" dirty="0">
                        <a:solidFill>
                          <a:srgbClr val="000000"/>
                        </a:solidFill>
                        <a:latin typeface="UTM Avo" panose="02040603050506020204" pitchFamily="18" charset="0"/>
                      </a:rPr>
                      <m:t>=</m:t>
                    </m:r>
                    <m:r>
                      <m:rPr>
                        <m:nor/>
                      </m:rPr>
                      <a:rPr lang="en-US" sz="2000" b="0" i="0" dirty="0" smtClean="0">
                        <a:solidFill>
                          <a:srgbClr val="000000"/>
                        </a:solidFill>
                        <a:latin typeface="UTM Avo" panose="02040603050506020204" pitchFamily="18" charset="0"/>
                      </a:rPr>
                      <m:t> </m:t>
                    </m:r>
                    <m:acc>
                      <m:accPr>
                        <m:chr m:val="̂"/>
                        <m:ctrlPr>
                          <a:rPr lang="en-US" sz="2000" i="1">
                            <a:solidFill>
                              <a:srgbClr val="000000"/>
                            </a:solidFill>
                            <a:latin typeface="Cambria Math" panose="02040503050406030204" pitchFamily="18" charset="0"/>
                          </a:rPr>
                        </m:ctrlPr>
                      </m:accPr>
                      <m:e>
                        <m:r>
                          <m:rPr>
                            <m:nor/>
                          </m:rPr>
                          <a:rPr lang="en-US" sz="2000" i="0">
                            <a:solidFill>
                              <a:srgbClr val="000000"/>
                            </a:solidFill>
                            <a:latin typeface="UTM Avo" panose="02040603050506020204" pitchFamily="18" charset="0"/>
                          </a:rPr>
                          <m:t>BKC</m:t>
                        </m:r>
                      </m:e>
                    </m:acc>
                  </m:oMath>
                </a14:m>
                <a:r>
                  <a:rPr lang="vi-VN" sz="2000" dirty="0">
                    <a:solidFill>
                      <a:srgbClr val="000000"/>
                    </a:solidFill>
                    <a:latin typeface="UTM Avo" panose="02040603050506020204" pitchFamily="18" charset="0"/>
                  </a:rPr>
                  <a:t> </a:t>
                </a:r>
                <a:r>
                  <a:rPr lang="en-US" sz="2000" dirty="0">
                    <a:solidFill>
                      <a:srgbClr val="000000"/>
                    </a:solidFill>
                    <a:latin typeface="UTM Avo" panose="02040603050506020204" pitchFamily="18" charset="0"/>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a:solidFill>
                              <a:srgbClr val="000000"/>
                            </a:solidFill>
                            <a:latin typeface="UTM Avo" panose="02040603050506020204" pitchFamily="18" charset="0"/>
                          </a:rPr>
                          <m:t>BCK</m:t>
                        </m:r>
                      </m:e>
                    </m:acc>
                    <m:r>
                      <m:rPr>
                        <m:nor/>
                      </m:rPr>
                      <a:rPr lang="en-US" sz="2000">
                        <a:solidFill>
                          <a:srgbClr val="000000"/>
                        </a:solidFill>
                        <a:latin typeface="UTM Avo" panose="02040603050506020204" pitchFamily="18" charset="0"/>
                      </a:rPr>
                      <m:t> = </m:t>
                    </m:r>
                    <m:r>
                      <m:rPr>
                        <m:nor/>
                      </m:rPr>
                      <a:rPr lang="en-US" sz="2000">
                        <a:solidFill>
                          <a:srgbClr val="000000"/>
                        </a:solidFill>
                        <a:latin typeface="UTM Avo" panose="02040603050506020204" pitchFamily="18" charset="0"/>
                        <a:sym typeface="Arial"/>
                      </a:rPr>
                      <m:t>90</m:t>
                    </m:r>
                    <m:r>
                      <m:rPr>
                        <m:nor/>
                      </m:rPr>
                      <a:rPr lang="en-US" sz="2000">
                        <a:solidFill>
                          <a:srgbClr val="000000"/>
                        </a:solidFill>
                        <a:latin typeface="UTM Avo" panose="02040603050506020204" pitchFamily="18" charset="0"/>
                        <a:sym typeface="Arial"/>
                      </a:rPr>
                      <m:t>°</m:t>
                    </m:r>
                    <m:r>
                      <m:rPr>
                        <m:nor/>
                      </m:rPr>
                      <a:rPr lang="en-US" sz="2000">
                        <a:solidFill>
                          <a:srgbClr val="000000"/>
                        </a:solidFill>
                        <a:latin typeface="UTM Avo" panose="02040603050506020204" pitchFamily="18" charset="0"/>
                      </a:rPr>
                      <m:t>+</m:t>
                    </m:r>
                    <m:acc>
                      <m:accPr>
                        <m:chr m:val="̂"/>
                        <m:ctrlPr>
                          <a:rPr lang="en-US" sz="2000" i="1">
                            <a:solidFill>
                              <a:srgbClr val="000000"/>
                            </a:solidFill>
                            <a:latin typeface="Cambria Math" panose="02040503050406030204" pitchFamily="18" charset="0"/>
                          </a:rPr>
                        </m:ctrlPr>
                      </m:accPr>
                      <m:e>
                        <m:r>
                          <m:rPr>
                            <m:nor/>
                          </m:rPr>
                          <a:rPr lang="en-US" sz="2000">
                            <a:solidFill>
                              <a:srgbClr val="000000"/>
                            </a:solidFill>
                            <a:latin typeface="UTM Avo" panose="02040603050506020204" pitchFamily="18" charset="0"/>
                          </a:rPr>
                          <m:t>BCK</m:t>
                        </m:r>
                      </m:e>
                    </m:acc>
                  </m:oMath>
                </a14:m>
                <a:r>
                  <a:rPr lang="en-US" sz="2000" dirty="0">
                    <a:solidFill>
                      <a:srgbClr val="000000"/>
                    </a:solidFill>
                    <a:latin typeface="UTM Avo" panose="02040603050506020204" pitchFamily="18" charset="0"/>
                  </a:rPr>
                  <a:t> </a:t>
                </a:r>
              </a:p>
              <a:p>
                <a:pPr algn="just">
                  <a:lnSpc>
                    <a:spcPct val="150000"/>
                  </a:lnSpc>
                </a:pPr>
                <a:r>
                  <a:rPr lang="en-US" sz="2000" dirty="0">
                    <a:solidFill>
                      <a:srgbClr val="000000"/>
                    </a:solidFill>
                    <a:latin typeface="UTM Avo" panose="02040603050506020204" pitchFamily="18" charset="0"/>
                  </a:rPr>
                  <a:t>m</a:t>
                </a:r>
                <a:r>
                  <a:rPr lang="vi-VN" sz="2000" dirty="0">
                    <a:solidFill>
                      <a:srgbClr val="000000"/>
                    </a:solidFill>
                    <a:latin typeface="UTM Avo" panose="02040603050506020204" pitchFamily="18" charset="0"/>
                  </a:rPr>
                  <a:t>à </a:t>
                </a:r>
                <a:r>
                  <a:rPr lang="en-US" sz="2000" dirty="0">
                    <a:solidFill>
                      <a:srgbClr val="000000"/>
                    </a:solidFill>
                    <a:latin typeface="UTM Avo" panose="02040603050506020204" pitchFamily="18" charset="0"/>
                  </a:rPr>
                  <a:t> </a:t>
                </a:r>
                <a14:m>
                  <m:oMath xmlns:m="http://schemas.openxmlformats.org/officeDocument/2006/math">
                    <m:acc>
                      <m:accPr>
                        <m:chr m:val="̂"/>
                        <m:ctrlPr>
                          <a:rPr lang="en-US" sz="2000" i="1" dirty="0">
                            <a:solidFill>
                              <a:srgbClr val="000000"/>
                            </a:solidFill>
                            <a:latin typeface="Cambria Math" panose="02040503050406030204" pitchFamily="18" charset="0"/>
                          </a:rPr>
                        </m:ctrlPr>
                      </m:accPr>
                      <m:e>
                        <m:r>
                          <m:rPr>
                            <m:nor/>
                          </m:rPr>
                          <a:rPr lang="en-US" sz="2000" i="0" dirty="0">
                            <a:solidFill>
                              <a:srgbClr val="000000"/>
                            </a:solidFill>
                            <a:latin typeface="UTM Avo" panose="02040603050506020204" pitchFamily="18" charset="0"/>
                          </a:rPr>
                          <m:t>DAB</m:t>
                        </m:r>
                      </m:e>
                    </m:acc>
                    <m:r>
                      <m:rPr>
                        <m:nor/>
                      </m:rPr>
                      <a:rPr lang="en-US" sz="2000" b="0" i="0" dirty="0" smtClean="0">
                        <a:solidFill>
                          <a:srgbClr val="000000"/>
                        </a:solidFill>
                        <a:latin typeface="UTM Avo" panose="02040603050506020204" pitchFamily="18" charset="0"/>
                      </a:rPr>
                      <m:t> </m:t>
                    </m:r>
                    <m:r>
                      <m:rPr>
                        <m:nor/>
                      </m:rPr>
                      <a:rPr lang="en-US" sz="2000" i="0" dirty="0">
                        <a:solidFill>
                          <a:srgbClr val="000000"/>
                        </a:solidFill>
                        <a:latin typeface="UTM Avo" panose="02040603050506020204" pitchFamily="18" charset="0"/>
                      </a:rPr>
                      <m:t>=</m:t>
                    </m:r>
                    <m:r>
                      <m:rPr>
                        <m:nor/>
                      </m:rPr>
                      <a:rPr lang="en-US" sz="2000" b="0" i="0" dirty="0" smtClean="0">
                        <a:solidFill>
                          <a:srgbClr val="000000"/>
                        </a:solidFill>
                        <a:latin typeface="UTM Avo" panose="02040603050506020204" pitchFamily="18" charset="0"/>
                      </a:rPr>
                      <m:t> </m:t>
                    </m:r>
                    <m:acc>
                      <m:accPr>
                        <m:chr m:val="̂"/>
                        <m:ctrlPr>
                          <a:rPr lang="en-US" sz="2000" i="1" dirty="0">
                            <a:solidFill>
                              <a:srgbClr val="000000"/>
                            </a:solidFill>
                            <a:latin typeface="Cambria Math" panose="02040503050406030204" pitchFamily="18" charset="0"/>
                          </a:rPr>
                        </m:ctrlPr>
                      </m:accPr>
                      <m:e>
                        <m:r>
                          <m:rPr>
                            <m:nor/>
                          </m:rPr>
                          <a:rPr lang="en-US" sz="2000" i="0" dirty="0">
                            <a:solidFill>
                              <a:srgbClr val="000000"/>
                            </a:solidFill>
                            <a:latin typeface="UTM Avo" panose="02040603050506020204" pitchFamily="18" charset="0"/>
                          </a:rPr>
                          <m:t>CBA</m:t>
                        </m:r>
                      </m:e>
                    </m:acc>
                  </m:oMath>
                </a14:m>
                <a:r>
                  <a:rPr lang="en-US" sz="2000" dirty="0">
                    <a:solidFill>
                      <a:srgbClr val="000000"/>
                    </a:solidFill>
                    <a:latin typeface="UTM Avo" panose="02040603050506020204" pitchFamily="18" charset="0"/>
                  </a:rPr>
                  <a:t> nên </a:t>
                </a: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i="0">
                            <a:solidFill>
                              <a:srgbClr val="000000"/>
                            </a:solidFill>
                            <a:latin typeface="UTM Avo" panose="02040603050506020204" pitchFamily="18" charset="0"/>
                          </a:rPr>
                          <m:t>ADH</m:t>
                        </m:r>
                      </m:e>
                    </m:acc>
                  </m:oMath>
                </a14:m>
                <a:r>
                  <a:rPr lang="en-US" sz="2000" dirty="0">
                    <a:solidFill>
                      <a:srgbClr val="000000"/>
                    </a:solidFill>
                    <a:latin typeface="UTM Avo" panose="02040603050506020204" pitchFamily="18" charset="0"/>
                  </a:rPr>
                  <a:t> = </a:t>
                </a: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i="0">
                            <a:solidFill>
                              <a:srgbClr val="000000"/>
                            </a:solidFill>
                            <a:latin typeface="UTM Avo" panose="02040603050506020204" pitchFamily="18" charset="0"/>
                          </a:rPr>
                          <m:t>BCK</m:t>
                        </m:r>
                      </m:e>
                    </m:acc>
                  </m:oMath>
                </a14:m>
                <a:endParaRPr lang="vi-VN" sz="2000" dirty="0">
                  <a:solidFill>
                    <a:srgbClr val="000000"/>
                  </a:solidFill>
                  <a:latin typeface="UTM Avo" panose="02040603050506020204" pitchFamily="18" charset="0"/>
                </a:endParaRPr>
              </a:p>
              <a:p>
                <a:pPr algn="just">
                  <a:lnSpc>
                    <a:spcPct val="150000"/>
                  </a:lnSpc>
                </a:pPr>
                <a:r>
                  <a:rPr lang="vi-VN" sz="2000" dirty="0">
                    <a:solidFill>
                      <a:srgbClr val="000000"/>
                    </a:solidFill>
                    <a:latin typeface="UTM Avo" panose="02040603050506020204" pitchFamily="18" charset="0"/>
                  </a:rPr>
                  <a:t>Xét ∆AHD vuông tại H và ∆BKC vuông tại K có:</a:t>
                </a:r>
              </a:p>
              <a:p>
                <a:pPr algn="just">
                  <a:lnSpc>
                    <a:spcPct val="150000"/>
                  </a:lnSpc>
                </a:pP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i="0">
                            <a:solidFill>
                              <a:srgbClr val="000000"/>
                            </a:solidFill>
                            <a:latin typeface="UTM Avo" panose="02040603050506020204" pitchFamily="18" charset="0"/>
                          </a:rPr>
                          <m:t>ADH</m:t>
                        </m:r>
                      </m:e>
                    </m:acc>
                  </m:oMath>
                </a14:m>
                <a:r>
                  <a:rPr lang="en-US" sz="2000" dirty="0">
                    <a:solidFill>
                      <a:srgbClr val="000000"/>
                    </a:solidFill>
                    <a:latin typeface="UTM Avo" panose="02040603050506020204" pitchFamily="18" charset="0"/>
                  </a:rPr>
                  <a:t> = </a:t>
                </a:r>
                <a14:m>
                  <m:oMath xmlns:m="http://schemas.openxmlformats.org/officeDocument/2006/math">
                    <m:acc>
                      <m:accPr>
                        <m:chr m:val="̂"/>
                        <m:ctrlPr>
                          <a:rPr lang="en-US" sz="2000" i="1">
                            <a:solidFill>
                              <a:srgbClr val="000000"/>
                            </a:solidFill>
                            <a:latin typeface="Cambria Math" panose="02040503050406030204" pitchFamily="18" charset="0"/>
                          </a:rPr>
                        </m:ctrlPr>
                      </m:accPr>
                      <m:e>
                        <m:r>
                          <m:rPr>
                            <m:nor/>
                          </m:rPr>
                          <a:rPr lang="en-US" sz="2000" i="0">
                            <a:solidFill>
                              <a:srgbClr val="000000"/>
                            </a:solidFill>
                            <a:latin typeface="UTM Avo" panose="02040603050506020204" pitchFamily="18" charset="0"/>
                          </a:rPr>
                          <m:t>BCK</m:t>
                        </m:r>
                      </m:e>
                    </m:acc>
                    <m:r>
                      <m:rPr>
                        <m:nor/>
                      </m:rPr>
                      <a:rPr lang="en-US" sz="2000" i="0">
                        <a:solidFill>
                          <a:srgbClr val="000000"/>
                        </a:solidFill>
                        <a:latin typeface="UTM Avo" panose="02040603050506020204" pitchFamily="18" charset="0"/>
                      </a:rPr>
                      <m:t> </m:t>
                    </m:r>
                  </m:oMath>
                </a14:m>
                <a:r>
                  <a:rPr lang="en-US" sz="2000" dirty="0">
                    <a:solidFill>
                      <a:srgbClr val="000000"/>
                    </a:solidFill>
                    <a:latin typeface="UTM Avo" panose="02040603050506020204" pitchFamily="18" charset="0"/>
                  </a:rPr>
                  <a:t> và </a:t>
                </a:r>
                <a:r>
                  <a:rPr lang="vi-VN" sz="2000" dirty="0">
                    <a:solidFill>
                      <a:srgbClr val="000000"/>
                    </a:solidFill>
                    <a:latin typeface="UTM Avo" panose="02040603050506020204" pitchFamily="18" charset="0"/>
                  </a:rPr>
                  <a:t>DH = CK </a:t>
                </a:r>
                <a:endParaRPr lang="en-US" sz="2000" dirty="0">
                  <a:solidFill>
                    <a:srgbClr val="000000"/>
                  </a:solidFill>
                  <a:latin typeface="UTM Avo" panose="02040603050506020204" pitchFamily="18" charset="0"/>
                </a:endParaRPr>
              </a:p>
              <a:p>
                <a:pPr algn="just">
                  <a:lnSpc>
                    <a:spcPct val="150000"/>
                  </a:lnSpc>
                </a:pPr>
                <a:r>
                  <a:rPr lang="en-US" sz="2000" dirty="0">
                    <a:solidFill>
                      <a:srgbClr val="000000"/>
                    </a:solidFill>
                    <a:latin typeface="UTM Avo" panose="02040603050506020204" pitchFamily="18" charset="0"/>
                  </a:rPr>
                  <a:t>=&gt; </a:t>
                </a:r>
                <a:r>
                  <a:rPr lang="vi-VN" sz="2000" dirty="0">
                    <a:solidFill>
                      <a:srgbClr val="000000"/>
                    </a:solidFill>
                    <a:latin typeface="UTM Avo" panose="02040603050506020204" pitchFamily="18" charset="0"/>
                  </a:rPr>
                  <a:t>∆AHD = ∆BKC (góc nhọn - cạnh góc vuông).</a:t>
                </a:r>
              </a:p>
              <a:p>
                <a:pPr algn="just">
                  <a:lnSpc>
                    <a:spcPct val="150000"/>
                  </a:lnSpc>
                </a:pPr>
                <a:r>
                  <a:rPr lang="en-US" sz="2000" dirty="0">
                    <a:solidFill>
                      <a:srgbClr val="000000"/>
                    </a:solidFill>
                    <a:latin typeface="UTM Avo" panose="02040603050506020204" pitchFamily="18" charset="0"/>
                  </a:rPr>
                  <a:t>=&gt; </a:t>
                </a:r>
                <a:r>
                  <a:rPr lang="vi-VN" sz="2000" dirty="0">
                    <a:solidFill>
                      <a:srgbClr val="000000"/>
                    </a:solidFill>
                    <a:latin typeface="UTM Avo" panose="02040603050506020204" pitchFamily="18" charset="0"/>
                  </a:rPr>
                  <a:t>AD = BC (2 cạnh tương ứng).</a:t>
                </a:r>
              </a:p>
            </p:txBody>
          </p:sp>
        </mc:Choice>
        <mc:Fallback xmlns="">
          <p:sp>
            <p:nvSpPr>
              <p:cNvPr id="8" name="Rectangle 7">
                <a:extLst>
                  <a:ext uri="{FF2B5EF4-FFF2-40B4-BE49-F238E27FC236}">
                    <a16:creationId xmlns:a16="http://schemas.microsoft.com/office/drawing/2014/main" id="{562040E8-DC4F-C9A4-8389-EFC3C4C82DCA}"/>
                  </a:ext>
                </a:extLst>
              </p:cNvPr>
              <p:cNvSpPr>
                <a:spLocks noRot="1" noChangeAspect="1" noMove="1" noResize="1" noEditPoints="1" noAdjustHandles="1" noChangeArrowheads="1" noChangeShapeType="1" noTextEdit="1"/>
              </p:cNvSpPr>
              <p:nvPr/>
            </p:nvSpPr>
            <p:spPr>
              <a:xfrm>
                <a:off x="634572" y="1923975"/>
                <a:ext cx="11444737" cy="3435749"/>
              </a:xfrm>
              <a:prstGeom prst="rect">
                <a:avLst/>
              </a:prstGeom>
              <a:blipFill>
                <a:blip r:embed="rId3"/>
                <a:stretch>
                  <a:fillRect l="-53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C60AE30-5962-D10F-0A92-7E5BE2EF7BE0}"/>
              </a:ext>
            </a:extLst>
          </p:cNvPr>
          <p:cNvSpPr txBox="1"/>
          <p:nvPr/>
        </p:nvSpPr>
        <p:spPr>
          <a:xfrm>
            <a:off x="81021" y="1367826"/>
            <a:ext cx="1688691" cy="430887"/>
          </a:xfrm>
          <a:prstGeom prst="rect">
            <a:avLst/>
          </a:prstGeom>
          <a:noFill/>
        </p:spPr>
        <p:txBody>
          <a:bodyPr wrap="square" rtlCol="0">
            <a:spAutoFit/>
          </a:bodyPr>
          <a:lstStyle/>
          <a:p>
            <a:pPr algn="ctr"/>
            <a:r>
              <a:rPr lang="en-US" sz="2200" b="1" u="sng" dirty="0" err="1">
                <a:latin typeface="UTM Avo" panose="02040603050506020204" pitchFamily="18" charset="0"/>
              </a:rPr>
              <a:t>Giải</a:t>
            </a:r>
            <a:endParaRPr lang="en-US" sz="2200" b="1" u="sng" dirty="0">
              <a:latin typeface="UTM Avo" panose="02040603050506020204" pitchFamily="18" charset="0"/>
            </a:endParaRPr>
          </a:p>
        </p:txBody>
      </p:sp>
      <p:pic>
        <p:nvPicPr>
          <p:cNvPr id="6" name="Picture 5">
            <a:extLst>
              <a:ext uri="{FF2B5EF4-FFF2-40B4-BE49-F238E27FC236}">
                <a16:creationId xmlns:a16="http://schemas.microsoft.com/office/drawing/2014/main" id="{60DF6572-00C6-6389-C9B6-6215054C1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822" y="3179747"/>
            <a:ext cx="4148606" cy="2822041"/>
          </a:xfrm>
          <a:prstGeom prst="rect">
            <a:avLst/>
          </a:prstGeom>
        </p:spPr>
      </p:pic>
    </p:spTree>
    <p:extLst>
      <p:ext uri="{BB962C8B-B14F-4D97-AF65-F5344CB8AC3E}">
        <p14:creationId xmlns:p14="http://schemas.microsoft.com/office/powerpoint/2010/main" val="3098666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arn(inVertic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down)">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down)">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down)">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wipe(down)">
                                      <p:cBhvr>
                                        <p:cTn id="48" dur="500"/>
                                        <p:tgtEl>
                                          <p:spTgt spid="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wipe(down)">
                                      <p:cBhvr>
                                        <p:cTn id="5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F28581-6AAB-FF2D-418C-224DC00BDA7F}"/>
              </a:ext>
            </a:extLst>
          </p:cNvPr>
          <p:cNvSpPr/>
          <p:nvPr/>
        </p:nvSpPr>
        <p:spPr>
          <a:xfrm>
            <a:off x="475466" y="322031"/>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6</a:t>
            </a:r>
            <a:endParaRPr lang="en-US" sz="2400" b="1" dirty="0">
              <a:solidFill>
                <a:schemeClr val="tx1"/>
              </a:solidFill>
              <a:latin typeface="UTM Avo" panose="02040603050506020204" pitchFamily="18" charset="0"/>
            </a:endParaRPr>
          </a:p>
        </p:txBody>
      </p:sp>
      <p:sp>
        <p:nvSpPr>
          <p:cNvPr id="3" name="Hộp Văn bản 18">
            <a:extLst>
              <a:ext uri="{FF2B5EF4-FFF2-40B4-BE49-F238E27FC236}">
                <a16:creationId xmlns:a16="http://schemas.microsoft.com/office/drawing/2014/main" id="{AE88CC92-8E0E-82F1-730D-E28E3D93E6E7}"/>
              </a:ext>
            </a:extLst>
          </p:cNvPr>
          <p:cNvSpPr txBox="1"/>
          <p:nvPr/>
        </p:nvSpPr>
        <p:spPr>
          <a:xfrm>
            <a:off x="1235101" y="214279"/>
            <a:ext cx="10604787" cy="1036117"/>
          </a:xfrm>
          <a:prstGeom prst="rect">
            <a:avLst/>
          </a:prstGeom>
          <a:noFill/>
        </p:spPr>
        <p:txBody>
          <a:bodyPr wrap="square" rtlCol="0">
            <a:spAutoFit/>
          </a:bodyPr>
          <a:lstStyle>
            <a:defPPr>
              <a:defRPr lang="en-US"/>
            </a:defPPr>
            <a:lvl1pPr algn="just">
              <a:lnSpc>
                <a:spcPct val="150000"/>
              </a:lnSpc>
              <a:spcBef>
                <a:spcPts val="600"/>
              </a:spcBef>
              <a:spcAft>
                <a:spcPts val="600"/>
              </a:spcAft>
              <a:defRPr sz="2200">
                <a:latin typeface="UTM Avo" panose="02040603050506020204" pitchFamily="18" charset="0"/>
                <a:cs typeface="Arial" panose="020B0604020202020204" pitchFamily="34" charset="0"/>
              </a:defRPr>
            </a:lvl1pPr>
          </a:lstStyle>
          <a:p>
            <a:r>
              <a:rPr lang="en-US" dirty="0">
                <a:solidFill>
                  <a:srgbClr val="000000"/>
                </a:solidFill>
                <a:cs typeface="+mn-cs"/>
                <a:sym typeface="Arial"/>
              </a:rPr>
              <a:t>Cho </a:t>
            </a:r>
            <a:r>
              <a:rPr lang="vi-VN" dirty="0">
                <a:solidFill>
                  <a:srgbClr val="000000"/>
                </a:solidFill>
                <a:cs typeface="+mn-cs"/>
              </a:rPr>
              <a:t>∆</a:t>
            </a:r>
            <a:r>
              <a:rPr lang="en-US" dirty="0">
                <a:solidFill>
                  <a:srgbClr val="000000"/>
                </a:solidFill>
                <a:cs typeface="+mn-cs"/>
              </a:rPr>
              <a:t>ABC = </a:t>
            </a:r>
            <a:r>
              <a:rPr lang="vi-VN" dirty="0">
                <a:solidFill>
                  <a:srgbClr val="000000"/>
                </a:solidFill>
                <a:cs typeface="+mn-cs"/>
              </a:rPr>
              <a:t>∆</a:t>
            </a:r>
            <a:r>
              <a:rPr lang="en-US" dirty="0">
                <a:solidFill>
                  <a:srgbClr val="000000"/>
                </a:solidFill>
                <a:cs typeface="+mn-cs"/>
              </a:rPr>
              <a:t>MNP. Tia </a:t>
            </a:r>
            <a:r>
              <a:rPr lang="en-US" dirty="0" err="1">
                <a:solidFill>
                  <a:srgbClr val="000000"/>
                </a:solidFill>
                <a:cs typeface="+mn-cs"/>
              </a:rPr>
              <a:t>phân</a:t>
            </a:r>
            <a:r>
              <a:rPr lang="en-US" dirty="0">
                <a:solidFill>
                  <a:srgbClr val="000000"/>
                </a:solidFill>
                <a:cs typeface="+mn-cs"/>
              </a:rPr>
              <a:t> </a:t>
            </a:r>
            <a:r>
              <a:rPr lang="en-US" dirty="0" err="1">
                <a:solidFill>
                  <a:srgbClr val="000000"/>
                </a:solidFill>
                <a:cs typeface="+mn-cs"/>
              </a:rPr>
              <a:t>giác</a:t>
            </a:r>
            <a:r>
              <a:rPr lang="en-US" dirty="0">
                <a:solidFill>
                  <a:srgbClr val="000000"/>
                </a:solidFill>
                <a:cs typeface="+mn-cs"/>
              </a:rPr>
              <a:t> của </a:t>
            </a:r>
            <a:r>
              <a:rPr lang="en-US" dirty="0" err="1">
                <a:solidFill>
                  <a:srgbClr val="000000"/>
                </a:solidFill>
                <a:cs typeface="+mn-cs"/>
              </a:rPr>
              <a:t>góc</a:t>
            </a:r>
            <a:r>
              <a:rPr lang="en-US" dirty="0">
                <a:solidFill>
                  <a:srgbClr val="000000"/>
                </a:solidFill>
                <a:cs typeface="+mn-cs"/>
              </a:rPr>
              <a:t> BAC </a:t>
            </a:r>
            <a:r>
              <a:rPr lang="en-US" dirty="0" err="1">
                <a:solidFill>
                  <a:srgbClr val="000000"/>
                </a:solidFill>
                <a:cs typeface="+mn-cs"/>
              </a:rPr>
              <a:t>và</a:t>
            </a:r>
            <a:r>
              <a:rPr lang="en-US" dirty="0">
                <a:solidFill>
                  <a:srgbClr val="000000"/>
                </a:solidFill>
                <a:cs typeface="+mn-cs"/>
              </a:rPr>
              <a:t> MNP </a:t>
            </a:r>
            <a:r>
              <a:rPr lang="en-US" dirty="0" err="1">
                <a:solidFill>
                  <a:srgbClr val="000000"/>
                </a:solidFill>
                <a:cs typeface="+mn-cs"/>
              </a:rPr>
              <a:t>lần</a:t>
            </a:r>
            <a:r>
              <a:rPr lang="en-US" dirty="0">
                <a:solidFill>
                  <a:srgbClr val="000000"/>
                </a:solidFill>
                <a:cs typeface="+mn-cs"/>
              </a:rPr>
              <a:t> </a:t>
            </a:r>
            <a:r>
              <a:rPr lang="en-US" dirty="0" err="1">
                <a:solidFill>
                  <a:srgbClr val="000000"/>
                </a:solidFill>
                <a:cs typeface="+mn-cs"/>
              </a:rPr>
              <a:t>lượt</a:t>
            </a:r>
            <a:r>
              <a:rPr lang="en-US" dirty="0">
                <a:solidFill>
                  <a:srgbClr val="000000"/>
                </a:solidFill>
                <a:cs typeface="+mn-cs"/>
              </a:rPr>
              <a:t> </a:t>
            </a:r>
            <a:r>
              <a:rPr lang="en-US" dirty="0" err="1">
                <a:solidFill>
                  <a:srgbClr val="000000"/>
                </a:solidFill>
                <a:cs typeface="+mn-cs"/>
              </a:rPr>
              <a:t>cắt</a:t>
            </a:r>
            <a:r>
              <a:rPr lang="en-US" dirty="0">
                <a:solidFill>
                  <a:srgbClr val="000000"/>
                </a:solidFill>
                <a:cs typeface="+mn-cs"/>
              </a:rPr>
              <a:t> </a:t>
            </a:r>
            <a:r>
              <a:rPr lang="en-US" dirty="0" err="1">
                <a:solidFill>
                  <a:srgbClr val="000000"/>
                </a:solidFill>
                <a:cs typeface="+mn-cs"/>
              </a:rPr>
              <a:t>các</a:t>
            </a:r>
            <a:r>
              <a:rPr lang="en-US" dirty="0">
                <a:solidFill>
                  <a:srgbClr val="000000"/>
                </a:solidFill>
                <a:cs typeface="+mn-cs"/>
              </a:rPr>
              <a:t> </a:t>
            </a:r>
            <a:r>
              <a:rPr lang="en-US" dirty="0" err="1">
                <a:solidFill>
                  <a:srgbClr val="000000"/>
                </a:solidFill>
                <a:cs typeface="+mn-cs"/>
              </a:rPr>
              <a:t>cạnh</a:t>
            </a:r>
            <a:r>
              <a:rPr lang="en-US" dirty="0">
                <a:solidFill>
                  <a:srgbClr val="000000"/>
                </a:solidFill>
                <a:cs typeface="+mn-cs"/>
              </a:rPr>
              <a:t> BC </a:t>
            </a:r>
            <a:r>
              <a:rPr lang="en-US" dirty="0" err="1">
                <a:solidFill>
                  <a:srgbClr val="000000"/>
                </a:solidFill>
                <a:cs typeface="+mn-cs"/>
              </a:rPr>
              <a:t>và</a:t>
            </a:r>
            <a:r>
              <a:rPr lang="en-US" dirty="0">
                <a:solidFill>
                  <a:srgbClr val="000000"/>
                </a:solidFill>
                <a:cs typeface="+mn-cs"/>
              </a:rPr>
              <a:t> NP </a:t>
            </a:r>
            <a:r>
              <a:rPr lang="en-US" dirty="0" err="1">
                <a:solidFill>
                  <a:srgbClr val="000000"/>
                </a:solidFill>
                <a:cs typeface="+mn-cs"/>
              </a:rPr>
              <a:t>tại</a:t>
            </a:r>
            <a:r>
              <a:rPr lang="en-US" dirty="0">
                <a:solidFill>
                  <a:srgbClr val="000000"/>
                </a:solidFill>
                <a:cs typeface="+mn-cs"/>
              </a:rPr>
              <a:t> D, Q. </a:t>
            </a:r>
            <a:r>
              <a:rPr lang="en-US" dirty="0" err="1">
                <a:solidFill>
                  <a:srgbClr val="000000"/>
                </a:solidFill>
                <a:cs typeface="+mn-cs"/>
              </a:rPr>
              <a:t>Chứng</a:t>
            </a:r>
            <a:r>
              <a:rPr lang="en-US" dirty="0">
                <a:solidFill>
                  <a:srgbClr val="000000"/>
                </a:solidFill>
                <a:cs typeface="+mn-cs"/>
              </a:rPr>
              <a:t> </a:t>
            </a:r>
            <a:r>
              <a:rPr lang="en-US" dirty="0" err="1">
                <a:solidFill>
                  <a:srgbClr val="000000"/>
                </a:solidFill>
                <a:cs typeface="+mn-cs"/>
              </a:rPr>
              <a:t>minh</a:t>
            </a:r>
            <a:r>
              <a:rPr lang="en-US" dirty="0">
                <a:solidFill>
                  <a:srgbClr val="000000"/>
                </a:solidFill>
                <a:cs typeface="+mn-cs"/>
              </a:rPr>
              <a:t> AD = MQ.</a:t>
            </a:r>
            <a:endParaRPr lang="en-US" dirty="0">
              <a:solidFill>
                <a:srgbClr val="000000"/>
              </a:solidFill>
              <a:cs typeface="+mn-cs"/>
              <a:sym typeface="Aria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62040E8-DC4F-C9A4-8389-EFC3C4C82DCA}"/>
                  </a:ext>
                </a:extLst>
              </p:cNvPr>
              <p:cNvSpPr/>
              <p:nvPr/>
            </p:nvSpPr>
            <p:spPr>
              <a:xfrm>
                <a:off x="959094" y="1997817"/>
                <a:ext cx="7030583" cy="3968074"/>
              </a:xfrm>
              <a:prstGeom prst="rect">
                <a:avLst/>
              </a:prstGeom>
              <a:noFill/>
            </p:spPr>
            <p:txBody>
              <a:bodyPr wrap="square" rtlCol="0">
                <a:spAutoFit/>
              </a:bodyPr>
              <a:lstStyle/>
              <a:p>
                <a:pPr algn="just">
                  <a:lnSpc>
                    <a:spcPct val="150000"/>
                  </a:lnSpc>
                </a:pPr>
                <a:r>
                  <a:rPr lang="vi-VN" sz="2200" dirty="0">
                    <a:solidFill>
                      <a:srgbClr val="000000"/>
                    </a:solidFill>
                    <a:latin typeface="UTM Avo" panose="02040603050506020204" pitchFamily="18" charset="0"/>
                  </a:rPr>
                  <a:t>Do AD là tia phân giác của </a:t>
                </a:r>
                <a:r>
                  <a:rPr lang="en-US" sz="2200" dirty="0">
                    <a:solidFill>
                      <a:srgbClr val="000000"/>
                    </a:solidFill>
                    <a:latin typeface="UTM Avo" panose="02040603050506020204" pitchFamily="18" charset="0"/>
                  </a:rPr>
                  <a:t> </a:t>
                </a:r>
                <a14:m>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BAC</m:t>
                        </m:r>
                      </m:e>
                    </m:acc>
                  </m:oMath>
                </a14:m>
                <a:r>
                  <a:rPr lang="en-US" sz="2200" dirty="0">
                    <a:solidFill>
                      <a:srgbClr val="000000"/>
                    </a:solidFill>
                    <a:latin typeface="UTM Avo" panose="02040603050506020204" pitchFamily="18" charset="0"/>
                  </a:rPr>
                  <a:t> </a:t>
                </a:r>
              </a:p>
              <a:p>
                <a:pPr algn="just">
                  <a:lnSpc>
                    <a:spcPct val="150000"/>
                  </a:lnSpc>
                </a:pPr>
                <a:r>
                  <a:rPr lang="en-US" sz="2200" dirty="0">
                    <a:solidFill>
                      <a:srgbClr val="000000"/>
                    </a:solidFill>
                    <a:latin typeface="UTM Avo" panose="02040603050506020204" pitchFamily="18" charset="0"/>
                  </a:rPr>
                  <a:t>=&gt;</a:t>
                </a:r>
                <a:r>
                  <a:rPr lang="vi-VN" sz="2200" dirty="0">
                    <a:solidFill>
                      <a:srgbClr val="000000"/>
                    </a:solidFill>
                    <a:latin typeface="UTM Avo" panose="02040603050506020204" pitchFamily="18" charset="0"/>
                  </a:rPr>
                  <a:t> </a:t>
                </a:r>
                <a:r>
                  <a:rPr lang="en-US" sz="2200" dirty="0">
                    <a:solidFill>
                      <a:srgbClr val="000000"/>
                    </a:solidFill>
                    <a:latin typeface="UTM Avo" panose="02040603050506020204" pitchFamily="18" charset="0"/>
                  </a:rPr>
                  <a:t> </a:t>
                </a:r>
                <a14:m>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DAC</m:t>
                        </m:r>
                      </m:e>
                    </m:acc>
                    <m:r>
                      <m:rPr>
                        <m:nor/>
                      </m:rPr>
                      <a:rPr lang="en-US" sz="2200" b="0" i="0" smtClean="0">
                        <a:solidFill>
                          <a:srgbClr val="000000"/>
                        </a:solidFill>
                        <a:latin typeface="UTM Avo" panose="02040603050506020204" pitchFamily="18" charset="0"/>
                      </a:rPr>
                      <m:t> </m:t>
                    </m:r>
                    <m:r>
                      <m:rPr>
                        <m:nor/>
                      </m:rPr>
                      <a:rPr lang="en-US" sz="2200" i="0">
                        <a:solidFill>
                          <a:srgbClr val="000000"/>
                        </a:solidFill>
                        <a:latin typeface="UTM Avo" panose="02040603050506020204" pitchFamily="18" charset="0"/>
                      </a:rPr>
                      <m:t>=</m:t>
                    </m:r>
                    <m:f>
                      <m:fPr>
                        <m:ctrlPr>
                          <a:rPr lang="en-US" sz="2200" i="1">
                            <a:solidFill>
                              <a:srgbClr val="000000"/>
                            </a:solidFill>
                            <a:latin typeface="Cambria Math" panose="02040503050406030204" pitchFamily="18" charset="0"/>
                          </a:rPr>
                        </m:ctrlPr>
                      </m:fPr>
                      <m:num>
                        <m:r>
                          <m:rPr>
                            <m:nor/>
                          </m:rPr>
                          <a:rPr lang="en-US" sz="2200" i="0">
                            <a:solidFill>
                              <a:srgbClr val="000000"/>
                            </a:solidFill>
                            <a:latin typeface="UTM Avo" panose="02040603050506020204" pitchFamily="18" charset="0"/>
                          </a:rPr>
                          <m:t>1</m:t>
                        </m:r>
                      </m:num>
                      <m:den>
                        <m:r>
                          <m:rPr>
                            <m:nor/>
                          </m:rPr>
                          <a:rPr lang="en-US" sz="2200" i="0">
                            <a:solidFill>
                              <a:srgbClr val="000000"/>
                            </a:solidFill>
                            <a:latin typeface="UTM Avo" panose="02040603050506020204" pitchFamily="18" charset="0"/>
                          </a:rPr>
                          <m:t>2</m:t>
                        </m:r>
                      </m:den>
                    </m:f>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BAC</m:t>
                        </m:r>
                      </m:e>
                    </m:acc>
                  </m:oMath>
                </a14:m>
                <a:endParaRPr lang="vi-VN" sz="2200" dirty="0">
                  <a:solidFill>
                    <a:srgbClr val="000000"/>
                  </a:solidFill>
                  <a:latin typeface="UTM Avo" panose="02040603050506020204" pitchFamily="18" charset="0"/>
                </a:endParaRPr>
              </a:p>
              <a:p>
                <a:pPr algn="just">
                  <a:lnSpc>
                    <a:spcPct val="150000"/>
                  </a:lnSpc>
                </a:pPr>
                <a:r>
                  <a:rPr lang="vi-VN" sz="2200" dirty="0">
                    <a:solidFill>
                      <a:srgbClr val="000000"/>
                    </a:solidFill>
                    <a:latin typeface="UTM Avo" panose="02040603050506020204" pitchFamily="18" charset="0"/>
                  </a:rPr>
                  <a:t>Do MQ là tia phân giác của </a:t>
                </a:r>
                <a:r>
                  <a:rPr lang="en-US" sz="2200" dirty="0">
                    <a:solidFill>
                      <a:srgbClr val="000000"/>
                    </a:solidFill>
                    <a:latin typeface="UTM Avo" panose="02040603050506020204" pitchFamily="18" charset="0"/>
                  </a:rPr>
                  <a:t> </a:t>
                </a:r>
                <a14:m>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MNP</m:t>
                        </m:r>
                      </m:e>
                    </m:acc>
                    <m:r>
                      <m:rPr>
                        <m:nor/>
                      </m:rPr>
                      <a:rPr lang="en-US" sz="2200" i="0">
                        <a:solidFill>
                          <a:srgbClr val="000000"/>
                        </a:solidFill>
                        <a:latin typeface="UTM Avo" panose="02040603050506020204" pitchFamily="18" charset="0"/>
                      </a:rPr>
                      <m:t> </m:t>
                    </m:r>
                  </m:oMath>
                </a14:m>
                <a:endParaRPr lang="en-US" sz="2200" dirty="0">
                  <a:solidFill>
                    <a:srgbClr val="000000"/>
                  </a:solidFill>
                  <a:latin typeface="UTM Avo" panose="02040603050506020204" pitchFamily="18" charset="0"/>
                </a:endParaRPr>
              </a:p>
              <a:p>
                <a:pPr algn="just">
                  <a:lnSpc>
                    <a:spcPct val="150000"/>
                  </a:lnSpc>
                </a:pPr>
                <a:r>
                  <a:rPr lang="en-US" sz="2200" dirty="0">
                    <a:solidFill>
                      <a:srgbClr val="000000"/>
                    </a:solidFill>
                    <a:latin typeface="UTM Avo" panose="02040603050506020204" pitchFamily="18" charset="0"/>
                  </a:rPr>
                  <a:t>=&gt; </a:t>
                </a:r>
                <a14:m>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QMP</m:t>
                        </m:r>
                      </m:e>
                    </m:acc>
                    <m:r>
                      <a:rPr lang="en-US" sz="2200" b="0" i="0" smtClean="0">
                        <a:solidFill>
                          <a:srgbClr val="000000"/>
                        </a:solidFill>
                        <a:latin typeface="Cambria Math" panose="02040503050406030204" pitchFamily="18" charset="0"/>
                      </a:rPr>
                      <m:t> </m:t>
                    </m:r>
                    <m:r>
                      <m:rPr>
                        <m:nor/>
                      </m:rPr>
                      <a:rPr lang="en-US" sz="2200" i="0">
                        <a:solidFill>
                          <a:srgbClr val="000000"/>
                        </a:solidFill>
                        <a:latin typeface="UTM Avo" panose="02040603050506020204" pitchFamily="18" charset="0"/>
                      </a:rPr>
                      <m:t>=</m:t>
                    </m:r>
                    <m:f>
                      <m:fPr>
                        <m:ctrlPr>
                          <a:rPr lang="en-US" sz="2200" i="1">
                            <a:solidFill>
                              <a:srgbClr val="000000"/>
                            </a:solidFill>
                            <a:latin typeface="Cambria Math" panose="02040503050406030204" pitchFamily="18" charset="0"/>
                          </a:rPr>
                        </m:ctrlPr>
                      </m:fPr>
                      <m:num>
                        <m:r>
                          <m:rPr>
                            <m:nor/>
                          </m:rPr>
                          <a:rPr lang="en-US" sz="2200" i="0">
                            <a:solidFill>
                              <a:srgbClr val="000000"/>
                            </a:solidFill>
                            <a:latin typeface="UTM Avo" panose="02040603050506020204" pitchFamily="18" charset="0"/>
                          </a:rPr>
                          <m:t>1</m:t>
                        </m:r>
                      </m:num>
                      <m:den>
                        <m:r>
                          <m:rPr>
                            <m:nor/>
                          </m:rPr>
                          <a:rPr lang="en-US" sz="2200" i="0">
                            <a:solidFill>
                              <a:srgbClr val="000000"/>
                            </a:solidFill>
                            <a:latin typeface="UTM Avo" panose="02040603050506020204" pitchFamily="18" charset="0"/>
                          </a:rPr>
                          <m:t>2</m:t>
                        </m:r>
                      </m:den>
                    </m:f>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MNP</m:t>
                        </m:r>
                      </m:e>
                    </m:acc>
                  </m:oMath>
                </a14:m>
                <a:endParaRPr lang="en-US" sz="2200" dirty="0">
                  <a:solidFill>
                    <a:srgbClr val="000000"/>
                  </a:solidFill>
                  <a:latin typeface="UTM Avo" panose="02040603050506020204" pitchFamily="18" charset="0"/>
                </a:endParaRPr>
              </a:p>
              <a:p>
                <a:pPr algn="just">
                  <a:lnSpc>
                    <a:spcPct val="150000"/>
                  </a:lnSpc>
                </a:pPr>
                <a:r>
                  <a:rPr lang="vi-VN" sz="2200" dirty="0">
                    <a:solidFill>
                      <a:srgbClr val="000000"/>
                    </a:solidFill>
                    <a:latin typeface="UTM Avo" panose="02040603050506020204" pitchFamily="18" charset="0"/>
                  </a:rPr>
                  <a:t>Mà </a:t>
                </a:r>
                <a:r>
                  <a:rPr lang="en-US" sz="2200" dirty="0">
                    <a:solidFill>
                      <a:srgbClr val="000000"/>
                    </a:solidFill>
                    <a:latin typeface="UTM Avo" panose="02040603050506020204" pitchFamily="18" charset="0"/>
                  </a:rPr>
                  <a:t> </a:t>
                </a:r>
                <a14:m>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BAC</m:t>
                        </m:r>
                      </m:e>
                    </m:acc>
                  </m:oMath>
                </a14:m>
                <a:r>
                  <a:rPr lang="en-US" sz="2200" dirty="0">
                    <a:solidFill>
                      <a:srgbClr val="000000"/>
                    </a:solidFill>
                    <a:latin typeface="UTM Avo" panose="02040603050506020204" pitchFamily="18" charset="0"/>
                  </a:rPr>
                  <a:t> = </a:t>
                </a:r>
                <a14:m>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MNP</m:t>
                        </m:r>
                      </m:e>
                    </m:acc>
                    <m:r>
                      <m:rPr>
                        <m:nor/>
                      </m:rPr>
                      <a:rPr lang="en-US" sz="2200" i="0">
                        <a:solidFill>
                          <a:srgbClr val="000000"/>
                        </a:solidFill>
                        <a:latin typeface="UTM Avo" panose="02040603050506020204" pitchFamily="18" charset="0"/>
                      </a:rPr>
                      <m:t> (</m:t>
                    </m:r>
                  </m:oMath>
                </a14:m>
                <a:r>
                  <a:rPr lang="vi-VN" sz="2200" dirty="0">
                    <a:solidFill>
                      <a:srgbClr val="000000"/>
                    </a:solidFill>
                    <a:latin typeface="UTM Avo" panose="02040603050506020204" pitchFamily="18" charset="0"/>
                  </a:rPr>
                  <a:t>Do ∆ABC = ∆MNP</a:t>
                </a:r>
                <a:r>
                  <a:rPr lang="en-US" sz="2200" dirty="0">
                    <a:solidFill>
                      <a:srgbClr val="000000"/>
                    </a:solidFill>
                    <a:latin typeface="UTM Avo" panose="02040603050506020204" pitchFamily="18" charset="0"/>
                  </a:rPr>
                  <a:t>) </a:t>
                </a:r>
              </a:p>
              <a:p>
                <a:pPr algn="just">
                  <a:lnSpc>
                    <a:spcPct val="150000"/>
                  </a:lnSpc>
                </a:pPr>
                <a:r>
                  <a:rPr lang="en-US" sz="2200" dirty="0">
                    <a:solidFill>
                      <a:srgbClr val="000000"/>
                    </a:solidFill>
                    <a:latin typeface="UTM Avo" panose="02040603050506020204" pitchFamily="18" charset="0"/>
                  </a:rPr>
                  <a:t>=&gt;</a:t>
                </a:r>
                <a:r>
                  <a:rPr lang="vi-VN" sz="2200" dirty="0">
                    <a:solidFill>
                      <a:srgbClr val="000000"/>
                    </a:solidFill>
                    <a:latin typeface="UTM Avo" panose="02040603050506020204" pitchFamily="18" charset="0"/>
                  </a:rPr>
                  <a:t> </a:t>
                </a:r>
                <a:r>
                  <a:rPr lang="en-US" sz="2200" dirty="0">
                    <a:solidFill>
                      <a:srgbClr val="000000"/>
                    </a:solidFill>
                    <a:latin typeface="UTM Avo" panose="02040603050506020204" pitchFamily="18" charset="0"/>
                  </a:rPr>
                  <a:t> </a:t>
                </a:r>
                <a14:m>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DAC</m:t>
                        </m:r>
                      </m:e>
                    </m:acc>
                    <m:r>
                      <m:rPr>
                        <m:nor/>
                      </m:rPr>
                      <a:rPr lang="en-US" sz="2200" b="0" i="0" smtClean="0">
                        <a:solidFill>
                          <a:srgbClr val="000000"/>
                        </a:solidFill>
                        <a:latin typeface="UTM Avo" panose="02040603050506020204" pitchFamily="18" charset="0"/>
                      </a:rPr>
                      <m:t> </m:t>
                    </m:r>
                    <m:r>
                      <m:rPr>
                        <m:nor/>
                      </m:rPr>
                      <a:rPr lang="en-US" sz="2200" i="0">
                        <a:solidFill>
                          <a:srgbClr val="000000"/>
                        </a:solidFill>
                        <a:latin typeface="UTM Avo" panose="02040603050506020204" pitchFamily="18" charset="0"/>
                      </a:rPr>
                      <m:t>=</m:t>
                    </m:r>
                    <m:r>
                      <m:rPr>
                        <m:nor/>
                      </m:rPr>
                      <a:rPr lang="en-US" sz="2200" b="0" i="0" smtClean="0">
                        <a:solidFill>
                          <a:srgbClr val="000000"/>
                        </a:solidFill>
                        <a:latin typeface="UTM Avo" panose="02040603050506020204" pitchFamily="18" charset="0"/>
                      </a:rPr>
                      <m:t> </m:t>
                    </m:r>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QMP</m:t>
                        </m:r>
                      </m:e>
                    </m:acc>
                  </m:oMath>
                </a14:m>
                <a:endParaRPr lang="en-US" sz="2200" dirty="0">
                  <a:solidFill>
                    <a:srgbClr val="000000"/>
                  </a:solidFill>
                  <a:latin typeface="UTM Avo" panose="02040603050506020204" pitchFamily="18" charset="0"/>
                </a:endParaRPr>
              </a:p>
            </p:txBody>
          </p:sp>
        </mc:Choice>
        <mc:Fallback xmlns="">
          <p:sp>
            <p:nvSpPr>
              <p:cNvPr id="8" name="Rectangle 7">
                <a:extLst>
                  <a:ext uri="{FF2B5EF4-FFF2-40B4-BE49-F238E27FC236}">
                    <a16:creationId xmlns:a16="http://schemas.microsoft.com/office/drawing/2014/main" id="{562040E8-DC4F-C9A4-8389-EFC3C4C82DCA}"/>
                  </a:ext>
                </a:extLst>
              </p:cNvPr>
              <p:cNvSpPr>
                <a:spLocks noRot="1" noChangeAspect="1" noMove="1" noResize="1" noEditPoints="1" noAdjustHandles="1" noChangeArrowheads="1" noChangeShapeType="1" noTextEdit="1"/>
              </p:cNvSpPr>
              <p:nvPr/>
            </p:nvSpPr>
            <p:spPr>
              <a:xfrm>
                <a:off x="959094" y="1997817"/>
                <a:ext cx="7030583" cy="3968074"/>
              </a:xfrm>
              <a:prstGeom prst="rect">
                <a:avLst/>
              </a:prstGeom>
              <a:blipFill>
                <a:blip r:embed="rId2"/>
                <a:stretch>
                  <a:fillRect l="-112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C60AE30-5962-D10F-0A92-7E5BE2EF7BE0}"/>
              </a:ext>
            </a:extLst>
          </p:cNvPr>
          <p:cNvSpPr txBox="1"/>
          <p:nvPr/>
        </p:nvSpPr>
        <p:spPr>
          <a:xfrm>
            <a:off x="97932" y="1579800"/>
            <a:ext cx="1688691" cy="430887"/>
          </a:xfrm>
          <a:prstGeom prst="rect">
            <a:avLst/>
          </a:prstGeom>
          <a:noFill/>
        </p:spPr>
        <p:txBody>
          <a:bodyPr wrap="square" rtlCol="0">
            <a:spAutoFit/>
          </a:bodyPr>
          <a:lstStyle/>
          <a:p>
            <a:pPr algn="ctr"/>
            <a:r>
              <a:rPr lang="en-US" sz="2200" b="1" u="sng" dirty="0" err="1">
                <a:latin typeface="UTM Avo" panose="02040603050506020204" pitchFamily="18" charset="0"/>
              </a:rPr>
              <a:t>Giải</a:t>
            </a:r>
            <a:r>
              <a:rPr lang="en-US" sz="2200" b="1" u="sng" dirty="0">
                <a:latin typeface="UTM Avo" panose="02040603050506020204" pitchFamily="18" charset="0"/>
              </a:rPr>
              <a:t>:</a:t>
            </a:r>
          </a:p>
        </p:txBody>
      </p:sp>
      <p:pic>
        <p:nvPicPr>
          <p:cNvPr id="4" name="Picture 2" descr="Cho tam giác ABC = tam giác MNP .Tia phân giác của góc BAC và NMP lần lượt  cắt các cạnh BC và NP tại D, Q. Chứng minh AD = MQ.">
            <a:extLst>
              <a:ext uri="{FF2B5EF4-FFF2-40B4-BE49-F238E27FC236}">
                <a16:creationId xmlns:a16="http://schemas.microsoft.com/office/drawing/2014/main" id="{527986AF-A3A3-AA83-BB78-48CEE2DE9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934" y="2409899"/>
            <a:ext cx="5712397" cy="189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34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down)">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down)">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down)">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wipe(down)">
                                      <p:cBhvr>
                                        <p:cTn id="4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1112412" y="5240200"/>
            <a:ext cx="15327747" cy="1682496"/>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67678" y="276061"/>
            <a:ext cx="6203479" cy="6581939"/>
          </a:xfrm>
          <a:prstGeom prst="rect">
            <a:avLst/>
          </a:prstGeom>
        </p:spPr>
      </p:pic>
      <p:pic>
        <p:nvPicPr>
          <p:cNvPr id="10" name="Picture 3">
            <a:extLst>
              <a:ext uri="{FF2B5EF4-FFF2-40B4-BE49-F238E27FC236}">
                <a16:creationId xmlns:a16="http://schemas.microsoft.com/office/drawing/2014/main" id="{77AEFDD7-FCBC-120C-9E85-427C9EB915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423011" y="211365"/>
            <a:ext cx="828127" cy="796507"/>
          </a:xfrm>
          <a:prstGeom prst="rect">
            <a:avLst/>
          </a:prstGeom>
        </p:spPr>
      </p:pic>
      <p:pic>
        <p:nvPicPr>
          <p:cNvPr id="12" name="Picture 10">
            <a:extLst>
              <a:ext uri="{FF2B5EF4-FFF2-40B4-BE49-F238E27FC236}">
                <a16:creationId xmlns:a16="http://schemas.microsoft.com/office/drawing/2014/main" id="{28943401-6617-D439-050B-C232791DC7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186541" y="2978328"/>
            <a:ext cx="1046411" cy="968405"/>
          </a:xfrm>
          <a:prstGeom prst="rect">
            <a:avLst/>
          </a:prstGeom>
        </p:spPr>
      </p:pic>
      <p:pic>
        <p:nvPicPr>
          <p:cNvPr id="13" name="Picture 12">
            <a:extLst>
              <a:ext uri="{FF2B5EF4-FFF2-40B4-BE49-F238E27FC236}">
                <a16:creationId xmlns:a16="http://schemas.microsoft.com/office/drawing/2014/main" id="{436DC77B-0792-ACF8-4F80-E79EFD48AA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911279" y="2978327"/>
            <a:ext cx="833667" cy="866763"/>
          </a:xfrm>
          <a:prstGeom prst="rect">
            <a:avLst/>
          </a:prstGeom>
        </p:spPr>
      </p:pic>
      <p:pic>
        <p:nvPicPr>
          <p:cNvPr id="14" name="Picture 13">
            <a:extLst>
              <a:ext uri="{FF2B5EF4-FFF2-40B4-BE49-F238E27FC236}">
                <a16:creationId xmlns:a16="http://schemas.microsoft.com/office/drawing/2014/main" id="{E78586A8-697F-1EBC-E48B-FFEB516130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272856" y="1583218"/>
            <a:ext cx="796789" cy="785199"/>
          </a:xfrm>
          <a:prstGeom prst="rect">
            <a:avLst/>
          </a:prstGeom>
        </p:spPr>
      </p:pic>
      <p:pic>
        <p:nvPicPr>
          <p:cNvPr id="15" name="Picture 17">
            <a:extLst>
              <a:ext uri="{FF2B5EF4-FFF2-40B4-BE49-F238E27FC236}">
                <a16:creationId xmlns:a16="http://schemas.microsoft.com/office/drawing/2014/main" id="{11532108-6B71-7BC9-AA2C-B03AA560D68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309707" y="1304370"/>
            <a:ext cx="857248" cy="849455"/>
          </a:xfrm>
          <a:prstGeom prst="rect">
            <a:avLst/>
          </a:prstGeom>
        </p:spPr>
      </p:pic>
      <p:pic>
        <p:nvPicPr>
          <p:cNvPr id="16" name="Picture 18">
            <a:extLst>
              <a:ext uri="{FF2B5EF4-FFF2-40B4-BE49-F238E27FC236}">
                <a16:creationId xmlns:a16="http://schemas.microsoft.com/office/drawing/2014/main" id="{24A75B89-019E-40C1-BEA8-B26DF5D4DD8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500854" y="2554032"/>
            <a:ext cx="670981" cy="670981"/>
          </a:xfrm>
          <a:prstGeom prst="rect">
            <a:avLst/>
          </a:prstGeom>
        </p:spPr>
      </p:pic>
      <p:pic>
        <p:nvPicPr>
          <p:cNvPr id="17" name="Picture 22">
            <a:extLst>
              <a:ext uri="{FF2B5EF4-FFF2-40B4-BE49-F238E27FC236}">
                <a16:creationId xmlns:a16="http://schemas.microsoft.com/office/drawing/2014/main" id="{ACB7035A-F89B-F833-226F-AB16369DBEA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7310378" y="1709682"/>
            <a:ext cx="844351" cy="844351"/>
          </a:xfrm>
          <a:prstGeom prst="rect">
            <a:avLst/>
          </a:prstGeom>
        </p:spPr>
      </p:pic>
      <p:pic>
        <p:nvPicPr>
          <p:cNvPr id="18" name="Picture 23">
            <a:extLst>
              <a:ext uri="{FF2B5EF4-FFF2-40B4-BE49-F238E27FC236}">
                <a16:creationId xmlns:a16="http://schemas.microsoft.com/office/drawing/2014/main" id="{1F24DED9-4B07-88A2-F455-FC89045985F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6166953" y="672313"/>
            <a:ext cx="1023715" cy="1012547"/>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90466" y="2111387"/>
            <a:ext cx="5617029"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7200" b="1" dirty="0">
                <a:solidFill>
                  <a:srgbClr val="FF0000"/>
                </a:solidFill>
                <a:latin typeface="UTM Avo" panose="02040603050506020204" pitchFamily="18"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38310" y="4438653"/>
            <a:ext cx="12269297" cy="1591868"/>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l="60455"/>
            <a:stretch/>
          </p:blipFill>
          <p:spPr>
            <a:xfrm rot="21095236">
              <a:off x="4673503" y="4825296"/>
              <a:ext cx="1095223" cy="1198887"/>
            </a:xfrm>
            <a:prstGeom prst="rect">
              <a:avLst/>
            </a:prstGeom>
          </p:spPr>
        </p:pic>
      </p:grpSp>
      <p:pic>
        <p:nvPicPr>
          <p:cNvPr id="26" name="Picture 7">
            <a:extLst>
              <a:ext uri="{FF2B5EF4-FFF2-40B4-BE49-F238E27FC236}">
                <a16:creationId xmlns:a16="http://schemas.microsoft.com/office/drawing/2014/main" id="{711E2CCB-5FFA-5400-187B-4D0E7FA15EB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7188934" y="247795"/>
            <a:ext cx="919415" cy="914400"/>
          </a:xfrm>
          <a:prstGeom prst="rect">
            <a:avLst/>
          </a:prstGeom>
        </p:spPr>
      </p:pic>
      <p:pic>
        <p:nvPicPr>
          <p:cNvPr id="31" name="Picture 9">
            <a:extLst>
              <a:ext uri="{FF2B5EF4-FFF2-40B4-BE49-F238E27FC236}">
                <a16:creationId xmlns:a16="http://schemas.microsoft.com/office/drawing/2014/main" id="{4929A72A-7268-2D9C-3E19-8A878F2F367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10289781" y="411739"/>
            <a:ext cx="1158464" cy="1188720"/>
          </a:xfrm>
          <a:prstGeom prst="rect">
            <a:avLst/>
          </a:prstGeom>
        </p:spPr>
      </p:pic>
      <p:pic>
        <p:nvPicPr>
          <p:cNvPr id="8" name="Picture 7">
            <a:hlinkClick r:id="" action="ppaction://hlinkshowjump?jump=nextslide"/>
            <a:extLst>
              <a:ext uri="{FF2B5EF4-FFF2-40B4-BE49-F238E27FC236}">
                <a16:creationId xmlns:a16="http://schemas.microsoft.com/office/drawing/2014/main" id="{086EEC77-356E-FD74-CABC-4E28ED1AB921}"/>
              </a:ext>
            </a:extLst>
          </p:cNvPr>
          <p:cNvPicPr>
            <a:picLocks noChangeAspect="1"/>
          </p:cNvPicPr>
          <p:nvPr/>
        </p:nvPicPr>
        <p:blipFill>
          <a:blip r:embed="rId29"/>
          <a:stretch>
            <a:fillRect/>
          </a:stretch>
        </p:blipFill>
        <p:spPr>
          <a:xfrm>
            <a:off x="8022502" y="3141477"/>
            <a:ext cx="2017951" cy="1383912"/>
          </a:xfrm>
          <a:prstGeom prst="rect">
            <a:avLst/>
          </a:prstGeom>
        </p:spPr>
      </p:pic>
      <p:pic>
        <p:nvPicPr>
          <p:cNvPr id="32" name="Picture 11">
            <a:extLst>
              <a:ext uri="{FF2B5EF4-FFF2-40B4-BE49-F238E27FC236}">
                <a16:creationId xmlns:a16="http://schemas.microsoft.com/office/drawing/2014/main" id="{37C5C25E-A44E-87C8-BB4B-A882227505F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9148462" y="1412391"/>
            <a:ext cx="861823" cy="872932"/>
          </a:xfrm>
          <a:prstGeom prst="rect">
            <a:avLst/>
          </a:prstGeom>
        </p:spPr>
      </p:pic>
      <p:pic>
        <p:nvPicPr>
          <p:cNvPr id="33" name="Picture 5">
            <a:extLst>
              <a:ext uri="{FF2B5EF4-FFF2-40B4-BE49-F238E27FC236}">
                <a16:creationId xmlns:a16="http://schemas.microsoft.com/office/drawing/2014/main" id="{4530212E-86CD-70D1-01DB-5C35AC25796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10482437" y="2522461"/>
            <a:ext cx="560225" cy="560225"/>
          </a:xfrm>
          <a:prstGeom prst="rect">
            <a:avLst/>
          </a:prstGeom>
        </p:spPr>
      </p:pic>
      <p:pic>
        <p:nvPicPr>
          <p:cNvPr id="34" name="Picture 2">
            <a:extLst>
              <a:ext uri="{FF2B5EF4-FFF2-40B4-BE49-F238E27FC236}">
                <a16:creationId xmlns:a16="http://schemas.microsoft.com/office/drawing/2014/main" id="{6CA70E75-2200-94D0-6A61-2641279DF36F}"/>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9439450" y="411739"/>
            <a:ext cx="751844" cy="711432"/>
          </a:xfrm>
          <a:prstGeom prst="rect">
            <a:avLst/>
          </a:prstGeom>
        </p:spPr>
      </p:pic>
      <p:pic>
        <p:nvPicPr>
          <p:cNvPr id="35" name="Picture 14">
            <a:extLst>
              <a:ext uri="{FF2B5EF4-FFF2-40B4-BE49-F238E27FC236}">
                <a16:creationId xmlns:a16="http://schemas.microsoft.com/office/drawing/2014/main" id="{3BC28EB1-BD5B-84AE-ED80-C7C7BF783A68}"/>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a:fillRect/>
          </a:stretch>
        </p:blipFill>
        <p:spPr>
          <a:xfrm>
            <a:off x="10293815" y="3564906"/>
            <a:ext cx="630797" cy="625063"/>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69571" y="2822519"/>
            <a:ext cx="682399" cy="663291"/>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98480" y="879278"/>
            <a:ext cx="682399" cy="638724"/>
          </a:xfrm>
          <a:prstGeom prst="rect">
            <a:avLst/>
          </a:prstGeom>
        </p:spPr>
      </p:pic>
      <p:pic>
        <p:nvPicPr>
          <p:cNvPr id="2" name="Picture 1">
            <a:extLst>
              <a:ext uri="{FF2B5EF4-FFF2-40B4-BE49-F238E27FC236}">
                <a16:creationId xmlns:a16="http://schemas.microsoft.com/office/drawing/2014/main" id="{113E0066-B4C7-57D7-BD9E-14CA318FBF51}"/>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0" y="0"/>
            <a:ext cx="874703" cy="975360"/>
          </a:xfrm>
          <a:prstGeom prst="rect">
            <a:avLst/>
          </a:prstGeom>
        </p:spPr>
      </p:pic>
    </p:spTree>
    <p:extLst>
      <p:ext uri="{BB962C8B-B14F-4D97-AF65-F5344CB8AC3E}">
        <p14:creationId xmlns:p14="http://schemas.microsoft.com/office/powerpoint/2010/main" val="1582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14"/>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3"/>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26"/>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31"/>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32"/>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3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34"/>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F28581-6AAB-FF2D-418C-224DC00BDA7F}"/>
              </a:ext>
            </a:extLst>
          </p:cNvPr>
          <p:cNvSpPr/>
          <p:nvPr/>
        </p:nvSpPr>
        <p:spPr>
          <a:xfrm>
            <a:off x="475466" y="349558"/>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6</a:t>
            </a:r>
            <a:endParaRPr lang="en-US" sz="2400" b="1" dirty="0">
              <a:solidFill>
                <a:schemeClr val="tx1"/>
              </a:solidFill>
              <a:latin typeface="UTM Avo" panose="02040603050506020204" pitchFamily="18" charset="0"/>
            </a:endParaRPr>
          </a:p>
        </p:txBody>
      </p:sp>
      <p:sp>
        <p:nvSpPr>
          <p:cNvPr id="3" name="Hộp Văn bản 18">
            <a:extLst>
              <a:ext uri="{FF2B5EF4-FFF2-40B4-BE49-F238E27FC236}">
                <a16:creationId xmlns:a16="http://schemas.microsoft.com/office/drawing/2014/main" id="{AE88CC92-8E0E-82F1-730D-E28E3D93E6E7}"/>
              </a:ext>
            </a:extLst>
          </p:cNvPr>
          <p:cNvSpPr txBox="1"/>
          <p:nvPr/>
        </p:nvSpPr>
        <p:spPr>
          <a:xfrm>
            <a:off x="1303926" y="349558"/>
            <a:ext cx="10604787" cy="1036117"/>
          </a:xfrm>
          <a:prstGeom prst="rect">
            <a:avLst/>
          </a:prstGeom>
          <a:noFill/>
        </p:spPr>
        <p:txBody>
          <a:bodyPr wrap="square" rtlCol="0">
            <a:spAutoFit/>
          </a:bodyPr>
          <a:lstStyle>
            <a:defPPr>
              <a:defRPr lang="en-US"/>
            </a:defPPr>
            <a:lvl1pPr algn="just">
              <a:lnSpc>
                <a:spcPct val="150000"/>
              </a:lnSpc>
              <a:spcBef>
                <a:spcPts val="600"/>
              </a:spcBef>
              <a:spcAft>
                <a:spcPts val="600"/>
              </a:spcAft>
              <a:defRPr sz="2200">
                <a:latin typeface="UTM Avo" panose="02040603050506020204" pitchFamily="18" charset="0"/>
                <a:cs typeface="Arial" panose="020B0604020202020204" pitchFamily="34" charset="0"/>
              </a:defRPr>
            </a:lvl1pPr>
          </a:lstStyle>
          <a:p>
            <a:r>
              <a:rPr lang="en-US" dirty="0">
                <a:solidFill>
                  <a:srgbClr val="000000"/>
                </a:solidFill>
                <a:cs typeface="+mn-cs"/>
                <a:sym typeface="Arial"/>
              </a:rPr>
              <a:t>Cho </a:t>
            </a:r>
            <a:r>
              <a:rPr lang="vi-VN" dirty="0">
                <a:solidFill>
                  <a:srgbClr val="000000"/>
                </a:solidFill>
                <a:cs typeface="+mn-cs"/>
              </a:rPr>
              <a:t>∆</a:t>
            </a:r>
            <a:r>
              <a:rPr lang="en-US" dirty="0">
                <a:solidFill>
                  <a:srgbClr val="000000"/>
                </a:solidFill>
                <a:cs typeface="+mn-cs"/>
              </a:rPr>
              <a:t>ABC = </a:t>
            </a:r>
            <a:r>
              <a:rPr lang="vi-VN" dirty="0">
                <a:solidFill>
                  <a:srgbClr val="000000"/>
                </a:solidFill>
                <a:cs typeface="+mn-cs"/>
              </a:rPr>
              <a:t>∆</a:t>
            </a:r>
            <a:r>
              <a:rPr lang="en-US" dirty="0">
                <a:solidFill>
                  <a:srgbClr val="000000"/>
                </a:solidFill>
                <a:cs typeface="+mn-cs"/>
              </a:rPr>
              <a:t>MNP. Tia </a:t>
            </a:r>
            <a:r>
              <a:rPr lang="en-US" dirty="0" err="1">
                <a:solidFill>
                  <a:srgbClr val="000000"/>
                </a:solidFill>
                <a:cs typeface="+mn-cs"/>
              </a:rPr>
              <a:t>phân</a:t>
            </a:r>
            <a:r>
              <a:rPr lang="en-US" dirty="0">
                <a:solidFill>
                  <a:srgbClr val="000000"/>
                </a:solidFill>
                <a:cs typeface="+mn-cs"/>
              </a:rPr>
              <a:t> </a:t>
            </a:r>
            <a:r>
              <a:rPr lang="en-US" dirty="0" err="1">
                <a:solidFill>
                  <a:srgbClr val="000000"/>
                </a:solidFill>
                <a:cs typeface="+mn-cs"/>
              </a:rPr>
              <a:t>giác</a:t>
            </a:r>
            <a:r>
              <a:rPr lang="en-US" dirty="0">
                <a:solidFill>
                  <a:srgbClr val="000000"/>
                </a:solidFill>
                <a:cs typeface="+mn-cs"/>
              </a:rPr>
              <a:t> của </a:t>
            </a:r>
            <a:r>
              <a:rPr lang="en-US" dirty="0" err="1">
                <a:solidFill>
                  <a:srgbClr val="000000"/>
                </a:solidFill>
                <a:cs typeface="+mn-cs"/>
              </a:rPr>
              <a:t>góc</a:t>
            </a:r>
            <a:r>
              <a:rPr lang="en-US" dirty="0">
                <a:solidFill>
                  <a:srgbClr val="000000"/>
                </a:solidFill>
                <a:cs typeface="+mn-cs"/>
              </a:rPr>
              <a:t> BAC </a:t>
            </a:r>
            <a:r>
              <a:rPr lang="en-US" dirty="0" err="1">
                <a:solidFill>
                  <a:srgbClr val="000000"/>
                </a:solidFill>
                <a:cs typeface="+mn-cs"/>
              </a:rPr>
              <a:t>và</a:t>
            </a:r>
            <a:r>
              <a:rPr lang="en-US" dirty="0">
                <a:solidFill>
                  <a:srgbClr val="000000"/>
                </a:solidFill>
                <a:cs typeface="+mn-cs"/>
              </a:rPr>
              <a:t> MNP </a:t>
            </a:r>
            <a:r>
              <a:rPr lang="en-US" dirty="0" err="1">
                <a:solidFill>
                  <a:srgbClr val="000000"/>
                </a:solidFill>
                <a:cs typeface="+mn-cs"/>
              </a:rPr>
              <a:t>lần</a:t>
            </a:r>
            <a:r>
              <a:rPr lang="en-US" dirty="0">
                <a:solidFill>
                  <a:srgbClr val="000000"/>
                </a:solidFill>
                <a:cs typeface="+mn-cs"/>
              </a:rPr>
              <a:t> </a:t>
            </a:r>
            <a:r>
              <a:rPr lang="en-US" dirty="0" err="1">
                <a:solidFill>
                  <a:srgbClr val="000000"/>
                </a:solidFill>
                <a:cs typeface="+mn-cs"/>
              </a:rPr>
              <a:t>lượt</a:t>
            </a:r>
            <a:r>
              <a:rPr lang="en-US" dirty="0">
                <a:solidFill>
                  <a:srgbClr val="000000"/>
                </a:solidFill>
                <a:cs typeface="+mn-cs"/>
              </a:rPr>
              <a:t> </a:t>
            </a:r>
            <a:r>
              <a:rPr lang="en-US" dirty="0" err="1">
                <a:solidFill>
                  <a:srgbClr val="000000"/>
                </a:solidFill>
                <a:cs typeface="+mn-cs"/>
              </a:rPr>
              <a:t>cắt</a:t>
            </a:r>
            <a:r>
              <a:rPr lang="en-US" dirty="0">
                <a:solidFill>
                  <a:srgbClr val="000000"/>
                </a:solidFill>
                <a:cs typeface="+mn-cs"/>
              </a:rPr>
              <a:t> </a:t>
            </a:r>
            <a:r>
              <a:rPr lang="en-US" dirty="0" err="1">
                <a:solidFill>
                  <a:srgbClr val="000000"/>
                </a:solidFill>
                <a:cs typeface="+mn-cs"/>
              </a:rPr>
              <a:t>các</a:t>
            </a:r>
            <a:r>
              <a:rPr lang="en-US" dirty="0">
                <a:solidFill>
                  <a:srgbClr val="000000"/>
                </a:solidFill>
                <a:cs typeface="+mn-cs"/>
              </a:rPr>
              <a:t> </a:t>
            </a:r>
            <a:r>
              <a:rPr lang="en-US" dirty="0" err="1">
                <a:solidFill>
                  <a:srgbClr val="000000"/>
                </a:solidFill>
                <a:cs typeface="+mn-cs"/>
              </a:rPr>
              <a:t>cạnh</a:t>
            </a:r>
            <a:r>
              <a:rPr lang="en-US" dirty="0">
                <a:solidFill>
                  <a:srgbClr val="000000"/>
                </a:solidFill>
                <a:cs typeface="+mn-cs"/>
              </a:rPr>
              <a:t> BC </a:t>
            </a:r>
            <a:r>
              <a:rPr lang="en-US" dirty="0" err="1">
                <a:solidFill>
                  <a:srgbClr val="000000"/>
                </a:solidFill>
                <a:cs typeface="+mn-cs"/>
              </a:rPr>
              <a:t>và</a:t>
            </a:r>
            <a:r>
              <a:rPr lang="en-US" dirty="0">
                <a:solidFill>
                  <a:srgbClr val="000000"/>
                </a:solidFill>
                <a:cs typeface="+mn-cs"/>
              </a:rPr>
              <a:t> NP </a:t>
            </a:r>
            <a:r>
              <a:rPr lang="en-US" dirty="0" err="1">
                <a:solidFill>
                  <a:srgbClr val="000000"/>
                </a:solidFill>
                <a:cs typeface="+mn-cs"/>
              </a:rPr>
              <a:t>tại</a:t>
            </a:r>
            <a:r>
              <a:rPr lang="en-US" dirty="0">
                <a:solidFill>
                  <a:srgbClr val="000000"/>
                </a:solidFill>
                <a:cs typeface="+mn-cs"/>
              </a:rPr>
              <a:t> D, Q. </a:t>
            </a:r>
            <a:r>
              <a:rPr lang="en-US" dirty="0" err="1">
                <a:solidFill>
                  <a:srgbClr val="000000"/>
                </a:solidFill>
                <a:cs typeface="+mn-cs"/>
              </a:rPr>
              <a:t>Chứng</a:t>
            </a:r>
            <a:r>
              <a:rPr lang="en-US" dirty="0">
                <a:solidFill>
                  <a:srgbClr val="000000"/>
                </a:solidFill>
                <a:cs typeface="+mn-cs"/>
              </a:rPr>
              <a:t> </a:t>
            </a:r>
            <a:r>
              <a:rPr lang="en-US" dirty="0" err="1">
                <a:solidFill>
                  <a:srgbClr val="000000"/>
                </a:solidFill>
                <a:cs typeface="+mn-cs"/>
              </a:rPr>
              <a:t>minh</a:t>
            </a:r>
            <a:r>
              <a:rPr lang="en-US" dirty="0">
                <a:solidFill>
                  <a:srgbClr val="000000"/>
                </a:solidFill>
                <a:cs typeface="+mn-cs"/>
              </a:rPr>
              <a:t> AD = MQ.</a:t>
            </a:r>
            <a:endParaRPr lang="en-US" dirty="0">
              <a:solidFill>
                <a:srgbClr val="000000"/>
              </a:solidFill>
              <a:cs typeface="+mn-cs"/>
              <a:sym typeface="Aria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62040E8-DC4F-C9A4-8389-EFC3C4C82DCA}"/>
                  </a:ext>
                </a:extLst>
              </p:cNvPr>
              <p:cNvSpPr/>
              <p:nvPr/>
            </p:nvSpPr>
            <p:spPr>
              <a:xfrm>
                <a:off x="402346" y="2310450"/>
                <a:ext cx="7030583" cy="3168240"/>
              </a:xfrm>
              <a:prstGeom prst="rect">
                <a:avLst/>
              </a:prstGeom>
              <a:noFill/>
            </p:spPr>
            <p:txBody>
              <a:bodyPr wrap="square" rtlCol="0">
                <a:spAutoFit/>
              </a:bodyPr>
              <a:lstStyle/>
              <a:p>
                <a:pPr algn="just">
                  <a:lnSpc>
                    <a:spcPct val="150000"/>
                  </a:lnSpc>
                </a:pPr>
                <a:r>
                  <a:rPr lang="vi-VN" sz="2200" dirty="0">
                    <a:solidFill>
                      <a:srgbClr val="000000"/>
                    </a:solidFill>
                    <a:latin typeface="UTM Avo" panose="02040603050506020204" pitchFamily="18" charset="0"/>
                  </a:rPr>
                  <a:t>Xét ∆ADC và ∆MQP có:</a:t>
                </a:r>
              </a:p>
              <a:p>
                <a:pPr algn="just">
                  <a:lnSpc>
                    <a:spcPct val="150000"/>
                  </a:lnSpc>
                </a:pPr>
                <a14:m>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DAC</m:t>
                        </m:r>
                      </m:e>
                    </m:acc>
                    <m:r>
                      <m:rPr>
                        <m:nor/>
                      </m:rPr>
                      <a:rPr lang="en-US" sz="2200" b="0" i="0" smtClean="0">
                        <a:solidFill>
                          <a:srgbClr val="000000"/>
                        </a:solidFill>
                        <a:latin typeface="UTM Avo" panose="02040603050506020204" pitchFamily="18" charset="0"/>
                      </a:rPr>
                      <m:t> </m:t>
                    </m:r>
                    <m:r>
                      <m:rPr>
                        <m:nor/>
                      </m:rPr>
                      <a:rPr lang="en-US" sz="2200" i="0">
                        <a:solidFill>
                          <a:srgbClr val="000000"/>
                        </a:solidFill>
                        <a:latin typeface="UTM Avo" panose="02040603050506020204" pitchFamily="18" charset="0"/>
                      </a:rPr>
                      <m:t>=</m:t>
                    </m:r>
                    <m:r>
                      <m:rPr>
                        <m:nor/>
                      </m:rPr>
                      <a:rPr lang="en-US" sz="2200" b="0" i="0" smtClean="0">
                        <a:solidFill>
                          <a:srgbClr val="000000"/>
                        </a:solidFill>
                        <a:latin typeface="UTM Avo" panose="02040603050506020204" pitchFamily="18" charset="0"/>
                      </a:rPr>
                      <m:t> </m:t>
                    </m:r>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QMP</m:t>
                        </m:r>
                      </m:e>
                    </m:acc>
                  </m:oMath>
                </a14:m>
                <a:r>
                  <a:rPr lang="vi-VN" sz="2200" dirty="0">
                    <a:solidFill>
                      <a:srgbClr val="000000"/>
                    </a:solidFill>
                    <a:latin typeface="UTM Avo" panose="02040603050506020204" pitchFamily="18" charset="0"/>
                  </a:rPr>
                  <a:t>.</a:t>
                </a:r>
              </a:p>
              <a:p>
                <a:pPr algn="just">
                  <a:lnSpc>
                    <a:spcPct val="150000"/>
                  </a:lnSpc>
                </a:pPr>
                <a:r>
                  <a:rPr lang="vi-VN" sz="2200" dirty="0">
                    <a:solidFill>
                      <a:srgbClr val="000000"/>
                    </a:solidFill>
                    <a:latin typeface="UTM Avo" panose="02040603050506020204" pitchFamily="18" charset="0"/>
                  </a:rPr>
                  <a:t>AC = MP </a:t>
                </a:r>
                <a:r>
                  <a:rPr lang="en-US" sz="2200" dirty="0">
                    <a:solidFill>
                      <a:srgbClr val="000000"/>
                    </a:solidFill>
                    <a:latin typeface="UTM Avo" panose="02040603050506020204" pitchFamily="18" charset="0"/>
                  </a:rPr>
                  <a:t>(</a:t>
                </a:r>
                <a:r>
                  <a:rPr lang="vi-VN" sz="2200" dirty="0">
                    <a:solidFill>
                      <a:srgbClr val="000000"/>
                    </a:solidFill>
                    <a:latin typeface="UTM Avo" panose="02040603050506020204" pitchFamily="18" charset="0"/>
                  </a:rPr>
                  <a:t>Do ∆ABC = ∆MNP </a:t>
                </a:r>
                <a:r>
                  <a:rPr lang="en-US" sz="2200" dirty="0">
                    <a:solidFill>
                      <a:srgbClr val="000000"/>
                    </a:solidFill>
                    <a:latin typeface="UTM Avo" panose="02040603050506020204" pitchFamily="18" charset="0"/>
                  </a:rPr>
                  <a:t>)</a:t>
                </a:r>
              </a:p>
              <a:p>
                <a:pPr algn="just">
                  <a:lnSpc>
                    <a:spcPct val="150000"/>
                  </a:lnSpc>
                </a:pPr>
                <a14:m>
                  <m:oMathPara xmlns:m="http://schemas.openxmlformats.org/officeDocument/2006/math">
                    <m:oMathParaPr>
                      <m:jc m:val="left"/>
                    </m:oMathParaPr>
                    <m:oMath xmlns:m="http://schemas.openxmlformats.org/officeDocument/2006/math">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ACD</m:t>
                          </m:r>
                        </m:e>
                      </m:acc>
                      <m:r>
                        <m:rPr>
                          <m:nor/>
                        </m:rPr>
                        <a:rPr lang="en-US" sz="2200" b="0" i="0" smtClean="0">
                          <a:solidFill>
                            <a:srgbClr val="000000"/>
                          </a:solidFill>
                          <a:latin typeface="UTM Avo" panose="02040603050506020204" pitchFamily="18" charset="0"/>
                        </a:rPr>
                        <m:t> </m:t>
                      </m:r>
                      <m:r>
                        <m:rPr>
                          <m:nor/>
                        </m:rPr>
                        <a:rPr lang="en-US" sz="2200" i="0">
                          <a:solidFill>
                            <a:srgbClr val="000000"/>
                          </a:solidFill>
                          <a:latin typeface="UTM Avo" panose="02040603050506020204" pitchFamily="18" charset="0"/>
                        </a:rPr>
                        <m:t>=</m:t>
                      </m:r>
                      <m:r>
                        <m:rPr>
                          <m:nor/>
                        </m:rPr>
                        <a:rPr lang="en-US" sz="2200" b="0" i="0" smtClean="0">
                          <a:solidFill>
                            <a:srgbClr val="000000"/>
                          </a:solidFill>
                          <a:latin typeface="UTM Avo" panose="02040603050506020204" pitchFamily="18" charset="0"/>
                        </a:rPr>
                        <m:t> </m:t>
                      </m:r>
                      <m:acc>
                        <m:accPr>
                          <m:chr m:val="̂"/>
                          <m:ctrlPr>
                            <a:rPr lang="en-US" sz="2200" i="1">
                              <a:solidFill>
                                <a:srgbClr val="000000"/>
                              </a:solidFill>
                              <a:latin typeface="Cambria Math" panose="02040503050406030204" pitchFamily="18" charset="0"/>
                            </a:rPr>
                          </m:ctrlPr>
                        </m:accPr>
                        <m:e>
                          <m:r>
                            <m:rPr>
                              <m:nor/>
                            </m:rPr>
                            <a:rPr lang="en-US" sz="2200" i="0">
                              <a:solidFill>
                                <a:srgbClr val="000000"/>
                              </a:solidFill>
                              <a:latin typeface="UTM Avo" panose="02040603050506020204" pitchFamily="18" charset="0"/>
                            </a:rPr>
                            <m:t>MPQ</m:t>
                          </m:r>
                        </m:e>
                      </m:acc>
                      <m:r>
                        <m:rPr>
                          <m:nor/>
                        </m:rPr>
                        <a:rPr lang="en-US" sz="2200" i="0">
                          <a:solidFill>
                            <a:srgbClr val="000000"/>
                          </a:solidFill>
                          <a:latin typeface="UTM Avo" panose="02040603050506020204" pitchFamily="18" charset="0"/>
                        </a:rPr>
                        <m:t> (</m:t>
                      </m:r>
                      <m:r>
                        <m:rPr>
                          <m:nor/>
                        </m:rPr>
                        <a:rPr lang="vi-VN" sz="2200" dirty="0">
                          <a:solidFill>
                            <a:srgbClr val="000000"/>
                          </a:solidFill>
                          <a:latin typeface="UTM Avo" panose="02040603050506020204" pitchFamily="18" charset="0"/>
                        </a:rPr>
                        <m:t>Do</m:t>
                      </m:r>
                      <m:r>
                        <m:rPr>
                          <m:nor/>
                        </m:rPr>
                        <a:rPr lang="vi-VN" sz="2200" dirty="0">
                          <a:solidFill>
                            <a:srgbClr val="000000"/>
                          </a:solidFill>
                          <a:latin typeface="UTM Avo" panose="02040603050506020204" pitchFamily="18" charset="0"/>
                        </a:rPr>
                        <m:t> ∆</m:t>
                      </m:r>
                      <m:r>
                        <m:rPr>
                          <m:nor/>
                        </m:rPr>
                        <a:rPr lang="vi-VN" sz="2200" dirty="0">
                          <a:solidFill>
                            <a:srgbClr val="000000"/>
                          </a:solidFill>
                          <a:latin typeface="UTM Avo" panose="02040603050506020204" pitchFamily="18" charset="0"/>
                        </a:rPr>
                        <m:t>ABC</m:t>
                      </m:r>
                      <m:r>
                        <m:rPr>
                          <m:nor/>
                        </m:rPr>
                        <a:rPr lang="vi-VN" sz="2200" dirty="0">
                          <a:solidFill>
                            <a:srgbClr val="000000"/>
                          </a:solidFill>
                          <a:latin typeface="UTM Avo" panose="02040603050506020204" pitchFamily="18" charset="0"/>
                        </a:rPr>
                        <m:t> = ∆</m:t>
                      </m:r>
                      <m:r>
                        <m:rPr>
                          <m:nor/>
                        </m:rPr>
                        <a:rPr lang="vi-VN" sz="2200" dirty="0">
                          <a:solidFill>
                            <a:srgbClr val="000000"/>
                          </a:solidFill>
                          <a:latin typeface="UTM Avo" panose="02040603050506020204" pitchFamily="18" charset="0"/>
                        </a:rPr>
                        <m:t>MNP</m:t>
                      </m:r>
                      <m:r>
                        <m:rPr>
                          <m:nor/>
                        </m:rPr>
                        <a:rPr lang="en-US" sz="2200" dirty="0">
                          <a:solidFill>
                            <a:srgbClr val="000000"/>
                          </a:solidFill>
                          <a:latin typeface="UTM Avo" panose="02040603050506020204" pitchFamily="18" charset="0"/>
                        </a:rPr>
                        <m:t>)</m:t>
                      </m:r>
                    </m:oMath>
                  </m:oMathPara>
                </a14:m>
                <a:endParaRPr lang="vi-VN" sz="2200" dirty="0">
                  <a:solidFill>
                    <a:srgbClr val="000000"/>
                  </a:solidFill>
                  <a:latin typeface="UTM Avo" panose="02040603050506020204" pitchFamily="18" charset="0"/>
                </a:endParaRPr>
              </a:p>
              <a:p>
                <a:pPr algn="just">
                  <a:lnSpc>
                    <a:spcPct val="150000"/>
                  </a:lnSpc>
                </a:pPr>
                <a:r>
                  <a:rPr lang="en-US" sz="2200" dirty="0">
                    <a:solidFill>
                      <a:srgbClr val="000000"/>
                    </a:solidFill>
                    <a:latin typeface="UTM Avo" panose="02040603050506020204" pitchFamily="18" charset="0"/>
                  </a:rPr>
                  <a:t>=&gt; </a:t>
                </a:r>
                <a:r>
                  <a:rPr lang="vi-VN" sz="2200" dirty="0">
                    <a:solidFill>
                      <a:srgbClr val="000000"/>
                    </a:solidFill>
                    <a:latin typeface="UTM Avo" panose="02040603050506020204" pitchFamily="18" charset="0"/>
                  </a:rPr>
                  <a:t>∆ADC = ∆MQP (g - c - g).</a:t>
                </a:r>
              </a:p>
              <a:p>
                <a:pPr algn="just">
                  <a:lnSpc>
                    <a:spcPct val="150000"/>
                  </a:lnSpc>
                </a:pPr>
                <a:r>
                  <a:rPr lang="en-US" sz="2200" dirty="0">
                    <a:solidFill>
                      <a:srgbClr val="000000"/>
                    </a:solidFill>
                    <a:latin typeface="UTM Avo" panose="02040603050506020204" pitchFamily="18" charset="0"/>
                  </a:rPr>
                  <a:t>=&gt; </a:t>
                </a:r>
                <a:r>
                  <a:rPr lang="vi-VN" sz="2200" dirty="0">
                    <a:solidFill>
                      <a:srgbClr val="000000"/>
                    </a:solidFill>
                    <a:latin typeface="UTM Avo" panose="02040603050506020204" pitchFamily="18" charset="0"/>
                  </a:rPr>
                  <a:t>AD = MQ (2 cạnh tương ứng).</a:t>
                </a:r>
              </a:p>
            </p:txBody>
          </p:sp>
        </mc:Choice>
        <mc:Fallback xmlns="">
          <p:sp>
            <p:nvSpPr>
              <p:cNvPr id="8" name="Rectangle 7">
                <a:extLst>
                  <a:ext uri="{FF2B5EF4-FFF2-40B4-BE49-F238E27FC236}">
                    <a16:creationId xmlns:a16="http://schemas.microsoft.com/office/drawing/2014/main" id="{562040E8-DC4F-C9A4-8389-EFC3C4C82DCA}"/>
                  </a:ext>
                </a:extLst>
              </p:cNvPr>
              <p:cNvSpPr>
                <a:spLocks noRot="1" noChangeAspect="1" noMove="1" noResize="1" noEditPoints="1" noAdjustHandles="1" noChangeArrowheads="1" noChangeShapeType="1" noTextEdit="1"/>
              </p:cNvSpPr>
              <p:nvPr/>
            </p:nvSpPr>
            <p:spPr>
              <a:xfrm>
                <a:off x="402346" y="2310450"/>
                <a:ext cx="7030583" cy="3168240"/>
              </a:xfrm>
              <a:prstGeom prst="rect">
                <a:avLst/>
              </a:prstGeom>
              <a:blipFill>
                <a:blip r:embed="rId2"/>
                <a:stretch>
                  <a:fillRect l="-1127" b="-57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C60AE30-5962-D10F-0A92-7E5BE2EF7BE0}"/>
              </a:ext>
            </a:extLst>
          </p:cNvPr>
          <p:cNvSpPr txBox="1"/>
          <p:nvPr/>
        </p:nvSpPr>
        <p:spPr>
          <a:xfrm>
            <a:off x="0" y="1740429"/>
            <a:ext cx="1688691" cy="430887"/>
          </a:xfrm>
          <a:prstGeom prst="rect">
            <a:avLst/>
          </a:prstGeom>
          <a:noFill/>
        </p:spPr>
        <p:txBody>
          <a:bodyPr wrap="square" rtlCol="0">
            <a:spAutoFit/>
          </a:bodyPr>
          <a:lstStyle/>
          <a:p>
            <a:pPr algn="ctr"/>
            <a:r>
              <a:rPr lang="en-US" sz="2200" b="1" u="sng" dirty="0" err="1">
                <a:latin typeface="UTM Avo" panose="02040603050506020204" pitchFamily="18" charset="0"/>
              </a:rPr>
              <a:t>Giải</a:t>
            </a:r>
            <a:r>
              <a:rPr lang="en-US" sz="2200" b="1" u="sng" dirty="0">
                <a:latin typeface="UTM Avo" panose="02040603050506020204" pitchFamily="18" charset="0"/>
              </a:rPr>
              <a:t>:</a:t>
            </a:r>
          </a:p>
        </p:txBody>
      </p:sp>
      <p:pic>
        <p:nvPicPr>
          <p:cNvPr id="5" name="Picture 2" descr="Cho tam giác ABC = tam giác MNP .Tia phân giác của góc BAC và NMP lần lượt  cắt các cạnh BC và NP tại D, Q. Chứng minh AD = MQ.">
            <a:extLst>
              <a:ext uri="{FF2B5EF4-FFF2-40B4-BE49-F238E27FC236}">
                <a16:creationId xmlns:a16="http://schemas.microsoft.com/office/drawing/2014/main" id="{38FF2405-84B9-0B9B-C062-3E6629FBD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592" y="2606545"/>
            <a:ext cx="5712397" cy="189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694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7">
            <a:extLst>
              <a:ext uri="{FF2B5EF4-FFF2-40B4-BE49-F238E27FC236}">
                <a16:creationId xmlns:a16="http://schemas.microsoft.com/office/drawing/2014/main" id="{8824690F-D5E3-4C55-9D9A-7CCEC3DAC7C5}"/>
              </a:ext>
            </a:extLst>
          </p:cNvPr>
          <p:cNvSpPr txBox="1"/>
          <p:nvPr/>
        </p:nvSpPr>
        <p:spPr>
          <a:xfrm>
            <a:off x="1100316" y="2600149"/>
            <a:ext cx="2893219" cy="12365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667"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Ghi nhớ kiến thức trong bài</a:t>
            </a: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sp>
        <p:nvSpPr>
          <p:cNvPr id="3" name="Hộp Văn bản 12">
            <a:extLst>
              <a:ext uri="{FF2B5EF4-FFF2-40B4-BE49-F238E27FC236}">
                <a16:creationId xmlns:a16="http://schemas.microsoft.com/office/drawing/2014/main" id="{7D91DFB1-338A-4D56-9FD3-CD0C38C7B7C9}"/>
              </a:ext>
            </a:extLst>
          </p:cNvPr>
          <p:cNvSpPr txBox="1"/>
          <p:nvPr/>
        </p:nvSpPr>
        <p:spPr>
          <a:xfrm>
            <a:off x="4550298" y="2610094"/>
            <a:ext cx="2994819" cy="126008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667"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Hoàn thành bài tập38, 39 trong SBT</a:t>
            </a: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sp>
        <p:nvSpPr>
          <p:cNvPr id="4" name="Hộp Văn bản 17">
            <a:extLst>
              <a:ext uri="{FF2B5EF4-FFF2-40B4-BE49-F238E27FC236}">
                <a16:creationId xmlns:a16="http://schemas.microsoft.com/office/drawing/2014/main" id="{50810A03-B501-42AF-B1BE-4D522AB34BF9}"/>
              </a:ext>
            </a:extLst>
          </p:cNvPr>
          <p:cNvSpPr txBox="1"/>
          <p:nvPr/>
        </p:nvSpPr>
        <p:spPr>
          <a:xfrm>
            <a:off x="7545117" y="2590980"/>
            <a:ext cx="3937787" cy="2491451"/>
          </a:xfrm>
          <a:prstGeom prst="rect">
            <a:avLst/>
          </a:prstGeom>
          <a:noFill/>
        </p:spPr>
        <p:txBody>
          <a:bodyPr wrap="square">
            <a:spAutoFit/>
          </a:bodyPr>
          <a:lstStyle>
            <a:defPPr>
              <a:defRPr lang="en-US"/>
            </a:defPPr>
            <a:lvl1pPr marR="0" lvl="0" indent="0" algn="ctr" fontAlgn="auto">
              <a:lnSpc>
                <a:spcPct val="150000"/>
              </a:lnSpc>
              <a:spcBef>
                <a:spcPts val="0"/>
              </a:spcBef>
              <a:spcAft>
                <a:spcPts val="0"/>
              </a:spcAft>
              <a:buClrTx/>
              <a:buSzTx/>
              <a:buFontTx/>
              <a:buNone/>
              <a:tabLst/>
              <a:defRPr kumimoji="0" sz="2667" b="0" i="0" u="none" strike="noStrike" cap="none" spc="0" normalizeH="0" baseline="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defRPr>
            </a:lvl1pPr>
          </a:lstStyle>
          <a:p>
            <a:r>
              <a:rPr lang="pt-BR" dirty="0"/>
              <a:t>Chuẩn bị bài mới </a:t>
            </a:r>
          </a:p>
          <a:p>
            <a:r>
              <a:rPr lang="vi-VN" b="1" dirty="0"/>
              <a:t>Bài </a:t>
            </a:r>
            <a:r>
              <a:rPr lang="en-US" b="1" dirty="0"/>
              <a:t>6: </a:t>
            </a:r>
            <a:r>
              <a:rPr lang="en-US" b="1" dirty="0" err="1"/>
              <a:t>Trường</a:t>
            </a:r>
            <a:r>
              <a:rPr lang="en-US" b="1" dirty="0"/>
              <a:t> </a:t>
            </a:r>
            <a:r>
              <a:rPr lang="en-US" b="1" dirty="0" err="1"/>
              <a:t>hợp</a:t>
            </a:r>
            <a:r>
              <a:rPr lang="en-US" b="1" dirty="0"/>
              <a:t> </a:t>
            </a:r>
            <a:r>
              <a:rPr lang="en-US" b="1" dirty="0" err="1"/>
              <a:t>bằng</a:t>
            </a:r>
            <a:r>
              <a:rPr lang="en-US" b="1" dirty="0"/>
              <a:t> </a:t>
            </a:r>
            <a:r>
              <a:rPr lang="en-US" b="1" dirty="0" err="1"/>
              <a:t>nhau</a:t>
            </a:r>
            <a:r>
              <a:rPr lang="en-US" b="1" dirty="0"/>
              <a:t> </a:t>
            </a:r>
            <a:r>
              <a:rPr lang="en-US" b="1" dirty="0" err="1"/>
              <a:t>thứ</a:t>
            </a:r>
            <a:r>
              <a:rPr lang="en-US" b="1" dirty="0"/>
              <a:t> </a:t>
            </a:r>
            <a:r>
              <a:rPr lang="en-US" b="1" dirty="0" err="1"/>
              <a:t>ba</a:t>
            </a:r>
            <a:r>
              <a:rPr lang="en-US" b="1" dirty="0"/>
              <a:t> </a:t>
            </a:r>
            <a:r>
              <a:rPr lang="en-US" b="1" dirty="0" err="1"/>
              <a:t>của</a:t>
            </a:r>
            <a:r>
              <a:rPr lang="en-US" b="1" dirty="0"/>
              <a:t> tam </a:t>
            </a:r>
            <a:r>
              <a:rPr lang="en-US" b="1" dirty="0" err="1"/>
              <a:t>giác</a:t>
            </a:r>
            <a:r>
              <a:rPr lang="en-US" b="1" dirty="0"/>
              <a:t> (</a:t>
            </a:r>
            <a:r>
              <a:rPr lang="en-US" b="1" dirty="0" err="1"/>
              <a:t>tiết</a:t>
            </a:r>
            <a:r>
              <a:rPr lang="en-US" b="1" dirty="0"/>
              <a:t> 3)</a:t>
            </a:r>
            <a:endParaRPr lang="vi-VN" b="1" dirty="0"/>
          </a:p>
        </p:txBody>
      </p:sp>
      <p:pic>
        <p:nvPicPr>
          <p:cNvPr id="5" name="Đồ họa 19" descr="Backpack outline">
            <a:extLst>
              <a:ext uri="{FF2B5EF4-FFF2-40B4-BE49-F238E27FC236}">
                <a16:creationId xmlns:a16="http://schemas.microsoft.com/office/drawing/2014/main" id="{502A3A19-F558-47DE-8C0A-997FCF4115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1706" y="1025349"/>
            <a:ext cx="1574800" cy="1574800"/>
          </a:xfrm>
          <a:prstGeom prst="rect">
            <a:avLst/>
          </a:prstGeom>
        </p:spPr>
      </p:pic>
      <p:pic>
        <p:nvPicPr>
          <p:cNvPr id="6" name="Đồ họa 20" descr="Backpack outline">
            <a:extLst>
              <a:ext uri="{FF2B5EF4-FFF2-40B4-BE49-F238E27FC236}">
                <a16:creationId xmlns:a16="http://schemas.microsoft.com/office/drawing/2014/main" id="{438A96F8-3E21-4CFB-A70A-3355B8DFDC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1115" y="1025349"/>
            <a:ext cx="1574800" cy="1574800"/>
          </a:xfrm>
          <a:prstGeom prst="rect">
            <a:avLst/>
          </a:prstGeom>
        </p:spPr>
      </p:pic>
      <p:pic>
        <p:nvPicPr>
          <p:cNvPr id="7" name="Đồ họa 21" descr="Backpack outline">
            <a:extLst>
              <a:ext uri="{FF2B5EF4-FFF2-40B4-BE49-F238E27FC236}">
                <a16:creationId xmlns:a16="http://schemas.microsoft.com/office/drawing/2014/main" id="{D5E17234-BECE-4242-80AF-9C8021AC9A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6610" y="1025349"/>
            <a:ext cx="1574800" cy="1574800"/>
          </a:xfrm>
          <a:prstGeom prst="rect">
            <a:avLst/>
          </a:prstGeom>
        </p:spPr>
      </p:pic>
    </p:spTree>
    <p:extLst>
      <p:ext uri="{BB962C8B-B14F-4D97-AF65-F5344CB8AC3E}">
        <p14:creationId xmlns:p14="http://schemas.microsoft.com/office/powerpoint/2010/main" val="3016076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267FC5-06F7-8E1A-4C63-11F44A843CF0}"/>
              </a:ext>
            </a:extLst>
          </p:cNvPr>
          <p:cNvGrpSpPr/>
          <p:nvPr/>
        </p:nvGrpSpPr>
        <p:grpSpPr>
          <a:xfrm>
            <a:off x="-1112412" y="5240200"/>
            <a:ext cx="15327747" cy="1682496"/>
            <a:chOff x="-1140691" y="5175504"/>
            <a:chExt cx="15327746" cy="1682496"/>
          </a:xfrm>
        </p:grpSpPr>
        <p:pic>
          <p:nvPicPr>
            <p:cNvPr id="29" name="Picture 6">
              <a:extLst>
                <a:ext uri="{FF2B5EF4-FFF2-40B4-BE49-F238E27FC236}">
                  <a16:creationId xmlns:a16="http://schemas.microsoft.com/office/drawing/2014/main" id="{5196795A-F4B2-7459-FB11-F807B6B9A6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CC1FD025-FD5E-A475-5688-E18388A3A7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0D63AF6D-6238-9CBC-BFB8-6E02A4DA1C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0691" y="5175504"/>
              <a:ext cx="7315200" cy="1682496"/>
            </a:xfrm>
            <a:prstGeom prst="rect">
              <a:avLst/>
            </a:prstGeom>
          </p:spPr>
        </p:pic>
      </p:gr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889462" y="305958"/>
                <a:ext cx="10560858" cy="19950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lnSpc>
                    <a:spcPct val="150000"/>
                  </a:lnSpc>
                  <a:defRPr/>
                </a:pPr>
                <a:r>
                  <a:rPr lang="vi-VN" sz="2800" b="1" dirty="0">
                    <a:solidFill>
                      <a:srgbClr val="000000"/>
                    </a:solidFill>
                    <a:latin typeface="UTM Avo" panose="02040603050506020204" pitchFamily="18" charset="0"/>
                    <a:ea typeface="Calibri" panose="020F0502020204030204" pitchFamily="34" charset="0"/>
                    <a:cs typeface="Times New Roman" panose="02020603050405020304" pitchFamily="18" charset="0"/>
                  </a:rPr>
                  <a:t>Câu 1.  </a:t>
                </a:r>
                <a:r>
                  <a:rPr lang="vi-VN" sz="2800" dirty="0">
                    <a:solidFill>
                      <a:srgbClr val="000000"/>
                    </a:solidFill>
                    <a:latin typeface="UTM Avo" panose="02040603050506020204" pitchFamily="18" charset="0"/>
                  </a:rPr>
                  <a:t>Cho hai tam giác </a:t>
                </a:r>
                <a14:m>
                  <m:oMath xmlns:m="http://schemas.openxmlformats.org/officeDocument/2006/math">
                    <m:r>
                      <m:rPr>
                        <m:nor/>
                      </m:rPr>
                      <a:rPr lang="vi-VN" sz="2800" i="0" dirty="0">
                        <a:solidFill>
                          <a:srgbClr val="000000"/>
                        </a:solidFill>
                        <a:latin typeface="UTM Avo" panose="02040603050506020204" pitchFamily="18" charset="0"/>
                      </a:rPr>
                      <m:t>ABC</m:t>
                    </m:r>
                  </m:oMath>
                </a14:m>
                <a:r>
                  <a:rPr lang="vi-VN" sz="2800" dirty="0">
                    <a:solidFill>
                      <a:srgbClr val="000000"/>
                    </a:solidFill>
                    <a:latin typeface="UTM Avo" panose="02040603050506020204" pitchFamily="18" charset="0"/>
                  </a:rPr>
                  <a:t> và tam giác </a:t>
                </a:r>
                <a14:m>
                  <m:oMath xmlns:m="http://schemas.openxmlformats.org/officeDocument/2006/math">
                    <m:r>
                      <m:rPr>
                        <m:nor/>
                      </m:rPr>
                      <a:rPr lang="vi-VN" sz="2800" i="0" dirty="0">
                        <a:solidFill>
                          <a:srgbClr val="000000"/>
                        </a:solidFill>
                        <a:latin typeface="UTM Avo" panose="02040603050506020204" pitchFamily="18" charset="0"/>
                      </a:rPr>
                      <m:t>MNP</m:t>
                    </m:r>
                  </m:oMath>
                </a14:m>
                <a:r>
                  <a:rPr lang="vi-VN" sz="2800" dirty="0">
                    <a:solidFill>
                      <a:srgbClr val="000000"/>
                    </a:solidFill>
                    <a:latin typeface="UTM Avo" panose="02040603050506020204" pitchFamily="18" charset="0"/>
                  </a:rPr>
                  <a:t> có </a:t>
                </a: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A</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M</m:t>
                        </m:r>
                      </m:e>
                    </m:acc>
                  </m:oMath>
                </a14:m>
                <a:r>
                  <a:rPr lang="vi-VN" sz="2800" dirty="0">
                    <a:solidFill>
                      <a:srgbClr val="000000"/>
                    </a:solidFill>
                    <a:latin typeface="UTM Avo" panose="02040603050506020204" pitchFamily="18" charset="0"/>
                  </a:rPr>
                  <a:t>; </a:t>
                </a: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B</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N</m:t>
                        </m:r>
                      </m:e>
                    </m:acc>
                  </m:oMath>
                </a14:m>
                <a:r>
                  <a:rPr lang="vi-VN" sz="2800" dirty="0">
                    <a:solidFill>
                      <a:srgbClr val="000000"/>
                    </a:solidFill>
                    <a:latin typeface="UTM Avo" panose="02040603050506020204" pitchFamily="18" charset="0"/>
                  </a:rPr>
                  <a:t>. Cần điều kiện gì để hai tam giác </a:t>
                </a:r>
                <a14:m>
                  <m:oMath xmlns:m="http://schemas.openxmlformats.org/officeDocument/2006/math">
                    <m:r>
                      <m:rPr>
                        <m:nor/>
                      </m:rPr>
                      <a:rPr lang="vi-VN" sz="2800" i="0" dirty="0">
                        <a:solidFill>
                          <a:srgbClr val="000000"/>
                        </a:solidFill>
                        <a:latin typeface="UTM Avo" panose="02040603050506020204" pitchFamily="18" charset="0"/>
                      </a:rPr>
                      <m:t>ABC</m:t>
                    </m:r>
                  </m:oMath>
                </a14:m>
                <a:r>
                  <a:rPr lang="vi-VN" sz="2800" dirty="0">
                    <a:solidFill>
                      <a:srgbClr val="000000"/>
                    </a:solidFill>
                    <a:latin typeface="UTM Avo" panose="02040603050506020204" pitchFamily="18" charset="0"/>
                  </a:rPr>
                  <a:t> và tam giác </a:t>
                </a:r>
                <a14:m>
                  <m:oMath xmlns:m="http://schemas.openxmlformats.org/officeDocument/2006/math">
                    <m:r>
                      <m:rPr>
                        <m:nor/>
                      </m:rPr>
                      <a:rPr lang="vi-VN" sz="2800" i="0" dirty="0">
                        <a:solidFill>
                          <a:srgbClr val="000000"/>
                        </a:solidFill>
                        <a:latin typeface="UTM Avo" panose="02040603050506020204" pitchFamily="18" charset="0"/>
                      </a:rPr>
                      <m:t>MNP</m:t>
                    </m:r>
                  </m:oMath>
                </a14:m>
                <a:r>
                  <a:rPr lang="vi-VN" sz="2800" dirty="0">
                    <a:solidFill>
                      <a:srgbClr val="000000"/>
                    </a:solidFill>
                    <a:latin typeface="UTM Avo" panose="02040603050506020204" pitchFamily="18" charset="0"/>
                  </a:rPr>
                  <a:t> bằng nhau theo trường hợp góc</a:t>
                </a:r>
                <a:r>
                  <a:rPr lang="en-US" sz="2800" dirty="0">
                    <a:solidFill>
                      <a:srgbClr val="000000"/>
                    </a:solidFill>
                    <a:latin typeface="UTM Avo" panose="02040603050506020204" pitchFamily="18" charset="0"/>
                  </a:rPr>
                  <a:t> – </a:t>
                </a:r>
                <a:r>
                  <a:rPr lang="vi-VN" sz="2800" dirty="0">
                    <a:solidFill>
                      <a:srgbClr val="000000"/>
                    </a:solidFill>
                    <a:latin typeface="UTM Avo" panose="02040603050506020204" pitchFamily="18" charset="0"/>
                  </a:rPr>
                  <a:t>cạnh – góc?</a:t>
                </a:r>
                <a:endParaRPr lang="vi-VN" sz="2400" noProof="1">
                  <a:solidFill>
                    <a:srgbClr val="000000"/>
                  </a:solidFill>
                  <a:latin typeface="UTM Avo" panose="02040603050506020204" pitchFamily="18"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889462" y="305958"/>
                <a:ext cx="10560858" cy="1995055"/>
              </a:xfrm>
              <a:prstGeom prst="roundRect">
                <a:avLst/>
              </a:prstGeom>
              <a:blipFill>
                <a:blip r:embed="rId9"/>
                <a:stretch>
                  <a:fillRect l="-289" r="-231" b="-100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1214585" y="4240645"/>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B. </a:t>
                </a:r>
                <a14:m>
                  <m:oMath xmlns:m="http://schemas.openxmlformats.org/officeDocument/2006/math">
                    <m:r>
                      <m:rPr>
                        <m:nor/>
                      </m:rPr>
                      <a:rPr lang="vi-VN" sz="2800" dirty="0">
                        <a:solidFill>
                          <a:srgbClr val="000000"/>
                        </a:solidFill>
                        <a:latin typeface="UTM Avo" panose="02040603050506020204" pitchFamily="18" charset="0"/>
                      </a:rPr>
                      <m:t>AB</m:t>
                    </m:r>
                    <m:r>
                      <m:rPr>
                        <m:nor/>
                      </m:rPr>
                      <a:rPr lang="en-US" sz="2800" b="0" i="0" dirty="0" smtClean="0">
                        <a:solidFill>
                          <a:srgbClr val="000000"/>
                        </a:solidFill>
                        <a:latin typeface="UTM Avo" panose="02040603050506020204" pitchFamily="18" charset="0"/>
                      </a:rPr>
                      <m:t> </m:t>
                    </m:r>
                    <m:r>
                      <m:rPr>
                        <m:nor/>
                      </m:rPr>
                      <a:rPr lang="vi-VN" sz="280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vi-VN" sz="2800" dirty="0">
                        <a:solidFill>
                          <a:srgbClr val="000000"/>
                        </a:solidFill>
                        <a:latin typeface="UTM Avo" panose="02040603050506020204" pitchFamily="18" charset="0"/>
                      </a:rPr>
                      <m:t>MN</m:t>
                    </m:r>
                  </m:oMath>
                </a14:m>
                <a:endParaRPr lang="vi-VN" sz="2800" noProof="1">
                  <a:solidFill>
                    <a:srgbClr val="000000"/>
                  </a:solidFill>
                  <a:latin typeface="UTM Avo" panose="02040603050506020204" pitchFamily="18"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1214585" y="4240645"/>
                <a:ext cx="4535055" cy="1330035"/>
              </a:xfrm>
              <a:prstGeom prst="roundRect">
                <a:avLst/>
              </a:prstGeom>
              <a:blipFill>
                <a:blip r:embed="rId10"/>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1214582" y="2605812"/>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noProof="1">
                    <a:solidFill>
                      <a:srgbClr val="000000"/>
                    </a:solidFill>
                    <a:latin typeface="UTM Avo" panose="02040603050506020204" pitchFamily="18" charset="0"/>
                    <a:ea typeface="Calibri" panose="020F0502020204030204" pitchFamily="34" charset="0"/>
                    <a:cs typeface="Times New Roman" panose="02020603050405020304" pitchFamily="18" charset="0"/>
                  </a:rPr>
                  <a:t>A. </a:t>
                </a:r>
                <a14:m>
                  <m:oMath xmlns:m="http://schemas.openxmlformats.org/officeDocument/2006/math">
                    <m:r>
                      <m:rPr>
                        <m:nor/>
                      </m:rPr>
                      <a:rPr lang="vi-VN" sz="2800" i="0" dirty="0">
                        <a:solidFill>
                          <a:srgbClr val="000000"/>
                        </a:solidFill>
                        <a:latin typeface="UTM Avo" panose="02040603050506020204" pitchFamily="18" charset="0"/>
                      </a:rPr>
                      <m:t>AC</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MP</m:t>
                    </m:r>
                  </m:oMath>
                </a14:m>
                <a:endParaRPr lang="vi-VN" sz="2800" noProof="1">
                  <a:solidFill>
                    <a:srgbClr val="000000"/>
                  </a:solidFill>
                  <a:latin typeface="UTM Avo" panose="02040603050506020204" pitchFamily="18"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1214582" y="2605812"/>
                <a:ext cx="4535055" cy="1330035"/>
              </a:xfrm>
              <a:prstGeom prst="roundRect">
                <a:avLst/>
              </a:prstGeom>
              <a:blipFill>
                <a:blip r:embed="rId11"/>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6442365" y="2605812"/>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C. </a:t>
                </a:r>
                <a14:m>
                  <m:oMath xmlns:m="http://schemas.openxmlformats.org/officeDocument/2006/math">
                    <m:r>
                      <m:rPr>
                        <m:nor/>
                      </m:rPr>
                      <a:rPr lang="vi-VN" sz="2800" i="0" dirty="0">
                        <a:solidFill>
                          <a:srgbClr val="000000"/>
                        </a:solidFill>
                        <a:latin typeface="UTM Avo" panose="02040603050506020204" pitchFamily="18" charset="0"/>
                      </a:rPr>
                      <m:t>BC</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NP</m:t>
                    </m:r>
                  </m:oMath>
                </a14:m>
                <a:endParaRPr lang="vi-VN" sz="2800" noProof="1">
                  <a:solidFill>
                    <a:srgbClr val="000000"/>
                  </a:solidFill>
                  <a:latin typeface="UTM Avo" panose="02040603050506020204" pitchFamily="18"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6442365" y="2605812"/>
                <a:ext cx="4535055" cy="1330035"/>
              </a:xfrm>
              <a:prstGeom prst="roundRect">
                <a:avLst/>
              </a:prstGeom>
              <a:blipFill>
                <a:blip r:embed="rId12"/>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6442363" y="4240645"/>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D. </a:t>
                </a:r>
                <a14:m>
                  <m:oMath xmlns:m="http://schemas.openxmlformats.org/officeDocument/2006/math">
                    <m:r>
                      <m:rPr>
                        <m:nor/>
                      </m:rPr>
                      <a:rPr lang="vi-VN" sz="2800" i="0" dirty="0">
                        <a:solidFill>
                          <a:srgbClr val="000000"/>
                        </a:solidFill>
                        <a:latin typeface="UTM Avo" panose="02040603050506020204" pitchFamily="18" charset="0"/>
                      </a:rPr>
                      <m:t>AC</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MN</m:t>
                    </m:r>
                  </m:oMath>
                </a14:m>
                <a:endParaRPr lang="vi-VN" sz="2800" noProof="1">
                  <a:solidFill>
                    <a:srgbClr val="000000"/>
                  </a:solidFill>
                  <a:latin typeface="UTM Avo" panose="02040603050506020204" pitchFamily="18"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6442363" y="4240645"/>
                <a:ext cx="4535055" cy="1330035"/>
              </a:xfrm>
              <a:prstGeom prst="roundRect">
                <a:avLst/>
              </a:prstGeom>
              <a:blipFill>
                <a:blip r:embed="rId13"/>
                <a:stretch>
                  <a:fillRect l="-1344"/>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816434" y="4534415"/>
            <a:ext cx="853047" cy="742495"/>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127295" y="2877128"/>
            <a:ext cx="850123" cy="757381"/>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127295" y="4526972"/>
            <a:ext cx="850123" cy="757381"/>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819357" y="2877128"/>
            <a:ext cx="850123" cy="757381"/>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6442363"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7769225" y="-637266"/>
            <a:ext cx="487363" cy="487363"/>
          </a:xfrm>
          <a:prstGeom prst="rect">
            <a:avLst/>
          </a:prstGeom>
        </p:spPr>
      </p:pic>
      <p:pic>
        <p:nvPicPr>
          <p:cNvPr id="2" name="Picture 1">
            <a:extLst>
              <a:ext uri="{FF2B5EF4-FFF2-40B4-BE49-F238E27FC236}">
                <a16:creationId xmlns:a16="http://schemas.microsoft.com/office/drawing/2014/main" id="{5F78DADE-C542-5CEF-FB57-067130FBF2D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874703" cy="975360"/>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8"/>
                                        </p:tgtEl>
                                        <p:attrNameLst>
                                          <p:attrName>fillcolor</p:attrName>
                                        </p:attrNameLst>
                                      </p:cBhvr>
                                      <p:to>
                                        <a:srgbClr val="92D050"/>
                                      </p:to>
                                    </p:animClr>
                                    <p:set>
                                      <p:cBhvr>
                                        <p:cTn id="7" dur="500" fill="hold"/>
                                        <p:tgtEl>
                                          <p:spTgt spid="18"/>
                                        </p:tgtEl>
                                        <p:attrNameLst>
                                          <p:attrName>fill.type</p:attrName>
                                        </p:attrNameLst>
                                      </p:cBhvr>
                                      <p:to>
                                        <p:strVal val="solid"/>
                                      </p:to>
                                    </p:set>
                                    <p:set>
                                      <p:cBhvr>
                                        <p:cTn id="8" dur="500" fill="hold"/>
                                        <p:tgtEl>
                                          <p:spTgt spid="18"/>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26"/>
                                        </p:tgtEl>
                                      </p:cBhvr>
                                    </p:cmd>
                                  </p:childTnLst>
                                </p:cTn>
                              </p:par>
                              <p:par>
                                <p:cTn id="11" presetID="1" presetClass="entr" presetSubtype="0" fill="hold" nodeType="withEffect">
                                  <p:stCondLst>
                                    <p:cond delay="0"/>
                                  </p:stCondLst>
                                  <p:childTnLst>
                                    <p:set>
                                      <p:cBhvr>
                                        <p:cTn id="12" dur="1" fill="hold">
                                          <p:stCondLst>
                                            <p:cond delay="9"/>
                                          </p:stCondLst>
                                        </p:cTn>
                                        <p:tgtEl>
                                          <p:spTgt spid="22"/>
                                        </p:tgtEl>
                                        <p:attrNameLst>
                                          <p:attrName>style.visibility</p:attrName>
                                        </p:attrNameLst>
                                      </p:cBhvr>
                                      <p:to>
                                        <p:strVal val="visible"/>
                                      </p:to>
                                    </p:set>
                                  </p:childTnLst>
                                </p:cTn>
                              </p:par>
                              <p:par>
                                <p:cTn id="13" presetID="26" presetClass="emph" presetSubtype="0" repeatCount="4000" fill="hold" grpId="0" nodeType="withEffect">
                                  <p:stCondLst>
                                    <p:cond delay="0"/>
                                  </p:stCondLst>
                                  <p:childTnLst>
                                    <p:animEffect transition="out" filter="fade">
                                      <p:cBhvr>
                                        <p:cTn id="14" dur="500" tmFilter="0, 0; .2, .5; .8, .5; 1, 0"/>
                                        <p:tgtEl>
                                          <p:spTgt spid="18"/>
                                        </p:tgtEl>
                                      </p:cBhvr>
                                    </p:animEffect>
                                    <p:animScale>
                                      <p:cBhvr>
                                        <p:cTn id="15"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19"/>
                                        </p:tgtEl>
                                        <p:attrNameLst>
                                          <p:attrName>fillcolor</p:attrName>
                                        </p:attrNameLst>
                                      </p:cBhvr>
                                      <p:to>
                                        <a:srgbClr val="D99694"/>
                                      </p:to>
                                    </p:animClr>
                                    <p:set>
                                      <p:cBhvr>
                                        <p:cTn id="21" dur="500" fill="hold"/>
                                        <p:tgtEl>
                                          <p:spTgt spid="19"/>
                                        </p:tgtEl>
                                        <p:attrNameLst>
                                          <p:attrName>fill.type</p:attrName>
                                        </p:attrNameLst>
                                      </p:cBhvr>
                                      <p:to>
                                        <p:strVal val="solid"/>
                                      </p:to>
                                    </p:set>
                                    <p:set>
                                      <p:cBhvr>
                                        <p:cTn id="22" dur="500" fill="hold"/>
                                        <p:tgtEl>
                                          <p:spTgt spid="19"/>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62" fill="hold"/>
                                        <p:tgtEl>
                                          <p:spTgt spid="27"/>
                                        </p:tgtEl>
                                      </p:cBhvr>
                                    </p:cmd>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26" presetClass="emph" presetSubtype="0" repeatCount="4000" fill="hold" grpId="0" nodeType="withEffect">
                                  <p:stCondLst>
                                    <p:cond delay="0"/>
                                  </p:stCondLst>
                                  <p:childTnLst>
                                    <p:animEffect transition="out" filter="fade">
                                      <p:cBhvr>
                                        <p:cTn id="28" dur="500" tmFilter="0, 0; .2, .5; .8, .5; 1, 0"/>
                                        <p:tgtEl>
                                          <p:spTgt spid="19"/>
                                        </p:tgtEl>
                                      </p:cBhvr>
                                    </p:animEffect>
                                    <p:animScale>
                                      <p:cBhvr>
                                        <p:cTn id="29"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0"/>
                                        </p:tgtEl>
                                        <p:attrNameLst>
                                          <p:attrName>fillcolor</p:attrName>
                                        </p:attrNameLst>
                                      </p:cBhvr>
                                      <p:to>
                                        <a:srgbClr val="D99694"/>
                                      </p:to>
                                    </p:animClr>
                                    <p:set>
                                      <p:cBhvr>
                                        <p:cTn id="35" dur="500" fill="hold"/>
                                        <p:tgtEl>
                                          <p:spTgt spid="20"/>
                                        </p:tgtEl>
                                        <p:attrNameLst>
                                          <p:attrName>fill.type</p:attrName>
                                        </p:attrNameLst>
                                      </p:cBhvr>
                                      <p:to>
                                        <p:strVal val="solid"/>
                                      </p:to>
                                    </p:set>
                                    <p:set>
                                      <p:cBhvr>
                                        <p:cTn id="36" dur="500" fill="hold"/>
                                        <p:tgtEl>
                                          <p:spTgt spid="20"/>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27"/>
                                        </p:tgtEl>
                                      </p:cBhvr>
                                    </p:cmd>
                                  </p:childTnLst>
                                </p:cTn>
                              </p:par>
                              <p:par>
                                <p:cTn id="39" presetID="1" presetClass="entr" presetSubtype="0" fill="hold" nodeType="withEffect">
                                  <p:stCondLst>
                                    <p:cond delay="0"/>
                                  </p:stCondLst>
                                  <p:childTnLst>
                                    <p:set>
                                      <p:cBhvr>
                                        <p:cTn id="40" dur="1" fill="hold">
                                          <p:stCondLst>
                                            <p:cond delay="9"/>
                                          </p:stCondLst>
                                        </p:cTn>
                                        <p:tgtEl>
                                          <p:spTgt spid="23"/>
                                        </p:tgtEl>
                                        <p:attrNameLst>
                                          <p:attrName>style.visibility</p:attrName>
                                        </p:attrNameLst>
                                      </p:cBhvr>
                                      <p:to>
                                        <p:strVal val="visible"/>
                                      </p:to>
                                    </p:set>
                                  </p:childTnLst>
                                </p:cTn>
                              </p:par>
                              <p:par>
                                <p:cTn id="41" presetID="26" presetClass="emph" presetSubtype="0" repeatCount="4000" fill="hold" grpId="0" nodeType="withEffect">
                                  <p:stCondLst>
                                    <p:cond delay="0"/>
                                  </p:stCondLst>
                                  <p:childTnLst>
                                    <p:animEffect transition="out" filter="fade">
                                      <p:cBhvr>
                                        <p:cTn id="42" dur="500" tmFilter="0, 0; .2, .5; .8, .5; 1, 0"/>
                                        <p:tgtEl>
                                          <p:spTgt spid="20"/>
                                        </p:tgtEl>
                                      </p:cBhvr>
                                    </p:animEffect>
                                    <p:animScale>
                                      <p:cBhvr>
                                        <p:cTn id="43"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1"/>
                                        </p:tgtEl>
                                        <p:attrNameLst>
                                          <p:attrName>fillcolor</p:attrName>
                                        </p:attrNameLst>
                                      </p:cBhvr>
                                      <p:to>
                                        <a:srgbClr val="D99694"/>
                                      </p:to>
                                    </p:animClr>
                                    <p:set>
                                      <p:cBhvr>
                                        <p:cTn id="49" dur="500" fill="hold"/>
                                        <p:tgtEl>
                                          <p:spTgt spid="21"/>
                                        </p:tgtEl>
                                        <p:attrNameLst>
                                          <p:attrName>fill.type</p:attrName>
                                        </p:attrNameLst>
                                      </p:cBhvr>
                                      <p:to>
                                        <p:strVal val="solid"/>
                                      </p:to>
                                    </p:set>
                                    <p:set>
                                      <p:cBhvr>
                                        <p:cTn id="50" dur="500" fill="hold"/>
                                        <p:tgtEl>
                                          <p:spTgt spid="21"/>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62" fill="hold"/>
                                        <p:tgtEl>
                                          <p:spTgt spid="27"/>
                                        </p:tgtEl>
                                      </p:cBhvr>
                                    </p:cmd>
                                  </p:childTnLst>
                                </p:cTn>
                              </p:par>
                              <p:par>
                                <p:cTn id="53" presetID="1" presetClass="entr" presetSubtype="0" fill="hold" nodeType="withEffect">
                                  <p:stCondLst>
                                    <p:cond delay="0"/>
                                  </p:stCondLst>
                                  <p:childTnLst>
                                    <p:set>
                                      <p:cBhvr>
                                        <p:cTn id="54" dur="1" fill="hold">
                                          <p:stCondLst>
                                            <p:cond delay="9"/>
                                          </p:stCondLst>
                                        </p:cTn>
                                        <p:tgtEl>
                                          <p:spTgt spid="24"/>
                                        </p:tgtEl>
                                        <p:attrNameLst>
                                          <p:attrName>style.visibility</p:attrName>
                                        </p:attrNameLst>
                                      </p:cBhvr>
                                      <p:to>
                                        <p:strVal val="visible"/>
                                      </p:to>
                                    </p:set>
                                  </p:childTnLst>
                                </p:cTn>
                              </p:par>
                              <p:par>
                                <p:cTn id="55" presetID="26" presetClass="emph" presetSubtype="0" repeatCount="4000" fill="hold" grpId="0" nodeType="withEffect">
                                  <p:stCondLst>
                                    <p:cond delay="0"/>
                                  </p:stCondLst>
                                  <p:childTnLst>
                                    <p:animEffect transition="out" filter="fade">
                                      <p:cBhvr>
                                        <p:cTn id="56" dur="500" tmFilter="0, 0; .2, .5; .8, .5; 1, 0"/>
                                        <p:tgtEl>
                                          <p:spTgt spid="21"/>
                                        </p:tgtEl>
                                      </p:cBhvr>
                                    </p:animEffect>
                                    <p:animScale>
                                      <p:cBhvr>
                                        <p:cTn id="57"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58" fill="hold" display="0">
                  <p:stCondLst>
                    <p:cond delay="indefinite"/>
                  </p:stCondLst>
                  <p:endCondLst>
                    <p:cond evt="onStopAudio" delay="0">
                      <p:tgtEl>
                        <p:sldTgt/>
                      </p:tgtEl>
                    </p:cond>
                  </p:endCondLst>
                </p:cTn>
                <p:tgtEl>
                  <p:spTgt spid="26"/>
                </p:tgtEl>
              </p:cMediaNode>
            </p:audio>
            <p:audio>
              <p:cMediaNode vol="80000">
                <p:cTn id="59" fill="hold" display="0">
                  <p:stCondLst>
                    <p:cond delay="indefinite"/>
                  </p:stCondLst>
                  <p:endCondLst>
                    <p:cond evt="onStopAudio" delay="0">
                      <p:tgtEl>
                        <p:sldTgt/>
                      </p:tgtEl>
                    </p:cond>
                  </p:endCondLst>
                </p:cTn>
                <p:tgtEl>
                  <p:spTgt spid="27"/>
                </p:tgtEl>
              </p:cMediaNode>
            </p:audio>
          </p:childTnLst>
        </p:cTn>
      </p:par>
    </p:tnLst>
    <p:bldLst>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1112412" y="5240200"/>
            <a:ext cx="15327747" cy="1682496"/>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0691" y="5175504"/>
              <a:ext cx="7315200" cy="1682496"/>
            </a:xfrm>
            <a:prstGeom prst="rect">
              <a:avLst/>
            </a:prstGeom>
          </p:spPr>
        </p:pic>
      </p:grpSp>
      <mc:AlternateContent xmlns:mc="http://schemas.openxmlformats.org/markup-compatibility/2006" xmlns:a14="http://schemas.microsoft.com/office/drawing/2010/main">
        <mc:Choice Requires="a14">
          <p:sp>
            <p:nvSpPr>
              <p:cNvPr id="28" name="Câu hỏi">
                <a:extLst>
                  <a:ext uri="{FF2B5EF4-FFF2-40B4-BE49-F238E27FC236}">
                    <a16:creationId xmlns:a16="http://schemas.microsoft.com/office/drawing/2014/main" id="{BF8EC4AE-3F26-6574-80AD-6E251B671469}"/>
                  </a:ext>
                </a:extLst>
              </p:cNvPr>
              <p:cNvSpPr/>
              <p:nvPr/>
            </p:nvSpPr>
            <p:spPr>
              <a:xfrm>
                <a:off x="1814020" y="371538"/>
                <a:ext cx="9097820" cy="19950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lnSpc>
                    <a:spcPct val="150000"/>
                  </a:lnSpc>
                </a:pPr>
                <a:r>
                  <a:rPr lang="vi-VN" sz="2800" b="1" dirty="0">
                    <a:solidFill>
                      <a:srgbClr val="000000"/>
                    </a:solidFill>
                    <a:latin typeface="UTM Avo" panose="02040603050506020204" pitchFamily="18" charset="0"/>
                    <a:ea typeface="Calibri" panose="020F0502020204030204" pitchFamily="34" charset="0"/>
                    <a:cs typeface="Times New Roman" panose="02020603050405020304" pitchFamily="18" charset="0"/>
                  </a:rPr>
                  <a:t>Câu 2.</a:t>
                </a:r>
                <a:r>
                  <a:rPr lang="vi-VN" sz="2800" dirty="0">
                    <a:solidFill>
                      <a:srgbClr val="000000"/>
                    </a:solidFill>
                    <a:latin typeface="UTM Avo" panose="02040603050506020204" pitchFamily="18" charset="0"/>
                  </a:rPr>
                  <a:t> Cho tam giác </a:t>
                </a:r>
                <a14:m>
                  <m:oMath xmlns:m="http://schemas.openxmlformats.org/officeDocument/2006/math">
                    <m:r>
                      <m:rPr>
                        <m:nor/>
                      </m:rPr>
                      <a:rPr lang="vi-VN" sz="2800" i="0" dirty="0">
                        <a:solidFill>
                          <a:srgbClr val="000000"/>
                        </a:solidFill>
                        <a:latin typeface="UTM Avo" panose="02040603050506020204" pitchFamily="18" charset="0"/>
                      </a:rPr>
                      <m:t>ABC</m:t>
                    </m:r>
                  </m:oMath>
                </a14:m>
                <a:r>
                  <a:rPr lang="vi-VN" sz="2800" dirty="0">
                    <a:solidFill>
                      <a:srgbClr val="000000"/>
                    </a:solidFill>
                    <a:latin typeface="UTM Avo" panose="02040603050506020204" pitchFamily="18" charset="0"/>
                  </a:rPr>
                  <a:t> và tam giác </a:t>
                </a:r>
                <a14:m>
                  <m:oMath xmlns:m="http://schemas.openxmlformats.org/officeDocument/2006/math">
                    <m:r>
                      <m:rPr>
                        <m:nor/>
                      </m:rPr>
                      <a:rPr lang="vi-VN" sz="2800" i="0" dirty="0">
                        <a:solidFill>
                          <a:srgbClr val="000000"/>
                        </a:solidFill>
                        <a:latin typeface="UTM Avo" panose="02040603050506020204" pitchFamily="18" charset="0"/>
                      </a:rPr>
                      <m:t>MNP</m:t>
                    </m:r>
                  </m:oMath>
                </a14:m>
                <a:r>
                  <a:rPr lang="vi-VN" sz="2800" dirty="0">
                    <a:solidFill>
                      <a:srgbClr val="000000"/>
                    </a:solidFill>
                    <a:latin typeface="UTM Avo" panose="02040603050506020204" pitchFamily="18" charset="0"/>
                  </a:rPr>
                  <a:t> có </a:t>
                </a: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B</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N</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90</m:t>
                    </m:r>
                    <m:r>
                      <m:rPr>
                        <m:nor/>
                      </m:rPr>
                      <a:rPr lang="vi-VN" sz="2800" i="0">
                        <a:solidFill>
                          <a:srgbClr val="000000"/>
                        </a:solidFill>
                        <a:latin typeface="UTM Avo" panose="02040603050506020204" pitchFamily="18" charset="0"/>
                      </a:rPr>
                      <m:t>°</m:t>
                    </m:r>
                  </m:oMath>
                </a14:m>
                <a:r>
                  <a:rPr lang="vi-VN" sz="2800" dirty="0">
                    <a:solidFill>
                      <a:srgbClr val="000000"/>
                    </a:solidFill>
                    <a:latin typeface="UTM Avo" panose="02040603050506020204" pitchFamily="18" charset="0"/>
                  </a:rPr>
                  <a:t>, </a:t>
                </a:r>
                <a14:m>
                  <m:oMath xmlns:m="http://schemas.openxmlformats.org/officeDocument/2006/math">
                    <m:r>
                      <m:rPr>
                        <m:nor/>
                      </m:rPr>
                      <a:rPr lang="vi-VN" sz="2800" i="0" dirty="0">
                        <a:solidFill>
                          <a:srgbClr val="000000"/>
                        </a:solidFill>
                        <a:latin typeface="UTM Avo" panose="02040603050506020204" pitchFamily="18" charset="0"/>
                      </a:rPr>
                      <m:t>AC</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MP</m:t>
                    </m:r>
                  </m:oMath>
                </a14:m>
                <a:r>
                  <a:rPr lang="vi-VN" sz="2800" dirty="0">
                    <a:solidFill>
                      <a:srgbClr val="000000"/>
                    </a:solidFill>
                    <a:latin typeface="UTM Avo" panose="02040603050506020204" pitchFamily="18" charset="0"/>
                  </a:rPr>
                  <a:t>,</a:t>
                </a:r>
                <a:r>
                  <a:rPr lang="en-US" sz="2800" dirty="0">
                    <a:solidFill>
                      <a:srgbClr val="000000"/>
                    </a:solidFill>
                    <a:latin typeface="UTM Avo" panose="02040603050506020204" pitchFamily="18" charset="0"/>
                  </a:rPr>
                  <a:t> </a:t>
                </a: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C</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M</m:t>
                        </m:r>
                      </m:e>
                    </m:acc>
                  </m:oMath>
                </a14:m>
                <a:r>
                  <a:rPr lang="vi-VN" sz="2800" dirty="0">
                    <a:solidFill>
                      <a:srgbClr val="000000"/>
                    </a:solidFill>
                    <a:latin typeface="UTM Avo" panose="02040603050506020204" pitchFamily="18" charset="0"/>
                  </a:rPr>
                  <a:t> Phát biểu nào trong các phát biểu sau đây đúng</a:t>
                </a:r>
                <a:r>
                  <a:rPr lang="en-US" sz="2800" dirty="0">
                    <a:solidFill>
                      <a:srgbClr val="000000"/>
                    </a:solidFill>
                    <a:latin typeface="UTM Avo" panose="02040603050506020204" pitchFamily="18" charset="0"/>
                  </a:rPr>
                  <a:t>?</a:t>
                </a:r>
                <a:endParaRPr lang="vi-VN" sz="2800" noProof="1">
                  <a:solidFill>
                    <a:srgbClr val="000000"/>
                  </a:solidFill>
                  <a:latin typeface="UTM Avo" panose="02040603050506020204" pitchFamily="18" charset="0"/>
                </a:endParaRPr>
              </a:p>
            </p:txBody>
          </p:sp>
        </mc:Choice>
        <mc:Fallback xmlns="">
          <p:sp>
            <p:nvSpPr>
              <p:cNvPr id="28" name="Câu hỏi">
                <a:extLst>
                  <a:ext uri="{FF2B5EF4-FFF2-40B4-BE49-F238E27FC236}">
                    <a16:creationId xmlns:a16="http://schemas.microsoft.com/office/drawing/2014/main" id="{BF8EC4AE-3F26-6574-80AD-6E251B671469}"/>
                  </a:ext>
                </a:extLst>
              </p:cNvPr>
              <p:cNvSpPr>
                <a:spLocks noRot="1" noChangeAspect="1" noMove="1" noResize="1" noEditPoints="1" noAdjustHandles="1" noChangeArrowheads="1" noChangeShapeType="1" noTextEdit="1"/>
              </p:cNvSpPr>
              <p:nvPr/>
            </p:nvSpPr>
            <p:spPr>
              <a:xfrm>
                <a:off x="1814020" y="371538"/>
                <a:ext cx="9097820" cy="1995055"/>
              </a:xfrm>
              <a:prstGeom prst="roundRect">
                <a:avLst/>
              </a:prstGeom>
              <a:blipFill>
                <a:blip r:embed="rId9"/>
                <a:stretch>
                  <a:fillRect l="-335" r="-268" b="-85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đúng">
                <a:extLst>
                  <a:ext uri="{FF2B5EF4-FFF2-40B4-BE49-F238E27FC236}">
                    <a16:creationId xmlns:a16="http://schemas.microsoft.com/office/drawing/2014/main" id="{66DB7CD2-FA3C-2531-055C-8AB3F896009B}"/>
                  </a:ext>
                </a:extLst>
              </p:cNvPr>
              <p:cNvSpPr/>
              <p:nvPr/>
            </p:nvSpPr>
            <p:spPr>
              <a:xfrm>
                <a:off x="6442363" y="4200233"/>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D. </a:t>
                </a:r>
                <a14:m>
                  <m:oMath xmlns:m="http://schemas.openxmlformats.org/officeDocument/2006/math">
                    <m:r>
                      <m:rPr>
                        <m:nor/>
                      </m:rPr>
                      <a:rPr lang="en-US" sz="2800" i="0" dirty="0">
                        <a:solidFill>
                          <a:srgbClr val="000000"/>
                        </a:solidFill>
                        <a:latin typeface="UTM Avo" panose="02040603050506020204" pitchFamily="18" charset="0"/>
                      </a:rPr>
                      <m:t>Δ</m:t>
                    </m:r>
                    <m:r>
                      <m:rPr>
                        <m:nor/>
                      </m:rPr>
                      <a:rPr lang="vi-VN" sz="2800" i="0" dirty="0">
                        <a:solidFill>
                          <a:srgbClr val="000000"/>
                        </a:solidFill>
                        <a:latin typeface="UTM Avo" panose="02040603050506020204" pitchFamily="18" charset="0"/>
                      </a:rPr>
                      <m:t>ABC</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en-US" sz="2800" i="0" dirty="0">
                        <a:solidFill>
                          <a:srgbClr val="000000"/>
                        </a:solidFill>
                        <a:latin typeface="UTM Avo" panose="02040603050506020204" pitchFamily="18" charset="0"/>
                      </a:rPr>
                      <m:t>Δ</m:t>
                    </m:r>
                    <m:r>
                      <m:rPr>
                        <m:nor/>
                      </m:rPr>
                      <a:rPr lang="vi-VN" sz="2800" i="0" dirty="0">
                        <a:solidFill>
                          <a:srgbClr val="000000"/>
                        </a:solidFill>
                        <a:latin typeface="UTM Avo" panose="02040603050506020204" pitchFamily="18" charset="0"/>
                      </a:rPr>
                      <m:t>PNM</m:t>
                    </m:r>
                  </m:oMath>
                </a14:m>
                <a:endParaRPr lang="vi-VN" sz="2800" noProof="1">
                  <a:solidFill>
                    <a:srgbClr val="000000"/>
                  </a:solidFill>
                  <a:latin typeface="UTM Avo" panose="02040603050506020204" pitchFamily="18" charset="0"/>
                </a:endParaRPr>
              </a:p>
            </p:txBody>
          </p:sp>
        </mc:Choice>
        <mc:Fallback xmlns="">
          <p:sp>
            <p:nvSpPr>
              <p:cNvPr id="29" name="Đáp án đúng">
                <a:extLst>
                  <a:ext uri="{FF2B5EF4-FFF2-40B4-BE49-F238E27FC236}">
                    <a16:creationId xmlns:a16="http://schemas.microsoft.com/office/drawing/2014/main" id="{66DB7CD2-FA3C-2531-055C-8AB3F896009B}"/>
                  </a:ext>
                </a:extLst>
              </p:cNvPr>
              <p:cNvSpPr>
                <a:spLocks noRot="1" noChangeAspect="1" noMove="1" noResize="1" noEditPoints="1" noAdjustHandles="1" noChangeArrowheads="1" noChangeShapeType="1" noTextEdit="1"/>
              </p:cNvSpPr>
              <p:nvPr/>
            </p:nvSpPr>
            <p:spPr>
              <a:xfrm>
                <a:off x="6442363" y="4200233"/>
                <a:ext cx="4535055" cy="1330035"/>
              </a:xfrm>
              <a:prstGeom prst="roundRect">
                <a:avLst/>
              </a:prstGeom>
              <a:blipFill>
                <a:blip r:embed="rId10"/>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1">
                <a:extLst>
                  <a:ext uri="{FF2B5EF4-FFF2-40B4-BE49-F238E27FC236}">
                    <a16:creationId xmlns:a16="http://schemas.microsoft.com/office/drawing/2014/main" id="{A1EA5947-42D2-D1B5-5EAB-7CCC4CEB1444}"/>
                  </a:ext>
                </a:extLst>
              </p:cNvPr>
              <p:cNvSpPr/>
              <p:nvPr/>
            </p:nvSpPr>
            <p:spPr>
              <a:xfrm>
                <a:off x="1214582" y="2559632"/>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A. </a:t>
                </a:r>
                <a14:m>
                  <m:oMath xmlns:m="http://schemas.openxmlformats.org/officeDocument/2006/math">
                    <m:r>
                      <m:rPr>
                        <m:nor/>
                      </m:rPr>
                      <a:rPr lang="en-US" sz="2800" i="0" dirty="0">
                        <a:solidFill>
                          <a:srgbClr val="000000"/>
                        </a:solidFill>
                        <a:latin typeface="UTM Avo" panose="02040603050506020204" pitchFamily="18" charset="0"/>
                      </a:rPr>
                      <m:t>Δ</m:t>
                    </m:r>
                    <m:r>
                      <m:rPr>
                        <m:nor/>
                      </m:rPr>
                      <a:rPr lang="vi-VN" sz="2800" i="0" dirty="0">
                        <a:solidFill>
                          <a:srgbClr val="000000"/>
                        </a:solidFill>
                        <a:latin typeface="UTM Avo" panose="02040603050506020204" pitchFamily="18" charset="0"/>
                      </a:rPr>
                      <m:t>ABC</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en-US" sz="2800" i="0" dirty="0">
                        <a:solidFill>
                          <a:srgbClr val="000000"/>
                        </a:solidFill>
                        <a:latin typeface="UTM Avo" panose="02040603050506020204" pitchFamily="18" charset="0"/>
                      </a:rPr>
                      <m:t>Δ</m:t>
                    </m:r>
                    <m:r>
                      <m:rPr>
                        <m:nor/>
                      </m:rPr>
                      <a:rPr lang="vi-VN" sz="2800" i="0" dirty="0">
                        <a:solidFill>
                          <a:srgbClr val="000000"/>
                        </a:solidFill>
                        <a:latin typeface="UTM Avo" panose="02040603050506020204" pitchFamily="18" charset="0"/>
                      </a:rPr>
                      <m:t>PMN</m:t>
                    </m:r>
                  </m:oMath>
                </a14:m>
                <a:endParaRPr lang="vi-VN" sz="2800" noProof="1">
                  <a:solidFill>
                    <a:srgbClr val="000000"/>
                  </a:solidFill>
                  <a:latin typeface="UTM Avo" panose="02040603050506020204" pitchFamily="18" charset="0"/>
                </a:endParaRPr>
              </a:p>
            </p:txBody>
          </p:sp>
        </mc:Choice>
        <mc:Fallback xmlns="">
          <p:sp>
            <p:nvSpPr>
              <p:cNvPr id="30" name="Đáp án sai 1">
                <a:extLst>
                  <a:ext uri="{FF2B5EF4-FFF2-40B4-BE49-F238E27FC236}">
                    <a16:creationId xmlns:a16="http://schemas.microsoft.com/office/drawing/2014/main" id="{A1EA5947-42D2-D1B5-5EAB-7CCC4CEB1444}"/>
                  </a:ext>
                </a:extLst>
              </p:cNvPr>
              <p:cNvSpPr>
                <a:spLocks noRot="1" noChangeAspect="1" noMove="1" noResize="1" noEditPoints="1" noAdjustHandles="1" noChangeArrowheads="1" noChangeShapeType="1" noTextEdit="1"/>
              </p:cNvSpPr>
              <p:nvPr/>
            </p:nvSpPr>
            <p:spPr>
              <a:xfrm>
                <a:off x="1214582" y="2559632"/>
                <a:ext cx="4535055" cy="1330035"/>
              </a:xfrm>
              <a:prstGeom prst="roundRect">
                <a:avLst/>
              </a:prstGeom>
              <a:blipFill>
                <a:blip r:embed="rId11"/>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2">
                <a:extLst>
                  <a:ext uri="{FF2B5EF4-FFF2-40B4-BE49-F238E27FC236}">
                    <a16:creationId xmlns:a16="http://schemas.microsoft.com/office/drawing/2014/main" id="{16A7850E-830E-D371-603B-24FC5FCE66CD}"/>
                  </a:ext>
                </a:extLst>
              </p:cNvPr>
              <p:cNvSpPr/>
              <p:nvPr/>
            </p:nvSpPr>
            <p:spPr>
              <a:xfrm>
                <a:off x="1214582" y="4200233"/>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B. </a:t>
                </a:r>
                <a14:m>
                  <m:oMath xmlns:m="http://schemas.openxmlformats.org/officeDocument/2006/math">
                    <m:r>
                      <m:rPr>
                        <m:nor/>
                      </m:rPr>
                      <a:rPr lang="en-US" sz="2800" i="0" dirty="0">
                        <a:solidFill>
                          <a:srgbClr val="000000"/>
                        </a:solidFill>
                        <a:latin typeface="UTM Avo" panose="02040603050506020204" pitchFamily="18" charset="0"/>
                      </a:rPr>
                      <m:t>Δ</m:t>
                    </m:r>
                    <m:r>
                      <m:rPr>
                        <m:nor/>
                      </m:rPr>
                      <a:rPr lang="vi-VN" sz="2800" i="0" dirty="0">
                        <a:solidFill>
                          <a:srgbClr val="000000"/>
                        </a:solidFill>
                        <a:latin typeface="UTM Avo" panose="02040603050506020204" pitchFamily="18" charset="0"/>
                      </a:rPr>
                      <m:t>ACB</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en-US" sz="2800" i="0" dirty="0">
                        <a:solidFill>
                          <a:srgbClr val="000000"/>
                        </a:solidFill>
                        <a:latin typeface="UTM Avo" panose="02040603050506020204" pitchFamily="18" charset="0"/>
                      </a:rPr>
                      <m:t>Δ</m:t>
                    </m:r>
                    <m:r>
                      <m:rPr>
                        <m:nor/>
                      </m:rPr>
                      <a:rPr lang="vi-VN" sz="2800" i="0" dirty="0">
                        <a:solidFill>
                          <a:srgbClr val="000000"/>
                        </a:solidFill>
                        <a:latin typeface="UTM Avo" panose="02040603050506020204" pitchFamily="18" charset="0"/>
                      </a:rPr>
                      <m:t>PMN</m:t>
                    </m:r>
                  </m:oMath>
                </a14:m>
                <a:endParaRPr lang="vi-VN" sz="2800" noProof="1">
                  <a:solidFill>
                    <a:srgbClr val="000000"/>
                  </a:solidFill>
                  <a:latin typeface="UTM Avo" panose="02040603050506020204" pitchFamily="18" charset="0"/>
                </a:endParaRPr>
              </a:p>
            </p:txBody>
          </p:sp>
        </mc:Choice>
        <mc:Fallback xmlns="">
          <p:sp>
            <p:nvSpPr>
              <p:cNvPr id="31" name="Đáp án sai 2">
                <a:extLst>
                  <a:ext uri="{FF2B5EF4-FFF2-40B4-BE49-F238E27FC236}">
                    <a16:creationId xmlns:a16="http://schemas.microsoft.com/office/drawing/2014/main" id="{16A7850E-830E-D371-603B-24FC5FCE66CD}"/>
                  </a:ext>
                </a:extLst>
              </p:cNvPr>
              <p:cNvSpPr>
                <a:spLocks noRot="1" noChangeAspect="1" noMove="1" noResize="1" noEditPoints="1" noAdjustHandles="1" noChangeArrowheads="1" noChangeShapeType="1" noTextEdit="1"/>
              </p:cNvSpPr>
              <p:nvPr/>
            </p:nvSpPr>
            <p:spPr>
              <a:xfrm>
                <a:off x="1214582" y="4200233"/>
                <a:ext cx="4535055" cy="1330035"/>
              </a:xfrm>
              <a:prstGeom prst="roundRect">
                <a:avLst/>
              </a:prstGeom>
              <a:blipFill>
                <a:blip r:embed="rId12"/>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Đáp án sai 3">
                <a:extLst>
                  <a:ext uri="{FF2B5EF4-FFF2-40B4-BE49-F238E27FC236}">
                    <a16:creationId xmlns:a16="http://schemas.microsoft.com/office/drawing/2014/main" id="{976214D2-B342-7750-5C8C-C27E00310D7A}"/>
                  </a:ext>
                </a:extLst>
              </p:cNvPr>
              <p:cNvSpPr/>
              <p:nvPr/>
            </p:nvSpPr>
            <p:spPr>
              <a:xfrm>
                <a:off x="6442363" y="2559631"/>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C. </a:t>
                </a:r>
                <a14:m>
                  <m:oMath xmlns:m="http://schemas.openxmlformats.org/officeDocument/2006/math">
                    <m:r>
                      <m:rPr>
                        <m:nor/>
                      </m:rPr>
                      <a:rPr lang="en-US" sz="2800" dirty="0">
                        <a:solidFill>
                          <a:srgbClr val="000000"/>
                        </a:solidFill>
                        <a:latin typeface="UTM Avo" panose="02040603050506020204" pitchFamily="18" charset="0"/>
                      </a:rPr>
                      <m:t>Δ</m:t>
                    </m:r>
                    <m:r>
                      <m:rPr>
                        <m:nor/>
                      </m:rPr>
                      <a:rPr lang="vi-VN" sz="2800" dirty="0">
                        <a:solidFill>
                          <a:srgbClr val="000000"/>
                        </a:solidFill>
                        <a:latin typeface="UTM Avo" panose="02040603050506020204" pitchFamily="18" charset="0"/>
                      </a:rPr>
                      <m:t>BAC</m:t>
                    </m:r>
                    <m:r>
                      <m:rPr>
                        <m:nor/>
                      </m:rPr>
                      <a:rPr lang="en-US" sz="2800" b="0" i="0" dirty="0" smtClean="0">
                        <a:solidFill>
                          <a:srgbClr val="000000"/>
                        </a:solidFill>
                        <a:latin typeface="UTM Avo" panose="02040603050506020204" pitchFamily="18" charset="0"/>
                      </a:rPr>
                      <m:t> </m:t>
                    </m:r>
                    <m:r>
                      <m:rPr>
                        <m:nor/>
                      </m:rPr>
                      <a:rPr lang="vi-VN" sz="280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en-US" sz="2800" dirty="0">
                        <a:solidFill>
                          <a:srgbClr val="000000"/>
                        </a:solidFill>
                        <a:latin typeface="UTM Avo" panose="02040603050506020204" pitchFamily="18" charset="0"/>
                      </a:rPr>
                      <m:t>Δ</m:t>
                    </m:r>
                    <m:r>
                      <m:rPr>
                        <m:nor/>
                      </m:rPr>
                      <a:rPr lang="vi-VN" sz="2800" dirty="0">
                        <a:solidFill>
                          <a:srgbClr val="000000"/>
                        </a:solidFill>
                        <a:latin typeface="UTM Avo" panose="02040603050506020204" pitchFamily="18" charset="0"/>
                      </a:rPr>
                      <m:t>MNP</m:t>
                    </m:r>
                  </m:oMath>
                </a14:m>
                <a:endParaRPr lang="vi-VN" sz="2800" noProof="1">
                  <a:solidFill>
                    <a:srgbClr val="000000"/>
                  </a:solidFill>
                  <a:latin typeface="UTM Avo" panose="02040603050506020204" pitchFamily="18" charset="0"/>
                </a:endParaRPr>
              </a:p>
            </p:txBody>
          </p:sp>
        </mc:Choice>
        <mc:Fallback xmlns="">
          <p:sp>
            <p:nvSpPr>
              <p:cNvPr id="32" name="Đáp án sai 3">
                <a:extLst>
                  <a:ext uri="{FF2B5EF4-FFF2-40B4-BE49-F238E27FC236}">
                    <a16:creationId xmlns:a16="http://schemas.microsoft.com/office/drawing/2014/main" id="{976214D2-B342-7750-5C8C-C27E00310D7A}"/>
                  </a:ext>
                </a:extLst>
              </p:cNvPr>
              <p:cNvSpPr>
                <a:spLocks noRot="1" noChangeAspect="1" noMove="1" noResize="1" noEditPoints="1" noAdjustHandles="1" noChangeArrowheads="1" noChangeShapeType="1" noTextEdit="1"/>
              </p:cNvSpPr>
              <p:nvPr/>
            </p:nvSpPr>
            <p:spPr>
              <a:xfrm>
                <a:off x="6442363" y="2559631"/>
                <a:ext cx="4535055" cy="1330035"/>
              </a:xfrm>
              <a:prstGeom prst="roundRect">
                <a:avLst/>
              </a:prstGeom>
              <a:blipFill>
                <a:blip r:embed="rId13"/>
                <a:stretch>
                  <a:fillRect l="-1344"/>
                </a:stretch>
              </a:blipFill>
              <a:ln>
                <a:noFill/>
              </a:ln>
            </p:spPr>
            <p:txBody>
              <a:bodyPr/>
              <a:lstStyle/>
              <a:p>
                <a:r>
                  <a:rPr lang="en-US">
                    <a:noFill/>
                  </a:rPr>
                  <a:t> </a:t>
                </a:r>
              </a:p>
            </p:txBody>
          </p:sp>
        </mc:Fallback>
      </mc:AlternateContent>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3" y="-637266"/>
            <a:ext cx="487363" cy="487363"/>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127295" y="4495678"/>
            <a:ext cx="853047" cy="742495"/>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4819357" y="4480792"/>
            <a:ext cx="850123" cy="757381"/>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127295" y="2830948"/>
            <a:ext cx="850123" cy="757381"/>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4819357" y="2830948"/>
            <a:ext cx="850123" cy="757381"/>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pic>
        <p:nvPicPr>
          <p:cNvPr id="2" name="Picture 1">
            <a:extLst>
              <a:ext uri="{FF2B5EF4-FFF2-40B4-BE49-F238E27FC236}">
                <a16:creationId xmlns:a16="http://schemas.microsoft.com/office/drawing/2014/main" id="{4C956214-06BE-E574-A5BA-5C775BC0E1D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874703" cy="975360"/>
          </a:xfrm>
          <a:prstGeom prst="rect">
            <a:avLst/>
          </a:prstGeom>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9"/>
                                        </p:tgtEl>
                                        <p:attrNameLst>
                                          <p:attrName>fillcolor</p:attrName>
                                        </p:attrNameLst>
                                      </p:cBhvr>
                                      <p:to>
                                        <a:srgbClr val="92D050"/>
                                      </p:to>
                                    </p:animClr>
                                    <p:set>
                                      <p:cBhvr>
                                        <p:cTn id="7" dur="500" fill="hold"/>
                                        <p:tgtEl>
                                          <p:spTgt spid="29"/>
                                        </p:tgtEl>
                                        <p:attrNameLst>
                                          <p:attrName>fill.type</p:attrName>
                                        </p:attrNameLst>
                                      </p:cBhvr>
                                      <p:to>
                                        <p:strVal val="solid"/>
                                      </p:to>
                                    </p:set>
                                    <p:set>
                                      <p:cBhvr>
                                        <p:cTn id="8" dur="500" fill="hold"/>
                                        <p:tgtEl>
                                          <p:spTgt spid="29"/>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3"/>
                                        </p:tgtEl>
                                      </p:cBhvr>
                                    </p:cmd>
                                  </p:childTnLst>
                                </p:cTn>
                              </p:par>
                              <p:par>
                                <p:cTn id="11" presetID="1" presetClass="entr" presetSubtype="0" fill="hold" nodeType="withEffect">
                                  <p:stCondLst>
                                    <p:cond delay="0"/>
                                  </p:stCondLst>
                                  <p:childTnLst>
                                    <p:set>
                                      <p:cBhvr>
                                        <p:cTn id="12" dur="1" fill="hold">
                                          <p:stCondLst>
                                            <p:cond delay="9"/>
                                          </p:stCondLst>
                                        </p:cTn>
                                        <p:tgtEl>
                                          <p:spTgt spid="34"/>
                                        </p:tgtEl>
                                        <p:attrNameLst>
                                          <p:attrName>style.visibility</p:attrName>
                                        </p:attrNameLst>
                                      </p:cBhvr>
                                      <p:to>
                                        <p:strVal val="visible"/>
                                      </p:to>
                                    </p:set>
                                  </p:childTnLst>
                                </p:cTn>
                              </p:par>
                              <p:par>
                                <p:cTn id="13" presetID="26" presetClass="emph" presetSubtype="0" repeatCount="4000" fill="hold" grpId="0" nodeType="withEffect">
                                  <p:stCondLst>
                                    <p:cond delay="0"/>
                                  </p:stCondLst>
                                  <p:childTnLst>
                                    <p:animEffect transition="out" filter="fade">
                                      <p:cBhvr>
                                        <p:cTn id="14" dur="500" tmFilter="0, 0; .2, .5; .8, .5; 1, 0"/>
                                        <p:tgtEl>
                                          <p:spTgt spid="29"/>
                                        </p:tgtEl>
                                      </p:cBhvr>
                                    </p:animEffect>
                                    <p:animScale>
                                      <p:cBhvr>
                                        <p:cTn id="15"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30"/>
                                        </p:tgtEl>
                                        <p:attrNameLst>
                                          <p:attrName>fillcolor</p:attrName>
                                        </p:attrNameLst>
                                      </p:cBhvr>
                                      <p:to>
                                        <a:srgbClr val="D99694"/>
                                      </p:to>
                                    </p:animClr>
                                    <p:set>
                                      <p:cBhvr>
                                        <p:cTn id="21" dur="500" fill="hold"/>
                                        <p:tgtEl>
                                          <p:spTgt spid="30"/>
                                        </p:tgtEl>
                                        <p:attrNameLst>
                                          <p:attrName>fill.type</p:attrName>
                                        </p:attrNameLst>
                                      </p:cBhvr>
                                      <p:to>
                                        <p:strVal val="solid"/>
                                      </p:to>
                                    </p:set>
                                    <p:set>
                                      <p:cBhvr>
                                        <p:cTn id="22" dur="500" fill="hold"/>
                                        <p:tgtEl>
                                          <p:spTgt spid="30"/>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62" fill="hold"/>
                                        <p:tgtEl>
                                          <p:spTgt spid="38"/>
                                        </p:tgtEl>
                                      </p:cBhvr>
                                    </p:cmd>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26" presetClass="emph" presetSubtype="0" repeatCount="4000" fill="hold" grpId="0" nodeType="withEffect">
                                  <p:stCondLst>
                                    <p:cond delay="0"/>
                                  </p:stCondLst>
                                  <p:childTnLst>
                                    <p:animEffect transition="out" filter="fade">
                                      <p:cBhvr>
                                        <p:cTn id="28" dur="500" tmFilter="0, 0; .2, .5; .8, .5; 1, 0"/>
                                        <p:tgtEl>
                                          <p:spTgt spid="30"/>
                                        </p:tgtEl>
                                      </p:cBhvr>
                                    </p:animEffect>
                                    <p:animScale>
                                      <p:cBhvr>
                                        <p:cTn id="29"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3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31"/>
                                        </p:tgtEl>
                                        <p:attrNameLst>
                                          <p:attrName>fillcolor</p:attrName>
                                        </p:attrNameLst>
                                      </p:cBhvr>
                                      <p:to>
                                        <a:srgbClr val="D99694"/>
                                      </p:to>
                                    </p:animClr>
                                    <p:set>
                                      <p:cBhvr>
                                        <p:cTn id="35" dur="500" fill="hold"/>
                                        <p:tgtEl>
                                          <p:spTgt spid="31"/>
                                        </p:tgtEl>
                                        <p:attrNameLst>
                                          <p:attrName>fill.type</p:attrName>
                                        </p:attrNameLst>
                                      </p:cBhvr>
                                      <p:to>
                                        <p:strVal val="solid"/>
                                      </p:to>
                                    </p:set>
                                    <p:set>
                                      <p:cBhvr>
                                        <p:cTn id="36" dur="500" fill="hold"/>
                                        <p:tgtEl>
                                          <p:spTgt spid="31"/>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38"/>
                                        </p:tgtEl>
                                      </p:cBhvr>
                                    </p:cmd>
                                  </p:childTnLst>
                                </p:cTn>
                              </p:par>
                              <p:par>
                                <p:cTn id="39" presetID="1" presetClass="entr" presetSubtype="0" fill="hold" nodeType="withEffect">
                                  <p:stCondLst>
                                    <p:cond delay="0"/>
                                  </p:stCondLst>
                                  <p:childTnLst>
                                    <p:set>
                                      <p:cBhvr>
                                        <p:cTn id="40" dur="1" fill="hold">
                                          <p:stCondLst>
                                            <p:cond delay="9"/>
                                          </p:stCondLst>
                                        </p:cTn>
                                        <p:tgtEl>
                                          <p:spTgt spid="35"/>
                                        </p:tgtEl>
                                        <p:attrNameLst>
                                          <p:attrName>style.visibility</p:attrName>
                                        </p:attrNameLst>
                                      </p:cBhvr>
                                      <p:to>
                                        <p:strVal val="visible"/>
                                      </p:to>
                                    </p:set>
                                  </p:childTnLst>
                                </p:cTn>
                              </p:par>
                              <p:par>
                                <p:cTn id="41" presetID="26" presetClass="emph" presetSubtype="0" repeatCount="4000" fill="hold" grpId="0" nodeType="withEffect">
                                  <p:stCondLst>
                                    <p:cond delay="0"/>
                                  </p:stCondLst>
                                  <p:childTnLst>
                                    <p:animEffect transition="out" filter="fade">
                                      <p:cBhvr>
                                        <p:cTn id="42" dur="500" tmFilter="0, 0; .2, .5; .8, .5; 1, 0"/>
                                        <p:tgtEl>
                                          <p:spTgt spid="31"/>
                                        </p:tgtEl>
                                      </p:cBhvr>
                                    </p:animEffect>
                                    <p:animScale>
                                      <p:cBhvr>
                                        <p:cTn id="43"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32"/>
                                        </p:tgtEl>
                                        <p:attrNameLst>
                                          <p:attrName>fillcolor</p:attrName>
                                        </p:attrNameLst>
                                      </p:cBhvr>
                                      <p:to>
                                        <a:srgbClr val="D99694"/>
                                      </p:to>
                                    </p:animClr>
                                    <p:set>
                                      <p:cBhvr>
                                        <p:cTn id="49" dur="500" fill="hold"/>
                                        <p:tgtEl>
                                          <p:spTgt spid="32"/>
                                        </p:tgtEl>
                                        <p:attrNameLst>
                                          <p:attrName>fill.type</p:attrName>
                                        </p:attrNameLst>
                                      </p:cBhvr>
                                      <p:to>
                                        <p:strVal val="solid"/>
                                      </p:to>
                                    </p:set>
                                    <p:set>
                                      <p:cBhvr>
                                        <p:cTn id="50" dur="500" fill="hold"/>
                                        <p:tgtEl>
                                          <p:spTgt spid="32"/>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62" fill="hold"/>
                                        <p:tgtEl>
                                          <p:spTgt spid="38"/>
                                        </p:tgtEl>
                                      </p:cBhvr>
                                    </p:cmd>
                                  </p:childTnLst>
                                </p:cTn>
                              </p:par>
                              <p:par>
                                <p:cTn id="53" presetID="1" presetClass="entr" presetSubtype="0" fill="hold" nodeType="withEffect">
                                  <p:stCondLst>
                                    <p:cond delay="0"/>
                                  </p:stCondLst>
                                  <p:childTnLst>
                                    <p:set>
                                      <p:cBhvr>
                                        <p:cTn id="54" dur="1" fill="hold">
                                          <p:stCondLst>
                                            <p:cond delay="9"/>
                                          </p:stCondLst>
                                        </p:cTn>
                                        <p:tgtEl>
                                          <p:spTgt spid="36"/>
                                        </p:tgtEl>
                                        <p:attrNameLst>
                                          <p:attrName>style.visibility</p:attrName>
                                        </p:attrNameLst>
                                      </p:cBhvr>
                                      <p:to>
                                        <p:strVal val="visible"/>
                                      </p:to>
                                    </p:set>
                                  </p:childTnLst>
                                </p:cTn>
                              </p:par>
                              <p:par>
                                <p:cTn id="55" presetID="26" presetClass="emph" presetSubtype="0" repeatCount="4000" fill="hold" grpId="0" nodeType="withEffect">
                                  <p:stCondLst>
                                    <p:cond delay="0"/>
                                  </p:stCondLst>
                                  <p:childTnLst>
                                    <p:animEffect transition="out" filter="fade">
                                      <p:cBhvr>
                                        <p:cTn id="56" dur="500" tmFilter="0, 0; .2, .5; .8, .5; 1, 0"/>
                                        <p:tgtEl>
                                          <p:spTgt spid="32"/>
                                        </p:tgtEl>
                                      </p:cBhvr>
                                    </p:animEffect>
                                    <p:animScale>
                                      <p:cBhvr>
                                        <p:cTn id="57"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58" fill="hold" display="0">
                  <p:stCondLst>
                    <p:cond delay="indefinite"/>
                  </p:stCondLst>
                  <p:endCondLst>
                    <p:cond evt="onStopAudio" delay="0">
                      <p:tgtEl>
                        <p:sldTgt/>
                      </p:tgtEl>
                    </p:cond>
                  </p:endCondLst>
                </p:cTn>
                <p:tgtEl>
                  <p:spTgt spid="33"/>
                </p:tgtEl>
              </p:cMediaNode>
            </p:audio>
            <p:audio>
              <p:cMediaNode vol="80000">
                <p:cTn id="59" fill="hold" display="0">
                  <p:stCondLst>
                    <p:cond delay="indefinite"/>
                  </p:stCondLst>
                  <p:endCondLst>
                    <p:cond evt="onStopAudio" delay="0">
                      <p:tgtEl>
                        <p:sldTgt/>
                      </p:tgtEl>
                    </p:cond>
                  </p:endCondLst>
                </p:cTn>
                <p:tgtEl>
                  <p:spTgt spid="38"/>
                </p:tgtEl>
              </p:cMediaNode>
            </p:audio>
          </p:childTnLst>
        </p:cTn>
      </p:par>
    </p:tnLst>
    <p:bldLst>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162FB8B-4004-7703-B9E9-8C753E95146E}"/>
              </a:ext>
            </a:extLst>
          </p:cNvPr>
          <p:cNvGrpSpPr/>
          <p:nvPr/>
        </p:nvGrpSpPr>
        <p:grpSpPr>
          <a:xfrm>
            <a:off x="-1112412" y="5240200"/>
            <a:ext cx="15327747" cy="1682496"/>
            <a:chOff x="-1140691" y="5175504"/>
            <a:chExt cx="15327746" cy="1682496"/>
          </a:xfrm>
        </p:grpSpPr>
        <p:pic>
          <p:nvPicPr>
            <p:cNvPr id="29" name="Picture 6">
              <a:extLst>
                <a:ext uri="{FF2B5EF4-FFF2-40B4-BE49-F238E27FC236}">
                  <a16:creationId xmlns:a16="http://schemas.microsoft.com/office/drawing/2014/main" id="{40D8F887-E5C5-C4FF-26D2-DB1A8990F6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D833EB1A-2297-4248-D7E5-A4CAA29567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D70652E5-B16A-FAB3-218C-A575224ADB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0691" y="5175504"/>
              <a:ext cx="7315200" cy="1682496"/>
            </a:xfrm>
            <a:prstGeom prst="rect">
              <a:avLst/>
            </a:prstGeom>
          </p:spPr>
        </p:pic>
      </p:gr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1214582" y="390319"/>
                <a:ext cx="9762837" cy="19950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lnSpc>
                    <a:spcPct val="150000"/>
                  </a:lnSpc>
                  <a:defRPr/>
                </a:pPr>
                <a:r>
                  <a:rPr lang="en-US" sz="2800" b="1"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Câu</a:t>
                </a:r>
                <a:r>
                  <a:rPr lang="vi-VN" sz="2800" b="1" dirty="0">
                    <a:solidFill>
                      <a:srgbClr val="000000"/>
                    </a:solidFill>
                    <a:latin typeface="UTM Avo" panose="02040603050506020204" pitchFamily="18" charset="0"/>
                    <a:ea typeface="Calibri" panose="020F0502020204030204" pitchFamily="34" charset="0"/>
                    <a:cs typeface="Times New Roman" panose="02020603050405020304" pitchFamily="18" charset="0"/>
                  </a:rPr>
                  <a:t> 3. </a:t>
                </a:r>
                <a:r>
                  <a:rPr lang="en-US" sz="2800" dirty="0">
                    <a:solidFill>
                      <a:srgbClr val="000000"/>
                    </a:solidFill>
                    <a:latin typeface="UTM Avo" panose="02040603050506020204" pitchFamily="18" charset="0"/>
                  </a:rPr>
                  <a:t>Cho tam </a:t>
                </a:r>
                <a:r>
                  <a:rPr lang="en-US" sz="2800" dirty="0" err="1">
                    <a:solidFill>
                      <a:srgbClr val="000000"/>
                    </a:solidFill>
                    <a:latin typeface="UTM Avo" panose="02040603050506020204" pitchFamily="18" charset="0"/>
                  </a:rPr>
                  <a:t>giác</a:t>
                </a:r>
                <a:r>
                  <a:rPr lang="en-US" sz="2800" dirty="0">
                    <a:solidFill>
                      <a:srgbClr val="000000"/>
                    </a:solidFill>
                    <a:latin typeface="UTM Avo" panose="02040603050506020204" pitchFamily="18" charset="0"/>
                  </a:rPr>
                  <a:t> </a:t>
                </a:r>
                <a14:m>
                  <m:oMath xmlns:m="http://schemas.openxmlformats.org/officeDocument/2006/math">
                    <m:r>
                      <m:rPr>
                        <m:nor/>
                      </m:rPr>
                      <a:rPr lang="en-US" sz="2800" i="0" dirty="0">
                        <a:solidFill>
                          <a:srgbClr val="000000"/>
                        </a:solidFill>
                        <a:latin typeface="UTM Avo" panose="02040603050506020204" pitchFamily="18" charset="0"/>
                      </a:rPr>
                      <m:t>ABC</m:t>
                    </m:r>
                  </m:oMath>
                </a14:m>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có</a:t>
                </a:r>
                <a:r>
                  <a:rPr lang="en-US" sz="2800" dirty="0">
                    <a:solidFill>
                      <a:srgbClr val="000000"/>
                    </a:solidFill>
                    <a:latin typeface="UTM Avo" panose="02040603050506020204" pitchFamily="18" charset="0"/>
                  </a:rPr>
                  <a:t> </a:t>
                </a:r>
                <a14:m>
                  <m:oMath xmlns:m="http://schemas.openxmlformats.org/officeDocument/2006/math">
                    <m:r>
                      <m:rPr>
                        <m:nor/>
                      </m:rPr>
                      <a:rPr lang="en-US" sz="2800" i="0" dirty="0">
                        <a:solidFill>
                          <a:srgbClr val="000000"/>
                        </a:solidFill>
                        <a:latin typeface="UTM Avo" panose="02040603050506020204" pitchFamily="18" charset="0"/>
                      </a:rPr>
                      <m:t>AB</m:t>
                    </m:r>
                    <m:r>
                      <m:rPr>
                        <m:nor/>
                      </m:rPr>
                      <a:rPr lang="en-US" sz="2800" b="0" i="0" dirty="0" smtClean="0">
                        <a:solidFill>
                          <a:srgbClr val="000000"/>
                        </a:solidFill>
                        <a:latin typeface="UTM Avo" panose="02040603050506020204" pitchFamily="18" charset="0"/>
                      </a:rPr>
                      <m:t> </m:t>
                    </m:r>
                    <m:r>
                      <m:rPr>
                        <m:nor/>
                      </m:rPr>
                      <a:rPr lang="en-US" sz="2800" i="0" dirty="0">
                        <a:solidFill>
                          <a:srgbClr val="000000"/>
                        </a:solidFill>
                        <a:latin typeface="UTM Avo" panose="02040603050506020204" pitchFamily="18" charset="0"/>
                      </a:rPr>
                      <m:t>&lt;</m:t>
                    </m:r>
                    <m:r>
                      <m:rPr>
                        <m:nor/>
                      </m:rPr>
                      <a:rPr lang="en-US" sz="2800" b="0" i="0" dirty="0" smtClean="0">
                        <a:solidFill>
                          <a:srgbClr val="000000"/>
                        </a:solidFill>
                        <a:latin typeface="UTM Avo" panose="02040603050506020204" pitchFamily="18" charset="0"/>
                      </a:rPr>
                      <m:t> </m:t>
                    </m:r>
                    <m:r>
                      <m:rPr>
                        <m:nor/>
                      </m:rPr>
                      <a:rPr lang="en-US" sz="2800" i="0" dirty="0">
                        <a:solidFill>
                          <a:srgbClr val="000000"/>
                        </a:solidFill>
                        <a:latin typeface="UTM Avo" panose="02040603050506020204" pitchFamily="18" charset="0"/>
                      </a:rPr>
                      <m:t>AC</m:t>
                    </m:r>
                  </m:oMath>
                </a14:m>
                <a:r>
                  <a:rPr lang="en-US" sz="2800" dirty="0">
                    <a:solidFill>
                      <a:srgbClr val="000000"/>
                    </a:solidFill>
                    <a:latin typeface="UTM Avo" panose="02040603050506020204" pitchFamily="18" charset="0"/>
                  </a:rPr>
                  <a:t>. Tia </a:t>
                </a:r>
                <a:r>
                  <a:rPr lang="en-US" sz="2800" dirty="0" err="1">
                    <a:solidFill>
                      <a:srgbClr val="000000"/>
                    </a:solidFill>
                    <a:latin typeface="UTM Avo" panose="02040603050506020204" pitchFamily="18" charset="0"/>
                  </a:rPr>
                  <a:t>phân</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giác</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của</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góc</a:t>
                </a:r>
                <a:r>
                  <a:rPr lang="en-US" sz="2800" dirty="0">
                    <a:solidFill>
                      <a:srgbClr val="000000"/>
                    </a:solidFill>
                    <a:latin typeface="UTM Avo" panose="02040603050506020204" pitchFamily="18" charset="0"/>
                  </a:rPr>
                  <a:t> </a:t>
                </a:r>
                <a14:m>
                  <m:oMath xmlns:m="http://schemas.openxmlformats.org/officeDocument/2006/math">
                    <m:r>
                      <m:rPr>
                        <m:nor/>
                      </m:rPr>
                      <a:rPr lang="en-US" sz="2800" i="0" dirty="0">
                        <a:solidFill>
                          <a:srgbClr val="000000"/>
                        </a:solidFill>
                        <a:latin typeface="UTM Avo" panose="02040603050506020204" pitchFamily="18" charset="0"/>
                      </a:rPr>
                      <m:t>A</m:t>
                    </m:r>
                  </m:oMath>
                </a14:m>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cắt</a:t>
                </a:r>
                <a:r>
                  <a:rPr lang="en-US" sz="2800" dirty="0">
                    <a:solidFill>
                      <a:srgbClr val="000000"/>
                    </a:solidFill>
                    <a:latin typeface="UTM Avo" panose="02040603050506020204" pitchFamily="18" charset="0"/>
                  </a:rPr>
                  <a:t> </a:t>
                </a:r>
                <a14:m>
                  <m:oMath xmlns:m="http://schemas.openxmlformats.org/officeDocument/2006/math">
                    <m:r>
                      <m:rPr>
                        <m:nor/>
                      </m:rPr>
                      <a:rPr lang="en-US" sz="2800" i="0" dirty="0">
                        <a:solidFill>
                          <a:srgbClr val="000000"/>
                        </a:solidFill>
                        <a:latin typeface="UTM Avo" panose="02040603050506020204" pitchFamily="18" charset="0"/>
                      </a:rPr>
                      <m:t>BC</m:t>
                    </m:r>
                  </m:oMath>
                </a14:m>
                <a:r>
                  <a:rPr lang="en-US" sz="2800" dirty="0">
                    <a:solidFill>
                      <a:srgbClr val="000000"/>
                    </a:solidFill>
                    <a:latin typeface="UTM Avo" panose="02040603050506020204" pitchFamily="18" charset="0"/>
                  </a:rPr>
                  <a:t> ở </a:t>
                </a:r>
                <a14:m>
                  <m:oMath xmlns:m="http://schemas.openxmlformats.org/officeDocument/2006/math">
                    <m:r>
                      <m:rPr>
                        <m:nor/>
                      </m:rPr>
                      <a:rPr lang="en-US" sz="2800" i="0" dirty="0">
                        <a:solidFill>
                          <a:srgbClr val="000000"/>
                        </a:solidFill>
                        <a:latin typeface="UTM Avo" panose="02040603050506020204" pitchFamily="18" charset="0"/>
                      </a:rPr>
                      <m:t>K</m:t>
                    </m:r>
                  </m:oMath>
                </a14:m>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Từ</a:t>
                </a:r>
                <a:r>
                  <a:rPr lang="en-US" sz="2800" dirty="0">
                    <a:solidFill>
                      <a:srgbClr val="000000"/>
                    </a:solidFill>
                    <a:latin typeface="UTM Avo" panose="02040603050506020204" pitchFamily="18" charset="0"/>
                  </a:rPr>
                  <a:t> </a:t>
                </a:r>
                <a14:m>
                  <m:oMath xmlns:m="http://schemas.openxmlformats.org/officeDocument/2006/math">
                    <m:r>
                      <m:rPr>
                        <m:nor/>
                      </m:rPr>
                      <a:rPr lang="en-US" sz="2800" i="0" dirty="0">
                        <a:solidFill>
                          <a:srgbClr val="000000"/>
                        </a:solidFill>
                        <a:latin typeface="UTM Avo" panose="02040603050506020204" pitchFamily="18" charset="0"/>
                      </a:rPr>
                      <m:t>B</m:t>
                    </m:r>
                  </m:oMath>
                </a14:m>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kẻ</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đường</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thẳng</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vuông</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góc</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với</a:t>
                </a:r>
                <a:r>
                  <a:rPr lang="en-US" sz="2800" dirty="0">
                    <a:solidFill>
                      <a:srgbClr val="000000"/>
                    </a:solidFill>
                    <a:latin typeface="UTM Avo" panose="02040603050506020204" pitchFamily="18" charset="0"/>
                  </a:rPr>
                  <a:t> </a:t>
                </a:r>
                <a14:m>
                  <m:oMath xmlns:m="http://schemas.openxmlformats.org/officeDocument/2006/math">
                    <m:r>
                      <m:rPr>
                        <m:nor/>
                      </m:rPr>
                      <a:rPr lang="en-US" sz="2800" i="0" dirty="0">
                        <a:solidFill>
                          <a:srgbClr val="000000"/>
                        </a:solidFill>
                        <a:latin typeface="UTM Avo" panose="02040603050506020204" pitchFamily="18" charset="0"/>
                      </a:rPr>
                      <m:t>AK</m:t>
                    </m:r>
                  </m:oMath>
                </a14:m>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cắt</a:t>
                </a:r>
                <a:r>
                  <a:rPr lang="en-US" sz="2800" dirty="0">
                    <a:solidFill>
                      <a:srgbClr val="000000"/>
                    </a:solidFill>
                    <a:latin typeface="UTM Avo" panose="02040603050506020204" pitchFamily="18" charset="0"/>
                  </a:rPr>
                  <a:t> </a:t>
                </a:r>
                <a14:m>
                  <m:oMath xmlns:m="http://schemas.openxmlformats.org/officeDocument/2006/math">
                    <m:r>
                      <m:rPr>
                        <m:nor/>
                      </m:rPr>
                      <a:rPr lang="en-US" sz="2800" i="0" dirty="0">
                        <a:solidFill>
                          <a:srgbClr val="000000"/>
                        </a:solidFill>
                        <a:latin typeface="UTM Avo" panose="02040603050506020204" pitchFamily="18" charset="0"/>
                      </a:rPr>
                      <m:t>H</m:t>
                    </m:r>
                  </m:oMath>
                </a14:m>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tại</a:t>
                </a:r>
                <a:r>
                  <a:rPr lang="en-US" sz="2800" dirty="0">
                    <a:solidFill>
                      <a:srgbClr val="000000"/>
                    </a:solidFill>
                    <a:latin typeface="UTM Avo" panose="02040603050506020204" pitchFamily="18" charset="0"/>
                  </a:rPr>
                  <a:t> </a:t>
                </a:r>
                <a14:m>
                  <m:oMath xmlns:m="http://schemas.openxmlformats.org/officeDocument/2006/math">
                    <m:r>
                      <m:rPr>
                        <m:nor/>
                      </m:rPr>
                      <a:rPr lang="en-US" sz="2800" i="0" dirty="0">
                        <a:solidFill>
                          <a:srgbClr val="000000"/>
                        </a:solidFill>
                        <a:latin typeface="UTM Avo" panose="02040603050506020204" pitchFamily="18" charset="0"/>
                      </a:rPr>
                      <m:t>AC</m:t>
                    </m:r>
                  </m:oMath>
                </a14:m>
                <a:r>
                  <a:rPr lang="en-US" sz="2800" dirty="0">
                    <a:solidFill>
                      <a:srgbClr val="000000"/>
                    </a:solidFill>
                    <a:latin typeface="UTM Avo" panose="02040603050506020204" pitchFamily="18" charset="0"/>
                  </a:rPr>
                  <a:t> ở </a:t>
                </a:r>
                <a14:m>
                  <m:oMath xmlns:m="http://schemas.openxmlformats.org/officeDocument/2006/math">
                    <m:r>
                      <m:rPr>
                        <m:nor/>
                      </m:rPr>
                      <a:rPr lang="en-US" sz="2800" i="0" dirty="0">
                        <a:solidFill>
                          <a:srgbClr val="000000"/>
                        </a:solidFill>
                        <a:latin typeface="UTM Avo" panose="02040603050506020204" pitchFamily="18" charset="0"/>
                      </a:rPr>
                      <m:t>D</m:t>
                    </m:r>
                  </m:oMath>
                </a14:m>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Chọn</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câu</a:t>
                </a:r>
                <a:r>
                  <a:rPr lang="en-US" sz="2800" dirty="0">
                    <a:solidFill>
                      <a:srgbClr val="000000"/>
                    </a:solidFill>
                    <a:latin typeface="UTM Avo" panose="02040603050506020204" pitchFamily="18" charset="0"/>
                  </a:rPr>
                  <a:t> </a:t>
                </a:r>
                <a:r>
                  <a:rPr lang="en-US" sz="2800" dirty="0" err="1">
                    <a:solidFill>
                      <a:srgbClr val="000000"/>
                    </a:solidFill>
                    <a:latin typeface="UTM Avo" panose="02040603050506020204" pitchFamily="18" charset="0"/>
                  </a:rPr>
                  <a:t>sai</a:t>
                </a:r>
                <a:r>
                  <a:rPr lang="en-US" sz="2800" dirty="0">
                    <a:solidFill>
                      <a:srgbClr val="000000"/>
                    </a:solidFill>
                    <a:latin typeface="UTM Avo" panose="02040603050506020204" pitchFamily="18" charset="0"/>
                  </a:rPr>
                  <a:t>?</a:t>
                </a:r>
                <a:endParaRPr lang="vi-VN" sz="2800" noProof="1">
                  <a:solidFill>
                    <a:srgbClr val="000000"/>
                  </a:solidFill>
                  <a:latin typeface="UTM Avo" panose="02040603050506020204" pitchFamily="18"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1214582" y="390319"/>
                <a:ext cx="9762837" cy="1995055"/>
              </a:xfrm>
              <a:prstGeom prst="roundRect">
                <a:avLst/>
              </a:prstGeom>
              <a:blipFill>
                <a:blip r:embed="rId9"/>
                <a:stretch>
                  <a:fillRect l="-250" r="-250" b="-672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1214585" y="4325008"/>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B. </a:t>
                </a:r>
                <a14:m>
                  <m:oMath xmlns:m="http://schemas.openxmlformats.org/officeDocument/2006/math">
                    <m:r>
                      <m:rPr>
                        <m:nor/>
                      </m:rPr>
                      <a:rPr lang="vi-VN" sz="2800" i="0" dirty="0">
                        <a:solidFill>
                          <a:srgbClr val="000000"/>
                        </a:solidFill>
                        <a:latin typeface="UTM Avo" panose="02040603050506020204" pitchFamily="18" charset="0"/>
                      </a:rPr>
                      <m:t>HB</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AD</m:t>
                    </m:r>
                    <m:r>
                      <m:rPr>
                        <m:nor/>
                      </m:rPr>
                      <a:rPr lang="vi-VN" sz="2800" i="0" dirty="0">
                        <a:solidFill>
                          <a:srgbClr val="000000"/>
                        </a:solidFill>
                        <a:latin typeface="UTM Avo" panose="02040603050506020204" pitchFamily="18" charset="0"/>
                      </a:rPr>
                      <m:t> </m:t>
                    </m:r>
                  </m:oMath>
                </a14:m>
                <a:endParaRPr lang="vi-VN" sz="2800" noProof="1">
                  <a:solidFill>
                    <a:srgbClr val="000000"/>
                  </a:solidFill>
                  <a:latin typeface="UTM Avo" panose="02040603050506020204" pitchFamily="18"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1214585" y="4325008"/>
                <a:ext cx="4535055" cy="1330035"/>
              </a:xfrm>
              <a:prstGeom prst="roundRect">
                <a:avLst/>
              </a:prstGeom>
              <a:blipFill>
                <a:blip r:embed="rId10"/>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1214582" y="2690173"/>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A. </a:t>
                </a:r>
                <a14:m>
                  <m:oMath xmlns:m="http://schemas.openxmlformats.org/officeDocument/2006/math">
                    <m:r>
                      <m:rPr>
                        <m:nor/>
                      </m:rPr>
                      <a:rPr lang="vi-VN" sz="2800" i="0" dirty="0">
                        <a:solidFill>
                          <a:srgbClr val="000000"/>
                        </a:solidFill>
                        <a:latin typeface="UTM Avo" panose="02040603050506020204" pitchFamily="18" charset="0"/>
                      </a:rPr>
                      <m:t>HB</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HD</m:t>
                    </m:r>
                    <m:r>
                      <m:rPr>
                        <m:nor/>
                      </m:rPr>
                      <a:rPr lang="vi-VN" sz="2800" i="0" dirty="0">
                        <a:solidFill>
                          <a:srgbClr val="000000"/>
                        </a:solidFill>
                        <a:latin typeface="UTM Avo" panose="02040603050506020204" pitchFamily="18" charset="0"/>
                      </a:rPr>
                      <m:t> </m:t>
                    </m:r>
                  </m:oMath>
                </a14:m>
                <a:endParaRPr lang="vi-VN" sz="2800" noProof="1">
                  <a:solidFill>
                    <a:srgbClr val="000000"/>
                  </a:solidFill>
                  <a:latin typeface="UTM Avo" panose="02040603050506020204" pitchFamily="18"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1214582" y="2690173"/>
                <a:ext cx="4535055" cy="1330035"/>
              </a:xfrm>
              <a:prstGeom prst="roundRect">
                <a:avLst/>
              </a:prstGeom>
              <a:blipFill>
                <a:blip r:embed="rId11"/>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6442365" y="2690173"/>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C. </a:t>
                </a:r>
                <a14:m>
                  <m:oMath xmlns:m="http://schemas.openxmlformats.org/officeDocument/2006/math">
                    <m:r>
                      <m:rPr>
                        <m:nor/>
                      </m:rPr>
                      <a:rPr lang="vi-VN" sz="2800" i="0" dirty="0">
                        <a:solidFill>
                          <a:srgbClr val="000000"/>
                        </a:solidFill>
                        <a:latin typeface="UTM Avo" panose="02040603050506020204" pitchFamily="18" charset="0"/>
                      </a:rPr>
                      <m:t>AB</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AD</m:t>
                    </m:r>
                  </m:oMath>
                </a14:m>
                <a:endParaRPr lang="vi-VN" sz="2800" noProof="1">
                  <a:solidFill>
                    <a:srgbClr val="000000"/>
                  </a:solidFill>
                  <a:latin typeface="UTM Avo" panose="02040603050506020204" pitchFamily="18"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6442365" y="2690173"/>
                <a:ext cx="4535055" cy="1330035"/>
              </a:xfrm>
              <a:prstGeom prst="roundRect">
                <a:avLst/>
              </a:prstGeom>
              <a:blipFill>
                <a:blip r:embed="rId12"/>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6472843" y="4355488"/>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D. </a:t>
                </a: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ABH</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ADH</m:t>
                        </m:r>
                      </m:e>
                    </m:acc>
                  </m:oMath>
                </a14:m>
                <a:endParaRPr lang="vi-VN" sz="2800" noProof="1">
                  <a:solidFill>
                    <a:srgbClr val="000000"/>
                  </a:solidFill>
                  <a:latin typeface="UTM Avo" panose="02040603050506020204" pitchFamily="18"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6472843" y="4355488"/>
                <a:ext cx="4535055" cy="1330035"/>
              </a:xfrm>
              <a:prstGeom prst="roundRect">
                <a:avLst/>
              </a:prstGeom>
              <a:blipFill>
                <a:blip r:embed="rId13"/>
                <a:stretch>
                  <a:fillRect l="-1344"/>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816434" y="4618778"/>
            <a:ext cx="853047" cy="742495"/>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127295" y="2961491"/>
            <a:ext cx="850123" cy="757381"/>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127295" y="4611334"/>
            <a:ext cx="850123" cy="757381"/>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819357" y="2961491"/>
            <a:ext cx="850123" cy="757381"/>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6442363"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7769225" y="-637266"/>
            <a:ext cx="487363" cy="487363"/>
          </a:xfrm>
          <a:prstGeom prst="rect">
            <a:avLst/>
          </a:prstGeom>
        </p:spPr>
      </p:pic>
      <p:pic>
        <p:nvPicPr>
          <p:cNvPr id="2" name="Picture 1">
            <a:extLst>
              <a:ext uri="{FF2B5EF4-FFF2-40B4-BE49-F238E27FC236}">
                <a16:creationId xmlns:a16="http://schemas.microsoft.com/office/drawing/2014/main" id="{9AB9343E-D6C1-23EA-B278-14B9448FFE4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874703" cy="975360"/>
          </a:xfrm>
          <a:prstGeom prst="rect">
            <a:avLst/>
          </a:prstGeom>
        </p:spPr>
      </p:pic>
    </p:spTree>
    <p:extLst>
      <p:ext uri="{BB962C8B-B14F-4D97-AF65-F5344CB8AC3E}">
        <p14:creationId xmlns:p14="http://schemas.microsoft.com/office/powerpoint/2010/main" val="3584263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8"/>
                                        </p:tgtEl>
                                        <p:attrNameLst>
                                          <p:attrName>fillcolor</p:attrName>
                                        </p:attrNameLst>
                                      </p:cBhvr>
                                      <p:to>
                                        <a:srgbClr val="92D050"/>
                                      </p:to>
                                    </p:animClr>
                                    <p:set>
                                      <p:cBhvr>
                                        <p:cTn id="7" dur="500" fill="hold"/>
                                        <p:tgtEl>
                                          <p:spTgt spid="18"/>
                                        </p:tgtEl>
                                        <p:attrNameLst>
                                          <p:attrName>fill.type</p:attrName>
                                        </p:attrNameLst>
                                      </p:cBhvr>
                                      <p:to>
                                        <p:strVal val="solid"/>
                                      </p:to>
                                    </p:set>
                                    <p:set>
                                      <p:cBhvr>
                                        <p:cTn id="8" dur="500" fill="hold"/>
                                        <p:tgtEl>
                                          <p:spTgt spid="18"/>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26"/>
                                        </p:tgtEl>
                                      </p:cBhvr>
                                    </p:cmd>
                                  </p:childTnLst>
                                </p:cTn>
                              </p:par>
                              <p:par>
                                <p:cTn id="11" presetID="1" presetClass="entr" presetSubtype="0" fill="hold" nodeType="withEffect">
                                  <p:stCondLst>
                                    <p:cond delay="0"/>
                                  </p:stCondLst>
                                  <p:childTnLst>
                                    <p:set>
                                      <p:cBhvr>
                                        <p:cTn id="12" dur="1" fill="hold">
                                          <p:stCondLst>
                                            <p:cond delay="9"/>
                                          </p:stCondLst>
                                        </p:cTn>
                                        <p:tgtEl>
                                          <p:spTgt spid="22"/>
                                        </p:tgtEl>
                                        <p:attrNameLst>
                                          <p:attrName>style.visibility</p:attrName>
                                        </p:attrNameLst>
                                      </p:cBhvr>
                                      <p:to>
                                        <p:strVal val="visible"/>
                                      </p:to>
                                    </p:set>
                                  </p:childTnLst>
                                </p:cTn>
                              </p:par>
                              <p:par>
                                <p:cTn id="13" presetID="26" presetClass="emph" presetSubtype="0" repeatCount="4000" fill="hold" grpId="0" nodeType="withEffect">
                                  <p:stCondLst>
                                    <p:cond delay="0"/>
                                  </p:stCondLst>
                                  <p:childTnLst>
                                    <p:animEffect transition="out" filter="fade">
                                      <p:cBhvr>
                                        <p:cTn id="14" dur="500" tmFilter="0, 0; .2, .5; .8, .5; 1, 0"/>
                                        <p:tgtEl>
                                          <p:spTgt spid="18"/>
                                        </p:tgtEl>
                                      </p:cBhvr>
                                    </p:animEffect>
                                    <p:animScale>
                                      <p:cBhvr>
                                        <p:cTn id="15"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19"/>
                                        </p:tgtEl>
                                        <p:attrNameLst>
                                          <p:attrName>fillcolor</p:attrName>
                                        </p:attrNameLst>
                                      </p:cBhvr>
                                      <p:to>
                                        <a:srgbClr val="D99694"/>
                                      </p:to>
                                    </p:animClr>
                                    <p:set>
                                      <p:cBhvr>
                                        <p:cTn id="21" dur="500" fill="hold"/>
                                        <p:tgtEl>
                                          <p:spTgt spid="19"/>
                                        </p:tgtEl>
                                        <p:attrNameLst>
                                          <p:attrName>fill.type</p:attrName>
                                        </p:attrNameLst>
                                      </p:cBhvr>
                                      <p:to>
                                        <p:strVal val="solid"/>
                                      </p:to>
                                    </p:set>
                                    <p:set>
                                      <p:cBhvr>
                                        <p:cTn id="22" dur="500" fill="hold"/>
                                        <p:tgtEl>
                                          <p:spTgt spid="19"/>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62" fill="hold"/>
                                        <p:tgtEl>
                                          <p:spTgt spid="27"/>
                                        </p:tgtEl>
                                      </p:cBhvr>
                                    </p:cmd>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26" presetClass="emph" presetSubtype="0" repeatCount="4000" fill="hold" grpId="0" nodeType="withEffect">
                                  <p:stCondLst>
                                    <p:cond delay="0"/>
                                  </p:stCondLst>
                                  <p:childTnLst>
                                    <p:animEffect transition="out" filter="fade">
                                      <p:cBhvr>
                                        <p:cTn id="28" dur="500" tmFilter="0, 0; .2, .5; .8, .5; 1, 0"/>
                                        <p:tgtEl>
                                          <p:spTgt spid="19"/>
                                        </p:tgtEl>
                                      </p:cBhvr>
                                    </p:animEffect>
                                    <p:animScale>
                                      <p:cBhvr>
                                        <p:cTn id="29"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0"/>
                                        </p:tgtEl>
                                        <p:attrNameLst>
                                          <p:attrName>fillcolor</p:attrName>
                                        </p:attrNameLst>
                                      </p:cBhvr>
                                      <p:to>
                                        <a:srgbClr val="D99694"/>
                                      </p:to>
                                    </p:animClr>
                                    <p:set>
                                      <p:cBhvr>
                                        <p:cTn id="35" dur="500" fill="hold"/>
                                        <p:tgtEl>
                                          <p:spTgt spid="20"/>
                                        </p:tgtEl>
                                        <p:attrNameLst>
                                          <p:attrName>fill.type</p:attrName>
                                        </p:attrNameLst>
                                      </p:cBhvr>
                                      <p:to>
                                        <p:strVal val="solid"/>
                                      </p:to>
                                    </p:set>
                                    <p:set>
                                      <p:cBhvr>
                                        <p:cTn id="36" dur="500" fill="hold"/>
                                        <p:tgtEl>
                                          <p:spTgt spid="20"/>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27"/>
                                        </p:tgtEl>
                                      </p:cBhvr>
                                    </p:cmd>
                                  </p:childTnLst>
                                </p:cTn>
                              </p:par>
                              <p:par>
                                <p:cTn id="39" presetID="1" presetClass="entr" presetSubtype="0" fill="hold" nodeType="withEffect">
                                  <p:stCondLst>
                                    <p:cond delay="0"/>
                                  </p:stCondLst>
                                  <p:childTnLst>
                                    <p:set>
                                      <p:cBhvr>
                                        <p:cTn id="40" dur="1" fill="hold">
                                          <p:stCondLst>
                                            <p:cond delay="9"/>
                                          </p:stCondLst>
                                        </p:cTn>
                                        <p:tgtEl>
                                          <p:spTgt spid="23"/>
                                        </p:tgtEl>
                                        <p:attrNameLst>
                                          <p:attrName>style.visibility</p:attrName>
                                        </p:attrNameLst>
                                      </p:cBhvr>
                                      <p:to>
                                        <p:strVal val="visible"/>
                                      </p:to>
                                    </p:set>
                                  </p:childTnLst>
                                </p:cTn>
                              </p:par>
                              <p:par>
                                <p:cTn id="41" presetID="26" presetClass="emph" presetSubtype="0" repeatCount="4000" fill="hold" grpId="0" nodeType="withEffect">
                                  <p:stCondLst>
                                    <p:cond delay="0"/>
                                  </p:stCondLst>
                                  <p:childTnLst>
                                    <p:animEffect transition="out" filter="fade">
                                      <p:cBhvr>
                                        <p:cTn id="42" dur="500" tmFilter="0, 0; .2, .5; .8, .5; 1, 0"/>
                                        <p:tgtEl>
                                          <p:spTgt spid="20"/>
                                        </p:tgtEl>
                                      </p:cBhvr>
                                    </p:animEffect>
                                    <p:animScale>
                                      <p:cBhvr>
                                        <p:cTn id="43"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1"/>
                                        </p:tgtEl>
                                        <p:attrNameLst>
                                          <p:attrName>fillcolor</p:attrName>
                                        </p:attrNameLst>
                                      </p:cBhvr>
                                      <p:to>
                                        <a:srgbClr val="D99694"/>
                                      </p:to>
                                    </p:animClr>
                                    <p:set>
                                      <p:cBhvr>
                                        <p:cTn id="49" dur="500" fill="hold"/>
                                        <p:tgtEl>
                                          <p:spTgt spid="21"/>
                                        </p:tgtEl>
                                        <p:attrNameLst>
                                          <p:attrName>fill.type</p:attrName>
                                        </p:attrNameLst>
                                      </p:cBhvr>
                                      <p:to>
                                        <p:strVal val="solid"/>
                                      </p:to>
                                    </p:set>
                                    <p:set>
                                      <p:cBhvr>
                                        <p:cTn id="50" dur="500" fill="hold"/>
                                        <p:tgtEl>
                                          <p:spTgt spid="21"/>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62" fill="hold"/>
                                        <p:tgtEl>
                                          <p:spTgt spid="27"/>
                                        </p:tgtEl>
                                      </p:cBhvr>
                                    </p:cmd>
                                  </p:childTnLst>
                                </p:cTn>
                              </p:par>
                              <p:par>
                                <p:cTn id="53" presetID="1" presetClass="entr" presetSubtype="0" fill="hold" nodeType="withEffect">
                                  <p:stCondLst>
                                    <p:cond delay="0"/>
                                  </p:stCondLst>
                                  <p:childTnLst>
                                    <p:set>
                                      <p:cBhvr>
                                        <p:cTn id="54" dur="1" fill="hold">
                                          <p:stCondLst>
                                            <p:cond delay="9"/>
                                          </p:stCondLst>
                                        </p:cTn>
                                        <p:tgtEl>
                                          <p:spTgt spid="24"/>
                                        </p:tgtEl>
                                        <p:attrNameLst>
                                          <p:attrName>style.visibility</p:attrName>
                                        </p:attrNameLst>
                                      </p:cBhvr>
                                      <p:to>
                                        <p:strVal val="visible"/>
                                      </p:to>
                                    </p:set>
                                  </p:childTnLst>
                                </p:cTn>
                              </p:par>
                              <p:par>
                                <p:cTn id="55" presetID="26" presetClass="emph" presetSubtype="0" repeatCount="4000" fill="hold" grpId="0" nodeType="withEffect">
                                  <p:stCondLst>
                                    <p:cond delay="0"/>
                                  </p:stCondLst>
                                  <p:childTnLst>
                                    <p:animEffect transition="out" filter="fade">
                                      <p:cBhvr>
                                        <p:cTn id="56" dur="500" tmFilter="0, 0; .2, .5; .8, .5; 1, 0"/>
                                        <p:tgtEl>
                                          <p:spTgt spid="21"/>
                                        </p:tgtEl>
                                      </p:cBhvr>
                                    </p:animEffect>
                                    <p:animScale>
                                      <p:cBhvr>
                                        <p:cTn id="57"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58" fill="hold" display="0">
                  <p:stCondLst>
                    <p:cond delay="indefinite"/>
                  </p:stCondLst>
                  <p:endCondLst>
                    <p:cond evt="onStopAudio" delay="0">
                      <p:tgtEl>
                        <p:sldTgt/>
                      </p:tgtEl>
                    </p:cond>
                  </p:endCondLst>
                </p:cTn>
                <p:tgtEl>
                  <p:spTgt spid="26"/>
                </p:tgtEl>
              </p:cMediaNode>
            </p:audio>
            <p:audio>
              <p:cMediaNode vol="80000">
                <p:cTn id="59" fill="hold" display="0">
                  <p:stCondLst>
                    <p:cond delay="indefinite"/>
                  </p:stCondLst>
                  <p:endCondLst>
                    <p:cond evt="onStopAudio" delay="0">
                      <p:tgtEl>
                        <p:sldTgt/>
                      </p:tgtEl>
                    </p:cond>
                  </p:endCondLst>
                </p:cTn>
                <p:tgtEl>
                  <p:spTgt spid="27"/>
                </p:tgtEl>
              </p:cMediaNode>
            </p:audio>
          </p:childTnLst>
        </p:cTn>
      </p:par>
    </p:tnLst>
    <p:bldLst>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46B39CD-3F94-437D-DCFE-B53E41791A53}"/>
              </a:ext>
            </a:extLst>
          </p:cNvPr>
          <p:cNvGrpSpPr/>
          <p:nvPr/>
        </p:nvGrpSpPr>
        <p:grpSpPr>
          <a:xfrm>
            <a:off x="-1112412" y="5240200"/>
            <a:ext cx="15327747" cy="1682496"/>
            <a:chOff x="-1140691" y="5175504"/>
            <a:chExt cx="15327746" cy="1682496"/>
          </a:xfrm>
        </p:grpSpPr>
        <p:pic>
          <p:nvPicPr>
            <p:cNvPr id="29" name="Picture 6">
              <a:extLst>
                <a:ext uri="{FF2B5EF4-FFF2-40B4-BE49-F238E27FC236}">
                  <a16:creationId xmlns:a16="http://schemas.microsoft.com/office/drawing/2014/main" id="{CD47CF20-1E38-A55F-2B39-865A31F0D8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8931F72D-3914-9EF2-26BF-1AE1C5FB08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59D39CC0-9933-D5ED-D1D8-30634A5132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0691" y="5175504"/>
              <a:ext cx="7315200" cy="1682496"/>
            </a:xfrm>
            <a:prstGeom prst="rect">
              <a:avLst/>
            </a:prstGeom>
          </p:spPr>
        </p:pic>
      </p:gr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DB4A04FF-6236-3742-E1CE-33D9E3726307}"/>
                  </a:ext>
                </a:extLst>
              </p:cNvPr>
              <p:cNvSpPr/>
              <p:nvPr/>
            </p:nvSpPr>
            <p:spPr>
              <a:xfrm>
                <a:off x="726900" y="287486"/>
                <a:ext cx="10764060" cy="19950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lnSpc>
                    <a:spcPct val="150000"/>
                  </a:lnSpc>
                  <a:defRPr/>
                </a:pPr>
                <a:r>
                  <a:rPr lang="vi-VN" sz="2800" b="1" dirty="0">
                    <a:solidFill>
                      <a:srgbClr val="000000"/>
                    </a:solidFill>
                    <a:latin typeface="UTM Avo" panose="02040603050506020204" pitchFamily="18" charset="0"/>
                    <a:ea typeface="Calibri" panose="020F0502020204030204" pitchFamily="34" charset="0"/>
                    <a:cs typeface="Times New Roman" panose="02020603050405020304" pitchFamily="18" charset="0"/>
                  </a:rPr>
                  <a:t>Câu 4. </a:t>
                </a:r>
                <a:r>
                  <a:rPr lang="vi-VN" sz="2800" dirty="0">
                    <a:solidFill>
                      <a:srgbClr val="000000"/>
                    </a:solidFill>
                    <a:latin typeface="UTM Avo" panose="02040603050506020204" pitchFamily="18" charset="0"/>
                  </a:rPr>
                  <a:t>Cho tam giác </a:t>
                </a:r>
                <a14:m>
                  <m:oMath xmlns:m="http://schemas.openxmlformats.org/officeDocument/2006/math">
                    <m:r>
                      <m:rPr>
                        <m:nor/>
                      </m:rPr>
                      <a:rPr lang="vi-VN" sz="2800" i="0" dirty="0">
                        <a:solidFill>
                          <a:srgbClr val="000000"/>
                        </a:solidFill>
                        <a:latin typeface="UTM Avo" panose="02040603050506020204" pitchFamily="18" charset="0"/>
                      </a:rPr>
                      <m:t>ABC</m:t>
                    </m:r>
                  </m:oMath>
                </a14:m>
                <a:r>
                  <a:rPr lang="vi-VN" sz="2800" dirty="0">
                    <a:solidFill>
                      <a:srgbClr val="000000"/>
                    </a:solidFill>
                    <a:latin typeface="UTM Avo" panose="02040603050506020204" pitchFamily="18" charset="0"/>
                  </a:rPr>
                  <a:t> và tam giác </a:t>
                </a:r>
                <a14:m>
                  <m:oMath xmlns:m="http://schemas.openxmlformats.org/officeDocument/2006/math">
                    <m:r>
                      <m:rPr>
                        <m:nor/>
                      </m:rPr>
                      <a:rPr lang="vi-VN" sz="2800" i="0" dirty="0">
                        <a:solidFill>
                          <a:srgbClr val="000000"/>
                        </a:solidFill>
                        <a:latin typeface="UTM Avo" panose="02040603050506020204" pitchFamily="18" charset="0"/>
                      </a:rPr>
                      <m:t>DEF</m:t>
                    </m:r>
                  </m:oMath>
                </a14:m>
                <a:r>
                  <a:rPr lang="vi-VN" sz="2800" dirty="0">
                    <a:solidFill>
                      <a:srgbClr val="000000"/>
                    </a:solidFill>
                    <a:latin typeface="UTM Avo" panose="02040603050506020204" pitchFamily="18" charset="0"/>
                  </a:rPr>
                  <a:t> có </a:t>
                </a:r>
                <a14:m>
                  <m:oMath xmlns:m="http://schemas.openxmlformats.org/officeDocument/2006/math">
                    <m:r>
                      <m:rPr>
                        <m:nor/>
                      </m:rPr>
                      <a:rPr lang="vi-VN" sz="2800" i="0" dirty="0">
                        <a:solidFill>
                          <a:srgbClr val="000000"/>
                        </a:solidFill>
                        <a:latin typeface="UTM Avo" panose="02040603050506020204" pitchFamily="18" charset="0"/>
                      </a:rPr>
                      <m:t>BC</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m:t>
                    </m:r>
                    <m:r>
                      <m:rPr>
                        <m:nor/>
                      </m:rPr>
                      <a:rPr lang="en-US" sz="2800" b="0" i="0" dirty="0" smtClean="0">
                        <a:solidFill>
                          <a:srgbClr val="000000"/>
                        </a:solidFill>
                        <a:latin typeface="UTM Avo" panose="02040603050506020204" pitchFamily="18" charset="0"/>
                      </a:rPr>
                      <m:t> </m:t>
                    </m:r>
                    <m:r>
                      <m:rPr>
                        <m:nor/>
                      </m:rPr>
                      <a:rPr lang="vi-VN" sz="2800" i="0" dirty="0">
                        <a:solidFill>
                          <a:srgbClr val="000000"/>
                        </a:solidFill>
                        <a:latin typeface="UTM Avo" panose="02040603050506020204" pitchFamily="18" charset="0"/>
                      </a:rPr>
                      <m:t>FE</m:t>
                    </m:r>
                  </m:oMath>
                </a14:m>
                <a:r>
                  <a:rPr lang="vi-VN" sz="2800" dirty="0">
                    <a:solidFill>
                      <a:srgbClr val="000000"/>
                    </a:solidFill>
                    <a:latin typeface="UTM Avo" panose="02040603050506020204" pitchFamily="18" charset="0"/>
                  </a:rPr>
                  <a:t>,</a:t>
                </a:r>
                <a:endParaRPr lang="en-US" sz="2800" dirty="0">
                  <a:solidFill>
                    <a:srgbClr val="000000"/>
                  </a:solidFill>
                  <a:latin typeface="UTM Avo" panose="02040603050506020204" pitchFamily="18" charset="0"/>
                </a:endParaRPr>
              </a:p>
              <a:p>
                <a:pPr algn="ctr" defTabSz="914377">
                  <a:lnSpc>
                    <a:spcPct val="150000"/>
                  </a:lnSpc>
                  <a:defRPr/>
                </a:pP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B</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F</m:t>
                        </m:r>
                      </m:e>
                    </m:acc>
                  </m:oMath>
                </a14:m>
                <a:r>
                  <a:rPr lang="vi-VN" sz="2800" dirty="0">
                    <a:solidFill>
                      <a:srgbClr val="000000"/>
                    </a:solidFill>
                    <a:latin typeface="UTM Avo" panose="02040603050506020204" pitchFamily="18" charset="0"/>
                  </a:rPr>
                  <a:t>. Cần thêm một điều kiện gì để tam giác </a:t>
                </a:r>
                <a14:m>
                  <m:oMath xmlns:m="http://schemas.openxmlformats.org/officeDocument/2006/math">
                    <m:r>
                      <m:rPr>
                        <m:nor/>
                      </m:rPr>
                      <a:rPr lang="vi-VN" sz="2800" i="0" dirty="0">
                        <a:solidFill>
                          <a:srgbClr val="000000"/>
                        </a:solidFill>
                        <a:latin typeface="UTM Avo" panose="02040603050506020204" pitchFamily="18" charset="0"/>
                      </a:rPr>
                      <m:t>ABC</m:t>
                    </m:r>
                  </m:oMath>
                </a14:m>
                <a:r>
                  <a:rPr lang="vi-VN" sz="2800" dirty="0">
                    <a:solidFill>
                      <a:srgbClr val="000000"/>
                    </a:solidFill>
                    <a:latin typeface="UTM Avo" panose="02040603050506020204" pitchFamily="18" charset="0"/>
                  </a:rPr>
                  <a:t> và tam giác </a:t>
                </a:r>
                <a14:m>
                  <m:oMath xmlns:m="http://schemas.openxmlformats.org/officeDocument/2006/math">
                    <m:r>
                      <m:rPr>
                        <m:nor/>
                      </m:rPr>
                      <a:rPr lang="vi-VN" sz="2800" i="0" dirty="0">
                        <a:solidFill>
                          <a:srgbClr val="000000"/>
                        </a:solidFill>
                        <a:latin typeface="UTM Avo" panose="02040603050506020204" pitchFamily="18" charset="0"/>
                      </a:rPr>
                      <m:t>DFE</m:t>
                    </m:r>
                  </m:oMath>
                </a14:m>
                <a:r>
                  <a:rPr lang="vi-VN" sz="2800" dirty="0">
                    <a:solidFill>
                      <a:srgbClr val="000000"/>
                    </a:solidFill>
                    <a:latin typeface="UTM Avo" panose="02040603050506020204" pitchFamily="18" charset="0"/>
                  </a:rPr>
                  <a:t> bằng nhau theo trường hợp góc</a:t>
                </a:r>
                <a:r>
                  <a:rPr lang="en-US" sz="2800" dirty="0">
                    <a:solidFill>
                      <a:srgbClr val="000000"/>
                    </a:solidFill>
                    <a:latin typeface="UTM Avo" panose="02040603050506020204" pitchFamily="18" charset="0"/>
                  </a:rPr>
                  <a:t> – </a:t>
                </a:r>
                <a:r>
                  <a:rPr lang="vi-VN" sz="2800" dirty="0">
                    <a:solidFill>
                      <a:srgbClr val="000000"/>
                    </a:solidFill>
                    <a:latin typeface="UTM Avo" panose="02040603050506020204" pitchFamily="18" charset="0"/>
                  </a:rPr>
                  <a:t>cạnh</a:t>
                </a:r>
                <a:r>
                  <a:rPr lang="en-US" sz="2800" dirty="0">
                    <a:solidFill>
                      <a:srgbClr val="000000"/>
                    </a:solidFill>
                    <a:latin typeface="UTM Avo" panose="02040603050506020204" pitchFamily="18" charset="0"/>
                  </a:rPr>
                  <a:t> – </a:t>
                </a:r>
                <a:r>
                  <a:rPr lang="vi-VN" sz="2800" dirty="0">
                    <a:solidFill>
                      <a:srgbClr val="000000"/>
                    </a:solidFill>
                    <a:latin typeface="UTM Avo" panose="02040603050506020204" pitchFamily="18" charset="0"/>
                  </a:rPr>
                  <a:t>góc?</a:t>
                </a:r>
                <a:endParaRPr lang="vi-VN" sz="2800" noProof="1">
                  <a:solidFill>
                    <a:srgbClr val="000000"/>
                  </a:solidFill>
                  <a:latin typeface="UTM Avo" panose="02040603050506020204" pitchFamily="18" charset="0"/>
                </a:endParaRPr>
              </a:p>
            </p:txBody>
          </p:sp>
        </mc:Choice>
        <mc:Fallback xmlns="">
          <p:sp>
            <p:nvSpPr>
              <p:cNvPr id="17" name="Câu hỏi">
                <a:extLst>
                  <a:ext uri="{FF2B5EF4-FFF2-40B4-BE49-F238E27FC236}">
                    <a16:creationId xmlns:a16="http://schemas.microsoft.com/office/drawing/2014/main" id="{DB4A04FF-6236-3742-E1CE-33D9E3726307}"/>
                  </a:ext>
                </a:extLst>
              </p:cNvPr>
              <p:cNvSpPr>
                <a:spLocks noRot="1" noChangeAspect="1" noMove="1" noResize="1" noEditPoints="1" noAdjustHandles="1" noChangeArrowheads="1" noChangeShapeType="1" noTextEdit="1"/>
              </p:cNvSpPr>
              <p:nvPr/>
            </p:nvSpPr>
            <p:spPr>
              <a:xfrm>
                <a:off x="726900" y="287486"/>
                <a:ext cx="10764060" cy="1995055"/>
              </a:xfrm>
              <a:prstGeom prst="roundRect">
                <a:avLst/>
              </a:prstGeom>
              <a:blipFill>
                <a:blip r:embed="rId9"/>
                <a:stretch>
                  <a:fillRect b="-88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B78273A2-7E9D-D87F-CCC4-9D3C38DA5CE4}"/>
                  </a:ext>
                </a:extLst>
              </p:cNvPr>
              <p:cNvSpPr/>
              <p:nvPr/>
            </p:nvSpPr>
            <p:spPr>
              <a:xfrm>
                <a:off x="6442363" y="2587340"/>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C. </a:t>
                </a: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C</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E</m:t>
                        </m:r>
                      </m:e>
                    </m:acc>
                  </m:oMath>
                </a14:m>
                <a:endParaRPr lang="vi-VN" sz="2800" noProof="1">
                  <a:solidFill>
                    <a:srgbClr val="000000"/>
                  </a:solidFill>
                  <a:latin typeface="UTM Avo" panose="02040603050506020204" pitchFamily="18" charset="0"/>
                </a:endParaRPr>
              </a:p>
            </p:txBody>
          </p:sp>
        </mc:Choice>
        <mc:Fallback xmlns="">
          <p:sp>
            <p:nvSpPr>
              <p:cNvPr id="18" name="Đáp án đúng">
                <a:extLst>
                  <a:ext uri="{FF2B5EF4-FFF2-40B4-BE49-F238E27FC236}">
                    <a16:creationId xmlns:a16="http://schemas.microsoft.com/office/drawing/2014/main" id="{B78273A2-7E9D-D87F-CCC4-9D3C38DA5CE4}"/>
                  </a:ext>
                </a:extLst>
              </p:cNvPr>
              <p:cNvSpPr>
                <a:spLocks noRot="1" noChangeAspect="1" noMove="1" noResize="1" noEditPoints="1" noAdjustHandles="1" noChangeArrowheads="1" noChangeShapeType="1" noTextEdit="1"/>
              </p:cNvSpPr>
              <p:nvPr/>
            </p:nvSpPr>
            <p:spPr>
              <a:xfrm>
                <a:off x="6442363" y="2587340"/>
                <a:ext cx="4535055" cy="1330035"/>
              </a:xfrm>
              <a:prstGeom prst="roundRect">
                <a:avLst/>
              </a:prstGeom>
              <a:blipFill>
                <a:blip r:embed="rId10"/>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164B94FA-E158-F3A3-52E5-9E90C579B3BA}"/>
                  </a:ext>
                </a:extLst>
              </p:cNvPr>
              <p:cNvSpPr/>
              <p:nvPr/>
            </p:nvSpPr>
            <p:spPr>
              <a:xfrm>
                <a:off x="1214582" y="2587340"/>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A. </a:t>
                </a: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A</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E</m:t>
                        </m:r>
                      </m:e>
                    </m:acc>
                  </m:oMath>
                </a14:m>
                <a:endParaRPr lang="vi-VN" sz="2800" noProof="1">
                  <a:solidFill>
                    <a:srgbClr val="000000"/>
                  </a:solidFill>
                  <a:latin typeface="UTM Avo" panose="02040603050506020204" pitchFamily="18" charset="0"/>
                </a:endParaRPr>
              </a:p>
            </p:txBody>
          </p:sp>
        </mc:Choice>
        <mc:Fallback xmlns="">
          <p:sp>
            <p:nvSpPr>
              <p:cNvPr id="19" name="Đáp án sai 1">
                <a:extLst>
                  <a:ext uri="{FF2B5EF4-FFF2-40B4-BE49-F238E27FC236}">
                    <a16:creationId xmlns:a16="http://schemas.microsoft.com/office/drawing/2014/main" id="{164B94FA-E158-F3A3-52E5-9E90C579B3BA}"/>
                  </a:ext>
                </a:extLst>
              </p:cNvPr>
              <p:cNvSpPr>
                <a:spLocks noRot="1" noChangeAspect="1" noMove="1" noResize="1" noEditPoints="1" noAdjustHandles="1" noChangeArrowheads="1" noChangeShapeType="1" noTextEdit="1"/>
              </p:cNvSpPr>
              <p:nvPr/>
            </p:nvSpPr>
            <p:spPr>
              <a:xfrm>
                <a:off x="1214582" y="2587340"/>
                <a:ext cx="4535055" cy="1330035"/>
              </a:xfrm>
              <a:prstGeom prst="roundRect">
                <a:avLst/>
              </a:prstGeom>
              <a:blipFill>
                <a:blip r:embed="rId11"/>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BD070FDC-1312-1A12-786F-7C02FCEBFD72}"/>
                  </a:ext>
                </a:extLst>
              </p:cNvPr>
              <p:cNvSpPr/>
              <p:nvPr/>
            </p:nvSpPr>
            <p:spPr>
              <a:xfrm>
                <a:off x="1214582" y="4227941"/>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B. </a:t>
                </a: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A</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D</m:t>
                        </m:r>
                      </m:e>
                    </m:acc>
                  </m:oMath>
                </a14:m>
                <a:endParaRPr lang="vi-VN" sz="2800" noProof="1">
                  <a:solidFill>
                    <a:srgbClr val="000000"/>
                  </a:solidFill>
                  <a:latin typeface="UTM Avo" panose="02040603050506020204" pitchFamily="18" charset="0"/>
                </a:endParaRPr>
              </a:p>
            </p:txBody>
          </p:sp>
        </mc:Choice>
        <mc:Fallback xmlns="">
          <p:sp>
            <p:nvSpPr>
              <p:cNvPr id="20" name="Đáp án sai 2">
                <a:extLst>
                  <a:ext uri="{FF2B5EF4-FFF2-40B4-BE49-F238E27FC236}">
                    <a16:creationId xmlns:a16="http://schemas.microsoft.com/office/drawing/2014/main" id="{BD070FDC-1312-1A12-786F-7C02FCEBFD72}"/>
                  </a:ext>
                </a:extLst>
              </p:cNvPr>
              <p:cNvSpPr>
                <a:spLocks noRot="1" noChangeAspect="1" noMove="1" noResize="1" noEditPoints="1" noAdjustHandles="1" noChangeArrowheads="1" noChangeShapeType="1" noTextEdit="1"/>
              </p:cNvSpPr>
              <p:nvPr/>
            </p:nvSpPr>
            <p:spPr>
              <a:xfrm>
                <a:off x="1214582" y="4227941"/>
                <a:ext cx="4535055" cy="1330035"/>
              </a:xfrm>
              <a:prstGeom prst="roundRect">
                <a:avLst/>
              </a:prstGeom>
              <a:blipFill>
                <a:blip r:embed="rId12"/>
                <a:stretch>
                  <a:fillRect l="-13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AF914E71-109A-489E-2E4F-42F7CB1F0426}"/>
                  </a:ext>
                </a:extLst>
              </p:cNvPr>
              <p:cNvSpPr/>
              <p:nvPr/>
            </p:nvSpPr>
            <p:spPr>
              <a:xfrm>
                <a:off x="6442363" y="4222173"/>
                <a:ext cx="4535055" cy="13300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noProof="1">
                    <a:solidFill>
                      <a:srgbClr val="000000"/>
                    </a:solidFill>
                    <a:latin typeface="UTM Avo" panose="02040603050506020204" pitchFamily="18" charset="0"/>
                    <a:cs typeface="Times New Roman" panose="02020603050405020304" pitchFamily="18" charset="0"/>
                  </a:rPr>
                  <a:t>D. </a:t>
                </a:r>
                <a14:m>
                  <m:oMath xmlns:m="http://schemas.openxmlformats.org/officeDocument/2006/math">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C</m:t>
                        </m:r>
                      </m:e>
                    </m:acc>
                    <m:r>
                      <m:rPr>
                        <m:nor/>
                      </m:rPr>
                      <a:rPr lang="en-US" sz="2800" b="0" i="0" smtClean="0">
                        <a:solidFill>
                          <a:srgbClr val="000000"/>
                        </a:solidFill>
                        <a:latin typeface="UTM Avo" panose="02040603050506020204" pitchFamily="18" charset="0"/>
                      </a:rPr>
                      <m:t> </m:t>
                    </m:r>
                    <m:r>
                      <m:rPr>
                        <m:nor/>
                      </m:rPr>
                      <a:rPr lang="vi-VN" sz="2800" i="0">
                        <a:solidFill>
                          <a:srgbClr val="000000"/>
                        </a:solidFill>
                        <a:latin typeface="UTM Avo" panose="02040603050506020204" pitchFamily="18" charset="0"/>
                      </a:rPr>
                      <m:t>=</m:t>
                    </m:r>
                    <m:r>
                      <m:rPr>
                        <m:nor/>
                      </m:rPr>
                      <a:rPr lang="en-US" sz="2800" b="0" i="0" smtClean="0">
                        <a:solidFill>
                          <a:srgbClr val="000000"/>
                        </a:solidFill>
                        <a:latin typeface="UTM Avo" panose="02040603050506020204" pitchFamily="18" charset="0"/>
                      </a:rPr>
                      <m:t> </m:t>
                    </m:r>
                    <m:acc>
                      <m:accPr>
                        <m:chr m:val="̂"/>
                        <m:ctrlPr>
                          <a:rPr lang="en-US" sz="2800" i="1">
                            <a:solidFill>
                              <a:srgbClr val="000000"/>
                            </a:solidFill>
                            <a:latin typeface="Cambria Math" panose="02040503050406030204" pitchFamily="18" charset="0"/>
                          </a:rPr>
                        </m:ctrlPr>
                      </m:accPr>
                      <m:e>
                        <m:r>
                          <m:rPr>
                            <m:nor/>
                          </m:rPr>
                          <a:rPr lang="vi-VN" sz="2800" i="0">
                            <a:solidFill>
                              <a:srgbClr val="000000"/>
                            </a:solidFill>
                            <a:latin typeface="UTM Avo" panose="02040603050506020204" pitchFamily="18" charset="0"/>
                          </a:rPr>
                          <m:t>D</m:t>
                        </m:r>
                      </m:e>
                    </m:acc>
                  </m:oMath>
                </a14:m>
                <a:endParaRPr lang="vi-VN" sz="2800" noProof="1">
                  <a:solidFill>
                    <a:srgbClr val="000000"/>
                  </a:solidFill>
                  <a:latin typeface="UTM Avo" panose="02040603050506020204" pitchFamily="18" charset="0"/>
                </a:endParaRPr>
              </a:p>
            </p:txBody>
          </p:sp>
        </mc:Choice>
        <mc:Fallback xmlns="">
          <p:sp>
            <p:nvSpPr>
              <p:cNvPr id="21" name="Đáp án sai 3">
                <a:extLst>
                  <a:ext uri="{FF2B5EF4-FFF2-40B4-BE49-F238E27FC236}">
                    <a16:creationId xmlns:a16="http://schemas.microsoft.com/office/drawing/2014/main" id="{AF914E71-109A-489E-2E4F-42F7CB1F0426}"/>
                  </a:ext>
                </a:extLst>
              </p:cNvPr>
              <p:cNvSpPr>
                <a:spLocks noRot="1" noChangeAspect="1" noMove="1" noResize="1" noEditPoints="1" noAdjustHandles="1" noChangeArrowheads="1" noChangeShapeType="1" noTextEdit="1"/>
              </p:cNvSpPr>
              <p:nvPr/>
            </p:nvSpPr>
            <p:spPr>
              <a:xfrm>
                <a:off x="6442363" y="4222173"/>
                <a:ext cx="4535055" cy="1330035"/>
              </a:xfrm>
              <a:prstGeom prst="roundRect">
                <a:avLst/>
              </a:prstGeom>
              <a:blipFill>
                <a:blip r:embed="rId13"/>
                <a:stretch>
                  <a:fillRect l="-1344"/>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051095" y="2881110"/>
            <a:ext cx="853047" cy="742495"/>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819357" y="4508500"/>
            <a:ext cx="850123" cy="757381"/>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127295" y="4508500"/>
            <a:ext cx="850123" cy="757381"/>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819357" y="2858656"/>
            <a:ext cx="850123" cy="757381"/>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6442363"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7769225" y="-637266"/>
            <a:ext cx="487363" cy="487363"/>
          </a:xfrm>
          <a:prstGeom prst="rect">
            <a:avLst/>
          </a:prstGeom>
        </p:spPr>
      </p:pic>
      <p:pic>
        <p:nvPicPr>
          <p:cNvPr id="3" name="Picture 2">
            <a:extLst>
              <a:ext uri="{FF2B5EF4-FFF2-40B4-BE49-F238E27FC236}">
                <a16:creationId xmlns:a16="http://schemas.microsoft.com/office/drawing/2014/main" id="{D930634B-D2AF-9BF5-7A1C-547585ED427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874703" cy="975360"/>
          </a:xfrm>
          <a:prstGeom prst="rect">
            <a:avLst/>
          </a:prstGeom>
        </p:spPr>
      </p:pic>
    </p:spTree>
    <p:extLst>
      <p:ext uri="{BB962C8B-B14F-4D97-AF65-F5344CB8AC3E}">
        <p14:creationId xmlns:p14="http://schemas.microsoft.com/office/powerpoint/2010/main" val="2257888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8"/>
                                        </p:tgtEl>
                                        <p:attrNameLst>
                                          <p:attrName>fillcolor</p:attrName>
                                        </p:attrNameLst>
                                      </p:cBhvr>
                                      <p:to>
                                        <a:srgbClr val="92D050"/>
                                      </p:to>
                                    </p:animClr>
                                    <p:set>
                                      <p:cBhvr>
                                        <p:cTn id="7" dur="500" fill="hold"/>
                                        <p:tgtEl>
                                          <p:spTgt spid="18"/>
                                        </p:tgtEl>
                                        <p:attrNameLst>
                                          <p:attrName>fill.type</p:attrName>
                                        </p:attrNameLst>
                                      </p:cBhvr>
                                      <p:to>
                                        <p:strVal val="solid"/>
                                      </p:to>
                                    </p:set>
                                    <p:set>
                                      <p:cBhvr>
                                        <p:cTn id="8" dur="500" fill="hold"/>
                                        <p:tgtEl>
                                          <p:spTgt spid="18"/>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26"/>
                                        </p:tgtEl>
                                      </p:cBhvr>
                                    </p:cmd>
                                  </p:childTnLst>
                                </p:cTn>
                              </p:par>
                              <p:par>
                                <p:cTn id="11" presetID="1" presetClass="entr" presetSubtype="0" fill="hold" nodeType="withEffect">
                                  <p:stCondLst>
                                    <p:cond delay="0"/>
                                  </p:stCondLst>
                                  <p:childTnLst>
                                    <p:set>
                                      <p:cBhvr>
                                        <p:cTn id="12" dur="1" fill="hold">
                                          <p:stCondLst>
                                            <p:cond delay="9"/>
                                          </p:stCondLst>
                                        </p:cTn>
                                        <p:tgtEl>
                                          <p:spTgt spid="22"/>
                                        </p:tgtEl>
                                        <p:attrNameLst>
                                          <p:attrName>style.visibility</p:attrName>
                                        </p:attrNameLst>
                                      </p:cBhvr>
                                      <p:to>
                                        <p:strVal val="visible"/>
                                      </p:to>
                                    </p:set>
                                  </p:childTnLst>
                                </p:cTn>
                              </p:par>
                              <p:par>
                                <p:cTn id="13" presetID="26" presetClass="emph" presetSubtype="0" repeatCount="4000" fill="hold" grpId="0" nodeType="withEffect">
                                  <p:stCondLst>
                                    <p:cond delay="0"/>
                                  </p:stCondLst>
                                  <p:childTnLst>
                                    <p:animEffect transition="out" filter="fade">
                                      <p:cBhvr>
                                        <p:cTn id="14" dur="500" tmFilter="0, 0; .2, .5; .8, .5; 1, 0"/>
                                        <p:tgtEl>
                                          <p:spTgt spid="18"/>
                                        </p:tgtEl>
                                      </p:cBhvr>
                                    </p:animEffect>
                                    <p:animScale>
                                      <p:cBhvr>
                                        <p:cTn id="15"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19"/>
                                        </p:tgtEl>
                                        <p:attrNameLst>
                                          <p:attrName>fillcolor</p:attrName>
                                        </p:attrNameLst>
                                      </p:cBhvr>
                                      <p:to>
                                        <a:srgbClr val="D99694"/>
                                      </p:to>
                                    </p:animClr>
                                    <p:set>
                                      <p:cBhvr>
                                        <p:cTn id="21" dur="500" fill="hold"/>
                                        <p:tgtEl>
                                          <p:spTgt spid="19"/>
                                        </p:tgtEl>
                                        <p:attrNameLst>
                                          <p:attrName>fill.type</p:attrName>
                                        </p:attrNameLst>
                                      </p:cBhvr>
                                      <p:to>
                                        <p:strVal val="solid"/>
                                      </p:to>
                                    </p:set>
                                    <p:set>
                                      <p:cBhvr>
                                        <p:cTn id="22" dur="500" fill="hold"/>
                                        <p:tgtEl>
                                          <p:spTgt spid="19"/>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62" fill="hold"/>
                                        <p:tgtEl>
                                          <p:spTgt spid="27"/>
                                        </p:tgtEl>
                                      </p:cBhvr>
                                    </p:cmd>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26" presetClass="emph" presetSubtype="0" repeatCount="4000" fill="hold" grpId="0" nodeType="withEffect">
                                  <p:stCondLst>
                                    <p:cond delay="0"/>
                                  </p:stCondLst>
                                  <p:childTnLst>
                                    <p:animEffect transition="out" filter="fade">
                                      <p:cBhvr>
                                        <p:cTn id="28" dur="500" tmFilter="0, 0; .2, .5; .8, .5; 1, 0"/>
                                        <p:tgtEl>
                                          <p:spTgt spid="19"/>
                                        </p:tgtEl>
                                      </p:cBhvr>
                                    </p:animEffect>
                                    <p:animScale>
                                      <p:cBhvr>
                                        <p:cTn id="29"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0"/>
                                        </p:tgtEl>
                                        <p:attrNameLst>
                                          <p:attrName>fillcolor</p:attrName>
                                        </p:attrNameLst>
                                      </p:cBhvr>
                                      <p:to>
                                        <a:srgbClr val="D99694"/>
                                      </p:to>
                                    </p:animClr>
                                    <p:set>
                                      <p:cBhvr>
                                        <p:cTn id="35" dur="500" fill="hold"/>
                                        <p:tgtEl>
                                          <p:spTgt spid="20"/>
                                        </p:tgtEl>
                                        <p:attrNameLst>
                                          <p:attrName>fill.type</p:attrName>
                                        </p:attrNameLst>
                                      </p:cBhvr>
                                      <p:to>
                                        <p:strVal val="solid"/>
                                      </p:to>
                                    </p:set>
                                    <p:set>
                                      <p:cBhvr>
                                        <p:cTn id="36" dur="500" fill="hold"/>
                                        <p:tgtEl>
                                          <p:spTgt spid="20"/>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27"/>
                                        </p:tgtEl>
                                      </p:cBhvr>
                                    </p:cmd>
                                  </p:childTnLst>
                                </p:cTn>
                              </p:par>
                              <p:par>
                                <p:cTn id="39" presetID="1" presetClass="entr" presetSubtype="0" fill="hold" nodeType="withEffect">
                                  <p:stCondLst>
                                    <p:cond delay="0"/>
                                  </p:stCondLst>
                                  <p:childTnLst>
                                    <p:set>
                                      <p:cBhvr>
                                        <p:cTn id="40" dur="1" fill="hold">
                                          <p:stCondLst>
                                            <p:cond delay="9"/>
                                          </p:stCondLst>
                                        </p:cTn>
                                        <p:tgtEl>
                                          <p:spTgt spid="23"/>
                                        </p:tgtEl>
                                        <p:attrNameLst>
                                          <p:attrName>style.visibility</p:attrName>
                                        </p:attrNameLst>
                                      </p:cBhvr>
                                      <p:to>
                                        <p:strVal val="visible"/>
                                      </p:to>
                                    </p:set>
                                  </p:childTnLst>
                                </p:cTn>
                              </p:par>
                              <p:par>
                                <p:cTn id="41" presetID="26" presetClass="emph" presetSubtype="0" repeatCount="4000" fill="hold" grpId="0" nodeType="withEffect">
                                  <p:stCondLst>
                                    <p:cond delay="0"/>
                                  </p:stCondLst>
                                  <p:childTnLst>
                                    <p:animEffect transition="out" filter="fade">
                                      <p:cBhvr>
                                        <p:cTn id="42" dur="500" tmFilter="0, 0; .2, .5; .8, .5; 1, 0"/>
                                        <p:tgtEl>
                                          <p:spTgt spid="20"/>
                                        </p:tgtEl>
                                      </p:cBhvr>
                                    </p:animEffect>
                                    <p:animScale>
                                      <p:cBhvr>
                                        <p:cTn id="43"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1"/>
                                        </p:tgtEl>
                                        <p:attrNameLst>
                                          <p:attrName>fillcolor</p:attrName>
                                        </p:attrNameLst>
                                      </p:cBhvr>
                                      <p:to>
                                        <a:srgbClr val="D99694"/>
                                      </p:to>
                                    </p:animClr>
                                    <p:set>
                                      <p:cBhvr>
                                        <p:cTn id="49" dur="500" fill="hold"/>
                                        <p:tgtEl>
                                          <p:spTgt spid="21"/>
                                        </p:tgtEl>
                                        <p:attrNameLst>
                                          <p:attrName>fill.type</p:attrName>
                                        </p:attrNameLst>
                                      </p:cBhvr>
                                      <p:to>
                                        <p:strVal val="solid"/>
                                      </p:to>
                                    </p:set>
                                    <p:set>
                                      <p:cBhvr>
                                        <p:cTn id="50" dur="500" fill="hold"/>
                                        <p:tgtEl>
                                          <p:spTgt spid="21"/>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62" fill="hold"/>
                                        <p:tgtEl>
                                          <p:spTgt spid="27"/>
                                        </p:tgtEl>
                                      </p:cBhvr>
                                    </p:cmd>
                                  </p:childTnLst>
                                </p:cTn>
                              </p:par>
                              <p:par>
                                <p:cTn id="53" presetID="1" presetClass="entr" presetSubtype="0" fill="hold" nodeType="withEffect">
                                  <p:stCondLst>
                                    <p:cond delay="0"/>
                                  </p:stCondLst>
                                  <p:childTnLst>
                                    <p:set>
                                      <p:cBhvr>
                                        <p:cTn id="54" dur="1" fill="hold">
                                          <p:stCondLst>
                                            <p:cond delay="9"/>
                                          </p:stCondLst>
                                        </p:cTn>
                                        <p:tgtEl>
                                          <p:spTgt spid="24"/>
                                        </p:tgtEl>
                                        <p:attrNameLst>
                                          <p:attrName>style.visibility</p:attrName>
                                        </p:attrNameLst>
                                      </p:cBhvr>
                                      <p:to>
                                        <p:strVal val="visible"/>
                                      </p:to>
                                    </p:set>
                                  </p:childTnLst>
                                </p:cTn>
                              </p:par>
                              <p:par>
                                <p:cTn id="55" presetID="26" presetClass="emph" presetSubtype="0" repeatCount="4000" fill="hold" grpId="0" nodeType="withEffect">
                                  <p:stCondLst>
                                    <p:cond delay="0"/>
                                  </p:stCondLst>
                                  <p:childTnLst>
                                    <p:animEffect transition="out" filter="fade">
                                      <p:cBhvr>
                                        <p:cTn id="56" dur="500" tmFilter="0, 0; .2, .5; .8, .5; 1, 0"/>
                                        <p:tgtEl>
                                          <p:spTgt spid="21"/>
                                        </p:tgtEl>
                                      </p:cBhvr>
                                    </p:animEffect>
                                    <p:animScale>
                                      <p:cBhvr>
                                        <p:cTn id="57"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58" fill="hold" display="0">
                  <p:stCondLst>
                    <p:cond delay="indefinite"/>
                  </p:stCondLst>
                  <p:endCondLst>
                    <p:cond evt="onStopAudio" delay="0">
                      <p:tgtEl>
                        <p:sldTgt/>
                      </p:tgtEl>
                    </p:cond>
                  </p:endCondLst>
                </p:cTn>
                <p:tgtEl>
                  <p:spTgt spid="26"/>
                </p:tgtEl>
              </p:cMediaNode>
            </p:audio>
            <p:audio>
              <p:cMediaNode vol="80000">
                <p:cTn id="59" fill="hold" display="0">
                  <p:stCondLst>
                    <p:cond delay="indefinite"/>
                  </p:stCondLst>
                  <p:endCondLst>
                    <p:cond evt="onStopAudio" delay="0">
                      <p:tgtEl>
                        <p:sldTgt/>
                      </p:tgtEl>
                    </p:cond>
                  </p:endCondLst>
                </p:cTn>
                <p:tgtEl>
                  <p:spTgt spid="27"/>
                </p:tgtEl>
              </p:cMediaNode>
            </p:audio>
          </p:childTnLst>
        </p:cTn>
      </p:par>
    </p:tnLst>
    <p:bldLst>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824;p47">
            <a:extLst>
              <a:ext uri="{FF2B5EF4-FFF2-40B4-BE49-F238E27FC236}">
                <a16:creationId xmlns:a16="http://schemas.microsoft.com/office/drawing/2014/main" id="{ECFBF920-687F-2C4E-90EC-977ECF178777}"/>
              </a:ext>
            </a:extLst>
          </p:cNvPr>
          <p:cNvSpPr/>
          <p:nvPr/>
        </p:nvSpPr>
        <p:spPr>
          <a:xfrm>
            <a:off x="4152884" y="3493935"/>
            <a:ext cx="3666600" cy="121171"/>
          </a:xfrm>
          <a:prstGeom prst="rect">
            <a:avLst/>
          </a:prstGeom>
          <a:solidFill>
            <a:srgbClr val="C9E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 name="Google Shape;1857;p47">
            <a:extLst>
              <a:ext uri="{FF2B5EF4-FFF2-40B4-BE49-F238E27FC236}">
                <a16:creationId xmlns:a16="http://schemas.microsoft.com/office/drawing/2014/main" id="{22280B01-1741-B465-2D3F-7578CB7F88D2}"/>
              </a:ext>
            </a:extLst>
          </p:cNvPr>
          <p:cNvSpPr txBox="1">
            <a:spLocks/>
          </p:cNvSpPr>
          <p:nvPr/>
        </p:nvSpPr>
        <p:spPr>
          <a:xfrm>
            <a:off x="1077707" y="98928"/>
            <a:ext cx="9636820" cy="35161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Caveat Brush"/>
              <a:buNone/>
              <a:defRPr sz="5000" b="1" i="0" u="none" strike="noStrike" cap="none">
                <a:solidFill>
                  <a:schemeClr val="lt1"/>
                </a:solidFill>
                <a:latin typeface="Caveat Brush"/>
                <a:ea typeface="Caveat Brush"/>
                <a:cs typeface="Caveat Brush"/>
                <a:sym typeface="Caveat Brush"/>
              </a:defRPr>
            </a:lvl1pPr>
            <a:lvl2pPr marR="0" lvl="1"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2pPr>
            <a:lvl3pPr marR="0" lvl="2"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3pPr>
            <a:lvl4pPr marR="0" lvl="3"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4pPr>
            <a:lvl5pPr marR="0" lvl="4"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5pPr>
            <a:lvl6pPr marR="0" lvl="5"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6pPr>
            <a:lvl7pPr marR="0" lvl="6"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7pPr>
            <a:lvl8pPr marR="0" lvl="7"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8pPr>
            <a:lvl9pPr marR="0" lvl="8"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9pPr>
          </a:lstStyle>
          <a:p>
            <a:pPr algn="ctr">
              <a:lnSpc>
                <a:spcPct val="150000"/>
              </a:lnSpc>
            </a:pPr>
            <a:r>
              <a:rPr lang="en-US" sz="4400" kern="0" dirty="0">
                <a:solidFill>
                  <a:schemeClr val="accent1"/>
                </a:solidFill>
                <a:latin typeface="UTM Avo" panose="02040603050506020204" pitchFamily="18" charset="0"/>
              </a:rPr>
              <a:t>II</a:t>
            </a:r>
            <a:r>
              <a:rPr lang="vi-VN" sz="4400" kern="0" dirty="0">
                <a:solidFill>
                  <a:schemeClr val="accent1"/>
                </a:solidFill>
                <a:latin typeface="UTM Avo" panose="02040603050506020204" pitchFamily="18" charset="0"/>
              </a:rPr>
              <a:t>. </a:t>
            </a:r>
            <a:br>
              <a:rPr lang="vi-VN" sz="3200" kern="0" dirty="0">
                <a:solidFill>
                  <a:schemeClr val="accent1"/>
                </a:solidFill>
                <a:latin typeface="UTM Avo" panose="02040603050506020204" pitchFamily="18" charset="0"/>
              </a:rPr>
            </a:br>
            <a:r>
              <a:rPr lang="vi-VN" sz="3200" kern="0" dirty="0">
                <a:solidFill>
                  <a:schemeClr val="accent1"/>
                </a:solidFill>
                <a:latin typeface="UTM Avo" panose="02040603050506020204" pitchFamily="18" charset="0"/>
              </a:rPr>
              <a:t>ÁP DỤNG VÀO TRƯỜNG HỢP BẰNG NHAU VỀ CẠNH GÓC VUÔNG (HOẶC CẠNH HUYỀN) VÀ GÓC NHỌN CỦA TAM GIÁC VUÔNG</a:t>
            </a:r>
          </a:p>
        </p:txBody>
      </p:sp>
      <p:pic>
        <p:nvPicPr>
          <p:cNvPr id="3" name="图片 16">
            <a:extLst>
              <a:ext uri="{FF2B5EF4-FFF2-40B4-BE49-F238E27FC236}">
                <a16:creationId xmlns:a16="http://schemas.microsoft.com/office/drawing/2014/main" id="{CED380D9-D386-86A9-184A-889B06767AB2}"/>
              </a:ext>
            </a:extLst>
          </p:cNvPr>
          <p:cNvPicPr>
            <a:picLocks noChangeAspect="1"/>
          </p:cNvPicPr>
          <p:nvPr/>
        </p:nvPicPr>
        <p:blipFill>
          <a:blip r:embed="rId2"/>
          <a:stretch>
            <a:fillRect/>
          </a:stretch>
        </p:blipFill>
        <p:spPr>
          <a:xfrm>
            <a:off x="9855856" y="855751"/>
            <a:ext cx="2194629" cy="1697503"/>
          </a:xfrm>
          <a:prstGeom prst="rect">
            <a:avLst/>
          </a:prstGeom>
        </p:spPr>
      </p:pic>
      <p:pic>
        <p:nvPicPr>
          <p:cNvPr id="4" name="图片 3">
            <a:extLst>
              <a:ext uri="{FF2B5EF4-FFF2-40B4-BE49-F238E27FC236}">
                <a16:creationId xmlns:a16="http://schemas.microsoft.com/office/drawing/2014/main" id="{540C984B-72A4-DEC1-1889-8E438D28BFF6}"/>
              </a:ext>
            </a:extLst>
          </p:cNvPr>
          <p:cNvPicPr>
            <a:picLocks noChangeAspect="1"/>
          </p:cNvPicPr>
          <p:nvPr/>
        </p:nvPicPr>
        <p:blipFill>
          <a:blip r:embed="rId3"/>
          <a:stretch>
            <a:fillRect/>
          </a:stretch>
        </p:blipFill>
        <p:spPr>
          <a:xfrm>
            <a:off x="173314" y="4878967"/>
            <a:ext cx="2641224" cy="1839292"/>
          </a:xfrm>
          <a:prstGeom prst="rect">
            <a:avLst/>
          </a:prstGeom>
        </p:spPr>
      </p:pic>
      <p:pic>
        <p:nvPicPr>
          <p:cNvPr id="7" name="Picture 2">
            <a:extLst>
              <a:ext uri="{FF2B5EF4-FFF2-40B4-BE49-F238E27FC236}">
                <a16:creationId xmlns:a16="http://schemas.microsoft.com/office/drawing/2014/main" id="{D9986529-A770-E82D-8E9F-9FB9B32DFB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936"/>
          <a:stretch/>
        </p:blipFill>
        <p:spPr bwMode="auto">
          <a:xfrm>
            <a:off x="8147957" y="4362669"/>
            <a:ext cx="4305520" cy="2495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720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25812FA-162D-6E13-D91A-DFF8F08F335E}"/>
              </a:ext>
            </a:extLst>
          </p:cNvPr>
          <p:cNvSpPr txBox="1"/>
          <p:nvPr/>
        </p:nvSpPr>
        <p:spPr>
          <a:xfrm>
            <a:off x="1165759" y="369195"/>
            <a:ext cx="9228343" cy="968278"/>
          </a:xfrm>
          <a:prstGeom prst="rect">
            <a:avLst/>
          </a:prstGeom>
          <a:noFill/>
        </p:spPr>
        <p:txBody>
          <a:bodyPr wrap="square" rtlCol="0">
            <a:spAutoFit/>
          </a:bodyPr>
          <a:lstStyle/>
          <a:p>
            <a:pPr algn="ctr">
              <a:lnSpc>
                <a:spcPct val="125000"/>
              </a:lnSpc>
            </a:pPr>
            <a:r>
              <a:rPr lang="vi-VN" sz="2400" b="1" dirty="0">
                <a:solidFill>
                  <a:srgbClr val="000000"/>
                </a:solidFill>
                <a:latin typeface="UTM Avo" panose="02040603050506020204" pitchFamily="18" charset="0"/>
              </a:rPr>
              <a:t>* Trường hợp bằng nhau về cạnh góc vuông và góc nhọn của tam giác vuông</a:t>
            </a:r>
          </a:p>
        </p:txBody>
      </p:sp>
      <p:sp>
        <p:nvSpPr>
          <p:cNvPr id="3" name="Rectangle 2">
            <a:extLst>
              <a:ext uri="{FF2B5EF4-FFF2-40B4-BE49-F238E27FC236}">
                <a16:creationId xmlns:a16="http://schemas.microsoft.com/office/drawing/2014/main" id="{95E2521D-6E9F-DB5D-FCEA-7911D2973818}"/>
              </a:ext>
            </a:extLst>
          </p:cNvPr>
          <p:cNvSpPr/>
          <p:nvPr/>
        </p:nvSpPr>
        <p:spPr>
          <a:xfrm>
            <a:off x="1251631" y="1588235"/>
            <a:ext cx="9498889" cy="1543949"/>
          </a:xfrm>
          <a:prstGeom prst="rect">
            <a:avLst/>
          </a:prstGeom>
          <a:solidFill>
            <a:schemeClr val="tx1">
              <a:lumMod val="20000"/>
              <a:lumOff val="80000"/>
            </a:schemeClr>
          </a:solidFill>
          <a:ln>
            <a:solidFill>
              <a:schemeClr val="tx1"/>
            </a:solidFill>
            <a:prstDash val="solid"/>
          </a:ln>
        </p:spPr>
        <p:txBody>
          <a:bodyPr wrap="square">
            <a:spAutoFit/>
          </a:bodyPr>
          <a:lstStyle/>
          <a:p>
            <a:pPr algn="just">
              <a:lnSpc>
                <a:spcPct val="150000"/>
              </a:lnSpc>
            </a:pPr>
            <a:r>
              <a:rPr lang="vi-VN" sz="2200" dirty="0">
                <a:solidFill>
                  <a:srgbClr val="000000"/>
                </a:solidFill>
                <a:latin typeface="UTM Avo" panose="02040603050506020204" pitchFamily="18" charset="0"/>
              </a:rPr>
              <a:t>Nếu một cạnh góc vuông và góc nhọn kề cạnh ấy của tam giác vuông này một cạnh góc vuông và góc nhọn kề cạnh ấy của tam giác vuông kia thì hai tam giác vuông đó bằng nhau</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917CA66-F789-FADC-51CA-2691DEB326A5}"/>
                  </a:ext>
                </a:extLst>
              </p:cNvPr>
              <p:cNvGraphicFramePr>
                <a:graphicFrameLocks noGrp="1"/>
              </p:cNvGraphicFramePr>
              <p:nvPr>
                <p:extLst>
                  <p:ext uri="{D42A27DB-BD31-4B8C-83A1-F6EECF244321}">
                    <p14:modId xmlns:p14="http://schemas.microsoft.com/office/powerpoint/2010/main" val="533219503"/>
                  </p:ext>
                </p:extLst>
              </p:nvPr>
            </p:nvGraphicFramePr>
            <p:xfrm>
              <a:off x="2715263" y="3376561"/>
              <a:ext cx="3826174" cy="2116075"/>
            </p:xfrm>
            <a:graphic>
              <a:graphicData uri="http://schemas.openxmlformats.org/drawingml/2006/table">
                <a:tbl>
                  <a:tblPr firstRow="1" firstCol="1" bandRow="1"/>
                  <a:tblGrid>
                    <a:gridCol w="833954">
                      <a:extLst>
                        <a:ext uri="{9D8B030D-6E8A-4147-A177-3AD203B41FA5}">
                          <a16:colId xmlns:a16="http://schemas.microsoft.com/office/drawing/2014/main" val="3304276446"/>
                        </a:ext>
                      </a:extLst>
                    </a:gridCol>
                    <a:gridCol w="2992220">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400" b="1" kern="1200" dirty="0">
                              <a:solidFill>
                                <a:srgbClr val="000000"/>
                              </a:solidFill>
                              <a:latin typeface="UTM Avo" panose="02040603050506020204" pitchFamily="18" charset="0"/>
                              <a:ea typeface="+mn-ea"/>
                              <a:cs typeface="+mn-cs"/>
                            </a:rPr>
                            <a:t>GT</a:t>
                          </a:r>
                          <a:endParaRPr lang="en-US" sz="2400" b="1" kern="1200" dirty="0">
                            <a:solidFill>
                              <a:srgbClr val="000000"/>
                            </a:solidFill>
                            <a:latin typeface="UTM Avo" panose="02040603050506020204" pitchFamily="18" charset="0"/>
                            <a:ea typeface="+mn-ea"/>
                            <a:cs typeface="+mn-cs"/>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nor/>
                                </m:rPr>
                                <a:rPr lang="en-US" sz="2400" i="0" kern="1200" dirty="0" smtClean="0">
                                  <a:solidFill>
                                    <a:srgbClr val="000000"/>
                                  </a:solidFill>
                                  <a:latin typeface="UTM Avo" panose="02040603050506020204" pitchFamily="18" charset="0"/>
                                  <a:ea typeface="+mn-ea"/>
                                  <a:cs typeface="+mn-cs"/>
                                </a:rPr>
                                <m:t>ΔABC</m:t>
                              </m:r>
                            </m:oMath>
                          </a14:m>
                          <a:r>
                            <a:rPr lang="vi-VN" sz="2400" kern="1200" dirty="0">
                              <a:solidFill>
                                <a:srgbClr val="000000"/>
                              </a:solidFill>
                              <a:latin typeface="UTM Avo" panose="02040603050506020204" pitchFamily="18" charset="0"/>
                              <a:ea typeface="+mn-ea"/>
                              <a:cs typeface="+mn-cs"/>
                            </a:rPr>
                            <a:t>, </a:t>
                          </a:r>
                          <a14:m>
                            <m:oMath xmlns:m="http://schemas.openxmlformats.org/officeDocument/2006/math">
                              <m:r>
                                <m:rPr>
                                  <m:nor/>
                                </m:rPr>
                                <a:rPr lang="en-US" sz="2400" i="0" kern="1200" dirty="0" smtClean="0">
                                  <a:solidFill>
                                    <a:srgbClr val="000000"/>
                                  </a:solidFill>
                                  <a:latin typeface="UTM Avo" panose="02040603050506020204" pitchFamily="18" charset="0"/>
                                  <a:ea typeface="+mn-ea"/>
                                  <a:cs typeface="+mn-cs"/>
                                </a:rPr>
                                <m:t>Δ</m:t>
                              </m:r>
                              <m:r>
                                <m:rPr>
                                  <m:nor/>
                                </m:rPr>
                                <a:rPr lang="en-US" sz="2400" i="0" kern="1200" dirty="0">
                                  <a:solidFill>
                                    <a:srgbClr val="000000"/>
                                  </a:solidFill>
                                  <a:latin typeface="UTM Avo" panose="02040603050506020204" pitchFamily="18" charset="0"/>
                                  <a:ea typeface="+mn-ea"/>
                                  <a:cs typeface="+mn-cs"/>
                                </a:rPr>
                                <m:t>A</m:t>
                              </m:r>
                              <m:r>
                                <m:rPr>
                                  <m:nor/>
                                </m:rPr>
                                <a:rPr lang="vi-VN" sz="2400" i="0" kern="1200" dirty="0">
                                  <a:solidFill>
                                    <a:srgbClr val="000000"/>
                                  </a:solidFill>
                                  <a:latin typeface="UTM Avo" panose="02040603050506020204" pitchFamily="18" charset="0"/>
                                  <a:ea typeface="+mn-ea"/>
                                  <a:cs typeface="+mn-cs"/>
                                </a:rPr>
                                <m:t>’</m:t>
                              </m:r>
                              <m:r>
                                <m:rPr>
                                  <m:nor/>
                                </m:rPr>
                                <a:rPr lang="vi-VN" sz="2400" i="0" kern="1200" dirty="0">
                                  <a:solidFill>
                                    <a:srgbClr val="000000"/>
                                  </a:solidFill>
                                  <a:latin typeface="UTM Avo" panose="02040603050506020204" pitchFamily="18" charset="0"/>
                                  <a:ea typeface="+mn-ea"/>
                                  <a:cs typeface="+mn-cs"/>
                                </a:rPr>
                                <m:t>B</m:t>
                              </m:r>
                              <m:r>
                                <m:rPr>
                                  <m:nor/>
                                </m:rPr>
                                <a:rPr lang="vi-VN" sz="2400" i="0" kern="1200" dirty="0">
                                  <a:solidFill>
                                    <a:srgbClr val="000000"/>
                                  </a:solidFill>
                                  <a:latin typeface="UTM Avo" panose="02040603050506020204" pitchFamily="18" charset="0"/>
                                  <a:ea typeface="+mn-ea"/>
                                  <a:cs typeface="+mn-cs"/>
                                </a:rPr>
                                <m:t>’</m:t>
                              </m:r>
                              <m:r>
                                <m:rPr>
                                  <m:nor/>
                                </m:rPr>
                                <a:rPr lang="vi-VN" sz="2400" i="0" kern="1200" dirty="0">
                                  <a:solidFill>
                                    <a:srgbClr val="000000"/>
                                  </a:solidFill>
                                  <a:latin typeface="UTM Avo" panose="02040603050506020204" pitchFamily="18" charset="0"/>
                                  <a:ea typeface="+mn-ea"/>
                                  <a:cs typeface="+mn-cs"/>
                                </a:rPr>
                                <m:t>C</m:t>
                              </m:r>
                              <m:r>
                                <m:rPr>
                                  <m:nor/>
                                </m:rPr>
                                <a:rPr lang="vi-VN" sz="2400" i="0" kern="1200" dirty="0">
                                  <a:solidFill>
                                    <a:srgbClr val="000000"/>
                                  </a:solidFill>
                                  <a:latin typeface="UTM Avo" panose="02040603050506020204" pitchFamily="18" charset="0"/>
                                  <a:ea typeface="+mn-ea"/>
                                  <a:cs typeface="+mn-cs"/>
                                </a:rPr>
                                <m:t>’</m:t>
                              </m:r>
                            </m:oMath>
                          </a14:m>
                          <a:endParaRPr lang="en-US" sz="2400" i="0" kern="1200" dirty="0">
                            <a:solidFill>
                              <a:srgbClr val="000000"/>
                            </a:solidFill>
                            <a:latin typeface="UTM Avo" panose="02040603050506020204" pitchFamily="18" charset="0"/>
                            <a:ea typeface="+mn-ea"/>
                            <a:cs typeface="+mn-cs"/>
                          </a:endParaRPr>
                        </a:p>
                        <a:p>
                          <a:pPr marL="0" marR="0" algn="just">
                            <a:lnSpc>
                              <a:spcPct val="150000"/>
                            </a:lnSpc>
                            <a:spcBef>
                              <a:spcPts val="0"/>
                            </a:spcBef>
                            <a:spcAft>
                              <a:spcPts val="0"/>
                            </a:spcAft>
                          </a:pPr>
                          <a14:m>
                            <m:oMath xmlns:m="http://schemas.openxmlformats.org/officeDocument/2006/math">
                              <m:acc>
                                <m:accPr>
                                  <m:chr m:val="̂"/>
                                  <m:ctrlPr>
                                    <a:rPr lang="en-US" sz="2400" i="1" kern="1200">
                                      <a:solidFill>
                                        <a:srgbClr val="000000"/>
                                      </a:solidFill>
                                      <a:latin typeface="Cambria Math" panose="02040503050406030204" pitchFamily="18" charset="0"/>
                                      <a:ea typeface="+mn-ea"/>
                                      <a:cs typeface="+mn-cs"/>
                                    </a:rPr>
                                  </m:ctrlPr>
                                </m:accPr>
                                <m:e>
                                  <m:r>
                                    <m:rPr>
                                      <m:nor/>
                                    </m:rPr>
                                    <a:rPr lang="vi-VN" sz="2400" i="0" kern="1200">
                                      <a:solidFill>
                                        <a:srgbClr val="000000"/>
                                      </a:solidFill>
                                      <a:latin typeface="UTM Avo" panose="02040603050506020204" pitchFamily="18" charset="0"/>
                                      <a:ea typeface="+mn-ea"/>
                                      <a:cs typeface="+mn-cs"/>
                                    </a:rPr>
                                    <m:t>A</m:t>
                                  </m:r>
                                </m:e>
                              </m:acc>
                              <m:r>
                                <a:rPr lang="en-US" sz="2400" b="0" i="0" kern="1200" smtClean="0">
                                  <a:solidFill>
                                    <a:srgbClr val="000000"/>
                                  </a:solidFill>
                                  <a:latin typeface="Cambria Math" panose="02040503050406030204" pitchFamily="18" charset="0"/>
                                  <a:ea typeface="+mn-ea"/>
                                  <a:cs typeface="+mn-cs"/>
                                </a:rPr>
                                <m:t> </m:t>
                              </m:r>
                              <m:r>
                                <m:rPr>
                                  <m:nor/>
                                </m:rPr>
                                <a:rPr lang="vi-VN" sz="2400" i="0" kern="1200">
                                  <a:solidFill>
                                    <a:srgbClr val="000000"/>
                                  </a:solidFill>
                                  <a:latin typeface="UTM Avo" panose="02040603050506020204" pitchFamily="18" charset="0"/>
                                  <a:ea typeface="+mn-ea"/>
                                  <a:cs typeface="+mn-cs"/>
                                </a:rPr>
                                <m:t>=</m:t>
                              </m:r>
                              <m:acc>
                                <m:accPr>
                                  <m:chr m:val="̂"/>
                                  <m:ctrlPr>
                                    <a:rPr lang="en-US" sz="2400" i="1" kern="1200">
                                      <a:solidFill>
                                        <a:srgbClr val="000000"/>
                                      </a:solidFill>
                                      <a:latin typeface="Cambria Math" panose="02040503050406030204" pitchFamily="18" charset="0"/>
                                      <a:ea typeface="+mn-ea"/>
                                      <a:cs typeface="+mn-cs"/>
                                    </a:rPr>
                                  </m:ctrlPr>
                                </m:accPr>
                                <m:e>
                                  <m:r>
                                    <m:rPr>
                                      <m:nor/>
                                    </m:rPr>
                                    <a:rPr lang="en-US" sz="2400" b="0" i="0" kern="1200" smtClean="0">
                                      <a:solidFill>
                                        <a:srgbClr val="000000"/>
                                      </a:solidFill>
                                      <a:latin typeface="UTM Avo" panose="02040603050506020204" pitchFamily="18" charset="0"/>
                                      <a:ea typeface="+mn-ea"/>
                                      <a:cs typeface="+mn-cs"/>
                                    </a:rPr>
                                    <m:t> </m:t>
                                  </m:r>
                                  <m:r>
                                    <m:rPr>
                                      <m:nor/>
                                    </m:rPr>
                                    <a:rPr lang="vi-VN" sz="2400" i="0" kern="1200">
                                      <a:solidFill>
                                        <a:srgbClr val="000000"/>
                                      </a:solidFill>
                                      <a:latin typeface="UTM Avo" panose="02040603050506020204" pitchFamily="18" charset="0"/>
                                      <a:ea typeface="+mn-ea"/>
                                      <a:cs typeface="+mn-cs"/>
                                    </a:rPr>
                                    <m:t>A</m:t>
                                  </m:r>
                                  <m:r>
                                    <m:rPr>
                                      <m:nor/>
                                    </m:rPr>
                                    <a:rPr lang="vi-VN" sz="2400" i="0" kern="1200">
                                      <a:solidFill>
                                        <a:srgbClr val="000000"/>
                                      </a:solidFill>
                                      <a:latin typeface="UTM Avo" panose="02040603050506020204" pitchFamily="18" charset="0"/>
                                      <a:ea typeface="+mn-ea"/>
                                      <a:cs typeface="+mn-cs"/>
                                    </a:rPr>
                                    <m:t>′</m:t>
                                  </m:r>
                                </m:e>
                              </m:acc>
                              <m:r>
                                <m:rPr>
                                  <m:nor/>
                                </m:rPr>
                                <a:rPr lang="en-US" sz="2400" b="0" i="0" kern="1200" smtClean="0">
                                  <a:solidFill>
                                    <a:srgbClr val="000000"/>
                                  </a:solidFill>
                                  <a:latin typeface="UTM Avo" panose="02040603050506020204" pitchFamily="18" charset="0"/>
                                  <a:ea typeface="+mn-ea"/>
                                  <a:cs typeface="+mn-cs"/>
                                </a:rPr>
                                <m:t> </m:t>
                              </m:r>
                              <m:r>
                                <m:rPr>
                                  <m:nor/>
                                </m:rPr>
                                <a:rPr lang="vi-VN" sz="2400" i="0" kern="1200">
                                  <a:solidFill>
                                    <a:srgbClr val="000000"/>
                                  </a:solidFill>
                                  <a:latin typeface="UTM Avo" panose="02040603050506020204" pitchFamily="18" charset="0"/>
                                  <a:ea typeface="+mn-ea"/>
                                  <a:cs typeface="+mn-cs"/>
                                </a:rPr>
                                <m:t>=</m:t>
                              </m:r>
                              <m:r>
                                <m:rPr>
                                  <m:nor/>
                                </m:rPr>
                                <a:rPr lang="en-US" sz="2400" b="0" i="0" kern="1200" smtClean="0">
                                  <a:solidFill>
                                    <a:srgbClr val="000000"/>
                                  </a:solidFill>
                                  <a:latin typeface="UTM Avo" panose="02040603050506020204" pitchFamily="18" charset="0"/>
                                  <a:ea typeface="+mn-ea"/>
                                  <a:cs typeface="+mn-cs"/>
                                </a:rPr>
                                <m:t> </m:t>
                              </m:r>
                              <m:r>
                                <m:rPr>
                                  <m:nor/>
                                </m:rPr>
                                <a:rPr lang="vi-VN" sz="2400" i="0" kern="1200">
                                  <a:solidFill>
                                    <a:srgbClr val="000000"/>
                                  </a:solidFill>
                                  <a:latin typeface="UTM Avo" panose="02040603050506020204" pitchFamily="18" charset="0"/>
                                  <a:ea typeface="+mn-ea"/>
                                  <a:cs typeface="+mn-cs"/>
                                </a:rPr>
                                <m:t>90</m:t>
                              </m:r>
                              <m:r>
                                <m:rPr>
                                  <m:nor/>
                                </m:rPr>
                                <a:rPr lang="vi-VN" sz="2400" i="0" kern="1200">
                                  <a:solidFill>
                                    <a:srgbClr val="000000"/>
                                  </a:solidFill>
                                  <a:latin typeface="UTM Avo" panose="02040603050506020204" pitchFamily="18" charset="0"/>
                                  <a:ea typeface="+mn-ea"/>
                                  <a:cs typeface="+mn-cs"/>
                                </a:rPr>
                                <m:t>°</m:t>
                              </m:r>
                            </m:oMath>
                          </a14:m>
                          <a:r>
                            <a:rPr lang="vi-VN" sz="2400" i="0" kern="1200" dirty="0">
                              <a:solidFill>
                                <a:srgbClr val="000000"/>
                              </a:solidFill>
                              <a:latin typeface="UTM Avo" panose="02040603050506020204" pitchFamily="18" charset="0"/>
                              <a:ea typeface="+mn-ea"/>
                              <a:cs typeface="+mn-cs"/>
                            </a:rPr>
                            <a:t> </a:t>
                          </a:r>
                          <a:endParaRPr lang="en-US" sz="2400" i="0" kern="1200" dirty="0">
                            <a:solidFill>
                              <a:srgbClr val="000000"/>
                            </a:solidFill>
                            <a:latin typeface="UTM Avo" panose="02040603050506020204" pitchFamily="18" charset="0"/>
                            <a:ea typeface="+mn-ea"/>
                            <a:cs typeface="+mn-cs"/>
                          </a:endParaRPr>
                        </a:p>
                        <a:p>
                          <a:pPr marL="0" marR="0" algn="just">
                            <a:lnSpc>
                              <a:spcPct val="150000"/>
                            </a:lnSpc>
                            <a:spcBef>
                              <a:spcPts val="0"/>
                            </a:spcBef>
                            <a:spcAft>
                              <a:spcPts val="0"/>
                            </a:spcAft>
                          </a:pPr>
                          <a14:m>
                            <m:oMath xmlns:m="http://schemas.openxmlformats.org/officeDocument/2006/math">
                              <m:r>
                                <m:rPr>
                                  <m:nor/>
                                </m:rPr>
                                <a:rPr lang="vi-VN" sz="2400" i="0" kern="1200" dirty="0" smtClean="0">
                                  <a:solidFill>
                                    <a:srgbClr val="000000"/>
                                  </a:solidFill>
                                  <a:latin typeface="UTM Avo" panose="02040603050506020204" pitchFamily="18" charset="0"/>
                                  <a:ea typeface="+mn-ea"/>
                                  <a:cs typeface="+mn-cs"/>
                                </a:rPr>
                                <m:t>AB</m:t>
                              </m:r>
                              <m:r>
                                <m:rPr>
                                  <m:nor/>
                                </m:rPr>
                                <a:rPr lang="en-US" sz="2400" b="0" i="0" kern="1200" dirty="0" smtClean="0">
                                  <a:solidFill>
                                    <a:srgbClr val="000000"/>
                                  </a:solidFill>
                                  <a:latin typeface="UTM Avo" panose="02040603050506020204" pitchFamily="18" charset="0"/>
                                  <a:ea typeface="+mn-ea"/>
                                  <a:cs typeface="+mn-cs"/>
                                </a:rPr>
                                <m:t> </m:t>
                              </m:r>
                              <m:r>
                                <m:rPr>
                                  <m:nor/>
                                </m:rPr>
                                <a:rPr lang="vi-VN" sz="2400" i="0" kern="1200" dirty="0" smtClean="0">
                                  <a:solidFill>
                                    <a:srgbClr val="000000"/>
                                  </a:solidFill>
                                  <a:latin typeface="UTM Avo" panose="02040603050506020204" pitchFamily="18" charset="0"/>
                                  <a:ea typeface="+mn-ea"/>
                                  <a:cs typeface="+mn-cs"/>
                                </a:rPr>
                                <m:t>=</m:t>
                              </m:r>
                              <m:r>
                                <m:rPr>
                                  <m:nor/>
                                </m:rPr>
                                <a:rPr lang="en-US" sz="2400" b="0" i="0" kern="1200" dirty="0" smtClean="0">
                                  <a:solidFill>
                                    <a:srgbClr val="000000"/>
                                  </a:solidFill>
                                  <a:latin typeface="UTM Avo" panose="02040603050506020204" pitchFamily="18" charset="0"/>
                                  <a:ea typeface="+mn-ea"/>
                                  <a:cs typeface="+mn-cs"/>
                                </a:rPr>
                                <m:t> </m:t>
                              </m:r>
                              <m:r>
                                <m:rPr>
                                  <m:nor/>
                                </m:rPr>
                                <a:rPr lang="vi-VN" sz="2400" i="0" kern="1200" dirty="0" smtClean="0">
                                  <a:solidFill>
                                    <a:srgbClr val="000000"/>
                                  </a:solidFill>
                                  <a:latin typeface="UTM Avo" panose="02040603050506020204" pitchFamily="18" charset="0"/>
                                  <a:ea typeface="+mn-ea"/>
                                  <a:cs typeface="+mn-cs"/>
                                </a:rPr>
                                <m:t>A</m:t>
                              </m:r>
                              <m:r>
                                <m:rPr>
                                  <m:nor/>
                                </m:rPr>
                                <a:rPr lang="vi-VN" sz="2400" i="0" kern="1200" dirty="0" smtClean="0">
                                  <a:solidFill>
                                    <a:srgbClr val="000000"/>
                                  </a:solidFill>
                                  <a:latin typeface="UTM Avo" panose="02040603050506020204" pitchFamily="18" charset="0"/>
                                  <a:ea typeface="+mn-ea"/>
                                  <a:cs typeface="+mn-cs"/>
                                </a:rPr>
                                <m:t>’</m:t>
                              </m:r>
                              <m:r>
                                <m:rPr>
                                  <m:nor/>
                                </m:rPr>
                                <a:rPr lang="vi-VN" sz="2400" i="0" kern="1200" dirty="0" smtClean="0">
                                  <a:solidFill>
                                    <a:srgbClr val="000000"/>
                                  </a:solidFill>
                                  <a:latin typeface="UTM Avo" panose="02040603050506020204" pitchFamily="18" charset="0"/>
                                  <a:ea typeface="+mn-ea"/>
                                  <a:cs typeface="+mn-cs"/>
                                </a:rPr>
                                <m:t>B</m:t>
                              </m:r>
                              <m:r>
                                <m:rPr>
                                  <m:nor/>
                                </m:rPr>
                                <a:rPr lang="vi-VN" sz="2400" i="0" kern="1200" dirty="0" smtClean="0">
                                  <a:solidFill>
                                    <a:srgbClr val="000000"/>
                                  </a:solidFill>
                                  <a:latin typeface="UTM Avo" panose="02040603050506020204" pitchFamily="18" charset="0"/>
                                  <a:ea typeface="+mn-ea"/>
                                  <a:cs typeface="+mn-cs"/>
                                </a:rPr>
                                <m:t>’</m:t>
                              </m:r>
                            </m:oMath>
                          </a14:m>
                          <a:r>
                            <a:rPr lang="vi-VN" sz="2400" i="0" kern="1200" dirty="0">
                              <a:solidFill>
                                <a:srgbClr val="000000"/>
                              </a:solidFill>
                              <a:latin typeface="UTM Avo" panose="02040603050506020204" pitchFamily="18" charset="0"/>
                              <a:ea typeface="+mn-ea"/>
                              <a:cs typeface="+mn-cs"/>
                            </a:rPr>
                            <a:t>; </a:t>
                          </a:r>
                          <a14:m>
                            <m:oMath xmlns:m="http://schemas.openxmlformats.org/officeDocument/2006/math">
                              <m:acc>
                                <m:accPr>
                                  <m:chr m:val="̂"/>
                                  <m:ctrlPr>
                                    <a:rPr lang="en-US" sz="2400" i="1" kern="1200">
                                      <a:solidFill>
                                        <a:srgbClr val="000000"/>
                                      </a:solidFill>
                                      <a:latin typeface="Cambria Math" panose="02040503050406030204" pitchFamily="18" charset="0"/>
                                      <a:ea typeface="+mn-ea"/>
                                      <a:cs typeface="+mn-cs"/>
                                    </a:rPr>
                                  </m:ctrlPr>
                                </m:accPr>
                                <m:e>
                                  <m:r>
                                    <m:rPr>
                                      <m:nor/>
                                    </m:rPr>
                                    <a:rPr lang="vi-VN" sz="2400" i="0" kern="1200">
                                      <a:solidFill>
                                        <a:srgbClr val="000000"/>
                                      </a:solidFill>
                                      <a:latin typeface="UTM Avo" panose="02040603050506020204" pitchFamily="18" charset="0"/>
                                      <a:ea typeface="+mn-ea"/>
                                      <a:cs typeface="+mn-cs"/>
                                    </a:rPr>
                                    <m:t>B</m:t>
                                  </m:r>
                                </m:e>
                              </m:acc>
                              <m:r>
                                <m:rPr>
                                  <m:nor/>
                                </m:rPr>
                                <a:rPr lang="en-US" sz="2400" b="0" i="0" kern="1200" smtClean="0">
                                  <a:solidFill>
                                    <a:srgbClr val="000000"/>
                                  </a:solidFill>
                                  <a:latin typeface="UTM Avo" panose="02040603050506020204" pitchFamily="18" charset="0"/>
                                  <a:ea typeface="+mn-ea"/>
                                  <a:cs typeface="+mn-cs"/>
                                </a:rPr>
                                <m:t> </m:t>
                              </m:r>
                              <m:r>
                                <m:rPr>
                                  <m:nor/>
                                </m:rPr>
                                <a:rPr lang="vi-VN" sz="2400" i="0" kern="1200">
                                  <a:solidFill>
                                    <a:srgbClr val="000000"/>
                                  </a:solidFill>
                                  <a:latin typeface="UTM Avo" panose="02040603050506020204" pitchFamily="18" charset="0"/>
                                  <a:ea typeface="+mn-ea"/>
                                  <a:cs typeface="+mn-cs"/>
                                </a:rPr>
                                <m:t>=</m:t>
                              </m:r>
                              <m:r>
                                <m:rPr>
                                  <m:nor/>
                                </m:rPr>
                                <a:rPr lang="en-US" sz="2400" b="0" i="0" kern="1200" smtClean="0">
                                  <a:solidFill>
                                    <a:srgbClr val="000000"/>
                                  </a:solidFill>
                                  <a:latin typeface="UTM Avo" panose="02040603050506020204" pitchFamily="18" charset="0"/>
                                  <a:ea typeface="+mn-ea"/>
                                  <a:cs typeface="+mn-cs"/>
                                </a:rPr>
                                <m:t> </m:t>
                              </m:r>
                              <m:acc>
                                <m:accPr>
                                  <m:chr m:val="̂"/>
                                  <m:ctrlPr>
                                    <a:rPr lang="en-US" sz="2400" i="1" kern="1200">
                                      <a:solidFill>
                                        <a:srgbClr val="000000"/>
                                      </a:solidFill>
                                      <a:latin typeface="Cambria Math" panose="02040503050406030204" pitchFamily="18" charset="0"/>
                                      <a:ea typeface="+mn-ea"/>
                                      <a:cs typeface="+mn-cs"/>
                                    </a:rPr>
                                  </m:ctrlPr>
                                </m:accPr>
                                <m:e>
                                  <m:r>
                                    <m:rPr>
                                      <m:nor/>
                                    </m:rPr>
                                    <a:rPr lang="vi-VN" sz="2400" i="0" kern="1200">
                                      <a:solidFill>
                                        <a:srgbClr val="000000"/>
                                      </a:solidFill>
                                      <a:latin typeface="UTM Avo" panose="02040603050506020204" pitchFamily="18" charset="0"/>
                                      <a:ea typeface="+mn-ea"/>
                                      <a:cs typeface="+mn-cs"/>
                                    </a:rPr>
                                    <m:t>B</m:t>
                                  </m:r>
                                  <m:r>
                                    <m:rPr>
                                      <m:nor/>
                                    </m:rPr>
                                    <a:rPr lang="vi-VN" sz="2400" i="0" kern="1200">
                                      <a:solidFill>
                                        <a:srgbClr val="000000"/>
                                      </a:solidFill>
                                      <a:latin typeface="UTM Avo" panose="02040603050506020204" pitchFamily="18" charset="0"/>
                                      <a:ea typeface="+mn-ea"/>
                                      <a:cs typeface="+mn-cs"/>
                                    </a:rPr>
                                    <m:t>′</m:t>
                                  </m:r>
                                </m:e>
                              </m:acc>
                            </m:oMath>
                          </a14:m>
                          <a:r>
                            <a:rPr lang="vi-VN" sz="2400" i="0" kern="1200" dirty="0">
                              <a:solidFill>
                                <a:srgbClr val="000000"/>
                              </a:solidFill>
                              <a:latin typeface="UTM Avo" panose="02040603050506020204" pitchFamily="18" charset="0"/>
                              <a:ea typeface="+mn-ea"/>
                              <a:cs typeface="+mn-cs"/>
                            </a:rPr>
                            <a:t> </a:t>
                          </a:r>
                          <a:endParaRPr lang="en-US" sz="2400" i="0" kern="1200" dirty="0">
                            <a:solidFill>
                              <a:srgbClr val="000000"/>
                            </a:solidFill>
                            <a:latin typeface="UTM Avo" panose="02040603050506020204"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400" b="1" kern="1200" dirty="0">
                              <a:solidFill>
                                <a:srgbClr val="000000"/>
                              </a:solidFill>
                              <a:latin typeface="UTM Avo" panose="02040603050506020204" pitchFamily="18" charset="0"/>
                              <a:ea typeface="+mn-ea"/>
                              <a:cs typeface="+mn-cs"/>
                            </a:rPr>
                            <a:t>KL</a:t>
                          </a:r>
                          <a:endParaRPr lang="en-US" sz="2400" b="1" kern="1200" dirty="0">
                            <a:solidFill>
                              <a:srgbClr val="000000"/>
                            </a:solidFill>
                            <a:latin typeface="UTM Avo" panose="02040603050506020204" pitchFamily="18" charset="0"/>
                            <a:ea typeface="+mn-ea"/>
                            <a:cs typeface="+mn-cs"/>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defTabSz="914400" rtl="0" eaLnBrk="1" latinLnBrk="0" hangingPunct="1">
                            <a:lnSpc>
                              <a:spcPct val="150000"/>
                            </a:lnSpc>
                            <a:spcBef>
                              <a:spcPts val="0"/>
                            </a:spcBef>
                            <a:spcAft>
                              <a:spcPts val="0"/>
                            </a:spcAft>
                          </a:pPr>
                          <a14:m>
                            <m:oMath xmlns:m="http://schemas.openxmlformats.org/officeDocument/2006/math">
                              <m:r>
                                <m:rPr>
                                  <m:sty m:val="p"/>
                                </m:rPr>
                                <a:rPr lang="en-US" sz="2400" i="0" kern="1200" dirty="0" smtClean="0">
                                  <a:solidFill>
                                    <a:srgbClr val="000000"/>
                                  </a:solidFill>
                                  <a:latin typeface="Cambria Math" panose="02040503050406030204" pitchFamily="18" charset="0"/>
                                  <a:ea typeface="+mn-ea"/>
                                  <a:cs typeface="+mn-cs"/>
                                </a:rPr>
                                <m:t>Δ</m:t>
                              </m:r>
                              <m:r>
                                <m:rPr>
                                  <m:nor/>
                                </m:rPr>
                                <a:rPr lang="vi-VN" sz="2400" i="0" kern="1200" dirty="0">
                                  <a:solidFill>
                                    <a:srgbClr val="000000"/>
                                  </a:solidFill>
                                  <a:latin typeface="UTM Avo" panose="02040603050506020204" pitchFamily="18" charset="0"/>
                                  <a:ea typeface="+mn-ea"/>
                                  <a:cs typeface="+mn-cs"/>
                                </a:rPr>
                                <m:t>ABC</m:t>
                              </m:r>
                              <m:r>
                                <a:rPr lang="vi-VN" sz="2400" i="0" kern="1200" dirty="0">
                                  <a:solidFill>
                                    <a:srgbClr val="000000"/>
                                  </a:solidFill>
                                  <a:latin typeface="Cambria Math" panose="02040503050406030204" pitchFamily="18" charset="0"/>
                                  <a:ea typeface="+mn-ea"/>
                                  <a:cs typeface="+mn-cs"/>
                                </a:rPr>
                                <m:t>=</m:t>
                              </m:r>
                              <m:r>
                                <m:rPr>
                                  <m:nor/>
                                </m:rPr>
                                <a:rPr lang="en-US" sz="2400" i="0" kern="1200" dirty="0">
                                  <a:solidFill>
                                    <a:srgbClr val="000000"/>
                                  </a:solidFill>
                                  <a:latin typeface="UTM Avo" panose="02040603050506020204" pitchFamily="18" charset="0"/>
                                  <a:ea typeface="+mn-ea"/>
                                  <a:cs typeface="+mn-cs"/>
                                </a:rPr>
                                <m:t>Δ</m:t>
                              </m:r>
                              <m:r>
                                <m:rPr>
                                  <m:nor/>
                                </m:rPr>
                                <a:rPr lang="vi-VN" sz="2400" i="0" kern="1200" dirty="0">
                                  <a:solidFill>
                                    <a:srgbClr val="000000"/>
                                  </a:solidFill>
                                  <a:latin typeface="UTM Avo" panose="02040603050506020204" pitchFamily="18" charset="0"/>
                                  <a:ea typeface="+mn-ea"/>
                                  <a:cs typeface="+mn-cs"/>
                                </a:rPr>
                                <m:t>A</m:t>
                              </m:r>
                              <m:r>
                                <m:rPr>
                                  <m:nor/>
                                </m:rPr>
                                <a:rPr lang="vi-VN" sz="2400" i="0" kern="1200" dirty="0">
                                  <a:solidFill>
                                    <a:srgbClr val="000000"/>
                                  </a:solidFill>
                                  <a:latin typeface="UTM Avo" panose="02040603050506020204" pitchFamily="18" charset="0"/>
                                  <a:ea typeface="+mn-ea"/>
                                  <a:cs typeface="+mn-cs"/>
                                </a:rPr>
                                <m:t>’</m:t>
                              </m:r>
                              <m:r>
                                <m:rPr>
                                  <m:nor/>
                                </m:rPr>
                                <a:rPr lang="vi-VN" sz="2400" i="0" kern="1200" dirty="0">
                                  <a:solidFill>
                                    <a:srgbClr val="000000"/>
                                  </a:solidFill>
                                  <a:latin typeface="UTM Avo" panose="02040603050506020204" pitchFamily="18" charset="0"/>
                                  <a:ea typeface="+mn-ea"/>
                                  <a:cs typeface="+mn-cs"/>
                                </a:rPr>
                                <m:t>B</m:t>
                              </m:r>
                              <m:r>
                                <m:rPr>
                                  <m:nor/>
                                </m:rPr>
                                <a:rPr lang="vi-VN" sz="2400" i="0" kern="1200" dirty="0">
                                  <a:solidFill>
                                    <a:srgbClr val="000000"/>
                                  </a:solidFill>
                                  <a:latin typeface="UTM Avo" panose="02040603050506020204" pitchFamily="18" charset="0"/>
                                  <a:ea typeface="+mn-ea"/>
                                  <a:cs typeface="+mn-cs"/>
                                </a:rPr>
                                <m:t>’</m:t>
                              </m:r>
                              <m:r>
                                <m:rPr>
                                  <m:nor/>
                                </m:rPr>
                                <a:rPr lang="vi-VN" sz="2400" i="0" kern="1200" dirty="0">
                                  <a:solidFill>
                                    <a:srgbClr val="000000"/>
                                  </a:solidFill>
                                  <a:latin typeface="UTM Avo" panose="02040603050506020204" pitchFamily="18" charset="0"/>
                                  <a:ea typeface="+mn-ea"/>
                                  <a:cs typeface="+mn-cs"/>
                                </a:rPr>
                                <m:t>C</m:t>
                              </m:r>
                              <m:r>
                                <a:rPr lang="vi-VN" sz="2400" i="0" kern="1200" dirty="0">
                                  <a:solidFill>
                                    <a:srgbClr val="000000"/>
                                  </a:solidFill>
                                  <a:latin typeface="Cambria Math" panose="02040503050406030204" pitchFamily="18" charset="0"/>
                                  <a:ea typeface="+mn-ea"/>
                                  <a:cs typeface="+mn-cs"/>
                                </a:rPr>
                                <m:t>’</m:t>
                              </m:r>
                            </m:oMath>
                          </a14:m>
                          <a:r>
                            <a:rPr lang="en-US" sz="2400" i="0" kern="1200" dirty="0">
                              <a:solidFill>
                                <a:srgbClr val="000000"/>
                              </a:solidFill>
                              <a:latin typeface="UTM Avo" panose="02040603050506020204" pitchFamily="18" charset="0"/>
                              <a:ea typeface="+mn-ea"/>
                              <a:cs typeface="+mn-cs"/>
                            </a:rPr>
                            <a:t>.</a:t>
                          </a: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8715940"/>
                      </a:ext>
                    </a:extLst>
                  </a:tr>
                </a:tbl>
              </a:graphicData>
            </a:graphic>
          </p:graphicFrame>
        </mc:Choice>
        <mc:Fallback xmlns="">
          <p:graphicFrame>
            <p:nvGraphicFramePr>
              <p:cNvPr id="6" name="Table 5">
                <a:extLst>
                  <a:ext uri="{FF2B5EF4-FFF2-40B4-BE49-F238E27FC236}">
                    <a16:creationId xmlns:a16="http://schemas.microsoft.com/office/drawing/2014/main" id="{A917CA66-F789-FADC-51CA-2691DEB326A5}"/>
                  </a:ext>
                </a:extLst>
              </p:cNvPr>
              <p:cNvGraphicFramePr>
                <a:graphicFrameLocks noGrp="1"/>
              </p:cNvGraphicFramePr>
              <p:nvPr>
                <p:extLst>
                  <p:ext uri="{D42A27DB-BD31-4B8C-83A1-F6EECF244321}">
                    <p14:modId xmlns:p14="http://schemas.microsoft.com/office/powerpoint/2010/main" val="533219503"/>
                  </p:ext>
                </p:extLst>
              </p:nvPr>
            </p:nvGraphicFramePr>
            <p:xfrm>
              <a:off x="2715263" y="3376561"/>
              <a:ext cx="3826174" cy="2116075"/>
            </p:xfrm>
            <a:graphic>
              <a:graphicData uri="http://schemas.openxmlformats.org/drawingml/2006/table">
                <a:tbl>
                  <a:tblPr firstRow="1" firstCol="1" bandRow="1"/>
                  <a:tblGrid>
                    <a:gridCol w="833954">
                      <a:extLst>
                        <a:ext uri="{9D8B030D-6E8A-4147-A177-3AD203B41FA5}">
                          <a16:colId xmlns:a16="http://schemas.microsoft.com/office/drawing/2014/main" val="3304276446"/>
                        </a:ext>
                      </a:extLst>
                    </a:gridCol>
                    <a:gridCol w="2992220">
                      <a:extLst>
                        <a:ext uri="{9D8B030D-6E8A-4147-A177-3AD203B41FA5}">
                          <a16:colId xmlns:a16="http://schemas.microsoft.com/office/drawing/2014/main" val="576607275"/>
                        </a:ext>
                      </a:extLst>
                    </a:gridCol>
                  </a:tblGrid>
                  <a:tr h="1624140">
                    <a:tc>
                      <a:txBody>
                        <a:bodyPr/>
                        <a:lstStyle/>
                        <a:p>
                          <a:pPr marL="0" marR="0" algn="ctr">
                            <a:lnSpc>
                              <a:spcPct val="150000"/>
                            </a:lnSpc>
                            <a:spcBef>
                              <a:spcPts val="0"/>
                            </a:spcBef>
                            <a:spcAft>
                              <a:spcPts val="0"/>
                            </a:spcAft>
                          </a:pPr>
                          <a:r>
                            <a:rPr lang="vi-VN" sz="2400" b="1" kern="1200" dirty="0">
                              <a:solidFill>
                                <a:srgbClr val="000000"/>
                              </a:solidFill>
                              <a:latin typeface="UTM Avo" panose="02040603050506020204" pitchFamily="18" charset="0"/>
                              <a:ea typeface="+mn-ea"/>
                              <a:cs typeface="+mn-cs"/>
                            </a:rPr>
                            <a:t>GT</a:t>
                          </a:r>
                          <a:endParaRPr lang="en-US" sz="2400" b="1" kern="1200" dirty="0">
                            <a:solidFill>
                              <a:srgbClr val="000000"/>
                            </a:solidFill>
                            <a:latin typeface="UTM Avo" panose="02040603050506020204" pitchFamily="18" charset="0"/>
                            <a:ea typeface="+mn-ea"/>
                            <a:cs typeface="+mn-cs"/>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7846" r="-203" b="-41418"/>
                          </a:stretch>
                        </a:blipFill>
                      </a:tcPr>
                    </a:tc>
                    <a:extLst>
                      <a:ext uri="{0D108BD9-81ED-4DB2-BD59-A6C34878D82A}">
                        <a16:rowId xmlns:a16="http://schemas.microsoft.com/office/drawing/2014/main" val="2807010925"/>
                      </a:ext>
                    </a:extLst>
                  </a:tr>
                  <a:tr h="491935">
                    <a:tc>
                      <a:txBody>
                        <a:bodyPr/>
                        <a:lstStyle/>
                        <a:p>
                          <a:pPr marL="0" marR="0" algn="ctr">
                            <a:lnSpc>
                              <a:spcPct val="150000"/>
                            </a:lnSpc>
                            <a:spcBef>
                              <a:spcPts val="0"/>
                            </a:spcBef>
                            <a:spcAft>
                              <a:spcPts val="0"/>
                            </a:spcAft>
                          </a:pPr>
                          <a:r>
                            <a:rPr lang="vi-VN" sz="2400" b="1" kern="1200" dirty="0">
                              <a:solidFill>
                                <a:srgbClr val="000000"/>
                              </a:solidFill>
                              <a:latin typeface="UTM Avo" panose="02040603050506020204" pitchFamily="18" charset="0"/>
                              <a:ea typeface="+mn-ea"/>
                              <a:cs typeface="+mn-cs"/>
                            </a:rPr>
                            <a:t>KL</a:t>
                          </a:r>
                          <a:endParaRPr lang="en-US" sz="2400" b="1" kern="1200" dirty="0">
                            <a:solidFill>
                              <a:srgbClr val="000000"/>
                            </a:solidFill>
                            <a:latin typeface="UTM Avo" panose="02040603050506020204" pitchFamily="18" charset="0"/>
                            <a:ea typeface="+mn-ea"/>
                            <a:cs typeface="+mn-cs"/>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27846" t="-330864" r="-203" b="-37037"/>
                          </a:stretch>
                        </a:blipFill>
                      </a:tcPr>
                    </a:tc>
                    <a:extLst>
                      <a:ext uri="{0D108BD9-81ED-4DB2-BD59-A6C34878D82A}">
                        <a16:rowId xmlns:a16="http://schemas.microsoft.com/office/drawing/2014/main" val="1198715940"/>
                      </a:ext>
                    </a:extLst>
                  </a:tr>
                </a:tbl>
              </a:graphicData>
            </a:graphic>
          </p:graphicFrame>
        </mc:Fallback>
      </mc:AlternateContent>
      <p:pic>
        <p:nvPicPr>
          <p:cNvPr id="9" name="Picture 8">
            <a:extLst>
              <a:ext uri="{FF2B5EF4-FFF2-40B4-BE49-F238E27FC236}">
                <a16:creationId xmlns:a16="http://schemas.microsoft.com/office/drawing/2014/main" id="{90431558-7946-76ED-9BCC-83CCE7684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784" y="3376561"/>
            <a:ext cx="2325953" cy="2306186"/>
          </a:xfrm>
          <a:prstGeom prst="rect">
            <a:avLst/>
          </a:prstGeom>
        </p:spPr>
      </p:pic>
    </p:spTree>
    <p:extLst>
      <p:ext uri="{BB962C8B-B14F-4D97-AF65-F5344CB8AC3E}">
        <p14:creationId xmlns:p14="http://schemas.microsoft.com/office/powerpoint/2010/main" val="936653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25812FA-162D-6E13-D91A-DFF8F08F335E}"/>
              </a:ext>
            </a:extLst>
          </p:cNvPr>
          <p:cNvSpPr txBox="1"/>
          <p:nvPr/>
        </p:nvSpPr>
        <p:spPr>
          <a:xfrm>
            <a:off x="295971" y="415052"/>
            <a:ext cx="9228343" cy="505138"/>
          </a:xfrm>
          <a:prstGeom prst="rect">
            <a:avLst/>
          </a:prstGeom>
          <a:noFill/>
        </p:spPr>
        <p:txBody>
          <a:bodyPr wrap="square" rtlCol="0">
            <a:spAutoFit/>
          </a:bodyPr>
          <a:lstStyle/>
          <a:p>
            <a:pPr>
              <a:lnSpc>
                <a:spcPct val="125000"/>
              </a:lnSpc>
            </a:pPr>
            <a:r>
              <a:rPr lang="vi-VN" sz="2400" b="1" dirty="0">
                <a:solidFill>
                  <a:srgbClr val="000000"/>
                </a:solidFill>
                <a:latin typeface="UTM Avo" panose="02040603050506020204" pitchFamily="18" charset="0"/>
              </a:rPr>
              <a:t>Chứng minh:</a:t>
            </a:r>
          </a:p>
        </p:txBody>
      </p:sp>
      <p:pic>
        <p:nvPicPr>
          <p:cNvPr id="9" name="Picture 8">
            <a:extLst>
              <a:ext uri="{FF2B5EF4-FFF2-40B4-BE49-F238E27FC236}">
                <a16:creationId xmlns:a16="http://schemas.microsoft.com/office/drawing/2014/main" id="{90431558-7946-76ED-9BCC-83CCE7684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514" y="2154282"/>
            <a:ext cx="3126212" cy="3099644"/>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4F00EA7-F022-8525-C600-EA62448B6FC7}"/>
                  </a:ext>
                </a:extLst>
              </p:cNvPr>
              <p:cNvSpPr/>
              <p:nvPr/>
            </p:nvSpPr>
            <p:spPr>
              <a:xfrm>
                <a:off x="295971" y="1407453"/>
                <a:ext cx="8073114" cy="2911823"/>
              </a:xfrm>
              <a:prstGeom prst="rect">
                <a:avLst/>
              </a:prstGeom>
            </p:spPr>
            <p:txBody>
              <a:bodyPr wrap="square">
                <a:spAutoFit/>
              </a:bodyPr>
              <a:lstStyle/>
              <a:p>
                <a:pPr algn="just">
                  <a:lnSpc>
                    <a:spcPct val="150000"/>
                  </a:lnSpc>
                </a:pPr>
                <a:r>
                  <a:rPr lang="vi-VN" sz="2400" dirty="0">
                    <a:solidFill>
                      <a:srgbClr val="000000"/>
                    </a:solidFill>
                    <a:latin typeface="UTM Avo" panose="02040603050506020204" pitchFamily="18" charset="0"/>
                  </a:rPr>
                  <a:t>Xét hai tam giác vuông </a:t>
                </a:r>
                <a14:m>
                  <m:oMath xmlns:m="http://schemas.openxmlformats.org/officeDocument/2006/math">
                    <m:r>
                      <m:rPr>
                        <m:nor/>
                      </m:rPr>
                      <a:rPr lang="vi-VN" sz="2400" i="0" dirty="0">
                        <a:solidFill>
                          <a:srgbClr val="000000"/>
                        </a:solidFill>
                        <a:latin typeface="UTM Avo" panose="02040603050506020204" pitchFamily="18" charset="0"/>
                      </a:rPr>
                      <m:t>ABC</m:t>
                    </m:r>
                  </m:oMath>
                </a14:m>
                <a:r>
                  <a:rPr lang="vi-VN" sz="2400" dirty="0">
                    <a:solidFill>
                      <a:srgbClr val="000000"/>
                    </a:solidFill>
                    <a:latin typeface="UTM Avo" panose="02040603050506020204" pitchFamily="18" charset="0"/>
                  </a:rPr>
                  <a:t> và </a:t>
                </a:r>
                <a14:m>
                  <m:oMath xmlns:m="http://schemas.openxmlformats.org/officeDocument/2006/math">
                    <m:r>
                      <m:rPr>
                        <m:nor/>
                      </m:rPr>
                      <a:rPr lang="vi-VN" sz="2400" i="0" dirty="0">
                        <a:solidFill>
                          <a:srgbClr val="000000"/>
                        </a:solidFill>
                        <a:latin typeface="UTM Avo" panose="02040603050506020204" pitchFamily="18" charset="0"/>
                      </a:rPr>
                      <m:t>A</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B</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C</m:t>
                    </m:r>
                    <m:r>
                      <m:rPr>
                        <m:nor/>
                      </m:rPr>
                      <a:rPr lang="vi-VN" sz="2400" i="0" dirty="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 ta có: </a:t>
                </a:r>
                <a:endParaRPr lang="en-US" sz="2400" dirty="0">
                  <a:solidFill>
                    <a:srgbClr val="000000"/>
                  </a:solidFill>
                  <a:latin typeface="UTM Avo" panose="02040603050506020204" pitchFamily="18" charset="0"/>
                </a:endParaRPr>
              </a:p>
              <a:p>
                <a:pPr algn="just">
                  <a:lnSpc>
                    <a:spcPct val="150000"/>
                  </a:lnSpc>
                </a:pPr>
                <a:r>
                  <a:rPr lang="en-US" sz="2400" dirty="0">
                    <a:solidFill>
                      <a:srgbClr val="000000"/>
                    </a:solidFill>
                    <a:latin typeface="UTM Avo" panose="02040603050506020204" pitchFamily="18" charset="0"/>
                  </a:rPr>
                  <a:t>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A</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en-US" sz="2400" i="0">
                            <a:solidFill>
                              <a:srgbClr val="000000"/>
                            </a:solidFill>
                            <a:latin typeface="UTM Avo" panose="02040603050506020204" pitchFamily="18" charset="0"/>
                          </a:rPr>
                          <m:t>A</m:t>
                        </m:r>
                        <m:r>
                          <m:rPr>
                            <m:nor/>
                          </m:rPr>
                          <a:rPr lang="en-US" sz="2400" i="0">
                            <a:solidFill>
                              <a:srgbClr val="000000"/>
                            </a:solidFill>
                            <a:latin typeface="UTM Avo" panose="02040603050506020204" pitchFamily="18" charset="0"/>
                          </a:rPr>
                          <m:t>′</m:t>
                        </m:r>
                      </m:e>
                    </m:acc>
                  </m:oMath>
                </a14:m>
                <a:r>
                  <a:rPr lang="vi-VN" sz="2400" dirty="0">
                    <a:solidFill>
                      <a:srgbClr val="000000"/>
                    </a:solidFill>
                    <a:latin typeface="UTM Avo" panose="02040603050506020204" pitchFamily="18" charset="0"/>
                  </a:rPr>
                  <a:t> (cùng bằng </a:t>
                </a:r>
                <a14:m>
                  <m:oMath xmlns:m="http://schemas.openxmlformats.org/officeDocument/2006/math">
                    <m:r>
                      <m:rPr>
                        <m:nor/>
                      </m:rPr>
                      <a:rPr lang="vi-VN" sz="2400" i="0">
                        <a:solidFill>
                          <a:srgbClr val="000000"/>
                        </a:solidFill>
                        <a:latin typeface="UTM Avo" panose="02040603050506020204" pitchFamily="18" charset="0"/>
                      </a:rPr>
                      <m:t>90</m:t>
                    </m:r>
                    <m:r>
                      <m:rPr>
                        <m:nor/>
                      </m:rPr>
                      <a:rPr lang="vi-VN"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a:t>
                </a:r>
                <a:endParaRPr lang="en-US" sz="2400" dirty="0">
                  <a:solidFill>
                    <a:srgbClr val="000000"/>
                  </a:solidFill>
                  <a:latin typeface="UTM Avo" panose="02040603050506020204" pitchFamily="18" charset="0"/>
                </a:endParaRPr>
              </a:p>
              <a:p>
                <a:pPr algn="just">
                  <a:lnSpc>
                    <a:spcPct val="150000"/>
                  </a:lnSpc>
                </a:pPr>
                <a:r>
                  <a:rPr lang="en-US" sz="2400" dirty="0">
                    <a:solidFill>
                      <a:srgbClr val="000000"/>
                    </a:solidFill>
                    <a:latin typeface="UTM Avo" panose="02040603050506020204" pitchFamily="18" charset="0"/>
                  </a:rPr>
                  <a:t>	</a:t>
                </a:r>
                <a14:m>
                  <m:oMath xmlns:m="http://schemas.openxmlformats.org/officeDocument/2006/math">
                    <m:r>
                      <m:rPr>
                        <m:nor/>
                      </m:rPr>
                      <a:rPr lang="vi-VN" sz="2400" i="0" dirty="0">
                        <a:solidFill>
                          <a:srgbClr val="000000"/>
                        </a:solidFill>
                        <a:latin typeface="UTM Avo" panose="02040603050506020204" pitchFamily="18" charset="0"/>
                      </a:rPr>
                      <m:t>AB</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A</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B</m:t>
                    </m:r>
                    <m:r>
                      <m:rPr>
                        <m:nor/>
                      </m:rPr>
                      <a:rPr lang="vi-VN" sz="2400" i="0" dirty="0">
                        <a:solidFill>
                          <a:srgbClr val="000000"/>
                        </a:solidFill>
                        <a:latin typeface="UTM Avo" panose="02040603050506020204" pitchFamily="18" charset="0"/>
                      </a:rPr>
                      <m:t>’</m:t>
                    </m:r>
                  </m:oMath>
                </a14:m>
                <a:r>
                  <a:rPr lang="en-US" sz="2400" dirty="0">
                    <a:solidFill>
                      <a:srgbClr val="000000"/>
                    </a:solidFill>
                    <a:latin typeface="UTM Avo" panose="02040603050506020204" pitchFamily="18" charset="0"/>
                  </a:rPr>
                  <a:t> </a:t>
                </a:r>
              </a:p>
              <a:p>
                <a:pPr algn="just">
                  <a:lnSpc>
                    <a:spcPct val="150000"/>
                  </a:lnSpc>
                </a:pPr>
                <a:r>
                  <a:rPr lang="en-US" sz="2400" dirty="0">
                    <a:solidFill>
                      <a:srgbClr val="000000"/>
                    </a:solidFill>
                    <a:latin typeface="UTM Avo" panose="02040603050506020204" pitchFamily="18" charset="0"/>
                  </a:rPr>
                  <a:t>	</a:t>
                </a: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B</m:t>
                        </m:r>
                      </m:e>
                    </m:acc>
                    <m:r>
                      <m:rPr>
                        <m:nor/>
                      </m:rPr>
                      <a:rPr lang="en-US" sz="2400" b="0" i="0" smtClean="0">
                        <a:solidFill>
                          <a:srgbClr val="000000"/>
                        </a:solidFill>
                        <a:latin typeface="UTM Avo" panose="0204060305050602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vi-VN" sz="2400" i="0">
                            <a:solidFill>
                              <a:srgbClr val="000000"/>
                            </a:solidFill>
                            <a:latin typeface="UTM Avo" panose="02040603050506020204" pitchFamily="18" charset="0"/>
                          </a:rPr>
                          <m:t>B</m:t>
                        </m:r>
                        <m:r>
                          <m:rPr>
                            <m:nor/>
                          </m:rPr>
                          <a:rPr lang="vi-VN" sz="2400" i="0">
                            <a:solidFill>
                              <a:srgbClr val="000000"/>
                            </a:solidFill>
                            <a:latin typeface="UTM Avo" panose="02040603050506020204" pitchFamily="18" charset="0"/>
                          </a:rPr>
                          <m:t>′</m:t>
                        </m:r>
                      </m:e>
                    </m:acc>
                  </m:oMath>
                </a14:m>
                <a:r>
                  <a:rPr lang="vi-VN" sz="2400" dirty="0">
                    <a:solidFill>
                      <a:srgbClr val="000000"/>
                    </a:solidFill>
                    <a:latin typeface="UTM Avo" panose="02040603050506020204" pitchFamily="18" charset="0"/>
                  </a:rPr>
                  <a:t> </a:t>
                </a:r>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Suy ra: </a:t>
                </a:r>
                <a14:m>
                  <m:oMath xmlns:m="http://schemas.openxmlformats.org/officeDocument/2006/math">
                    <m:r>
                      <m:rPr>
                        <m:nor/>
                      </m:rPr>
                      <a:rPr lang="en-US" sz="2400" i="0" dirty="0">
                        <a:solidFill>
                          <a:srgbClr val="000000"/>
                        </a:solidFill>
                        <a:latin typeface="UTM Avo" panose="02040603050506020204" pitchFamily="18" charset="0"/>
                      </a:rPr>
                      <m:t>Δ</m:t>
                    </m:r>
                    <m:r>
                      <m:rPr>
                        <m:nor/>
                      </m:rPr>
                      <a:rPr lang="vi-VN" sz="2400" i="0" dirty="0">
                        <a:solidFill>
                          <a:srgbClr val="000000"/>
                        </a:solidFill>
                        <a:latin typeface="UTM Avo" panose="02040603050506020204" pitchFamily="18" charset="0"/>
                      </a:rPr>
                      <m:t>ABC</m:t>
                    </m:r>
                    <m:r>
                      <m:rPr>
                        <m:nor/>
                      </m:rPr>
                      <a:rPr lang="en-US" sz="2400" b="0" i="0" dirty="0" smtClean="0">
                        <a:solidFill>
                          <a:srgbClr val="000000"/>
                        </a:solidFill>
                        <a:latin typeface="UTM Avo" panose="02040603050506020204" pitchFamily="18" charset="0"/>
                      </a:rPr>
                      <m:t> </m:t>
                    </m:r>
                    <m:r>
                      <m:rPr>
                        <m:nor/>
                      </m:rPr>
                      <a:rPr lang="vi-VN" sz="2400" i="0" dirty="0">
                        <a:solidFill>
                          <a:srgbClr val="000000"/>
                        </a:solidFill>
                        <a:latin typeface="UTM Avo" panose="02040603050506020204" pitchFamily="18" charset="0"/>
                      </a:rPr>
                      <m:t>=</m:t>
                    </m:r>
                    <m:r>
                      <m:rPr>
                        <m:nor/>
                      </m:rPr>
                      <a:rPr lang="en-US" sz="2400" b="0" i="0" dirty="0" smtClean="0">
                        <a:solidFill>
                          <a:srgbClr val="000000"/>
                        </a:solidFill>
                        <a:latin typeface="UTM Avo" panose="02040603050506020204" pitchFamily="18" charset="0"/>
                      </a:rPr>
                      <m:t> </m:t>
                    </m:r>
                    <m:r>
                      <m:rPr>
                        <m:nor/>
                      </m:rPr>
                      <a:rPr lang="en-US" sz="2400" i="0" dirty="0">
                        <a:solidFill>
                          <a:srgbClr val="000000"/>
                        </a:solidFill>
                        <a:latin typeface="UTM Avo" panose="02040603050506020204" pitchFamily="18" charset="0"/>
                      </a:rPr>
                      <m:t>Δ</m:t>
                    </m:r>
                    <m:r>
                      <m:rPr>
                        <m:nor/>
                      </m:rPr>
                      <a:rPr lang="vi-VN" sz="2400" i="0" dirty="0">
                        <a:solidFill>
                          <a:srgbClr val="000000"/>
                        </a:solidFill>
                        <a:latin typeface="UTM Avo" panose="02040603050506020204" pitchFamily="18" charset="0"/>
                      </a:rPr>
                      <m:t>A</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B</m:t>
                    </m:r>
                    <m:r>
                      <m:rPr>
                        <m:nor/>
                      </m:rPr>
                      <a:rPr lang="vi-VN" sz="2400" i="0" dirty="0">
                        <a:solidFill>
                          <a:srgbClr val="000000"/>
                        </a:solidFill>
                        <a:latin typeface="UTM Avo" panose="02040603050506020204" pitchFamily="18" charset="0"/>
                      </a:rPr>
                      <m:t>’</m:t>
                    </m:r>
                    <m:r>
                      <m:rPr>
                        <m:nor/>
                      </m:rPr>
                      <a:rPr lang="vi-VN" sz="2400" i="0" dirty="0">
                        <a:solidFill>
                          <a:srgbClr val="000000"/>
                        </a:solidFill>
                        <a:latin typeface="UTM Avo" panose="02040603050506020204" pitchFamily="18" charset="0"/>
                      </a:rPr>
                      <m:t>C</m:t>
                    </m:r>
                    <m:r>
                      <m:rPr>
                        <m:nor/>
                      </m:rPr>
                      <a:rPr lang="vi-VN" sz="2400" i="0" dirty="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(g.c.g)</a:t>
                </a:r>
                <a:endParaRPr lang="en-US" sz="2400" dirty="0">
                  <a:solidFill>
                    <a:srgbClr val="000000"/>
                  </a:solidFill>
                  <a:latin typeface="UTM Avo" panose="02040603050506020204" pitchFamily="18" charset="0"/>
                </a:endParaRPr>
              </a:p>
            </p:txBody>
          </p:sp>
        </mc:Choice>
        <mc:Fallback xmlns="">
          <p:sp>
            <p:nvSpPr>
              <p:cNvPr id="2" name="Rectangle 1">
                <a:extLst>
                  <a:ext uri="{FF2B5EF4-FFF2-40B4-BE49-F238E27FC236}">
                    <a16:creationId xmlns:a16="http://schemas.microsoft.com/office/drawing/2014/main" id="{04F00EA7-F022-8525-C600-EA62448B6FC7}"/>
                  </a:ext>
                </a:extLst>
              </p:cNvPr>
              <p:cNvSpPr>
                <a:spLocks noRot="1" noChangeAspect="1" noMove="1" noResize="1" noEditPoints="1" noAdjustHandles="1" noChangeArrowheads="1" noChangeShapeType="1" noTextEdit="1"/>
              </p:cNvSpPr>
              <p:nvPr/>
            </p:nvSpPr>
            <p:spPr>
              <a:xfrm>
                <a:off x="295971" y="1407453"/>
                <a:ext cx="8073114" cy="2911823"/>
              </a:xfrm>
              <a:prstGeom prst="rect">
                <a:avLst/>
              </a:prstGeom>
              <a:blipFill>
                <a:blip r:embed="rId3"/>
                <a:stretch>
                  <a:fillRect l="-1208" b="-16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77BDC02-BA2C-A37E-943E-2C72A4335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698" y="1407453"/>
            <a:ext cx="3746936" cy="3746936"/>
          </a:xfrm>
          <a:prstGeom prst="rect">
            <a:avLst/>
          </a:prstGeom>
        </p:spPr>
      </p:pic>
    </p:spTree>
    <p:extLst>
      <p:ext uri="{BB962C8B-B14F-4D97-AF65-F5344CB8AC3E}">
        <p14:creationId xmlns:p14="http://schemas.microsoft.com/office/powerpoint/2010/main" val="3644994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1511</Words>
  <Application>Microsoft Office PowerPoint</Application>
  <PresentationFormat>Widescreen</PresentationFormat>
  <Paragraphs>132</Paragraphs>
  <Slides>21</Slides>
  <Notes>6</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I5</dc:creator>
  <cp:lastModifiedBy>Dell I5</cp:lastModifiedBy>
  <cp:revision>2</cp:revision>
  <dcterms:created xsi:type="dcterms:W3CDTF">2025-02-26T12:46:24Z</dcterms:created>
  <dcterms:modified xsi:type="dcterms:W3CDTF">2025-02-27T10:46:28Z</dcterms:modified>
</cp:coreProperties>
</file>