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84" r:id="rId4"/>
    <p:sldId id="259" r:id="rId5"/>
    <p:sldId id="264" r:id="rId6"/>
    <p:sldId id="262" r:id="rId7"/>
    <p:sldId id="266" r:id="rId8"/>
    <p:sldId id="358" r:id="rId9"/>
    <p:sldId id="306" r:id="rId10"/>
    <p:sldId id="307" r:id="rId11"/>
    <p:sldId id="309" r:id="rId12"/>
    <p:sldId id="308" r:id="rId13"/>
    <p:sldId id="310" r:id="rId14"/>
    <p:sldId id="340" r:id="rId15"/>
    <p:sldId id="334" r:id="rId16"/>
    <p:sldId id="336" r:id="rId17"/>
    <p:sldId id="335" r:id="rId18"/>
    <p:sldId id="337" r:id="rId19"/>
    <p:sldId id="338" r:id="rId20"/>
    <p:sldId id="339" r:id="rId21"/>
    <p:sldId id="324" r:id="rId22"/>
    <p:sldId id="320" r:id="rId23"/>
    <p:sldId id="321" r:id="rId24"/>
    <p:sldId id="323" r:id="rId25"/>
    <p:sldId id="322" r:id="rId26"/>
    <p:sldId id="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D7AA7-B777-4779-A998-7DFA376C8E9D}"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454E8-F7D6-489C-9266-3A782EF65614}" type="slidenum">
              <a:rPr lang="en-US" smtClean="0"/>
              <a:t>‹#›</a:t>
            </a:fld>
            <a:endParaRPr lang="en-US"/>
          </a:p>
        </p:txBody>
      </p:sp>
    </p:spTree>
    <p:extLst>
      <p:ext uri="{BB962C8B-B14F-4D97-AF65-F5344CB8AC3E}">
        <p14:creationId xmlns:p14="http://schemas.microsoft.com/office/powerpoint/2010/main" val="108839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629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6EE4A-88D7-4958-8B71-E9E5DC3036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75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44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10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363250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68421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1136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10956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85702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336094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46712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0433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15175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09549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22902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2/10/2025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83036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23663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5277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41650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37893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5966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622629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133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586117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290464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p14="http://schemas.microsoft.com/office/powerpoint/2010/main" val="304006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p14="http://schemas.microsoft.com/office/powerpoint/2010/main" val="66521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p14="http://schemas.microsoft.com/office/powerpoint/2010/main" val="138230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49404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338533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54145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982475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47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1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49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5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34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337" y="261626"/>
            <a:ext cx="192032" cy="671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1" rIns="91401" bIns="45701" rtlCol="0" anchor="ctr"/>
          <a:lstStyle/>
          <a:p>
            <a:pPr algn="ctr" defTabSz="913914"/>
            <a:endParaRPr lang="zh-CN" altLang="en-US" sz="1866" dirty="0">
              <a:solidFill>
                <a:srgbClr val="E7E6E6">
                  <a:lumMod val="50000"/>
                </a:srgbClr>
              </a:solidFill>
              <a:cs typeface="+mn-ea"/>
              <a:sym typeface="+mn-lt"/>
            </a:endParaRPr>
          </a:p>
        </p:txBody>
      </p:sp>
      <p:sp>
        <p:nvSpPr>
          <p:cNvPr id="3" name="文本框 37"/>
          <p:cNvSpPr txBox="1"/>
          <p:nvPr userDrawn="1"/>
        </p:nvSpPr>
        <p:spPr>
          <a:xfrm>
            <a:off x="288364" y="261627"/>
            <a:ext cx="2925722" cy="420526"/>
          </a:xfrm>
          <a:prstGeom prst="rect">
            <a:avLst/>
          </a:prstGeom>
          <a:noFill/>
        </p:spPr>
        <p:txBody>
          <a:bodyPr wrap="none" lIns="91401" tIns="45701" rIns="91401" bIns="45701" rtlCol="0">
            <a:spAutoFit/>
          </a:bodyPr>
          <a:lstStyle/>
          <a:p>
            <a:pPr defTabSz="913914"/>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353634" y="693542"/>
            <a:ext cx="2718556" cy="276961"/>
          </a:xfrm>
          <a:prstGeom prst="rect">
            <a:avLst/>
          </a:prstGeom>
          <a:noFill/>
        </p:spPr>
        <p:txBody>
          <a:bodyPr wrap="square" lIns="91401" tIns="45701" rIns="91401" bIns="45701" rtlCol="0">
            <a:spAutoFit/>
          </a:bodyPr>
          <a:lstStyle/>
          <a:p>
            <a:pPr algn="dist" defTabSz="913914"/>
            <a:r>
              <a:rPr lang="en-US" altLang="zh-CN" sz="1200" dirty="0">
                <a:solidFill>
                  <a:schemeClr val="tx1">
                    <a:lumMod val="50000"/>
                    <a:lumOff val="50000"/>
                  </a:schemeClr>
                </a:solidFill>
                <a:cs typeface="+mn-ea"/>
                <a:sym typeface="+mn-lt"/>
              </a:rPr>
              <a:t>ADD RELATED TITLE WORDS</a:t>
            </a:r>
            <a:endParaRPr lang="zh-CN" altLang="en-US" sz="12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3241342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235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1531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73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25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19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31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70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89060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2/10/2025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3344198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7420396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svg"/><Relationship Id="rId10"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3.png"/><Relationship Id="rId4" Type="http://schemas.openxmlformats.org/officeDocument/2006/relationships/image" Target="../media/image55.sv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6.emf"/><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65.emf"/><Relationship Id="rId4" Type="http://schemas.openxmlformats.org/officeDocument/2006/relationships/image" Target="../media/image62.wmf"/><Relationship Id="rId9"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69.gif"/><Relationship Id="rId4" Type="http://schemas.openxmlformats.org/officeDocument/2006/relationships/image" Target="../media/image68.gif"/></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68.gif"/><Relationship Id="rId12"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1.gif"/><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audio" Target="../media/audio3.wav"/><Relationship Id="rId9" Type="http://schemas.openxmlformats.org/officeDocument/2006/relationships/image" Target="../media/image69.gif"/></Relationships>
</file>

<file path=ppt/slides/_rels/slide15.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68.gif"/><Relationship Id="rId11" Type="http://schemas.openxmlformats.org/officeDocument/2006/relationships/image" Target="../media/image80.png"/><Relationship Id="rId5" Type="http://schemas.openxmlformats.org/officeDocument/2006/relationships/image" Target="../media/image71.gif"/><Relationship Id="rId10" Type="http://schemas.openxmlformats.org/officeDocument/2006/relationships/image" Target="../media/image79.png"/><Relationship Id="rId4" Type="http://schemas.openxmlformats.org/officeDocument/2006/relationships/image" Target="../media/image70.pn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68.gif"/><Relationship Id="rId11" Type="http://schemas.openxmlformats.org/officeDocument/2006/relationships/image" Target="../media/image85.png"/><Relationship Id="rId5" Type="http://schemas.openxmlformats.org/officeDocument/2006/relationships/image" Target="../media/image71.gif"/><Relationship Id="rId10" Type="http://schemas.openxmlformats.org/officeDocument/2006/relationships/image" Target="../media/image84.png"/><Relationship Id="rId4" Type="http://schemas.openxmlformats.org/officeDocument/2006/relationships/image" Target="../media/image70.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3.wav"/><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68.gif"/><Relationship Id="rId11" Type="http://schemas.openxmlformats.org/officeDocument/2006/relationships/image" Target="../media/image90.png"/><Relationship Id="rId5" Type="http://schemas.openxmlformats.org/officeDocument/2006/relationships/image" Target="../media/image71.gif"/><Relationship Id="rId10" Type="http://schemas.openxmlformats.org/officeDocument/2006/relationships/image" Target="../media/image89.png"/><Relationship Id="rId4" Type="http://schemas.openxmlformats.org/officeDocument/2006/relationships/image" Target="../media/image70.pn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3.wav"/><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68.gif"/><Relationship Id="rId11" Type="http://schemas.openxmlformats.org/officeDocument/2006/relationships/image" Target="../media/image95.png"/><Relationship Id="rId5" Type="http://schemas.openxmlformats.org/officeDocument/2006/relationships/image" Target="../media/image71.gif"/><Relationship Id="rId10" Type="http://schemas.openxmlformats.org/officeDocument/2006/relationships/image" Target="../media/image94.png"/><Relationship Id="rId4" Type="http://schemas.openxmlformats.org/officeDocument/2006/relationships/image" Target="../media/image70.png"/><Relationship Id="rId9"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0.png"/><Relationship Id="rId7" Type="http://schemas.openxmlformats.org/officeDocument/2006/relationships/image" Target="../media/image61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04.emf"/><Relationship Id="rId4" Type="http://schemas.openxmlformats.org/officeDocument/2006/relationships/image" Target="../media/image21.sv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1.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41.emf"/><Relationship Id="rId4" Type="http://schemas.openxmlformats.org/officeDocument/2006/relationships/image" Target="../media/image13.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648723" y="1015937"/>
            <a:ext cx="8968677"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Trường</a:t>
            </a:r>
            <a:r>
              <a:rPr kumimoji="0" lang="en-US" altLang="zh-CN"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THCS</a:t>
            </a:r>
            <a:r>
              <a:rPr kumimoji="0" lang="en-US" altLang="zh-CN" sz="5333" b="1" i="0" u="none" strike="noStrike" kern="1200" cap="none" spc="0" normalizeH="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 Hoài </a:t>
            </a:r>
            <a:r>
              <a:rPr kumimoji="0" lang="en-US" altLang="zh-CN" sz="5333" b="1" i="0" u="none" strike="noStrike" kern="1200" cap="none" spc="0" normalizeH="0" noProof="0" dirty="0" err="1">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Mỹ</a:t>
            </a:r>
            <a:endParaRPr kumimoji="0" lang="zh-CN" altLang="en-US" sz="5333" b="1"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6290" y="2174763"/>
            <a:ext cx="68135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Chào</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mừng</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quý</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thầy</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cô</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đến</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dự</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giờ</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thăm</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1" u="none" strike="noStrike" kern="1200" cap="none" spc="0" normalizeH="0" baseline="0" noProof="0" dirty="0" err="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lớp</a:t>
            </a:r>
            <a:r>
              <a:rPr kumimoji="0" lang="en-US" altLang="zh-CN"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800" b="0" i="1"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3285942" y="3225235"/>
            <a:ext cx="5669116" cy="1015663"/>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rPr>
              <a:t>LỚP: 7  		 GV: </a:t>
            </a:r>
            <a:r>
              <a:rPr lang="en-US" altLang="zh-CN" sz="28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Trịnh</a:t>
            </a:r>
            <a:r>
              <a:rPr lang="en-US" altLang="zh-CN" sz="28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Thị</a:t>
            </a:r>
            <a:r>
              <a:rPr lang="en-US" altLang="zh-CN" sz="28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Thi</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5" name="Picture 5"/>
          <p:cNvPicPr>
            <a:picLocks noChangeAspect="1"/>
          </p:cNvPicPr>
          <p:nvPr/>
        </p:nvPicPr>
        <p:blipFill>
          <a:blip r:embed="rId3"/>
          <a:srcRect/>
          <a:stretch>
            <a:fillRect/>
          </a:stretch>
        </p:blipFill>
        <p:spPr>
          <a:xfrm rot="2700000">
            <a:off x="1230529" y="-328765"/>
            <a:ext cx="696224" cy="190095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855" flipH="1">
            <a:off x="1040571" y="3226646"/>
            <a:ext cx="1234283" cy="354420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6557">
            <a:off x="10616545" y="1084060"/>
            <a:ext cx="1396694" cy="37010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54512" y="6415327"/>
            <a:ext cx="1241489" cy="739203"/>
          </a:xfrm>
          <a:prstGeom prst="rect">
            <a:avLst/>
          </a:prstGeom>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1930400" y="338910"/>
                <a:ext cx="8952955" cy="1951496"/>
              </a:xfrm>
              <a:prstGeom prst="rect">
                <a:avLst/>
              </a:prstGeom>
              <a:noFill/>
            </p:spPr>
            <p:txBody>
              <a:bodyPr wrap="square" rtlCol="0">
                <a:spAutoFit/>
              </a:bodyPr>
              <a:lstStyle/>
              <a:p>
                <a:pPr algn="just" defTabSz="609630">
                  <a:lnSpc>
                    <a:spcPct val="150000"/>
                  </a:lnSpc>
                </a:pPr>
                <a:r>
                  <a:rPr lang="en-US" sz="2800" b="1" dirty="0">
                    <a:solidFill>
                      <a:prstClr val="black"/>
                    </a:solidFill>
                    <a:latin typeface="Arial" panose="020B0604020202020204" pitchFamily="34" charset="0"/>
                    <a:cs typeface="Arial" panose="020B0604020202020204" pitchFamily="34" charset="0"/>
                  </a:rPr>
                  <a:t>Bài 2 (SGK – tr.86) </a:t>
                </a:r>
                <a:r>
                  <a:rPr lang="en-US" sz="2800" dirty="0">
                    <a:solidFill>
                      <a:prstClr val="black"/>
                    </a:solidFill>
                    <a:latin typeface="Arial" panose="020B0604020202020204" pitchFamily="34" charset="0"/>
                    <a:cs typeface="Arial" panose="020B0604020202020204" pitchFamily="34" charset="0"/>
                  </a:rPr>
                  <a:t>Cho </a:t>
                </a:r>
                <a:r>
                  <a:rPr lang="en-US" sz="2800" i="1" dirty="0" err="1">
                    <a:solidFill>
                      <a:prstClr val="black"/>
                    </a:solidFill>
                    <a:latin typeface="Arial" panose="020B0604020202020204" pitchFamily="34" charset="0"/>
                    <a:cs typeface="Arial" panose="020B0604020202020204" pitchFamily="34" charset="0"/>
                  </a:rPr>
                  <a:t>Hình</a:t>
                </a:r>
                <a:r>
                  <a:rPr lang="en-US" sz="2800" i="1" dirty="0">
                    <a:solidFill>
                      <a:prstClr val="black"/>
                    </a:solidFill>
                    <a:latin typeface="Arial" panose="020B0604020202020204" pitchFamily="34" charset="0"/>
                    <a:cs typeface="Arial" panose="020B0604020202020204" pitchFamily="34" charset="0"/>
                  </a:rPr>
                  <a:t> 53</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có</a:t>
                </a:r>
                <a:r>
                  <a:rPr lang="en-US" sz="28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𝐴𝐷</m:t>
                    </m:r>
                    <m:r>
                      <a:rPr lang="en-US" sz="2800" i="1" dirty="0">
                        <a:solidFill>
                          <a:prstClr val="black"/>
                        </a:solidFill>
                        <a:latin typeface="Cambria Math" panose="02040503050406030204" pitchFamily="18" charset="0"/>
                        <a:cs typeface="Arial" panose="020B0604020202020204" pitchFamily="34" charset="0"/>
                      </a:rPr>
                      <m:t>=</m:t>
                    </m:r>
                    <m:r>
                      <a:rPr lang="en-US" sz="2800" i="1" dirty="0">
                        <a:solidFill>
                          <a:prstClr val="black"/>
                        </a:solidFill>
                        <a:latin typeface="Cambria Math" panose="02040503050406030204" pitchFamily="18" charset="0"/>
                        <a:cs typeface="Arial" panose="020B0604020202020204" pitchFamily="34" charset="0"/>
                      </a:rPr>
                      <m:t>𝐵𝐶</m:t>
                    </m:r>
                  </m:oMath>
                </a14:m>
                <a:r>
                  <a:rPr lang="en-US" sz="28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𝐼𝐶</m:t>
                    </m:r>
                    <m:r>
                      <a:rPr lang="en-US" sz="2800" i="1" dirty="0">
                        <a:solidFill>
                          <a:prstClr val="black"/>
                        </a:solidFill>
                        <a:latin typeface="Cambria Math" panose="02040503050406030204" pitchFamily="18" charset="0"/>
                        <a:cs typeface="Arial" panose="020B0604020202020204" pitchFamily="34" charset="0"/>
                      </a:rPr>
                      <m:t>=</m:t>
                    </m:r>
                    <m:r>
                      <a:rPr lang="en-US" sz="2800" i="1" dirty="0">
                        <a:solidFill>
                          <a:prstClr val="black"/>
                        </a:solidFill>
                        <a:latin typeface="Cambria Math" panose="02040503050406030204" pitchFamily="18" charset="0"/>
                        <a:cs typeface="Arial" panose="020B0604020202020204" pitchFamily="34" charset="0"/>
                      </a:rPr>
                      <m:t>𝐼𝐷</m:t>
                    </m:r>
                  </m:oMath>
                </a14:m>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góc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tại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đỉnh</a:t>
                </a:r>
                <a:r>
                  <a:rPr lang="en-US" sz="28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𝐶</m:t>
                    </m:r>
                    <m:r>
                      <a:rPr lang="en-US" sz="2800" i="1" dirty="0">
                        <a:solidFill>
                          <a:prstClr val="black"/>
                        </a:solidFill>
                        <a:latin typeface="Cambria Math" panose="02040503050406030204" pitchFamily="18" charset="0"/>
                        <a:cs typeface="Arial" panose="020B0604020202020204" pitchFamily="34" charset="0"/>
                      </a:rPr>
                      <m:t>, </m:t>
                    </m:r>
                    <m:r>
                      <a:rPr lang="en-US" sz="2800" i="1" dirty="0">
                        <a:solidFill>
                          <a:prstClr val="black"/>
                        </a:solidFill>
                        <a:latin typeface="Cambria Math" panose="02040503050406030204" pitchFamily="18" charset="0"/>
                        <a:cs typeface="Arial" panose="020B0604020202020204" pitchFamily="34" charset="0"/>
                      </a:rPr>
                      <m:t>𝐷</m:t>
                    </m:r>
                    <m:r>
                      <a:rPr lang="en-US" sz="2800" i="1" dirty="0">
                        <a:solidFill>
                          <a:prstClr val="black"/>
                        </a:solidFill>
                        <a:latin typeface="Cambria Math" panose="02040503050406030204" pitchFamily="18" charset="0"/>
                        <a:cs typeface="Arial" panose="020B0604020202020204" pitchFamily="34" charset="0"/>
                      </a:rPr>
                      <m:t>, </m:t>
                    </m:r>
                    <m:r>
                      <a:rPr lang="en-US" sz="2800" i="1" dirty="0">
                        <a:solidFill>
                          <a:prstClr val="black"/>
                        </a:solidFill>
                        <a:latin typeface="Cambria Math" panose="02040503050406030204" pitchFamily="18" charset="0"/>
                        <a:cs typeface="Arial" panose="020B0604020202020204" pitchFamily="34" charset="0"/>
                      </a:rPr>
                      <m:t>𝐻</m:t>
                    </m:r>
                  </m:oMath>
                </a14:m>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góc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vuông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Chứng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minh</a:t>
                </a:r>
                <a:r>
                  <a:rPr lang="en-US" sz="2800" dirty="0">
                    <a:solidFill>
                      <a:prstClr val="black"/>
                    </a:solidFill>
                    <a:latin typeface="Arial" panose="020B0604020202020204" pitchFamily="34" charset="0"/>
                    <a:cs typeface="Arial" panose="020B0604020202020204" pitchFamily="34" charset="0"/>
                  </a:rPr>
                  <a:t>:</a:t>
                </a:r>
              </a:p>
              <a:p>
                <a:pPr algn="just" defTabSz="609630">
                  <a:lnSpc>
                    <a:spcPct val="150000"/>
                  </a:lnSpc>
                </a:pPr>
                <a:r>
                  <a:rPr lang="en-US" sz="2800" dirty="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𝐼𝐴</m:t>
                    </m:r>
                    <m:r>
                      <a:rPr lang="en-US" sz="2800" i="1" dirty="0">
                        <a:solidFill>
                          <a:prstClr val="black"/>
                        </a:solidFill>
                        <a:latin typeface="Cambria Math" panose="02040503050406030204" pitchFamily="18" charset="0"/>
                        <a:cs typeface="Arial" panose="020B0604020202020204" pitchFamily="34" charset="0"/>
                      </a:rPr>
                      <m:t>=</m:t>
                    </m:r>
                    <m:r>
                      <a:rPr lang="en-US" sz="2800" i="1" dirty="0">
                        <a:solidFill>
                          <a:prstClr val="black"/>
                        </a:solidFill>
                        <a:latin typeface="Cambria Math" panose="02040503050406030204" pitchFamily="18" charset="0"/>
                        <a:cs typeface="Arial" panose="020B0604020202020204" pitchFamily="34" charset="0"/>
                      </a:rPr>
                      <m:t>𝐼𝐵</m:t>
                    </m:r>
                  </m:oMath>
                </a14:m>
                <a:r>
                  <a:rPr lang="en-US" sz="2800" dirty="0">
                    <a:solidFill>
                      <a:prstClr val="black"/>
                    </a:solidFill>
                    <a:latin typeface="Arial" panose="020B0604020202020204" pitchFamily="34" charset="0"/>
                    <a:cs typeface="Arial" panose="020B0604020202020204" pitchFamily="34" charset="0"/>
                  </a:rPr>
                  <a:t>;			b)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𝐼𝐻</m:t>
                    </m:r>
                  </m:oMath>
                </a14:m>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phân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góc</a:t>
                </a:r>
                <a:r>
                  <a:rPr lang="en-US" sz="28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i="1" dirty="0">
                        <a:solidFill>
                          <a:prstClr val="black"/>
                        </a:solidFill>
                        <a:latin typeface="Cambria Math" panose="02040503050406030204" pitchFamily="18" charset="0"/>
                        <a:cs typeface="Arial" panose="020B0604020202020204" pitchFamily="34" charset="0"/>
                      </a:rPr>
                      <m:t>𝐴𝐼𝐵</m:t>
                    </m:r>
                  </m:oMath>
                </a14:m>
                <a:r>
                  <a:rPr lang="en-US" sz="2800" dirty="0">
                    <a:solidFill>
                      <a:prstClr val="black"/>
                    </a:solidFill>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1930400" y="338910"/>
                <a:ext cx="8952955" cy="1951496"/>
              </a:xfrm>
              <a:prstGeom prst="rect">
                <a:avLst/>
              </a:prstGeom>
              <a:blipFill>
                <a:blip r:embed="rId10"/>
                <a:stretch>
                  <a:fillRect l="-1431" r="-1431" b="-7813"/>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5453959" y="2442140"/>
            <a:ext cx="1828800" cy="523220"/>
          </a:xfrm>
          <a:prstGeom prst="rect">
            <a:avLst/>
          </a:prstGeom>
          <a:noFill/>
        </p:spPr>
        <p:txBody>
          <a:bodyPr wrap="square" rtlCol="0">
            <a:spAutoFit/>
          </a:bodyPr>
          <a:lstStyle/>
          <a:p>
            <a:pPr algn="ctr" defTabSz="609630"/>
            <a:r>
              <a:rPr lang="en-US" sz="2800" b="1" dirty="0" err="1">
                <a:solidFill>
                  <a:srgbClr val="FF0000"/>
                </a:solidFill>
                <a:latin typeface="Arial" panose="020B0604020202020204" pitchFamily="34" charset="0"/>
                <a:cs typeface="Arial" panose="020B0604020202020204" pitchFamily="34" charset="0"/>
              </a:rPr>
              <a:t>Giải</a:t>
            </a:r>
            <a:endParaRPr lang="en-US" sz="28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Hộp Văn bản 10">
                <a:extLst>
                  <a:ext uri="{FF2B5EF4-FFF2-40B4-BE49-F238E27FC236}">
                    <a16:creationId xmlns:a16="http://schemas.microsoft.com/office/drawing/2014/main" id="{77014209-798F-1816-538C-4CB052816460}"/>
                  </a:ext>
                </a:extLst>
              </p:cNvPr>
              <p:cNvSpPr txBox="1"/>
              <p:nvPr/>
            </p:nvSpPr>
            <p:spPr>
              <a:xfrm>
                <a:off x="2424753" y="2934582"/>
                <a:ext cx="6827402" cy="3731342"/>
              </a:xfrm>
              <a:prstGeom prst="rect">
                <a:avLst/>
              </a:prstGeom>
              <a:noFill/>
            </p:spPr>
            <p:txBody>
              <a:bodyPr wrap="square">
                <a:spAutoFit/>
              </a:bodyPr>
              <a:lstStyle/>
              <a:p>
                <a:pPr algn="just" defTabSz="609630">
                  <a:lnSpc>
                    <a:spcPct val="150000"/>
                  </a:lnSpc>
                </a:pPr>
                <a:r>
                  <a:rPr lang="nl-NL" sz="2667" dirty="0">
                    <a:solidFill>
                      <a:prstClr val="black"/>
                    </a:solidFill>
                    <a:latin typeface="Arial (Body)"/>
                    <a:ea typeface="Yu Mincho" panose="02020400000000000000" pitchFamily="18" charset="-128"/>
                    <a:cs typeface="Arial" panose="020B0604020202020204" pitchFamily="34" charset="0"/>
                  </a:rPr>
                  <a:t>a) </a:t>
                </a:r>
                <a:r>
                  <a:rPr lang="en-US" sz="2667" dirty="0" err="1">
                    <a:solidFill>
                      <a:prstClr val="black"/>
                    </a:solidFill>
                    <a:latin typeface="Arial (Body)"/>
                  </a:rPr>
                  <a:t>Xét</a:t>
                </a:r>
                <a:r>
                  <a:rPr lang="vi-VN" sz="2667" dirty="0">
                    <a:solidFill>
                      <a:prstClr val="black"/>
                    </a:solidFill>
                    <a:latin typeface="Arial (Body)"/>
                  </a:rPr>
                  <a:t> hai tam giác vuông </a:t>
                </a:r>
                <a14:m>
                  <m:oMath xmlns:m="http://schemas.openxmlformats.org/officeDocument/2006/math">
                    <m:r>
                      <a:rPr lang="en-US" sz="2667" i="1" dirty="0">
                        <a:solidFill>
                          <a:prstClr val="black"/>
                        </a:solidFill>
                        <a:latin typeface="Cambria Math" panose="02040503050406030204" pitchFamily="18" charset="0"/>
                      </a:rPr>
                      <m:t>𝐴𝐷𝐼</m:t>
                    </m:r>
                  </m:oMath>
                </a14:m>
                <a:r>
                  <a:rPr lang="vi-VN" sz="2667" dirty="0">
                    <a:solidFill>
                      <a:prstClr val="black"/>
                    </a:solidFill>
                    <a:latin typeface="Arial (Body)"/>
                  </a:rPr>
                  <a:t> và </a:t>
                </a:r>
                <a14:m>
                  <m:oMath xmlns:m="http://schemas.openxmlformats.org/officeDocument/2006/math">
                    <m:r>
                      <a:rPr lang="en-US" sz="2667" i="1" dirty="0">
                        <a:solidFill>
                          <a:prstClr val="black"/>
                        </a:solidFill>
                        <a:latin typeface="Cambria Math" panose="02040503050406030204" pitchFamily="18" charset="0"/>
                      </a:rPr>
                      <m:t>𝐼𝐶𝐵</m:t>
                    </m:r>
                  </m:oMath>
                </a14:m>
                <a:r>
                  <a:rPr lang="vi-VN" sz="2667" dirty="0">
                    <a:solidFill>
                      <a:prstClr val="black"/>
                    </a:solidFill>
                    <a:latin typeface="Arial (Body)"/>
                  </a:rPr>
                  <a:t>, ta có: </a:t>
                </a:r>
                <a:endParaRPr lang="en-US" sz="2667" dirty="0">
                  <a:solidFill>
                    <a:prstClr val="black"/>
                  </a:solidFill>
                  <a:latin typeface="Arial (Body)"/>
                </a:endParaRPr>
              </a:p>
              <a:p>
                <a:pPr algn="just" defTabSz="609630">
                  <a:lnSpc>
                    <a:spcPct val="150000"/>
                  </a:lnSpc>
                </a:pPr>
                <a:r>
                  <a:rPr lang="en-US" sz="2667" dirty="0">
                    <a:solidFill>
                      <a:prstClr val="black"/>
                    </a:solidFill>
                    <a:latin typeface="Calibri"/>
                  </a:rPr>
                  <a:t>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en-US" sz="2667" i="1">
                            <a:solidFill>
                              <a:prstClr val="black"/>
                            </a:solidFill>
                            <a:latin typeface="Cambria Math" panose="02040503050406030204" pitchFamily="18" charset="0"/>
                          </a:rPr>
                          <m:t>𝐷</m:t>
                        </m:r>
                      </m:e>
                    </m:acc>
                    <m:r>
                      <a:rPr lang="en-US"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en-US" sz="2667" i="1">
                            <a:solidFill>
                              <a:prstClr val="black"/>
                            </a:solidFill>
                            <a:latin typeface="Cambria Math" panose="02040503050406030204" pitchFamily="18" charset="0"/>
                          </a:rPr>
                          <m:t>𝐶</m:t>
                        </m:r>
                      </m:e>
                    </m:acc>
                    <m:r>
                      <a:rPr lang="en-US" sz="2667" i="1">
                        <a:solidFill>
                          <a:prstClr val="black"/>
                        </a:solidFill>
                        <a:latin typeface="Cambria Math" panose="02040503050406030204" pitchFamily="18" charset="0"/>
                      </a:rPr>
                      <m:t>=90°</m:t>
                    </m:r>
                  </m:oMath>
                </a14:m>
                <a:r>
                  <a:rPr lang="en-US" sz="2667" dirty="0">
                    <a:solidFill>
                      <a:prstClr val="black"/>
                    </a:solidFill>
                    <a:latin typeface="Arial (Body)"/>
                  </a:rPr>
                  <a:t> </a:t>
                </a:r>
              </a:p>
              <a:p>
                <a:pPr algn="just" defTabSz="609630">
                  <a:lnSpc>
                    <a:spcPct val="150000"/>
                  </a:lnSpc>
                </a:pPr>
                <a:r>
                  <a:rPr lang="en-US" sz="2667" dirty="0">
                    <a:solidFill>
                      <a:prstClr val="black"/>
                    </a:solidFill>
                    <a:latin typeface="Arial (Body)"/>
                  </a:rPr>
                  <a:t>	</a:t>
                </a:r>
                <a14:m>
                  <m:oMath xmlns:m="http://schemas.openxmlformats.org/officeDocument/2006/math">
                    <m:r>
                      <a:rPr lang="en-US" sz="2667" i="1" dirty="0">
                        <a:solidFill>
                          <a:prstClr val="black"/>
                        </a:solidFill>
                        <a:latin typeface="Cambria Math" panose="02040503050406030204" pitchFamily="18" charset="0"/>
                      </a:rPr>
                      <m:t>𝐴𝐷</m:t>
                    </m:r>
                    <m:r>
                      <a:rPr lang="en-US" sz="2667" i="1" dirty="0">
                        <a:solidFill>
                          <a:prstClr val="black"/>
                        </a:solidFill>
                        <a:latin typeface="Cambria Math" panose="02040503050406030204" pitchFamily="18" charset="0"/>
                      </a:rPr>
                      <m:t>=</m:t>
                    </m:r>
                    <m:r>
                      <a:rPr lang="en-US" sz="2667" i="1" dirty="0">
                        <a:solidFill>
                          <a:prstClr val="black"/>
                        </a:solidFill>
                        <a:latin typeface="Cambria Math" panose="02040503050406030204" pitchFamily="18" charset="0"/>
                      </a:rPr>
                      <m:t>𝐵𝐶</m:t>
                    </m:r>
                  </m:oMath>
                </a14:m>
                <a:r>
                  <a:rPr lang="en-US" sz="2667" dirty="0">
                    <a:solidFill>
                      <a:prstClr val="black"/>
                    </a:solidFill>
                    <a:latin typeface="Arial (Body)"/>
                  </a:rPr>
                  <a:t> (</a:t>
                </a:r>
                <a:r>
                  <a:rPr lang="en-US" sz="2667" dirty="0" err="1">
                    <a:solidFill>
                      <a:prstClr val="black"/>
                    </a:solidFill>
                    <a:latin typeface="Arial (Body)"/>
                  </a:rPr>
                  <a:t>gt</a:t>
                </a:r>
                <a:r>
                  <a:rPr lang="en-US" sz="2667" dirty="0">
                    <a:solidFill>
                      <a:prstClr val="black"/>
                    </a:solidFill>
                    <a:latin typeface="Arial (Body)"/>
                  </a:rPr>
                  <a:t>) , </a:t>
                </a:r>
                <a14:m>
                  <m:oMath xmlns:m="http://schemas.openxmlformats.org/officeDocument/2006/math">
                    <m:r>
                      <a:rPr lang="en-US" sz="2667" i="1" dirty="0">
                        <a:solidFill>
                          <a:prstClr val="black"/>
                        </a:solidFill>
                        <a:latin typeface="Cambria Math" panose="02040503050406030204" pitchFamily="18" charset="0"/>
                      </a:rPr>
                      <m:t>𝐼𝐶</m:t>
                    </m:r>
                    <m:r>
                      <a:rPr lang="en-US" sz="2667" i="1" dirty="0">
                        <a:solidFill>
                          <a:prstClr val="black"/>
                        </a:solidFill>
                        <a:latin typeface="Cambria Math" panose="02040503050406030204" pitchFamily="18" charset="0"/>
                      </a:rPr>
                      <m:t>=</m:t>
                    </m:r>
                    <m:r>
                      <a:rPr lang="en-US" sz="2667" i="1" dirty="0">
                        <a:solidFill>
                          <a:prstClr val="black"/>
                        </a:solidFill>
                        <a:latin typeface="Cambria Math" panose="02040503050406030204" pitchFamily="18" charset="0"/>
                      </a:rPr>
                      <m:t>𝐼𝐷</m:t>
                    </m:r>
                    <m:r>
                      <a:rPr lang="en-US" sz="2667" b="0" i="1" dirty="0" smtClean="0">
                        <a:solidFill>
                          <a:prstClr val="black"/>
                        </a:solidFill>
                        <a:latin typeface="Cambria Math" panose="02040503050406030204" pitchFamily="18" charset="0"/>
                      </a:rPr>
                      <m:t> (</m:t>
                    </m:r>
                    <m:r>
                      <a:rPr lang="en-US" sz="2667" b="0" i="1" dirty="0" smtClean="0">
                        <a:solidFill>
                          <a:prstClr val="black"/>
                        </a:solidFill>
                        <a:latin typeface="Cambria Math" panose="02040503050406030204" pitchFamily="18" charset="0"/>
                      </a:rPr>
                      <m:t>𝑔𝑡</m:t>
                    </m:r>
                    <m:r>
                      <a:rPr lang="en-US" sz="2667" b="0" i="1" dirty="0" smtClean="0">
                        <a:solidFill>
                          <a:prstClr val="black"/>
                        </a:solidFill>
                        <a:latin typeface="Cambria Math" panose="02040503050406030204" pitchFamily="18" charset="0"/>
                      </a:rPr>
                      <m:t>)</m:t>
                    </m:r>
                  </m:oMath>
                </a14:m>
                <a:endParaRPr lang="en-US" sz="2667" dirty="0">
                  <a:solidFill>
                    <a:prstClr val="black"/>
                  </a:solidFill>
                  <a:latin typeface="Arial (Body)"/>
                </a:endParaRPr>
              </a:p>
              <a:p>
                <a:pPr algn="just" defTabSz="609630">
                  <a:lnSpc>
                    <a:spcPct val="150000"/>
                  </a:lnSpc>
                </a:pPr>
                <a:r>
                  <a:rPr lang="vi-VN" sz="2667" dirty="0">
                    <a:solidFill>
                      <a:prstClr val="black"/>
                    </a:solidFill>
                    <a:latin typeface="Arial (Body)"/>
                  </a:rPr>
                  <a:t>Suy ra </a:t>
                </a:r>
                <a14:m>
                  <m:oMath xmlns:m="http://schemas.openxmlformats.org/officeDocument/2006/math">
                    <m:r>
                      <m:rPr>
                        <m:sty m:val="p"/>
                      </m:rPr>
                      <a:rPr lang="en-US" sz="2667" dirty="0">
                        <a:solidFill>
                          <a:prstClr val="black"/>
                        </a:solidFill>
                        <a:latin typeface="Cambria Math" panose="02040503050406030204" pitchFamily="18" charset="0"/>
                      </a:rPr>
                      <m:t>Δ</m:t>
                    </m:r>
                    <m:r>
                      <a:rPr lang="en-US" sz="2667" i="1" dirty="0">
                        <a:solidFill>
                          <a:prstClr val="black"/>
                        </a:solidFill>
                        <a:latin typeface="Cambria Math" panose="02040503050406030204" pitchFamily="18" charset="0"/>
                      </a:rPr>
                      <m:t> </m:t>
                    </m:r>
                    <m:r>
                      <a:rPr lang="en-US" sz="2667" i="1" dirty="0">
                        <a:solidFill>
                          <a:prstClr val="black"/>
                        </a:solidFill>
                        <a:latin typeface="Cambria Math" panose="02040503050406030204" pitchFamily="18" charset="0"/>
                      </a:rPr>
                      <m:t>𝐴𝐷𝐼</m:t>
                    </m:r>
                    <m:r>
                      <a:rPr lang="en-US" sz="2667" i="1" dirty="0">
                        <a:solidFill>
                          <a:prstClr val="black"/>
                        </a:solidFill>
                        <a:latin typeface="Cambria Math" panose="02040503050406030204" pitchFamily="18" charset="0"/>
                      </a:rPr>
                      <m:t>=</m:t>
                    </m:r>
                    <m:r>
                      <m:rPr>
                        <m:sty m:val="p"/>
                      </m:rPr>
                      <a:rPr lang="en-US" sz="2667" dirty="0">
                        <a:solidFill>
                          <a:prstClr val="black"/>
                        </a:solidFill>
                        <a:latin typeface="Cambria Math" panose="02040503050406030204" pitchFamily="18" charset="0"/>
                      </a:rPr>
                      <m:t>Δ</m:t>
                    </m:r>
                    <m:r>
                      <a:rPr lang="en-US" sz="2667" i="1" dirty="0">
                        <a:solidFill>
                          <a:prstClr val="black"/>
                        </a:solidFill>
                        <a:latin typeface="Cambria Math" panose="02040503050406030204" pitchFamily="18" charset="0"/>
                      </a:rPr>
                      <m:t> </m:t>
                    </m:r>
                    <m:r>
                      <a:rPr lang="en-US" sz="2667" i="1" dirty="0">
                        <a:solidFill>
                          <a:prstClr val="black"/>
                        </a:solidFill>
                        <a:latin typeface="Cambria Math" panose="02040503050406030204" pitchFamily="18" charset="0"/>
                      </a:rPr>
                      <m:t>𝐼𝐶𝐵</m:t>
                    </m:r>
                  </m:oMath>
                </a14:m>
                <a:r>
                  <a:rPr lang="en-US" sz="2667" dirty="0">
                    <a:solidFill>
                      <a:prstClr val="black"/>
                    </a:solidFill>
                    <a:latin typeface="Arial (Body)"/>
                  </a:rPr>
                  <a:t> (</a:t>
                </a:r>
                <a:r>
                  <a:rPr lang="en-US" sz="2667" dirty="0" err="1">
                    <a:solidFill>
                      <a:prstClr val="black"/>
                    </a:solidFill>
                    <a:latin typeface="Arial (Body)"/>
                  </a:rPr>
                  <a:t>hai</a:t>
                </a:r>
                <a:r>
                  <a:rPr lang="en-US" sz="2667" dirty="0">
                    <a:solidFill>
                      <a:prstClr val="black"/>
                    </a:solidFill>
                    <a:latin typeface="Arial (Body)"/>
                  </a:rPr>
                  <a:t> </a:t>
                </a:r>
                <a:r>
                  <a:rPr lang="en-US" sz="2667" dirty="0" err="1">
                    <a:solidFill>
                      <a:prstClr val="black"/>
                    </a:solidFill>
                    <a:latin typeface="Arial (Body)"/>
                  </a:rPr>
                  <a:t>cạnh</a:t>
                </a:r>
                <a:r>
                  <a:rPr lang="en-US" sz="2667" dirty="0">
                    <a:solidFill>
                      <a:prstClr val="black"/>
                    </a:solidFill>
                    <a:latin typeface="Arial (Body)"/>
                  </a:rPr>
                  <a:t> </a:t>
                </a:r>
                <a:r>
                  <a:rPr lang="en-US" sz="2667" dirty="0" err="1">
                    <a:solidFill>
                      <a:prstClr val="black"/>
                    </a:solidFill>
                    <a:latin typeface="Arial (Body)"/>
                  </a:rPr>
                  <a:t>góc</a:t>
                </a:r>
                <a:r>
                  <a:rPr lang="en-US" sz="2667" dirty="0">
                    <a:solidFill>
                      <a:prstClr val="black"/>
                    </a:solidFill>
                    <a:latin typeface="Arial (Body)"/>
                  </a:rPr>
                  <a:t> </a:t>
                </a:r>
                <a:r>
                  <a:rPr lang="en-US" sz="2667" dirty="0" err="1">
                    <a:solidFill>
                      <a:prstClr val="black"/>
                    </a:solidFill>
                    <a:latin typeface="Arial (Body)"/>
                  </a:rPr>
                  <a:t>vuông</a:t>
                </a:r>
                <a:r>
                  <a:rPr lang="en-US" sz="2667" dirty="0">
                    <a:solidFill>
                      <a:prstClr val="black"/>
                    </a:solidFill>
                    <a:latin typeface="Arial (Body)"/>
                  </a:rPr>
                  <a:t>)</a:t>
                </a:r>
              </a:p>
              <a:p>
                <a:pPr algn="just" defTabSz="609630">
                  <a:lnSpc>
                    <a:spcPct val="150000"/>
                  </a:lnSpc>
                </a:pPr>
                <a14:m>
                  <m:oMath xmlns:m="http://schemas.openxmlformats.org/officeDocument/2006/math">
                    <m:r>
                      <a:rPr lang="vi-VN" sz="2667" i="1" dirty="0">
                        <a:solidFill>
                          <a:prstClr val="black"/>
                        </a:solidFill>
                        <a:latin typeface="Cambria Math" panose="02040503050406030204" pitchFamily="18" charset="0"/>
                        <a:ea typeface="Cambria Math" panose="02040503050406030204" pitchFamily="18" charset="0"/>
                      </a:rPr>
                      <m:t>⇒</m:t>
                    </m:r>
                    <m:r>
                      <a:rPr lang="vi-VN" sz="2667" i="1" dirty="0">
                        <a:solidFill>
                          <a:prstClr val="black"/>
                        </a:solidFill>
                        <a:latin typeface="Cambria Math" panose="02040503050406030204" pitchFamily="18" charset="0"/>
                      </a:rPr>
                      <m:t>𝐼𝐴</m:t>
                    </m:r>
                    <m:r>
                      <a:rPr lang="vi-VN" sz="2667" i="1" dirty="0">
                        <a:solidFill>
                          <a:prstClr val="black"/>
                        </a:solidFill>
                        <a:latin typeface="Cambria Math" panose="02040503050406030204" pitchFamily="18" charset="0"/>
                      </a:rPr>
                      <m:t>=</m:t>
                    </m:r>
                    <m:r>
                      <a:rPr lang="vi-VN" sz="2667" i="1" dirty="0">
                        <a:solidFill>
                          <a:prstClr val="black"/>
                        </a:solidFill>
                        <a:latin typeface="Cambria Math" panose="02040503050406030204" pitchFamily="18" charset="0"/>
                      </a:rPr>
                      <m:t>𝐼𝐵</m:t>
                    </m:r>
                  </m:oMath>
                </a14:m>
                <a:r>
                  <a:rPr lang="vi-VN" sz="2667" dirty="0">
                    <a:solidFill>
                      <a:prstClr val="black"/>
                    </a:solidFill>
                    <a:latin typeface="Arial (Body)"/>
                  </a:rPr>
                  <a:t> (2 cạnh tương ứng)</a:t>
                </a:r>
                <a:endParaRPr lang="en-US" sz="2667" dirty="0">
                  <a:solidFill>
                    <a:prstClr val="black"/>
                  </a:solidFill>
                  <a:latin typeface="Arial (Body)"/>
                </a:endParaRPr>
              </a:p>
            </p:txBody>
          </p:sp>
        </mc:Choice>
        <mc:Fallback>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2424753" y="2934582"/>
                <a:ext cx="6827402" cy="3731342"/>
              </a:xfrm>
              <a:prstGeom prst="rect">
                <a:avLst/>
              </a:prstGeom>
              <a:blipFill>
                <a:blip r:embed="rId11"/>
                <a:stretch>
                  <a:fillRect l="-1696" r="-1696" b="-359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2">
            <a:extLst>
              <a:ext uri="{28A0092B-C50C-407E-A947-70E740481C1C}">
                <a14:useLocalDpi xmlns:a14="http://schemas.microsoft.com/office/drawing/2010/main" val="0"/>
              </a:ext>
            </a:extLst>
          </a:blip>
          <a:srcRect l="68030" t="9363" r="2428" b="17766"/>
          <a:stretch/>
        </p:blipFill>
        <p:spPr>
          <a:xfrm>
            <a:off x="7367942" y="2231933"/>
            <a:ext cx="4180811" cy="2240655"/>
          </a:xfrm>
          <a:prstGeom prst="rect">
            <a:avLst/>
          </a:prstGeom>
        </p:spPr>
      </p:pic>
      <p:sp>
        <p:nvSpPr>
          <p:cNvPr id="9" name="Rounded Rectangle 55">
            <a:extLst>
              <a:ext uri="{FF2B5EF4-FFF2-40B4-BE49-F238E27FC236}">
                <a16:creationId xmlns:a16="http://schemas.microsoft.com/office/drawing/2014/main" id="{5ED0125D-A3D4-6906-B386-3CA32243FD35}"/>
              </a:ext>
            </a:extLst>
          </p:cNvPr>
          <p:cNvSpPr/>
          <p:nvPr/>
        </p:nvSpPr>
        <p:spPr>
          <a:xfrm>
            <a:off x="940154" y="3485684"/>
            <a:ext cx="4067197" cy="8638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HOẠT ĐỘNG NHÓM </a:t>
            </a:r>
            <a:endParaRPr kumimoji="0" lang="vi-VN" sz="2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5F2DB61-62F5-7424-8102-BA80E5E27F5F}"/>
              </a:ext>
            </a:extLst>
          </p:cNvPr>
          <p:cNvSpPr txBox="1"/>
          <p:nvPr/>
        </p:nvSpPr>
        <p:spPr>
          <a:xfrm>
            <a:off x="2844800" y="4668053"/>
            <a:ext cx="8038556" cy="912814"/>
          </a:xfrm>
          <a:prstGeom prst="rect">
            <a:avLst/>
          </a:prstGeom>
          <a:noFill/>
        </p:spPr>
        <p:txBody>
          <a:bodyPr wrap="square" rtlCol="0">
            <a:spAutoFit/>
          </a:bodyPr>
          <a:lstStyle/>
          <a:p>
            <a:pPr marL="457051" marR="0" lvl="0" indent="-457051" algn="l" defTabSz="1218804"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666"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Nhiệm</a:t>
            </a:r>
            <a:r>
              <a:rPr kumimoji="0" lang="en-US" sz="2666"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vụ</a:t>
            </a:r>
            <a:r>
              <a:rPr kumimoji="0" lang="en-US" sz="2666"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Trao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đổi</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thảo</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luận</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lang="en-US" sz="2666" i="1" dirty="0" err="1">
                <a:solidFill>
                  <a:srgbClr val="FF0000"/>
                </a:solidFill>
                <a:latin typeface="Arial" panose="020B0604020202020204" pitchFamily="34" charset="0"/>
                <a:cs typeface="Arial" panose="020B0604020202020204" pitchFamily="34" charset="0"/>
              </a:rPr>
              <a:t>Bài</a:t>
            </a:r>
            <a:r>
              <a:rPr lang="en-US" sz="2666" i="1" dirty="0">
                <a:solidFill>
                  <a:srgbClr val="FF0000"/>
                </a:solidFill>
                <a:latin typeface="Arial" panose="020B0604020202020204" pitchFamily="34" charset="0"/>
                <a:cs typeface="Arial" panose="020B0604020202020204" pitchFamily="34" charset="0"/>
              </a:rPr>
              <a:t> 2: a</a:t>
            </a:r>
            <a:r>
              <a:rPr kumimoji="0" lang="en-US" sz="2666"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bảng</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nhóm</a:t>
            </a:r>
            <a:endPar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D990E69-B575-4432-150F-2F40242ACDDE}"/>
              </a:ext>
            </a:extLst>
          </p:cNvPr>
          <p:cNvSpPr txBox="1"/>
          <p:nvPr/>
        </p:nvSpPr>
        <p:spPr>
          <a:xfrm>
            <a:off x="3098267" y="5741180"/>
            <a:ext cx="8517669" cy="502573"/>
          </a:xfrm>
          <a:prstGeom prst="rect">
            <a:avLst/>
          </a:prstGeom>
          <a:noFill/>
        </p:spPr>
        <p:txBody>
          <a:bodyPr wrap="square" rtlCol="0">
            <a:spAutoFit/>
          </a:bodyPr>
          <a:lstStyle/>
          <a:p>
            <a:pPr marL="457051" marR="0" lvl="0" indent="-457051" algn="l" defTabSz="1218804"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666"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Thời</a:t>
            </a:r>
            <a:r>
              <a:rPr kumimoji="0" lang="en-US" sz="2666"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666"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gian</a:t>
            </a:r>
            <a:r>
              <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 </a:t>
            </a:r>
            <a:r>
              <a:rPr kumimoji="0" lang="en-US" sz="2666"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phút</a:t>
            </a:r>
            <a:endParaRPr kumimoji="0" lang="en-US" sz="2666"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62199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circle(in)">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dissolve">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dissolve">
                                      <p:cBhvr>
                                        <p:cTn id="56" dur="5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dissolve">
                                      <p:cBhvr>
                                        <p:cTn id="61" dur="500"/>
                                        <p:tgtEl>
                                          <p:spTgt spid="1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dissolve">
                                      <p:cBhvr>
                                        <p:cTn id="66" dur="500"/>
                                        <p:tgtEl>
                                          <p:spTgt spid="11">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1">
                                            <p:txEl>
                                              <p:pRg st="4" end="4"/>
                                            </p:txEl>
                                          </p:spTgt>
                                        </p:tgtEl>
                                        <p:attrNameLst>
                                          <p:attrName>style.visibility</p:attrName>
                                        </p:attrNameLst>
                                      </p:cBhvr>
                                      <p:to>
                                        <p:strVal val="visible"/>
                                      </p:to>
                                    </p:set>
                                    <p:animEffect transition="in" filter="dissolve">
                                      <p:cBhvr>
                                        <p:cTn id="7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uild="p"/>
      <p:bldP spid="10" grpId="1" build="allAtOnce"/>
      <p:bldP spid="13" grpId="0" build="p"/>
      <p:bldP spid="13"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0800" y="177474"/>
            <a:ext cx="1172448" cy="112555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566">
            <a:off x="4827840" y="6494718"/>
            <a:ext cx="3275053" cy="22925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32766" y="76200"/>
            <a:ext cx="1459234" cy="923297"/>
          </a:xfrm>
          <a:prstGeom prst="rect">
            <a:avLst/>
          </a:prstGeom>
        </p:spPr>
      </p:pic>
      <mc:AlternateContent xmlns:mc="http://schemas.openxmlformats.org/markup-compatibility/2006">
        <mc:Choice xmlns:a14="http://schemas.microsoft.com/office/drawing/2010/main" Requires="a14">
          <p:sp>
            <p:nvSpPr>
              <p:cNvPr id="6" name="Hộp Văn bản 5">
                <a:extLst>
                  <a:ext uri="{FF2B5EF4-FFF2-40B4-BE49-F238E27FC236}">
                    <a16:creationId xmlns:a16="http://schemas.microsoft.com/office/drawing/2014/main" id="{92068700-637B-C003-F4B2-38B9070F51A6}"/>
                  </a:ext>
                </a:extLst>
              </p:cNvPr>
              <p:cNvSpPr txBox="1"/>
              <p:nvPr/>
            </p:nvSpPr>
            <p:spPr>
              <a:xfrm>
                <a:off x="2082800" y="1309374"/>
                <a:ext cx="6959600" cy="4372223"/>
              </a:xfrm>
              <a:prstGeom prst="rect">
                <a:avLst/>
              </a:prstGeom>
              <a:noFill/>
            </p:spPr>
            <p:txBody>
              <a:bodyPr wrap="square" rtlCol="0">
                <a:spAutoFit/>
              </a:bodyPr>
              <a:lstStyle/>
              <a:p>
                <a:pPr algn="just" defTabSz="609630">
                  <a:lnSpc>
                    <a:spcPct val="150000"/>
                  </a:lnSpc>
                </a:pPr>
                <a:r>
                  <a:rPr lang="vi-VN" sz="2667" dirty="0">
                    <a:solidFill>
                      <a:prstClr val="black"/>
                    </a:solidFill>
                    <a:latin typeface="Arial" panose="020B0604020202020204" pitchFamily="34" charset="0"/>
                  </a:rPr>
                  <a:t>b) Xét hai tam giác vuông </a:t>
                </a:r>
                <a14:m>
                  <m:oMath xmlns:m="http://schemas.openxmlformats.org/officeDocument/2006/math">
                    <m:r>
                      <a:rPr lang="vi-VN" sz="2667" i="1" dirty="0">
                        <a:solidFill>
                          <a:prstClr val="black"/>
                        </a:solidFill>
                        <a:latin typeface="Cambria Math" panose="02040503050406030204" pitchFamily="18" charset="0"/>
                      </a:rPr>
                      <m:t>𝐴𝐼𝐻</m:t>
                    </m:r>
                  </m:oMath>
                </a14:m>
                <a:r>
                  <a:rPr lang="vi-VN" sz="2667" dirty="0">
                    <a:solidFill>
                      <a:prstClr val="black"/>
                    </a:solidFill>
                    <a:latin typeface="Arial" panose="020B0604020202020204" pitchFamily="34" charset="0"/>
                  </a:rPr>
                  <a:t> và </a:t>
                </a:r>
                <a14:m>
                  <m:oMath xmlns:m="http://schemas.openxmlformats.org/officeDocument/2006/math">
                    <m:r>
                      <a:rPr lang="vi-VN" sz="2667" i="1" dirty="0">
                        <a:solidFill>
                          <a:prstClr val="black"/>
                        </a:solidFill>
                        <a:latin typeface="Cambria Math" panose="02040503050406030204" pitchFamily="18" charset="0"/>
                      </a:rPr>
                      <m:t>𝐵𝐼𝐻</m:t>
                    </m:r>
                  </m:oMath>
                </a14:m>
                <a:r>
                  <a:rPr lang="vi-VN" sz="2667" dirty="0">
                    <a:solidFill>
                      <a:prstClr val="black"/>
                    </a:solidFill>
                    <a:latin typeface="Arial" panose="020B0604020202020204" pitchFamily="34" charset="0"/>
                  </a:rPr>
                  <a:t>, ta có: </a:t>
                </a:r>
                <a:endParaRPr lang="en-US" sz="2667" dirty="0">
                  <a:solidFill>
                    <a:prstClr val="black"/>
                  </a:solidFill>
                  <a:latin typeface="Calibri"/>
                </a:endParaRPr>
              </a:p>
              <a:p>
                <a:pPr algn="just" defTabSz="609630">
                  <a:lnSpc>
                    <a:spcPct val="150000"/>
                  </a:lnSpc>
                </a:pPr>
                <a:r>
                  <a:rPr lang="en-US" sz="2667" dirty="0">
                    <a:solidFill>
                      <a:prstClr val="black"/>
                    </a:solidFill>
                    <a:latin typeface="Calibri"/>
                  </a:rPr>
                  <a:t>	</a:t>
                </a:r>
                <a14:m>
                  <m:oMath xmlns:m="http://schemas.openxmlformats.org/officeDocument/2006/math">
                    <m:r>
                      <a:rPr lang="vi-VN" sz="2667" i="1" dirty="0">
                        <a:solidFill>
                          <a:prstClr val="black"/>
                        </a:solidFill>
                        <a:latin typeface="Cambria Math" panose="02040503050406030204" pitchFamily="18" charset="0"/>
                      </a:rPr>
                      <m:t>𝐼𝐴</m:t>
                    </m:r>
                    <m:r>
                      <a:rPr lang="vi-VN" sz="2667" i="1" dirty="0">
                        <a:solidFill>
                          <a:prstClr val="black"/>
                        </a:solidFill>
                        <a:latin typeface="Cambria Math" panose="02040503050406030204" pitchFamily="18" charset="0"/>
                      </a:rPr>
                      <m:t>=</m:t>
                    </m:r>
                    <m:r>
                      <a:rPr lang="vi-VN" sz="2667" i="1" dirty="0">
                        <a:solidFill>
                          <a:prstClr val="black"/>
                        </a:solidFill>
                        <a:latin typeface="Cambria Math" panose="02040503050406030204" pitchFamily="18" charset="0"/>
                      </a:rPr>
                      <m:t>𝐼𝐵</m:t>
                    </m:r>
                  </m:oMath>
                </a14:m>
                <a:r>
                  <a:rPr lang="vi-VN" sz="2667" dirty="0">
                    <a:solidFill>
                      <a:prstClr val="black"/>
                    </a:solidFill>
                    <a:latin typeface="Arial" panose="020B0604020202020204" pitchFamily="34" charset="0"/>
                  </a:rPr>
                  <a:t> (cmt)</a:t>
                </a:r>
                <a:endParaRPr lang="en-US" sz="2667" dirty="0">
                  <a:solidFill>
                    <a:prstClr val="black"/>
                  </a:solidFill>
                  <a:latin typeface="Calibri"/>
                </a:endParaRPr>
              </a:p>
              <a:p>
                <a:pPr algn="just" defTabSz="609630">
                  <a:lnSpc>
                    <a:spcPct val="150000"/>
                  </a:lnSpc>
                </a:pPr>
                <a:r>
                  <a:rPr lang="en-US" sz="2667" dirty="0">
                    <a:solidFill>
                      <a:prstClr val="black"/>
                    </a:solidFill>
                    <a:latin typeface="Calibri"/>
                  </a:rPr>
                  <a:t>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en-US" sz="2667" i="1">
                            <a:solidFill>
                              <a:prstClr val="black"/>
                            </a:solidFill>
                            <a:latin typeface="Cambria Math" panose="02040503050406030204" pitchFamily="18" charset="0"/>
                          </a:rPr>
                          <m:t>𝐼𝐻𝐷</m:t>
                        </m:r>
                      </m:e>
                    </m:acc>
                    <m:r>
                      <a:rPr lang="en-US"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en-US" sz="2667" i="1">
                            <a:solidFill>
                              <a:prstClr val="black"/>
                            </a:solidFill>
                            <a:latin typeface="Cambria Math" panose="02040503050406030204" pitchFamily="18" charset="0"/>
                          </a:rPr>
                          <m:t>𝐼𝐻𝐵</m:t>
                        </m:r>
                      </m:e>
                    </m:acc>
                    <m:r>
                      <a:rPr lang="en-US" sz="2667" i="1">
                        <a:solidFill>
                          <a:prstClr val="black"/>
                        </a:solidFill>
                        <a:latin typeface="Cambria Math" panose="02040503050406030204" pitchFamily="18" charset="0"/>
                      </a:rPr>
                      <m:t>=90°</m:t>
                    </m:r>
                  </m:oMath>
                </a14:m>
                <a:r>
                  <a:rPr lang="en-US" sz="2667" i="1" dirty="0">
                    <a:solidFill>
                      <a:prstClr val="black"/>
                    </a:solidFill>
                    <a:latin typeface="Calibri"/>
                  </a:rPr>
                  <a:t> </a:t>
                </a:r>
              </a:p>
              <a:p>
                <a:pPr algn="just" defTabSz="609630">
                  <a:lnSpc>
                    <a:spcPct val="150000"/>
                  </a:lnSpc>
                </a:pPr>
                <a:r>
                  <a:rPr lang="en-US" sz="2667" dirty="0">
                    <a:solidFill>
                      <a:prstClr val="black"/>
                    </a:solidFill>
                    <a:latin typeface="Calibri"/>
                  </a:rPr>
                  <a:t>	</a:t>
                </a:r>
                <a14:m>
                  <m:oMath xmlns:m="http://schemas.openxmlformats.org/officeDocument/2006/math">
                    <m:r>
                      <a:rPr lang="vi-VN" sz="2667" i="1" dirty="0">
                        <a:solidFill>
                          <a:prstClr val="black"/>
                        </a:solidFill>
                        <a:latin typeface="Cambria Math" panose="02040503050406030204" pitchFamily="18" charset="0"/>
                      </a:rPr>
                      <m:t>𝐼𝐻</m:t>
                    </m:r>
                  </m:oMath>
                </a14:m>
                <a:r>
                  <a:rPr lang="vi-VN" sz="2667" dirty="0">
                    <a:solidFill>
                      <a:prstClr val="black"/>
                    </a:solidFill>
                    <a:latin typeface="Arial" panose="020B0604020202020204" pitchFamily="34" charset="0"/>
                  </a:rPr>
                  <a:t> là cạnh chung </a:t>
                </a:r>
                <a:endParaRPr lang="en-US" sz="2667" dirty="0">
                  <a:solidFill>
                    <a:prstClr val="black"/>
                  </a:solidFill>
                  <a:latin typeface="Calibri"/>
                </a:endParaRPr>
              </a:p>
              <a:p>
                <a:pPr algn="just" defTabSz="609630">
                  <a:lnSpc>
                    <a:spcPct val="150000"/>
                  </a:lnSpc>
                </a:pPr>
                <a:r>
                  <a:rPr lang="vi-VN" sz="2667" dirty="0">
                    <a:solidFill>
                      <a:prstClr val="black"/>
                    </a:solidFill>
                    <a:latin typeface="Arial" panose="020B0604020202020204" pitchFamily="34" charset="0"/>
                  </a:rPr>
                  <a:t>Suy ra </a:t>
                </a:r>
                <a14:m>
                  <m:oMath xmlns:m="http://schemas.openxmlformats.org/officeDocument/2006/math">
                    <m:r>
                      <m:rPr>
                        <m:sty m:val="p"/>
                      </m:rPr>
                      <a:rPr lang="en-US" sz="2667" dirty="0">
                        <a:solidFill>
                          <a:prstClr val="black"/>
                        </a:solidFill>
                        <a:latin typeface="Cambria Math" panose="02040503050406030204" pitchFamily="18" charset="0"/>
                      </a:rPr>
                      <m:t>Δ</m:t>
                    </m:r>
                    <m:r>
                      <a:rPr lang="vi-VN" sz="2667" i="1" dirty="0">
                        <a:solidFill>
                          <a:prstClr val="black"/>
                        </a:solidFill>
                        <a:latin typeface="Cambria Math" panose="02040503050406030204" pitchFamily="18" charset="0"/>
                      </a:rPr>
                      <m:t>𝐴𝐼𝐻</m:t>
                    </m:r>
                    <m:r>
                      <a:rPr lang="vi-VN" sz="2667" i="1" dirty="0">
                        <a:solidFill>
                          <a:prstClr val="black"/>
                        </a:solidFill>
                        <a:latin typeface="Cambria Math" panose="02040503050406030204" pitchFamily="18" charset="0"/>
                      </a:rPr>
                      <m:t>=</m:t>
                    </m:r>
                    <m:r>
                      <m:rPr>
                        <m:sty m:val="p"/>
                      </m:rPr>
                      <a:rPr lang="en-US" sz="2667" dirty="0">
                        <a:solidFill>
                          <a:prstClr val="black"/>
                        </a:solidFill>
                        <a:latin typeface="Cambria Math" panose="02040503050406030204" pitchFamily="18" charset="0"/>
                      </a:rPr>
                      <m:t>Δ</m:t>
                    </m:r>
                    <m:r>
                      <a:rPr lang="vi-VN" sz="2667" i="1" dirty="0">
                        <a:solidFill>
                          <a:prstClr val="black"/>
                        </a:solidFill>
                        <a:latin typeface="Cambria Math" panose="02040503050406030204" pitchFamily="18" charset="0"/>
                      </a:rPr>
                      <m:t>𝐵𝐼𝐻</m:t>
                    </m:r>
                  </m:oMath>
                </a14:m>
                <a:r>
                  <a:rPr lang="vi-VN" sz="2667" dirty="0">
                    <a:solidFill>
                      <a:prstClr val="black"/>
                    </a:solidFill>
                    <a:latin typeface="Arial" panose="020B0604020202020204" pitchFamily="34" charset="0"/>
                  </a:rPr>
                  <a:t> (c</a:t>
                </a:r>
                <a:r>
                  <a:rPr lang="en-US" sz="2667" dirty="0">
                    <a:solidFill>
                      <a:prstClr val="black"/>
                    </a:solidFill>
                    <a:latin typeface="Arial" panose="020B0604020202020204" pitchFamily="34" charset="0"/>
                  </a:rPr>
                  <a:t>h- </a:t>
                </a:r>
                <a:r>
                  <a:rPr lang="en-US" sz="2667" dirty="0" err="1">
                    <a:solidFill>
                      <a:prstClr val="black"/>
                    </a:solidFill>
                    <a:latin typeface="Arial" panose="020B0604020202020204" pitchFamily="34" charset="0"/>
                  </a:rPr>
                  <a:t>cgv</a:t>
                </a:r>
                <a:r>
                  <a:rPr lang="vi-VN" sz="2667" dirty="0">
                    <a:solidFill>
                      <a:prstClr val="black"/>
                    </a:solidFill>
                    <a:latin typeface="Arial" panose="020B0604020202020204" pitchFamily="34" charset="0"/>
                  </a:rPr>
                  <a:t>)</a:t>
                </a:r>
                <a:endParaRPr lang="en-US" sz="2667" dirty="0">
                  <a:solidFill>
                    <a:prstClr val="black"/>
                  </a:solidFill>
                  <a:latin typeface="Calibri"/>
                </a:endParaRPr>
              </a:p>
              <a:p>
                <a:pPr algn="just" defTabSz="609630">
                  <a:lnSpc>
                    <a:spcPct val="150000"/>
                  </a:lnSpc>
                </a:pP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𝐴𝐼𝐻</m:t>
                        </m:r>
                      </m:e>
                    </m:acc>
                    <m:r>
                      <a:rPr lang="vi-VN"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𝐵𝐼𝐻</m:t>
                        </m:r>
                      </m:e>
                    </m:acc>
                  </m:oMath>
                </a14:m>
                <a:r>
                  <a:rPr lang="vi-VN" sz="2667" dirty="0">
                    <a:solidFill>
                      <a:prstClr val="black"/>
                    </a:solidFill>
                    <a:latin typeface="Arial" panose="020B0604020202020204" pitchFamily="34" charset="0"/>
                  </a:rPr>
                  <a:t> (2 góc tương ứng)</a:t>
                </a:r>
                <a:endParaRPr lang="en-US" sz="2667" dirty="0">
                  <a:solidFill>
                    <a:prstClr val="black"/>
                  </a:solidFill>
                  <a:latin typeface="Calibri"/>
                </a:endParaRPr>
              </a:p>
              <a:p>
                <a:pPr algn="just" defTabSz="609630">
                  <a:lnSpc>
                    <a:spcPct val="150000"/>
                  </a:lnSpc>
                </a:pPr>
                <a14:m>
                  <m:oMath xmlns:m="http://schemas.openxmlformats.org/officeDocument/2006/math">
                    <m:r>
                      <a:rPr lang="vi-VN" sz="2667" i="1" dirty="0">
                        <a:solidFill>
                          <a:prstClr val="black"/>
                        </a:solidFill>
                        <a:latin typeface="Cambria Math" panose="02040503050406030204" pitchFamily="18" charset="0"/>
                        <a:ea typeface="Cambria Math" panose="02040503050406030204" pitchFamily="18" charset="0"/>
                      </a:rPr>
                      <m:t>⇒</m:t>
                    </m:r>
                    <m:r>
                      <a:rPr lang="vi-VN" sz="2667" i="1" dirty="0">
                        <a:solidFill>
                          <a:prstClr val="black"/>
                        </a:solidFill>
                        <a:latin typeface="Cambria Math" panose="02040503050406030204" pitchFamily="18" charset="0"/>
                      </a:rPr>
                      <m:t>𝐼𝐻</m:t>
                    </m:r>
                  </m:oMath>
                </a14:m>
                <a:r>
                  <a:rPr lang="vi-VN" sz="2667" dirty="0">
                    <a:solidFill>
                      <a:prstClr val="black"/>
                    </a:solidFill>
                    <a:latin typeface="Arial" panose="020B0604020202020204" pitchFamily="34" charset="0"/>
                  </a:rPr>
                  <a:t> là phân giác của góc </a:t>
                </a:r>
                <a14:m>
                  <m:oMath xmlns:m="http://schemas.openxmlformats.org/officeDocument/2006/math">
                    <m:r>
                      <a:rPr lang="vi-VN" sz="2667" i="1" dirty="0">
                        <a:solidFill>
                          <a:prstClr val="black"/>
                        </a:solidFill>
                        <a:latin typeface="Cambria Math" panose="02040503050406030204" pitchFamily="18" charset="0"/>
                      </a:rPr>
                      <m:t>𝐴𝐼𝐵</m:t>
                    </m:r>
                  </m:oMath>
                </a14:m>
                <a:r>
                  <a:rPr lang="vi-VN" sz="2667" dirty="0">
                    <a:solidFill>
                      <a:prstClr val="black"/>
                    </a:solidFill>
                    <a:latin typeface="Arial" panose="020B0604020202020204" pitchFamily="34" charset="0"/>
                  </a:rPr>
                  <a:t> </a:t>
                </a:r>
                <a:endParaRPr lang="en-US" sz="2667" dirty="0">
                  <a:solidFill>
                    <a:prstClr val="black"/>
                  </a:solidFill>
                  <a:latin typeface="Calibri"/>
                </a:endParaRPr>
              </a:p>
            </p:txBody>
          </p:sp>
        </mc:Choice>
        <mc:Fallback>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2082800" y="1309374"/>
                <a:ext cx="6959600" cy="4372223"/>
              </a:xfrm>
              <a:prstGeom prst="rect">
                <a:avLst/>
              </a:prstGeom>
              <a:blipFill>
                <a:blip r:embed="rId9"/>
                <a:stretch>
                  <a:fillRect l="-1665" r="-789" b="-251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0">
            <a:extLst>
              <a:ext uri="{28A0092B-C50C-407E-A947-70E740481C1C}">
                <a14:useLocalDpi xmlns:a14="http://schemas.microsoft.com/office/drawing/2010/main" val="0"/>
              </a:ext>
            </a:extLst>
          </a:blip>
          <a:srcRect l="67972" t="10254" r="1823" b="18622"/>
          <a:stretch/>
        </p:blipFill>
        <p:spPr>
          <a:xfrm>
            <a:off x="7518400" y="2514600"/>
            <a:ext cx="4567621" cy="2336800"/>
          </a:xfrm>
          <a:prstGeom prst="rect">
            <a:avLst/>
          </a:prstGeom>
        </p:spPr>
      </p:pic>
    </p:spTree>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CFB89F-3304-7118-5FB9-36F994613F46}"/>
              </a:ext>
            </a:extLst>
          </p:cNvPr>
          <p:cNvSpPr txBox="1"/>
          <p:nvPr/>
        </p:nvSpPr>
        <p:spPr>
          <a:xfrm>
            <a:off x="85724" y="-30093"/>
            <a:ext cx="11722817" cy="1692771"/>
          </a:xfrm>
          <a:prstGeom prst="rect">
            <a:avLst/>
          </a:prstGeom>
          <a:solidFill>
            <a:schemeClr val="accent3">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Bài 4: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Cho ∆ABC = ∆MNP. Gọi D, E lần lượt là trung điểm của BC và CA; Q, R lần lượt là trung điểm của NP và PM. Chứng minh: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AD = MQ;</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DE = QR.</a:t>
            </a:r>
          </a:p>
        </p:txBody>
      </p:sp>
      <p:pic>
        <p:nvPicPr>
          <p:cNvPr id="4" name="Picture 3">
            <a:extLst>
              <a:ext uri="{FF2B5EF4-FFF2-40B4-BE49-F238E27FC236}">
                <a16:creationId xmlns:a16="http://schemas.microsoft.com/office/drawing/2014/main" id="{308FCFD4-7762-4B8B-598D-274864906F81}"/>
              </a:ext>
            </a:extLst>
          </p:cNvPr>
          <p:cNvPicPr>
            <a:picLocks noChangeAspect="1"/>
          </p:cNvPicPr>
          <p:nvPr/>
        </p:nvPicPr>
        <p:blipFill>
          <a:blip r:embed="rId2"/>
          <a:stretch>
            <a:fillRect/>
          </a:stretch>
        </p:blipFill>
        <p:spPr>
          <a:xfrm>
            <a:off x="6152155" y="1855090"/>
            <a:ext cx="6008894" cy="2400635"/>
          </a:xfrm>
          <a:prstGeom prst="rect">
            <a:avLst/>
          </a:prstGeom>
        </p:spPr>
      </p:pic>
      <p:sp>
        <p:nvSpPr>
          <p:cNvPr id="8" name="AutoShape 2" descr="\hat{ACB} = \hat{MPN}">
            <a:extLst>
              <a:ext uri="{FF2B5EF4-FFF2-40B4-BE49-F238E27FC236}">
                <a16:creationId xmlns:a16="http://schemas.microsoft.com/office/drawing/2014/main" id="{A783FEC7-F217-4ADC-7A3C-CD66AA24C2CB}"/>
              </a:ext>
            </a:extLst>
          </p:cNvPr>
          <p:cNvSpPr>
            <a:spLocks noChangeAspect="1" noChangeArrowheads="1"/>
          </p:cNvSpPr>
          <p:nvPr/>
        </p:nvSpPr>
        <p:spPr bwMode="auto">
          <a:xfrm>
            <a:off x="1147608" y="4149214"/>
            <a:ext cx="1090797" cy="1957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Object 8">
            <a:extLst>
              <a:ext uri="{FF2B5EF4-FFF2-40B4-BE49-F238E27FC236}">
                <a16:creationId xmlns:a16="http://schemas.microsoft.com/office/drawing/2014/main" id="{F38E966E-C495-010B-BF68-E31FA30B434C}"/>
              </a:ext>
            </a:extLst>
          </p:cNvPr>
          <p:cNvGraphicFramePr>
            <a:graphicFrameLocks noChangeAspect="1"/>
          </p:cNvGraphicFramePr>
          <p:nvPr/>
        </p:nvGraphicFramePr>
        <p:xfrm>
          <a:off x="4927600" y="264160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9" name="Object 8">
                        <a:extLst>
                          <a:ext uri="{FF2B5EF4-FFF2-40B4-BE49-F238E27FC236}">
                            <a16:creationId xmlns:a16="http://schemas.microsoft.com/office/drawing/2014/main" id="{F38E966E-C495-010B-BF68-E31FA30B434C}"/>
                          </a:ext>
                        </a:extLst>
                      </p:cNvPr>
                      <p:cNvPicPr/>
                      <p:nvPr/>
                    </p:nvPicPr>
                    <p:blipFill>
                      <a:blip r:embed="rId4"/>
                      <a:stretch>
                        <a:fillRect/>
                      </a:stretch>
                    </p:blipFill>
                    <p:spPr>
                      <a:xfrm>
                        <a:off x="4927600" y="2641600"/>
                        <a:ext cx="914400" cy="198438"/>
                      </a:xfrm>
                      <a:prstGeom prst="rect">
                        <a:avLst/>
                      </a:prstGeom>
                    </p:spPr>
                  </p:pic>
                </p:oleObj>
              </mc:Fallback>
            </mc:AlternateContent>
          </a:graphicData>
        </a:graphic>
      </p:graphicFrame>
      <p:sp>
        <p:nvSpPr>
          <p:cNvPr id="12" name="AutoShape 4" descr="\hat{ACD} = \hat{MQP}">
            <a:extLst>
              <a:ext uri="{FF2B5EF4-FFF2-40B4-BE49-F238E27FC236}">
                <a16:creationId xmlns:a16="http://schemas.microsoft.com/office/drawing/2014/main" id="{4C75C0AD-D8E4-033F-8870-B5E17DD7B878}"/>
              </a:ext>
            </a:extLst>
          </p:cNvPr>
          <p:cNvSpPr>
            <a:spLocks noChangeAspect="1" noChangeArrowheads="1"/>
          </p:cNvSpPr>
          <p:nvPr/>
        </p:nvSpPr>
        <p:spPr bwMode="auto">
          <a:xfrm>
            <a:off x="85725" y="-198438"/>
            <a:ext cx="11049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6" descr="\hat{ECD} = \hat{RPQ}">
            <a:extLst>
              <a:ext uri="{FF2B5EF4-FFF2-40B4-BE49-F238E27FC236}">
                <a16:creationId xmlns:a16="http://schemas.microsoft.com/office/drawing/2014/main" id="{F37C17A1-AB45-B09D-2272-CBC01C48525F}"/>
              </a:ext>
            </a:extLst>
          </p:cNvPr>
          <p:cNvSpPr>
            <a:spLocks noChangeAspect="1" noChangeArrowheads="1"/>
          </p:cNvSpPr>
          <p:nvPr/>
        </p:nvSpPr>
        <p:spPr bwMode="auto">
          <a:xfrm>
            <a:off x="85725" y="-198438"/>
            <a:ext cx="1057275"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C48B212-DCA8-6DB0-26B6-EDE00C8915C1}"/>
              </a:ext>
            </a:extLst>
          </p:cNvPr>
          <p:cNvSpPr txBox="1"/>
          <p:nvPr/>
        </p:nvSpPr>
        <p:spPr>
          <a:xfrm>
            <a:off x="6502400" y="4448137"/>
            <a:ext cx="6100916"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b)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∆ECD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∆RPQ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EC = RP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CD = PQ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∆ECD = ∆RPQ (c - g - 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 QR (2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21" name="Object 20">
            <a:extLst>
              <a:ext uri="{FF2B5EF4-FFF2-40B4-BE49-F238E27FC236}">
                <a16:creationId xmlns:a16="http://schemas.microsoft.com/office/drawing/2014/main" id="{B11ED100-CC5E-F187-6E30-AA6A46637C4B}"/>
              </a:ext>
            </a:extLst>
          </p:cNvPr>
          <p:cNvGraphicFramePr>
            <a:graphicFrameLocks noChangeAspect="1"/>
          </p:cNvGraphicFramePr>
          <p:nvPr/>
        </p:nvGraphicFramePr>
        <p:xfrm>
          <a:off x="6624638" y="5176838"/>
          <a:ext cx="1127125" cy="407987"/>
        </p:xfrm>
        <a:graphic>
          <a:graphicData uri="http://schemas.openxmlformats.org/presentationml/2006/ole">
            <mc:AlternateContent xmlns:mc="http://schemas.openxmlformats.org/markup-compatibility/2006">
              <mc:Choice xmlns:v="urn:schemas-microsoft-com:vml" Requires="v">
                <p:oleObj name="Equation" r:id="rId5" imgW="787320" imgH="253800" progId="Equation.DSMT4">
                  <p:embed/>
                </p:oleObj>
              </mc:Choice>
              <mc:Fallback>
                <p:oleObj name="Equation" r:id="rId5" imgW="787320" imgH="253800" progId="Equation.DSMT4">
                  <p:embed/>
                  <p:pic>
                    <p:nvPicPr>
                      <p:cNvPr id="21" name="Object 20">
                        <a:extLst>
                          <a:ext uri="{FF2B5EF4-FFF2-40B4-BE49-F238E27FC236}">
                            <a16:creationId xmlns:a16="http://schemas.microsoft.com/office/drawing/2014/main" id="{B11ED100-CC5E-F187-6E30-AA6A46637C4B}"/>
                          </a:ext>
                        </a:extLst>
                      </p:cNvPr>
                      <p:cNvPicPr/>
                      <p:nvPr/>
                    </p:nvPicPr>
                    <p:blipFill>
                      <a:blip r:embed="rId6"/>
                      <a:stretch>
                        <a:fillRect/>
                      </a:stretch>
                    </p:blipFill>
                    <p:spPr>
                      <a:xfrm>
                        <a:off x="6624638" y="5176838"/>
                        <a:ext cx="1127125" cy="407987"/>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7593E956-BF62-4321-C91E-94625C62DE21}"/>
              </a:ext>
            </a:extLst>
          </p:cNvPr>
          <p:cNvSpPr txBox="1"/>
          <p:nvPr/>
        </p:nvSpPr>
        <p:spPr>
          <a:xfrm>
            <a:off x="293232" y="4448137"/>
            <a:ext cx="5162853"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∆ACD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∆MPQ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 = MP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CD = PQ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∆ACD = ∆MPQ (c - g - 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AD = MQ (2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F5522C10-EF77-1C02-6CDD-71278609140B}"/>
              </a:ext>
            </a:extLst>
          </p:cNvPr>
          <p:cNvGraphicFramePr>
            <a:graphicFrameLocks noChangeAspect="1"/>
          </p:cNvGraphicFramePr>
          <p:nvPr/>
        </p:nvGraphicFramePr>
        <p:xfrm>
          <a:off x="85724" y="5157789"/>
          <a:ext cx="1373275" cy="444510"/>
        </p:xfrm>
        <a:graphic>
          <a:graphicData uri="http://schemas.openxmlformats.org/presentationml/2006/ole">
            <mc:AlternateContent xmlns:mc="http://schemas.openxmlformats.org/markup-compatibility/2006">
              <mc:Choice xmlns:v="urn:schemas-microsoft-com:vml" Requires="v">
                <p:oleObj name="Equation" r:id="rId7" imgW="838080" imgH="228600" progId="Equation.DSMT4">
                  <p:embed/>
                </p:oleObj>
              </mc:Choice>
              <mc:Fallback>
                <p:oleObj name="Equation" r:id="rId7" imgW="838080" imgH="228600" progId="Equation.DSMT4">
                  <p:embed/>
                  <p:pic>
                    <p:nvPicPr>
                      <p:cNvPr id="24" name="Object 23">
                        <a:extLst>
                          <a:ext uri="{FF2B5EF4-FFF2-40B4-BE49-F238E27FC236}">
                            <a16:creationId xmlns:a16="http://schemas.microsoft.com/office/drawing/2014/main" id="{F5522C10-EF77-1C02-6CDD-71278609140B}"/>
                          </a:ext>
                        </a:extLst>
                      </p:cNvPr>
                      <p:cNvPicPr/>
                      <p:nvPr/>
                    </p:nvPicPr>
                    <p:blipFill>
                      <a:blip r:embed="rId8"/>
                      <a:stretch>
                        <a:fillRect/>
                      </a:stretch>
                    </p:blipFill>
                    <p:spPr>
                      <a:xfrm>
                        <a:off x="85724" y="5157789"/>
                        <a:ext cx="1373275" cy="44451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5019D65E-CDCD-A492-2E8D-1CE26BEF8492}"/>
              </a:ext>
            </a:extLst>
          </p:cNvPr>
          <p:cNvSpPr txBox="1"/>
          <p:nvPr/>
        </p:nvSpPr>
        <p:spPr>
          <a:xfrm>
            <a:off x="0" y="1701156"/>
            <a:ext cx="631231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 = MP ( Hai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BC = NP ( Hai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28" name="Object 27">
            <a:extLst>
              <a:ext uri="{FF2B5EF4-FFF2-40B4-BE49-F238E27FC236}">
                <a16:creationId xmlns:a16="http://schemas.microsoft.com/office/drawing/2014/main" id="{C28B76A2-0B46-EB10-C190-A5F45CE678EF}"/>
              </a:ext>
            </a:extLst>
          </p:cNvPr>
          <p:cNvGraphicFramePr>
            <a:graphicFrameLocks noChangeAspect="1"/>
          </p:cNvGraphicFramePr>
          <p:nvPr/>
        </p:nvGraphicFramePr>
        <p:xfrm>
          <a:off x="449667" y="1784221"/>
          <a:ext cx="1416848" cy="521781"/>
        </p:xfrm>
        <a:graphic>
          <a:graphicData uri="http://schemas.openxmlformats.org/presentationml/2006/ole">
            <mc:AlternateContent xmlns:mc="http://schemas.openxmlformats.org/markup-compatibility/2006">
              <mc:Choice xmlns:v="urn:schemas-microsoft-com:vml" Requires="v">
                <p:oleObj name="Equation" r:id="rId9" imgW="1049994" imgH="256327" progId="Equation.DSMT4">
                  <p:embed/>
                </p:oleObj>
              </mc:Choice>
              <mc:Fallback>
                <p:oleObj name="Equation" r:id="rId9" imgW="1049994" imgH="256327" progId="Equation.DSMT4">
                  <p:embed/>
                  <p:pic>
                    <p:nvPicPr>
                      <p:cNvPr id="28" name="Object 27">
                        <a:extLst>
                          <a:ext uri="{FF2B5EF4-FFF2-40B4-BE49-F238E27FC236}">
                            <a16:creationId xmlns:a16="http://schemas.microsoft.com/office/drawing/2014/main" id="{C28B76A2-0B46-EB10-C190-A5F45CE678EF}"/>
                          </a:ext>
                        </a:extLst>
                      </p:cNvPr>
                      <p:cNvPicPr/>
                      <p:nvPr/>
                    </p:nvPicPr>
                    <p:blipFill>
                      <a:blip r:embed="rId10"/>
                      <a:stretch>
                        <a:fillRect/>
                      </a:stretch>
                    </p:blipFill>
                    <p:spPr>
                      <a:xfrm>
                        <a:off x="449667" y="1784221"/>
                        <a:ext cx="1416848" cy="521781"/>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BB459AAF-BCF9-58FA-3C82-1A5DF1D04C2F}"/>
              </a:ext>
            </a:extLst>
          </p:cNvPr>
          <p:cNvGraphicFramePr>
            <a:graphicFrameLocks noChangeAspect="1"/>
          </p:cNvGraphicFramePr>
          <p:nvPr/>
        </p:nvGraphicFramePr>
        <p:xfrm>
          <a:off x="139512" y="2311985"/>
          <a:ext cx="1373187" cy="444500"/>
        </p:xfrm>
        <a:graphic>
          <a:graphicData uri="http://schemas.openxmlformats.org/presentationml/2006/ole">
            <mc:AlternateContent xmlns:mc="http://schemas.openxmlformats.org/markup-compatibility/2006">
              <mc:Choice xmlns:v="urn:schemas-microsoft-com:vml" Requires="v">
                <p:oleObj name="Equation" r:id="rId11" imgW="1373124" imgH="445237" progId="Equation.DSMT4">
                  <p:embed/>
                </p:oleObj>
              </mc:Choice>
              <mc:Fallback>
                <p:oleObj name="Equation" r:id="rId11" imgW="1373124" imgH="445237" progId="Equation.DSMT4">
                  <p:embed/>
                  <p:pic>
                    <p:nvPicPr>
                      <p:cNvPr id="29" name="Object 28">
                        <a:extLst>
                          <a:ext uri="{FF2B5EF4-FFF2-40B4-BE49-F238E27FC236}">
                            <a16:creationId xmlns:a16="http://schemas.microsoft.com/office/drawing/2014/main" id="{BB459AAF-BCF9-58FA-3C82-1A5DF1D04C2F}"/>
                          </a:ext>
                        </a:extLst>
                      </p:cNvPr>
                      <p:cNvPicPr/>
                      <p:nvPr/>
                    </p:nvPicPr>
                    <p:blipFill>
                      <a:blip r:embed="rId12"/>
                      <a:stretch>
                        <a:fillRect/>
                      </a:stretch>
                    </p:blipFill>
                    <p:spPr>
                      <a:xfrm>
                        <a:off x="139512" y="2311985"/>
                        <a:ext cx="1373187" cy="444500"/>
                      </a:xfrm>
                      <a:prstGeom prst="rect">
                        <a:avLst/>
                      </a:prstGeom>
                    </p:spPr>
                  </p:pic>
                </p:oleObj>
              </mc:Fallback>
            </mc:AlternateContent>
          </a:graphicData>
        </a:graphic>
      </p:graphicFrame>
      <p:cxnSp>
        <p:nvCxnSpPr>
          <p:cNvPr id="31" name="Straight Connector 30">
            <a:extLst>
              <a:ext uri="{FF2B5EF4-FFF2-40B4-BE49-F238E27FC236}">
                <a16:creationId xmlns:a16="http://schemas.microsoft.com/office/drawing/2014/main" id="{5A4665C5-44A7-064B-0641-8D6FAF23D35F}"/>
              </a:ext>
            </a:extLst>
          </p:cNvPr>
          <p:cNvCxnSpPr/>
          <p:nvPr/>
        </p:nvCxnSpPr>
        <p:spPr>
          <a:xfrm>
            <a:off x="5948771" y="4443200"/>
            <a:ext cx="0" cy="2237975"/>
          </a:xfrm>
          <a:prstGeom prst="line">
            <a:avLst/>
          </a:prstGeom>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271DE47D-3AAB-5775-7446-D00FB959FE7F}"/>
              </a:ext>
            </a:extLst>
          </p:cNvPr>
          <p:cNvSpPr txBox="1"/>
          <p:nvPr/>
        </p:nvSpPr>
        <p:spPr>
          <a:xfrm>
            <a:off x="139512" y="2615698"/>
            <a:ext cx="631231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EA = EC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BD= BC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RM = RP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NQ = QP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 = MP; BC = NP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EC = RP; CD = QP)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0479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
                                            <p:txEl>
                                              <p:pRg st="0" end="0"/>
                                            </p:txEl>
                                          </p:spTgt>
                                        </p:tgtEl>
                                        <p:attrNameLst>
                                          <p:attrName>style.visibility</p:attrName>
                                        </p:attrNameLst>
                                      </p:cBhvr>
                                      <p:to>
                                        <p:strVal val="visible"/>
                                      </p:to>
                                    </p:set>
                                    <p:animEffect transition="in" filter="fade">
                                      <p:cBhvr>
                                        <p:cTn id="18" dur="500"/>
                                        <p:tgtEl>
                                          <p:spTgt spid="4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xEl>
                                              <p:pRg st="1" end="1"/>
                                            </p:txEl>
                                          </p:spTgt>
                                        </p:tgtEl>
                                        <p:attrNameLst>
                                          <p:attrName>style.visibility</p:attrName>
                                        </p:attrNameLst>
                                      </p:cBhvr>
                                      <p:to>
                                        <p:strVal val="visible"/>
                                      </p:to>
                                    </p:set>
                                    <p:animEffect transition="in" filter="fade">
                                      <p:cBhvr>
                                        <p:cTn id="21" dur="500"/>
                                        <p:tgtEl>
                                          <p:spTgt spid="44">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xEl>
                                              <p:pRg st="2" end="2"/>
                                            </p:txEl>
                                          </p:spTgt>
                                        </p:tgtEl>
                                        <p:attrNameLst>
                                          <p:attrName>style.visibility</p:attrName>
                                        </p:attrNameLst>
                                      </p:cBhvr>
                                      <p:to>
                                        <p:strVal val="visible"/>
                                      </p:to>
                                    </p:set>
                                    <p:animEffect transition="in" filter="fade">
                                      <p:cBhvr>
                                        <p:cTn id="24" dur="500"/>
                                        <p:tgtEl>
                                          <p:spTgt spid="44">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xEl>
                                              <p:pRg st="3" end="3"/>
                                            </p:txEl>
                                          </p:spTgt>
                                        </p:tgtEl>
                                        <p:attrNameLst>
                                          <p:attrName>style.visibility</p:attrName>
                                        </p:attrNameLst>
                                      </p:cBhvr>
                                      <p:to>
                                        <p:strVal val="visible"/>
                                      </p:to>
                                    </p:set>
                                    <p:animEffect transition="in" filter="fade">
                                      <p:cBhvr>
                                        <p:cTn id="27" dur="500"/>
                                        <p:tgtEl>
                                          <p:spTgt spid="4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xEl>
                                              <p:pRg st="4" end="4"/>
                                            </p:txEl>
                                          </p:spTgt>
                                        </p:tgtEl>
                                        <p:attrNameLst>
                                          <p:attrName>style.visibility</p:attrName>
                                        </p:attrNameLst>
                                      </p:cBhvr>
                                      <p:to>
                                        <p:strVal val="visible"/>
                                      </p:to>
                                    </p:set>
                                    <p:animEffect transition="in" filter="fade">
                                      <p:cBhvr>
                                        <p:cTn id="32" dur="500"/>
                                        <p:tgtEl>
                                          <p:spTgt spid="44">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4">
                                            <p:txEl>
                                              <p:pRg st="5" end="5"/>
                                            </p:txEl>
                                          </p:spTgt>
                                        </p:tgtEl>
                                        <p:attrNameLst>
                                          <p:attrName>style.visibility</p:attrName>
                                        </p:attrNameLst>
                                      </p:cBhvr>
                                      <p:to>
                                        <p:strVal val="visible"/>
                                      </p:to>
                                    </p:set>
                                    <p:animEffect transition="in" filter="fade">
                                      <p:cBhvr>
                                        <p:cTn id="35" dur="500"/>
                                        <p:tgtEl>
                                          <p:spTgt spid="4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9"/>
            <a:ext cx="2740154" cy="236220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66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66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8" y="198119"/>
            <a:ext cx="2740154" cy="236220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66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66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2" y="2560319"/>
            <a:ext cx="2740154" cy="236220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66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9"/>
            <a:ext cx="2740154" cy="236220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66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66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3" y="3436623"/>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065804" y="383454"/>
                <a:ext cx="8318501" cy="19796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pPr>
                <a:r>
                  <a:rPr lang="vi-VN" sz="2400" b="1" dirty="0">
                    <a:solidFill>
                      <a:prstClr val="white"/>
                    </a:solidFill>
                    <a:latin typeface="Arial" panose="020B0604020202020204" pitchFamily="34" charset="0"/>
                  </a:rPr>
                  <a:t>Câu 1. </a:t>
                </a:r>
                <a:r>
                  <a:rPr lang="vi-VN" sz="2400" dirty="0">
                    <a:solidFill>
                      <a:prstClr val="white"/>
                    </a:solidFill>
                    <a:latin typeface="Arial" panose="020B0604020202020204" pitchFamily="34" charset="0"/>
                  </a:rPr>
                  <a:t>Cho tam giác </a:t>
                </a:r>
                <a14:m>
                  <m:oMath xmlns:m="http://schemas.openxmlformats.org/officeDocument/2006/math">
                    <m:r>
                      <a:rPr lang="vi-VN" sz="2400" i="1" dirty="0">
                        <a:solidFill>
                          <a:prstClr val="white"/>
                        </a:solidFill>
                        <a:latin typeface="Cambria Math" panose="02040503050406030204" pitchFamily="18" charset="0"/>
                      </a:rPr>
                      <m:t>𝐴𝐵𝐶</m:t>
                    </m:r>
                  </m:oMath>
                </a14:m>
                <a:r>
                  <a:rPr lang="vi-VN" sz="2400" dirty="0">
                    <a:solidFill>
                      <a:prstClr val="white"/>
                    </a:solidFill>
                    <a:latin typeface="Arial" panose="020B0604020202020204" pitchFamily="34" charset="0"/>
                  </a:rPr>
                  <a:t> và tam giác </a:t>
                </a:r>
                <a14:m>
                  <m:oMath xmlns:m="http://schemas.openxmlformats.org/officeDocument/2006/math">
                    <m:r>
                      <a:rPr lang="vi-VN" sz="2400" i="1" dirty="0">
                        <a:solidFill>
                          <a:prstClr val="white"/>
                        </a:solidFill>
                        <a:latin typeface="Cambria Math" panose="02040503050406030204" pitchFamily="18" charset="0"/>
                      </a:rPr>
                      <m:t>𝑀𝐻𝐾</m:t>
                    </m:r>
                  </m:oMath>
                </a14:m>
                <a:r>
                  <a:rPr lang="vi-VN" sz="2400" dirty="0">
                    <a:solidFill>
                      <a:prstClr val="white"/>
                    </a:solidFill>
                    <a:latin typeface="Arial" panose="020B0604020202020204" pitchFamily="34" charset="0"/>
                  </a:rPr>
                  <a:t> có: </a:t>
                </a:r>
                <a14:m>
                  <m:oMath xmlns:m="http://schemas.openxmlformats.org/officeDocument/2006/math">
                    <m:r>
                      <a:rPr lang="vi-VN" sz="2400" i="1" dirty="0">
                        <a:solidFill>
                          <a:prstClr val="white"/>
                        </a:solidFill>
                        <a:latin typeface="Cambria Math" panose="02040503050406030204" pitchFamily="18" charset="0"/>
                      </a:rPr>
                      <m:t>𝐴𝐵</m:t>
                    </m:r>
                    <m:r>
                      <a:rPr lang="vi-VN" sz="2400" i="1" dirty="0">
                        <a:solidFill>
                          <a:prstClr val="white"/>
                        </a:solidFill>
                        <a:latin typeface="Cambria Math" panose="02040503050406030204" pitchFamily="18" charset="0"/>
                      </a:rPr>
                      <m:t>=</m:t>
                    </m:r>
                    <m:r>
                      <a:rPr lang="vi-VN" sz="2400" i="1" dirty="0">
                        <a:solidFill>
                          <a:prstClr val="white"/>
                        </a:solidFill>
                        <a:latin typeface="Cambria Math" panose="02040503050406030204" pitchFamily="18" charset="0"/>
                      </a:rPr>
                      <m:t>𝑀𝐻</m:t>
                    </m:r>
                  </m:oMath>
                </a14:m>
                <a:r>
                  <a:rPr lang="vi-VN" sz="2400" dirty="0">
                    <a:solidFill>
                      <a:prstClr val="white"/>
                    </a:solidFill>
                    <a:latin typeface="Arial" panose="020B0604020202020204" pitchFamily="34" charset="0"/>
                  </a:rPr>
                  <a:t>; </a:t>
                </a:r>
                <a14:m>
                  <m:oMath xmlns:m="http://schemas.openxmlformats.org/officeDocument/2006/math">
                    <m:acc>
                      <m:accPr>
                        <m:chr m:val="̂"/>
                        <m:ctrlPr>
                          <a:rPr lang="en-US" sz="2400" i="1">
                            <a:solidFill>
                              <a:prstClr val="white"/>
                            </a:solidFill>
                            <a:latin typeface="Cambria Math" panose="02040503050406030204" pitchFamily="18" charset="0"/>
                          </a:rPr>
                        </m:ctrlPr>
                      </m:accPr>
                      <m:e>
                        <m:r>
                          <a:rPr lang="vi-VN" sz="2400" i="1">
                            <a:solidFill>
                              <a:prstClr val="white"/>
                            </a:solidFill>
                            <a:latin typeface="Cambria Math" panose="02040503050406030204" pitchFamily="18" charset="0"/>
                          </a:rPr>
                          <m:t>𝐴</m:t>
                        </m:r>
                      </m:e>
                    </m:acc>
                    <m:r>
                      <a:rPr lang="vi-VN" sz="2400" i="1">
                        <a:solidFill>
                          <a:prstClr val="white"/>
                        </a:solidFill>
                        <a:latin typeface="Cambria Math" panose="02040503050406030204" pitchFamily="18" charset="0"/>
                      </a:rPr>
                      <m:t>=</m:t>
                    </m:r>
                    <m:acc>
                      <m:accPr>
                        <m:chr m:val="̂"/>
                        <m:ctrlPr>
                          <a:rPr lang="en-US" sz="2400" i="1">
                            <a:solidFill>
                              <a:prstClr val="white"/>
                            </a:solidFill>
                            <a:latin typeface="Cambria Math" panose="02040503050406030204" pitchFamily="18" charset="0"/>
                          </a:rPr>
                        </m:ctrlPr>
                      </m:accPr>
                      <m:e>
                        <m:r>
                          <a:rPr lang="vi-VN" sz="2400" i="1">
                            <a:solidFill>
                              <a:prstClr val="white"/>
                            </a:solidFill>
                            <a:latin typeface="Cambria Math" panose="02040503050406030204" pitchFamily="18" charset="0"/>
                          </a:rPr>
                          <m:t>𝑀</m:t>
                        </m:r>
                      </m:e>
                    </m:acc>
                  </m:oMath>
                </a14:m>
                <a:r>
                  <a:rPr lang="vi-VN" sz="2400" dirty="0">
                    <a:solidFill>
                      <a:prstClr val="white"/>
                    </a:solidFill>
                    <a:latin typeface="Arial" panose="020B0604020202020204" pitchFamily="34" charset="0"/>
                  </a:rPr>
                  <a:t>. Cần thêm một điều kiện gì để tam giác </a:t>
                </a:r>
                <a14:m>
                  <m:oMath xmlns:m="http://schemas.openxmlformats.org/officeDocument/2006/math">
                    <m:r>
                      <a:rPr lang="vi-VN" sz="2400" i="1" dirty="0">
                        <a:solidFill>
                          <a:prstClr val="white"/>
                        </a:solidFill>
                        <a:latin typeface="Cambria Math" panose="02040503050406030204" pitchFamily="18" charset="0"/>
                      </a:rPr>
                      <m:t>𝐴𝐵𝐶</m:t>
                    </m:r>
                  </m:oMath>
                </a14:m>
                <a:r>
                  <a:rPr lang="vi-VN" sz="2400" dirty="0">
                    <a:solidFill>
                      <a:prstClr val="white"/>
                    </a:solidFill>
                    <a:latin typeface="Arial" panose="020B0604020202020204" pitchFamily="34" charset="0"/>
                  </a:rPr>
                  <a:t> và tam giác </a:t>
                </a:r>
                <a14:m>
                  <m:oMath xmlns:m="http://schemas.openxmlformats.org/officeDocument/2006/math">
                    <m:r>
                      <a:rPr lang="vi-VN" sz="2400" i="1" dirty="0">
                        <a:solidFill>
                          <a:prstClr val="white"/>
                        </a:solidFill>
                        <a:latin typeface="Cambria Math" panose="02040503050406030204" pitchFamily="18" charset="0"/>
                      </a:rPr>
                      <m:t>𝑀𝐻𝐾</m:t>
                    </m:r>
                  </m:oMath>
                </a14:m>
                <a:r>
                  <a:rPr lang="vi-VN" sz="2400" dirty="0">
                    <a:solidFill>
                      <a:prstClr val="white"/>
                    </a:solidFill>
                    <a:latin typeface="Arial" panose="020B0604020202020204" pitchFamily="34" charset="0"/>
                  </a:rPr>
                  <a:t> bằng nhau theo trường hợp cạnh-góc-cạnh</a:t>
                </a:r>
                <a:r>
                  <a:rPr lang="en-US" sz="2400" dirty="0">
                    <a:solidFill>
                      <a:prstClr val="white"/>
                    </a:solidFill>
                    <a:latin typeface="Calibri" panose="020F0502020204030204"/>
                  </a:rPr>
                  <a:t>.</a:t>
                </a:r>
                <a:r>
                  <a:rPr lang="vi-VN" sz="2400" dirty="0">
                    <a:solidFill>
                      <a:prstClr val="white"/>
                    </a:solidFill>
                    <a:latin typeface="Arial" panose="020B0604020202020204" pitchFamily="34" charset="0"/>
                  </a:rPr>
                  <a:t> </a:t>
                </a:r>
                <a:r>
                  <a:rPr lang="vi-VN" sz="2400" b="1" dirty="0">
                    <a:solidFill>
                      <a:prstClr val="white"/>
                    </a:solidFill>
                    <a:latin typeface="Arial" panose="020B0604020202020204" pitchFamily="34" charset="0"/>
                  </a:rPr>
                  <a:t> </a:t>
                </a:r>
                <a:endParaRPr lang="en-US" sz="2400" dirty="0">
                  <a:solidFill>
                    <a:prstClr val="white"/>
                  </a:solidFill>
                  <a:latin typeface="Calibri" panose="020F0502020204030204"/>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065804" y="383454"/>
                <a:ext cx="8318501" cy="1979655"/>
              </a:xfrm>
              <a:prstGeom prst="wedgeRoundRectCallout">
                <a:avLst>
                  <a:gd name="adj1" fmla="val 62786"/>
                  <a:gd name="adj2" fmla="val 8254"/>
                  <a:gd name="adj3" fmla="val 16667"/>
                </a:avLst>
              </a:prstGeom>
              <a:blipFill>
                <a:blip r:embed="rId8"/>
                <a:stretch>
                  <a:fillRect/>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98" y="1603081"/>
            <a:ext cx="1600706" cy="160782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vi-VN" sz="2667"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vi-VN" sz="2667" i="1" dirty="0">
                        <a:solidFill>
                          <a:prstClr val="black"/>
                        </a:solidFill>
                        <a:latin typeface="Cambria Math" panose="02040503050406030204" pitchFamily="18" charset="0"/>
                      </a:rPr>
                      <m:t>𝐵𝐶</m:t>
                    </m:r>
                    <m:r>
                      <a:rPr lang="vi-VN" sz="2667" i="1" dirty="0">
                        <a:solidFill>
                          <a:prstClr val="black"/>
                        </a:solidFill>
                        <a:latin typeface="Cambria Math" panose="02040503050406030204" pitchFamily="18" charset="0"/>
                      </a:rPr>
                      <m:t>=</m:t>
                    </m:r>
                    <m:r>
                      <a:rPr lang="vi-VN" sz="2667" i="1" dirty="0">
                        <a:solidFill>
                          <a:prstClr val="black"/>
                        </a:solidFill>
                        <a:latin typeface="Cambria Math" panose="02040503050406030204" pitchFamily="18" charset="0"/>
                      </a:rPr>
                      <m:t>𝑀𝐾</m:t>
                    </m:r>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394949" y="5724064"/>
                <a:ext cx="2774179" cy="841829"/>
              </a:xfrm>
              <a:prstGeom prst="roundRect">
                <a:avLst/>
              </a:prstGeom>
              <a:blipFill>
                <a:blip r:embed="rId10"/>
                <a:stretch>
                  <a:fillRect l="-263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667"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2667" i="1" dirty="0">
                        <a:solidFill>
                          <a:prstClr val="black"/>
                        </a:solidFill>
                        <a:latin typeface="Cambria Math" panose="02040503050406030204" pitchFamily="18" charset="0"/>
                      </a:rPr>
                      <m:t>𝐵𝐶</m:t>
                    </m:r>
                    <m:r>
                      <a:rPr lang="vi-VN" sz="2667" i="1" dirty="0">
                        <a:solidFill>
                          <a:prstClr val="black"/>
                        </a:solidFill>
                        <a:latin typeface="Cambria Math" panose="02040503050406030204" pitchFamily="18" charset="0"/>
                      </a:rPr>
                      <m:t>=</m:t>
                    </m:r>
                    <m:r>
                      <a:rPr lang="vi-VN" sz="2667" i="1" dirty="0">
                        <a:solidFill>
                          <a:prstClr val="black"/>
                        </a:solidFill>
                        <a:latin typeface="Cambria Math" panose="02040503050406030204" pitchFamily="18" charset="0"/>
                      </a:rPr>
                      <m:t>𝐻𝐾</m:t>
                    </m:r>
                    <m:r>
                      <a:rPr lang="vi-VN" sz="2667" i="1" dirty="0">
                        <a:solidFill>
                          <a:prstClr val="black"/>
                        </a:solidFill>
                        <a:latin typeface="Cambria Math" panose="02040503050406030204" pitchFamily="18" charset="0"/>
                      </a:rPr>
                      <m:t> </m:t>
                    </m:r>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3227244" y="5724064"/>
                <a:ext cx="2774179" cy="841829"/>
              </a:xfrm>
              <a:prstGeom prst="roundRect">
                <a:avLst/>
              </a:prstGeom>
              <a:blipFill>
                <a:blip r:embed="rId11"/>
                <a:stretch>
                  <a:fillRect l="-263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667"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vi-VN" sz="2667" i="1" dirty="0">
                        <a:solidFill>
                          <a:prstClr val="black"/>
                        </a:solidFill>
                        <a:latin typeface="Cambria Math" panose="02040503050406030204" pitchFamily="18" charset="0"/>
                      </a:rPr>
                      <m:t>𝐴𝐶</m:t>
                    </m:r>
                    <m:r>
                      <a:rPr lang="vi-VN" sz="2667" i="1" dirty="0">
                        <a:solidFill>
                          <a:prstClr val="black"/>
                        </a:solidFill>
                        <a:latin typeface="Cambria Math" panose="02040503050406030204" pitchFamily="18" charset="0"/>
                      </a:rPr>
                      <m:t>=</m:t>
                    </m:r>
                    <m:r>
                      <a:rPr lang="vi-VN" sz="2667" i="1" dirty="0">
                        <a:solidFill>
                          <a:prstClr val="black"/>
                        </a:solidFill>
                        <a:latin typeface="Cambria Math" panose="02040503050406030204" pitchFamily="18" charset="0"/>
                      </a:rPr>
                      <m:t>𝑀𝐾</m:t>
                    </m:r>
                    <m:r>
                      <a:rPr lang="vi-VN" sz="2667" i="1" dirty="0">
                        <a:solidFill>
                          <a:prstClr val="black"/>
                        </a:solidFill>
                        <a:latin typeface="Cambria Math" panose="02040503050406030204" pitchFamily="18" charset="0"/>
                      </a:rPr>
                      <m:t> </m:t>
                    </m:r>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6059539" y="5724064"/>
                <a:ext cx="2774179" cy="841829"/>
              </a:xfrm>
              <a:prstGeom prst="roundRect">
                <a:avLst/>
              </a:prstGeom>
              <a:blipFill>
                <a:blip r:embed="rId12"/>
                <a:stretch>
                  <a:fillRect l="-263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889183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vi-VN" sz="2667"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vi-VN" sz="2667" i="1" dirty="0">
                        <a:solidFill>
                          <a:prstClr val="black"/>
                        </a:solidFill>
                        <a:latin typeface="Cambria Math" panose="02040503050406030204" pitchFamily="18" charset="0"/>
                      </a:rPr>
                      <m:t>𝐴𝐶</m:t>
                    </m:r>
                    <m:r>
                      <a:rPr lang="en-US" sz="2667" i="1" dirty="0">
                        <a:solidFill>
                          <a:prstClr val="black"/>
                        </a:solidFill>
                        <a:latin typeface="Cambria Math" panose="02040503050406030204" pitchFamily="18" charset="0"/>
                      </a:rPr>
                      <m:t>=</m:t>
                    </m:r>
                    <m:r>
                      <a:rPr lang="vi-VN" sz="2667" i="1" dirty="0">
                        <a:solidFill>
                          <a:prstClr val="black"/>
                        </a:solidFill>
                        <a:latin typeface="Cambria Math" panose="02040503050406030204" pitchFamily="18" charset="0"/>
                      </a:rPr>
                      <m:t>𝐻𝐾</m:t>
                    </m:r>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8891834" y="5724064"/>
                <a:ext cx="2774179" cy="841829"/>
              </a:xfrm>
              <a:prstGeom prst="roundRect">
                <a:avLst/>
              </a:prstGeom>
              <a:blipFill>
                <a:blip r:embed="rId13"/>
                <a:stretch>
                  <a:fillRect l="-285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6" y="484145"/>
                <a:ext cx="7840345" cy="19288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pPr>
                <a:r>
                  <a:rPr lang="vi-VN" sz="2667" b="1" dirty="0">
                    <a:solidFill>
                      <a:prstClr val="white"/>
                    </a:solidFill>
                    <a:latin typeface="Arial" panose="020B0604020202020204" pitchFamily="34" charset="0"/>
                  </a:rPr>
                  <a:t>Câu 2.</a:t>
                </a:r>
                <a:r>
                  <a:rPr lang="vi-VN" sz="2667" dirty="0">
                    <a:solidFill>
                      <a:prstClr val="white"/>
                    </a:solidFill>
                    <a:latin typeface="Arial" panose="020B0604020202020204" pitchFamily="34" charset="0"/>
                  </a:rPr>
                  <a:t> Cho tam giác </a:t>
                </a:r>
                <a14:m>
                  <m:oMath xmlns:m="http://schemas.openxmlformats.org/officeDocument/2006/math">
                    <m:r>
                      <a:rPr lang="vi-VN" sz="2667" i="1" dirty="0">
                        <a:solidFill>
                          <a:prstClr val="white"/>
                        </a:solidFill>
                        <a:latin typeface="Cambria Math" panose="02040503050406030204" pitchFamily="18" charset="0"/>
                      </a:rPr>
                      <m:t>𝐵𝐴𝐶</m:t>
                    </m:r>
                  </m:oMath>
                </a14:m>
                <a:r>
                  <a:rPr lang="vi-VN" sz="2667" dirty="0">
                    <a:solidFill>
                      <a:prstClr val="white"/>
                    </a:solidFill>
                    <a:latin typeface="Arial" panose="020B0604020202020204" pitchFamily="34" charset="0"/>
                  </a:rPr>
                  <a:t> và tam giác </a:t>
                </a:r>
                <a14:m>
                  <m:oMath xmlns:m="http://schemas.openxmlformats.org/officeDocument/2006/math">
                    <m:r>
                      <a:rPr lang="vi-VN" sz="2667" i="1" dirty="0">
                        <a:solidFill>
                          <a:prstClr val="white"/>
                        </a:solidFill>
                        <a:latin typeface="Cambria Math" panose="02040503050406030204" pitchFamily="18" charset="0"/>
                      </a:rPr>
                      <m:t>𝐾𝐸𝐹</m:t>
                    </m:r>
                  </m:oMath>
                </a14:m>
                <a:r>
                  <a:rPr lang="vi-VN" sz="2667" dirty="0">
                    <a:solidFill>
                      <a:prstClr val="white"/>
                    </a:solidFill>
                    <a:latin typeface="Arial" panose="020B0604020202020204" pitchFamily="34" charset="0"/>
                  </a:rPr>
                  <a:t> có </a:t>
                </a:r>
                <a14:m>
                  <m:oMath xmlns:m="http://schemas.openxmlformats.org/officeDocument/2006/math">
                    <m:r>
                      <a:rPr lang="vi-VN" sz="2667" i="1" dirty="0">
                        <a:solidFill>
                          <a:prstClr val="white"/>
                        </a:solidFill>
                        <a:latin typeface="Cambria Math" panose="02040503050406030204" pitchFamily="18" charset="0"/>
                      </a:rPr>
                      <m:t>𝐵𝐴</m:t>
                    </m:r>
                    <m:r>
                      <a:rPr lang="en-US" sz="2667" i="1" dirty="0">
                        <a:solidFill>
                          <a:prstClr val="white"/>
                        </a:solidFill>
                        <a:latin typeface="Cambria Math" panose="02040503050406030204" pitchFamily="18" charset="0"/>
                      </a:rPr>
                      <m:t>=</m:t>
                    </m:r>
                    <m:r>
                      <a:rPr lang="vi-VN" sz="2667" i="1" dirty="0">
                        <a:solidFill>
                          <a:prstClr val="white"/>
                        </a:solidFill>
                        <a:latin typeface="Cambria Math" panose="02040503050406030204" pitchFamily="18" charset="0"/>
                      </a:rPr>
                      <m:t>𝐸𝐾</m:t>
                    </m:r>
                  </m:oMath>
                </a14:m>
                <a:r>
                  <a:rPr lang="vi-VN" sz="2667" dirty="0">
                    <a:solidFill>
                      <a:prstClr val="white"/>
                    </a:solidFill>
                    <a:latin typeface="Arial" panose="020B0604020202020204" pitchFamily="34" charset="0"/>
                  </a:rPr>
                  <a:t>, </a:t>
                </a:r>
                <a14:m>
                  <m:oMath xmlns:m="http://schemas.openxmlformats.org/officeDocument/2006/math">
                    <m:acc>
                      <m:accPr>
                        <m:chr m:val="̂"/>
                        <m:ctrlPr>
                          <a:rPr lang="en-US" sz="2667" i="1">
                            <a:solidFill>
                              <a:prstClr val="white"/>
                            </a:solidFill>
                            <a:latin typeface="Cambria Math" panose="02040503050406030204" pitchFamily="18" charset="0"/>
                          </a:rPr>
                        </m:ctrlPr>
                      </m:accPr>
                      <m:e>
                        <m:r>
                          <a:rPr lang="vi-VN" sz="2667" i="1">
                            <a:solidFill>
                              <a:prstClr val="white"/>
                            </a:solidFill>
                            <a:latin typeface="Cambria Math" panose="02040503050406030204" pitchFamily="18" charset="0"/>
                          </a:rPr>
                          <m:t>𝐴</m:t>
                        </m:r>
                      </m:e>
                    </m:acc>
                    <m:r>
                      <a:rPr lang="vi-VN" sz="2667" i="1">
                        <a:solidFill>
                          <a:prstClr val="white"/>
                        </a:solidFill>
                        <a:latin typeface="Cambria Math" panose="02040503050406030204" pitchFamily="18" charset="0"/>
                      </a:rPr>
                      <m:t>=</m:t>
                    </m:r>
                    <m:acc>
                      <m:accPr>
                        <m:chr m:val="̂"/>
                        <m:ctrlPr>
                          <a:rPr lang="en-US" sz="2667" i="1">
                            <a:solidFill>
                              <a:prstClr val="white"/>
                            </a:solidFill>
                            <a:latin typeface="Cambria Math" panose="02040503050406030204" pitchFamily="18" charset="0"/>
                          </a:rPr>
                        </m:ctrlPr>
                      </m:accPr>
                      <m:e>
                        <m:r>
                          <a:rPr lang="vi-VN" sz="2667" i="1">
                            <a:solidFill>
                              <a:prstClr val="white"/>
                            </a:solidFill>
                            <a:latin typeface="Cambria Math" panose="02040503050406030204" pitchFamily="18" charset="0"/>
                          </a:rPr>
                          <m:t>𝐾</m:t>
                        </m:r>
                      </m:e>
                    </m:acc>
                  </m:oMath>
                </a14:m>
                <a:r>
                  <a:rPr lang="vi-VN" sz="2667" dirty="0">
                    <a:solidFill>
                      <a:prstClr val="white"/>
                    </a:solidFill>
                    <a:latin typeface="Arial" panose="020B0604020202020204" pitchFamily="34" charset="0"/>
                  </a:rPr>
                  <a:t>, </a:t>
                </a:r>
                <a14:m>
                  <m:oMath xmlns:m="http://schemas.openxmlformats.org/officeDocument/2006/math">
                    <m:r>
                      <a:rPr lang="vi-VN" sz="2667" i="1" dirty="0">
                        <a:solidFill>
                          <a:prstClr val="white"/>
                        </a:solidFill>
                        <a:latin typeface="Cambria Math" panose="02040503050406030204" pitchFamily="18" charset="0"/>
                      </a:rPr>
                      <m:t>𝐶𝐴</m:t>
                    </m:r>
                    <m:r>
                      <a:rPr lang="vi-VN" sz="2667" i="1" dirty="0">
                        <a:solidFill>
                          <a:prstClr val="white"/>
                        </a:solidFill>
                        <a:latin typeface="Cambria Math" panose="02040503050406030204" pitchFamily="18" charset="0"/>
                      </a:rPr>
                      <m:t> =</m:t>
                    </m:r>
                    <m:r>
                      <a:rPr lang="vi-VN" sz="2667" i="1" dirty="0">
                        <a:solidFill>
                          <a:prstClr val="white"/>
                        </a:solidFill>
                        <a:latin typeface="Cambria Math" panose="02040503050406030204" pitchFamily="18" charset="0"/>
                      </a:rPr>
                      <m:t>𝐾𝐹</m:t>
                    </m:r>
                  </m:oMath>
                </a14:m>
                <a:r>
                  <a:rPr lang="vi-VN" sz="2667" dirty="0">
                    <a:solidFill>
                      <a:prstClr val="white"/>
                    </a:solidFill>
                    <a:latin typeface="Arial" panose="020B0604020202020204" pitchFamily="34" charset="0"/>
                  </a:rPr>
                  <a:t>.  Phát biểu nào trong các phát biểu sau đây đúng</a:t>
                </a:r>
                <a:endParaRPr lang="vi-VN" sz="2667" b="1" noProof="1">
                  <a:solidFill>
                    <a:prstClr val="white"/>
                  </a:solidFill>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494156" y="484145"/>
                <a:ext cx="7840345" cy="1928855"/>
              </a:xfrm>
              <a:prstGeom prst="wedgeRoundRectCallout">
                <a:avLst>
                  <a:gd name="adj1" fmla="val 62786"/>
                  <a:gd name="adj2" fmla="val 8254"/>
                  <a:gd name="adj3" fmla="val 16667"/>
                </a:avLst>
              </a:prstGeom>
              <a:blipFill>
                <a:blip r:embed="rId7"/>
                <a:stretch>
                  <a:fillRect l="-207" b="-662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98" y="1603081"/>
            <a:ext cx="1600706" cy="160782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533" noProof="1">
                    <a:solidFill>
                      <a:prstClr val="black"/>
                    </a:solidFill>
                    <a:latin typeface="Arial" panose="020B0604020202020204" pitchFamily="34" charset="0"/>
                    <a:cs typeface="Arial" panose="020B0604020202020204" pitchFamily="34" charset="0"/>
                  </a:rPr>
                  <a:t>A.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𝐵𝐴𝐶</m:t>
                    </m:r>
                    <m:r>
                      <a:rPr lang="vi-VN"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𝐸𝐾𝐹</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394949" y="5724064"/>
                <a:ext cx="2774179" cy="841829"/>
              </a:xfrm>
              <a:prstGeom prst="roundRect">
                <a:avLst/>
              </a:prstGeom>
              <a:blipFill>
                <a:blip r:embed="rId9"/>
                <a:stretch>
                  <a:fillRect l="-2418"/>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533" noProof="1">
                    <a:solidFill>
                      <a:prstClr val="black"/>
                    </a:solidFill>
                    <a:latin typeface="Arial" panose="020B0604020202020204" pitchFamily="34" charset="0"/>
                    <a:cs typeface="Arial" panose="020B0604020202020204" pitchFamily="34" charset="0"/>
                  </a:rPr>
                  <a:t>B.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𝐵𝐴𝐶</m:t>
                    </m:r>
                    <m:r>
                      <a:rPr lang="en-US"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𝐸𝐹𝐾</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3227244" y="5724064"/>
                <a:ext cx="2774179" cy="841829"/>
              </a:xfrm>
              <a:prstGeom prst="roundRect">
                <a:avLst/>
              </a:prstGeom>
              <a:blipFill>
                <a:blip r:embed="rId10"/>
                <a:stretch>
                  <a:fillRect l="-2198"/>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533" noProof="1">
                    <a:solidFill>
                      <a:prstClr val="black"/>
                    </a:solidFill>
                    <a:latin typeface="Arial" panose="020B0604020202020204" pitchFamily="34" charset="0"/>
                    <a:cs typeface="Arial" panose="020B0604020202020204" pitchFamily="34" charset="0"/>
                  </a:rPr>
                  <a:t>C.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𝐵𝐴𝐶</m:t>
                    </m:r>
                    <m:r>
                      <a:rPr lang="vi-VN"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𝐹𝐾𝐸</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6059539" y="5724064"/>
                <a:ext cx="2774179" cy="841829"/>
              </a:xfrm>
              <a:prstGeom prst="roundRect">
                <a:avLst/>
              </a:prstGeom>
              <a:blipFill>
                <a:blip r:embed="rId11"/>
                <a:stretch>
                  <a:fillRect l="-2418"/>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889183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533" noProof="1">
                    <a:solidFill>
                      <a:prstClr val="black"/>
                    </a:solidFill>
                    <a:latin typeface="Arial" panose="020B0604020202020204" pitchFamily="34" charset="0"/>
                    <a:cs typeface="Arial" panose="020B0604020202020204" pitchFamily="34" charset="0"/>
                  </a:rPr>
                  <a:t>D.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𝐵𝐴𝐶</m:t>
                    </m:r>
                    <m:r>
                      <a:rPr lang="vi-VN"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𝐾𝐸𝐹</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8891834" y="5724064"/>
                <a:ext cx="2774179" cy="841829"/>
              </a:xfrm>
              <a:prstGeom prst="roundRect">
                <a:avLst/>
              </a:prstGeom>
              <a:blipFill>
                <a:blip r:embed="rId12"/>
                <a:stretch>
                  <a:fillRect l="-241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953374" cy="19288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pPr>
                <a:r>
                  <a:rPr lang="vi-VN" sz="2667" b="1" dirty="0">
                    <a:solidFill>
                      <a:prstClr val="white"/>
                    </a:solidFill>
                    <a:latin typeface="Arial" panose="020B0604020202020204" pitchFamily="34" charset="0"/>
                  </a:rPr>
                  <a:t>Câu 3.</a:t>
                </a:r>
                <a:r>
                  <a:rPr lang="vi-VN" sz="2667" dirty="0">
                    <a:solidFill>
                      <a:prstClr val="white"/>
                    </a:solidFill>
                    <a:latin typeface="Arial" panose="020B0604020202020204" pitchFamily="34" charset="0"/>
                  </a:rPr>
                  <a:t> Cho tam giác </a:t>
                </a:r>
                <a14:m>
                  <m:oMath xmlns:m="http://schemas.openxmlformats.org/officeDocument/2006/math">
                    <m:r>
                      <a:rPr lang="vi-VN" sz="2667" i="1" dirty="0">
                        <a:solidFill>
                          <a:prstClr val="white"/>
                        </a:solidFill>
                        <a:latin typeface="Cambria Math" panose="02040503050406030204" pitchFamily="18" charset="0"/>
                      </a:rPr>
                      <m:t>𝐷𝐸𝐹</m:t>
                    </m:r>
                  </m:oMath>
                </a14:m>
                <a:r>
                  <a:rPr lang="vi-VN" sz="2667" dirty="0">
                    <a:solidFill>
                      <a:prstClr val="white"/>
                    </a:solidFill>
                    <a:latin typeface="Arial" panose="020B0604020202020204" pitchFamily="34" charset="0"/>
                  </a:rPr>
                  <a:t> và tam giác </a:t>
                </a:r>
                <a14:m>
                  <m:oMath xmlns:m="http://schemas.openxmlformats.org/officeDocument/2006/math">
                    <m:r>
                      <a:rPr lang="vi-VN" sz="2667" i="1" dirty="0">
                        <a:solidFill>
                          <a:prstClr val="white"/>
                        </a:solidFill>
                        <a:latin typeface="Cambria Math" panose="02040503050406030204" pitchFamily="18" charset="0"/>
                      </a:rPr>
                      <m:t>𝐻𝐾𝐺</m:t>
                    </m:r>
                  </m:oMath>
                </a14:m>
                <a:r>
                  <a:rPr lang="vi-VN" sz="2667" dirty="0">
                    <a:solidFill>
                      <a:prstClr val="white"/>
                    </a:solidFill>
                    <a:latin typeface="Arial" panose="020B0604020202020204" pitchFamily="34" charset="0"/>
                  </a:rPr>
                  <a:t> có </a:t>
                </a:r>
                <a14:m>
                  <m:oMath xmlns:m="http://schemas.openxmlformats.org/officeDocument/2006/math">
                    <m:r>
                      <a:rPr lang="vi-VN" sz="2667" i="1" dirty="0">
                        <a:solidFill>
                          <a:prstClr val="white"/>
                        </a:solidFill>
                        <a:latin typeface="Cambria Math" panose="02040503050406030204" pitchFamily="18" charset="0"/>
                      </a:rPr>
                      <m:t>𝐷𝐸</m:t>
                    </m:r>
                    <m:r>
                      <a:rPr lang="vi-VN" sz="2667" i="1" dirty="0">
                        <a:solidFill>
                          <a:prstClr val="white"/>
                        </a:solidFill>
                        <a:latin typeface="Cambria Math" panose="02040503050406030204" pitchFamily="18" charset="0"/>
                      </a:rPr>
                      <m:t>=</m:t>
                    </m:r>
                    <m:r>
                      <a:rPr lang="vi-VN" sz="2667" i="1" dirty="0">
                        <a:solidFill>
                          <a:prstClr val="white"/>
                        </a:solidFill>
                        <a:latin typeface="Cambria Math" panose="02040503050406030204" pitchFamily="18" charset="0"/>
                      </a:rPr>
                      <m:t>𝐻𝐾</m:t>
                    </m:r>
                  </m:oMath>
                </a14:m>
                <a:r>
                  <a:rPr lang="vi-VN" sz="2667" dirty="0">
                    <a:solidFill>
                      <a:prstClr val="white"/>
                    </a:solidFill>
                    <a:latin typeface="Arial" panose="020B0604020202020204" pitchFamily="34" charset="0"/>
                  </a:rPr>
                  <a:t>, </a:t>
                </a:r>
                <a14:m>
                  <m:oMath xmlns:m="http://schemas.openxmlformats.org/officeDocument/2006/math">
                    <m:acc>
                      <m:accPr>
                        <m:chr m:val="̂"/>
                        <m:ctrlPr>
                          <a:rPr lang="en-US" sz="2667" i="1">
                            <a:solidFill>
                              <a:prstClr val="white"/>
                            </a:solidFill>
                            <a:latin typeface="Cambria Math" panose="02040503050406030204" pitchFamily="18" charset="0"/>
                          </a:rPr>
                        </m:ctrlPr>
                      </m:accPr>
                      <m:e>
                        <m:r>
                          <a:rPr lang="vi-VN" sz="2667" i="1">
                            <a:solidFill>
                              <a:prstClr val="white"/>
                            </a:solidFill>
                            <a:latin typeface="Cambria Math" panose="02040503050406030204" pitchFamily="18" charset="0"/>
                          </a:rPr>
                          <m:t>𝐴</m:t>
                        </m:r>
                      </m:e>
                    </m:acc>
                    <m:r>
                      <a:rPr lang="vi-VN" sz="2667" i="1">
                        <a:solidFill>
                          <a:prstClr val="white"/>
                        </a:solidFill>
                        <a:latin typeface="Cambria Math" panose="02040503050406030204" pitchFamily="18" charset="0"/>
                      </a:rPr>
                      <m:t>=</m:t>
                    </m:r>
                    <m:acc>
                      <m:accPr>
                        <m:chr m:val="̂"/>
                        <m:ctrlPr>
                          <a:rPr lang="en-US" sz="2667" i="1">
                            <a:solidFill>
                              <a:prstClr val="white"/>
                            </a:solidFill>
                            <a:latin typeface="Cambria Math" panose="02040503050406030204" pitchFamily="18" charset="0"/>
                          </a:rPr>
                        </m:ctrlPr>
                      </m:accPr>
                      <m:e>
                        <m:r>
                          <a:rPr lang="vi-VN" sz="2667" i="1">
                            <a:solidFill>
                              <a:prstClr val="white"/>
                            </a:solidFill>
                            <a:latin typeface="Cambria Math" panose="02040503050406030204" pitchFamily="18" charset="0"/>
                          </a:rPr>
                          <m:t>𝐾</m:t>
                        </m:r>
                      </m:e>
                    </m:acc>
                  </m:oMath>
                </a14:m>
                <a:r>
                  <a:rPr lang="vi-VN" sz="2667" dirty="0">
                    <a:solidFill>
                      <a:prstClr val="white"/>
                    </a:solidFill>
                    <a:latin typeface="Arial" panose="020B0604020202020204" pitchFamily="34" charset="0"/>
                  </a:rPr>
                  <a:t>, </a:t>
                </a:r>
                <a14:m>
                  <m:oMath xmlns:m="http://schemas.openxmlformats.org/officeDocument/2006/math">
                    <m:r>
                      <a:rPr lang="vi-VN" sz="2667" i="1" dirty="0">
                        <a:solidFill>
                          <a:prstClr val="white"/>
                        </a:solidFill>
                        <a:latin typeface="Cambria Math" panose="02040503050406030204" pitchFamily="18" charset="0"/>
                      </a:rPr>
                      <m:t>𝐸𝐹</m:t>
                    </m:r>
                    <m:r>
                      <a:rPr lang="vi-VN" sz="2667" i="1" dirty="0">
                        <a:solidFill>
                          <a:prstClr val="white"/>
                        </a:solidFill>
                        <a:latin typeface="Cambria Math" panose="02040503050406030204" pitchFamily="18" charset="0"/>
                      </a:rPr>
                      <m:t>=</m:t>
                    </m:r>
                    <m:r>
                      <a:rPr lang="vi-VN" sz="2667" i="1" dirty="0">
                        <a:solidFill>
                          <a:prstClr val="white"/>
                        </a:solidFill>
                        <a:latin typeface="Cambria Math" panose="02040503050406030204" pitchFamily="18" charset="0"/>
                      </a:rPr>
                      <m:t>𝐾𝐺</m:t>
                    </m:r>
                  </m:oMath>
                </a14:m>
                <a:r>
                  <a:rPr lang="vi-VN" sz="2667" dirty="0">
                    <a:solidFill>
                      <a:prstClr val="white"/>
                    </a:solidFill>
                    <a:latin typeface="Arial" panose="020B0604020202020204" pitchFamily="34" charset="0"/>
                  </a:rPr>
                  <a:t>, biết </a:t>
                </a:r>
                <a14:m>
                  <m:oMath xmlns:m="http://schemas.openxmlformats.org/officeDocument/2006/math">
                    <m:acc>
                      <m:accPr>
                        <m:chr m:val="̂"/>
                        <m:ctrlPr>
                          <a:rPr lang="en-US" sz="2667" i="1">
                            <a:solidFill>
                              <a:prstClr val="white"/>
                            </a:solidFill>
                            <a:latin typeface="Cambria Math" panose="02040503050406030204" pitchFamily="18" charset="0"/>
                          </a:rPr>
                        </m:ctrlPr>
                      </m:accPr>
                      <m:e>
                        <m:r>
                          <a:rPr lang="vi-VN" sz="2667" i="1">
                            <a:solidFill>
                              <a:prstClr val="white"/>
                            </a:solidFill>
                            <a:latin typeface="Cambria Math" panose="02040503050406030204" pitchFamily="18" charset="0"/>
                          </a:rPr>
                          <m:t>𝐷</m:t>
                        </m:r>
                      </m:e>
                    </m:acc>
                    <m:r>
                      <a:rPr lang="vi-VN" sz="2667" i="1">
                        <a:solidFill>
                          <a:prstClr val="white"/>
                        </a:solidFill>
                        <a:latin typeface="Cambria Math" panose="02040503050406030204" pitchFamily="18" charset="0"/>
                      </a:rPr>
                      <m:t>=70°</m:t>
                    </m:r>
                  </m:oMath>
                </a14:m>
                <a:r>
                  <a:rPr lang="vi-VN" sz="2667" dirty="0">
                    <a:solidFill>
                      <a:prstClr val="white"/>
                    </a:solidFill>
                    <a:latin typeface="Arial" panose="020B0604020202020204" pitchFamily="34" charset="0"/>
                  </a:rPr>
                  <a:t>, số đo góc </a:t>
                </a:r>
                <a14:m>
                  <m:oMath xmlns:m="http://schemas.openxmlformats.org/officeDocument/2006/math">
                    <m:r>
                      <a:rPr lang="vi-VN" sz="2667" i="1" dirty="0">
                        <a:solidFill>
                          <a:prstClr val="white"/>
                        </a:solidFill>
                        <a:latin typeface="Cambria Math" panose="02040503050406030204" pitchFamily="18" charset="0"/>
                      </a:rPr>
                      <m:t>𝐻</m:t>
                    </m:r>
                  </m:oMath>
                </a14:m>
                <a:r>
                  <a:rPr lang="vi-VN" sz="2667" dirty="0">
                    <a:solidFill>
                      <a:prstClr val="white"/>
                    </a:solidFill>
                    <a:latin typeface="Arial" panose="020B0604020202020204" pitchFamily="34" charset="0"/>
                  </a:rPr>
                  <a:t> là:</a:t>
                </a:r>
                <a:endParaRPr lang="vi-VN" sz="2667" b="1" noProof="1">
                  <a:solidFill>
                    <a:prstClr val="white"/>
                  </a:solidFill>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494155" y="484145"/>
                <a:ext cx="7953374" cy="1928855"/>
              </a:xfrm>
              <a:prstGeom prst="wedgeRoundRectCallout">
                <a:avLst>
                  <a:gd name="adj1" fmla="val 62786"/>
                  <a:gd name="adj2" fmla="val 8254"/>
                  <a:gd name="adj3" fmla="val 16667"/>
                </a:avLst>
              </a:prstGeom>
              <a:blipFill>
                <a:blip r:embed="rId7"/>
                <a:stretch>
                  <a:fillRect l="-204" b="-662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98" y="1603081"/>
            <a:ext cx="1600706" cy="160782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667"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vi-VN" sz="2667" i="1">
                        <a:solidFill>
                          <a:prstClr val="black"/>
                        </a:solidFill>
                        <a:latin typeface="Cambria Math" panose="02040503050406030204" pitchFamily="18" charset="0"/>
                      </a:rPr>
                      <m:t>70°</m:t>
                    </m:r>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394949" y="5724064"/>
                <a:ext cx="2774179" cy="841829"/>
              </a:xfrm>
              <a:prstGeom prst="roundRect">
                <a:avLst/>
              </a:prstGeom>
              <a:blipFill>
                <a:blip r:embed="rId9"/>
                <a:stretch>
                  <a:fillRect l="-263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8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933" i="1">
                        <a:solidFill>
                          <a:prstClr val="black"/>
                        </a:solidFill>
                        <a:latin typeface="Cambria Math" panose="02040503050406030204" pitchFamily="18" charset="0"/>
                      </a:rPr>
                      <m:t>8</m:t>
                    </m:r>
                    <m:r>
                      <a:rPr lang="vi-VN" sz="2933" i="1">
                        <a:solidFill>
                          <a:prstClr val="black"/>
                        </a:solidFill>
                        <a:latin typeface="Cambria Math" panose="02040503050406030204" pitchFamily="18" charset="0"/>
                      </a:rPr>
                      <m:t>0°</m:t>
                    </m:r>
                  </m:oMath>
                </a14:m>
                <a:endParaRPr lang="vi-VN" sz="2800" noProof="1">
                  <a:solidFill>
                    <a:prstClr val="black"/>
                  </a:solidFill>
                  <a:latin typeface="Arial" panose="020B0604020202020204" pitchFamily="34" charset="0"/>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3227244" y="5724064"/>
                <a:ext cx="2774179" cy="841829"/>
              </a:xfrm>
              <a:prstGeom prst="roundRect">
                <a:avLst/>
              </a:prstGeom>
              <a:blipFill>
                <a:blip r:embed="rId10"/>
                <a:stretch>
                  <a:fillRect l="-2857" b="-1449"/>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8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933" i="1">
                        <a:solidFill>
                          <a:prstClr val="black"/>
                        </a:solidFill>
                        <a:latin typeface="Cambria Math" panose="02040503050406030204" pitchFamily="18" charset="0"/>
                      </a:rPr>
                      <m:t>9</m:t>
                    </m:r>
                    <m:r>
                      <a:rPr lang="vi-VN" sz="2933" i="1">
                        <a:solidFill>
                          <a:prstClr val="black"/>
                        </a:solidFill>
                        <a:latin typeface="Cambria Math" panose="02040503050406030204" pitchFamily="18" charset="0"/>
                      </a:rPr>
                      <m:t>0°</m:t>
                    </m:r>
                  </m:oMath>
                </a14:m>
                <a:endParaRPr lang="vi-VN" sz="2800" noProof="1">
                  <a:solidFill>
                    <a:prstClr val="black"/>
                  </a:solidFill>
                  <a:latin typeface="Arial" panose="020B0604020202020204" pitchFamily="34" charset="0"/>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6059539" y="5724064"/>
                <a:ext cx="2774179" cy="841829"/>
              </a:xfrm>
              <a:prstGeom prst="roundRect">
                <a:avLst/>
              </a:prstGeom>
              <a:blipFill>
                <a:blip r:embed="rId11"/>
                <a:stretch>
                  <a:fillRect l="-3077" b="-1449"/>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889183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8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933" i="1">
                        <a:solidFill>
                          <a:prstClr val="black"/>
                        </a:solidFill>
                        <a:latin typeface="Cambria Math" panose="02040503050406030204" pitchFamily="18" charset="0"/>
                      </a:rPr>
                      <m:t>10</m:t>
                    </m:r>
                    <m:r>
                      <a:rPr lang="vi-VN" sz="2933" i="1">
                        <a:solidFill>
                          <a:prstClr val="black"/>
                        </a:solidFill>
                        <a:latin typeface="Cambria Math" panose="02040503050406030204" pitchFamily="18" charset="0"/>
                      </a:rPr>
                      <m:t>0°</m:t>
                    </m:r>
                  </m:oMath>
                </a14:m>
                <a:endParaRPr lang="vi-VN" sz="2800" noProof="1">
                  <a:solidFill>
                    <a:prstClr val="black"/>
                  </a:solidFill>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8891834" y="5724064"/>
                <a:ext cx="2774179" cy="841829"/>
              </a:xfrm>
              <a:prstGeom prst="roundRect">
                <a:avLst/>
              </a:prstGeom>
              <a:blipFill>
                <a:blip r:embed="rId12"/>
                <a:stretch>
                  <a:fillRect l="-3077" b="-14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53045" cy="19288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defRPr/>
                </a:pPr>
                <a:r>
                  <a:rPr lang="vi-VN" sz="2533" b="1" dirty="0">
                    <a:solidFill>
                      <a:prstClr val="white"/>
                    </a:solidFill>
                    <a:latin typeface="Arial (Body)"/>
                  </a:rPr>
                  <a:t>Câu 4.</a:t>
                </a:r>
                <a:r>
                  <a:rPr lang="vi-VN" sz="2533" dirty="0">
                    <a:solidFill>
                      <a:prstClr val="white"/>
                    </a:solidFill>
                    <a:latin typeface="Arial (Body)"/>
                  </a:rPr>
                  <a:t> Cho tam giác </a:t>
                </a:r>
                <a14:m>
                  <m:oMath xmlns:m="http://schemas.openxmlformats.org/officeDocument/2006/math">
                    <m:r>
                      <a:rPr lang="vi-VN" sz="2533" i="1" dirty="0">
                        <a:solidFill>
                          <a:prstClr val="white"/>
                        </a:solidFill>
                        <a:latin typeface="Cambria Math" panose="02040503050406030204" pitchFamily="18" charset="0"/>
                      </a:rPr>
                      <m:t>𝐴𝐵𝐶</m:t>
                    </m:r>
                  </m:oMath>
                </a14:m>
                <a:r>
                  <a:rPr lang="vi-VN" sz="2533" dirty="0">
                    <a:solidFill>
                      <a:prstClr val="white"/>
                    </a:solidFill>
                    <a:latin typeface="Arial (Body)"/>
                  </a:rPr>
                  <a:t> có </a:t>
                </a:r>
                <a14:m>
                  <m:oMath xmlns:m="http://schemas.openxmlformats.org/officeDocument/2006/math">
                    <m:acc>
                      <m:accPr>
                        <m:chr m:val="̂"/>
                        <m:ctrlPr>
                          <a:rPr lang="vi-VN" sz="2533" i="1" dirty="0">
                            <a:solidFill>
                              <a:prstClr val="white"/>
                            </a:solidFill>
                            <a:latin typeface="Cambria Math" panose="02040503050406030204" pitchFamily="18" charset="0"/>
                          </a:rPr>
                        </m:ctrlPr>
                      </m:accPr>
                      <m:e>
                        <m:r>
                          <a:rPr lang="en-US" sz="2533" i="1" dirty="0">
                            <a:solidFill>
                              <a:prstClr val="white"/>
                            </a:solidFill>
                            <a:latin typeface="Cambria Math" panose="02040503050406030204" pitchFamily="18" charset="0"/>
                          </a:rPr>
                          <m:t>𝐴</m:t>
                        </m:r>
                      </m:e>
                    </m:acc>
                    <m:r>
                      <a:rPr lang="vi-VN" sz="2533" i="1" dirty="0">
                        <a:solidFill>
                          <a:prstClr val="white"/>
                        </a:solidFill>
                        <a:latin typeface="Cambria Math" panose="02040503050406030204" pitchFamily="18" charset="0"/>
                      </a:rPr>
                      <m:t>=90</m:t>
                    </m:r>
                  </m:oMath>
                </a14:m>
                <a:r>
                  <a:rPr lang="vi-VN" sz="2533" i="1" dirty="0">
                    <a:solidFill>
                      <a:prstClr val="white"/>
                    </a:solidFill>
                    <a:latin typeface="Arial (Body)"/>
                  </a:rPr>
                  <a:t>°</a:t>
                </a:r>
                <a:r>
                  <a:rPr lang="vi-VN" sz="2533" dirty="0">
                    <a:solidFill>
                      <a:prstClr val="white"/>
                    </a:solidFill>
                    <a:latin typeface="Arial (Body)"/>
                  </a:rPr>
                  <a:t>, tia phân giác </a:t>
                </a:r>
                <a14:m>
                  <m:oMath xmlns:m="http://schemas.openxmlformats.org/officeDocument/2006/math">
                    <m:r>
                      <a:rPr lang="vi-VN" sz="2533" i="1" dirty="0">
                        <a:solidFill>
                          <a:prstClr val="white"/>
                        </a:solidFill>
                        <a:latin typeface="Cambria Math" panose="02040503050406030204" pitchFamily="18" charset="0"/>
                      </a:rPr>
                      <m:t>𝐵𝐷</m:t>
                    </m:r>
                  </m:oMath>
                </a14:m>
                <a:r>
                  <a:rPr lang="vi-VN" sz="2533" dirty="0">
                    <a:solidFill>
                      <a:prstClr val="white"/>
                    </a:solidFill>
                    <a:latin typeface="Arial (Body)"/>
                  </a:rPr>
                  <a:t> của góc </a:t>
                </a:r>
                <a14:m>
                  <m:oMath xmlns:m="http://schemas.openxmlformats.org/officeDocument/2006/math">
                    <m:r>
                      <a:rPr lang="vi-VN" sz="2533" i="1" dirty="0">
                        <a:solidFill>
                          <a:prstClr val="white"/>
                        </a:solidFill>
                        <a:latin typeface="Cambria Math" panose="02040503050406030204" pitchFamily="18" charset="0"/>
                      </a:rPr>
                      <m:t>𝐵</m:t>
                    </m:r>
                  </m:oMath>
                </a14:m>
                <a:r>
                  <a:rPr lang="vi-VN" sz="2533" dirty="0">
                    <a:solidFill>
                      <a:prstClr val="white"/>
                    </a:solidFill>
                    <a:latin typeface="Arial (Body)"/>
                  </a:rPr>
                  <a:t> (</a:t>
                </a:r>
                <a14:m>
                  <m:oMath xmlns:m="http://schemas.openxmlformats.org/officeDocument/2006/math">
                    <m:r>
                      <a:rPr lang="vi-VN" sz="2533" i="1" dirty="0">
                        <a:solidFill>
                          <a:prstClr val="white"/>
                        </a:solidFill>
                        <a:latin typeface="Cambria Math" panose="02040503050406030204" pitchFamily="18" charset="0"/>
                      </a:rPr>
                      <m:t>𝐷</m:t>
                    </m:r>
                    <m:r>
                      <a:rPr lang="vi-VN" sz="2533" i="1" dirty="0">
                        <a:solidFill>
                          <a:prstClr val="white"/>
                        </a:solidFill>
                        <a:latin typeface="Cambria Math" panose="02040503050406030204" pitchFamily="18" charset="0"/>
                      </a:rPr>
                      <m:t>∈</m:t>
                    </m:r>
                    <m:r>
                      <a:rPr lang="vi-VN" sz="2533" i="1" dirty="0">
                        <a:solidFill>
                          <a:prstClr val="white"/>
                        </a:solidFill>
                        <a:latin typeface="Cambria Math" panose="02040503050406030204" pitchFamily="18" charset="0"/>
                      </a:rPr>
                      <m:t>𝐴𝐶</m:t>
                    </m:r>
                  </m:oMath>
                </a14:m>
                <a:r>
                  <a:rPr lang="vi-VN" sz="2533" dirty="0">
                    <a:solidFill>
                      <a:prstClr val="white"/>
                    </a:solidFill>
                    <a:latin typeface="Arial (Body)"/>
                  </a:rPr>
                  <a:t>). </a:t>
                </a:r>
                <a:r>
                  <a:rPr lang="en-US" sz="2533" dirty="0" err="1">
                    <a:solidFill>
                      <a:prstClr val="white"/>
                    </a:solidFill>
                    <a:latin typeface="Arial (Body)"/>
                  </a:rPr>
                  <a:t>Trên</a:t>
                </a:r>
                <a:r>
                  <a:rPr lang="en-US" sz="2533" dirty="0">
                    <a:solidFill>
                      <a:prstClr val="white"/>
                    </a:solidFill>
                    <a:latin typeface="Arial (Body)"/>
                  </a:rPr>
                  <a:t> </a:t>
                </a:r>
                <a:r>
                  <a:rPr lang="en-US" sz="2533" dirty="0" err="1">
                    <a:solidFill>
                      <a:prstClr val="white"/>
                    </a:solidFill>
                    <a:latin typeface="Arial (Body)"/>
                  </a:rPr>
                  <a:t>cạnh</a:t>
                </a:r>
                <a:r>
                  <a:rPr lang="en-US" sz="2533" dirty="0">
                    <a:solidFill>
                      <a:prstClr val="white"/>
                    </a:solidFill>
                    <a:latin typeface="Arial (Body)"/>
                  </a:rPr>
                  <a:t> </a:t>
                </a:r>
                <a14:m>
                  <m:oMath xmlns:m="http://schemas.openxmlformats.org/officeDocument/2006/math">
                    <m:r>
                      <a:rPr lang="en-US" sz="2533" i="1" dirty="0">
                        <a:solidFill>
                          <a:prstClr val="white"/>
                        </a:solidFill>
                        <a:latin typeface="Cambria Math" panose="02040503050406030204" pitchFamily="18" charset="0"/>
                      </a:rPr>
                      <m:t>𝐵𝐶</m:t>
                    </m:r>
                  </m:oMath>
                </a14:m>
                <a:r>
                  <a:rPr lang="en-US" sz="2533" dirty="0">
                    <a:solidFill>
                      <a:prstClr val="white"/>
                    </a:solidFill>
                    <a:latin typeface="Arial (Body)"/>
                  </a:rPr>
                  <a:t> </a:t>
                </a:r>
                <a:r>
                  <a:rPr lang="en-US" sz="2533" dirty="0" err="1">
                    <a:solidFill>
                      <a:prstClr val="white"/>
                    </a:solidFill>
                    <a:latin typeface="Arial (Body)"/>
                  </a:rPr>
                  <a:t>lấy</a:t>
                </a:r>
                <a:r>
                  <a:rPr lang="en-US" sz="2533" dirty="0">
                    <a:solidFill>
                      <a:prstClr val="white"/>
                    </a:solidFill>
                    <a:latin typeface="Arial (Body)"/>
                  </a:rPr>
                  <a:t> </a:t>
                </a:r>
                <a:r>
                  <a:rPr lang="en-US" sz="2533" dirty="0" err="1">
                    <a:solidFill>
                      <a:prstClr val="white"/>
                    </a:solidFill>
                    <a:latin typeface="Arial (Body)"/>
                  </a:rPr>
                  <a:t>điểm</a:t>
                </a:r>
                <a:r>
                  <a:rPr lang="en-US" sz="2533" dirty="0">
                    <a:solidFill>
                      <a:prstClr val="white"/>
                    </a:solidFill>
                    <a:latin typeface="Arial (Body)"/>
                  </a:rPr>
                  <a:t> </a:t>
                </a:r>
                <a14:m>
                  <m:oMath xmlns:m="http://schemas.openxmlformats.org/officeDocument/2006/math">
                    <m:r>
                      <a:rPr lang="en-US" sz="2533" i="1" dirty="0">
                        <a:solidFill>
                          <a:prstClr val="white"/>
                        </a:solidFill>
                        <a:latin typeface="Cambria Math" panose="02040503050406030204" pitchFamily="18" charset="0"/>
                      </a:rPr>
                      <m:t>𝐸</m:t>
                    </m:r>
                  </m:oMath>
                </a14:m>
                <a:r>
                  <a:rPr lang="en-US" sz="2533" dirty="0">
                    <a:solidFill>
                      <a:prstClr val="white"/>
                    </a:solidFill>
                    <a:latin typeface="Arial (Body)"/>
                  </a:rPr>
                  <a:t> </a:t>
                </a:r>
                <a:r>
                  <a:rPr lang="en-US" sz="2533" dirty="0" err="1">
                    <a:solidFill>
                      <a:prstClr val="white"/>
                    </a:solidFill>
                    <a:latin typeface="Arial (Body)"/>
                  </a:rPr>
                  <a:t>sao</a:t>
                </a:r>
                <a:r>
                  <a:rPr lang="en-US" sz="2533" dirty="0">
                    <a:solidFill>
                      <a:prstClr val="white"/>
                    </a:solidFill>
                    <a:latin typeface="Arial (Body)"/>
                  </a:rPr>
                  <a:t> </a:t>
                </a:r>
                <a:r>
                  <a:rPr lang="en-US" sz="2533" dirty="0" err="1">
                    <a:solidFill>
                      <a:prstClr val="white"/>
                    </a:solidFill>
                    <a:latin typeface="Arial (Body)"/>
                  </a:rPr>
                  <a:t>cho</a:t>
                </a:r>
                <a:r>
                  <a:rPr lang="en-US" sz="2533" dirty="0">
                    <a:solidFill>
                      <a:prstClr val="white"/>
                    </a:solidFill>
                    <a:latin typeface="Arial (Body)"/>
                  </a:rPr>
                  <a:t> </a:t>
                </a:r>
                <a14:m>
                  <m:oMath xmlns:m="http://schemas.openxmlformats.org/officeDocument/2006/math">
                    <m:r>
                      <a:rPr lang="en-US" sz="2533" i="1" dirty="0">
                        <a:solidFill>
                          <a:prstClr val="white"/>
                        </a:solidFill>
                        <a:latin typeface="Cambria Math" panose="02040503050406030204" pitchFamily="18" charset="0"/>
                      </a:rPr>
                      <m:t>𝐵𝐸</m:t>
                    </m:r>
                    <m:r>
                      <a:rPr lang="en-US" sz="2533" i="1" dirty="0">
                        <a:solidFill>
                          <a:prstClr val="white"/>
                        </a:solidFill>
                        <a:latin typeface="Cambria Math" panose="02040503050406030204" pitchFamily="18" charset="0"/>
                      </a:rPr>
                      <m:t>=</m:t>
                    </m:r>
                    <m:r>
                      <a:rPr lang="en-US" sz="2533" i="1" dirty="0">
                        <a:solidFill>
                          <a:prstClr val="white"/>
                        </a:solidFill>
                        <a:latin typeface="Cambria Math" panose="02040503050406030204" pitchFamily="18" charset="0"/>
                      </a:rPr>
                      <m:t>𝐵𝐴</m:t>
                    </m:r>
                  </m:oMath>
                </a14:m>
                <a:r>
                  <a:rPr lang="en-US" sz="2533" dirty="0">
                    <a:solidFill>
                      <a:prstClr val="white"/>
                    </a:solidFill>
                    <a:latin typeface="Arial (Body)"/>
                  </a:rPr>
                  <a:t>. Hai </a:t>
                </a:r>
                <a:r>
                  <a:rPr lang="en-US" sz="2533" dirty="0" err="1">
                    <a:solidFill>
                      <a:prstClr val="white"/>
                    </a:solidFill>
                    <a:latin typeface="Arial (Body)"/>
                  </a:rPr>
                  <a:t>góc</a:t>
                </a:r>
                <a:r>
                  <a:rPr lang="en-US" sz="2533" dirty="0">
                    <a:solidFill>
                      <a:prstClr val="white"/>
                    </a:solidFill>
                    <a:latin typeface="Arial (Body)"/>
                  </a:rPr>
                  <a:t> </a:t>
                </a:r>
                <a:r>
                  <a:rPr lang="en-US" sz="2533" dirty="0" err="1">
                    <a:solidFill>
                      <a:prstClr val="white"/>
                    </a:solidFill>
                    <a:latin typeface="Arial (Body)"/>
                  </a:rPr>
                  <a:t>nào</a:t>
                </a:r>
                <a:r>
                  <a:rPr lang="en-US" sz="2533" dirty="0">
                    <a:solidFill>
                      <a:prstClr val="white"/>
                    </a:solidFill>
                    <a:latin typeface="Arial (Body)"/>
                  </a:rPr>
                  <a:t> </a:t>
                </a:r>
                <a:r>
                  <a:rPr lang="en-US" sz="2533" dirty="0" err="1">
                    <a:solidFill>
                      <a:prstClr val="white"/>
                    </a:solidFill>
                    <a:latin typeface="Arial (Body)"/>
                  </a:rPr>
                  <a:t>sau</a:t>
                </a:r>
                <a:r>
                  <a:rPr lang="en-US" sz="2533" dirty="0">
                    <a:solidFill>
                      <a:prstClr val="white"/>
                    </a:solidFill>
                    <a:latin typeface="Arial (Body)"/>
                  </a:rPr>
                  <a:t> </a:t>
                </a:r>
                <a:r>
                  <a:rPr lang="en-US" sz="2533" dirty="0" err="1">
                    <a:solidFill>
                      <a:prstClr val="white"/>
                    </a:solidFill>
                    <a:latin typeface="Arial (Body)"/>
                  </a:rPr>
                  <a:t>đây</a:t>
                </a:r>
                <a:r>
                  <a:rPr lang="en-US" sz="2533" dirty="0">
                    <a:solidFill>
                      <a:prstClr val="white"/>
                    </a:solidFill>
                    <a:latin typeface="Arial (Body)"/>
                  </a:rPr>
                  <a:t> </a:t>
                </a:r>
                <a:r>
                  <a:rPr lang="en-US" sz="2533" dirty="0" err="1">
                    <a:solidFill>
                      <a:prstClr val="white"/>
                    </a:solidFill>
                    <a:latin typeface="Arial (Body)"/>
                  </a:rPr>
                  <a:t>bằng</a:t>
                </a:r>
                <a:r>
                  <a:rPr lang="en-US" sz="2533" dirty="0">
                    <a:solidFill>
                      <a:prstClr val="white"/>
                    </a:solidFill>
                    <a:latin typeface="Arial (Body)"/>
                  </a:rPr>
                  <a:t> </a:t>
                </a:r>
                <a:r>
                  <a:rPr lang="en-US" sz="2533" dirty="0" err="1">
                    <a:solidFill>
                      <a:prstClr val="white"/>
                    </a:solidFill>
                    <a:latin typeface="Arial (Body)"/>
                  </a:rPr>
                  <a:t>nhau</a:t>
                </a:r>
                <a:endParaRPr lang="vi-VN" sz="2533" b="1" noProof="1">
                  <a:solidFill>
                    <a:prstClr val="white"/>
                  </a:solidFill>
                  <a:latin typeface="Arial (Body)"/>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494155" y="484145"/>
                <a:ext cx="7853045" cy="1928855"/>
              </a:xfrm>
              <a:prstGeom prst="wedgeRoundRectCallout">
                <a:avLst>
                  <a:gd name="adj1" fmla="val 62786"/>
                  <a:gd name="adj2" fmla="val 8254"/>
                  <a:gd name="adj3" fmla="val 16667"/>
                </a:avLst>
              </a:prstGeom>
              <a:blipFill>
                <a:blip r:embed="rId7"/>
                <a:stretch>
                  <a:fillRect l="-138" b="-378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98" y="1603081"/>
            <a:ext cx="1600706" cy="160782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vi-VN" sz="2667" noProof="1">
                    <a:solidFill>
                      <a:prstClr val="black"/>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𝐸𝐷𝐶</m:t>
                        </m:r>
                      </m:e>
                    </m:acc>
                    <m:r>
                      <a:rPr lang="vi-VN"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𝐵𝐴𝐶</m:t>
                        </m:r>
                      </m:e>
                    </m:acc>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394949" y="5724064"/>
                <a:ext cx="2774179" cy="841829"/>
              </a:xfrm>
              <a:prstGeom prst="roundRect">
                <a:avLst/>
              </a:prstGeom>
              <a:blipFill>
                <a:blip r:embed="rId9"/>
                <a:stretch>
                  <a:fillRect l="-263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667" noProof="1">
                    <a:solidFill>
                      <a:prstClr val="black"/>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𝐸𝐷𝐶</m:t>
                        </m:r>
                      </m:e>
                    </m:acc>
                    <m:r>
                      <a:rPr lang="vi-VN"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𝐴𝐶𝐵</m:t>
                        </m:r>
                      </m:e>
                    </m:acc>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3227244" y="5724064"/>
                <a:ext cx="2774179" cy="841829"/>
              </a:xfrm>
              <a:prstGeom prst="roundRect">
                <a:avLst/>
              </a:prstGeom>
              <a:blipFill>
                <a:blip r:embed="rId10"/>
                <a:stretch>
                  <a:fillRect l="-263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667" noProof="1">
                    <a:solidFill>
                      <a:prstClr val="black"/>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𝐸𝐷𝐶</m:t>
                        </m:r>
                      </m:e>
                    </m:acc>
                    <m:r>
                      <a:rPr lang="vi-VN"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𝐴𝐵𝐶</m:t>
                        </m:r>
                      </m:e>
                    </m:acc>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6059539" y="5724064"/>
                <a:ext cx="2774179" cy="841829"/>
              </a:xfrm>
              <a:prstGeom prst="roundRect">
                <a:avLst/>
              </a:prstGeom>
              <a:blipFill>
                <a:blip r:embed="rId11"/>
                <a:stretch>
                  <a:fillRect l="-263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889183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vi-VN" sz="2667" noProof="1">
                    <a:solidFill>
                      <a:prstClr val="black"/>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𝐸𝐷𝐶</m:t>
                        </m:r>
                      </m:e>
                    </m:acc>
                    <m:r>
                      <a:rPr lang="vi-VN"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vi-VN" sz="2667" i="1">
                            <a:solidFill>
                              <a:prstClr val="black"/>
                            </a:solidFill>
                            <a:latin typeface="Cambria Math" panose="02040503050406030204" pitchFamily="18" charset="0"/>
                          </a:rPr>
                          <m:t>𝐸𝐶𝐷</m:t>
                        </m:r>
                      </m:e>
                    </m:acc>
                  </m:oMath>
                </a14:m>
                <a:endParaRPr lang="vi-VN" sz="2667" noProof="1">
                  <a:solidFill>
                    <a:prstClr val="black"/>
                  </a:solidFill>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8891834" y="5724064"/>
                <a:ext cx="2774179" cy="841829"/>
              </a:xfrm>
              <a:prstGeom prst="roundRect">
                <a:avLst/>
              </a:prstGeom>
              <a:blipFill>
                <a:blip r:embed="rId12"/>
                <a:stretch>
                  <a:fillRect l="-285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953374" cy="18780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pPr>
                <a:r>
                  <a:rPr lang="vi-VN" sz="2667" b="1" dirty="0">
                    <a:solidFill>
                      <a:prstClr val="white"/>
                    </a:solidFill>
                    <a:latin typeface="Arial" panose="020B0604020202020204" pitchFamily="34" charset="0"/>
                  </a:rPr>
                  <a:t>Câu 5. </a:t>
                </a:r>
                <a:r>
                  <a:rPr lang="vi-VN" sz="2667" dirty="0">
                    <a:solidFill>
                      <a:prstClr val="white"/>
                    </a:solidFill>
                    <a:latin typeface="Arial" panose="020B0604020202020204" pitchFamily="34" charset="0"/>
                  </a:rPr>
                  <a:t>Cho tam giác </a:t>
                </a:r>
                <a14:m>
                  <m:oMath xmlns:m="http://schemas.openxmlformats.org/officeDocument/2006/math">
                    <m:r>
                      <a:rPr lang="vi-VN" sz="2667" i="1" dirty="0">
                        <a:solidFill>
                          <a:prstClr val="white"/>
                        </a:solidFill>
                        <a:latin typeface="Cambria Math" panose="02040503050406030204" pitchFamily="18" charset="0"/>
                      </a:rPr>
                      <m:t>𝐴𝐵𝐶</m:t>
                    </m:r>
                  </m:oMath>
                </a14:m>
                <a:r>
                  <a:rPr lang="vi-VN" sz="2667" dirty="0">
                    <a:solidFill>
                      <a:prstClr val="white"/>
                    </a:solidFill>
                    <a:latin typeface="Arial" panose="020B0604020202020204" pitchFamily="34" charset="0"/>
                  </a:rPr>
                  <a:t> vuông tại </a:t>
                </a:r>
                <a14:m>
                  <m:oMath xmlns:m="http://schemas.openxmlformats.org/officeDocument/2006/math">
                    <m:r>
                      <a:rPr lang="vi-VN" sz="2667" i="1" dirty="0">
                        <a:solidFill>
                          <a:prstClr val="white"/>
                        </a:solidFill>
                        <a:latin typeface="Cambria Math" panose="02040503050406030204" pitchFamily="18" charset="0"/>
                      </a:rPr>
                      <m:t>𝐴</m:t>
                    </m:r>
                  </m:oMath>
                </a14:m>
                <a:r>
                  <a:rPr lang="vi-VN" sz="2667" dirty="0">
                    <a:solidFill>
                      <a:prstClr val="white"/>
                    </a:solidFill>
                    <a:latin typeface="Arial" panose="020B0604020202020204" pitchFamily="34" charset="0"/>
                  </a:rPr>
                  <a:t>. Tia phân giác của góc </a:t>
                </a:r>
                <a14:m>
                  <m:oMath xmlns:m="http://schemas.openxmlformats.org/officeDocument/2006/math">
                    <m:r>
                      <a:rPr lang="vi-VN" sz="2667" i="1" dirty="0">
                        <a:solidFill>
                          <a:prstClr val="white"/>
                        </a:solidFill>
                        <a:latin typeface="Cambria Math" panose="02040503050406030204" pitchFamily="18" charset="0"/>
                      </a:rPr>
                      <m:t>𝐴𝐵𝐶</m:t>
                    </m:r>
                  </m:oMath>
                </a14:m>
                <a:r>
                  <a:rPr lang="vi-VN" sz="2667" dirty="0">
                    <a:solidFill>
                      <a:prstClr val="white"/>
                    </a:solidFill>
                    <a:latin typeface="Arial" panose="020B0604020202020204" pitchFamily="34" charset="0"/>
                  </a:rPr>
                  <a:t> cắt </a:t>
                </a:r>
                <a14:m>
                  <m:oMath xmlns:m="http://schemas.openxmlformats.org/officeDocument/2006/math">
                    <m:r>
                      <a:rPr lang="vi-VN" sz="2667" i="1" dirty="0">
                        <a:solidFill>
                          <a:prstClr val="white"/>
                        </a:solidFill>
                        <a:latin typeface="Cambria Math" panose="02040503050406030204" pitchFamily="18" charset="0"/>
                      </a:rPr>
                      <m:t>𝐴𝐶</m:t>
                    </m:r>
                  </m:oMath>
                </a14:m>
                <a:r>
                  <a:rPr lang="vi-VN" sz="2667" dirty="0">
                    <a:solidFill>
                      <a:prstClr val="white"/>
                    </a:solidFill>
                    <a:latin typeface="Arial" panose="020B0604020202020204" pitchFamily="34" charset="0"/>
                  </a:rPr>
                  <a:t> tại </a:t>
                </a:r>
                <a14:m>
                  <m:oMath xmlns:m="http://schemas.openxmlformats.org/officeDocument/2006/math">
                    <m:r>
                      <a:rPr lang="vi-VN" sz="2667" i="1" dirty="0">
                        <a:solidFill>
                          <a:prstClr val="white"/>
                        </a:solidFill>
                        <a:latin typeface="Cambria Math" panose="02040503050406030204" pitchFamily="18" charset="0"/>
                      </a:rPr>
                      <m:t>𝐷</m:t>
                    </m:r>
                  </m:oMath>
                </a14:m>
                <a:r>
                  <a:rPr lang="vi-VN" sz="2667" dirty="0">
                    <a:solidFill>
                      <a:prstClr val="white"/>
                    </a:solidFill>
                    <a:latin typeface="Arial" panose="020B0604020202020204" pitchFamily="34" charset="0"/>
                  </a:rPr>
                  <a:t>, lấy </a:t>
                </a:r>
                <a14:m>
                  <m:oMath xmlns:m="http://schemas.openxmlformats.org/officeDocument/2006/math">
                    <m:r>
                      <a:rPr lang="vi-VN" sz="2667" i="1" dirty="0">
                        <a:solidFill>
                          <a:prstClr val="white"/>
                        </a:solidFill>
                        <a:latin typeface="Cambria Math" panose="02040503050406030204" pitchFamily="18" charset="0"/>
                      </a:rPr>
                      <m:t>𝐸</m:t>
                    </m:r>
                  </m:oMath>
                </a14:m>
                <a:r>
                  <a:rPr lang="vi-VN" sz="2667" dirty="0">
                    <a:solidFill>
                      <a:prstClr val="white"/>
                    </a:solidFill>
                    <a:latin typeface="Arial" panose="020B0604020202020204" pitchFamily="34" charset="0"/>
                  </a:rPr>
                  <a:t> trên </a:t>
                </a:r>
                <a14:m>
                  <m:oMath xmlns:m="http://schemas.openxmlformats.org/officeDocument/2006/math">
                    <m:r>
                      <a:rPr lang="vi-VN" sz="2667" i="1" dirty="0">
                        <a:solidFill>
                          <a:prstClr val="white"/>
                        </a:solidFill>
                        <a:latin typeface="Cambria Math" panose="02040503050406030204" pitchFamily="18" charset="0"/>
                      </a:rPr>
                      <m:t>𝐵𝐶</m:t>
                    </m:r>
                  </m:oMath>
                </a14:m>
                <a:r>
                  <a:rPr lang="vi-VN" sz="2667" dirty="0">
                    <a:solidFill>
                      <a:prstClr val="white"/>
                    </a:solidFill>
                    <a:latin typeface="Arial" panose="020B0604020202020204" pitchFamily="34" charset="0"/>
                  </a:rPr>
                  <a:t> sao cho </a:t>
                </a:r>
                <a14:m>
                  <m:oMath xmlns:m="http://schemas.openxmlformats.org/officeDocument/2006/math">
                    <m:r>
                      <a:rPr lang="vi-VN" sz="2667" i="1" dirty="0">
                        <a:solidFill>
                          <a:prstClr val="white"/>
                        </a:solidFill>
                        <a:latin typeface="Cambria Math" panose="02040503050406030204" pitchFamily="18" charset="0"/>
                      </a:rPr>
                      <m:t>𝐵𝐸</m:t>
                    </m:r>
                    <m:r>
                      <a:rPr lang="vi-VN" sz="2667" i="1" dirty="0">
                        <a:solidFill>
                          <a:prstClr val="white"/>
                        </a:solidFill>
                        <a:latin typeface="Cambria Math" panose="02040503050406030204" pitchFamily="18" charset="0"/>
                      </a:rPr>
                      <m:t>=</m:t>
                    </m:r>
                    <m:r>
                      <a:rPr lang="vi-VN" sz="2667" i="1" dirty="0">
                        <a:solidFill>
                          <a:prstClr val="white"/>
                        </a:solidFill>
                        <a:latin typeface="Cambria Math" panose="02040503050406030204" pitchFamily="18" charset="0"/>
                      </a:rPr>
                      <m:t>𝐴𝐵</m:t>
                    </m:r>
                  </m:oMath>
                </a14:m>
                <a:r>
                  <a:rPr lang="vi-VN" sz="2667" dirty="0">
                    <a:solidFill>
                      <a:prstClr val="white"/>
                    </a:solidFill>
                    <a:latin typeface="Arial" panose="020B0604020202020204" pitchFamily="34" charset="0"/>
                  </a:rPr>
                  <a:t>. Chọn câu đúng </a:t>
                </a:r>
                <a:endParaRPr lang="en-US" sz="2667" dirty="0">
                  <a:solidFill>
                    <a:prstClr val="white"/>
                  </a:solidFill>
                  <a:latin typeface="Calibri" panose="020F0502020204030204"/>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494155" y="484145"/>
                <a:ext cx="7953374" cy="1878055"/>
              </a:xfrm>
              <a:prstGeom prst="wedgeRoundRectCallout">
                <a:avLst>
                  <a:gd name="adj1" fmla="val 62786"/>
                  <a:gd name="adj2" fmla="val 8254"/>
                  <a:gd name="adj3" fmla="val 16667"/>
                </a:avLst>
              </a:prstGeom>
              <a:blipFill>
                <a:blip r:embed="rId7"/>
                <a:stretch>
                  <a:fillRect l="-272" b="-7443"/>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98" y="1603081"/>
            <a:ext cx="1600706" cy="160782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533" noProof="1">
                    <a:solidFill>
                      <a:prstClr val="black"/>
                    </a:solidFill>
                    <a:latin typeface="Arial" panose="020B0604020202020204" pitchFamily="34" charset="0"/>
                    <a:cs typeface="Arial" panose="020B0604020202020204" pitchFamily="34" charset="0"/>
                  </a:rPr>
                  <a:t>A.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𝐴𝐵𝐷</m:t>
                    </m:r>
                    <m:r>
                      <a:rPr lang="vi-VN"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𝐵𝐸𝐷</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394949" y="5724064"/>
                <a:ext cx="2774179" cy="841829"/>
              </a:xfrm>
              <a:prstGeom prst="roundRect">
                <a:avLst/>
              </a:prstGeom>
              <a:blipFill>
                <a:blip r:embed="rId9"/>
                <a:stretch>
                  <a:fillRect l="-2418"/>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r>
                  <a:rPr lang="vi-VN" sz="2533" noProof="1">
                    <a:solidFill>
                      <a:prstClr val="black"/>
                    </a:solidFill>
                    <a:latin typeface="Arial" panose="020B0604020202020204" pitchFamily="34" charset="0"/>
                    <a:cs typeface="Arial" panose="020B0604020202020204" pitchFamily="34" charset="0"/>
                  </a:rPr>
                  <a:t>B.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𝐴𝐵𝐷</m:t>
                    </m:r>
                    <m:r>
                      <a:rPr lang="vi-VN"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𝐸𝐵𝐷</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3227244" y="5724064"/>
                <a:ext cx="2774179" cy="841829"/>
              </a:xfrm>
              <a:prstGeom prst="roundRect">
                <a:avLst/>
              </a:prstGeom>
              <a:blipFill>
                <a:blip r:embed="rId10"/>
                <a:stretch>
                  <a:fillRect l="-2198"/>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vi-VN" sz="2533"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vi-VN" sz="2533" i="1" dirty="0">
                        <a:solidFill>
                          <a:prstClr val="black"/>
                        </a:solidFill>
                        <a:latin typeface="Cambria Math" panose="02040503050406030204" pitchFamily="18" charset="0"/>
                      </a:rPr>
                      <m:t>𝐷𝐶</m:t>
                    </m:r>
                    <m:r>
                      <a:rPr lang="vi-VN" sz="2533" i="1" dirty="0">
                        <a:solidFill>
                          <a:prstClr val="black"/>
                        </a:solidFill>
                        <a:latin typeface="Cambria Math" panose="02040503050406030204" pitchFamily="18" charset="0"/>
                      </a:rPr>
                      <m:t>=</m:t>
                    </m:r>
                    <m:r>
                      <a:rPr lang="vi-VN" sz="2533" i="1" dirty="0">
                        <a:solidFill>
                          <a:prstClr val="black"/>
                        </a:solidFill>
                        <a:latin typeface="Cambria Math" panose="02040503050406030204" pitchFamily="18" charset="0"/>
                      </a:rPr>
                      <m:t>𝐷𝐸</m:t>
                    </m:r>
                    <m:r>
                      <a:rPr lang="vi-VN" sz="2533" i="1" dirty="0">
                        <a:solidFill>
                          <a:prstClr val="black"/>
                        </a:solidFill>
                        <a:latin typeface="Cambria Math" panose="02040503050406030204" pitchFamily="18" charset="0"/>
                      </a:rPr>
                      <m:t> </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6059539" y="5724064"/>
                <a:ext cx="2774179" cy="841829"/>
              </a:xfrm>
              <a:prstGeom prst="roundRect">
                <a:avLst/>
              </a:prstGeom>
              <a:blipFill>
                <a:blip r:embed="rId11"/>
                <a:stretch>
                  <a:fillRect l="-2418"/>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8891834" y="5724064"/>
                <a:ext cx="2774179" cy="841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vi-VN" sz="2533" noProof="1">
                    <a:solidFill>
                      <a:prstClr val="black"/>
                    </a:solidFill>
                    <a:latin typeface="Arial" panose="020B0604020202020204" pitchFamily="34" charset="0"/>
                    <a:cs typeface="Arial" panose="020B0604020202020204" pitchFamily="34" charset="0"/>
                  </a:rPr>
                  <a:t>D. </a:t>
                </a:r>
                <a14:m>
                  <m:oMath xmlns:m="http://schemas.openxmlformats.org/officeDocument/2006/math">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𝐴𝐵𝐷</m:t>
                    </m:r>
                    <m:r>
                      <a:rPr lang="vi-VN" sz="2533" i="1" dirty="0">
                        <a:solidFill>
                          <a:prstClr val="black"/>
                        </a:solidFill>
                        <a:latin typeface="Cambria Math" panose="02040503050406030204" pitchFamily="18" charset="0"/>
                      </a:rPr>
                      <m:t>=</m:t>
                    </m:r>
                    <m:r>
                      <m:rPr>
                        <m:sty m:val="p"/>
                      </m:rPr>
                      <a:rPr lang="en-US" sz="2533" dirty="0">
                        <a:solidFill>
                          <a:prstClr val="black"/>
                        </a:solidFill>
                        <a:latin typeface="Cambria Math" panose="02040503050406030204" pitchFamily="18" charset="0"/>
                      </a:rPr>
                      <m:t>Δ</m:t>
                    </m:r>
                    <m:r>
                      <a:rPr lang="vi-VN" sz="2533" i="1" dirty="0">
                        <a:solidFill>
                          <a:prstClr val="black"/>
                        </a:solidFill>
                        <a:latin typeface="Cambria Math" panose="02040503050406030204" pitchFamily="18" charset="0"/>
                      </a:rPr>
                      <m:t>𝐶𝐵𝐷</m:t>
                    </m:r>
                  </m:oMath>
                </a14:m>
                <a:endParaRPr lang="vi-VN" sz="2533" noProof="1">
                  <a:solidFill>
                    <a:prstClr val="black"/>
                  </a:solidFill>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8891834" y="5724064"/>
                <a:ext cx="2774179" cy="841829"/>
              </a:xfrm>
              <a:prstGeom prst="roundRect">
                <a:avLst/>
              </a:prstGeom>
              <a:blipFill>
                <a:blip r:embed="rId12"/>
                <a:stretch>
                  <a:fillRect l="-241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37600" y="6324600"/>
            <a:ext cx="3203366" cy="312328"/>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101"/>
          <a:stretch>
            <a:fillRect/>
          </a:stretch>
        </p:blipFill>
        <p:spPr>
          <a:xfrm>
            <a:off x="1473201" y="330200"/>
            <a:ext cx="1854715" cy="312328"/>
          </a:xfrm>
          <a:prstGeom prst="rect">
            <a:avLst/>
          </a:prstGeom>
        </p:spPr>
      </p:pic>
      <p:sp>
        <p:nvSpPr>
          <p:cNvPr id="5" name="Hộp Văn bản 4">
            <a:extLst>
              <a:ext uri="{FF2B5EF4-FFF2-40B4-BE49-F238E27FC236}">
                <a16:creationId xmlns:a16="http://schemas.microsoft.com/office/drawing/2014/main" id="{8AB50830-4144-AF3D-C4CA-2C42AEFC8504}"/>
              </a:ext>
            </a:extLst>
          </p:cNvPr>
          <p:cNvSpPr txBox="1"/>
          <p:nvPr/>
        </p:nvSpPr>
        <p:spPr>
          <a:xfrm>
            <a:off x="3657600" y="911304"/>
            <a:ext cx="6248400" cy="769441"/>
          </a:xfrm>
          <a:prstGeom prst="rect">
            <a:avLst/>
          </a:prstGeom>
          <a:noFill/>
        </p:spPr>
        <p:txBody>
          <a:bodyPr wrap="square" rtlCol="0">
            <a:spAutoFit/>
          </a:bodyPr>
          <a:lstStyle/>
          <a:p>
            <a:pPr algn="ctr" defTabSz="609630"/>
            <a:r>
              <a:rPr lang="en-US" sz="4400" b="1" dirty="0">
                <a:solidFill>
                  <a:prstClr val="black"/>
                </a:solidFill>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1473200" y="4241800"/>
            <a:ext cx="2895600" cy="1247649"/>
          </a:xfrm>
          <a:prstGeom prst="rect">
            <a:avLst/>
          </a:prstGeom>
          <a:noFill/>
        </p:spPr>
        <p:txBody>
          <a:bodyPr wrap="square">
            <a:spAutoFit/>
          </a:bodyPr>
          <a:lstStyle/>
          <a:p>
            <a:pPr algn="ctr" defTabSz="609630">
              <a:lnSpc>
                <a:spcPct val="150000"/>
              </a:lnSpc>
              <a:spcBef>
                <a:spcPts val="400"/>
              </a:spcBef>
              <a:spcAft>
                <a:spcPts val="533"/>
              </a:spcAft>
            </a:pPr>
            <a:r>
              <a:rPr lang="pt-BR" sz="2667" dirty="0">
                <a:solidFill>
                  <a:prstClr val="black"/>
                </a:solidFill>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4876800" y="4241800"/>
            <a:ext cx="3048000" cy="1247649"/>
          </a:xfrm>
          <a:prstGeom prst="rect">
            <a:avLst/>
          </a:prstGeom>
          <a:noFill/>
        </p:spPr>
        <p:txBody>
          <a:bodyPr wrap="square">
            <a:spAutoFit/>
          </a:bodyPr>
          <a:lstStyle/>
          <a:p>
            <a:pPr algn="ctr" defTabSz="609630">
              <a:lnSpc>
                <a:spcPct val="150000"/>
              </a:lnSpc>
            </a:pPr>
            <a:r>
              <a:rPr lang="pt-BR" sz="2667" dirty="0">
                <a:solidFill>
                  <a:prstClr val="black"/>
                </a:solidFill>
                <a:latin typeface="Arial" panose="020B0604020202020204" pitchFamily="34" charset="0"/>
                <a:ea typeface="Calibri" panose="020F0502020204030204" pitchFamily="34" charset="0"/>
                <a:cs typeface="Arial" panose="020B0604020202020204" pitchFamily="34" charset="0"/>
              </a:rPr>
              <a:t>Hoàn thành bài tập trong SBT</a:t>
            </a:r>
            <a:endParaRPr lang="en-US" sz="2667" dirty="0">
              <a:solidFill>
                <a:prstClr val="black"/>
              </a:solidFill>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8693150" y="4241799"/>
            <a:ext cx="3048000" cy="1247649"/>
          </a:xfrm>
          <a:prstGeom prst="rect">
            <a:avLst/>
          </a:prstGeom>
          <a:noFill/>
        </p:spPr>
        <p:txBody>
          <a:bodyPr wrap="square">
            <a:spAutoFit/>
          </a:bodyPr>
          <a:lstStyle/>
          <a:p>
            <a:pPr algn="ctr" defTabSz="609630">
              <a:lnSpc>
                <a:spcPct val="150000"/>
              </a:lnSpc>
            </a:pPr>
            <a:r>
              <a:rPr lang="pt-BR" sz="2667" dirty="0">
                <a:solidFill>
                  <a:prstClr val="black"/>
                </a:solidFill>
                <a:latin typeface="Arial" panose="020B0604020202020204" pitchFamily="34" charset="0"/>
                <a:ea typeface="Calibri" panose="020F0502020204030204" pitchFamily="34" charset="0"/>
                <a:cs typeface="Arial" panose="020B0604020202020204" pitchFamily="34" charset="0"/>
              </a:rPr>
              <a:t>Chuẩn bị bài mới “</a:t>
            </a:r>
            <a:r>
              <a:rPr lang="pt-BR" sz="2667" b="1" dirty="0">
                <a:solidFill>
                  <a:prstClr val="black"/>
                </a:solidFill>
                <a:latin typeface="Arial" panose="020B0604020202020204" pitchFamily="34" charset="0"/>
                <a:ea typeface="Calibri" panose="020F0502020204030204" pitchFamily="34" charset="0"/>
                <a:cs typeface="Arial" panose="020B0604020202020204" pitchFamily="34" charset="0"/>
              </a:rPr>
              <a:t>Bài 6</a:t>
            </a:r>
            <a:r>
              <a:rPr lang="pt-BR" sz="2667"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667" dirty="0">
              <a:solidFill>
                <a:prstClr val="black"/>
              </a:solidFill>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82800" y="2616200"/>
            <a:ext cx="1473200" cy="14732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613037"/>
            <a:ext cx="1473200" cy="14732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5000" y="2574937"/>
            <a:ext cx="1473200" cy="1473200"/>
          </a:xfrm>
          <a:prstGeom prst="rect">
            <a:avLst/>
          </a:prstGeom>
        </p:spPr>
      </p:pic>
    </p:spTree>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1524000" y="482600"/>
            <a:ext cx="2930380" cy="99706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43397" y="240536"/>
            <a:ext cx="1173679" cy="89052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8534400" y="236010"/>
            <a:ext cx="2352578" cy="15487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8991600" y="6442588"/>
            <a:ext cx="2352578" cy="15487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727200" y="5969000"/>
            <a:ext cx="2352578" cy="154878"/>
          </a:xfrm>
          <a:prstGeom prst="rect">
            <a:avLst/>
          </a:prstGeom>
        </p:spPr>
      </p:pic>
      <p:sp>
        <p:nvSpPr>
          <p:cNvPr id="15" name="Hộp Văn bản 14">
            <a:extLst>
              <a:ext uri="{FF2B5EF4-FFF2-40B4-BE49-F238E27FC236}">
                <a16:creationId xmlns:a16="http://schemas.microsoft.com/office/drawing/2014/main" id="{C799D0AF-233D-39F6-E4E5-FBA72A63B7C8}"/>
              </a:ext>
            </a:extLst>
          </p:cNvPr>
          <p:cNvSpPr txBox="1"/>
          <p:nvPr/>
        </p:nvSpPr>
        <p:spPr>
          <a:xfrm>
            <a:off x="1524001" y="1479661"/>
            <a:ext cx="10398987" cy="3988079"/>
          </a:xfrm>
          <a:prstGeom prst="rect">
            <a:avLst/>
          </a:prstGeom>
          <a:noFill/>
        </p:spPr>
        <p:txBody>
          <a:bodyPr wrap="square" rtlCol="0">
            <a:spAutoFit/>
          </a:bodyPr>
          <a:lstStyle/>
          <a:p>
            <a:pPr algn="ctr" defTabSz="609630">
              <a:lnSpc>
                <a:spcPct val="150000"/>
              </a:lnSpc>
            </a:pPr>
            <a:r>
              <a:rPr lang="en-US" sz="5867" b="1" dirty="0">
                <a:solidFill>
                  <a:srgbClr val="4F81BD">
                    <a:lumMod val="50000"/>
                  </a:srgbClr>
                </a:solidFill>
                <a:latin typeface="Arial" panose="020B0604020202020204" pitchFamily="34" charset="0"/>
                <a:cs typeface="Arial" panose="020B0604020202020204" pitchFamily="34" charset="0"/>
              </a:rPr>
              <a:t>BÀI 5: TRƯỜNG HỢP BẰNG NHAU THỨ HAI CỦA TAM GIÁC: CẠNH – GÓC – CẠNH</a:t>
            </a:r>
          </a:p>
        </p:txBody>
      </p:sp>
      <p:sp>
        <p:nvSpPr>
          <p:cNvPr id="8" name="TextBox 7">
            <a:extLst>
              <a:ext uri="{FF2B5EF4-FFF2-40B4-BE49-F238E27FC236}">
                <a16:creationId xmlns:a16="http://schemas.microsoft.com/office/drawing/2014/main" id="{1AC95996-8C55-D4C1-D8CD-2877597D7EC8}"/>
              </a:ext>
            </a:extLst>
          </p:cNvPr>
          <p:cNvSpPr txBox="1"/>
          <p:nvPr/>
        </p:nvSpPr>
        <p:spPr>
          <a:xfrm>
            <a:off x="5603780" y="5467084"/>
            <a:ext cx="1514776" cy="502573"/>
          </a:xfrm>
          <a:prstGeom prst="rect">
            <a:avLst/>
          </a:prstGeom>
          <a:noFill/>
        </p:spPr>
        <p:txBody>
          <a:bodyPr wrap="square" rtlCol="0">
            <a:spAutoFit/>
          </a:bodyPr>
          <a:lstStyle/>
          <a:p>
            <a:pPr marR="0" lvl="0" algn="l" defTabSz="1218804" rtl="0" eaLnBrk="1" fontAlgn="auto" latinLnBrk="0" hangingPunct="1">
              <a:lnSpc>
                <a:spcPct val="100000"/>
              </a:lnSpc>
              <a:spcBef>
                <a:spcPts val="0"/>
              </a:spcBef>
              <a:spcAft>
                <a:spcPts val="0"/>
              </a:spcAft>
              <a:buClrTx/>
              <a:buSzTx/>
              <a:tabLst/>
              <a:defRPr/>
            </a:pPr>
            <a:r>
              <a:rPr lang="en-US" sz="2666" b="1" u="sng" dirty="0">
                <a:solidFill>
                  <a:prstClr val="black"/>
                </a:solidFill>
                <a:latin typeface="Arial" panose="020B0604020202020204" pitchFamily="34" charset="0"/>
                <a:cs typeface="Arial" panose="020B0604020202020204" pitchFamily="34" charset="0"/>
              </a:rPr>
              <a:t>(TIẾT 3)</a:t>
            </a:r>
            <a:endPar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0800" y="177474"/>
            <a:ext cx="1172448" cy="112555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566">
            <a:off x="9627374" y="6598490"/>
            <a:ext cx="3275053" cy="22925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32766" y="76200"/>
            <a:ext cx="1459234" cy="923297"/>
          </a:xfrm>
          <a:prstGeom prst="rect">
            <a:avLst/>
          </a:prstGeom>
        </p:spPr>
      </p:pic>
      <p:sp>
        <p:nvSpPr>
          <p:cNvPr id="8" name="Hộp Văn bản 7">
            <a:extLst>
              <a:ext uri="{FF2B5EF4-FFF2-40B4-BE49-F238E27FC236}">
                <a16:creationId xmlns:a16="http://schemas.microsoft.com/office/drawing/2014/main" id="{8FD6EC34-6ADF-AFEB-CE7C-2885ECF4F7FB}"/>
              </a:ext>
            </a:extLst>
          </p:cNvPr>
          <p:cNvSpPr txBox="1"/>
          <p:nvPr/>
        </p:nvSpPr>
        <p:spPr>
          <a:xfrm>
            <a:off x="1676400" y="1329264"/>
            <a:ext cx="10363200" cy="2479012"/>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(SGK – tr.86)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kĩ</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sư</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thuận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lợi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kĩ</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sư</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phải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khoảng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chân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9">
            <a:extLst>
              <a:ext uri="{28A0092B-C50C-407E-A947-70E740481C1C}">
                <a14:useLocalDpi xmlns:a14="http://schemas.microsoft.com/office/drawing/2010/main" val="0"/>
              </a:ext>
            </a:extLst>
          </a:blip>
          <a:srcRect l="4964" t="24815" r="48096" b="50250"/>
          <a:stretch/>
        </p:blipFill>
        <p:spPr>
          <a:xfrm>
            <a:off x="3885018" y="3882658"/>
            <a:ext cx="5945964" cy="2707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8613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93305" flipH="1">
            <a:off x="10758671" y="5461305"/>
            <a:ext cx="1307235" cy="134940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017813" y="267587"/>
            <a:ext cx="1148048" cy="903131"/>
          </a:xfrm>
          <a:prstGeom prst="rect">
            <a:avLst/>
          </a:prstGeom>
        </p:spPr>
      </p:pic>
      <p:sp>
        <p:nvSpPr>
          <p:cNvPr id="9" name="Hình tự do: Hình 8">
            <a:extLst>
              <a:ext uri="{FF2B5EF4-FFF2-40B4-BE49-F238E27FC236}">
                <a16:creationId xmlns:a16="http://schemas.microsoft.com/office/drawing/2014/main" id="{D820DD9C-53A8-031D-DEBC-61F90CCA0FBD}"/>
              </a:ext>
            </a:extLst>
          </p:cNvPr>
          <p:cNvSpPr/>
          <p:nvPr/>
        </p:nvSpPr>
        <p:spPr>
          <a:xfrm rot="18341150">
            <a:off x="1356440" y="5963196"/>
            <a:ext cx="171550" cy="1176463"/>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Nhóm 10">
            <a:extLst>
              <a:ext uri="{FF2B5EF4-FFF2-40B4-BE49-F238E27FC236}">
                <a16:creationId xmlns:a16="http://schemas.microsoft.com/office/drawing/2014/main" id="{6C53D1C4-F91B-FB9D-9E3A-682EBA78424F}"/>
              </a:ext>
            </a:extLst>
          </p:cNvPr>
          <p:cNvGrpSpPr/>
          <p:nvPr/>
        </p:nvGrpSpPr>
        <p:grpSpPr>
          <a:xfrm>
            <a:off x="11045626" y="350800"/>
            <a:ext cx="1131625" cy="335000"/>
            <a:chOff x="6615588" y="1828494"/>
            <a:chExt cx="1697438" cy="502500"/>
          </a:xfrm>
        </p:grpSpPr>
        <p:sp>
          <p:nvSpPr>
            <p:cNvPr id="8" name="Hình tự do: Hình 7">
              <a:extLst>
                <a:ext uri="{FF2B5EF4-FFF2-40B4-BE49-F238E27FC236}">
                  <a16:creationId xmlns:a16="http://schemas.microsoft.com/office/drawing/2014/main" id="{CDCA704E-3B25-C152-D41C-E43F7A52513A}"/>
                </a:ext>
              </a:extLst>
            </p:cNvPr>
            <p:cNvSpPr/>
            <p:nvPr/>
          </p:nvSpPr>
          <p:spPr>
            <a:xfrm rot="18341150">
              <a:off x="7311684" y="1329652"/>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Hình tự do: Hình 9">
              <a:extLst>
                <a:ext uri="{FF2B5EF4-FFF2-40B4-BE49-F238E27FC236}">
                  <a16:creationId xmlns:a16="http://schemas.microsoft.com/office/drawing/2014/main" id="{714A2C11-A6FD-A3B3-46F5-5D2CC121490E}"/>
                </a:ext>
              </a:extLst>
            </p:cNvPr>
            <p:cNvSpPr/>
            <p:nvPr/>
          </p:nvSpPr>
          <p:spPr>
            <a:xfrm rot="18341150">
              <a:off x="7375707" y="1332184"/>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2063332" y="4215294"/>
                <a:ext cx="9702800" cy="2488823"/>
              </a:xfrm>
              <a:prstGeom prst="rect">
                <a:avLst/>
              </a:prstGeom>
              <a:noFill/>
            </p:spPr>
            <p:txBody>
              <a:bodyPr wrap="square">
                <a:spAutoFit/>
              </a:bodyPr>
              <a:lstStyle/>
              <a:p>
                <a:pPr marL="381019" marR="0" lvl="0" indent="-381019" algn="just" defTabSz="60963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Kẻ</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𝐴𝐻</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vuông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góc</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𝐻</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thuộc</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kéo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𝐴𝐻</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𝐻</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lấy</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𝐶</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𝐴𝐻</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𝐻𝐶</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81019" marR="0" lvl="0" indent="-381019" algn="just" defTabSz="60963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𝐶</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𝐶𝐵</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cắt</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81019" marR="0" lvl="0" indent="-381019" algn="just" defTabSz="60963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2063332" y="4215294"/>
                <a:ext cx="9702800" cy="2488823"/>
              </a:xfrm>
              <a:prstGeom prst="rect">
                <a:avLst/>
              </a:prstGeom>
              <a:blipFill>
                <a:blip r:embed="rId7"/>
                <a:stretch>
                  <a:fillRect l="-1193" b="-513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2259751" y="368788"/>
            <a:ext cx="9082362" cy="631968"/>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8">
            <a:extLst>
              <a:ext uri="{28A0092B-C50C-407E-A947-70E740481C1C}">
                <a14:useLocalDpi xmlns:a14="http://schemas.microsoft.com/office/drawing/2010/main" val="0"/>
              </a:ext>
            </a:extLst>
          </a:blip>
          <a:srcRect l="54307" t="18155" r="3307" b="49526"/>
          <a:stretch/>
        </p:blipFill>
        <p:spPr>
          <a:xfrm>
            <a:off x="7303571" y="1216705"/>
            <a:ext cx="4555381" cy="297771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2157093" y="1438304"/>
                <a:ext cx="4781132" cy="2479012"/>
              </a:xfrm>
              <a:prstGeom prst="rect">
                <a:avLst/>
              </a:prstGeom>
              <a:noFill/>
            </p:spPr>
            <p:txBody>
              <a:bodyPr wrap="square">
                <a:spAutoFit/>
              </a:bodyPr>
              <a:lstStyle/>
              <a:p>
                <a:pPr marL="381019" marR="0" lvl="0" indent="-381019"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1019" marR="0" lvl="0" indent="-381019"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81019" marR="0" lvl="0" indent="-381019" algn="just" defTabSz="60963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2157093" y="1438304"/>
                <a:ext cx="4781132" cy="2479012"/>
              </a:xfrm>
              <a:prstGeom prst="rect">
                <a:avLst/>
              </a:prstGeom>
              <a:blipFill>
                <a:blip r:embed="rId9"/>
                <a:stretch>
                  <a:fillRect l="-2168" r="-2423" b="-5405"/>
                </a:stretch>
              </a:blipFill>
            </p:spPr>
            <p:txBody>
              <a:bodyPr/>
              <a:lstStyle/>
              <a:p>
                <a:r>
                  <a:rPr lang="en-US">
                    <a:noFill/>
                  </a:rPr>
                  <a:t> </a:t>
                </a:r>
              </a:p>
            </p:txBody>
          </p:sp>
        </mc:Fallback>
      </mc:AlternateContent>
    </p:spTree>
    <p:extLst>
      <p:ext uri="{BB962C8B-B14F-4D97-AF65-F5344CB8AC3E}">
        <p14:creationId xmlns:p14="http://schemas.microsoft.com/office/powerpoint/2010/main" val="137306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6" name="Picture 6"/>
          <p:cNvPicPr>
            <a:picLocks noChangeAspect="1"/>
          </p:cNvPicPr>
          <p:nvPr/>
        </p:nvPicPr>
        <p:blipFill>
          <a:blip r:embed="rId3"/>
          <a:srcRect/>
          <a:stretch>
            <a:fillRect/>
          </a:stretch>
        </p:blipFill>
        <p:spPr>
          <a:xfrm>
            <a:off x="10871200" y="177800"/>
            <a:ext cx="620613" cy="632472"/>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2387600" y="2017438"/>
                <a:ext cx="8940800" cy="2845138"/>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Bạn</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Nam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nói</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Lấy</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𝑀</m:t>
                    </m:r>
                  </m:oMath>
                </a14:m>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đường</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thẳng</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𝑑</m:t>
                    </m:r>
                  </m:oMath>
                </a14:m>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𝑀</m:t>
                    </m:r>
                  </m:oMath>
                </a14:m>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𝐸</m:t>
                    </m:r>
                  </m:oMath>
                </a14:m>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609630" rtl="0" eaLnBrk="1" fontAlgn="auto" latinLnBrk="0" hangingPunct="1">
                  <a:lnSpc>
                    <a:spcPct val="150000"/>
                  </a:lnSpc>
                  <a:spcBef>
                    <a:spcPts val="0"/>
                  </a:spcBef>
                  <a:spcAft>
                    <a:spcPts val="533"/>
                  </a:spcAft>
                  <a:buClrTx/>
                  <a:buSzTx/>
                  <a:buFontTx/>
                  <a:buNone/>
                  <a:tabLst/>
                  <a:defRPr/>
                </a:pPr>
                <a14:m>
                  <m:oMath xmlns:m="http://schemas.openxmlformats.org/officeDocument/2006/math">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𝑀𝐴</m:t>
                    </m:r>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𝑀𝐵</m:t>
                    </m:r>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&gt;</m:t>
                    </m:r>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𝐸𝐴</m:t>
                    </m:r>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2933"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𝐸𝐵</m:t>
                    </m:r>
                  </m:oMath>
                </a14:m>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609630" rtl="0" eaLnBrk="1" fontAlgn="auto" latinLnBrk="0" hangingPunct="1">
                  <a:lnSpc>
                    <a:spcPct val="150000"/>
                  </a:lnSpc>
                  <a:spcBef>
                    <a:spcPts val="0"/>
                  </a:spcBef>
                  <a:spcAft>
                    <a:spcPts val="533"/>
                  </a:spcAft>
                  <a:buClrTx/>
                  <a:buSzTx/>
                  <a:buFontTx/>
                  <a:buNone/>
                  <a:tabLst/>
                  <a:defRPr/>
                </a:pP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hãy</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bạn</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Nam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nói</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hay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sai</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9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29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9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2387600" y="2017438"/>
                <a:ext cx="8940800" cy="2845138"/>
              </a:xfrm>
              <a:prstGeom prst="rect">
                <a:avLst/>
              </a:prstGeom>
              <a:blipFill>
                <a:blip r:embed="rId4"/>
                <a:stretch>
                  <a:fillRect l="-1501" r="-1501" b="-5139"/>
                </a:stretch>
              </a:blipFill>
            </p:spPr>
            <p:txBody>
              <a:bodyPr/>
              <a:lstStyle/>
              <a:p>
                <a:r>
                  <a:rPr lang="en-US">
                    <a:noFill/>
                  </a:rPr>
                  <a:t> </a:t>
                </a:r>
              </a:p>
            </p:txBody>
          </p:sp>
        </mc:Fallback>
      </mc:AlternateContent>
    </p:spTree>
    <p:extLst>
      <p:ext uri="{BB962C8B-B14F-4D97-AF65-F5344CB8AC3E}">
        <p14:creationId xmlns:p14="http://schemas.microsoft.com/office/powerpoint/2010/main" val="6578158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369476" y="0"/>
            <a:ext cx="1648070" cy="44781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1292236" y="2545155"/>
            <a:ext cx="1003768" cy="4478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0729376" y="532723"/>
            <a:ext cx="1700135" cy="76660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908952" y="4125291"/>
            <a:ext cx="1188934" cy="2486363"/>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2108200" y="1557516"/>
                <a:ext cx="6731000" cy="4346703"/>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Xét hai tam giác vuông </a:t>
                </a: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𝐴𝐻𝐸</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và </a:t>
                </a: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𝐶𝐻𝐸</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ta có: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𝐴𝐻</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𝐶𝐻</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(gt)</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acc>
                      <m:accPr>
                        <m: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𝐴𝐻𝐸</m:t>
                        </m:r>
                      </m:e>
                    </m:acc>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𝐶𝐻𝐸</m:t>
                        </m:r>
                      </m:e>
                    </m:acc>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=90°</m:t>
                    </m:r>
                  </m:oMath>
                </a14:m>
                <a:r>
                  <a:rPr kumimoji="0" lang="en-US" sz="2667" b="0" i="0" u="none" strike="noStrike" kern="1200" cap="none" spc="0" normalizeH="0" baseline="0" noProof="0" dirty="0">
                    <a:ln>
                      <a:noFill/>
                    </a:ln>
                    <a:solidFill>
                      <a:prstClr val="black"/>
                    </a:solidFill>
                    <a:effectLst/>
                    <a:uLnTx/>
                    <a:uFillTx/>
                    <a:latin typeface="Arial (Body)"/>
                    <a:ea typeface="+mn-ea"/>
                    <a:cs typeface="+mn-cs"/>
                  </a:rPr>
                  <a:t> </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𝐻𝐸</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là cạnh chung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Suy ra </a:t>
                </a:r>
                <a14:m>
                  <m:oMath xmlns:m="http://schemas.openxmlformats.org/officeDocument/2006/math">
                    <m:r>
                      <m:rPr>
                        <m:sty m:val="p"/>
                      </m:rPr>
                      <a:rPr kumimoji="0" lang="en-US" sz="2667"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Δ</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𝐴𝐻𝐸</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m:rPr>
                        <m:sty m:val="p"/>
                      </m:rPr>
                      <a:rPr kumimoji="0" lang="en-US" sz="2667"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Δ</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𝐶𝐻𝐸</m:t>
                    </m:r>
                  </m:oMath>
                </a14:m>
                <a:r>
                  <a:rPr kumimoji="0" lang="en-US" sz="2667" b="0" i="0" u="none" strike="noStrike" kern="1200" cap="none" spc="0" normalizeH="0" baseline="0" noProof="0" dirty="0">
                    <a:ln>
                      <a:noFill/>
                    </a:ln>
                    <a:solidFill>
                      <a:prstClr val="black"/>
                    </a:solidFill>
                    <a:effectLst/>
                    <a:uLnTx/>
                    <a:uFillTx/>
                    <a:latin typeface="Arial (Body)"/>
                    <a:ea typeface="+mn-ea"/>
                    <a:cs typeface="+mn-cs"/>
                  </a:rPr>
                  <a:t> (c</a:t>
                </a:r>
                <a:r>
                  <a:rPr kumimoji="0" lang="vi-VN" sz="2667" b="0" i="0" u="none" strike="noStrike" kern="1200" cap="none" spc="0" normalizeH="0" baseline="0" noProof="0" dirty="0">
                    <a:ln>
                      <a:noFill/>
                    </a:ln>
                    <a:solidFill>
                      <a:prstClr val="black"/>
                    </a:solidFill>
                    <a:effectLst/>
                    <a:uLnTx/>
                    <a:uFillTx/>
                    <a:latin typeface="Arial (Body)"/>
                    <a:ea typeface="+mn-ea"/>
                    <a:cs typeface="+mn-cs"/>
                  </a:rPr>
                  <a:t>.g.c</a:t>
                </a:r>
                <a:r>
                  <a:rPr kumimoji="0" lang="en-US" sz="2667" b="0" i="0" u="none" strike="noStrike" kern="1200" cap="none" spc="0" normalizeH="0" baseline="0" noProof="0" dirty="0">
                    <a:ln>
                      <a:noFill/>
                    </a:ln>
                    <a:solidFill>
                      <a:prstClr val="black"/>
                    </a:solidFill>
                    <a:effectLst/>
                    <a:uLnTx/>
                    <a:uFillTx/>
                    <a:latin typeface="Arial (Body)"/>
                    <a:ea typeface="+mn-ea"/>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𝐴𝐸</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𝐶𝐸</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(2 cạnh tương ứng)</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𝐴𝐸</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𝐸𝐵</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𝐶𝐸</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𝐸𝐵</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𝐶𝐵</m:t>
                    </m:r>
                  </m:oMath>
                </a14:m>
                <a:r>
                  <a:rPr kumimoji="0" lang="en-US" sz="2667" b="0" i="0" u="none" strike="noStrike" kern="1200" cap="none" spc="0" normalizeH="0" baseline="0" noProof="0" dirty="0">
                    <a:ln>
                      <a:noFill/>
                    </a:ln>
                    <a:solidFill>
                      <a:prstClr val="black"/>
                    </a:solidFill>
                    <a:effectLst/>
                    <a:uLnTx/>
                    <a:uFillTx/>
                    <a:latin typeface="Arial (Body)"/>
                    <a:ea typeface="+mn-ea"/>
                    <a:cs typeface="+mn-cs"/>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2108200" y="1557516"/>
                <a:ext cx="6731000" cy="4346703"/>
              </a:xfrm>
              <a:prstGeom prst="rect">
                <a:avLst/>
              </a:prstGeom>
              <a:blipFill>
                <a:blip r:embed="rId9"/>
                <a:stretch>
                  <a:fillRect l="-1721" r="-453" b="-2801"/>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5943600" y="412077"/>
            <a:ext cx="1625600" cy="8128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5686" y="1920978"/>
            <a:ext cx="4233757" cy="3909257"/>
          </a:xfrm>
          <a:prstGeom prst="rect">
            <a:avLst/>
          </a:prstGeom>
          <a:noFill/>
          <a:ln>
            <a:noFill/>
          </a:ln>
        </p:spPr>
      </p:pic>
    </p:spTree>
    <p:extLst>
      <p:ext uri="{BB962C8B-B14F-4D97-AF65-F5344CB8AC3E}">
        <p14:creationId xmlns:p14="http://schemas.microsoft.com/office/powerpoint/2010/main" val="372382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2192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0388018" y="207659"/>
            <a:ext cx="2060410" cy="92905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36446" y="6257269"/>
            <a:ext cx="1957821" cy="83652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0321489" y="5723319"/>
            <a:ext cx="1870511" cy="1288367"/>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2871489" y="811844"/>
                <a:ext cx="8385255" cy="5578065"/>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Xét hai tam giác vuông </a:t>
                </a: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𝐴𝐻𝑀</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và </a:t>
                </a: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𝐶𝐻𝑀</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ta có: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𝐴𝐻</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𝐶𝐻</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(gt)</a:t>
                </a:r>
                <a:r>
                  <a:rPr kumimoji="0" lang="en-US" sz="2667" b="0" i="0" u="none" strike="noStrike" kern="1200" cap="none" spc="0" normalizeH="0" baseline="0" noProof="0" dirty="0">
                    <a:ln>
                      <a:noFill/>
                    </a:ln>
                    <a:solidFill>
                      <a:prstClr val="black"/>
                    </a:solidFill>
                    <a:effectLst/>
                    <a:uLnTx/>
                    <a:uFillTx/>
                    <a:latin typeface="Arial (Body)"/>
                    <a:ea typeface="+mn-ea"/>
                    <a:cs typeface="+mn-cs"/>
                  </a:rPr>
                  <a:t>; </a:t>
                </a:r>
                <a14:m>
                  <m:oMath xmlns:m="http://schemas.openxmlformats.org/officeDocument/2006/math">
                    <m:acc>
                      <m:accPr>
                        <m: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𝐴𝐻𝑀</m:t>
                        </m:r>
                      </m:e>
                    </m:acc>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𝐶𝐻𝑀</m:t>
                        </m:r>
                      </m:e>
                    </m:acc>
                    <m:r>
                      <a:rPr kumimoji="0" lang="en-US" sz="2667"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=90°</m:t>
                    </m:r>
                  </m:oMath>
                </a14:m>
                <a:r>
                  <a:rPr kumimoji="0" lang="en-US" sz="2667" b="0" i="0" u="none" strike="noStrike" kern="1200" cap="none" spc="0" normalizeH="0" baseline="0" noProof="0" dirty="0">
                    <a:ln>
                      <a:noFill/>
                    </a:ln>
                    <a:solidFill>
                      <a:prstClr val="black"/>
                    </a:solidFill>
                    <a:effectLst/>
                    <a:uLnTx/>
                    <a:uFillTx/>
                    <a:latin typeface="Arial (Body)"/>
                    <a:ea typeface="+mn-ea"/>
                    <a:cs typeface="+mn-cs"/>
                  </a:rPr>
                  <a:t> ; </a:t>
                </a:r>
                <a14:m>
                  <m:oMath xmlns:m="http://schemas.openxmlformats.org/officeDocument/2006/math">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𝐻𝑀</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là cạnh chung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Suy ra </a:t>
                </a:r>
                <a14:m>
                  <m:oMath xmlns:m="http://schemas.openxmlformats.org/officeDocument/2006/math">
                    <m:r>
                      <m:rPr>
                        <m:sty m:val="p"/>
                      </m:rPr>
                      <a:rPr kumimoji="0" lang="en-US" sz="2667"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Δ</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𝐴𝐻𝑀</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m:rPr>
                        <m:sty m:val="p"/>
                      </m:rPr>
                      <a:rPr kumimoji="0" lang="en-US" sz="2667"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Δ</m:t>
                    </m:r>
                    <m:r>
                      <a:rPr kumimoji="0" lang="en-US"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𝐶𝐻𝑀</m:t>
                    </m:r>
                  </m:oMath>
                </a14:m>
                <a:r>
                  <a:rPr kumimoji="0" lang="en-US" sz="2667" b="0" i="0" u="none" strike="noStrike" kern="1200" cap="none" spc="0" normalizeH="0" baseline="0" noProof="0" dirty="0">
                    <a:ln>
                      <a:noFill/>
                    </a:ln>
                    <a:solidFill>
                      <a:prstClr val="black"/>
                    </a:solidFill>
                    <a:effectLst/>
                    <a:uLnTx/>
                    <a:uFillTx/>
                    <a:latin typeface="Arial (Body)"/>
                    <a:ea typeface="+mn-ea"/>
                    <a:cs typeface="+mn-cs"/>
                  </a:rPr>
                  <a:t> (c</a:t>
                </a:r>
                <a:r>
                  <a:rPr kumimoji="0" lang="vi-VN" sz="2667" b="0" i="0" u="none" strike="noStrike" kern="1200" cap="none" spc="0" normalizeH="0" baseline="0" noProof="0" dirty="0">
                    <a:ln>
                      <a:noFill/>
                    </a:ln>
                    <a:solidFill>
                      <a:prstClr val="black"/>
                    </a:solidFill>
                    <a:effectLst/>
                    <a:uLnTx/>
                    <a:uFillTx/>
                    <a:latin typeface="Arial (Body)"/>
                    <a:ea typeface="+mn-ea"/>
                    <a:cs typeface="+mn-cs"/>
                  </a:rPr>
                  <a:t>.g.c</a:t>
                </a:r>
                <a:r>
                  <a:rPr kumimoji="0" lang="en-US" sz="2667" b="0" i="0" u="none" strike="noStrike" kern="1200" cap="none" spc="0" normalizeH="0" baseline="0" noProof="0" dirty="0">
                    <a:ln>
                      <a:noFill/>
                    </a:ln>
                    <a:solidFill>
                      <a:prstClr val="black"/>
                    </a:solidFill>
                    <a:effectLst/>
                    <a:uLnTx/>
                    <a:uFillTx/>
                    <a:latin typeface="Arial (Body)"/>
                    <a:ea typeface="+mn-ea"/>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𝐴𝑀</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𝐶𝑀</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(2 cạnh tương ứng)</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𝐴𝑀</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𝑀𝐵</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𝐶𝑀</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𝑀𝐵</m:t>
                    </m:r>
                  </m:oMath>
                </a14:m>
                <a:r>
                  <a:rPr kumimoji="0" lang="en-US" sz="2667" b="0" i="0" u="none" strike="noStrike" kern="1200" cap="none" spc="0" normalizeH="0" baseline="0" noProof="0" dirty="0">
                    <a:ln>
                      <a:noFill/>
                    </a:ln>
                    <a:solidFill>
                      <a:prstClr val="black"/>
                    </a:solidFill>
                    <a:effectLst/>
                    <a:uLnTx/>
                    <a:uFillTx/>
                    <a:latin typeface="Arial (Body)"/>
                    <a:ea typeface="+mn-ea"/>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Xét tam giác </a:t>
                </a: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𝐵𝐶𝑀</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có: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𝐶𝑀</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𝑀𝐵</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&gt;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𝐶𝐵</m:t>
                    </m:r>
                  </m:oMath>
                </a14:m>
                <a:r>
                  <a:rPr kumimoji="0" lang="vi-VN" sz="2667" b="0" i="0" u="none" strike="noStrike" kern="1200" cap="none" spc="0" normalizeH="0" baseline="0" noProof="0" dirty="0">
                    <a:ln>
                      <a:noFill/>
                    </a:ln>
                    <a:solidFill>
                      <a:prstClr val="black"/>
                    </a:solidFill>
                    <a:effectLst/>
                    <a:uLnTx/>
                    <a:uFillTx/>
                    <a:latin typeface="Arial (Body)"/>
                    <a:ea typeface="+mn-ea"/>
                    <a:cs typeface="+mn-cs"/>
                  </a:rPr>
                  <a:t> (hệ thức lượng trong tam giác)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Hay </a:t>
                </a:r>
                <a14:m>
                  <m:oMath xmlns:m="http://schemas.openxmlformats.org/officeDocument/2006/math">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𝑀𝐴</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𝑀𝐵</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&gt;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𝐸𝐴</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vi-VN" sz="2667"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𝐸𝐵</m:t>
                    </m:r>
                  </m:oMath>
                </a14:m>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Arial (Body)"/>
                    <a:ea typeface="+mn-ea"/>
                    <a:cs typeface="+mn-cs"/>
                  </a:rPr>
                  <a:t>Vậy bạn Nam nói đúng. </a:t>
                </a:r>
                <a:endParaRPr kumimoji="0" lang="en-US" sz="2667" b="0" i="0" u="none" strike="noStrike" kern="1200" cap="none" spc="0" normalizeH="0" baseline="0" noProof="0" dirty="0">
                  <a:ln>
                    <a:noFill/>
                  </a:ln>
                  <a:solidFill>
                    <a:prstClr val="black"/>
                  </a:solidFill>
                  <a:effectLst/>
                  <a:uLnTx/>
                  <a:uFillTx/>
                  <a:latin typeface="Arial (Body)"/>
                  <a:ea typeface="+mn-ea"/>
                  <a:cs typeface="+mn-cs"/>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2871489" y="811844"/>
                <a:ext cx="8385255" cy="5578065"/>
              </a:xfrm>
              <a:prstGeom prst="rect">
                <a:avLst/>
              </a:prstGeom>
              <a:blipFill>
                <a:blip r:embed="rId9"/>
                <a:stretch>
                  <a:fillRect l="-1381" b="-2077"/>
                </a:stretch>
              </a:blipFill>
            </p:spPr>
            <p:txBody>
              <a:bodyPr/>
              <a:lstStyle/>
              <a:p>
                <a:r>
                  <a:rPr lang="en-US">
                    <a:noFill/>
                  </a:rPr>
                  <a:t> </a:t>
                </a:r>
              </a:p>
            </p:txBody>
          </p:sp>
        </mc:Fallback>
      </mc:AlternateContent>
    </p:spTree>
    <p:extLst>
      <p:ext uri="{BB962C8B-B14F-4D97-AF65-F5344CB8AC3E}">
        <p14:creationId xmlns:p14="http://schemas.microsoft.com/office/powerpoint/2010/main" val="2200820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sp>
        <p:nvSpPr>
          <p:cNvPr id="3" name="AutoShape 3"/>
          <p:cNvSpPr/>
          <p:nvPr/>
        </p:nvSpPr>
        <p:spPr>
          <a:xfrm>
            <a:off x="2590800" y="2598171"/>
            <a:ext cx="8119949" cy="0"/>
          </a:xfrm>
          <a:prstGeom prst="line">
            <a:avLst/>
          </a:prstGeom>
          <a:ln w="38100" cap="flat">
            <a:solidFill>
              <a:srgbClr val="292727"/>
            </a:solidFill>
            <a:prstDash val="solid"/>
            <a:headEnd type="none" w="sm" len="sm"/>
            <a:tailEnd type="none" w="sm" len="sm"/>
          </a:ln>
        </p:spPr>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45679" y="312869"/>
            <a:ext cx="3203366" cy="312328"/>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101"/>
          <a:stretch>
            <a:fillRect/>
          </a:stretch>
        </p:blipFill>
        <p:spPr>
          <a:xfrm>
            <a:off x="1172797" y="6217810"/>
            <a:ext cx="1854715" cy="312328"/>
          </a:xfrm>
          <a:prstGeom prst="rect">
            <a:avLst/>
          </a:prstGeom>
        </p:spPr>
      </p:pic>
      <p:sp>
        <p:nvSpPr>
          <p:cNvPr id="42" name="Hộp Văn bản 41">
            <a:extLst>
              <a:ext uri="{FF2B5EF4-FFF2-40B4-BE49-F238E27FC236}">
                <a16:creationId xmlns:a16="http://schemas.microsoft.com/office/drawing/2014/main" id="{187766CF-94D6-85DC-27F9-4B5D2853CC03}"/>
              </a:ext>
            </a:extLst>
          </p:cNvPr>
          <p:cNvSpPr txBox="1"/>
          <p:nvPr/>
        </p:nvSpPr>
        <p:spPr>
          <a:xfrm>
            <a:off x="3755174" y="502867"/>
            <a:ext cx="5791200" cy="769441"/>
          </a:xfrm>
          <a:prstGeom prst="rect">
            <a:avLst/>
          </a:prstGeom>
          <a:noFill/>
        </p:spPr>
        <p:txBody>
          <a:bodyPr wrap="square" rtlCol="0">
            <a:spAutoFit/>
          </a:bodyPr>
          <a:lstStyle/>
          <a:p>
            <a:pPr algn="ctr" defTabSz="609630"/>
            <a:r>
              <a:rPr lang="en-US" sz="4400" b="1" dirty="0">
                <a:solidFill>
                  <a:srgbClr val="C0504D">
                    <a:lumMod val="75000"/>
                  </a:srgb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1657079" y="3436212"/>
            <a:ext cx="4471035" cy="1478418"/>
          </a:xfrm>
          <a:prstGeom prst="rect">
            <a:avLst/>
          </a:prstGeom>
          <a:noFill/>
        </p:spPr>
        <p:txBody>
          <a:bodyPr wrap="square" rtlCol="0">
            <a:spAutoFit/>
          </a:bodyPr>
          <a:lstStyle/>
          <a:p>
            <a:pPr algn="ctr" defTabSz="609630">
              <a:lnSpc>
                <a:spcPct val="150000"/>
              </a:lnSpc>
            </a:pPr>
            <a:r>
              <a:rPr lang="en-US" sz="3200" dirty="0" err="1">
                <a:solidFill>
                  <a:prstClr val="black"/>
                </a:solidFill>
                <a:latin typeface="Arial" panose="020B0604020202020204" pitchFamily="34" charset="0"/>
                <a:cs typeface="Arial" panose="020B0604020202020204" pitchFamily="34" charset="0"/>
              </a:rPr>
              <a:t>Trường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hợp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bằng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nhau</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cạnh</a:t>
            </a:r>
            <a:r>
              <a:rPr lang="en-US" sz="3200" dirty="0">
                <a:solidFill>
                  <a:prstClr val="black"/>
                </a:solidFill>
                <a:latin typeface="Arial" panose="020B0604020202020204" pitchFamily="34" charset="0"/>
                <a:cs typeface="Arial" panose="020B0604020202020204" pitchFamily="34" charset="0"/>
              </a:rPr>
              <a:t> – </a:t>
            </a:r>
            <a:r>
              <a:rPr lang="en-US" sz="3200" dirty="0" err="1">
                <a:solidFill>
                  <a:prstClr val="black"/>
                </a:solidFill>
                <a:latin typeface="Arial" panose="020B0604020202020204" pitchFamily="34" charset="0"/>
                <a:cs typeface="Arial" panose="020B0604020202020204" pitchFamily="34" charset="0"/>
              </a:rPr>
              <a:t>góc</a:t>
            </a:r>
            <a:r>
              <a:rPr lang="en-US" sz="3200" dirty="0">
                <a:solidFill>
                  <a:prstClr val="black"/>
                </a:solidFill>
                <a:latin typeface="Arial" panose="020B0604020202020204" pitchFamily="34" charset="0"/>
                <a:cs typeface="Arial" panose="020B0604020202020204" pitchFamily="34" charset="0"/>
              </a:rPr>
              <a:t> – </a:t>
            </a:r>
            <a:r>
              <a:rPr lang="en-US" sz="3200" dirty="0" err="1">
                <a:solidFill>
                  <a:prstClr val="black"/>
                </a:solidFill>
                <a:latin typeface="Arial" panose="020B0604020202020204" pitchFamily="34" charset="0"/>
                <a:cs typeface="Arial" panose="020B0604020202020204" pitchFamily="34" charset="0"/>
              </a:rPr>
              <a:t>cạnh</a:t>
            </a:r>
            <a:endParaRPr lang="en-US" sz="3200" dirty="0">
              <a:solidFill>
                <a:prstClr val="black"/>
              </a:solidFill>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3531131" y="2055329"/>
            <a:ext cx="1085684" cy="1085684"/>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pPr defTabSz="609630"/>
                <a:endParaRPr lang="en-US" sz="1200" dirty="0">
                  <a:solidFill>
                    <a:prstClr val="black"/>
                  </a:solidFill>
                  <a:latin typeface="Calibri"/>
                </a:endParaRPr>
              </a:p>
            </p:txBody>
          </p:sp>
          <p:sp>
            <p:nvSpPr>
              <p:cNvPr id="6" name="TextBox 6"/>
              <p:cNvSpPr txBox="1"/>
              <p:nvPr/>
            </p:nvSpPr>
            <p:spPr>
              <a:xfrm>
                <a:off x="76200" y="-19050"/>
                <a:ext cx="660400" cy="755650"/>
              </a:xfrm>
              <a:prstGeom prst="rect">
                <a:avLst/>
              </a:prstGeom>
            </p:spPr>
            <p:txBody>
              <a:bodyPr lIns="33867" tIns="33867" rIns="33867" bIns="33867" rtlCol="0" anchor="ctr"/>
              <a:lstStyle/>
              <a:p>
                <a:pPr algn="ctr" defTabSz="609630">
                  <a:lnSpc>
                    <a:spcPts val="2453"/>
                  </a:lnSpc>
                </a:pPr>
                <a:endParaRPr sz="1200">
                  <a:solidFill>
                    <a:prstClr val="black"/>
                  </a:solidFill>
                  <a:latin typeface="Calibri"/>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677928" y="5232447"/>
              <a:ext cx="1021041" cy="969497"/>
            </a:xfrm>
            <a:prstGeom prst="rect">
              <a:avLst/>
            </a:prstGeom>
            <a:noFill/>
          </p:spPr>
          <p:txBody>
            <a:bodyPr wrap="square" rtlCol="0">
              <a:spAutoFit/>
            </a:bodyPr>
            <a:lstStyle/>
            <a:p>
              <a:pPr defTabSz="609630"/>
              <a:r>
                <a:rPr lang="en-US" sz="3600" b="1" dirty="0">
                  <a:solidFill>
                    <a:prstClr val="white"/>
                  </a:solidFill>
                  <a:latin typeface="Arial" panose="020B0604020202020204" pitchFamily="34" charset="0"/>
                  <a:cs typeface="Arial" panose="020B0604020202020204" pitchFamily="34" charset="0"/>
                </a:rPr>
                <a:t>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8363234" y="1995245"/>
            <a:ext cx="1085684" cy="1085684"/>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sp>
          <p:sp>
            <p:nvSpPr>
              <p:cNvPr id="12" name="TextBox 12"/>
              <p:cNvSpPr txBox="1"/>
              <p:nvPr/>
            </p:nvSpPr>
            <p:spPr>
              <a:xfrm>
                <a:off x="76200" y="-19050"/>
                <a:ext cx="660400" cy="755650"/>
              </a:xfrm>
              <a:prstGeom prst="rect">
                <a:avLst/>
              </a:prstGeom>
            </p:spPr>
            <p:txBody>
              <a:bodyPr lIns="33867" tIns="33867" rIns="33867" bIns="33867" rtlCol="0" anchor="ctr"/>
              <a:lstStyle/>
              <a:p>
                <a:pPr algn="ctr" defTabSz="609630">
                  <a:lnSpc>
                    <a:spcPts val="2453"/>
                  </a:lnSpc>
                </a:pPr>
                <a:endParaRPr sz="1200">
                  <a:solidFill>
                    <a:prstClr val="black"/>
                  </a:solidFill>
                  <a:latin typeface="Calibri"/>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764445" y="5227151"/>
              <a:ext cx="1021041" cy="969497"/>
            </a:xfrm>
            <a:prstGeom prst="rect">
              <a:avLst/>
            </a:prstGeom>
            <a:noFill/>
          </p:spPr>
          <p:txBody>
            <a:bodyPr wrap="square" rtlCol="0">
              <a:spAutoFit/>
            </a:bodyPr>
            <a:lstStyle/>
            <a:p>
              <a:pPr defTabSz="609630"/>
              <a:r>
                <a:rPr lang="en-US" sz="3600" b="1" dirty="0">
                  <a:solidFill>
                    <a:prstClr val="white"/>
                  </a:solidFill>
                  <a:latin typeface="Arial" panose="020B0604020202020204" pitchFamily="34" charset="0"/>
                  <a:cs typeface="Arial" panose="020B0604020202020204" pitchFamily="34" charset="0"/>
                </a:rPr>
                <a:t>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6316852" y="3349915"/>
            <a:ext cx="5178445" cy="2217082"/>
          </a:xfrm>
          <a:prstGeom prst="rect">
            <a:avLst/>
          </a:prstGeom>
          <a:noFill/>
        </p:spPr>
        <p:txBody>
          <a:bodyPr wrap="square" rtlCol="0">
            <a:spAutoFit/>
          </a:bodyPr>
          <a:lstStyle/>
          <a:p>
            <a:pPr algn="ctr" defTabSz="609630">
              <a:lnSpc>
                <a:spcPct val="150000"/>
              </a:lnSpc>
            </a:pPr>
            <a:r>
              <a:rPr lang="en-US" sz="3200" dirty="0" err="1">
                <a:solidFill>
                  <a:prstClr val="black"/>
                </a:solidFill>
                <a:latin typeface="Arial" panose="020B0604020202020204" pitchFamily="34" charset="0"/>
                <a:cs typeface="Arial" panose="020B0604020202020204" pitchFamily="34" charset="0"/>
              </a:rPr>
              <a:t>Áp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dụng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vào</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trường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hợp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bằng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nhau</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về</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hai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góc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vuông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tam </a:t>
            </a:r>
            <a:r>
              <a:rPr lang="en-US" sz="3200" dirty="0" err="1">
                <a:solidFill>
                  <a:prstClr val="black"/>
                </a:solidFill>
                <a:latin typeface="Arial" panose="020B0604020202020204" pitchFamily="34" charset="0"/>
                <a:cs typeface="Arial" panose="020B0604020202020204" pitchFamily="34" charset="0"/>
              </a:rPr>
              <a:t>giác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vuông</a:t>
            </a:r>
            <a:endParaRPr lang="en-US" sz="3200"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369476" y="0"/>
            <a:ext cx="1648070" cy="44781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1122786" y="2379900"/>
            <a:ext cx="1003768" cy="4478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a:off x="1536954" y="602110"/>
            <a:ext cx="1700135" cy="76660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224373" y="5000925"/>
            <a:ext cx="638015" cy="1334251"/>
          </a:xfrm>
          <a:prstGeom prst="rect">
            <a:avLst/>
          </a:prstGeom>
        </p:spPr>
      </p:pic>
      <p:sp>
        <p:nvSpPr>
          <p:cNvPr id="17" name="Hình chữ nhật: Góc Tròn 16">
            <a:extLst>
              <a:ext uri="{FF2B5EF4-FFF2-40B4-BE49-F238E27FC236}">
                <a16:creationId xmlns:a16="http://schemas.microsoft.com/office/drawing/2014/main" id="{1EECB6A2-29F1-21D6-7CCC-12C95BCC9A06}"/>
              </a:ext>
            </a:extLst>
          </p:cNvPr>
          <p:cNvSpPr/>
          <p:nvPr/>
        </p:nvSpPr>
        <p:spPr>
          <a:xfrm>
            <a:off x="2489200" y="2246249"/>
            <a:ext cx="8333285" cy="248504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defTabSz="609630">
              <a:lnSpc>
                <a:spcPct val="150000"/>
              </a:lnSpc>
              <a:spcAft>
                <a:spcPts val="533"/>
              </a:spcAft>
              <a:defRPr/>
            </a:pPr>
            <a:r>
              <a:rPr lang="vi-VN" sz="2933" dirty="0">
                <a:solidFill>
                  <a:srgbClr val="000000"/>
                </a:solidFill>
                <a:latin typeface="Arial" panose="020B0604020202020204" pitchFamily="34" charset="0"/>
                <a:ea typeface="Calibri" panose="020F0502020204030204" pitchFamily="34" charset="0"/>
              </a:rPr>
              <a:t>Nếu hai cạnh và góc xen giữa của tam giác này lần lượt bằng hai cạnh và góc xen giữa của tam giác kia thì hai tam giác đó bằng nhau.</a:t>
            </a:r>
            <a:endParaRPr lang="en-US" sz="2933" dirty="0">
              <a:solidFill>
                <a:prstClr val="black"/>
              </a:solidFill>
              <a:latin typeface="Calibri"/>
              <a:ea typeface="Calibri" panose="020F0502020204030204" pitchFamily="34" charset="0"/>
              <a:cs typeface="Arial" panose="020B0604020202020204" pitchFamily="34" charset="0"/>
            </a:endParaRPr>
          </a:p>
        </p:txBody>
      </p:sp>
      <p:sp>
        <p:nvSpPr>
          <p:cNvPr id="7" name="Hộp Văn bản 8">
            <a:extLst>
              <a:ext uri="{FF2B5EF4-FFF2-40B4-BE49-F238E27FC236}">
                <a16:creationId xmlns:a16="http://schemas.microsoft.com/office/drawing/2014/main" id="{3D4F23AB-1400-55F4-4E0B-AD9B5BC403B5}"/>
              </a:ext>
            </a:extLst>
          </p:cNvPr>
          <p:cNvSpPr txBox="1"/>
          <p:nvPr/>
        </p:nvSpPr>
        <p:spPr>
          <a:xfrm>
            <a:off x="1718131" y="845068"/>
            <a:ext cx="9762669" cy="1478418"/>
          </a:xfrm>
          <a:prstGeom prst="rect">
            <a:avLst/>
          </a:prstGeom>
          <a:noFill/>
        </p:spPr>
        <p:txBody>
          <a:bodyPr wrap="square" rtlCol="0">
            <a:spAutoFit/>
          </a:bodyPr>
          <a:lstStyle/>
          <a:p>
            <a:pPr algn="just" defTabSz="609630">
              <a:lnSpc>
                <a:spcPct val="150000"/>
              </a:lnSpc>
            </a:pPr>
            <a:r>
              <a:rPr lang="en-US" sz="3200" b="1" dirty="0" err="1">
                <a:solidFill>
                  <a:srgbClr val="0070C0"/>
                </a:solidFill>
                <a:latin typeface="Arial" panose="020B0604020202020204" pitchFamily="34" charset="0"/>
                <a:cs typeface="Arial" panose="020B0604020202020204" pitchFamily="34" charset="0"/>
              </a:rPr>
              <a:t>Tính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chất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Trường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hợp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bằng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cạnh</a:t>
            </a:r>
            <a:r>
              <a:rPr lang="en-US" sz="3200" b="1" dirty="0">
                <a:solidFill>
                  <a:srgbClr val="0070C0"/>
                </a:solidFill>
                <a:latin typeface="Arial" panose="020B0604020202020204" pitchFamily="34" charset="0"/>
                <a:cs typeface="Arial" panose="020B0604020202020204" pitchFamily="34" charset="0"/>
              </a:rPr>
              <a:t> – </a:t>
            </a:r>
            <a:r>
              <a:rPr lang="en-US" sz="3200" b="1" dirty="0" err="1">
                <a:solidFill>
                  <a:srgbClr val="0070C0"/>
                </a:solidFill>
                <a:latin typeface="Arial" panose="020B0604020202020204" pitchFamily="34" charset="0"/>
                <a:cs typeface="Arial" panose="020B0604020202020204" pitchFamily="34" charset="0"/>
              </a:rPr>
              <a:t>Góc</a:t>
            </a:r>
            <a:r>
              <a:rPr lang="en-US" sz="3200" b="1" dirty="0">
                <a:solidFill>
                  <a:srgbClr val="0070C0"/>
                </a:solidFill>
                <a:latin typeface="Arial" panose="020B0604020202020204" pitchFamily="34" charset="0"/>
                <a:cs typeface="Arial" panose="020B0604020202020204" pitchFamily="34" charset="0"/>
              </a:rPr>
              <a:t> – </a:t>
            </a:r>
            <a:r>
              <a:rPr lang="en-US" sz="3200" b="1" dirty="0" err="1">
                <a:solidFill>
                  <a:srgbClr val="0070C0"/>
                </a:solidFill>
                <a:latin typeface="Arial" panose="020B0604020202020204" pitchFamily="34" charset="0"/>
                <a:cs typeface="Arial" panose="020B0604020202020204" pitchFamily="34" charset="0"/>
              </a:rPr>
              <a:t>Cạnh</a:t>
            </a:r>
            <a:r>
              <a:rPr lang="en-US" sz="3200" b="1" dirty="0">
                <a:solidFill>
                  <a:srgbClr val="0070C0"/>
                </a:solidFill>
                <a:latin typeface="Arial" panose="020B0604020202020204" pitchFamily="34" charset="0"/>
                <a:cs typeface="Arial" panose="020B0604020202020204"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2192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0372142" y="513000"/>
            <a:ext cx="2060410" cy="92905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1154046" y="6102981"/>
            <a:ext cx="1957821" cy="83652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7952"/>
          <a:stretch>
            <a:fillRect/>
          </a:stretch>
        </p:blipFill>
        <p:spPr>
          <a:xfrm>
            <a:off x="515046" y="-939800"/>
            <a:ext cx="2049473" cy="289571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0321489" y="5723319"/>
            <a:ext cx="1870511" cy="1288367"/>
          </a:xfrm>
          <a:prstGeom prst="rect">
            <a:avLst/>
          </a:prstGeom>
        </p:spPr>
      </p:pic>
      <p:sp>
        <p:nvSpPr>
          <p:cNvPr id="9" name="Hộp Văn bản 8">
            <a:extLst>
              <a:ext uri="{FF2B5EF4-FFF2-40B4-BE49-F238E27FC236}">
                <a16:creationId xmlns:a16="http://schemas.microsoft.com/office/drawing/2014/main" id="{31D2994F-FCAA-FD65-0871-508F93939ABD}"/>
              </a:ext>
            </a:extLst>
          </p:cNvPr>
          <p:cNvSpPr txBox="1"/>
          <p:nvPr/>
        </p:nvSpPr>
        <p:spPr>
          <a:xfrm>
            <a:off x="1718131" y="845068"/>
            <a:ext cx="9762669" cy="1478418"/>
          </a:xfrm>
          <a:prstGeom prst="rect">
            <a:avLst/>
          </a:prstGeom>
          <a:noFill/>
        </p:spPr>
        <p:txBody>
          <a:bodyPr wrap="square" rtlCol="0">
            <a:spAutoFit/>
          </a:bodyPr>
          <a:lstStyle/>
          <a:p>
            <a:pPr algn="just" defTabSz="609630">
              <a:lnSpc>
                <a:spcPct val="150000"/>
              </a:lnSpc>
            </a:pPr>
            <a:r>
              <a:rPr lang="en-US" sz="3200" b="1" dirty="0">
                <a:solidFill>
                  <a:srgbClr val="0070C0"/>
                </a:solidFill>
                <a:latin typeface="Arial" panose="020B0604020202020204" pitchFamily="34" charset="0"/>
                <a:cs typeface="Arial" panose="020B0604020202020204" pitchFamily="34" charset="0"/>
              </a:rPr>
              <a:t>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2301705" y="3033184"/>
            <a:ext cx="8595519" cy="226877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09630">
              <a:lnSpc>
                <a:spcPct val="150000"/>
              </a:lnSpc>
            </a:pPr>
            <a:r>
              <a:rPr lang="vi-VN" sz="2933" dirty="0">
                <a:solidFill>
                  <a:srgbClr val="000000"/>
                </a:solidFill>
                <a:latin typeface="Arial" panose="020B0604020202020204" pitchFamily="34" charset="0"/>
                <a:ea typeface="Calibri" panose="020F0502020204030204" pitchFamily="34" charset="0"/>
              </a:rPr>
              <a:t>Nếu hai cạnh góc vuông của tam giác vuông này bằng hai cạnh góc vuông của tam giác vuông kia thì hai tam giác vuông đó bằng nhau</a:t>
            </a:r>
            <a:endParaRPr lang="en-US" sz="2933" dirty="0">
              <a:solidFill>
                <a:prstClr val="black"/>
              </a:solidFill>
              <a:latin typeface="Calibri"/>
            </a:endParaRPr>
          </a:p>
        </p:txBody>
      </p:sp>
    </p:spTree>
    <p:extLst>
      <p:ext uri="{BB962C8B-B14F-4D97-AF65-F5344CB8AC3E}">
        <p14:creationId xmlns:p14="http://schemas.microsoft.com/office/powerpoint/2010/main" val="73499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5">
            <a:extLst>
              <a:ext uri="{FF2B5EF4-FFF2-40B4-BE49-F238E27FC236}">
                <a16:creationId xmlns:a16="http://schemas.microsoft.com/office/drawing/2014/main" id="{0ECB3839-8E6E-4592-B3DB-ABAA826E4824}"/>
              </a:ext>
            </a:extLst>
          </p:cNvPr>
          <p:cNvSpPr/>
          <p:nvPr/>
        </p:nvSpPr>
        <p:spPr>
          <a:xfrm>
            <a:off x="4272357" y="690070"/>
            <a:ext cx="4067197" cy="8638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HOẠT ĐỘNG NHÓM </a:t>
            </a:r>
            <a:endParaRPr kumimoji="0" lang="vi-VN" sz="2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D0306CC-EDF6-454A-9194-FAB5B1EA4B5C}"/>
              </a:ext>
            </a:extLst>
          </p:cNvPr>
          <p:cNvSpPr txBox="1"/>
          <p:nvPr/>
        </p:nvSpPr>
        <p:spPr>
          <a:xfrm>
            <a:off x="674708" y="3706905"/>
            <a:ext cx="10557915" cy="502573"/>
          </a:xfrm>
          <a:prstGeom prst="rect">
            <a:avLst/>
          </a:prstGeom>
          <a:noFill/>
        </p:spPr>
        <p:txBody>
          <a:bodyPr wrap="square" rtlCol="0">
            <a:spAutoFit/>
          </a:bodyPr>
          <a:lstStyle/>
          <a:p>
            <a:pPr marL="457051" marR="0" lvl="0" indent="-457051" algn="l" defTabSz="1218804"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Nhiệm</a:t>
            </a:r>
            <a:r>
              <a:rPr kumimoji="0" lang="en-US" sz="266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vụ</a:t>
            </a:r>
            <a:r>
              <a:rPr kumimoji="0" lang="en-US" sz="266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Trao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đổi</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666" i="1" dirty="0" err="1">
                <a:solidFill>
                  <a:prstClr val="black"/>
                </a:solidFill>
                <a:latin typeface="Arial" panose="020B0604020202020204" pitchFamily="34" charset="0"/>
                <a:cs typeface="Arial" panose="020B0604020202020204" pitchFamily="34" charset="0"/>
              </a:rPr>
              <a:t>Bài</a:t>
            </a:r>
            <a:r>
              <a:rPr lang="en-US" sz="2666" i="1" dirty="0">
                <a:solidFill>
                  <a:prstClr val="black"/>
                </a:solidFill>
                <a:latin typeface="Arial" panose="020B0604020202020204" pitchFamily="34" charset="0"/>
                <a:cs typeface="Arial" panose="020B0604020202020204" pitchFamily="34" charset="0"/>
              </a:rPr>
              <a:t> 1: a</a:t>
            </a:r>
            <a:r>
              <a:rPr kumimoji="0" lang="en-US" sz="2666"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84449F8-3F72-498C-B911-E910320832B0}"/>
              </a:ext>
            </a:extLst>
          </p:cNvPr>
          <p:cNvSpPr txBox="1"/>
          <p:nvPr/>
        </p:nvSpPr>
        <p:spPr>
          <a:xfrm>
            <a:off x="674708" y="4969325"/>
            <a:ext cx="10557915" cy="502573"/>
          </a:xfrm>
          <a:prstGeom prst="rect">
            <a:avLst/>
          </a:prstGeom>
          <a:noFill/>
        </p:spPr>
        <p:txBody>
          <a:bodyPr wrap="square" rtlCol="0">
            <a:spAutoFit/>
          </a:bodyPr>
          <a:lstStyle/>
          <a:p>
            <a:pPr marL="457051" marR="0" lvl="0" indent="-457051" algn="l" defTabSz="1218804"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2666"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6"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a:t>
            </a:r>
            <a:r>
              <a:rPr kumimoji="0" lang="en-US" sz="26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phút</a:t>
            </a:r>
            <a:endParaRPr kumimoji="0" lang="en-US" sz="26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B87E1DD-EE89-4D47-9FB8-166E22306038}"/>
              </a:ext>
            </a:extLst>
          </p:cNvPr>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8199" y="1402338"/>
            <a:ext cx="2538147" cy="2538147"/>
          </a:xfrm>
          <a:prstGeom prst="rect">
            <a:avLst/>
          </a:prstGeom>
        </p:spPr>
      </p:pic>
      <p:pic>
        <p:nvPicPr>
          <p:cNvPr id="9" name="图片 55">
            <a:extLst>
              <a:ext uri="{FF2B5EF4-FFF2-40B4-BE49-F238E27FC236}">
                <a16:creationId xmlns:a16="http://schemas.microsoft.com/office/drawing/2014/main" id="{FA15B626-F750-44F7-918F-334E64C5D874}"/>
              </a:ext>
            </a:extLst>
          </p:cNvPr>
          <p:cNvPicPr>
            <a:picLocks noChangeAspect="1"/>
          </p:cNvPicPr>
          <p:nvPr/>
        </p:nvPicPr>
        <p:blipFill>
          <a:blip r:embed="rId3" cstate="print">
            <a:duotone>
              <a:prstClr val="black"/>
              <a:schemeClr val="accent5">
                <a:tint val="45000"/>
                <a:satMod val="400000"/>
              </a:schemeClr>
            </a:duotone>
          </a:blip>
          <a:stretch>
            <a:fillRect/>
          </a:stretch>
        </p:blipFill>
        <p:spPr>
          <a:xfrm>
            <a:off x="9609706" y="690069"/>
            <a:ext cx="1830222" cy="2628823"/>
          </a:xfrm>
          <a:prstGeom prst="rect">
            <a:avLst/>
          </a:prstGeom>
        </p:spPr>
      </p:pic>
      <p:pic>
        <p:nvPicPr>
          <p:cNvPr id="10" name="图片占位符 20">
            <a:extLst>
              <a:ext uri="{FF2B5EF4-FFF2-40B4-BE49-F238E27FC236}">
                <a16:creationId xmlns:a16="http://schemas.microsoft.com/office/drawing/2014/main" id="{8E54F6F9-1357-4CAB-819C-350A76844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 y="123226"/>
            <a:ext cx="2901054" cy="1997517"/>
          </a:xfrm>
          <a:prstGeom prst="homePlate">
            <a:avLst/>
          </a:prstGeom>
        </p:spPr>
      </p:pic>
    </p:spTree>
    <p:extLst>
      <p:ext uri="{BB962C8B-B14F-4D97-AF65-F5344CB8AC3E}">
        <p14:creationId xmlns:p14="http://schemas.microsoft.com/office/powerpoint/2010/main" val="409131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2192000" cy="6858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0388018" y="207659"/>
            <a:ext cx="2060410" cy="92905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36446" y="6257269"/>
            <a:ext cx="1957821" cy="83652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0321489" y="5723319"/>
            <a:ext cx="1870511" cy="1288367"/>
          </a:xfrm>
          <a:prstGeom prst="rect">
            <a:avLst/>
          </a:prstGeom>
        </p:spPr>
      </p:pic>
      <p:sp>
        <p:nvSpPr>
          <p:cNvPr id="3" name="Hộp Văn bản 2">
            <a:extLst>
              <a:ext uri="{FF2B5EF4-FFF2-40B4-BE49-F238E27FC236}">
                <a16:creationId xmlns:a16="http://schemas.microsoft.com/office/drawing/2014/main" id="{401D57A2-6FDA-B804-F19D-A49CD4B506E8}"/>
              </a:ext>
            </a:extLst>
          </p:cNvPr>
          <p:cNvSpPr txBox="1"/>
          <p:nvPr/>
        </p:nvSpPr>
        <p:spPr>
          <a:xfrm>
            <a:off x="2794000" y="482600"/>
            <a:ext cx="6807200" cy="769441"/>
          </a:xfrm>
          <a:prstGeom prst="rect">
            <a:avLst/>
          </a:prstGeom>
          <a:noFill/>
        </p:spPr>
        <p:txBody>
          <a:bodyPr wrap="square" rtlCol="0">
            <a:spAutoFit/>
          </a:bodyPr>
          <a:lstStyle/>
          <a:p>
            <a:pPr algn="ctr" defTabSz="609630"/>
            <a:r>
              <a:rPr lang="en-US" sz="4400" b="1" dirty="0">
                <a:solidFill>
                  <a:prstClr val="black"/>
                </a:solidFill>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1727200" y="1637553"/>
                <a:ext cx="9880600" cy="4341445"/>
              </a:xfrm>
              <a:prstGeom prst="rect">
                <a:avLst/>
              </a:prstGeom>
              <a:noFill/>
            </p:spPr>
            <p:txBody>
              <a:bodyPr wrap="square" rtlCol="0">
                <a:spAutoFit/>
              </a:bodyPr>
              <a:lstStyle/>
              <a:p>
                <a:pPr algn="just" defTabSz="609630">
                  <a:lnSpc>
                    <a:spcPct val="150000"/>
                  </a:lnSpc>
                </a:pPr>
                <a:r>
                  <a:rPr lang="en-US" sz="2667" b="1" dirty="0">
                    <a:solidFill>
                      <a:prstClr val="black"/>
                    </a:solidFill>
                    <a:latin typeface="Arial" panose="020B0604020202020204" pitchFamily="34" charset="0"/>
                    <a:cs typeface="Arial" panose="020B0604020202020204" pitchFamily="34" charset="0"/>
                  </a:rPr>
                  <a:t>Bài 1 (SGK – tr.86) </a:t>
                </a:r>
                <a:r>
                  <a:rPr lang="en-US" sz="2667" dirty="0" err="1">
                    <a:solidFill>
                      <a:prstClr val="black"/>
                    </a:solidFill>
                    <a:latin typeface="Arial" panose="020B0604020202020204" pitchFamily="34" charset="0"/>
                    <a:cs typeface="Arial" panose="020B0604020202020204" pitchFamily="34" charset="0"/>
                  </a:rPr>
                  <a:t>Chứng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minh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định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một</a:t>
                </a:r>
                <a:r>
                  <a:rPr lang="en-US" sz="2667" dirty="0">
                    <a:solidFill>
                      <a:prstClr val="black"/>
                    </a:solidFill>
                    <a:latin typeface="Arial" panose="020B0604020202020204" pitchFamily="34" charset="0"/>
                    <a:cs typeface="Arial" panose="020B0604020202020204" pitchFamily="34" charset="0"/>
                  </a:rPr>
                  <a:t> tam </a:t>
                </a:r>
                <a:r>
                  <a:rPr lang="en-US" sz="2667" dirty="0" err="1">
                    <a:solidFill>
                      <a:prstClr val="black"/>
                    </a:solidFill>
                    <a:latin typeface="Arial" panose="020B0604020202020204" pitchFamily="34" charset="0"/>
                    <a:cs typeface="Arial" panose="020B0604020202020204" pitchFamily="34" charset="0"/>
                  </a:rPr>
                  <a:t>giác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góc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đối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diện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với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cạnh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lớn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hơn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góc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lớn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hơn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thông</a:t>
                </a:r>
                <a:r>
                  <a:rPr lang="en-US" sz="2667" dirty="0">
                    <a:solidFill>
                      <a:prstClr val="black"/>
                    </a:solidFill>
                    <a:latin typeface="Arial" panose="020B0604020202020204" pitchFamily="34" charset="0"/>
                    <a:cs typeface="Arial" panose="020B0604020202020204" pitchFamily="34" charset="0"/>
                  </a:rPr>
                  <a:t> qua </a:t>
                </a:r>
                <a:r>
                  <a:rPr lang="en-US" sz="2667" dirty="0" err="1">
                    <a:solidFill>
                      <a:prstClr val="black"/>
                    </a:solidFill>
                    <a:latin typeface="Arial" panose="020B0604020202020204" pitchFamily="34" charset="0"/>
                    <a:cs typeface="Arial" panose="020B0604020202020204" pitchFamily="34" charset="0"/>
                  </a:rPr>
                  <a:t>việc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giải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bài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sau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đây</a:t>
                </a:r>
                <a:r>
                  <a:rPr lang="en-US" sz="2667" dirty="0">
                    <a:solidFill>
                      <a:prstClr val="black"/>
                    </a:solidFill>
                    <a:latin typeface="Arial" panose="020B0604020202020204" pitchFamily="34" charset="0"/>
                    <a:cs typeface="Arial" panose="020B0604020202020204" pitchFamily="34" charset="0"/>
                  </a:rPr>
                  <a:t>:</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Cho tam </a:t>
                </a:r>
                <a:r>
                  <a:rPr lang="en-US" sz="2667" dirty="0" err="1">
                    <a:solidFill>
                      <a:prstClr val="black"/>
                    </a:solidFill>
                    <a:latin typeface="Arial" panose="020B0604020202020204" pitchFamily="34" charset="0"/>
                    <a:cs typeface="Arial" panose="020B0604020202020204" pitchFamily="34" charset="0"/>
                  </a:rPr>
                  <a:t>giác</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𝐴𝐵𝐶</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𝐴𝐵</m:t>
                    </m:r>
                    <m:r>
                      <a:rPr lang="en-US" sz="2667" i="1" dirty="0">
                        <a:solidFill>
                          <a:prstClr val="black"/>
                        </a:solidFill>
                        <a:latin typeface="Cambria Math" panose="02040503050406030204" pitchFamily="18" charset="0"/>
                        <a:cs typeface="Arial" panose="020B0604020202020204" pitchFamily="34" charset="0"/>
                      </a:rPr>
                      <m:t>&lt;</m:t>
                    </m:r>
                    <m:r>
                      <a:rPr lang="en-US" sz="2667" i="1" dirty="0">
                        <a:solidFill>
                          <a:prstClr val="black"/>
                        </a:solidFill>
                        <a:latin typeface="Cambria Math" panose="02040503050406030204" pitchFamily="18" charset="0"/>
                        <a:cs typeface="Arial" panose="020B0604020202020204" pitchFamily="34" charset="0"/>
                      </a:rPr>
                      <m:t>𝐴𝐶</m:t>
                    </m:r>
                  </m:oMath>
                </a14:m>
                <a:r>
                  <a:rPr lang="en-US" sz="2667" dirty="0">
                    <a:solidFill>
                      <a:prstClr val="black"/>
                    </a:solidFill>
                    <a:latin typeface="Arial" panose="020B0604020202020204" pitchFamily="34" charset="0"/>
                    <a:cs typeface="Arial" panose="020B0604020202020204" pitchFamily="34" charset="0"/>
                  </a:rPr>
                  <a:t>. Tia </a:t>
                </a:r>
                <a:r>
                  <a:rPr lang="en-US" sz="2667" dirty="0" err="1">
                    <a:solidFill>
                      <a:prstClr val="black"/>
                    </a:solidFill>
                    <a:latin typeface="Arial" panose="020B0604020202020204" pitchFamily="34" charset="0"/>
                    <a:cs typeface="Arial" panose="020B0604020202020204" pitchFamily="34" charset="0"/>
                  </a:rPr>
                  <a:t>phân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giác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góc</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𝐵𝐴𝐶</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cắt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cạnh</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𝐵𝐶</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tại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điểm</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𝐷</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Điểm</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𝐸</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cạnh</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𝐴𝐶</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thoả</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mãn</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cs typeface="Arial" panose="020B0604020202020204" pitchFamily="34" charset="0"/>
                      </a:rPr>
                      <m:t>𝐴𝐸</m:t>
                    </m:r>
                    <m:r>
                      <a:rPr lang="en-US" sz="2667" i="1" dirty="0">
                        <a:solidFill>
                          <a:prstClr val="black"/>
                        </a:solidFill>
                        <a:latin typeface="Cambria Math" panose="02040503050406030204" pitchFamily="18" charset="0"/>
                        <a:cs typeface="Arial" panose="020B0604020202020204" pitchFamily="34" charset="0"/>
                      </a:rPr>
                      <m:t>=</m:t>
                    </m:r>
                    <m:r>
                      <a:rPr lang="en-US" sz="2667" i="1" dirty="0">
                        <a:solidFill>
                          <a:prstClr val="black"/>
                        </a:solidFill>
                        <a:latin typeface="Cambria Math" panose="02040503050406030204" pitchFamily="18" charset="0"/>
                        <a:cs typeface="Arial" panose="020B0604020202020204" pitchFamily="34" charset="0"/>
                      </a:rPr>
                      <m:t>𝐴𝐵</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Chứng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minh</a:t>
                </a:r>
                <a:r>
                  <a:rPr lang="en-US" sz="2667" dirty="0">
                    <a:solidFill>
                      <a:prstClr val="black"/>
                    </a:solidFill>
                    <a:latin typeface="Arial" panose="020B0604020202020204" pitchFamily="34" charset="0"/>
                    <a:cs typeface="Arial" panose="020B0604020202020204" pitchFamily="34" charset="0"/>
                  </a:rPr>
                  <a:t>:</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		a)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𝐴𝐵𝐷</m:t>
                    </m:r>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𝐴𝐸𝐷</m:t>
                    </m:r>
                  </m:oMath>
                </a14:m>
                <a:r>
                  <a:rPr lang="en-US" sz="2667" dirty="0">
                    <a:solidFill>
                      <a:prstClr val="black"/>
                    </a:solidFill>
                    <a:latin typeface="Arial" panose="020B0604020202020204" pitchFamily="34" charset="0"/>
                    <a:cs typeface="Arial" panose="020B0604020202020204" pitchFamily="34" charset="0"/>
                  </a:rPr>
                  <a:t>;			b) </a:t>
                </a:r>
                <a14:m>
                  <m:oMath xmlns:m="http://schemas.openxmlformats.org/officeDocument/2006/math">
                    <m:acc>
                      <m:accPr>
                        <m:chr m:val="̂"/>
                        <m:ctrlPr>
                          <a:rPr lang="en-US" sz="2667" i="1">
                            <a:solidFill>
                              <a:prstClr val="black"/>
                            </a:solidFill>
                            <a:latin typeface="Cambria Math" panose="02040503050406030204" pitchFamily="18" charset="0"/>
                            <a:cs typeface="Arial" panose="020B0604020202020204" pitchFamily="34" charset="0"/>
                          </a:rPr>
                        </m:ctrlPr>
                      </m:accPr>
                      <m:e>
                        <m:r>
                          <a:rPr lang="en-US" sz="2667" i="1">
                            <a:solidFill>
                              <a:prstClr val="black"/>
                            </a:solidFill>
                            <a:latin typeface="Cambria Math" panose="02040503050406030204" pitchFamily="18" charset="0"/>
                            <a:cs typeface="Arial" panose="020B0604020202020204" pitchFamily="34" charset="0"/>
                          </a:rPr>
                          <m:t>𝐵</m:t>
                        </m:r>
                      </m:e>
                    </m:acc>
                    <m:r>
                      <a:rPr lang="en-US" sz="2667" i="1">
                        <a:solidFill>
                          <a:prstClr val="black"/>
                        </a:solidFill>
                        <a:latin typeface="Cambria Math" panose="02040503050406030204" pitchFamily="18" charset="0"/>
                        <a:cs typeface="Arial" panose="020B0604020202020204" pitchFamily="34" charset="0"/>
                      </a:rPr>
                      <m:t>&gt;</m:t>
                    </m:r>
                    <m:acc>
                      <m:accPr>
                        <m:chr m:val="̂"/>
                        <m:ctrlPr>
                          <a:rPr lang="en-US" sz="2667" i="1">
                            <a:solidFill>
                              <a:prstClr val="black"/>
                            </a:solidFill>
                            <a:latin typeface="Cambria Math" panose="02040503050406030204" pitchFamily="18" charset="0"/>
                            <a:cs typeface="Arial" panose="020B0604020202020204" pitchFamily="34" charset="0"/>
                          </a:rPr>
                        </m:ctrlPr>
                      </m:accPr>
                      <m:e>
                        <m:r>
                          <a:rPr lang="en-US" sz="2667" i="1">
                            <a:solidFill>
                              <a:prstClr val="black"/>
                            </a:solidFill>
                            <a:latin typeface="Cambria Math" panose="02040503050406030204" pitchFamily="18" charset="0"/>
                            <a:cs typeface="Arial" panose="020B0604020202020204" pitchFamily="34" charset="0"/>
                          </a:rPr>
                          <m:t>𝐶</m:t>
                        </m:r>
                      </m:e>
                    </m:acc>
                  </m:oMath>
                </a14:m>
                <a:r>
                  <a:rPr lang="en-US" sz="2667" dirty="0">
                    <a:solidFill>
                      <a:prstClr val="black"/>
                    </a:solidFill>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1727200" y="1637553"/>
                <a:ext cx="9880600" cy="4341445"/>
              </a:xfrm>
              <a:prstGeom prst="rect">
                <a:avLst/>
              </a:prstGeom>
              <a:blipFill>
                <a:blip r:embed="rId9"/>
                <a:stretch>
                  <a:fillRect l="-1172" r="-1172" b="-2809"/>
                </a:stretch>
              </a:blipFill>
            </p:spPr>
            <p:txBody>
              <a:bodyPr/>
              <a:lstStyle/>
              <a:p>
                <a:r>
                  <a:rPr lang="en-US">
                    <a:noFill/>
                  </a:rPr>
                  <a:t> </a:t>
                </a:r>
              </a:p>
            </p:txBody>
          </p:sp>
        </mc:Fallback>
      </mc:AlternateContent>
    </p:spTree>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4775200" y="5054623"/>
            <a:ext cx="9538250" cy="3651248"/>
          </a:xfrm>
          <a:prstGeom prst="rect">
            <a:avLst/>
          </a:prstGeom>
        </p:spPr>
      </p:pic>
      <p:pic>
        <p:nvPicPr>
          <p:cNvPr id="7" name="Picture 7"/>
          <p:cNvPicPr>
            <a:picLocks noChangeAspect="1"/>
          </p:cNvPicPr>
          <p:nvPr/>
        </p:nvPicPr>
        <p:blipFill>
          <a:blip r:embed="rId4"/>
          <a:srcRect/>
          <a:stretch>
            <a:fillRect/>
          </a:stretch>
        </p:blipFill>
        <p:spPr>
          <a:xfrm>
            <a:off x="11278418" y="518495"/>
            <a:ext cx="620613" cy="632472"/>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6421" y="6003053"/>
            <a:ext cx="1258154" cy="6382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68401" y="442974"/>
            <a:ext cx="1182911" cy="606511"/>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7942">
            <a:off x="9850252" y="5572454"/>
            <a:ext cx="2655207" cy="2338237"/>
          </a:xfrm>
          <a:prstGeom prst="rect">
            <a:avLst/>
          </a:prstGeom>
        </p:spPr>
      </p:pic>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6197600" y="792685"/>
            <a:ext cx="1625600" cy="8128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white"/>
                </a:solidFill>
                <a:latin typeface="Arial" panose="020B0604020202020204" pitchFamily="34" charset="0"/>
                <a:cs typeface="Arial" panose="020B0604020202020204" pitchFamily="34" charset="0"/>
              </a:rPr>
              <a:t>Giải</a:t>
            </a:r>
            <a:endParaRPr lang="en-US" sz="2933" b="1"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1759855" y="2110379"/>
                <a:ext cx="6644676" cy="3731021"/>
              </a:xfrm>
              <a:prstGeom prst="rect">
                <a:avLst/>
              </a:prstGeom>
              <a:noFill/>
            </p:spPr>
            <p:txBody>
              <a:bodyPr wrap="square">
                <a:spAutoFit/>
              </a:bodyPr>
              <a:lstStyle/>
              <a:p>
                <a:pPr algn="just" defTabSz="609630">
                  <a:lnSpc>
                    <a:spcPct val="150000"/>
                  </a:lnSpc>
                </a:pPr>
                <a:r>
                  <a:rPr lang="en-US" sz="2667" dirty="0">
                    <a:solidFill>
                      <a:prstClr val="black"/>
                    </a:solidFill>
                    <a:latin typeface="Arial (Body)"/>
                  </a:rPr>
                  <a:t>a) </a:t>
                </a:r>
                <a:r>
                  <a:rPr lang="vi-VN" sz="2667" dirty="0">
                    <a:solidFill>
                      <a:prstClr val="black"/>
                    </a:solidFill>
                    <a:latin typeface="Arial (Body)"/>
                  </a:rPr>
                  <a:t>Xét hai tam giác </a:t>
                </a:r>
                <a14:m>
                  <m:oMath xmlns:m="http://schemas.openxmlformats.org/officeDocument/2006/math">
                    <m:r>
                      <a:rPr lang="vi-VN" sz="2667" i="1" dirty="0">
                        <a:solidFill>
                          <a:prstClr val="black"/>
                        </a:solidFill>
                        <a:latin typeface="Cambria Math" panose="02040503050406030204" pitchFamily="18" charset="0"/>
                      </a:rPr>
                      <m:t>𝐴𝐵𝐷</m:t>
                    </m:r>
                  </m:oMath>
                </a14:m>
                <a:r>
                  <a:rPr lang="vi-VN" sz="2667" dirty="0">
                    <a:solidFill>
                      <a:prstClr val="black"/>
                    </a:solidFill>
                    <a:latin typeface="Arial (Body)"/>
                  </a:rPr>
                  <a:t> và </a:t>
                </a:r>
                <a14:m>
                  <m:oMath xmlns:m="http://schemas.openxmlformats.org/officeDocument/2006/math">
                    <m:r>
                      <a:rPr lang="vi-VN" sz="2667" i="1" dirty="0">
                        <a:solidFill>
                          <a:prstClr val="black"/>
                        </a:solidFill>
                        <a:latin typeface="Cambria Math" panose="02040503050406030204" pitchFamily="18" charset="0"/>
                      </a:rPr>
                      <m:t>𝐴𝐸𝐷</m:t>
                    </m:r>
                  </m:oMath>
                </a14:m>
                <a:r>
                  <a:rPr lang="vi-VN" sz="2667" dirty="0">
                    <a:solidFill>
                      <a:prstClr val="black"/>
                    </a:solidFill>
                    <a:latin typeface="Arial (Body)"/>
                  </a:rPr>
                  <a:t>, ta có: </a:t>
                </a:r>
                <a:endParaRPr lang="en-US" sz="2667" dirty="0">
                  <a:solidFill>
                    <a:prstClr val="black"/>
                  </a:solidFill>
                  <a:latin typeface="Arial (Body)"/>
                </a:endParaRPr>
              </a:p>
              <a:p>
                <a:pPr algn="just" defTabSz="609630">
                  <a:lnSpc>
                    <a:spcPct val="150000"/>
                  </a:lnSpc>
                </a:pPr>
                <a:r>
                  <a:rPr lang="en-US" sz="2667" dirty="0">
                    <a:solidFill>
                      <a:prstClr val="black"/>
                    </a:solidFill>
                    <a:latin typeface="Calibri"/>
                  </a:rPr>
                  <a:t>	</a:t>
                </a:r>
                <a14:m>
                  <m:oMath xmlns:m="http://schemas.openxmlformats.org/officeDocument/2006/math">
                    <m:r>
                      <a:rPr lang="en-US" sz="2667" i="1" dirty="0">
                        <a:solidFill>
                          <a:prstClr val="black"/>
                        </a:solidFill>
                        <a:latin typeface="Cambria Math" panose="02040503050406030204" pitchFamily="18" charset="0"/>
                      </a:rPr>
                      <m:t>𝐴𝐵</m:t>
                    </m:r>
                    <m:r>
                      <a:rPr lang="en-US" sz="2667" i="1" dirty="0">
                        <a:solidFill>
                          <a:prstClr val="black"/>
                        </a:solidFill>
                        <a:latin typeface="Cambria Math" panose="02040503050406030204" pitchFamily="18" charset="0"/>
                      </a:rPr>
                      <m:t>=</m:t>
                    </m:r>
                    <m:r>
                      <a:rPr lang="en-US" sz="2667" i="1" dirty="0">
                        <a:solidFill>
                          <a:prstClr val="black"/>
                        </a:solidFill>
                        <a:latin typeface="Cambria Math" panose="02040503050406030204" pitchFamily="18" charset="0"/>
                      </a:rPr>
                      <m:t>𝐴𝐸</m:t>
                    </m:r>
                  </m:oMath>
                </a14:m>
                <a:r>
                  <a:rPr lang="vi-VN" sz="2667" dirty="0">
                    <a:solidFill>
                      <a:prstClr val="black"/>
                    </a:solidFill>
                    <a:latin typeface="Arial (Body)"/>
                  </a:rPr>
                  <a:t> (gt)</a:t>
                </a:r>
                <a:endParaRPr lang="en-US" sz="2667" dirty="0">
                  <a:solidFill>
                    <a:prstClr val="black"/>
                  </a:solidFill>
                  <a:latin typeface="Arial (Body)"/>
                </a:endParaRPr>
              </a:p>
              <a:p>
                <a:pPr algn="just" defTabSz="609630">
                  <a:lnSpc>
                    <a:spcPct val="150000"/>
                  </a:lnSpc>
                </a:pPr>
                <a:r>
                  <a:rPr lang="en-US" sz="2667" dirty="0">
                    <a:solidFill>
                      <a:prstClr val="black"/>
                    </a:solidFill>
                    <a:latin typeface="Calibri"/>
                  </a:rPr>
                  <a:t>	</a:t>
                </a:r>
                <a14:m>
                  <m:oMath xmlns:m="http://schemas.openxmlformats.org/officeDocument/2006/math">
                    <m:acc>
                      <m:accPr>
                        <m:chr m:val="̂"/>
                        <m:ctrlPr>
                          <a:rPr lang="en-US" sz="2667" i="1">
                            <a:solidFill>
                              <a:prstClr val="black"/>
                            </a:solidFill>
                            <a:latin typeface="Cambria Math" panose="02040503050406030204" pitchFamily="18" charset="0"/>
                          </a:rPr>
                        </m:ctrlPr>
                      </m:accPr>
                      <m:e>
                        <m:r>
                          <a:rPr lang="en-US" sz="2667" i="1">
                            <a:solidFill>
                              <a:prstClr val="black"/>
                            </a:solidFill>
                            <a:latin typeface="Cambria Math" panose="02040503050406030204" pitchFamily="18" charset="0"/>
                          </a:rPr>
                          <m:t>𝐵𝐴𝐷</m:t>
                        </m:r>
                      </m:e>
                    </m:acc>
                    <m:r>
                      <a:rPr lang="en-US" sz="2667" i="1">
                        <a:solidFill>
                          <a:prstClr val="black"/>
                        </a:solidFill>
                        <a:latin typeface="Cambria Math" panose="02040503050406030204" pitchFamily="18" charset="0"/>
                      </a:rPr>
                      <m:t>=</m:t>
                    </m:r>
                    <m:acc>
                      <m:accPr>
                        <m:chr m:val="̂"/>
                        <m:ctrlPr>
                          <a:rPr lang="en-US" sz="2667" i="1">
                            <a:solidFill>
                              <a:prstClr val="black"/>
                            </a:solidFill>
                            <a:latin typeface="Cambria Math" panose="02040503050406030204" pitchFamily="18" charset="0"/>
                          </a:rPr>
                        </m:ctrlPr>
                      </m:accPr>
                      <m:e>
                        <m:r>
                          <a:rPr lang="en-US" sz="2667" i="1">
                            <a:solidFill>
                              <a:prstClr val="black"/>
                            </a:solidFill>
                            <a:latin typeface="Cambria Math" panose="02040503050406030204" pitchFamily="18" charset="0"/>
                          </a:rPr>
                          <m:t>𝐷𝐴𝐸</m:t>
                        </m:r>
                      </m:e>
                    </m:acc>
                  </m:oMath>
                </a14:m>
                <a:r>
                  <a:rPr lang="en-US" sz="2667" dirty="0">
                    <a:solidFill>
                      <a:prstClr val="black"/>
                    </a:solidFill>
                    <a:latin typeface="Arial (Body)"/>
                  </a:rPr>
                  <a:t> </a:t>
                </a:r>
                <a:r>
                  <a:rPr lang="vi-VN" sz="2667" dirty="0">
                    <a:solidFill>
                      <a:prstClr val="black"/>
                    </a:solidFill>
                    <a:latin typeface="Arial (Body)"/>
                  </a:rPr>
                  <a:t>(</a:t>
                </a:r>
                <a14:m>
                  <m:oMath xmlns:m="http://schemas.openxmlformats.org/officeDocument/2006/math">
                    <m:r>
                      <a:rPr lang="vi-VN" sz="2667" i="1" dirty="0">
                        <a:solidFill>
                          <a:prstClr val="black"/>
                        </a:solidFill>
                        <a:latin typeface="Cambria Math" panose="02040503050406030204" pitchFamily="18" charset="0"/>
                      </a:rPr>
                      <m:t>𝐴𝐷</m:t>
                    </m:r>
                  </m:oMath>
                </a14:m>
                <a:r>
                  <a:rPr lang="vi-VN" sz="2667" dirty="0">
                    <a:solidFill>
                      <a:prstClr val="black"/>
                    </a:solidFill>
                    <a:latin typeface="Arial (Body)"/>
                  </a:rPr>
                  <a:t> là phân giác góc </a:t>
                </a:r>
                <a14:m>
                  <m:oMath xmlns:m="http://schemas.openxmlformats.org/officeDocument/2006/math">
                    <m:r>
                      <a:rPr lang="vi-VN" sz="2667" i="1" dirty="0">
                        <a:solidFill>
                          <a:prstClr val="black"/>
                        </a:solidFill>
                        <a:latin typeface="Cambria Math" panose="02040503050406030204" pitchFamily="18" charset="0"/>
                      </a:rPr>
                      <m:t>𝐵𝐴𝐶</m:t>
                    </m:r>
                  </m:oMath>
                </a14:m>
                <a:r>
                  <a:rPr lang="vi-VN" sz="2667" dirty="0">
                    <a:solidFill>
                      <a:prstClr val="black"/>
                    </a:solidFill>
                    <a:latin typeface="Arial (Body)"/>
                  </a:rPr>
                  <a:t>) </a:t>
                </a:r>
                <a:endParaRPr lang="en-US" sz="2667" dirty="0">
                  <a:solidFill>
                    <a:prstClr val="black"/>
                  </a:solidFill>
                  <a:latin typeface="Arial (Body)"/>
                </a:endParaRPr>
              </a:p>
              <a:p>
                <a:pPr algn="just" defTabSz="609630">
                  <a:lnSpc>
                    <a:spcPct val="150000"/>
                  </a:lnSpc>
                </a:pPr>
                <a:r>
                  <a:rPr lang="en-US" sz="2667" dirty="0">
                    <a:solidFill>
                      <a:prstClr val="black"/>
                    </a:solidFill>
                    <a:latin typeface="Calibri"/>
                  </a:rPr>
                  <a:t>	</a:t>
                </a:r>
                <a14:m>
                  <m:oMath xmlns:m="http://schemas.openxmlformats.org/officeDocument/2006/math">
                    <m:r>
                      <a:rPr lang="vi-VN" sz="2667" i="1" dirty="0">
                        <a:solidFill>
                          <a:prstClr val="black"/>
                        </a:solidFill>
                        <a:latin typeface="Cambria Math" panose="02040503050406030204" pitchFamily="18" charset="0"/>
                      </a:rPr>
                      <m:t>𝐴𝐷</m:t>
                    </m:r>
                  </m:oMath>
                </a14:m>
                <a:r>
                  <a:rPr lang="vi-VN" sz="2667" dirty="0">
                    <a:solidFill>
                      <a:prstClr val="black"/>
                    </a:solidFill>
                    <a:latin typeface="Arial (Body)"/>
                  </a:rPr>
                  <a:t> là cạnh chung</a:t>
                </a:r>
                <a:endParaRPr lang="en-US" sz="2667" dirty="0">
                  <a:solidFill>
                    <a:prstClr val="black"/>
                  </a:solidFill>
                  <a:latin typeface="Arial (Body)"/>
                </a:endParaRPr>
              </a:p>
              <a:p>
                <a:pPr algn="just" defTabSz="609630">
                  <a:lnSpc>
                    <a:spcPct val="150000"/>
                  </a:lnSpc>
                </a:pPr>
                <a:r>
                  <a:rPr lang="vi-VN" sz="2667" dirty="0">
                    <a:solidFill>
                      <a:prstClr val="black"/>
                    </a:solidFill>
                    <a:latin typeface="Arial (Body)"/>
                  </a:rPr>
                  <a:t>Suy ra </a:t>
                </a:r>
                <a14:m>
                  <m:oMath xmlns:m="http://schemas.openxmlformats.org/officeDocument/2006/math">
                    <m:r>
                      <m:rPr>
                        <m:sty m:val="p"/>
                      </m:rPr>
                      <a:rPr lang="en-US" sz="2667" dirty="0">
                        <a:solidFill>
                          <a:prstClr val="black"/>
                        </a:solidFill>
                        <a:latin typeface="Cambria Math" panose="02040503050406030204" pitchFamily="18" charset="0"/>
                      </a:rPr>
                      <m:t>Δ</m:t>
                    </m:r>
                    <m:r>
                      <a:rPr lang="en-US" sz="2667" i="1" dirty="0">
                        <a:solidFill>
                          <a:prstClr val="black"/>
                        </a:solidFill>
                        <a:latin typeface="Cambria Math" panose="02040503050406030204" pitchFamily="18" charset="0"/>
                      </a:rPr>
                      <m:t>𝐴𝐵𝐷</m:t>
                    </m:r>
                    <m:r>
                      <a:rPr lang="en-US" sz="2667" i="1" dirty="0">
                        <a:solidFill>
                          <a:prstClr val="black"/>
                        </a:solidFill>
                        <a:latin typeface="Cambria Math" panose="02040503050406030204" pitchFamily="18" charset="0"/>
                      </a:rPr>
                      <m:t>=</m:t>
                    </m:r>
                    <m:r>
                      <m:rPr>
                        <m:sty m:val="p"/>
                      </m:rPr>
                      <a:rPr lang="en-US" sz="2667" dirty="0">
                        <a:solidFill>
                          <a:prstClr val="black"/>
                        </a:solidFill>
                        <a:latin typeface="Cambria Math" panose="02040503050406030204" pitchFamily="18" charset="0"/>
                      </a:rPr>
                      <m:t>Δ</m:t>
                    </m:r>
                    <m:r>
                      <a:rPr lang="en-US" sz="2667" i="1" dirty="0">
                        <a:solidFill>
                          <a:prstClr val="black"/>
                        </a:solidFill>
                        <a:latin typeface="Cambria Math" panose="02040503050406030204" pitchFamily="18" charset="0"/>
                      </a:rPr>
                      <m:t>𝐴𝐸𝐷</m:t>
                    </m:r>
                  </m:oMath>
                </a14:m>
                <a:r>
                  <a:rPr lang="en-US" sz="2667" dirty="0">
                    <a:solidFill>
                      <a:prstClr val="black"/>
                    </a:solidFill>
                    <a:latin typeface="Arial (Body)"/>
                  </a:rPr>
                  <a:t> (</a:t>
                </a:r>
                <a:r>
                  <a:rPr lang="en-US" sz="2667" dirty="0" err="1">
                    <a:solidFill>
                      <a:prstClr val="black"/>
                    </a:solidFill>
                    <a:latin typeface="Arial (Body)"/>
                  </a:rPr>
                  <a:t>c.g.c</a:t>
                </a:r>
                <a:r>
                  <a:rPr lang="en-US" sz="2667" dirty="0">
                    <a:solidFill>
                      <a:prstClr val="black"/>
                    </a:solidFill>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1759855" y="2110379"/>
                <a:ext cx="6644676" cy="3731021"/>
              </a:xfrm>
              <a:prstGeom prst="rect">
                <a:avLst/>
              </a:prstGeom>
              <a:blipFill>
                <a:blip r:embed="rId11"/>
                <a:stretch>
                  <a:fillRect l="-1743" r="-1743" b="-343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42260" y="1948574"/>
            <a:ext cx="4095502" cy="3407531"/>
          </a:xfrm>
          <a:prstGeom prst="rect">
            <a:avLst/>
          </a:prstGeom>
          <a:noFill/>
          <a:ln>
            <a:noFill/>
          </a:ln>
        </p:spPr>
      </p:pic>
    </p:spTree>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2112435" y="0"/>
            <a:ext cx="2930380" cy="99706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43397" y="240536"/>
            <a:ext cx="1173679" cy="8905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9093200" y="6244528"/>
            <a:ext cx="2352578" cy="15487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2401336" y="6399406"/>
            <a:ext cx="2352578" cy="154878"/>
          </a:xfrm>
          <a:prstGeom prst="rect">
            <a:avLst/>
          </a:prstGeom>
        </p:spPr>
      </p:pic>
      <mc:AlternateContent xmlns:mc="http://schemas.openxmlformats.org/markup-compatibility/2006">
        <mc:Choice xmlns:a14="http://schemas.microsoft.com/office/drawing/2010/main" Requires="a14">
          <p:sp>
            <p:nvSpPr>
              <p:cNvPr id="9" name="Hộp Văn bản 8">
                <a:extLst>
                  <a:ext uri="{FF2B5EF4-FFF2-40B4-BE49-F238E27FC236}">
                    <a16:creationId xmlns:a16="http://schemas.microsoft.com/office/drawing/2014/main" id="{AB436C54-B8A6-6D96-EFFB-0159CA35A22D}"/>
                  </a:ext>
                </a:extLst>
              </p:cNvPr>
              <p:cNvSpPr txBox="1"/>
              <p:nvPr/>
            </p:nvSpPr>
            <p:spPr>
              <a:xfrm>
                <a:off x="1268362" y="613035"/>
                <a:ext cx="10682748" cy="4579587"/>
              </a:xfrm>
              <a:prstGeom prst="rect">
                <a:avLst/>
              </a:prstGeom>
              <a:noFill/>
            </p:spPr>
            <p:txBody>
              <a:bodyPr wrap="square">
                <a:spAutoFit/>
              </a:bodyPr>
              <a:lstStyle/>
              <a:p>
                <a:pPr algn="just" defTabSz="609630">
                  <a:lnSpc>
                    <a:spcPct val="200000"/>
                  </a:lnSpc>
                </a:pPr>
                <a:r>
                  <a:rPr lang="nl-NL" sz="2933" dirty="0">
                    <a:solidFill>
                      <a:prstClr val="black"/>
                    </a:solidFill>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2933" dirty="0">
                        <a:solidFill>
                          <a:prstClr val="black"/>
                        </a:solidFill>
                        <a:latin typeface="Cambria Math" panose="02040503050406030204" pitchFamily="18" charset="0"/>
                      </a:rPr>
                      <m:t>Δ</m:t>
                    </m:r>
                    <m:r>
                      <a:rPr lang="en-US" sz="2933" i="1" dirty="0">
                        <a:solidFill>
                          <a:prstClr val="black"/>
                        </a:solidFill>
                        <a:latin typeface="Cambria Math" panose="02040503050406030204" pitchFamily="18" charset="0"/>
                      </a:rPr>
                      <m:t>𝐴𝐵𝐷</m:t>
                    </m:r>
                    <m:r>
                      <a:rPr lang="en-US" sz="2933" i="1" dirty="0">
                        <a:solidFill>
                          <a:prstClr val="black"/>
                        </a:solidFill>
                        <a:latin typeface="Cambria Math" panose="02040503050406030204" pitchFamily="18" charset="0"/>
                      </a:rPr>
                      <m:t>=</m:t>
                    </m:r>
                    <m:r>
                      <m:rPr>
                        <m:sty m:val="p"/>
                      </m:rPr>
                      <a:rPr lang="en-US" sz="2933" dirty="0">
                        <a:solidFill>
                          <a:prstClr val="black"/>
                        </a:solidFill>
                        <a:latin typeface="Cambria Math" panose="02040503050406030204" pitchFamily="18" charset="0"/>
                      </a:rPr>
                      <m:t>Δ</m:t>
                    </m:r>
                    <m:r>
                      <a:rPr lang="en-US" sz="2933" i="1" dirty="0">
                        <a:solidFill>
                          <a:prstClr val="black"/>
                        </a:solidFill>
                        <a:latin typeface="Cambria Math" panose="02040503050406030204" pitchFamily="18" charset="0"/>
                      </a:rPr>
                      <m:t>𝐴𝐸𝐷</m:t>
                    </m:r>
                  </m:oMath>
                </a14:m>
                <a:r>
                  <a:rPr lang="en-US" sz="2933" dirty="0">
                    <a:solidFill>
                      <a:prstClr val="black"/>
                    </a:solidFill>
                    <a:latin typeface="Arial (Body)"/>
                  </a:rPr>
                  <a:t> (</a:t>
                </a:r>
                <a:r>
                  <a:rPr lang="en-US" sz="2933" dirty="0" err="1">
                    <a:solidFill>
                      <a:prstClr val="black"/>
                    </a:solidFill>
                    <a:latin typeface="Arial (Body)"/>
                  </a:rPr>
                  <a:t>cmt</a:t>
                </a:r>
                <a:r>
                  <a:rPr lang="en-US" sz="2933" dirty="0">
                    <a:solidFill>
                      <a:prstClr val="black"/>
                    </a:solidFill>
                    <a:latin typeface="Arial (Body)"/>
                  </a:rPr>
                  <a:t>)</a:t>
                </a:r>
              </a:p>
              <a:p>
                <a:pPr algn="just" defTabSz="609630">
                  <a:lnSpc>
                    <a:spcPct val="200000"/>
                  </a:lnSpc>
                </a:pPr>
                <a14:m>
                  <m:oMath xmlns:m="http://schemas.openxmlformats.org/officeDocument/2006/math">
                    <m:r>
                      <a:rPr lang="en-US" sz="2933" i="1">
                        <a:solidFill>
                          <a:prstClr val="black"/>
                        </a:solidFill>
                        <a:latin typeface="Cambria Math" panose="02040503050406030204" pitchFamily="18" charset="0"/>
                        <a:ea typeface="Cambria Math" panose="02040503050406030204" pitchFamily="18" charset="0"/>
                      </a:rPr>
                      <m:t>⇒</m:t>
                    </m:r>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𝐵</m:t>
                        </m:r>
                      </m:e>
                    </m:acc>
                    <m:r>
                      <a:rPr lang="en-US" sz="2933" i="1">
                        <a:solidFill>
                          <a:prstClr val="black"/>
                        </a:solidFill>
                        <a:latin typeface="Cambria Math" panose="02040503050406030204" pitchFamily="18" charset="0"/>
                      </a:rPr>
                      <m:t>=</m:t>
                    </m:r>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𝐴𝐸𝐷</m:t>
                        </m:r>
                      </m:e>
                    </m:acc>
                  </m:oMath>
                </a14:m>
                <a:r>
                  <a:rPr lang="en-US" sz="2933" dirty="0">
                    <a:solidFill>
                      <a:prstClr val="black"/>
                    </a:solidFill>
                    <a:latin typeface="Arial (Body)"/>
                  </a:rPr>
                  <a:t> </a:t>
                </a:r>
                <a:r>
                  <a:rPr lang="vi-VN" sz="2933" dirty="0">
                    <a:solidFill>
                      <a:prstClr val="black"/>
                    </a:solidFill>
                    <a:latin typeface="Arial (Body)"/>
                  </a:rPr>
                  <a:t>(</a:t>
                </a:r>
                <a:r>
                  <a:rPr lang="en-US" sz="2933" dirty="0" err="1">
                    <a:solidFill>
                      <a:prstClr val="black"/>
                    </a:solidFill>
                    <a:latin typeface="Arial (Body)"/>
                  </a:rPr>
                  <a:t>hai</a:t>
                </a:r>
                <a:r>
                  <a:rPr lang="vi-VN" sz="2933" dirty="0">
                    <a:solidFill>
                      <a:prstClr val="black"/>
                    </a:solidFill>
                    <a:latin typeface="Arial (Body)"/>
                  </a:rPr>
                  <a:t> góc tương ứng)</a:t>
                </a:r>
                <a:endParaRPr lang="en-US" sz="2933" dirty="0">
                  <a:solidFill>
                    <a:prstClr val="black"/>
                  </a:solidFill>
                  <a:latin typeface="Arial (Body)"/>
                </a:endParaRPr>
              </a:p>
              <a:p>
                <a:pPr algn="just" defTabSz="609630">
                  <a:lnSpc>
                    <a:spcPct val="200000"/>
                  </a:lnSpc>
                </a:pPr>
                <a:r>
                  <a:rPr lang="en-US" sz="2933" dirty="0">
                    <a:solidFill>
                      <a:prstClr val="black"/>
                    </a:solidFill>
                    <a:latin typeface="Arial (Body)"/>
                  </a:rPr>
                  <a:t>Ta </a:t>
                </a:r>
                <a:r>
                  <a:rPr lang="en-US" sz="2933" dirty="0" err="1">
                    <a:solidFill>
                      <a:prstClr val="black"/>
                    </a:solidFill>
                    <a:latin typeface="Arial (Body)"/>
                  </a:rPr>
                  <a:t>có</a:t>
                </a:r>
                <a:r>
                  <a:rPr lang="en-US" sz="2933" dirty="0">
                    <a:solidFill>
                      <a:prstClr val="black"/>
                    </a:solidFill>
                    <a:latin typeface="Arial (Body)"/>
                  </a:rPr>
                  <a:t> </a:t>
                </a:r>
                <a14:m>
                  <m:oMath xmlns:m="http://schemas.openxmlformats.org/officeDocument/2006/math">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𝐴𝐸𝐷</m:t>
                        </m:r>
                      </m:e>
                    </m:acc>
                  </m:oMath>
                </a14:m>
                <a:r>
                  <a:rPr lang="en-US" sz="2933" dirty="0">
                    <a:solidFill>
                      <a:prstClr val="black"/>
                    </a:solidFill>
                    <a:latin typeface="Arial (Body)"/>
                  </a:rPr>
                  <a:t> </a:t>
                </a:r>
                <a:r>
                  <a:rPr lang="en-US" sz="2933" dirty="0" err="1">
                    <a:solidFill>
                      <a:prstClr val="black"/>
                    </a:solidFill>
                    <a:latin typeface="Arial (Body)"/>
                  </a:rPr>
                  <a:t>là</a:t>
                </a:r>
                <a:r>
                  <a:rPr lang="en-US" sz="2933" dirty="0">
                    <a:solidFill>
                      <a:prstClr val="black"/>
                    </a:solidFill>
                    <a:latin typeface="Arial (Body)"/>
                  </a:rPr>
                  <a:t> </a:t>
                </a:r>
                <a:r>
                  <a:rPr lang="en-US" sz="2933" dirty="0" err="1">
                    <a:solidFill>
                      <a:prstClr val="black"/>
                    </a:solidFill>
                    <a:latin typeface="Arial (Body)"/>
                  </a:rPr>
                  <a:t>góc</a:t>
                </a:r>
                <a:r>
                  <a:rPr lang="en-US" sz="2933" dirty="0">
                    <a:solidFill>
                      <a:prstClr val="black"/>
                    </a:solidFill>
                    <a:latin typeface="Arial (Body)"/>
                  </a:rPr>
                  <a:t> </a:t>
                </a:r>
                <a:r>
                  <a:rPr lang="en-US" sz="2933" dirty="0" err="1">
                    <a:solidFill>
                      <a:prstClr val="black"/>
                    </a:solidFill>
                    <a:latin typeface="Arial (Body)"/>
                  </a:rPr>
                  <a:t>ngoài</a:t>
                </a:r>
                <a:r>
                  <a:rPr lang="en-US" sz="2933" dirty="0">
                    <a:solidFill>
                      <a:prstClr val="black"/>
                    </a:solidFill>
                    <a:latin typeface="Arial (Body)"/>
                  </a:rPr>
                  <a:t> </a:t>
                </a:r>
                <a:r>
                  <a:rPr lang="en-US" sz="2933" dirty="0" err="1">
                    <a:solidFill>
                      <a:prstClr val="black"/>
                    </a:solidFill>
                    <a:latin typeface="Arial (Body)"/>
                  </a:rPr>
                  <a:t>của</a:t>
                </a:r>
                <a:r>
                  <a:rPr lang="en-US" sz="2933" dirty="0">
                    <a:solidFill>
                      <a:prstClr val="black"/>
                    </a:solidFill>
                    <a:latin typeface="Arial (Body)"/>
                  </a:rPr>
                  <a:t> tam </a:t>
                </a:r>
                <a:r>
                  <a:rPr lang="en-US" sz="2933" dirty="0" err="1">
                    <a:solidFill>
                      <a:prstClr val="black"/>
                    </a:solidFill>
                    <a:latin typeface="Arial (Body)"/>
                  </a:rPr>
                  <a:t>giác</a:t>
                </a:r>
                <a:r>
                  <a:rPr lang="en-US" sz="2933" dirty="0">
                    <a:solidFill>
                      <a:prstClr val="black"/>
                    </a:solidFill>
                    <a:latin typeface="Arial (Body)"/>
                  </a:rPr>
                  <a:t> ECD</a:t>
                </a:r>
              </a:p>
              <a:p>
                <a:pPr algn="just" defTabSz="609630">
                  <a:lnSpc>
                    <a:spcPct val="200000"/>
                  </a:lnSpc>
                </a:pPr>
                <a:r>
                  <a:rPr lang="vi-VN" sz="2933" dirty="0">
                    <a:solidFill>
                      <a:prstClr val="black"/>
                    </a:solidFill>
                    <a:latin typeface="Arial (Body)"/>
                  </a:rPr>
                  <a:t>Có: </a:t>
                </a:r>
                <a14:m>
                  <m:oMath xmlns:m="http://schemas.openxmlformats.org/officeDocument/2006/math">
                    <m:acc>
                      <m:accPr>
                        <m:chr m:val="̂"/>
                        <m:ctrlPr>
                          <a:rPr lang="en-US" sz="2933" i="1">
                            <a:solidFill>
                              <a:prstClr val="black"/>
                            </a:solidFill>
                            <a:latin typeface="Cambria Math" panose="02040503050406030204" pitchFamily="18" charset="0"/>
                          </a:rPr>
                        </m:ctrlPr>
                      </m:accPr>
                      <m:e>
                        <m:r>
                          <a:rPr lang="vi-VN" sz="2933" i="1">
                            <a:solidFill>
                              <a:prstClr val="black"/>
                            </a:solidFill>
                            <a:latin typeface="Cambria Math" panose="02040503050406030204" pitchFamily="18" charset="0"/>
                          </a:rPr>
                          <m:t>𝐴𝐸𝐷</m:t>
                        </m:r>
                      </m:e>
                    </m:acc>
                    <m:r>
                      <a:rPr lang="en-US" sz="2933" b="0" i="1" smtClean="0">
                        <a:solidFill>
                          <a:prstClr val="black"/>
                        </a:solidFill>
                        <a:latin typeface="Cambria Math" panose="02040503050406030204" pitchFamily="18" charset="0"/>
                      </a:rPr>
                      <m:t>=</m:t>
                    </m:r>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𝐸𝐷𝐶</m:t>
                        </m:r>
                      </m:e>
                    </m:acc>
                    <m:r>
                      <a:rPr lang="vi-VN" sz="2933" i="1">
                        <a:solidFill>
                          <a:prstClr val="black"/>
                        </a:solidFill>
                        <a:latin typeface="Cambria Math" panose="02040503050406030204" pitchFamily="18" charset="0"/>
                      </a:rPr>
                      <m:t>+</m:t>
                    </m:r>
                    <m:acc>
                      <m:accPr>
                        <m:chr m:val="̂"/>
                        <m:ctrlPr>
                          <a:rPr lang="en-US" sz="2933" i="1">
                            <a:solidFill>
                              <a:prstClr val="black"/>
                            </a:solidFill>
                            <a:latin typeface="Cambria Math" panose="02040503050406030204" pitchFamily="18" charset="0"/>
                          </a:rPr>
                        </m:ctrlPr>
                      </m:accPr>
                      <m:e>
                        <m:r>
                          <a:rPr lang="en-US" sz="2933" b="0" i="1" smtClean="0">
                            <a:solidFill>
                              <a:prstClr val="black"/>
                            </a:solidFill>
                            <a:latin typeface="Cambria Math" panose="02040503050406030204" pitchFamily="18" charset="0"/>
                          </a:rPr>
                          <m:t>𝐸</m:t>
                        </m:r>
                        <m:r>
                          <a:rPr lang="vi-VN" sz="2933" i="1">
                            <a:solidFill>
                              <a:prstClr val="black"/>
                            </a:solidFill>
                            <a:latin typeface="Cambria Math" panose="02040503050406030204" pitchFamily="18" charset="0"/>
                          </a:rPr>
                          <m:t>𝐶</m:t>
                        </m:r>
                        <m:r>
                          <a:rPr lang="en-US" sz="2933" b="0" i="1" smtClean="0">
                            <a:solidFill>
                              <a:prstClr val="black"/>
                            </a:solidFill>
                            <a:latin typeface="Cambria Math" panose="02040503050406030204" pitchFamily="18" charset="0"/>
                          </a:rPr>
                          <m:t>𝐷</m:t>
                        </m:r>
                      </m:e>
                    </m:acc>
                    <m:r>
                      <a:rPr lang="en-US" sz="2933" b="0" i="1" smtClean="0">
                        <a:solidFill>
                          <a:prstClr val="black"/>
                        </a:solidFill>
                        <a:latin typeface="Cambria Math" panose="02040503050406030204" pitchFamily="18" charset="0"/>
                      </a:rPr>
                      <m:t>&gt;</m:t>
                    </m:r>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𝐸𝐶</m:t>
                        </m:r>
                        <m:r>
                          <a:rPr lang="en-US" sz="2933" b="0" i="1" smtClean="0">
                            <a:solidFill>
                              <a:prstClr val="black"/>
                            </a:solidFill>
                            <a:latin typeface="Cambria Math" panose="02040503050406030204" pitchFamily="18" charset="0"/>
                          </a:rPr>
                          <m:t>𝐷</m:t>
                        </m:r>
                      </m:e>
                    </m:acc>
                  </m:oMath>
                </a14:m>
                <a:endParaRPr lang="en-US" sz="2933" dirty="0">
                  <a:solidFill>
                    <a:prstClr val="black"/>
                  </a:solidFill>
                  <a:latin typeface="Arial (Body)"/>
                </a:endParaRPr>
              </a:p>
              <a:p>
                <a:pPr algn="just" defTabSz="609630">
                  <a:lnSpc>
                    <a:spcPct val="200000"/>
                  </a:lnSpc>
                </a:pPr>
                <a:r>
                  <a:rPr lang="vi-VN" sz="2933" dirty="0">
                    <a:solidFill>
                      <a:prstClr val="black"/>
                    </a:solidFill>
                    <a:latin typeface="Arial (Body)"/>
                  </a:rPr>
                  <a:t>Suy ra: </a:t>
                </a:r>
                <a14:m>
                  <m:oMath xmlns:m="http://schemas.openxmlformats.org/officeDocument/2006/math">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𝐴𝐸𝐷</m:t>
                        </m:r>
                      </m:e>
                    </m:acc>
                    <m:r>
                      <a:rPr lang="en-US" sz="2933" i="1">
                        <a:solidFill>
                          <a:prstClr val="black"/>
                        </a:solidFill>
                        <a:latin typeface="Cambria Math" panose="02040503050406030204" pitchFamily="18" charset="0"/>
                      </a:rPr>
                      <m:t>&gt;</m:t>
                    </m:r>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𝐶</m:t>
                        </m:r>
                      </m:e>
                    </m:acc>
                  </m:oMath>
                </a14:m>
                <a:r>
                  <a:rPr lang="vi-VN" sz="2933" dirty="0">
                    <a:solidFill>
                      <a:prstClr val="black"/>
                    </a:solidFill>
                    <a:latin typeface="Arial (Body)"/>
                  </a:rPr>
                  <a:t> hay </a:t>
                </a:r>
                <a14:m>
                  <m:oMath xmlns:m="http://schemas.openxmlformats.org/officeDocument/2006/math">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𝐵</m:t>
                        </m:r>
                      </m:e>
                    </m:acc>
                    <m:r>
                      <a:rPr lang="en-US" sz="2933" i="1">
                        <a:solidFill>
                          <a:prstClr val="black"/>
                        </a:solidFill>
                        <a:latin typeface="Cambria Math" panose="02040503050406030204" pitchFamily="18" charset="0"/>
                      </a:rPr>
                      <m:t>&gt;</m:t>
                    </m:r>
                    <m:acc>
                      <m:accPr>
                        <m:chr m:val="̂"/>
                        <m:ctrlPr>
                          <a:rPr lang="en-US" sz="2933" i="1">
                            <a:solidFill>
                              <a:prstClr val="black"/>
                            </a:solidFill>
                            <a:latin typeface="Cambria Math" panose="02040503050406030204" pitchFamily="18" charset="0"/>
                          </a:rPr>
                        </m:ctrlPr>
                      </m:accPr>
                      <m:e>
                        <m:r>
                          <a:rPr lang="en-US" sz="2933" i="1">
                            <a:solidFill>
                              <a:prstClr val="black"/>
                            </a:solidFill>
                            <a:latin typeface="Cambria Math" panose="02040503050406030204" pitchFamily="18" charset="0"/>
                          </a:rPr>
                          <m:t>𝐶</m:t>
                        </m:r>
                      </m:e>
                    </m:acc>
                  </m:oMath>
                </a14:m>
                <a:r>
                  <a:rPr lang="vi-VN" sz="2933" dirty="0">
                    <a:solidFill>
                      <a:prstClr val="black"/>
                    </a:solidFill>
                    <a:latin typeface="Arial (Body)"/>
                  </a:rPr>
                  <a:t> (đpcm)</a:t>
                </a:r>
                <a:endParaRPr lang="en-US" sz="2933" dirty="0">
                  <a:solidFill>
                    <a:prstClr val="black"/>
                  </a:solidFill>
                  <a:latin typeface="Arial (Body)"/>
                </a:endParaRPr>
              </a:p>
            </p:txBody>
          </p:sp>
        </mc:Choice>
        <mc:Fallback>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1268362" y="613035"/>
                <a:ext cx="10682748" cy="4579587"/>
              </a:xfrm>
              <a:prstGeom prst="rect">
                <a:avLst/>
              </a:prstGeom>
              <a:blipFill>
                <a:blip r:embed="rId9"/>
                <a:stretch>
                  <a:fillRect l="-1256" b="-292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75193" y="889000"/>
            <a:ext cx="3716807" cy="3092450"/>
          </a:xfrm>
          <a:prstGeom prst="rect">
            <a:avLst/>
          </a:prstGeom>
          <a:noFill/>
          <a:ln>
            <a:noFill/>
          </a:ln>
        </p:spPr>
      </p:pic>
    </p:spTree>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1586</Words>
  <Application>Microsoft Office PowerPoint</Application>
  <PresentationFormat>Widescreen</PresentationFormat>
  <Paragraphs>139</Paragraphs>
  <Slides>24</Slides>
  <Notes>2</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38" baseType="lpstr">
      <vt:lpstr>微软雅黑</vt:lpstr>
      <vt:lpstr>Arial</vt:lpstr>
      <vt:lpstr>Arial (Body)</vt:lpstr>
      <vt:lpstr>Arial Unicode MS</vt:lpstr>
      <vt:lpstr>Calibri</vt:lpstr>
      <vt:lpstr>Calibri Light</vt:lpstr>
      <vt:lpstr>Cambria Math</vt:lpstr>
      <vt:lpstr>Symbol</vt:lpstr>
      <vt:lpstr>Times New Roman</vt:lpstr>
      <vt:lpstr>Wingdings</vt:lpstr>
      <vt:lpstr>1_Office Theme</vt:lpstr>
      <vt:lpstr>2_Office Theme</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Dell I5</dc:creator>
  <cp:lastModifiedBy>Dell I5</cp:lastModifiedBy>
  <cp:revision>7</cp:revision>
  <dcterms:created xsi:type="dcterms:W3CDTF">2025-02-07T15:39:17Z</dcterms:created>
  <dcterms:modified xsi:type="dcterms:W3CDTF">2025-02-10T11:12:20Z</dcterms:modified>
</cp:coreProperties>
</file>