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6" r:id="rId3"/>
  </p:sldMasterIdLst>
  <p:notesMasterIdLst>
    <p:notesMasterId r:id="rId34"/>
  </p:notesMasterIdLst>
  <p:sldIdLst>
    <p:sldId id="284" r:id="rId4"/>
    <p:sldId id="345" r:id="rId5"/>
    <p:sldId id="346" r:id="rId6"/>
    <p:sldId id="318" r:id="rId7"/>
    <p:sldId id="265" r:id="rId8"/>
    <p:sldId id="343" r:id="rId9"/>
    <p:sldId id="347" r:id="rId10"/>
    <p:sldId id="348" r:id="rId11"/>
    <p:sldId id="350" r:id="rId12"/>
    <p:sldId id="316" r:id="rId13"/>
    <p:sldId id="291" r:id="rId14"/>
    <p:sldId id="310" r:id="rId15"/>
    <p:sldId id="306" r:id="rId16"/>
    <p:sldId id="351" r:id="rId17"/>
    <p:sldId id="352" r:id="rId18"/>
    <p:sldId id="353" r:id="rId19"/>
    <p:sldId id="354" r:id="rId20"/>
    <p:sldId id="361" r:id="rId21"/>
    <p:sldId id="370" r:id="rId22"/>
    <p:sldId id="372" r:id="rId23"/>
    <p:sldId id="373" r:id="rId24"/>
    <p:sldId id="374" r:id="rId25"/>
    <p:sldId id="315" r:id="rId26"/>
    <p:sldId id="311" r:id="rId27"/>
    <p:sldId id="363" r:id="rId28"/>
    <p:sldId id="365" r:id="rId29"/>
    <p:sldId id="367" r:id="rId30"/>
    <p:sldId id="368" r:id="rId31"/>
    <p:sldId id="366" r:id="rId32"/>
    <p:sldId id="369" r:id="rId33"/>
  </p:sldIdLst>
  <p:sldSz cx="9144000" cy="5145088"/>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3D3D3"/>
    <a:srgbClr val="F8FCFE"/>
    <a:srgbClr val="007427"/>
    <a:srgbClr val="DDEADD"/>
    <a:srgbClr val="E6E6E6"/>
    <a:srgbClr val="0D4D52"/>
    <a:srgbClr val="E3B577"/>
    <a:srgbClr val="56E0C4"/>
    <a:srgbClr val="1A99A5"/>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317" y="77"/>
      </p:cViewPr>
      <p:guideLst>
        <p:guide orient="horz" pos="1621"/>
        <p:guide pos="2880"/>
      </p:guideLst>
    </p:cSldViewPr>
  </p:slideViewPr>
  <p:notesTextViewPr>
    <p:cViewPr>
      <p:scale>
        <a:sx n="100" d="100"/>
        <a:sy n="100" d="100"/>
      </p:scale>
      <p:origin x="0" y="0"/>
    </p:cViewPr>
  </p:notesTextViewPr>
  <p:sorterViewPr>
    <p:cViewPr>
      <p:scale>
        <a:sx n="36" d="100"/>
        <a:sy n="3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EF54F-DC5C-4BA2-A7A1-20B7B5972834}" type="datetimeFigureOut">
              <a:rPr lang="zh-CN" altLang="en-US" smtClean="0"/>
              <a:t>2025/2/10</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13C315-B4C4-4539-A935-F9FF488AA37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6293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10</a:t>
            </a:fld>
            <a:endParaRPr lang="zh-CN" altLang="en-US"/>
          </a:p>
        </p:txBody>
      </p:sp>
    </p:spTree>
    <p:extLst>
      <p:ext uri="{BB962C8B-B14F-4D97-AF65-F5344CB8AC3E}">
        <p14:creationId xmlns:p14="http://schemas.microsoft.com/office/powerpoint/2010/main" val="1428092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11</a:t>
            </a:fld>
            <a:endParaRPr lang="zh-CN" altLang="en-US"/>
          </a:p>
        </p:txBody>
      </p:sp>
    </p:spTree>
    <p:extLst>
      <p:ext uri="{BB962C8B-B14F-4D97-AF65-F5344CB8AC3E}">
        <p14:creationId xmlns:p14="http://schemas.microsoft.com/office/powerpoint/2010/main" val="2847226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238E41-6C6D-4B56-860F-2B48E1273617}" type="slidenum">
              <a:rPr lang="zh-CN" altLang="en-US" smtClean="0"/>
              <a:pPr/>
              <a:t>12</a:t>
            </a:fld>
            <a:endParaRPr lang="zh-CN" altLang="en-US"/>
          </a:p>
        </p:txBody>
      </p:sp>
    </p:spTree>
    <p:extLst>
      <p:ext uri="{BB962C8B-B14F-4D97-AF65-F5344CB8AC3E}">
        <p14:creationId xmlns:p14="http://schemas.microsoft.com/office/powerpoint/2010/main" val="3364957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13C315-B4C4-4539-A935-F9FF488AA379}" type="slidenum">
              <a:rPr lang="zh-CN" altLang="en-US" smtClean="0"/>
              <a:t>13</a:t>
            </a:fld>
            <a:endParaRPr lang="zh-CN" altLang="en-US"/>
          </a:p>
        </p:txBody>
      </p:sp>
    </p:spTree>
    <p:extLst>
      <p:ext uri="{BB962C8B-B14F-4D97-AF65-F5344CB8AC3E}">
        <p14:creationId xmlns:p14="http://schemas.microsoft.com/office/powerpoint/2010/main" val="3264809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38E41-6C6D-4B56-860F-2B48E12736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2350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38E41-6C6D-4B56-860F-2B48E12736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2637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38E41-6C6D-4B56-860F-2B48E12736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9514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83931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6955A8-62FB-E247-BFB6-6D96B50CB5D7}" type="slidenum">
              <a:rPr lang="en-US" smtClean="0"/>
              <a:pPr/>
              <a:t>23</a:t>
            </a:fld>
            <a:endParaRPr lang="en-US"/>
          </a:p>
        </p:txBody>
      </p:sp>
    </p:spTree>
    <p:extLst>
      <p:ext uri="{BB962C8B-B14F-4D97-AF65-F5344CB8AC3E}">
        <p14:creationId xmlns:p14="http://schemas.microsoft.com/office/powerpoint/2010/main" val="230331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9283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2</a:t>
            </a:fld>
            <a:endParaRPr lang="zh-CN" altLang="en-US"/>
          </a:p>
        </p:txBody>
      </p:sp>
    </p:spTree>
    <p:extLst>
      <p:ext uri="{BB962C8B-B14F-4D97-AF65-F5344CB8AC3E}">
        <p14:creationId xmlns:p14="http://schemas.microsoft.com/office/powerpoint/2010/main" val="1554238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7855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7904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70367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0683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8482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250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787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7E94B9-1F08-48DF-B7B6-E879767F1CA5}" type="slidenum">
              <a:rPr lang="zh-CN" altLang="en-US" smtClean="0"/>
              <a:pPr/>
              <a:t>4</a:t>
            </a:fld>
            <a:endParaRPr lang="zh-CN" altLang="en-US"/>
          </a:p>
        </p:txBody>
      </p:sp>
    </p:spTree>
    <p:extLst>
      <p:ext uri="{BB962C8B-B14F-4D97-AF65-F5344CB8AC3E}">
        <p14:creationId xmlns:p14="http://schemas.microsoft.com/office/powerpoint/2010/main" val="396846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13C315-B4C4-4539-A935-F9FF488AA379}" type="slidenum">
              <a:rPr lang="zh-CN" altLang="en-US" smtClean="0"/>
              <a:t>5</a:t>
            </a:fld>
            <a:endParaRPr lang="zh-CN" altLang="en-US"/>
          </a:p>
        </p:txBody>
      </p:sp>
    </p:spTree>
    <p:extLst>
      <p:ext uri="{BB962C8B-B14F-4D97-AF65-F5344CB8AC3E}">
        <p14:creationId xmlns:p14="http://schemas.microsoft.com/office/powerpoint/2010/main" val="242932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557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218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4136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5548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CF36186-DEC9-4703-B7D0-8383BB8A13CF}"/>
              </a:ext>
            </a:extLst>
          </p:cNvPr>
          <p:cNvPicPr>
            <a:picLocks noChangeAspect="1"/>
          </p:cNvPicPr>
          <p:nvPr userDrawn="1"/>
        </p:nvPicPr>
        <p:blipFill>
          <a:blip r:embed="rId2"/>
          <a:stretch>
            <a:fillRect/>
          </a:stretch>
        </p:blipFill>
        <p:spPr>
          <a:xfrm>
            <a:off x="0" y="0"/>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8"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7"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教学过程</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CB9D0AB-77BA-4FA4-AEE0-7F8F1AA9243D}"/>
              </a:ext>
            </a:extLst>
          </p:cNvPr>
          <p:cNvPicPr>
            <a:picLocks noChangeAspect="1"/>
          </p:cNvPicPr>
          <p:nvPr userDrawn="1"/>
        </p:nvPicPr>
        <p:blipFill>
          <a:blip r:embed="rId2"/>
          <a:stretch>
            <a:fillRect/>
          </a:stretch>
        </p:blipFill>
        <p:spPr>
          <a:xfrm>
            <a:off x="0" y="0"/>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8"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7"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板书设计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42"/>
            <a:ext cx="2057400" cy="438999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042"/>
            <a:ext cx="6019800" cy="438999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21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92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441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011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253" y="196280"/>
            <a:ext cx="144024"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rtlCol="0" anchor="ctr"/>
          <a:lstStyle/>
          <a:p>
            <a:pPr algn="ctr" defTabSz="685658"/>
            <a:endParaRPr lang="zh-CN" altLang="en-US" sz="1400" dirty="0">
              <a:solidFill>
                <a:srgbClr val="E7E6E6">
                  <a:lumMod val="50000"/>
                </a:srgbClr>
              </a:solidFill>
              <a:cs typeface="+mn-ea"/>
              <a:sym typeface="+mn-lt"/>
            </a:endParaRPr>
          </a:p>
        </p:txBody>
      </p:sp>
      <p:sp>
        <p:nvSpPr>
          <p:cNvPr id="3" name="文本框 37"/>
          <p:cNvSpPr txBox="1"/>
          <p:nvPr userDrawn="1"/>
        </p:nvSpPr>
        <p:spPr>
          <a:xfrm>
            <a:off x="216273" y="196280"/>
            <a:ext cx="2189971" cy="315475"/>
          </a:xfrm>
          <a:prstGeom prst="rect">
            <a:avLst/>
          </a:prstGeom>
          <a:noFill/>
        </p:spPr>
        <p:txBody>
          <a:bodyPr wrap="none" lIns="68572" tIns="34286" rIns="68572" bIns="34286" rtlCol="0">
            <a:spAutoFit/>
          </a:bodyPr>
          <a:lstStyle/>
          <a:p>
            <a:pPr defTabSz="685658"/>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4" name="文本框 38"/>
          <p:cNvSpPr txBox="1"/>
          <p:nvPr userDrawn="1"/>
        </p:nvSpPr>
        <p:spPr>
          <a:xfrm>
            <a:off x="265225" y="520317"/>
            <a:ext cx="2038917" cy="207753"/>
          </a:xfrm>
          <a:prstGeom prst="rect">
            <a:avLst/>
          </a:prstGeom>
          <a:noFill/>
        </p:spPr>
        <p:txBody>
          <a:bodyPr wrap="square" lIns="68572" tIns="34286" rIns="68572" bIns="34286" rtlCol="0">
            <a:spAutoFit/>
          </a:bodyPr>
          <a:lstStyle/>
          <a:p>
            <a:pPr algn="dist" defTabSz="685658"/>
            <a:r>
              <a:rPr lang="en-US" altLang="zh-CN" sz="900" dirty="0">
                <a:solidFill>
                  <a:schemeClr val="tx1">
                    <a:lumMod val="50000"/>
                    <a:lumOff val="50000"/>
                  </a:schemeClr>
                </a:solidFill>
                <a:cs typeface="+mn-ea"/>
                <a:sym typeface="+mn-lt"/>
              </a:rPr>
              <a:t>ADD RELATED TITLE WORDS</a:t>
            </a:r>
            <a:endParaRPr lang="zh-CN" altLang="en-US" sz="9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426266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3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8711160" y="4723360"/>
            <a:ext cx="432841" cy="432974"/>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 name="TextBox 15"/>
          <p:cNvSpPr txBox="1"/>
          <p:nvPr userDrawn="1"/>
        </p:nvSpPr>
        <p:spPr>
          <a:xfrm>
            <a:off x="8785275" y="4860172"/>
            <a:ext cx="340825" cy="221197"/>
          </a:xfrm>
          <a:prstGeom prst="rect">
            <a:avLst/>
          </a:prstGeom>
          <a:noFill/>
        </p:spPr>
        <p:txBody>
          <a:bodyPr wrap="square" lIns="51419" tIns="25709" rIns="51419" bIns="25709" rtlCol="0">
            <a:spAutoFit/>
          </a:bodyPr>
          <a:lstStyle/>
          <a:p>
            <a:pPr algn="ctr"/>
            <a:fld id="{2EEF1883-7A0E-4F66-9932-E581691AD397}" type="slidenum">
              <a:rPr lang="zh-CN" altLang="en-US" sz="1100"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10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100"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623207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2032"/>
            <a:ext cx="6858000" cy="1791253"/>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935982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75318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4021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843901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642"/>
            <a:ext cx="3886200" cy="326451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642"/>
            <a:ext cx="3886200" cy="326451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597415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929"/>
            <a:ext cx="7886700" cy="994479"/>
          </a:xfrm>
        </p:spPr>
        <p:txBody>
          <a:bodyPr/>
          <a:lstStyle/>
          <a:p>
            <a:r>
              <a:rPr lang="zh-CN" altLang="en-US"/>
              <a:t>单击此处编辑母版标题样式</a:t>
            </a:r>
          </a:p>
        </p:txBody>
      </p:sp>
      <p:sp>
        <p:nvSpPr>
          <p:cNvPr id="3" name="文本占位符 2"/>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9386"/>
            <a:ext cx="3868340" cy="276429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9386"/>
            <a:ext cx="3887391" cy="276429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396830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22355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012777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3006"/>
            <a:ext cx="2949178" cy="1200521"/>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757987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3006"/>
            <a:ext cx="2949178" cy="1200521"/>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983653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46532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928"/>
            <a:ext cx="1971675" cy="436022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928"/>
            <a:ext cx="5800725" cy="436022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429016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9144000" cy="514508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818831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4"/>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052" indent="0" algn="ctr">
              <a:buNone/>
              <a:defRPr>
                <a:solidFill>
                  <a:schemeClr val="tx1">
                    <a:tint val="75000"/>
                  </a:schemeClr>
                </a:solidFill>
              </a:defRPr>
            </a:lvl2pPr>
            <a:lvl3pPr marL="914103" indent="0" algn="ctr">
              <a:buNone/>
              <a:defRPr>
                <a:solidFill>
                  <a:schemeClr val="tx1">
                    <a:tint val="75000"/>
                  </a:schemeClr>
                </a:solidFill>
              </a:defRPr>
            </a:lvl3pPr>
            <a:lvl4pPr marL="1371155" indent="0" algn="ctr">
              <a:buNone/>
              <a:defRPr>
                <a:solidFill>
                  <a:schemeClr val="tx1">
                    <a:tint val="75000"/>
                  </a:schemeClr>
                </a:solidFill>
              </a:defRPr>
            </a:lvl4pPr>
            <a:lvl5pPr marL="1828206" indent="0" algn="ctr">
              <a:buNone/>
              <a:defRPr>
                <a:solidFill>
                  <a:schemeClr val="tx1">
                    <a:tint val="75000"/>
                  </a:schemeClr>
                </a:solidFill>
              </a:defRPr>
            </a:lvl5pPr>
            <a:lvl6pPr marL="2285257" indent="0" algn="ctr">
              <a:buNone/>
              <a:defRPr>
                <a:solidFill>
                  <a:schemeClr val="tx1">
                    <a:tint val="75000"/>
                  </a:schemeClr>
                </a:solidFill>
              </a:defRPr>
            </a:lvl6pPr>
            <a:lvl7pPr marL="2742308" indent="0" algn="ctr">
              <a:buNone/>
              <a:defRPr>
                <a:solidFill>
                  <a:schemeClr val="tx1">
                    <a:tint val="75000"/>
                  </a:schemeClr>
                </a:solidFill>
              </a:defRPr>
            </a:lvl7pPr>
            <a:lvl8pPr marL="3199360" indent="0" algn="ctr">
              <a:buNone/>
              <a:defRPr>
                <a:solidFill>
                  <a:schemeClr val="tx1">
                    <a:tint val="75000"/>
                  </a:schemeClr>
                </a:solidFill>
              </a:defRPr>
            </a:lvl8pPr>
            <a:lvl9pPr marL="3656411"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635347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831568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3999"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052" indent="0">
              <a:buNone/>
              <a:defRPr sz="1799">
                <a:solidFill>
                  <a:schemeClr val="tx1">
                    <a:tint val="75000"/>
                  </a:schemeClr>
                </a:solidFill>
              </a:defRPr>
            </a:lvl2pPr>
            <a:lvl3pPr marL="914103" indent="0">
              <a:buNone/>
              <a:defRPr sz="1600">
                <a:solidFill>
                  <a:schemeClr val="tx1">
                    <a:tint val="75000"/>
                  </a:schemeClr>
                </a:solidFill>
              </a:defRPr>
            </a:lvl3pPr>
            <a:lvl4pPr marL="1371155" indent="0">
              <a:buNone/>
              <a:defRPr sz="1400">
                <a:solidFill>
                  <a:schemeClr val="tx1">
                    <a:tint val="75000"/>
                  </a:schemeClr>
                </a:solidFill>
              </a:defRPr>
            </a:lvl4pPr>
            <a:lvl5pPr marL="1828206" indent="0">
              <a:buNone/>
              <a:defRPr sz="1400">
                <a:solidFill>
                  <a:schemeClr val="tx1">
                    <a:tint val="75000"/>
                  </a:schemeClr>
                </a:solidFill>
              </a:defRPr>
            </a:lvl5pPr>
            <a:lvl6pPr marL="2285257" indent="0">
              <a:buNone/>
              <a:defRPr sz="1400">
                <a:solidFill>
                  <a:schemeClr val="tx1">
                    <a:tint val="75000"/>
                  </a:schemeClr>
                </a:solidFill>
              </a:defRPr>
            </a:lvl6pPr>
            <a:lvl7pPr marL="2742308" indent="0">
              <a:buNone/>
              <a:defRPr sz="1400">
                <a:solidFill>
                  <a:schemeClr val="tx1">
                    <a:tint val="75000"/>
                  </a:schemeClr>
                </a:solidFill>
              </a:defRPr>
            </a:lvl7pPr>
            <a:lvl8pPr marL="3199360" indent="0">
              <a:buNone/>
              <a:defRPr sz="1400">
                <a:solidFill>
                  <a:schemeClr val="tx1">
                    <a:tint val="75000"/>
                  </a:schemeClr>
                </a:solidFill>
              </a:defRPr>
            </a:lvl8pPr>
            <a:lvl9pPr marL="3656411"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15407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521"/>
            <a:ext cx="4038600" cy="3395520"/>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521"/>
            <a:ext cx="4038600" cy="3395520"/>
          </a:xfrm>
        </p:spPr>
        <p:txBody>
          <a:bodyPr/>
          <a:lstStyle>
            <a:lvl1pPr>
              <a:defRPr sz="2799"/>
            </a:lvl1pPr>
            <a:lvl2pPr>
              <a:defRPr sz="2399"/>
            </a:lvl2pPr>
            <a:lvl3pPr>
              <a:defRPr sz="2000"/>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64471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399" b="1"/>
            </a:lvl1pPr>
            <a:lvl2pPr marL="457052" indent="0">
              <a:buNone/>
              <a:defRPr sz="2000" b="1"/>
            </a:lvl2pPr>
            <a:lvl3pPr marL="914103" indent="0">
              <a:buNone/>
              <a:defRPr sz="1799" b="1"/>
            </a:lvl3pPr>
            <a:lvl4pPr marL="1371155" indent="0">
              <a:buNone/>
              <a:defRPr sz="1600" b="1"/>
            </a:lvl4pPr>
            <a:lvl5pPr marL="1828206" indent="0">
              <a:buNone/>
              <a:defRPr sz="1600" b="1"/>
            </a:lvl5pPr>
            <a:lvl6pPr marL="2285257" indent="0">
              <a:buNone/>
              <a:defRPr sz="1600" b="1"/>
            </a:lvl6pPr>
            <a:lvl7pPr marL="2742308"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1"/>
            <a:ext cx="4040188" cy="2964381"/>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690"/>
            <a:ext cx="4041775" cy="479970"/>
          </a:xfrm>
        </p:spPr>
        <p:txBody>
          <a:bodyPr anchor="b"/>
          <a:lstStyle>
            <a:lvl1pPr marL="0" indent="0">
              <a:buNone/>
              <a:defRPr sz="2399" b="1"/>
            </a:lvl1pPr>
            <a:lvl2pPr marL="457052" indent="0">
              <a:buNone/>
              <a:defRPr sz="2000" b="1"/>
            </a:lvl2pPr>
            <a:lvl3pPr marL="914103" indent="0">
              <a:buNone/>
              <a:defRPr sz="1799" b="1"/>
            </a:lvl3pPr>
            <a:lvl4pPr marL="1371155" indent="0">
              <a:buNone/>
              <a:defRPr sz="1600" b="1"/>
            </a:lvl4pPr>
            <a:lvl5pPr marL="1828206" indent="0">
              <a:buNone/>
              <a:defRPr sz="1600" b="1"/>
            </a:lvl5pPr>
            <a:lvl6pPr marL="2285257" indent="0">
              <a:buNone/>
              <a:defRPr sz="1600" b="1"/>
            </a:lvl6pPr>
            <a:lvl7pPr marL="2742308"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7" y="1631661"/>
            <a:ext cx="4041775" cy="2964381"/>
          </a:xfrm>
        </p:spPr>
        <p:txBody>
          <a:bodyPr/>
          <a:lstStyle>
            <a:lvl1pPr>
              <a:defRPr sz="2399"/>
            </a:lvl1pPr>
            <a:lvl2pPr>
              <a:defRPr sz="2000"/>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7368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44637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632488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267FF2B-30A9-47CC-8F33-308E7BC31903}"/>
              </a:ext>
            </a:extLst>
          </p:cNvPr>
          <p:cNvPicPr>
            <a:picLocks noChangeAspect="1"/>
          </p:cNvPicPr>
          <p:nvPr userDrawn="1"/>
        </p:nvPicPr>
        <p:blipFill>
          <a:blip r:embed="rId2"/>
          <a:stretch>
            <a:fillRect/>
          </a:stretch>
        </p:blipFill>
        <p:spPr>
          <a:xfrm>
            <a:off x="1" y="1"/>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7"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2" rIns="68563" bIns="34282" rtlCol="0" anchor="ctr"/>
          <a:lstStyle/>
          <a:p>
            <a:pPr algn="ctr" defTabSz="685572"/>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8" y="340297"/>
            <a:ext cx="959203" cy="315455"/>
          </a:xfrm>
          <a:prstGeom prst="rect">
            <a:avLst/>
          </a:prstGeom>
          <a:noFill/>
        </p:spPr>
        <p:txBody>
          <a:bodyPr wrap="none" lIns="68563" tIns="34282" rIns="68563" bIns="34282" rtlCol="0">
            <a:spAutoFit/>
          </a:bodyPr>
          <a:lstStyle/>
          <a:p>
            <a:r>
              <a:rPr lang="zh-CN" altLang="en-US" sz="1600"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160735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CFA6FF-1EBC-4B22-A00B-DD4EA277F356}"/>
              </a:ext>
            </a:extLst>
          </p:cNvPr>
          <p:cNvPicPr>
            <a:picLocks noChangeAspect="1"/>
          </p:cNvPicPr>
          <p:nvPr userDrawn="1"/>
        </p:nvPicPr>
        <p:blipFill>
          <a:blip r:embed="rId2"/>
          <a:stretch>
            <a:fillRect/>
          </a:stretch>
        </p:blipFill>
        <p:spPr>
          <a:xfrm>
            <a:off x="1" y="1"/>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7"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2" rIns="68563" bIns="34282" rtlCol="0" anchor="ctr"/>
          <a:lstStyle/>
          <a:p>
            <a:pPr algn="ctr" defTabSz="685572"/>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8" y="340297"/>
            <a:ext cx="959203" cy="315455"/>
          </a:xfrm>
          <a:prstGeom prst="rect">
            <a:avLst/>
          </a:prstGeom>
          <a:noFill/>
        </p:spPr>
        <p:txBody>
          <a:bodyPr wrap="none" lIns="68563" tIns="34282" rIns="68563" bIns="34282" rtlCol="0">
            <a:spAutoFit/>
          </a:bodyPr>
          <a:lstStyle/>
          <a:p>
            <a:r>
              <a:rPr lang="zh-CN" altLang="en-US" sz="1600" kern="1200" dirty="0">
                <a:solidFill>
                  <a:schemeClr val="accent1"/>
                </a:solidFill>
                <a:latin typeface="+mn-lt"/>
                <a:ea typeface="微软雅黑" panose="020B0503020204020204" pitchFamily="34" charset="-122"/>
                <a:cs typeface="+mn-cs"/>
              </a:rPr>
              <a:t>教学分析</a:t>
            </a:r>
          </a:p>
        </p:txBody>
      </p:sp>
    </p:spTree>
    <p:extLst>
      <p:ext uri="{BB962C8B-B14F-4D97-AF65-F5344CB8AC3E}">
        <p14:creationId xmlns:p14="http://schemas.microsoft.com/office/powerpoint/2010/main" val="3214662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CF36186-DEC9-4703-B7D0-8383BB8A13CF}"/>
              </a:ext>
            </a:extLst>
          </p:cNvPr>
          <p:cNvPicPr>
            <a:picLocks noChangeAspect="1"/>
          </p:cNvPicPr>
          <p:nvPr userDrawn="1"/>
        </p:nvPicPr>
        <p:blipFill>
          <a:blip r:embed="rId2"/>
          <a:stretch>
            <a:fillRect/>
          </a:stretch>
        </p:blipFill>
        <p:spPr>
          <a:xfrm>
            <a:off x="1" y="1"/>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7"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2" rIns="68563" bIns="34282" rtlCol="0" anchor="ctr"/>
          <a:lstStyle/>
          <a:p>
            <a:pPr algn="ctr" defTabSz="685572"/>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8" y="340297"/>
            <a:ext cx="959203" cy="315455"/>
          </a:xfrm>
          <a:prstGeom prst="rect">
            <a:avLst/>
          </a:prstGeom>
          <a:noFill/>
        </p:spPr>
        <p:txBody>
          <a:bodyPr wrap="none" lIns="68563" tIns="34282" rIns="68563" bIns="34282" rtlCol="0">
            <a:spAutoFit/>
          </a:bodyPr>
          <a:lstStyle/>
          <a:p>
            <a:r>
              <a:rPr lang="zh-CN" altLang="en-US" sz="1600" kern="1200" dirty="0">
                <a:solidFill>
                  <a:schemeClr val="accent1"/>
                </a:solidFill>
                <a:latin typeface="+mn-lt"/>
                <a:ea typeface="微软雅黑" panose="020B0503020204020204" pitchFamily="34" charset="-122"/>
                <a:cs typeface="+mn-cs"/>
              </a:rPr>
              <a:t>教学过程</a:t>
            </a:r>
          </a:p>
        </p:txBody>
      </p:sp>
    </p:spTree>
    <p:extLst>
      <p:ext uri="{BB962C8B-B14F-4D97-AF65-F5344CB8AC3E}">
        <p14:creationId xmlns:p14="http://schemas.microsoft.com/office/powerpoint/2010/main" val="2266186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CB9D0AB-77BA-4FA4-AEE0-7F8F1AA9243D}"/>
              </a:ext>
            </a:extLst>
          </p:cNvPr>
          <p:cNvPicPr>
            <a:picLocks noChangeAspect="1"/>
          </p:cNvPicPr>
          <p:nvPr userDrawn="1"/>
        </p:nvPicPr>
        <p:blipFill>
          <a:blip r:embed="rId2"/>
          <a:stretch>
            <a:fillRect/>
          </a:stretch>
        </p:blipFill>
        <p:spPr>
          <a:xfrm>
            <a:off x="1" y="1"/>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7"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3" tIns="34282" rIns="68563" bIns="34282" rtlCol="0" anchor="ctr"/>
          <a:lstStyle/>
          <a:p>
            <a:pPr algn="ctr" defTabSz="685572"/>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8" y="340297"/>
            <a:ext cx="959203" cy="315455"/>
          </a:xfrm>
          <a:prstGeom prst="rect">
            <a:avLst/>
          </a:prstGeom>
          <a:noFill/>
        </p:spPr>
        <p:txBody>
          <a:bodyPr wrap="none" lIns="68563" tIns="34282" rIns="68563" bIns="34282" rtlCol="0">
            <a:spAutoFit/>
          </a:bodyPr>
          <a:lstStyle/>
          <a:p>
            <a:r>
              <a:rPr lang="zh-CN" altLang="en-US" sz="1600" kern="1200" dirty="0">
                <a:solidFill>
                  <a:schemeClr val="accent1"/>
                </a:solidFill>
                <a:latin typeface="+mn-lt"/>
                <a:ea typeface="微软雅黑" panose="020B0503020204020204" pitchFamily="34" charset="-122"/>
                <a:cs typeface="+mn-cs"/>
              </a:rPr>
              <a:t>板书设计</a:t>
            </a:r>
          </a:p>
        </p:txBody>
      </p:sp>
    </p:spTree>
    <p:extLst>
      <p:ext uri="{BB962C8B-B14F-4D97-AF65-F5344CB8AC3E}">
        <p14:creationId xmlns:p14="http://schemas.microsoft.com/office/powerpoint/2010/main" val="328328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852"/>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659"/>
            <a:ext cx="3008313" cy="3519383"/>
          </a:xfrm>
        </p:spPr>
        <p:txBody>
          <a:bodyPr/>
          <a:lstStyle>
            <a:lvl1pPr marL="0" indent="0">
              <a:buNone/>
              <a:defRPr sz="1400"/>
            </a:lvl1pPr>
            <a:lvl2pPr marL="457052" indent="0">
              <a:buNone/>
              <a:defRPr sz="1199"/>
            </a:lvl2pPr>
            <a:lvl3pPr marL="914103" indent="0">
              <a:buNone/>
              <a:defRPr sz="1000"/>
            </a:lvl3pPr>
            <a:lvl4pPr marL="1371155" indent="0">
              <a:buNone/>
              <a:defRPr sz="900"/>
            </a:lvl4pPr>
            <a:lvl5pPr marL="1828206" indent="0">
              <a:buNone/>
              <a:defRPr sz="900"/>
            </a:lvl5pPr>
            <a:lvl6pPr marL="2285257" indent="0">
              <a:buNone/>
              <a:defRPr sz="900"/>
            </a:lvl6pPr>
            <a:lvl7pPr marL="2742308" indent="0">
              <a:buNone/>
              <a:defRPr sz="900"/>
            </a:lvl7pPr>
            <a:lvl8pPr marL="3199360" indent="0">
              <a:buNone/>
              <a:defRPr sz="900"/>
            </a:lvl8pPr>
            <a:lvl9pPr marL="3656411"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252134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4"/>
            <a:ext cx="5486400" cy="3087053"/>
          </a:xfrm>
        </p:spPr>
        <p:txBody>
          <a:bodyPr/>
          <a:lstStyle>
            <a:lvl1pPr marL="0" indent="0">
              <a:buNone/>
              <a:defRPr sz="3199"/>
            </a:lvl1pPr>
            <a:lvl2pPr marL="457052" indent="0">
              <a:buNone/>
              <a:defRPr sz="2799"/>
            </a:lvl2pPr>
            <a:lvl3pPr marL="914103" indent="0">
              <a:buNone/>
              <a:defRPr sz="2399"/>
            </a:lvl3pPr>
            <a:lvl4pPr marL="1371155" indent="0">
              <a:buNone/>
              <a:defRPr sz="2000"/>
            </a:lvl4pPr>
            <a:lvl5pPr marL="1828206" indent="0">
              <a:buNone/>
              <a:defRPr sz="2000"/>
            </a:lvl5pPr>
            <a:lvl6pPr marL="2285257" indent="0">
              <a:buNone/>
              <a:defRPr sz="2000"/>
            </a:lvl6pPr>
            <a:lvl7pPr marL="2742308" indent="0">
              <a:buNone/>
              <a:defRPr sz="2000"/>
            </a:lvl7pPr>
            <a:lvl8pPr marL="3199360" indent="0">
              <a:buNone/>
              <a:defRPr sz="2000"/>
            </a:lvl8pPr>
            <a:lvl9pPr marL="3656411"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052" indent="0">
              <a:buNone/>
              <a:defRPr sz="1199"/>
            </a:lvl2pPr>
            <a:lvl3pPr marL="914103" indent="0">
              <a:buNone/>
              <a:defRPr sz="1000"/>
            </a:lvl3pPr>
            <a:lvl4pPr marL="1371155" indent="0">
              <a:buNone/>
              <a:defRPr sz="900"/>
            </a:lvl4pPr>
            <a:lvl5pPr marL="1828206" indent="0">
              <a:buNone/>
              <a:defRPr sz="900"/>
            </a:lvl5pPr>
            <a:lvl6pPr marL="2285257" indent="0">
              <a:buNone/>
              <a:defRPr sz="900"/>
            </a:lvl6pPr>
            <a:lvl7pPr marL="2742308" indent="0">
              <a:buNone/>
              <a:defRPr sz="900"/>
            </a:lvl7pPr>
            <a:lvl8pPr marL="3199360" indent="0">
              <a:buNone/>
              <a:defRPr sz="900"/>
            </a:lvl8pPr>
            <a:lvl9pPr marL="3656411"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119098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125851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43"/>
            <a:ext cx="2057400" cy="438999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043"/>
            <a:ext cx="6019800" cy="438999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435603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957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978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956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482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253" y="196280"/>
            <a:ext cx="144024"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1" tIns="34276" rIns="68551" bIns="34276" rtlCol="0" anchor="ctr"/>
          <a:lstStyle/>
          <a:p>
            <a:pPr algn="ctr" defTabSz="685436"/>
            <a:endParaRPr lang="zh-CN" altLang="en-US" sz="1400" dirty="0">
              <a:solidFill>
                <a:srgbClr val="E7E6E6">
                  <a:lumMod val="50000"/>
                </a:srgbClr>
              </a:solidFill>
              <a:cs typeface="+mn-ea"/>
              <a:sym typeface="+mn-lt"/>
            </a:endParaRPr>
          </a:p>
        </p:txBody>
      </p:sp>
      <p:sp>
        <p:nvSpPr>
          <p:cNvPr id="3" name="文本框 37"/>
          <p:cNvSpPr txBox="1"/>
          <p:nvPr userDrawn="1"/>
        </p:nvSpPr>
        <p:spPr>
          <a:xfrm>
            <a:off x="216274" y="196281"/>
            <a:ext cx="2190285" cy="315443"/>
          </a:xfrm>
          <a:prstGeom prst="rect">
            <a:avLst/>
          </a:prstGeom>
          <a:noFill/>
        </p:spPr>
        <p:txBody>
          <a:bodyPr wrap="none" lIns="68551" tIns="34276" rIns="68551" bIns="34276" rtlCol="0">
            <a:spAutoFit/>
          </a:bodyPr>
          <a:lstStyle/>
          <a:p>
            <a:pPr defTabSz="685436"/>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4" name="文本框 38"/>
          <p:cNvSpPr txBox="1"/>
          <p:nvPr userDrawn="1"/>
        </p:nvSpPr>
        <p:spPr>
          <a:xfrm>
            <a:off x="265226" y="520317"/>
            <a:ext cx="2038917" cy="207721"/>
          </a:xfrm>
          <a:prstGeom prst="rect">
            <a:avLst/>
          </a:prstGeom>
          <a:noFill/>
        </p:spPr>
        <p:txBody>
          <a:bodyPr wrap="square" lIns="68551" tIns="34276" rIns="68551" bIns="34276" rtlCol="0">
            <a:spAutoFit/>
          </a:bodyPr>
          <a:lstStyle/>
          <a:p>
            <a:pPr algn="dist" defTabSz="685436"/>
            <a:r>
              <a:rPr lang="en-US" altLang="zh-CN" sz="900" dirty="0">
                <a:solidFill>
                  <a:schemeClr val="tx1">
                    <a:lumMod val="50000"/>
                    <a:lumOff val="50000"/>
                  </a:schemeClr>
                </a:solidFill>
                <a:cs typeface="+mn-ea"/>
                <a:sym typeface="+mn-lt"/>
              </a:rPr>
              <a:t>ADD RELATED TITLE WORDS</a:t>
            </a:r>
            <a:endParaRPr lang="zh-CN" altLang="en-US" sz="9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179819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65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8711161" y="4723360"/>
            <a:ext cx="432841" cy="432974"/>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rtlCol="0" anchor="ctr"/>
          <a:lstStyle/>
          <a:p>
            <a:pPr algn="ctr"/>
            <a:endParaRPr lang="zh-CN" altLang="en-US" sz="1799"/>
          </a:p>
        </p:txBody>
      </p:sp>
      <p:sp>
        <p:nvSpPr>
          <p:cNvPr id="3" name="TextBox 15"/>
          <p:cNvSpPr txBox="1"/>
          <p:nvPr userDrawn="1"/>
        </p:nvSpPr>
        <p:spPr>
          <a:xfrm>
            <a:off x="8785276" y="4860172"/>
            <a:ext cx="340825" cy="221181"/>
          </a:xfrm>
          <a:prstGeom prst="rect">
            <a:avLst/>
          </a:prstGeom>
          <a:noFill/>
        </p:spPr>
        <p:txBody>
          <a:bodyPr wrap="square" lIns="51404" tIns="25701" rIns="51404" bIns="25701" rtlCol="0">
            <a:spAutoFit/>
          </a:bodyPr>
          <a:lstStyle/>
          <a:p>
            <a:pPr algn="ctr"/>
            <a:fld id="{2EEF1883-7A0E-4F66-9932-E581691AD397}" type="slidenum">
              <a:rPr lang="zh-CN" altLang="en-US" sz="1100"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10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100"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948502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99BB02-92C8-4E37-B89F-494BE97D3142}" type="datetimeFigureOut">
              <a:rPr lang="zh-CN" altLang="en-US" smtClean="0"/>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45996A-A120-4E88-8483-03A2E5AF7A80}"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267FF2B-30A9-47CC-8F33-308E7BC31903}"/>
              </a:ext>
            </a:extLst>
          </p:cNvPr>
          <p:cNvPicPr>
            <a:picLocks noChangeAspect="1"/>
          </p:cNvPicPr>
          <p:nvPr userDrawn="1"/>
        </p:nvPicPr>
        <p:blipFill>
          <a:blip r:embed="rId2"/>
          <a:stretch>
            <a:fillRect/>
          </a:stretch>
        </p:blipFill>
        <p:spPr>
          <a:xfrm>
            <a:off x="0" y="0"/>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8"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7"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教学背景</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CFA6FF-1EBC-4B22-A00B-DD4EA277F356}"/>
              </a:ext>
            </a:extLst>
          </p:cNvPr>
          <p:cNvPicPr>
            <a:picLocks noChangeAspect="1"/>
          </p:cNvPicPr>
          <p:nvPr userDrawn="1"/>
        </p:nvPicPr>
        <p:blipFill>
          <a:blip r:embed="rId2"/>
          <a:stretch>
            <a:fillRect/>
          </a:stretch>
        </p:blipFill>
        <p:spPr>
          <a:xfrm>
            <a:off x="0" y="0"/>
            <a:ext cx="9145761" cy="5144491"/>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2025/2/10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508" y="304292"/>
            <a:ext cx="467291"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795"/>
            <a:endParaRPr lang="zh-CN" altLang="en-US" sz="1400" dirty="0">
              <a:solidFill>
                <a:srgbClr val="E7E6E6">
                  <a:lumMod val="50000"/>
                </a:srgbClr>
              </a:solidFill>
              <a:cs typeface="+mn-ea"/>
              <a:sym typeface="+mn-lt"/>
            </a:endParaRPr>
          </a:p>
        </p:txBody>
      </p:sp>
      <p:sp>
        <p:nvSpPr>
          <p:cNvPr id="8" name="文本框 37"/>
          <p:cNvSpPr txBox="1"/>
          <p:nvPr userDrawn="1"/>
        </p:nvSpPr>
        <p:spPr>
          <a:xfrm>
            <a:off x="544937" y="340296"/>
            <a:ext cx="959245" cy="315475"/>
          </a:xfrm>
          <a:prstGeom prst="rect">
            <a:avLst/>
          </a:prstGeom>
          <a:noFill/>
        </p:spPr>
        <p:txBody>
          <a:bodyPr wrap="none" lIns="68584" tIns="34292" rIns="68584" bIns="34292" rtlCol="0">
            <a:spAutoFit/>
          </a:bodyPr>
          <a:lstStyle/>
          <a:p>
            <a:r>
              <a:rPr lang="zh-CN" altLang="en-US" sz="1600" kern="1200" dirty="0">
                <a:solidFill>
                  <a:schemeClr val="accent1"/>
                </a:solidFill>
                <a:latin typeface="+mn-lt"/>
                <a:ea typeface="微软雅黑" panose="020B0503020204020204" pitchFamily="34" charset="-122"/>
                <a:cs typeface="+mn-cs"/>
              </a:rPr>
              <a:t>教学分析</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3.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3045996A-A120-4E88-8483-03A2E5AF7A8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4" r:id="rId8"/>
    <p:sldLayoutId id="2147483665" r:id="rId9"/>
    <p:sldLayoutId id="2147483666" r:id="rId10"/>
    <p:sldLayoutId id="2147483667" r:id="rId11"/>
    <p:sldLayoutId id="2147483656" r:id="rId12"/>
    <p:sldLayoutId id="2147483657" r:id="rId13"/>
    <p:sldLayoutId id="2147483658" r:id="rId14"/>
    <p:sldLayoutId id="2147483659" r:id="rId15"/>
    <p:sldLayoutId id="2147483661" r:id="rId16"/>
    <p:sldLayoutId id="2147483662" r:id="rId17"/>
    <p:sldLayoutId id="2147483663" r:id="rId18"/>
    <p:sldLayoutId id="2147483669" r:id="rId19"/>
    <p:sldLayoutId id="2147483670" r:id="rId20"/>
    <p:sldLayoutId id="2147483671" r:id="rId21"/>
    <p:sldLayoutId id="2147483672" r:id="rId22"/>
  </p:sldLayoutIdLst>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E355C5F4-8241-4297-A607-2414451469E3}" type="datetimeFigureOut">
              <a:rPr lang="zh-CN" altLang="en-US" smtClean="0"/>
              <a:t>2025/2/10</a:t>
            </a:fld>
            <a:endParaRPr lang="zh-CN" altLang="en-US"/>
          </a:p>
        </p:txBody>
      </p:sp>
      <p:sp>
        <p:nvSpPr>
          <p:cNvPr id="5" name="页脚占位符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2281283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3"/>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6"/>
            <a:ext cx="2133600" cy="273928"/>
          </a:xfrm>
          <a:prstGeom prst="rect">
            <a:avLst/>
          </a:prstGeom>
        </p:spPr>
        <p:txBody>
          <a:bodyPr vert="horz" lIns="91440" tIns="45720" rIns="91440" bIns="45720" rtlCol="0" anchor="ctr"/>
          <a:lstStyle>
            <a:lvl1pPr algn="l">
              <a:defRPr sz="1199">
                <a:solidFill>
                  <a:schemeClr val="tx1">
                    <a:tint val="75000"/>
                  </a:schemeClr>
                </a:solidFill>
              </a:defRPr>
            </a:lvl1pPr>
          </a:lstStyle>
          <a:p>
            <a:fld id="{AA99BB02-92C8-4E37-B89F-494BE97D3142}" type="datetimeFigureOut">
              <a:rPr lang="zh-CN" altLang="en-US" smtClean="0"/>
              <a:t>2025/2/10</a:t>
            </a:fld>
            <a:endParaRPr lang="zh-CN" altLang="en-US"/>
          </a:p>
        </p:txBody>
      </p:sp>
      <p:sp>
        <p:nvSpPr>
          <p:cNvPr id="5" name="页脚占位符 4"/>
          <p:cNvSpPr>
            <a:spLocks noGrp="1"/>
          </p:cNvSpPr>
          <p:nvPr>
            <p:ph type="ftr" sz="quarter" idx="3"/>
          </p:nvPr>
        </p:nvSpPr>
        <p:spPr>
          <a:xfrm>
            <a:off x="3124200" y="4768736"/>
            <a:ext cx="2895600" cy="273928"/>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6"/>
            <a:ext cx="2133600" cy="273928"/>
          </a:xfrm>
          <a:prstGeom prst="rect">
            <a:avLst/>
          </a:prstGeom>
        </p:spPr>
        <p:txBody>
          <a:bodyPr vert="horz" lIns="91440" tIns="45720" rIns="91440" bIns="45720" rtlCol="0" anchor="ctr"/>
          <a:lstStyle>
            <a:lvl1pPr algn="r">
              <a:defRPr sz="1199">
                <a:solidFill>
                  <a:schemeClr val="tx1">
                    <a:tint val="75000"/>
                  </a:schemeClr>
                </a:solidFill>
              </a:defRPr>
            </a:lvl1p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42124440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xStyles>
    <p:titleStyle>
      <a:lvl1pPr algn="ctr" defTabSz="914103" rtl="0" eaLnBrk="1" latinLnBrk="0" hangingPunct="1">
        <a:spcBef>
          <a:spcPct val="0"/>
        </a:spcBef>
        <a:buNone/>
        <a:defRPr sz="4399" kern="1200">
          <a:solidFill>
            <a:schemeClr val="tx1"/>
          </a:solidFill>
          <a:latin typeface="+mj-lt"/>
          <a:ea typeface="+mj-ea"/>
          <a:cs typeface="+mj-cs"/>
        </a:defRPr>
      </a:lvl1pPr>
    </p:titleStyle>
    <p:bodyStyle>
      <a:lvl1pPr marL="342788" indent="-342788" algn="l" defTabSz="914103"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09" indent="-285657" algn="l" defTabSz="914103"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629" indent="-228526" algn="l" defTabSz="914103"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80" indent="-228526" algn="l" defTabSz="91410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31" indent="-228526" algn="l" defTabSz="91410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83" indent="-228526" algn="l" defTabSz="9141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34" indent="-228526" algn="l" defTabSz="9141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6" indent="-228526" algn="l" defTabSz="9141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7" indent="-228526" algn="l" defTabSz="9141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103" rtl="0" eaLnBrk="1" latinLnBrk="0" hangingPunct="1">
        <a:defRPr sz="1799" kern="1200">
          <a:solidFill>
            <a:schemeClr val="tx1"/>
          </a:solidFill>
          <a:latin typeface="+mn-lt"/>
          <a:ea typeface="+mn-ea"/>
          <a:cs typeface="+mn-cs"/>
        </a:defRPr>
      </a:lvl1pPr>
      <a:lvl2pPr marL="457052"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5"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4.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8.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0.sv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slideLayout" Target="../slideLayouts/slideLayout10.xml"/><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0.sv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slideLayout" Target="../slideLayouts/slideLayout11.xml"/><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image" Target="../media/image32.sv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0.svg"/><Relationship Id="rId12" Type="http://schemas.microsoft.com/office/2007/relationships/hdphoto" Target="../media/hdphoto7.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slideLayout" Target="../slideLayouts/slideLayout11.xml"/><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image" Target="../media/image32.sv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30.sv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6.png"/><Relationship Id="rId5" Type="http://schemas.openxmlformats.org/officeDocument/2006/relationships/slideLayout" Target="../slideLayouts/slideLayout8.xml"/><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9.jp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3.xm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431" y="394852"/>
            <a:ext cx="7252733" cy="308478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0187" y="3864843"/>
            <a:ext cx="664762" cy="1045873"/>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9340" y="2319584"/>
            <a:ext cx="5440332" cy="2732135"/>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5721" y="3820713"/>
            <a:ext cx="2923786" cy="1090002"/>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6966" y="3457862"/>
            <a:ext cx="1118754" cy="988012"/>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5458" y="3343801"/>
            <a:ext cx="786106" cy="1237911"/>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492" y="3139632"/>
            <a:ext cx="2175786" cy="1885484"/>
          </a:xfrm>
          <a:prstGeom prst="rect">
            <a:avLst/>
          </a:prstGeom>
        </p:spPr>
      </p:pic>
      <p:sp>
        <p:nvSpPr>
          <p:cNvPr id="11" name="文本框 10"/>
          <p:cNvSpPr txBox="1"/>
          <p:nvPr/>
        </p:nvSpPr>
        <p:spPr>
          <a:xfrm>
            <a:off x="1236543" y="762747"/>
            <a:ext cx="6726508" cy="707886"/>
          </a:xfrm>
          <a:prstGeom prst="rect">
            <a:avLst/>
          </a:prstGeom>
          <a:noFill/>
        </p:spPr>
        <p:txBody>
          <a:bodyPr wrap="square" rtlCol="0">
            <a:spAutoFit/>
          </a:bodyPr>
          <a:lstStyle/>
          <a:p>
            <a:pPr algn="ctr" defTabSz="685800">
              <a:defRPr/>
            </a:pPr>
            <a:r>
              <a:rPr lang="en-US" altLang="zh-CN" sz="4000" b="1"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Trường</a:t>
            </a:r>
            <a:r>
              <a:rPr lang="en-US" altLang="zh-CN" sz="4000" b="1"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THCS Hoài </a:t>
            </a:r>
            <a:r>
              <a:rPr lang="en-US" altLang="zh-CN" sz="4000" b="1"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Mỹ</a:t>
            </a:r>
            <a:endParaRPr lang="zh-CN" altLang="en-US" sz="4000" b="1" dirty="0">
              <a:solidFill>
                <a:prstClr val="white"/>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2044718" y="1631866"/>
            <a:ext cx="5110158" cy="415498"/>
          </a:xfrm>
          <a:prstGeom prst="rect">
            <a:avLst/>
          </a:prstGeom>
          <a:noFill/>
        </p:spPr>
        <p:txBody>
          <a:bodyPr wrap="square" rtlCol="0">
            <a:spAutoFit/>
          </a:bodyPr>
          <a:lstStyle/>
          <a:p>
            <a:pPr algn="ctr" defTabSz="685800">
              <a:defRPr/>
            </a:pPr>
            <a:r>
              <a:rPr lang="en-US" altLang="zh-CN" sz="2100"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Chào</a:t>
            </a:r>
            <a:r>
              <a:rPr lang="en-US" altLang="zh-CN"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100"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mừng</a:t>
            </a:r>
            <a:r>
              <a:rPr lang="en-US" altLang="zh-CN"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100"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quý</a:t>
            </a:r>
            <a:r>
              <a:rPr lang="en-US" altLang="zh-CN"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100"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thầy</a:t>
            </a:r>
            <a:r>
              <a:rPr lang="en-US" altLang="zh-CN"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100"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cô</a:t>
            </a:r>
            <a:r>
              <a:rPr lang="en-US" altLang="zh-CN"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100"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đến</a:t>
            </a:r>
            <a:r>
              <a:rPr lang="en-US" altLang="zh-CN"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100"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dự</a:t>
            </a:r>
            <a:r>
              <a:rPr lang="en-US" altLang="zh-CN"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100"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giờ</a:t>
            </a:r>
            <a:r>
              <a:rPr lang="en-US" altLang="zh-CN"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100"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thăm</a:t>
            </a:r>
            <a:r>
              <a:rPr lang="en-US" altLang="zh-CN"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100" i="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lớp</a:t>
            </a:r>
            <a:r>
              <a:rPr lang="en-US" altLang="zh-CN"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100"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2464457" y="2419720"/>
            <a:ext cx="4300344" cy="784830"/>
          </a:xfrm>
          <a:prstGeom prst="rect">
            <a:avLst/>
          </a:prstGeom>
          <a:noFill/>
          <a:effectLst/>
        </p:spPr>
        <p:txBody>
          <a:bodyPr wrap="none" rtlCol="0">
            <a:spAutoFit/>
          </a:bodyPr>
          <a:lstStyle/>
          <a:p>
            <a:pPr defTabSz="685800">
              <a:defRPr/>
            </a:pPr>
            <a:r>
              <a:rPr lang="en-US" altLang="zh-CN" sz="2100"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LỚP: 7 		 GV: </a:t>
            </a:r>
            <a:r>
              <a:rPr lang="en-US" altLang="zh-CN" sz="2100"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Trịnh</a:t>
            </a:r>
            <a:r>
              <a:rPr lang="en-US" altLang="zh-CN" sz="2100"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100"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Thị</a:t>
            </a:r>
            <a:r>
              <a:rPr lang="en-US" altLang="zh-CN" sz="2100" dirty="0">
                <a:solidFill>
                  <a:prstClr val="white"/>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100" dirty="0" err="1">
                <a:solidFill>
                  <a:prstClr val="white"/>
                </a:solidFill>
                <a:latin typeface="Times New Roman" panose="02020603050405020304" pitchFamily="18" charset="0"/>
                <a:ea typeface="幼圆" panose="02010509060101010101" pitchFamily="49" charset="-122"/>
                <a:cs typeface="Times New Roman" panose="02020603050405020304" pitchFamily="18" charset="0"/>
              </a:rPr>
              <a:t>Thi</a:t>
            </a:r>
            <a:endParaRPr lang="zh-CN" altLang="en-US" sz="2100" dirty="0">
              <a:solidFill>
                <a:prstClr val="white"/>
              </a:solidFill>
              <a:latin typeface="Times New Roman" panose="02020603050405020304" pitchFamily="18" charset="0"/>
              <a:ea typeface="幼圆" panose="02010509060101010101" pitchFamily="49" charset="-122"/>
              <a:cs typeface="Times New Roman" panose="02020603050405020304" pitchFamily="18" charset="0"/>
            </a:endParaRPr>
          </a:p>
          <a:p>
            <a:pPr defTabSz="685800">
              <a:defRPr/>
            </a:pPr>
            <a:endParaRPr lang="zh-CN" altLang="en-US" sz="2400" dirty="0">
              <a:solidFill>
                <a:prstClr val="black">
                  <a:lumMod val="75000"/>
                  <a:lumOff val="25000"/>
                </a:prstClr>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71197" y="-795636"/>
            <a:ext cx="457200" cy="457200"/>
          </a:xfrm>
          <a:prstGeom prst="rect">
            <a:avLst/>
          </a:prstGeom>
        </p:spPr>
      </p:pic>
    </p:spTree>
    <p:extLst>
      <p:ext uri="{BB962C8B-B14F-4D97-AF65-F5344CB8AC3E}">
        <p14:creationId xmlns:p14="http://schemas.microsoft.com/office/powerpoint/2010/main" val="412287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par>
                                <p:cTn id="30" presetID="10" presetClass="entr" presetSubtype="0"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750"/>
                                        <p:tgtEl>
                                          <p:spTgt spid="4"/>
                                        </p:tgtEl>
                                      </p:cBhvr>
                                    </p:animEffect>
                                  </p:childTnLst>
                                </p:cTn>
                              </p:par>
                            </p:childTnLst>
                          </p:cTn>
                        </p:par>
                        <p:par>
                          <p:cTn id="45" fill="hold">
                            <p:stCondLst>
                              <p:cond delay="5250"/>
                            </p:stCondLst>
                            <p:childTnLst>
                              <p:par>
                                <p:cTn id="46" presetID="2" presetClass="entr" presetSubtype="2"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1+#ppt_w/2"/>
                                          </p:val>
                                        </p:tav>
                                        <p:tav tm="100000">
                                          <p:val>
                                            <p:strVal val="#ppt_x"/>
                                          </p:val>
                                        </p:tav>
                                      </p:tavLst>
                                    </p:anim>
                                    <p:anim calcmode="lin" valueType="num">
                                      <p:cBhvr additive="base">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F468B423-9658-4523-BFF7-B9DB2E062A8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5536" y="197706"/>
            <a:ext cx="4047182" cy="2515126"/>
          </a:xfrm>
          <a:prstGeom prst="roundRect">
            <a:avLst/>
          </a:prstGeom>
        </p:spPr>
      </p:pic>
      <p:sp>
        <p:nvSpPr>
          <p:cNvPr id="3" name="TextBox 2">
            <a:extLst>
              <a:ext uri="{FF2B5EF4-FFF2-40B4-BE49-F238E27FC236}">
                <a16:creationId xmlns:a16="http://schemas.microsoft.com/office/drawing/2014/main" id="{CECDC7C9-4985-4465-93F8-94BF0FB9641B}"/>
              </a:ext>
            </a:extLst>
          </p:cNvPr>
          <p:cNvSpPr txBox="1"/>
          <p:nvPr/>
        </p:nvSpPr>
        <p:spPr>
          <a:xfrm>
            <a:off x="5273697" y="1217512"/>
            <a:ext cx="3348372"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BIỂU ĐỒ ĐOẠN THẲNG</a:t>
            </a:r>
          </a:p>
        </p:txBody>
      </p:sp>
      <p:sp>
        <p:nvSpPr>
          <p:cNvPr id="4" name="Arrow: Right 3">
            <a:extLst>
              <a:ext uri="{FF2B5EF4-FFF2-40B4-BE49-F238E27FC236}">
                <a16:creationId xmlns:a16="http://schemas.microsoft.com/office/drawing/2014/main" id="{449A746F-E70D-442F-9006-E565F4B4E051}"/>
              </a:ext>
            </a:extLst>
          </p:cNvPr>
          <p:cNvSpPr/>
          <p:nvPr/>
        </p:nvSpPr>
        <p:spPr>
          <a:xfrm>
            <a:off x="4572000" y="1350842"/>
            <a:ext cx="684076" cy="25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89F7BB-B174-41F9-A001-53A509B15EB3}"/>
              </a:ext>
            </a:extLst>
          </p:cNvPr>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574858" y="3291999"/>
            <a:ext cx="1853089" cy="1853089"/>
          </a:xfrm>
          <a:prstGeom prst="rect">
            <a:avLst/>
          </a:prstGeom>
        </p:spPr>
      </p:pic>
      <p:sp>
        <p:nvSpPr>
          <p:cNvPr id="13" name="Thought Bubble: Cloud 12">
            <a:extLst>
              <a:ext uri="{FF2B5EF4-FFF2-40B4-BE49-F238E27FC236}">
                <a16:creationId xmlns:a16="http://schemas.microsoft.com/office/drawing/2014/main" id="{09AEF36E-78FA-4431-80D5-27FBC9E7C075}"/>
              </a:ext>
            </a:extLst>
          </p:cNvPr>
          <p:cNvSpPr/>
          <p:nvPr/>
        </p:nvSpPr>
        <p:spPr>
          <a:xfrm>
            <a:off x="4703970" y="2032484"/>
            <a:ext cx="4284476" cy="1728192"/>
          </a:xfrm>
          <a:prstGeom prst="cloudCallout">
            <a:avLst>
              <a:gd name="adj1" fmla="val -79364"/>
              <a:gd name="adj2" fmla="val 53449"/>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2060"/>
                </a:solidFill>
                <a:latin typeface="Arial" panose="020B0604020202020204" pitchFamily="34" charset="0"/>
                <a:cs typeface="Arial" panose="020B0604020202020204" pitchFamily="34" charset="0"/>
              </a:rPr>
              <a:t>Em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rút</a:t>
            </a:r>
            <a:r>
              <a:rPr lang="en-US" sz="2000" dirty="0">
                <a:solidFill>
                  <a:srgbClr val="002060"/>
                </a:solidFill>
                <a:latin typeface="Arial" panose="020B0604020202020204" pitchFamily="34" charset="0"/>
                <a:cs typeface="Arial" panose="020B0604020202020204" pitchFamily="34" charset="0"/>
              </a:rPr>
              <a:t> ra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đặc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điểm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gì</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về</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biểu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đồ</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đoạn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thẳng</a:t>
            </a:r>
            <a:r>
              <a:rPr lang="en-US" sz="20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36258590"/>
      </p:ext>
    </p:extLst>
  </p:cSld>
  <p:clrMapOvr>
    <a:masterClrMapping/>
  </p:clrMapOvr>
  <mc:AlternateContent xmlns:mc="http://schemas.openxmlformats.org/markup-compatibility/2006" xmlns:p15="http://schemas.microsoft.com/office/powerpoint/2012/main">
    <mc:Choice Requires="p15">
      <p:transition spd="med" advClick="0" advTm="3000">
        <p15:prstTrans prst="peelOff"/>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31540" y="304292"/>
            <a:ext cx="1080120" cy="3240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129BF456-0517-4CF1-A605-18EC5B858180}"/>
              </a:ext>
            </a:extLst>
          </p:cNvPr>
          <p:cNvSpPr txBox="1"/>
          <p:nvPr/>
        </p:nvSpPr>
        <p:spPr>
          <a:xfrm>
            <a:off x="593558" y="513370"/>
            <a:ext cx="7956884" cy="4327426"/>
          </a:xfrm>
          <a:prstGeom prst="roundRect">
            <a:avLst/>
          </a:prstGeom>
          <a:solidFill>
            <a:schemeClr val="accent2">
              <a:lumMod val="20000"/>
              <a:lumOff val="80000"/>
            </a:schemeClr>
          </a:solidFill>
        </p:spPr>
        <p:txBody>
          <a:bodyPr wrap="square" rtlCol="0">
            <a:spAutoFit/>
          </a:bodyPr>
          <a:lstStyle/>
          <a:p>
            <a:pPr algn="just"/>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thẳng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yếu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a:t>
            </a:r>
          </a:p>
          <a:p>
            <a:pPr marL="0" marR="0" algn="just" fontAlgn="base">
              <a:lnSpc>
                <a:spcPct val="150000"/>
              </a:lnSpc>
              <a:spcBef>
                <a:spcPts val="300"/>
              </a:spcBef>
              <a:spcAft>
                <a:spcPts val="30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nằm</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ngang</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fontAlgn="base">
              <a:lnSpc>
                <a:spcPct val="150000"/>
              </a:lnSpc>
              <a:spcBef>
                <a:spcPts val="300"/>
              </a:spcBef>
              <a:spcAft>
                <a:spcPts val="30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đứng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trục</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fontAlgn="base">
              <a:lnSpc>
                <a:spcPct val="150000"/>
              </a:lnSpc>
              <a:spcBef>
                <a:spcPts val="300"/>
              </a:spcBef>
              <a:spcAft>
                <a:spcPts val="30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gấp</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khúc</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nối</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fontAlgn="base">
              <a:lnSpc>
                <a:spcPct val="150000"/>
              </a:lnSpc>
              <a:spcBef>
                <a:spcPts val="300"/>
              </a:spcBef>
              <a:spcAft>
                <a:spcPts val="300"/>
              </a:spcAft>
            </a:pPr>
            <a:r>
              <a:rPr lang="en-US"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mút</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gấp</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khúc</a:t>
            </a:r>
            <a:r>
              <a:rPr lang="en-US"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bởi</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Rounded Rectangle 24"/>
          <p:cNvSpPr/>
          <p:nvPr/>
        </p:nvSpPr>
        <p:spPr>
          <a:xfrm>
            <a:off x="3824790" y="97869"/>
            <a:ext cx="1494420" cy="62192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Nhận</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xét</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vi-VN"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928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additive="base">
                                        <p:cTn id="14"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 calcmode="lin" valueType="num">
                                      <p:cBhvr additive="base">
                                        <p:cTn id="2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 calcmode="lin" valueType="num">
                                      <p:cBhvr additive="base">
                                        <p:cTn id="3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 calcmode="lin" valueType="num">
                                      <p:cBhvr additive="base">
                                        <p:cTn id="3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 calcmode="lin" valueType="num">
                                      <p:cBhvr additive="base">
                                        <p:cTn id="4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31540" y="304292"/>
            <a:ext cx="1080120" cy="3240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TextBox 32"/>
          <p:cNvSpPr txBox="1"/>
          <p:nvPr/>
        </p:nvSpPr>
        <p:spPr>
          <a:xfrm>
            <a:off x="568970" y="208183"/>
            <a:ext cx="1277761" cy="400110"/>
          </a:xfrm>
          <a:prstGeom prst="rect">
            <a:avLst/>
          </a:prstGeom>
          <a:solidFill>
            <a:schemeClr val="bg1"/>
          </a:solidFill>
          <a:ln>
            <a:solidFill>
              <a:srgbClr val="C00000"/>
            </a:solidFill>
          </a:ln>
        </p:spPr>
        <p:txBody>
          <a:bodyPr wrap="square" rtlCol="0">
            <a:spAutoFit/>
          </a:bodyPr>
          <a:lstStyle/>
          <a:p>
            <a:pPr algn="ctr"/>
            <a:r>
              <a:rPr lang="en-US" sz="2000" b="1" i="1" dirty="0" err="1">
                <a:solidFill>
                  <a:srgbClr val="002060"/>
                </a:solidFill>
                <a:latin typeface="Arial" panose="020B0604020202020204" pitchFamily="34" charset="0"/>
                <a:cs typeface="Arial" panose="020B0604020202020204" pitchFamily="34" charset="0"/>
              </a:rPr>
              <a:t>Ví</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dụ</a:t>
            </a:r>
            <a:r>
              <a:rPr lang="en-US" sz="2000" b="1" i="1" dirty="0">
                <a:solidFill>
                  <a:srgbClr val="002060"/>
                </a:solidFill>
                <a:latin typeface="Arial" panose="020B0604020202020204" pitchFamily="34" charset="0"/>
                <a:cs typeface="Arial" panose="020B0604020202020204" pitchFamily="34" charset="0"/>
              </a:rPr>
              <a:t> 1:</a:t>
            </a:r>
            <a:endParaRPr lang="vi-VN" sz="2000" b="1" i="1" dirty="0">
              <a:solidFill>
                <a:srgbClr val="002060"/>
              </a:solidFill>
              <a:latin typeface="Arial" panose="020B0604020202020204" pitchFamily="34" charset="0"/>
              <a:cs typeface="Arial" panose="020B0604020202020204" pitchFamily="34" charset="0"/>
            </a:endParaRPr>
          </a:p>
        </p:txBody>
      </p:sp>
      <p:sp>
        <p:nvSpPr>
          <p:cNvPr id="34" name="TextBox 33"/>
          <p:cNvSpPr txBox="1"/>
          <p:nvPr/>
        </p:nvSpPr>
        <p:spPr>
          <a:xfrm>
            <a:off x="523848" y="827487"/>
            <a:ext cx="4104455" cy="2274405"/>
          </a:xfrm>
          <a:prstGeom prst="rect">
            <a:avLst/>
          </a:prstGeom>
          <a:noFill/>
        </p:spPr>
        <p:txBody>
          <a:bodyPr wrap="square" rtlCol="0">
            <a:spAutoFit/>
          </a:bodyPr>
          <a:lstStyle/>
          <a:p>
            <a:pPr algn="just">
              <a:lnSpc>
                <a:spcPct val="12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12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giỏi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Toán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7A: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1,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3,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Nêu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giỏi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Toán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7A.</a:t>
            </a:r>
            <a:endParaRPr lang="vi-VN"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B3553E2-E28D-4A84-8097-EB472C84AC24}"/>
              </a:ext>
            </a:extLst>
          </p:cNvPr>
          <p:cNvPicPr>
            <a:picLocks noChangeAspect="1"/>
          </p:cNvPicPr>
          <p:nvPr/>
        </p:nvPicPr>
        <p:blipFill>
          <a:blip r:embed="rId3"/>
          <a:stretch>
            <a:fillRect/>
          </a:stretch>
        </p:blipFill>
        <p:spPr>
          <a:xfrm>
            <a:off x="4896036" y="516447"/>
            <a:ext cx="3739505" cy="3002221"/>
          </a:xfrm>
          <a:prstGeom prst="rect">
            <a:avLst/>
          </a:prstGeom>
        </p:spPr>
      </p:pic>
      <p:sp>
        <p:nvSpPr>
          <p:cNvPr id="4" name="TextBox 3">
            <a:extLst>
              <a:ext uri="{FF2B5EF4-FFF2-40B4-BE49-F238E27FC236}">
                <a16:creationId xmlns:a16="http://schemas.microsoft.com/office/drawing/2014/main" id="{B1C76362-0D09-4FDF-BCD7-1820BBEFDF7E}"/>
              </a:ext>
            </a:extLst>
          </p:cNvPr>
          <p:cNvSpPr txBox="1"/>
          <p:nvPr/>
        </p:nvSpPr>
        <p:spPr>
          <a:xfrm>
            <a:off x="215516" y="3118276"/>
            <a:ext cx="1080120" cy="496996"/>
          </a:xfrm>
          <a:prstGeom prst="rect">
            <a:avLst/>
          </a:prstGeom>
          <a:noFill/>
        </p:spPr>
        <p:txBody>
          <a:bodyPr wrap="square" rtlCol="0">
            <a:spAutoFit/>
          </a:bodyPr>
          <a:lstStyle/>
          <a:p>
            <a:pPr algn="just">
              <a:lnSpc>
                <a:spcPct val="150000"/>
              </a:lnSpc>
            </a:pPr>
            <a:r>
              <a:rPr lang="en-US" sz="2000" b="1" u="sng" dirty="0" err="1">
                <a:solidFill>
                  <a:srgbClr val="FF0000"/>
                </a:solidFill>
                <a:latin typeface="Arial" panose="020B0604020202020204" pitchFamily="34" charset="0"/>
                <a:cs typeface="Arial" panose="020B0604020202020204" pitchFamily="34" charset="0"/>
              </a:rPr>
              <a:t>Trả</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lời</a:t>
            </a:r>
            <a:r>
              <a:rPr lang="en-US" sz="2000" b="1" u="sng" dirty="0">
                <a:solidFill>
                  <a:srgbClr val="FF0000"/>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CE289271-6F84-4BC1-897F-007D77D0E276}"/>
              </a:ext>
            </a:extLst>
          </p:cNvPr>
          <p:cNvSpPr txBox="1"/>
          <p:nvPr/>
        </p:nvSpPr>
        <p:spPr>
          <a:xfrm>
            <a:off x="209292" y="3598917"/>
            <a:ext cx="6824916" cy="42774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en-US" sz="2000" b="1" dirty="0" err="1">
                <a:latin typeface="Arial" panose="020B0604020202020204" pitchFamily="34" charset="0"/>
                <a:cs typeface="Arial" panose="020B0604020202020204" pitchFamily="34" charset="0"/>
              </a:rPr>
              <a:t>Số</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học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sinh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điểm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giỏi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lần</a:t>
            </a:r>
            <a:r>
              <a:rPr lang="en-US" sz="2000" b="1" dirty="0">
                <a:latin typeface="Arial" panose="020B0604020202020204" pitchFamily="34" charset="0"/>
                <a:cs typeface="Arial" panose="020B0604020202020204" pitchFamily="34" charset="0"/>
              </a:rPr>
              <a:t> 1 </a:t>
            </a:r>
            <a:r>
              <a:rPr lang="en-US" sz="2000" b="1" dirty="0" err="1">
                <a:latin typeface="Arial" panose="020B0604020202020204" pitchFamily="34" charset="0"/>
                <a:cs typeface="Arial" panose="020B0604020202020204" pitchFamily="34" charset="0"/>
              </a:rPr>
              <a:t>là</a:t>
            </a:r>
            <a:r>
              <a:rPr lang="en-US" sz="2000" b="1" dirty="0">
                <a:latin typeface="Arial" panose="020B0604020202020204" pitchFamily="34" charset="0"/>
                <a:cs typeface="Arial" panose="020B0604020202020204" pitchFamily="34" charset="0"/>
              </a:rPr>
              <a:t> 7 (</a:t>
            </a:r>
            <a:r>
              <a:rPr lang="en-US" sz="2000" b="1" dirty="0" err="1">
                <a:latin typeface="Arial" panose="020B0604020202020204" pitchFamily="34" charset="0"/>
                <a:cs typeface="Arial" panose="020B0604020202020204" pitchFamily="34" charset="0"/>
              </a:rPr>
              <a:t>học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sinh</a:t>
            </a:r>
            <a:r>
              <a:rPr lang="en-US" sz="2000" b="1" dirty="0">
                <a:latin typeface="Arial" panose="020B0604020202020204" pitchFamily="34" charset="0"/>
                <a:cs typeface="Arial" panose="020B0604020202020204" pitchFamily="34" charset="0"/>
              </a:rPr>
              <a:t>)</a:t>
            </a:r>
            <a:endParaRPr lang="vi-VN" sz="20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9E83B4F-028B-42DC-9281-BE4B0676F917}"/>
              </a:ext>
            </a:extLst>
          </p:cNvPr>
          <p:cNvSpPr txBox="1"/>
          <p:nvPr/>
        </p:nvSpPr>
        <p:spPr>
          <a:xfrm>
            <a:off x="0" y="4026663"/>
            <a:ext cx="8347609" cy="850939"/>
          </a:xfrm>
          <a:prstGeom prst="rect">
            <a:avLst/>
          </a:prstGeom>
          <a:noFill/>
        </p:spPr>
        <p:txBody>
          <a:bodyPr wrap="square" rtlCol="0">
            <a:spAutoFit/>
          </a:bodyPr>
          <a:lstStyle/>
          <a:p>
            <a:pPr marL="342900" indent="-342900" algn="r">
              <a:lnSpc>
                <a:spcPct val="130000"/>
              </a:lnSpc>
              <a:buFont typeface="Wingdings" panose="05000000000000000000" pitchFamily="2" charset="2"/>
              <a:buChar char="Ø"/>
            </a:pPr>
            <a:r>
              <a:rPr lang="en-US" sz="2000" b="1" dirty="0" err="1">
                <a:latin typeface="Arial" panose="020B0604020202020204" pitchFamily="34" charset="0"/>
                <a:cs typeface="Arial" panose="020B0604020202020204" pitchFamily="34" charset="0"/>
              </a:rPr>
              <a:t>Số</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học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sinh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điểm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giỏi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lần</a:t>
            </a:r>
            <a:r>
              <a:rPr lang="en-US" sz="2000" b="1" dirty="0">
                <a:latin typeface="Arial" panose="020B0604020202020204" pitchFamily="34" charset="0"/>
                <a:cs typeface="Arial" panose="020B0604020202020204" pitchFamily="34" charset="0"/>
              </a:rPr>
              <a:t> 2, </a:t>
            </a:r>
            <a:r>
              <a:rPr lang="en-US" sz="2000" b="1" dirty="0" err="1">
                <a:latin typeface="Arial" panose="020B0604020202020204" pitchFamily="34" charset="0"/>
                <a:cs typeface="Arial" panose="020B0604020202020204" pitchFamily="34" charset="0"/>
              </a:rPr>
              <a:t>lần</a:t>
            </a:r>
            <a:r>
              <a:rPr lang="en-US" sz="2000" b="1" dirty="0">
                <a:latin typeface="Arial" panose="020B0604020202020204" pitchFamily="34" charset="0"/>
                <a:cs typeface="Arial" panose="020B0604020202020204" pitchFamily="34" charset="0"/>
              </a:rPr>
              <a:t> 3, </a:t>
            </a:r>
            <a:r>
              <a:rPr lang="en-US" sz="2000" b="1" dirty="0" err="1">
                <a:latin typeface="Arial" panose="020B0604020202020204" pitchFamily="34" charset="0"/>
                <a:cs typeface="Arial" panose="020B0604020202020204" pitchFamily="34" charset="0"/>
              </a:rPr>
              <a:t>lần</a:t>
            </a:r>
            <a:r>
              <a:rPr lang="en-US" sz="2000" b="1" dirty="0">
                <a:latin typeface="Arial" panose="020B0604020202020204" pitchFamily="34" charset="0"/>
                <a:cs typeface="Arial" panose="020B0604020202020204" pitchFamily="34" charset="0"/>
              </a:rPr>
              <a:t> 4, </a:t>
            </a:r>
            <a:r>
              <a:rPr lang="en-US" sz="2000" b="1" dirty="0" err="1">
                <a:latin typeface="Arial" panose="020B0604020202020204" pitchFamily="34" charset="0"/>
                <a:cs typeface="Arial" panose="020B0604020202020204" pitchFamily="34" charset="0"/>
              </a:rPr>
              <a:t>lần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lượt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a:t>
            </a:r>
            <a:r>
              <a:rPr lang="en-US" sz="2000" b="1" dirty="0">
                <a:latin typeface="Arial" panose="020B0604020202020204" pitchFamily="34" charset="0"/>
                <a:cs typeface="Arial" panose="020B0604020202020204" pitchFamily="34" charset="0"/>
              </a:rPr>
              <a:t>: 8; 12; 9  (</a:t>
            </a:r>
            <a:r>
              <a:rPr lang="en-US" sz="2000" b="1" dirty="0" err="1">
                <a:latin typeface="Arial" panose="020B0604020202020204" pitchFamily="34" charset="0"/>
                <a:cs typeface="Arial" panose="020B0604020202020204" pitchFamily="34" charset="0"/>
              </a:rPr>
              <a:t>học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sinh</a:t>
            </a:r>
            <a:r>
              <a:rPr lang="en-US" sz="2000" b="1" dirty="0">
                <a:latin typeface="Arial" panose="020B0604020202020204" pitchFamily="34" charset="0"/>
                <a:cs typeface="Arial" panose="020B0604020202020204" pitchFamily="34" charset="0"/>
              </a:rPr>
              <a:t>)</a:t>
            </a:r>
            <a:endParaRPr lang="vi-V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3833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4" grpId="0"/>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8"/>
          <p:cNvSpPr/>
          <p:nvPr/>
        </p:nvSpPr>
        <p:spPr>
          <a:xfrm>
            <a:off x="431540" y="304292"/>
            <a:ext cx="1080120" cy="3240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1A2D2D4E-700F-4447-ABF3-3F7227F15D4D}"/>
              </a:ext>
            </a:extLst>
          </p:cNvPr>
          <p:cNvSpPr txBox="1"/>
          <p:nvPr/>
        </p:nvSpPr>
        <p:spPr>
          <a:xfrm>
            <a:off x="57200" y="266255"/>
            <a:ext cx="1277761" cy="400110"/>
          </a:xfrm>
          <a:prstGeom prst="rect">
            <a:avLst/>
          </a:prstGeom>
          <a:noFill/>
          <a:ln>
            <a:noFill/>
          </a:ln>
        </p:spPr>
        <p:txBody>
          <a:bodyPr wrap="square" rtlCol="0">
            <a:spAutoFit/>
          </a:bodyPr>
          <a:lstStyle/>
          <a:p>
            <a:pPr algn="ctr"/>
            <a:r>
              <a:rPr lang="en-US" sz="2000" b="1" i="1" dirty="0" err="1">
                <a:solidFill>
                  <a:srgbClr val="002060"/>
                </a:solidFill>
                <a:latin typeface="Arial" panose="020B0604020202020204" pitchFamily="34" charset="0"/>
                <a:cs typeface="Arial" panose="020B0604020202020204" pitchFamily="34" charset="0"/>
              </a:rPr>
              <a:t>Chú</a:t>
            </a:r>
            <a:r>
              <a:rPr lang="en-US" sz="2000" b="1" i="1" dirty="0">
                <a:solidFill>
                  <a:srgbClr val="002060"/>
                </a:solidFill>
                <a:latin typeface="Arial" panose="020B0604020202020204" pitchFamily="34" charset="0"/>
                <a:cs typeface="Arial" panose="020B0604020202020204" pitchFamily="34" charset="0"/>
              </a:rPr>
              <a:t> ý</a:t>
            </a:r>
            <a:endParaRPr lang="vi-VN" sz="2000" b="1" i="1" dirty="0">
              <a:solidFill>
                <a:srgbClr val="00206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1A8EF61-20AD-4CE3-8C7E-0C84E3B9F3C9}"/>
              </a:ext>
            </a:extLst>
          </p:cNvPr>
          <p:cNvPicPr>
            <a:picLocks noChangeAspect="1"/>
          </p:cNvPicPr>
          <p:nvPr/>
        </p:nvPicPr>
        <p:blipFill>
          <a:blip r:embed="rId3"/>
          <a:stretch>
            <a:fillRect/>
          </a:stretch>
        </p:blipFill>
        <p:spPr>
          <a:xfrm>
            <a:off x="5472100" y="1348408"/>
            <a:ext cx="3528392" cy="2799492"/>
          </a:xfrm>
          <a:prstGeom prst="rect">
            <a:avLst/>
          </a:prstGeom>
        </p:spPr>
      </p:pic>
      <p:sp>
        <p:nvSpPr>
          <p:cNvPr id="3" name="TextBox 2">
            <a:extLst>
              <a:ext uri="{FF2B5EF4-FFF2-40B4-BE49-F238E27FC236}">
                <a16:creationId xmlns:a16="http://schemas.microsoft.com/office/drawing/2014/main" id="{AF3ACB9D-70DD-47E8-9460-272FE68EE683}"/>
              </a:ext>
            </a:extLst>
          </p:cNvPr>
          <p:cNvSpPr txBox="1"/>
          <p:nvPr/>
        </p:nvSpPr>
        <p:spPr>
          <a:xfrm>
            <a:off x="143508" y="869514"/>
            <a:ext cx="5076564" cy="3780522"/>
          </a:xfrm>
          <a:prstGeom prst="rect">
            <a:avLst/>
          </a:prstGeom>
          <a:noFill/>
        </p:spPr>
        <p:txBody>
          <a:bodyPr wrap="square" rtlCol="0">
            <a:spAutoFit/>
          </a:bodyPr>
          <a:lstStyle/>
          <a:p>
            <a:pPr marL="285750" indent="-285750" algn="just">
              <a:lnSpc>
                <a:spcPct val="150000"/>
              </a:lnSpc>
              <a:buFontTx/>
              <a:buChar char="-"/>
            </a:pPr>
            <a:r>
              <a:rPr lang="en-US" dirty="0" err="1">
                <a:latin typeface="Arial" panose="020B0604020202020204" pitchFamily="34" charset="0"/>
                <a:cs typeface="Arial" panose="020B0604020202020204" pitchFamily="34" charset="0"/>
              </a:rPr>
              <a:t>Cũng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như</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kép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thẳng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giúp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chúng</a:t>
            </a:r>
            <a:r>
              <a:rPr lang="en-US" dirty="0">
                <a:latin typeface="Arial" panose="020B0604020202020204" pitchFamily="34" charset="0"/>
                <a:cs typeface="Arial" panose="020B0604020202020204" pitchFamily="34" charset="0"/>
              </a:rPr>
              <a:t> ta “</a:t>
            </a:r>
            <a:r>
              <a:rPr lang="en-US" dirty="0" err="1">
                <a:latin typeface="Arial" panose="020B0604020202020204" pitchFamily="34" charset="0"/>
                <a:cs typeface="Arial" panose="020B0604020202020204" pitchFamily="34" charset="0"/>
              </a:rPr>
              <a:t>trực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hóa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kê</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diễn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đó</a:t>
            </a:r>
            <a:r>
              <a:rPr lang="en-US" dirty="0">
                <a:latin typeface="Arial" panose="020B0604020202020204" pitchFamily="34" charset="0"/>
                <a:cs typeface="Arial" panose="020B0604020202020204" pitchFamily="34" charset="0"/>
              </a:rPr>
              <a:t>.</a:t>
            </a:r>
          </a:p>
          <a:p>
            <a:pPr marL="285750" indent="-285750" algn="just">
              <a:lnSpc>
                <a:spcPct val="150000"/>
              </a:lnSpc>
              <a:buFontTx/>
              <a:buChar char="-"/>
            </a:pPr>
            <a:r>
              <a:rPr lang="en-US" dirty="0" err="1">
                <a:latin typeface="Arial" panose="020B0604020202020204" pitchFamily="34" charset="0"/>
                <a:cs typeface="Arial" panose="020B0604020202020204" pitchFamily="34" charset="0"/>
              </a:rPr>
              <a:t>Người</a:t>
            </a:r>
            <a:r>
              <a:rPr lang="en-US" dirty="0">
                <a:latin typeface="Arial" panose="020B0604020202020204" pitchFamily="34" charset="0"/>
                <a:cs typeface="Arial" panose="020B0604020202020204" pitchFamily="34" charset="0"/>
              </a:rPr>
              <a:t> ta </a:t>
            </a:r>
            <a:r>
              <a:rPr lang="en-US" dirty="0" err="1">
                <a:latin typeface="Arial" panose="020B0604020202020204" pitchFamily="34" charset="0"/>
                <a:cs typeface="Arial" panose="020B0604020202020204" pitchFamily="34" charset="0"/>
              </a:rPr>
              <a:t>còn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diễn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kê</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thẳng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gọi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thẳng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chẳng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xem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13.</a:t>
            </a:r>
          </a:p>
        </p:txBody>
      </p:sp>
    </p:spTree>
    <p:extLst>
      <p:ext uri="{BB962C8B-B14F-4D97-AF65-F5344CB8AC3E}">
        <p14:creationId xmlns:p14="http://schemas.microsoft.com/office/powerpoint/2010/main" val="3404627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31540" y="304292"/>
            <a:ext cx="1080120" cy="3240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TextBox 32"/>
          <p:cNvSpPr txBox="1"/>
          <p:nvPr/>
        </p:nvSpPr>
        <p:spPr>
          <a:xfrm>
            <a:off x="364561" y="292495"/>
            <a:ext cx="1080121" cy="369332"/>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Ví</a:t>
            </a:r>
            <a:r>
              <a:rPr kumimoji="0" lang="en-US"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dụ</a:t>
            </a:r>
            <a:r>
              <a:rPr kumimoji="0" lang="en-US"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a:t>
            </a:r>
            <a:endParaRPr kumimoji="0" lang="vi-VN"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4" name="TextBox 33"/>
          <p:cNvSpPr txBox="1"/>
          <p:nvPr/>
        </p:nvSpPr>
        <p:spPr>
          <a:xfrm>
            <a:off x="347586" y="693662"/>
            <a:ext cx="8699225" cy="128753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dirty="0" err="1">
                <a:solidFill>
                  <a:prstClr val="black"/>
                </a:solidFill>
                <a:latin typeface="Arial" panose="020B0604020202020204" pitchFamily="34" charset="0"/>
                <a:cs typeface="Arial" panose="020B0604020202020204" pitchFamily="34" charset="0"/>
              </a:rPr>
              <a:t>Để</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bố</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trí</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đội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ngũ</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nhân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viên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phục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vụ</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quản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lí</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của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một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cửa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hàng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đã</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tiến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hành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đếm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số</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lượng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khách</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đến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cửa</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hàng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đó</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vào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một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số</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thời</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điểm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trong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ngày</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Kết</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quả</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kiểm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điểm</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được</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cho</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trong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bảng</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sau</a:t>
            </a:r>
            <a:r>
              <a:rPr lang="en-US" dirty="0">
                <a:solidFill>
                  <a:prstClr val="black"/>
                </a:solidFill>
                <a:latin typeface="Arial" panose="020B0604020202020204" pitchFamily="34" charset="0"/>
                <a:cs typeface="Arial" panose="020B0604020202020204" pitchFamily="34" charset="0"/>
              </a:rPr>
              <a:t>:</a:t>
            </a:r>
            <a:endParaRPr kumimoji="0" lang="vi-VN"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2370743-E4C4-44AE-B661-58D9E61B842D}"/>
              </a:ext>
            </a:extLst>
          </p:cNvPr>
          <p:cNvPicPr>
            <a:picLocks noChangeAspect="1"/>
          </p:cNvPicPr>
          <p:nvPr/>
        </p:nvPicPr>
        <p:blipFill>
          <a:blip r:embed="rId3"/>
          <a:stretch>
            <a:fillRect/>
          </a:stretch>
        </p:blipFill>
        <p:spPr>
          <a:xfrm>
            <a:off x="6264188" y="2176500"/>
            <a:ext cx="2702886" cy="2386797"/>
          </a:xfrm>
          <a:prstGeom prst="rect">
            <a:avLst/>
          </a:prstGeom>
        </p:spPr>
      </p:pic>
      <p:graphicFrame>
        <p:nvGraphicFramePr>
          <p:cNvPr id="5" name="Table 5">
            <a:extLst>
              <a:ext uri="{FF2B5EF4-FFF2-40B4-BE49-F238E27FC236}">
                <a16:creationId xmlns:a16="http://schemas.microsoft.com/office/drawing/2014/main" id="{A1ED7815-A1EE-4DC7-9127-6E293EA4FA47}"/>
              </a:ext>
            </a:extLst>
          </p:cNvPr>
          <p:cNvGraphicFramePr>
            <a:graphicFrameLocks noGrp="1"/>
          </p:cNvGraphicFramePr>
          <p:nvPr>
            <p:extLst>
              <p:ext uri="{D42A27DB-BD31-4B8C-83A1-F6EECF244321}">
                <p14:modId xmlns:p14="http://schemas.microsoft.com/office/powerpoint/2010/main" val="157415164"/>
              </p:ext>
            </p:extLst>
          </p:nvPr>
        </p:nvGraphicFramePr>
        <p:xfrm>
          <a:off x="431540" y="2064976"/>
          <a:ext cx="5688633" cy="1390408"/>
        </p:xfrm>
        <a:graphic>
          <a:graphicData uri="http://schemas.openxmlformats.org/drawingml/2006/table">
            <a:tbl>
              <a:tblPr firstRow="1" bandRow="1">
                <a:tableStyleId>{5C22544A-7EE6-4342-B048-85BDC9FD1C3A}</a:tableStyleId>
              </a:tblPr>
              <a:tblGrid>
                <a:gridCol w="1625323">
                  <a:extLst>
                    <a:ext uri="{9D8B030D-6E8A-4147-A177-3AD203B41FA5}">
                      <a16:colId xmlns:a16="http://schemas.microsoft.com/office/drawing/2014/main" val="763773987"/>
                    </a:ext>
                  </a:extLst>
                </a:gridCol>
                <a:gridCol w="812662">
                  <a:extLst>
                    <a:ext uri="{9D8B030D-6E8A-4147-A177-3AD203B41FA5}">
                      <a16:colId xmlns:a16="http://schemas.microsoft.com/office/drawing/2014/main" val="2585373215"/>
                    </a:ext>
                  </a:extLst>
                </a:gridCol>
                <a:gridCol w="812662">
                  <a:extLst>
                    <a:ext uri="{9D8B030D-6E8A-4147-A177-3AD203B41FA5}">
                      <a16:colId xmlns:a16="http://schemas.microsoft.com/office/drawing/2014/main" val="2316425841"/>
                    </a:ext>
                  </a:extLst>
                </a:gridCol>
                <a:gridCol w="812662">
                  <a:extLst>
                    <a:ext uri="{9D8B030D-6E8A-4147-A177-3AD203B41FA5}">
                      <a16:colId xmlns:a16="http://schemas.microsoft.com/office/drawing/2014/main" val="3998331850"/>
                    </a:ext>
                  </a:extLst>
                </a:gridCol>
                <a:gridCol w="812662">
                  <a:extLst>
                    <a:ext uri="{9D8B030D-6E8A-4147-A177-3AD203B41FA5}">
                      <a16:colId xmlns:a16="http://schemas.microsoft.com/office/drawing/2014/main" val="3344788071"/>
                    </a:ext>
                  </a:extLst>
                </a:gridCol>
                <a:gridCol w="812662">
                  <a:extLst>
                    <a:ext uri="{9D8B030D-6E8A-4147-A177-3AD203B41FA5}">
                      <a16:colId xmlns:a16="http://schemas.microsoft.com/office/drawing/2014/main" val="2722912386"/>
                    </a:ext>
                  </a:extLst>
                </a:gridCol>
              </a:tblGrid>
              <a:tr h="622820">
                <a:tc>
                  <a:txBody>
                    <a:bodyPr/>
                    <a:lstStyle/>
                    <a:p>
                      <a:pPr algn="ctr">
                        <a:lnSpc>
                          <a:spcPct val="130000"/>
                        </a:lnSpc>
                      </a:pPr>
                      <a:r>
                        <a:rPr lang="en-US" dirty="0" err="1">
                          <a:solidFill>
                            <a:schemeClr val="tx1">
                              <a:lumMod val="95000"/>
                              <a:lumOff val="5000"/>
                            </a:schemeClr>
                          </a:solidFill>
                          <a:latin typeface="Arial" panose="020B0604020202020204" pitchFamily="34" charset="0"/>
                          <a:cs typeface="Arial" panose="020B0604020202020204" pitchFamily="34" charset="0"/>
                        </a:rPr>
                        <a:t>Thời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endParaRPr lang="en-US" dirty="0">
                        <a:solidFill>
                          <a:schemeClr val="tx1">
                            <a:lumMod val="95000"/>
                            <a:lumOff val="5000"/>
                          </a:schemeClr>
                        </a:solidFill>
                        <a:latin typeface="Arial" panose="020B0604020202020204" pitchFamily="34" charset="0"/>
                        <a:cs typeface="Arial" panose="020B0604020202020204" pitchFamily="34" charset="0"/>
                      </a:endParaRPr>
                    </a:p>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863005"/>
                  </a:ext>
                </a:extLst>
              </a:tr>
              <a:tr h="622820">
                <a:tc>
                  <a:txBody>
                    <a:bodyPr/>
                    <a:lstStyle/>
                    <a:p>
                      <a:pPr algn="ctr">
                        <a:lnSpc>
                          <a:spcPct val="130000"/>
                        </a:lnSpc>
                      </a:pP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lượt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khách</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latin typeface="Arial" panose="020B0604020202020204" pitchFamily="34" charset="0"/>
                          <a:cs typeface="Arial" panose="020B0604020202020204" pitchFamily="34"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8020358"/>
                  </a:ext>
                </a:extLst>
              </a:tr>
            </a:tbl>
          </a:graphicData>
        </a:graphic>
      </p:graphicFrame>
      <p:sp>
        <p:nvSpPr>
          <p:cNvPr id="13" name="TextBox 12">
            <a:extLst>
              <a:ext uri="{FF2B5EF4-FFF2-40B4-BE49-F238E27FC236}">
                <a16:creationId xmlns:a16="http://schemas.microsoft.com/office/drawing/2014/main" id="{2A81ECB3-5DB4-41E9-B5DE-84E9339941A4}"/>
              </a:ext>
            </a:extLst>
          </p:cNvPr>
          <p:cNvSpPr txBox="1"/>
          <p:nvPr/>
        </p:nvSpPr>
        <p:spPr>
          <a:xfrm>
            <a:off x="364561" y="3565061"/>
            <a:ext cx="5783545" cy="128753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i="1" dirty="0" err="1">
                <a:solidFill>
                  <a:prstClr val="black"/>
                </a:solidFill>
                <a:latin typeface="Arial" panose="020B0604020202020204" pitchFamily="34" charset="0"/>
                <a:cs typeface="Arial" panose="020B0604020202020204" pitchFamily="34" charset="0"/>
              </a:rPr>
              <a:t>Chọn</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số</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liệu</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thích</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hợp</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cho</a:t>
            </a:r>
            <a:r>
              <a:rPr lang="en-US" i="1" dirty="0">
                <a:solidFill>
                  <a:prstClr val="black"/>
                </a:solidFill>
                <a:latin typeface="Arial" panose="020B0604020202020204" pitchFamily="34" charset="0"/>
                <a:cs typeface="Arial" panose="020B0604020202020204" pitchFamily="34" charset="0"/>
              </a:rPr>
              <a:t> </a:t>
            </a:r>
            <a:r>
              <a:rPr lang="en-US" b="1" i="1" dirty="0">
                <a:solidFill>
                  <a:prstClr val="black"/>
                </a:solidFill>
                <a:latin typeface="Arial" panose="020B0604020202020204" pitchFamily="34" charset="0"/>
                <a:cs typeface="Arial" panose="020B0604020202020204" pitchFamily="34" charset="0"/>
              </a:rPr>
              <a:t>?</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Trên</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Hình</a:t>
            </a:r>
            <a:r>
              <a:rPr lang="en-US" i="1" dirty="0">
                <a:solidFill>
                  <a:prstClr val="black"/>
                </a:solidFill>
                <a:latin typeface="Arial" panose="020B0604020202020204" pitchFamily="34" charset="0"/>
                <a:cs typeface="Arial" panose="020B0604020202020204" pitchFamily="34" charset="0"/>
              </a:rPr>
              <a:t> 14 </a:t>
            </a:r>
            <a:r>
              <a:rPr lang="en-US" i="1" dirty="0" err="1">
                <a:solidFill>
                  <a:prstClr val="black"/>
                </a:solidFill>
                <a:latin typeface="Arial" panose="020B0604020202020204" pitchFamily="34" charset="0"/>
                <a:cs typeface="Arial" panose="020B0604020202020204" pitchFamily="34" charset="0"/>
              </a:rPr>
              <a:t>để</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nhận</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được</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biểu</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đồ</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đoạn</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thẳng</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biểu</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diễn</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số</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lượt</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khách</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đến</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cửa</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hàng</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đó</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vào</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những</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thời</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điểm</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trong</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ngày</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đã</a:t>
            </a:r>
            <a:r>
              <a:rPr lang="en-US" i="1" dirty="0">
                <a:solidFill>
                  <a:prstClr val="black"/>
                </a:solidFill>
                <a:latin typeface="Arial" panose="020B0604020202020204" pitchFamily="34" charset="0"/>
                <a:cs typeface="Arial" panose="020B0604020202020204" pitchFamily="34" charset="0"/>
              </a:rPr>
              <a:t> </a:t>
            </a:r>
            <a:r>
              <a:rPr lang="en-US" i="1" dirty="0" err="1">
                <a:solidFill>
                  <a:prstClr val="black"/>
                </a:solidFill>
                <a:latin typeface="Arial" panose="020B0604020202020204" pitchFamily="34" charset="0"/>
                <a:cs typeface="Arial" panose="020B0604020202020204" pitchFamily="34" charset="0"/>
              </a:rPr>
              <a:t>nêu</a:t>
            </a:r>
            <a:r>
              <a:rPr lang="en-US" i="1" dirty="0">
                <a:solidFill>
                  <a:prstClr val="black"/>
                </a:solidFill>
                <a:latin typeface="Arial" panose="020B0604020202020204" pitchFamily="34" charset="0"/>
                <a:cs typeface="Arial" panose="020B0604020202020204" pitchFamily="34" charset="0"/>
              </a:rPr>
              <a:t>.</a:t>
            </a:r>
            <a:endParaRPr kumimoji="0" lang="vi-VN"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92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31540" y="304292"/>
            <a:ext cx="1080120" cy="3240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TextBox 32"/>
          <p:cNvSpPr txBox="1"/>
          <p:nvPr/>
        </p:nvSpPr>
        <p:spPr>
          <a:xfrm>
            <a:off x="316760" y="304292"/>
            <a:ext cx="1080121" cy="369332"/>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Ví</a:t>
            </a:r>
            <a:r>
              <a:rPr kumimoji="0" lang="en-US" sz="18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dụ</a:t>
            </a:r>
            <a:r>
              <a:rPr kumimoji="0" lang="en-US" sz="18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a:t>
            </a:r>
            <a:endParaRPr kumimoji="0" lang="vi-VN" sz="18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22370743-E4C4-44AE-B661-58D9E61B842D}"/>
              </a:ext>
            </a:extLst>
          </p:cNvPr>
          <p:cNvPicPr>
            <a:picLocks noChangeAspect="1"/>
          </p:cNvPicPr>
          <p:nvPr/>
        </p:nvPicPr>
        <p:blipFill>
          <a:blip r:embed="rId3"/>
          <a:stretch>
            <a:fillRect/>
          </a:stretch>
        </p:blipFill>
        <p:spPr>
          <a:xfrm>
            <a:off x="6148106" y="185747"/>
            <a:ext cx="2702886" cy="2386797"/>
          </a:xfrm>
          <a:prstGeom prst="rect">
            <a:avLst/>
          </a:prstGeom>
        </p:spPr>
      </p:pic>
      <p:graphicFrame>
        <p:nvGraphicFramePr>
          <p:cNvPr id="5" name="Table 5">
            <a:extLst>
              <a:ext uri="{FF2B5EF4-FFF2-40B4-BE49-F238E27FC236}">
                <a16:creationId xmlns:a16="http://schemas.microsoft.com/office/drawing/2014/main" id="{A1ED7815-A1EE-4DC7-9127-6E293EA4FA47}"/>
              </a:ext>
            </a:extLst>
          </p:cNvPr>
          <p:cNvGraphicFramePr>
            <a:graphicFrameLocks noGrp="1"/>
          </p:cNvGraphicFramePr>
          <p:nvPr>
            <p:extLst>
              <p:ext uri="{D42A27DB-BD31-4B8C-83A1-F6EECF244321}">
                <p14:modId xmlns:p14="http://schemas.microsoft.com/office/powerpoint/2010/main" val="4093024064"/>
              </p:ext>
            </p:extLst>
          </p:nvPr>
        </p:nvGraphicFramePr>
        <p:xfrm>
          <a:off x="316760" y="1210884"/>
          <a:ext cx="5654341" cy="1344326"/>
        </p:xfrm>
        <a:graphic>
          <a:graphicData uri="http://schemas.openxmlformats.org/drawingml/2006/table">
            <a:tbl>
              <a:tblPr firstRow="1" bandRow="1">
                <a:tableStyleId>{5C22544A-7EE6-4342-B048-85BDC9FD1C3A}</a:tableStyleId>
              </a:tblPr>
              <a:tblGrid>
                <a:gridCol w="1615526">
                  <a:extLst>
                    <a:ext uri="{9D8B030D-6E8A-4147-A177-3AD203B41FA5}">
                      <a16:colId xmlns:a16="http://schemas.microsoft.com/office/drawing/2014/main" val="763773987"/>
                    </a:ext>
                  </a:extLst>
                </a:gridCol>
                <a:gridCol w="807763">
                  <a:extLst>
                    <a:ext uri="{9D8B030D-6E8A-4147-A177-3AD203B41FA5}">
                      <a16:colId xmlns:a16="http://schemas.microsoft.com/office/drawing/2014/main" val="2585373215"/>
                    </a:ext>
                  </a:extLst>
                </a:gridCol>
                <a:gridCol w="807763">
                  <a:extLst>
                    <a:ext uri="{9D8B030D-6E8A-4147-A177-3AD203B41FA5}">
                      <a16:colId xmlns:a16="http://schemas.microsoft.com/office/drawing/2014/main" val="2316425841"/>
                    </a:ext>
                  </a:extLst>
                </a:gridCol>
                <a:gridCol w="807763">
                  <a:extLst>
                    <a:ext uri="{9D8B030D-6E8A-4147-A177-3AD203B41FA5}">
                      <a16:colId xmlns:a16="http://schemas.microsoft.com/office/drawing/2014/main" val="3998331850"/>
                    </a:ext>
                  </a:extLst>
                </a:gridCol>
                <a:gridCol w="807763">
                  <a:extLst>
                    <a:ext uri="{9D8B030D-6E8A-4147-A177-3AD203B41FA5}">
                      <a16:colId xmlns:a16="http://schemas.microsoft.com/office/drawing/2014/main" val="3344788071"/>
                    </a:ext>
                  </a:extLst>
                </a:gridCol>
                <a:gridCol w="807763">
                  <a:extLst>
                    <a:ext uri="{9D8B030D-6E8A-4147-A177-3AD203B41FA5}">
                      <a16:colId xmlns:a16="http://schemas.microsoft.com/office/drawing/2014/main" val="2722912386"/>
                    </a:ext>
                  </a:extLst>
                </a:gridCol>
              </a:tblGrid>
              <a:tr h="710794">
                <a:tc>
                  <a:txBody>
                    <a:bodyPr/>
                    <a:lstStyle/>
                    <a:p>
                      <a:pPr algn="ctr">
                        <a:lnSpc>
                          <a:spcPct val="130000"/>
                        </a:lnSpc>
                      </a:pPr>
                      <a:r>
                        <a:rPr lang="en-US" dirty="0" err="1">
                          <a:solidFill>
                            <a:schemeClr val="tx1">
                              <a:lumMod val="95000"/>
                              <a:lumOff val="5000"/>
                            </a:schemeClr>
                          </a:solidFill>
                          <a:latin typeface="Arial" panose="020B0604020202020204" pitchFamily="34" charset="0"/>
                          <a:cs typeface="Arial" panose="020B0604020202020204" pitchFamily="34" charset="0"/>
                        </a:rPr>
                        <a:t>Thời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endParaRPr lang="en-US" dirty="0">
                        <a:solidFill>
                          <a:schemeClr val="tx1">
                            <a:lumMod val="95000"/>
                            <a:lumOff val="5000"/>
                          </a:schemeClr>
                        </a:solidFill>
                        <a:latin typeface="Arial" panose="020B0604020202020204" pitchFamily="34" charset="0"/>
                        <a:cs typeface="Arial" panose="020B0604020202020204" pitchFamily="34" charset="0"/>
                      </a:endParaRPr>
                    </a:p>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solidFill>
                            <a:schemeClr val="tx1">
                              <a:lumMod val="95000"/>
                              <a:lumOff val="5000"/>
                            </a:schemeClr>
                          </a:solidFill>
                          <a:latin typeface="Arial" panose="020B0604020202020204" pitchFamily="34" charset="0"/>
                          <a:cs typeface="Arial" panose="020B0604020202020204"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863005"/>
                  </a:ext>
                </a:extLst>
              </a:tr>
              <a:tr h="576738">
                <a:tc>
                  <a:txBody>
                    <a:bodyPr/>
                    <a:lstStyle/>
                    <a:p>
                      <a:pPr algn="ctr">
                        <a:lnSpc>
                          <a:spcPct val="130000"/>
                        </a:lnSpc>
                      </a:pPr>
                      <a:r>
                        <a:rPr lang="en-US" dirty="0" err="1">
                          <a:latin typeface="Arial" panose="020B0604020202020204" pitchFamily="34" charset="0"/>
                          <a:cs typeface="Arial" panose="020B0604020202020204" pitchFamily="34" charset="0"/>
                        </a:rPr>
                        <a:t>Số</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lượt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khách</a:t>
                      </a:r>
                      <a:endParaRPr lang="en-US"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latin typeface="Arial" panose="020B0604020202020204" pitchFamily="34" charset="0"/>
                          <a:cs typeface="Arial" panose="020B0604020202020204" pitchFamily="34"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dirty="0">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8020358"/>
                  </a:ext>
                </a:extLst>
              </a:tr>
            </a:tbl>
          </a:graphicData>
        </a:graphic>
      </p:graphicFrame>
      <p:sp>
        <p:nvSpPr>
          <p:cNvPr id="13" name="TextBox 12">
            <a:extLst>
              <a:ext uri="{FF2B5EF4-FFF2-40B4-BE49-F238E27FC236}">
                <a16:creationId xmlns:a16="http://schemas.microsoft.com/office/drawing/2014/main" id="{2A81ECB3-5DB4-41E9-B5DE-84E9339941A4}"/>
              </a:ext>
            </a:extLst>
          </p:cNvPr>
          <p:cNvSpPr txBox="1"/>
          <p:nvPr/>
        </p:nvSpPr>
        <p:spPr>
          <a:xfrm>
            <a:off x="270843" y="2698206"/>
            <a:ext cx="5553189" cy="17030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Hoàn</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thiện</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liệu</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trên</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vào</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14, ta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nhận</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được</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biểu</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đồ</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đoạn</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thẳng</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biểu</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diễn</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lượt</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khách</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đến</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cửa</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h</a:t>
            </a:r>
            <a:r>
              <a:rPr lang="en-US" i="1" dirty="0" err="1">
                <a:solidFill>
                  <a:srgbClr val="002060"/>
                </a:solidFill>
                <a:latin typeface="Arial" panose="020B0604020202020204" pitchFamily="34" charset="0"/>
                <a:cs typeface="Arial" panose="020B0604020202020204" pitchFamily="34" charset="0"/>
              </a:rPr>
              <a:t>àn</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g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đó</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vào</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những</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điểm</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đã</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nêu</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1800" b="0" i="1"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15):</a:t>
            </a:r>
            <a:endParaRPr kumimoji="0" lang="vi-VN" sz="1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86FB55D-4CD7-4028-97AF-566C69F4F729}"/>
              </a:ext>
            </a:extLst>
          </p:cNvPr>
          <p:cNvPicPr>
            <a:picLocks noChangeAspect="1"/>
          </p:cNvPicPr>
          <p:nvPr/>
        </p:nvPicPr>
        <p:blipFill>
          <a:blip r:embed="rId4"/>
          <a:stretch>
            <a:fillRect/>
          </a:stretch>
        </p:blipFill>
        <p:spPr>
          <a:xfrm>
            <a:off x="6148106" y="2698206"/>
            <a:ext cx="2725051" cy="2284512"/>
          </a:xfrm>
          <a:prstGeom prst="rect">
            <a:avLst/>
          </a:prstGeom>
        </p:spPr>
      </p:pic>
    </p:spTree>
    <p:extLst>
      <p:ext uri="{BB962C8B-B14F-4D97-AF65-F5344CB8AC3E}">
        <p14:creationId xmlns:p14="http://schemas.microsoft.com/office/powerpoint/2010/main" val="1121085496"/>
      </p:ext>
    </p:extLst>
  </p:cSld>
  <p:clrMapOvr>
    <a:masterClrMapping/>
  </p:clrMapOvr>
  <mc:AlternateContent xmlns:mc="http://schemas.openxmlformats.org/markup-compatibility/2006" xmlns:p159="http://schemas.microsoft.com/office/powerpoint/2015/09/main">
    <mc:Choice Requires="p159">
      <p:transition advClick="0" advTm="3000">
        <p159:morph option="byChar"/>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2DCC36-2A07-4637-9699-260F197FB8BA}"/>
              </a:ext>
            </a:extLst>
          </p:cNvPr>
          <p:cNvGrpSpPr/>
          <p:nvPr/>
        </p:nvGrpSpPr>
        <p:grpSpPr>
          <a:xfrm>
            <a:off x="1634242" y="148128"/>
            <a:ext cx="7596844" cy="552450"/>
            <a:chOff x="539552" y="196280"/>
            <a:chExt cx="7596844" cy="552450"/>
          </a:xfrm>
        </p:grpSpPr>
        <p:pic>
          <p:nvPicPr>
            <p:cNvPr id="2" name="Picture 1">
              <a:extLst>
                <a:ext uri="{FF2B5EF4-FFF2-40B4-BE49-F238E27FC236}">
                  <a16:creationId xmlns:a16="http://schemas.microsoft.com/office/drawing/2014/main" id="{B51CFE20-4A05-4AF6-B1C4-79BE15748ED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9552" y="196280"/>
              <a:ext cx="1009650" cy="552450"/>
            </a:xfrm>
            <a:prstGeom prst="rect">
              <a:avLst/>
            </a:prstGeom>
          </p:spPr>
        </p:pic>
        <p:sp>
          <p:nvSpPr>
            <p:cNvPr id="3" name="TextBox 2">
              <a:extLst>
                <a:ext uri="{FF2B5EF4-FFF2-40B4-BE49-F238E27FC236}">
                  <a16:creationId xmlns:a16="http://schemas.microsoft.com/office/drawing/2014/main" id="{B55268E4-44BD-47F2-9C9B-273693C14DCC}"/>
                </a:ext>
              </a:extLst>
            </p:cNvPr>
            <p:cNvSpPr txBox="1"/>
            <p:nvPr/>
          </p:nvSpPr>
          <p:spPr>
            <a:xfrm>
              <a:off x="1691680" y="272450"/>
              <a:ext cx="6444716" cy="400110"/>
            </a:xfrm>
            <a:prstGeom prst="rect">
              <a:avLst/>
            </a:prstGeom>
            <a:noFill/>
          </p:spPr>
          <p:txBody>
            <a:bodyPr wrap="square" rtlCol="0">
              <a:spAutoFit/>
            </a:bodyPr>
            <a:lstStyle/>
            <a:p>
              <a:pPr algn="just"/>
              <a:r>
                <a:rPr lang="en-US" sz="2000" dirty="0" err="1">
                  <a:latin typeface="Arial" panose="020B0604020202020204" pitchFamily="34" charset="0"/>
                  <a:cs typeface="Arial" panose="020B0604020202020204" pitchFamily="34" charset="0"/>
                </a:rPr>
                <a:t>Nêu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dữ</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a:t>
              </a:r>
            </a:p>
          </p:txBody>
        </p:sp>
      </p:grpSp>
      <p:sp>
        <p:nvSpPr>
          <p:cNvPr id="6" name="Arrow: Curved Right 5">
            <a:extLst>
              <a:ext uri="{FF2B5EF4-FFF2-40B4-BE49-F238E27FC236}">
                <a16:creationId xmlns:a16="http://schemas.microsoft.com/office/drawing/2014/main" id="{57E9C907-5793-4691-97F8-80FE2ACA0636}"/>
              </a:ext>
            </a:extLst>
          </p:cNvPr>
          <p:cNvSpPr/>
          <p:nvPr/>
        </p:nvSpPr>
        <p:spPr>
          <a:xfrm>
            <a:off x="793668" y="824512"/>
            <a:ext cx="579541" cy="7303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15526DE2-DC03-4FE9-9920-5F385B1FF336}"/>
              </a:ext>
            </a:extLst>
          </p:cNvPr>
          <p:cNvSpPr txBox="1"/>
          <p:nvPr/>
        </p:nvSpPr>
        <p:spPr>
          <a:xfrm>
            <a:off x="1443129" y="753684"/>
            <a:ext cx="7092788" cy="872034"/>
          </a:xfrm>
          <a:prstGeom prst="rect">
            <a:avLst/>
          </a:prstGeom>
          <a:solidFill>
            <a:schemeClr val="bg2">
              <a:lumMod val="90000"/>
            </a:schemeClr>
          </a:solidFill>
        </p:spPr>
        <p:txBody>
          <a:bodyPr wrap="square" rtlCol="0">
            <a:spAutoFit/>
          </a:bodyPr>
          <a:lstStyle/>
          <a:p>
            <a:pPr marL="0" marR="0" algn="just" fontAlgn="base">
              <a:lnSpc>
                <a:spcPct val="150000"/>
              </a:lnSpc>
              <a:spcBef>
                <a:spcPts val="300"/>
              </a:spcBef>
              <a:spcAft>
                <a:spcPts val="300"/>
              </a:spcAft>
            </a:pP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0" name="Table 5">
            <a:extLst>
              <a:ext uri="{FF2B5EF4-FFF2-40B4-BE49-F238E27FC236}">
                <a16:creationId xmlns:a16="http://schemas.microsoft.com/office/drawing/2014/main" id="{5221B25E-C42D-4A0E-AB9C-74588EBB3925}"/>
              </a:ext>
            </a:extLst>
          </p:cNvPr>
          <p:cNvGraphicFramePr>
            <a:graphicFrameLocks noGrp="1"/>
          </p:cNvGraphicFramePr>
          <p:nvPr>
            <p:extLst>
              <p:ext uri="{D42A27DB-BD31-4B8C-83A1-F6EECF244321}">
                <p14:modId xmlns:p14="http://schemas.microsoft.com/office/powerpoint/2010/main" val="2340470187"/>
              </p:ext>
            </p:extLst>
          </p:nvPr>
        </p:nvGraphicFramePr>
        <p:xfrm>
          <a:off x="1716048" y="3689519"/>
          <a:ext cx="3148811" cy="1033410"/>
        </p:xfrm>
        <a:graphic>
          <a:graphicData uri="http://schemas.openxmlformats.org/drawingml/2006/table">
            <a:tbl>
              <a:tblPr firstRow="1" bandRow="1">
                <a:tableStyleId>{5C22544A-7EE6-4342-B048-85BDC9FD1C3A}</a:tableStyleId>
              </a:tblPr>
              <a:tblGrid>
                <a:gridCol w="899661">
                  <a:extLst>
                    <a:ext uri="{9D8B030D-6E8A-4147-A177-3AD203B41FA5}">
                      <a16:colId xmlns:a16="http://schemas.microsoft.com/office/drawing/2014/main" val="763773987"/>
                    </a:ext>
                  </a:extLst>
                </a:gridCol>
                <a:gridCol w="449830">
                  <a:extLst>
                    <a:ext uri="{9D8B030D-6E8A-4147-A177-3AD203B41FA5}">
                      <a16:colId xmlns:a16="http://schemas.microsoft.com/office/drawing/2014/main" val="2585373215"/>
                    </a:ext>
                  </a:extLst>
                </a:gridCol>
                <a:gridCol w="449830">
                  <a:extLst>
                    <a:ext uri="{9D8B030D-6E8A-4147-A177-3AD203B41FA5}">
                      <a16:colId xmlns:a16="http://schemas.microsoft.com/office/drawing/2014/main" val="2316425841"/>
                    </a:ext>
                  </a:extLst>
                </a:gridCol>
                <a:gridCol w="449830">
                  <a:extLst>
                    <a:ext uri="{9D8B030D-6E8A-4147-A177-3AD203B41FA5}">
                      <a16:colId xmlns:a16="http://schemas.microsoft.com/office/drawing/2014/main" val="3998331850"/>
                    </a:ext>
                  </a:extLst>
                </a:gridCol>
                <a:gridCol w="449830">
                  <a:extLst>
                    <a:ext uri="{9D8B030D-6E8A-4147-A177-3AD203B41FA5}">
                      <a16:colId xmlns:a16="http://schemas.microsoft.com/office/drawing/2014/main" val="3344788071"/>
                    </a:ext>
                  </a:extLst>
                </a:gridCol>
                <a:gridCol w="449830">
                  <a:extLst>
                    <a:ext uri="{9D8B030D-6E8A-4147-A177-3AD203B41FA5}">
                      <a16:colId xmlns:a16="http://schemas.microsoft.com/office/drawing/2014/main" val="2722912386"/>
                    </a:ext>
                  </a:extLst>
                </a:gridCol>
              </a:tblGrid>
              <a:tr h="436017">
                <a:tc>
                  <a:txBody>
                    <a:bodyPr/>
                    <a:lstStyle/>
                    <a:p>
                      <a:pPr algn="ctr">
                        <a:lnSpc>
                          <a:spcPct val="130000"/>
                        </a:lnSpc>
                      </a:pPr>
                      <a:r>
                        <a:rPr lang="en-US" sz="1200" dirty="0" err="1">
                          <a:solidFill>
                            <a:schemeClr val="tx1">
                              <a:lumMod val="95000"/>
                              <a:lumOff val="5000"/>
                            </a:schemeClr>
                          </a:solidFill>
                          <a:latin typeface="Arial" panose="020B0604020202020204" pitchFamily="34" charset="0"/>
                          <a:cs typeface="Arial" panose="020B0604020202020204" pitchFamily="34" charset="0"/>
                        </a:rPr>
                        <a:t>Thời</a:t>
                      </a:r>
                      <a:r>
                        <a:rPr lang="en-US" sz="1200" dirty="0">
                          <a:solidFill>
                            <a:schemeClr val="tx1">
                              <a:lumMod val="95000"/>
                              <a:lumOff val="5000"/>
                            </a:schemeClr>
                          </a:solidFill>
                          <a:latin typeface="Arial" panose="020B0604020202020204" pitchFamily="34" charset="0"/>
                          <a:cs typeface="Arial" panose="020B0604020202020204" pitchFamily="34" charset="0"/>
                        </a:rPr>
                        <a:t> </a:t>
                      </a:r>
                      <a:r>
                        <a:rPr lang="en-US" sz="1200" dirty="0" err="1">
                          <a:solidFill>
                            <a:schemeClr val="tx1">
                              <a:lumMod val="95000"/>
                              <a:lumOff val="5000"/>
                            </a:schemeClr>
                          </a:solidFill>
                          <a:latin typeface="Arial" panose="020B0604020202020204" pitchFamily="34" charset="0"/>
                          <a:cs typeface="Arial" panose="020B0604020202020204" pitchFamily="34" charset="0"/>
                        </a:rPr>
                        <a:t>điểm</a:t>
                      </a:r>
                      <a:endParaRPr lang="en-US" sz="1200" dirty="0">
                        <a:solidFill>
                          <a:schemeClr val="tx1">
                            <a:lumMod val="95000"/>
                            <a:lumOff val="5000"/>
                          </a:schemeClr>
                        </a:solidFill>
                        <a:latin typeface="Arial" panose="020B0604020202020204" pitchFamily="34" charset="0"/>
                        <a:cs typeface="Arial" panose="020B0604020202020204" pitchFamily="34" charset="0"/>
                      </a:endParaRPr>
                    </a:p>
                    <a:p>
                      <a:pPr algn="ctr">
                        <a:lnSpc>
                          <a:spcPct val="130000"/>
                        </a:lnSpc>
                      </a:pPr>
                      <a:r>
                        <a:rPr lang="en-US" sz="1200" dirty="0">
                          <a:solidFill>
                            <a:schemeClr val="tx1">
                              <a:lumMod val="95000"/>
                              <a:lumOff val="5000"/>
                            </a:schemeClr>
                          </a:solidFill>
                          <a:latin typeface="Arial" panose="020B0604020202020204" pitchFamily="34" charset="0"/>
                          <a:cs typeface="Arial" panose="020B0604020202020204" pitchFamily="34" charset="0"/>
                        </a:rPr>
                        <a:t>(h)</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200" dirty="0">
                          <a:solidFill>
                            <a:schemeClr val="tx1">
                              <a:lumMod val="95000"/>
                              <a:lumOff val="5000"/>
                            </a:schemeClr>
                          </a:solidFill>
                          <a:latin typeface="Arial" panose="020B0604020202020204" pitchFamily="34" charset="0"/>
                          <a:cs typeface="Arial" panose="020B0604020202020204" pitchFamily="34" charset="0"/>
                        </a:rPr>
                        <a:t>9</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200" dirty="0">
                          <a:solidFill>
                            <a:schemeClr val="tx1">
                              <a:lumMod val="95000"/>
                              <a:lumOff val="5000"/>
                            </a:schemeClr>
                          </a:solidFill>
                          <a:latin typeface="Arial" panose="020B0604020202020204" pitchFamily="34" charset="0"/>
                          <a:cs typeface="Arial" panose="020B0604020202020204" pitchFamily="34" charset="0"/>
                        </a:rPr>
                        <a:t>11</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200" dirty="0">
                          <a:solidFill>
                            <a:schemeClr val="tx1">
                              <a:lumMod val="95000"/>
                              <a:lumOff val="5000"/>
                            </a:schemeClr>
                          </a:solidFill>
                          <a:latin typeface="Arial" panose="020B0604020202020204" pitchFamily="34" charset="0"/>
                          <a:cs typeface="Arial" panose="020B0604020202020204" pitchFamily="34" charset="0"/>
                        </a:rPr>
                        <a:t>13</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200" dirty="0">
                          <a:solidFill>
                            <a:schemeClr val="tx1">
                              <a:lumMod val="95000"/>
                              <a:lumOff val="5000"/>
                            </a:schemeClr>
                          </a:solidFill>
                          <a:latin typeface="Arial" panose="020B0604020202020204" pitchFamily="34" charset="0"/>
                          <a:cs typeface="Arial" panose="020B0604020202020204" pitchFamily="34" charset="0"/>
                        </a:rPr>
                        <a:t>15</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200" dirty="0">
                          <a:solidFill>
                            <a:schemeClr val="tx1">
                              <a:lumMod val="95000"/>
                              <a:lumOff val="5000"/>
                            </a:schemeClr>
                          </a:solidFill>
                          <a:latin typeface="Arial" panose="020B0604020202020204" pitchFamily="34" charset="0"/>
                          <a:cs typeface="Arial" panose="020B0604020202020204" pitchFamily="34" charset="0"/>
                        </a:rPr>
                        <a:t>17</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863005"/>
                  </a:ext>
                </a:extLst>
              </a:tr>
              <a:tr h="436017">
                <a:tc>
                  <a:txBody>
                    <a:bodyPr/>
                    <a:lstStyle/>
                    <a:p>
                      <a:pPr algn="ctr">
                        <a:lnSpc>
                          <a:spcPct val="130000"/>
                        </a:lnSpc>
                      </a:pPr>
                      <a:r>
                        <a:rPr lang="en-US" sz="1200" dirty="0" err="1">
                          <a:latin typeface="Arial" panose="020B0604020202020204" pitchFamily="34" charset="0"/>
                          <a:cs typeface="Arial" panose="020B0604020202020204" pitchFamily="34" charset="0"/>
                        </a:rPr>
                        <a:t>Số</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lượt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khách</a:t>
                      </a:r>
                      <a:endParaRPr lang="en-US" sz="1200" dirty="0">
                        <a:latin typeface="Arial" panose="020B0604020202020204" pitchFamily="34" charset="0"/>
                        <a:cs typeface="Arial" panose="020B0604020202020204" pitchFamily="34" charset="0"/>
                      </a:endParaRP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200" dirty="0">
                          <a:latin typeface="Arial" panose="020B0604020202020204" pitchFamily="34" charset="0"/>
                          <a:cs typeface="Arial" panose="020B0604020202020204" pitchFamily="34" charset="0"/>
                        </a:rPr>
                        <a:t>40</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200" dirty="0">
                          <a:latin typeface="Arial" panose="020B0604020202020204" pitchFamily="34" charset="0"/>
                          <a:cs typeface="Arial" panose="020B0604020202020204" pitchFamily="34" charset="0"/>
                        </a:rPr>
                        <a:t>50</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200" dirty="0">
                          <a:latin typeface="Arial" panose="020B0604020202020204" pitchFamily="34" charset="0"/>
                          <a:cs typeface="Arial" panose="020B0604020202020204" pitchFamily="34" charset="0"/>
                        </a:rPr>
                        <a:t>20</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200" dirty="0">
                          <a:latin typeface="Arial" panose="020B0604020202020204" pitchFamily="34" charset="0"/>
                          <a:cs typeface="Arial" panose="020B0604020202020204" pitchFamily="34" charset="0"/>
                        </a:rPr>
                        <a:t>35</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200" dirty="0">
                          <a:latin typeface="Arial" panose="020B0604020202020204" pitchFamily="34" charset="0"/>
                          <a:cs typeface="Arial" panose="020B0604020202020204" pitchFamily="34" charset="0"/>
                        </a:rPr>
                        <a:t>45</a:t>
                      </a:r>
                    </a:p>
                  </a:txBody>
                  <a:tcPr marL="65918" marR="65918" marT="32959" marB="329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8020358"/>
                  </a:ext>
                </a:extLst>
              </a:tr>
            </a:tbl>
          </a:graphicData>
        </a:graphic>
      </p:graphicFrame>
      <p:pic>
        <p:nvPicPr>
          <p:cNvPr id="2050" name="Picture 2" descr="Lý thuyết Biểu đồ cột- Biểu đồ cột kép Toán 6 Chân trời sáng tạo | Toán lớp  6 - Chân trời sáng tạo">
            <a:extLst>
              <a:ext uri="{FF2B5EF4-FFF2-40B4-BE49-F238E27FC236}">
                <a16:creationId xmlns:a16="http://schemas.microsoft.com/office/drawing/2014/main" id="{540AC0D6-4214-4E27-B58E-CECFE463A0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8198"/>
          <a:stretch/>
        </p:blipFill>
        <p:spPr bwMode="auto">
          <a:xfrm>
            <a:off x="329714" y="1655338"/>
            <a:ext cx="3024336" cy="17046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EFEE8CF-8109-4FA2-BFA4-7754F436463F}"/>
              </a:ext>
            </a:extLst>
          </p:cNvPr>
          <p:cNvSpPr txBox="1"/>
          <p:nvPr/>
        </p:nvSpPr>
        <p:spPr>
          <a:xfrm>
            <a:off x="2535851" y="4775756"/>
            <a:ext cx="1836204" cy="369332"/>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Bảng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56E1020-74C0-4E20-AC78-D67B33D7FE13}"/>
              </a:ext>
            </a:extLst>
          </p:cNvPr>
          <p:cNvSpPr txBox="1"/>
          <p:nvPr/>
        </p:nvSpPr>
        <p:spPr>
          <a:xfrm>
            <a:off x="793668" y="3317378"/>
            <a:ext cx="1836204" cy="369332"/>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đơn</a:t>
            </a:r>
            <a:endParaRPr lang="en-US" dirty="0">
              <a:latin typeface="Arial" panose="020B0604020202020204" pitchFamily="34" charset="0"/>
              <a:cs typeface="Arial" panose="020B0604020202020204" pitchFamily="34" charset="0"/>
            </a:endParaRPr>
          </a:p>
        </p:txBody>
      </p:sp>
      <p:pic>
        <p:nvPicPr>
          <p:cNvPr id="2052" name="Picture 4" descr="Giải Bài 4: Biểu đồ cột - Biểu đồ cột kép - Soạn Giải toán 6 Chân trời sáng  tạo">
            <a:extLst>
              <a:ext uri="{FF2B5EF4-FFF2-40B4-BE49-F238E27FC236}">
                <a16:creationId xmlns:a16="http://schemas.microsoft.com/office/drawing/2014/main" id="{DD9CF7C1-3CA8-40E1-8C3B-9FD6F6A4ABB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4090" t="5486" r="5245" b="7970"/>
          <a:stretch/>
        </p:blipFill>
        <p:spPr bwMode="auto">
          <a:xfrm>
            <a:off x="3842419" y="1681037"/>
            <a:ext cx="2394266" cy="15121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CF12F02-CE23-4E28-9C3D-A6D611506249}"/>
              </a:ext>
            </a:extLst>
          </p:cNvPr>
          <p:cNvSpPr txBox="1"/>
          <p:nvPr/>
        </p:nvSpPr>
        <p:spPr>
          <a:xfrm>
            <a:off x="4071421" y="3220616"/>
            <a:ext cx="1836204" cy="369332"/>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kép</a:t>
            </a:r>
            <a:endParaRPr lang="en-US" dirty="0">
              <a:latin typeface="Arial" panose="020B0604020202020204" pitchFamily="34" charset="0"/>
              <a:cs typeface="Arial" panose="020B0604020202020204" pitchFamily="34" charset="0"/>
            </a:endParaRPr>
          </a:p>
        </p:txBody>
      </p:sp>
      <p:pic>
        <p:nvPicPr>
          <p:cNvPr id="2054" name="Picture 6" descr="Biểu đồ tranh dưới đây cho biết số máy cày của 5 xã">
            <a:extLst>
              <a:ext uri="{FF2B5EF4-FFF2-40B4-BE49-F238E27FC236}">
                <a16:creationId xmlns:a16="http://schemas.microsoft.com/office/drawing/2014/main" id="{5A0E0EA4-1193-4535-ABDA-92AA766544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9955" y="1600436"/>
            <a:ext cx="1974651" cy="16546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80466A1-6F6A-453C-9803-2CAEAF345B51}"/>
              </a:ext>
            </a:extLst>
          </p:cNvPr>
          <p:cNvSpPr txBox="1"/>
          <p:nvPr/>
        </p:nvSpPr>
        <p:spPr>
          <a:xfrm>
            <a:off x="6954056" y="3148608"/>
            <a:ext cx="1836204" cy="369332"/>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p>
        </p:txBody>
      </p:sp>
      <p:pic>
        <p:nvPicPr>
          <p:cNvPr id="14" name="Picture 13">
            <a:extLst>
              <a:ext uri="{FF2B5EF4-FFF2-40B4-BE49-F238E27FC236}">
                <a16:creationId xmlns:a16="http://schemas.microsoft.com/office/drawing/2014/main" id="{16B379F1-2419-40AA-9C5C-C239C71095CC}"/>
              </a:ext>
            </a:extLst>
          </p:cNvPr>
          <p:cNvPicPr>
            <a:picLocks noChangeAspect="1"/>
          </p:cNvPicPr>
          <p:nvPr/>
        </p:nvPicPr>
        <p:blipFill>
          <a:blip r:embed="rId8"/>
          <a:stretch>
            <a:fillRect/>
          </a:stretch>
        </p:blipFill>
        <p:spPr>
          <a:xfrm>
            <a:off x="5853547" y="3451469"/>
            <a:ext cx="1810636" cy="1390840"/>
          </a:xfrm>
          <a:prstGeom prst="rect">
            <a:avLst/>
          </a:prstGeom>
        </p:spPr>
      </p:pic>
      <p:sp>
        <p:nvSpPr>
          <p:cNvPr id="21" name="TextBox 20">
            <a:extLst>
              <a:ext uri="{FF2B5EF4-FFF2-40B4-BE49-F238E27FC236}">
                <a16:creationId xmlns:a16="http://schemas.microsoft.com/office/drawing/2014/main" id="{5B78A6C1-0537-4BC8-9E58-9B198DB0268B}"/>
              </a:ext>
            </a:extLst>
          </p:cNvPr>
          <p:cNvSpPr txBox="1"/>
          <p:nvPr/>
        </p:nvSpPr>
        <p:spPr>
          <a:xfrm>
            <a:off x="5498132" y="4795500"/>
            <a:ext cx="2428618" cy="369332"/>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thẳng</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AEFAB53-8791-C34D-EC73-526EF5E67DC6}"/>
              </a:ext>
            </a:extLst>
          </p:cNvPr>
          <p:cNvSpPr txBox="1"/>
          <p:nvPr/>
        </p:nvSpPr>
        <p:spPr>
          <a:xfrm>
            <a:off x="2777150" y="1754994"/>
            <a:ext cx="3780420" cy="707886"/>
          </a:xfrm>
          <a:prstGeom prst="rect">
            <a:avLst/>
          </a:prstGeom>
          <a:solidFill>
            <a:srgbClr val="FFC000"/>
          </a:solidFill>
        </p:spPr>
        <p:txBody>
          <a:bodyPr wrap="square" rtlCol="0">
            <a:spAutoFit/>
          </a:bodyPr>
          <a:lstStyle/>
          <a:p>
            <a:pPr algn="l"/>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nhóm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đôi</a:t>
            </a:r>
            <a:r>
              <a:rPr lang="en-US" sz="2000" dirty="0">
                <a:latin typeface="Arial" panose="020B0604020202020204" pitchFamily="34" charset="0"/>
                <a:cs typeface="Arial" panose="020B0604020202020204" pitchFamily="34" charset="0"/>
              </a:rPr>
              <a:t> ( 2 </a:t>
            </a:r>
            <a:r>
              <a:rPr lang="en-US" sz="2000" dirty="0" err="1">
                <a:latin typeface="Arial" panose="020B0604020202020204" pitchFamily="34" charset="0"/>
                <a:cs typeface="Arial" panose="020B0604020202020204" pitchFamily="34" charset="0"/>
              </a:rPr>
              <a:t>phút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luận</a:t>
            </a:r>
            <a:r>
              <a:rPr lang="en-US" sz="2000" dirty="0">
                <a:latin typeface="Arial" panose="020B0604020202020204" pitchFamily="34" charset="0"/>
                <a:cs typeface="Arial" panose="020B0604020202020204" pitchFamily="34" charset="0"/>
              </a:rPr>
              <a:t> HĐ2</a:t>
            </a:r>
          </a:p>
        </p:txBody>
      </p:sp>
    </p:spTree>
    <p:extLst>
      <p:ext uri="{BB962C8B-B14F-4D97-AF65-F5344CB8AC3E}">
        <p14:creationId xmlns:p14="http://schemas.microsoft.com/office/powerpoint/2010/main" val="416930954"/>
      </p:ext>
    </p:extLst>
  </p:cSld>
  <p:clrMapOvr>
    <a:masterClrMapping/>
  </p:clrMapOvr>
  <mc:AlternateContent xmlns:mc="http://schemas.openxmlformats.org/markup-compatibility/2006" xmlns:p15="http://schemas.microsoft.com/office/powerpoint/2012/main">
    <mc:Choice Requires="p15">
      <p:transition spd="slow"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randombar(horizontal)">
                                      <p:cBhvr>
                                        <p:cTn id="32" dur="500"/>
                                        <p:tgtEl>
                                          <p:spTgt spid="2050"/>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fade">
                                      <p:cBhvr>
                                        <p:cTn id="42" dur="500"/>
                                        <p:tgtEl>
                                          <p:spTgt spid="2052"/>
                                        </p:tgtEl>
                                      </p:cBhvr>
                                    </p:animEffect>
                                    <p:anim calcmode="lin" valueType="num">
                                      <p:cBhvr>
                                        <p:cTn id="43" dur="500" fill="hold"/>
                                        <p:tgtEl>
                                          <p:spTgt spid="2052"/>
                                        </p:tgtEl>
                                        <p:attrNameLst>
                                          <p:attrName>ppt_x</p:attrName>
                                        </p:attrNameLst>
                                      </p:cBhvr>
                                      <p:tavLst>
                                        <p:tav tm="0">
                                          <p:val>
                                            <p:strVal val="#ppt_x"/>
                                          </p:val>
                                        </p:tav>
                                        <p:tav tm="100000">
                                          <p:val>
                                            <p:strVal val="#ppt_x"/>
                                          </p:val>
                                        </p:tav>
                                      </p:tavLst>
                                    </p:anim>
                                    <p:anim calcmode="lin" valueType="num">
                                      <p:cBhvr>
                                        <p:cTn id="44" dur="500" fill="hold"/>
                                        <p:tgtEl>
                                          <p:spTgt spid="2052"/>
                                        </p:tgtEl>
                                        <p:attrNameLst>
                                          <p:attrName>ppt_y</p:attrName>
                                        </p:attrNameLst>
                                      </p:cBhvr>
                                      <p:tavLst>
                                        <p:tav tm="0">
                                          <p:val>
                                            <p:strVal val="#ppt_y+.1"/>
                                          </p:val>
                                        </p:tav>
                                        <p:tav tm="100000">
                                          <p:val>
                                            <p:strVal val="#ppt_y"/>
                                          </p:val>
                                        </p:tav>
                                      </p:tavLst>
                                    </p:anim>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054"/>
                                        </p:tgtEl>
                                        <p:attrNameLst>
                                          <p:attrName>style.visibility</p:attrName>
                                        </p:attrNameLst>
                                      </p:cBhvr>
                                      <p:to>
                                        <p:strVal val="visible"/>
                                      </p:to>
                                    </p:set>
                                    <p:animEffect transition="in" filter="randombar(horizontal)">
                                      <p:cBhvr>
                                        <p:cTn id="54" dur="500"/>
                                        <p:tgtEl>
                                          <p:spTgt spid="2054"/>
                                        </p:tgtEl>
                                      </p:cBhvr>
                                    </p:animEffect>
                                  </p:childTnLst>
                                </p:cTn>
                              </p:par>
                            </p:childTnLst>
                          </p:cTn>
                        </p:par>
                        <p:par>
                          <p:cTn id="55" fill="hold">
                            <p:stCondLst>
                              <p:cond delay="500"/>
                            </p:stCondLst>
                            <p:childTnLst>
                              <p:par>
                                <p:cTn id="56" presetID="2" presetClass="entr" presetSubtype="4"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2" presetClass="entr" presetSubtype="4"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fill="hold"/>
                                        <p:tgtEl>
                                          <p:spTgt spid="14"/>
                                        </p:tgtEl>
                                        <p:attrNameLst>
                                          <p:attrName>ppt_x</p:attrName>
                                        </p:attrNameLst>
                                      </p:cBhvr>
                                      <p:tavLst>
                                        <p:tav tm="0">
                                          <p:val>
                                            <p:strVal val="#ppt_x"/>
                                          </p:val>
                                        </p:tav>
                                        <p:tav tm="100000">
                                          <p:val>
                                            <p:strVal val="#ppt_x"/>
                                          </p:val>
                                        </p:tav>
                                      </p:tavLst>
                                    </p:anim>
                                    <p:anim calcmode="lin" valueType="num">
                                      <p:cBhvr additive="base">
                                        <p:cTn id="76" dur="500" fill="hold"/>
                                        <p:tgtEl>
                                          <p:spTgt spid="14"/>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2" presetClass="entr" presetSubtype="4"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500" fill="hold"/>
                                        <p:tgtEl>
                                          <p:spTgt spid="21"/>
                                        </p:tgtEl>
                                        <p:attrNameLst>
                                          <p:attrName>ppt_x</p:attrName>
                                        </p:attrNameLst>
                                      </p:cBhvr>
                                      <p:tavLst>
                                        <p:tav tm="0">
                                          <p:val>
                                            <p:strVal val="#ppt_x"/>
                                          </p:val>
                                        </p:tav>
                                        <p:tav tm="100000">
                                          <p:val>
                                            <p:strVal val="#ppt_x"/>
                                          </p:val>
                                        </p:tav>
                                      </p:tavLst>
                                    </p:anim>
                                    <p:anim calcmode="lin" valueType="num">
                                      <p:cBhvr additive="base">
                                        <p:cTn id="8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P spid="15" grpId="0"/>
      <p:bldP spid="17" grpId="0"/>
      <p:bldP spid="19" grpId="0"/>
      <p:bldP spid="21" grpId="0"/>
      <p:bldP spid="5" grpId="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31540" y="304292"/>
            <a:ext cx="1080120" cy="3240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TextBox 32"/>
          <p:cNvSpPr txBox="1"/>
          <p:nvPr/>
        </p:nvSpPr>
        <p:spPr>
          <a:xfrm>
            <a:off x="431539" y="315073"/>
            <a:ext cx="1080121" cy="369332"/>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Ví</a:t>
            </a:r>
            <a:r>
              <a:rPr kumimoji="0" lang="en-US" sz="18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1800" b="1"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dụ</a:t>
            </a:r>
            <a:r>
              <a:rPr kumimoji="0" lang="en-US" sz="18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3:</a:t>
            </a:r>
            <a:endParaRPr kumimoji="0" lang="vi-VN" sz="18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5" name="Table 5">
            <a:extLst>
              <a:ext uri="{FF2B5EF4-FFF2-40B4-BE49-F238E27FC236}">
                <a16:creationId xmlns:a16="http://schemas.microsoft.com/office/drawing/2014/main" id="{A1ED7815-A1EE-4DC7-9127-6E293EA4FA47}"/>
              </a:ext>
            </a:extLst>
          </p:cNvPr>
          <p:cNvGraphicFramePr>
            <a:graphicFrameLocks noGrp="1"/>
          </p:cNvGraphicFramePr>
          <p:nvPr>
            <p:extLst>
              <p:ext uri="{D42A27DB-BD31-4B8C-83A1-F6EECF244321}">
                <p14:modId xmlns:p14="http://schemas.microsoft.com/office/powerpoint/2010/main" val="2968742133"/>
              </p:ext>
            </p:extLst>
          </p:nvPr>
        </p:nvGraphicFramePr>
        <p:xfrm>
          <a:off x="323528" y="4016905"/>
          <a:ext cx="8460940" cy="910732"/>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763773987"/>
                    </a:ext>
                  </a:extLst>
                </a:gridCol>
                <a:gridCol w="1296144">
                  <a:extLst>
                    <a:ext uri="{9D8B030D-6E8A-4147-A177-3AD203B41FA5}">
                      <a16:colId xmlns:a16="http://schemas.microsoft.com/office/drawing/2014/main" val="2585373215"/>
                    </a:ext>
                  </a:extLst>
                </a:gridCol>
                <a:gridCol w="1188132">
                  <a:extLst>
                    <a:ext uri="{9D8B030D-6E8A-4147-A177-3AD203B41FA5}">
                      <a16:colId xmlns:a16="http://schemas.microsoft.com/office/drawing/2014/main" val="2316425841"/>
                    </a:ext>
                  </a:extLst>
                </a:gridCol>
                <a:gridCol w="1116124">
                  <a:extLst>
                    <a:ext uri="{9D8B030D-6E8A-4147-A177-3AD203B41FA5}">
                      <a16:colId xmlns:a16="http://schemas.microsoft.com/office/drawing/2014/main" val="3998331850"/>
                    </a:ext>
                  </a:extLst>
                </a:gridCol>
                <a:gridCol w="1044116">
                  <a:extLst>
                    <a:ext uri="{9D8B030D-6E8A-4147-A177-3AD203B41FA5}">
                      <a16:colId xmlns:a16="http://schemas.microsoft.com/office/drawing/2014/main" val="3344788071"/>
                    </a:ext>
                  </a:extLst>
                </a:gridCol>
                <a:gridCol w="1174630">
                  <a:extLst>
                    <a:ext uri="{9D8B030D-6E8A-4147-A177-3AD203B41FA5}">
                      <a16:colId xmlns:a16="http://schemas.microsoft.com/office/drawing/2014/main" val="2722912386"/>
                    </a:ext>
                  </a:extLst>
                </a:gridCol>
                <a:gridCol w="1057618">
                  <a:extLst>
                    <a:ext uri="{9D8B030D-6E8A-4147-A177-3AD203B41FA5}">
                      <a16:colId xmlns:a16="http://schemas.microsoft.com/office/drawing/2014/main" val="238302283"/>
                    </a:ext>
                  </a:extLst>
                </a:gridCol>
              </a:tblGrid>
              <a:tr h="535320">
                <a:tc>
                  <a:txBody>
                    <a:bodyPr/>
                    <a:lstStyle/>
                    <a:p>
                      <a:pPr algn="ctr">
                        <a:lnSpc>
                          <a:spcPct val="130000"/>
                        </a:lnSpc>
                      </a:pPr>
                      <a:r>
                        <a:rPr lang="en-US" sz="1600" dirty="0" err="1">
                          <a:solidFill>
                            <a:schemeClr val="tx1">
                              <a:lumMod val="95000"/>
                              <a:lumOff val="5000"/>
                            </a:schemeClr>
                          </a:solidFill>
                          <a:latin typeface="Arial" panose="020B0604020202020204" pitchFamily="34" charset="0"/>
                          <a:cs typeface="Arial" panose="020B0604020202020204" pitchFamily="34" charset="0"/>
                        </a:rPr>
                        <a:t>Năm</a:t>
                      </a:r>
                      <a:endParaRPr lang="en-US" sz="16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1954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1961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1978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1999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2009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r>
                        <a:rPr lang="en-US" sz="1600" dirty="0">
                          <a:solidFill>
                            <a:schemeClr val="tx1">
                              <a:lumMod val="95000"/>
                              <a:lumOff val="5000"/>
                            </a:schemeClr>
                          </a:solidFill>
                          <a:latin typeface="Arial" panose="020B0604020202020204" pitchFamily="34" charset="0"/>
                          <a:cs typeface="Arial" panose="020B0604020202020204" pitchFamily="34" charset="0"/>
                        </a:rPr>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5863005"/>
                  </a:ext>
                </a:extLst>
              </a:tr>
              <a:tr h="336714">
                <a:tc>
                  <a:txBody>
                    <a:bodyPr/>
                    <a:lstStyle/>
                    <a:p>
                      <a:pPr algn="ctr">
                        <a:lnSpc>
                          <a:spcPct val="130000"/>
                        </a:lnSpc>
                      </a:pPr>
                      <a:r>
                        <a:rPr lang="en-US" sz="1600" dirty="0" err="1">
                          <a:latin typeface="Arial" panose="020B0604020202020204" pitchFamily="34" charset="0"/>
                          <a:cs typeface="Arial" panose="020B0604020202020204" pitchFamily="34" charset="0"/>
                        </a:rPr>
                        <a:t>Dân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người</a:t>
                      </a:r>
                      <a:r>
                        <a:rPr lang="en-US" sz="16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pPr>
                      <a:endParaRPr lang="en-US"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8020358"/>
                  </a:ext>
                </a:extLst>
              </a:tr>
            </a:tbl>
          </a:graphicData>
        </a:graphic>
      </p:graphicFrame>
      <p:sp>
        <p:nvSpPr>
          <p:cNvPr id="13" name="TextBox 12">
            <a:extLst>
              <a:ext uri="{FF2B5EF4-FFF2-40B4-BE49-F238E27FC236}">
                <a16:creationId xmlns:a16="http://schemas.microsoft.com/office/drawing/2014/main" id="{2A81ECB3-5DB4-41E9-B5DE-84E9339941A4}"/>
              </a:ext>
            </a:extLst>
          </p:cNvPr>
          <p:cNvSpPr txBox="1"/>
          <p:nvPr/>
        </p:nvSpPr>
        <p:spPr>
          <a:xfrm>
            <a:off x="1511660" y="181891"/>
            <a:ext cx="7069065" cy="87203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Biểu</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đồ</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đoạn</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thẳng</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ở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Hình</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16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biểu</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diễn</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dân</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số</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của</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Thủ</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đô</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Hà</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Nội</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ở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một</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số</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năm</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trong</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giai</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đoạn</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từ</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năm</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1954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đến</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r>
              <a:rPr kumimoji="0" lang="en-US" sz="1800" b="0" i="1" u="none" strike="noStrike" kern="1200" cap="none" spc="0" normalizeH="0" noProof="0" dirty="0" err="1">
                <a:ln>
                  <a:noFill/>
                </a:ln>
                <a:effectLst/>
                <a:uLnTx/>
                <a:uFillTx/>
                <a:latin typeface="Arial" panose="020B0604020202020204" pitchFamily="34" charset="0"/>
                <a:ea typeface="+mn-ea"/>
                <a:cs typeface="Arial" panose="020B0604020202020204" pitchFamily="34" charset="0"/>
              </a:rPr>
              <a:t>năm</a:t>
            </a:r>
            <a:r>
              <a:rPr kumimoji="0" lang="en-US" sz="1800" b="0" i="1" u="none" strike="noStrike" kern="1200" cap="none" spc="0" normalizeH="0" noProof="0" dirty="0">
                <a:ln>
                  <a:noFill/>
                </a:ln>
                <a:effectLst/>
                <a:uLnTx/>
                <a:uFillTx/>
                <a:latin typeface="Arial" panose="020B0604020202020204" pitchFamily="34" charset="0"/>
                <a:ea typeface="+mn-ea"/>
                <a:cs typeface="Arial" panose="020B0604020202020204" pitchFamily="34" charset="0"/>
              </a:rPr>
              <a:t> 2019.</a:t>
            </a:r>
            <a:endParaRPr kumimoji="0" lang="vi-VN" sz="18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DF68FE9-D5FD-4777-8E66-27FF96A8255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91780" y="1176263"/>
            <a:ext cx="4358470" cy="2678390"/>
          </a:xfrm>
          <a:prstGeom prst="rect">
            <a:avLst/>
          </a:prstGeom>
        </p:spPr>
      </p:pic>
      <p:sp>
        <p:nvSpPr>
          <p:cNvPr id="6" name="TextBox 5">
            <a:extLst>
              <a:ext uri="{FF2B5EF4-FFF2-40B4-BE49-F238E27FC236}">
                <a16:creationId xmlns:a16="http://schemas.microsoft.com/office/drawing/2014/main" id="{A0051E0A-7920-4B1A-ACE9-FDDA1D6424BE}"/>
              </a:ext>
            </a:extLst>
          </p:cNvPr>
          <p:cNvSpPr txBox="1"/>
          <p:nvPr/>
        </p:nvSpPr>
        <p:spPr>
          <a:xfrm>
            <a:off x="2321750" y="4545307"/>
            <a:ext cx="54006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3DD9F177-0962-4695-8459-B77256FC349E}"/>
              </a:ext>
            </a:extLst>
          </p:cNvPr>
          <p:cNvSpPr txBox="1"/>
          <p:nvPr/>
        </p:nvSpPr>
        <p:spPr>
          <a:xfrm>
            <a:off x="3625495" y="4536417"/>
            <a:ext cx="54006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52A1959-72AF-4AD7-9A4B-24003CF156FC}"/>
              </a:ext>
            </a:extLst>
          </p:cNvPr>
          <p:cNvSpPr txBox="1"/>
          <p:nvPr/>
        </p:nvSpPr>
        <p:spPr>
          <a:xfrm>
            <a:off x="4767862" y="4572841"/>
            <a:ext cx="54006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75B00C21-1101-4ABD-AB30-D2CEDFD96BF8}"/>
              </a:ext>
            </a:extLst>
          </p:cNvPr>
          <p:cNvSpPr txBox="1"/>
          <p:nvPr/>
        </p:nvSpPr>
        <p:spPr>
          <a:xfrm>
            <a:off x="5762085" y="4565573"/>
            <a:ext cx="54006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BE5ADF8A-0A9D-4271-84B3-0D4C1E8B612D}"/>
              </a:ext>
            </a:extLst>
          </p:cNvPr>
          <p:cNvSpPr txBox="1"/>
          <p:nvPr/>
        </p:nvSpPr>
        <p:spPr>
          <a:xfrm>
            <a:off x="6935483" y="4551806"/>
            <a:ext cx="54006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9E3B863C-974B-4BE2-8468-4DDE3E9397CD}"/>
              </a:ext>
            </a:extLst>
          </p:cNvPr>
          <p:cNvSpPr txBox="1"/>
          <p:nvPr/>
        </p:nvSpPr>
        <p:spPr>
          <a:xfrm>
            <a:off x="8061880" y="4521229"/>
            <a:ext cx="54006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CA4E3FE3-A914-45C5-8CC6-3A381AC23C80}"/>
              </a:ext>
            </a:extLst>
          </p:cNvPr>
          <p:cNvSpPr txBox="1"/>
          <p:nvPr/>
        </p:nvSpPr>
        <p:spPr>
          <a:xfrm>
            <a:off x="2067934" y="4551806"/>
            <a:ext cx="944989" cy="338554"/>
          </a:xfrm>
          <a:prstGeom prst="rect">
            <a:avLst/>
          </a:prstGeom>
          <a:noFill/>
        </p:spPr>
        <p:txBody>
          <a:bodyPr wrap="square" rtlCol="0">
            <a:spAutoFit/>
          </a:bodyP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53 000</a:t>
            </a:r>
          </a:p>
        </p:txBody>
      </p:sp>
      <p:sp>
        <p:nvSpPr>
          <p:cNvPr id="16" name="TextBox 15">
            <a:extLst>
              <a:ext uri="{FF2B5EF4-FFF2-40B4-BE49-F238E27FC236}">
                <a16:creationId xmlns:a16="http://schemas.microsoft.com/office/drawing/2014/main" id="{F7D1ACEB-FB45-46F5-98E7-62FC998AF2C9}"/>
              </a:ext>
            </a:extLst>
          </p:cNvPr>
          <p:cNvSpPr txBox="1"/>
          <p:nvPr/>
        </p:nvSpPr>
        <p:spPr>
          <a:xfrm>
            <a:off x="3298630" y="4551806"/>
            <a:ext cx="944989" cy="338554"/>
          </a:xfrm>
          <a:prstGeom prst="rect">
            <a:avLst/>
          </a:prstGeom>
          <a:noFill/>
        </p:spPr>
        <p:txBody>
          <a:bodyPr wrap="square" rtlCol="0">
            <a:spAutoFit/>
          </a:bodyP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91 000</a:t>
            </a:r>
          </a:p>
        </p:txBody>
      </p:sp>
      <p:sp>
        <p:nvSpPr>
          <p:cNvPr id="17" name="TextBox 16">
            <a:extLst>
              <a:ext uri="{FF2B5EF4-FFF2-40B4-BE49-F238E27FC236}">
                <a16:creationId xmlns:a16="http://schemas.microsoft.com/office/drawing/2014/main" id="{4908B185-F9B2-4391-AE9E-2D86E8754A30}"/>
              </a:ext>
            </a:extLst>
          </p:cNvPr>
          <p:cNvSpPr txBox="1"/>
          <p:nvPr/>
        </p:nvSpPr>
        <p:spPr>
          <a:xfrm>
            <a:off x="4333363" y="4596351"/>
            <a:ext cx="1264253" cy="338554"/>
          </a:xfrm>
          <a:prstGeom prst="rect">
            <a:avLst/>
          </a:prstGeom>
          <a:noFill/>
        </p:spPr>
        <p:txBody>
          <a:bodyPr wrap="square" rtlCol="0">
            <a:spAutoFit/>
          </a:bodyP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2 500 000</a:t>
            </a:r>
          </a:p>
        </p:txBody>
      </p:sp>
      <p:sp>
        <p:nvSpPr>
          <p:cNvPr id="18" name="TextBox 17">
            <a:extLst>
              <a:ext uri="{FF2B5EF4-FFF2-40B4-BE49-F238E27FC236}">
                <a16:creationId xmlns:a16="http://schemas.microsoft.com/office/drawing/2014/main" id="{474065D2-CEA0-4C27-9471-979C6D906F7A}"/>
              </a:ext>
            </a:extLst>
          </p:cNvPr>
          <p:cNvSpPr txBox="1"/>
          <p:nvPr/>
        </p:nvSpPr>
        <p:spPr>
          <a:xfrm>
            <a:off x="5399988" y="4570593"/>
            <a:ext cx="1264253" cy="338554"/>
          </a:xfrm>
          <a:prstGeom prst="rect">
            <a:avLst/>
          </a:prstGeom>
          <a:noFill/>
        </p:spPr>
        <p:txBody>
          <a:bodyPr wrap="square" rtlCol="0">
            <a:spAutoFit/>
          </a:bodyP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2 672 122</a:t>
            </a:r>
          </a:p>
        </p:txBody>
      </p:sp>
      <p:sp>
        <p:nvSpPr>
          <p:cNvPr id="19" name="TextBox 18">
            <a:extLst>
              <a:ext uri="{FF2B5EF4-FFF2-40B4-BE49-F238E27FC236}">
                <a16:creationId xmlns:a16="http://schemas.microsoft.com/office/drawing/2014/main" id="{A91D57D5-AD28-42C1-986A-D60D1091C480}"/>
              </a:ext>
            </a:extLst>
          </p:cNvPr>
          <p:cNvSpPr txBox="1"/>
          <p:nvPr/>
        </p:nvSpPr>
        <p:spPr>
          <a:xfrm>
            <a:off x="6483955" y="4550090"/>
            <a:ext cx="1264253" cy="338554"/>
          </a:xfrm>
          <a:prstGeom prst="rect">
            <a:avLst/>
          </a:prstGeom>
          <a:noFill/>
        </p:spPr>
        <p:txBody>
          <a:bodyPr wrap="square" rtlCol="0">
            <a:spAutoFit/>
          </a:bodyP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6 448 837</a:t>
            </a:r>
          </a:p>
        </p:txBody>
      </p:sp>
      <p:sp>
        <p:nvSpPr>
          <p:cNvPr id="20" name="TextBox 19">
            <a:extLst>
              <a:ext uri="{FF2B5EF4-FFF2-40B4-BE49-F238E27FC236}">
                <a16:creationId xmlns:a16="http://schemas.microsoft.com/office/drawing/2014/main" id="{F5D1B71C-9462-4FE3-BBA9-67452FBA2349}"/>
              </a:ext>
            </a:extLst>
          </p:cNvPr>
          <p:cNvSpPr txBox="1"/>
          <p:nvPr/>
        </p:nvSpPr>
        <p:spPr>
          <a:xfrm>
            <a:off x="7593273" y="4550090"/>
            <a:ext cx="1264253" cy="338554"/>
          </a:xfrm>
          <a:prstGeom prst="rect">
            <a:avLst/>
          </a:prstGeom>
          <a:noFill/>
        </p:spPr>
        <p:txBody>
          <a:bodyPr wrap="square" rtlCol="0">
            <a:spAutoFit/>
          </a:bodyPr>
          <a:lstStyle/>
          <a:p>
            <a:pPr algn="ctr"/>
            <a:r>
              <a:rPr lang="en-US" sz="1600" b="1" dirty="0">
                <a:solidFill>
                  <a:schemeClr val="accent6">
                    <a:lumMod val="50000"/>
                  </a:schemeClr>
                </a:solidFill>
                <a:latin typeface="Arial" panose="020B0604020202020204" pitchFamily="34" charset="0"/>
                <a:cs typeface="Arial" panose="020B0604020202020204" pitchFamily="34" charset="0"/>
              </a:rPr>
              <a:t>8 053 663</a:t>
            </a:r>
          </a:p>
        </p:txBody>
      </p:sp>
    </p:spTree>
    <p:extLst>
      <p:ext uri="{BB962C8B-B14F-4D97-AF65-F5344CB8AC3E}">
        <p14:creationId xmlns:p14="http://schemas.microsoft.com/office/powerpoint/2010/main" val="2461332414"/>
      </p:ext>
    </p:extLst>
  </p:cSld>
  <p:clrMapOvr>
    <a:masterClrMapping/>
  </p:clrMapOvr>
  <mc:AlternateContent xmlns:mc="http://schemas.openxmlformats.org/markup-compatibility/2006" xmlns:p159="http://schemas.microsoft.com/office/powerpoint/2015/09/main">
    <mc:Choice Requires="p159">
      <p:transition advClick="0" advTm="3000">
        <p159:morph option="byChar"/>
      </p:transition>
    </mc:Choice>
    <mc:Fallback xmlns="">
      <p:transition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1" nodeType="clickEffect">
                                  <p:stCondLst>
                                    <p:cond delay="0"/>
                                  </p:stCondLst>
                                  <p:childTnLst>
                                    <p:animEffect transition="out" filter="wipe(down)">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0"/>
                                  </p:stCondLst>
                                  <p:childTnLst>
                                    <p:animEffect transition="out" filter="wipe(down)">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childTnLst>
                          </p:cTn>
                        </p:par>
                        <p:par>
                          <p:cTn id="73" fill="hold">
                            <p:stCondLst>
                              <p:cond delay="500"/>
                            </p:stCondLst>
                            <p:childTnLst>
                              <p:par>
                                <p:cTn id="74" presetID="2" presetClass="entr" presetSubtype="4"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ppt_x"/>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grpId="1" nodeType="clickEffect">
                                  <p:stCondLst>
                                    <p:cond delay="0"/>
                                  </p:stCondLst>
                                  <p:childTnLst>
                                    <p:animEffect transition="out" filter="wipe(down)">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par>
                          <p:cTn id="83" fill="hold">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additive="base">
                                        <p:cTn id="86" dur="500" fill="hold"/>
                                        <p:tgtEl>
                                          <p:spTgt spid="18"/>
                                        </p:tgtEl>
                                        <p:attrNameLst>
                                          <p:attrName>ppt_x</p:attrName>
                                        </p:attrNameLst>
                                      </p:cBhvr>
                                      <p:tavLst>
                                        <p:tav tm="0">
                                          <p:val>
                                            <p:strVal val="#ppt_x"/>
                                          </p:val>
                                        </p:tav>
                                        <p:tav tm="100000">
                                          <p:val>
                                            <p:strVal val="#ppt_x"/>
                                          </p:val>
                                        </p:tav>
                                      </p:tavLst>
                                    </p:anim>
                                    <p:anim calcmode="lin" valueType="num">
                                      <p:cBhvr additive="base">
                                        <p:cTn id="8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xit" presetSubtype="4" fill="hold" grpId="1" nodeType="clickEffect">
                                  <p:stCondLst>
                                    <p:cond delay="0"/>
                                  </p:stCondLst>
                                  <p:childTnLst>
                                    <p:animEffect transition="out" filter="wipe(down)">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par>
                          <p:cTn id="93" fill="hold">
                            <p:stCondLst>
                              <p:cond delay="500"/>
                            </p:stCondLst>
                            <p:childTnLst>
                              <p:par>
                                <p:cTn id="94" presetID="2" presetClass="entr" presetSubtype="4"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 calcmode="lin" valueType="num">
                                      <p:cBhvr additive="base">
                                        <p:cTn id="96" dur="500" fill="hold"/>
                                        <p:tgtEl>
                                          <p:spTgt spid="19"/>
                                        </p:tgtEl>
                                        <p:attrNameLst>
                                          <p:attrName>ppt_x</p:attrName>
                                        </p:attrNameLst>
                                      </p:cBhvr>
                                      <p:tavLst>
                                        <p:tav tm="0">
                                          <p:val>
                                            <p:strVal val="#ppt_x"/>
                                          </p:val>
                                        </p:tav>
                                        <p:tav tm="100000">
                                          <p:val>
                                            <p:strVal val="#ppt_x"/>
                                          </p:val>
                                        </p:tav>
                                      </p:tavLst>
                                    </p:anim>
                                    <p:anim calcmode="lin" valueType="num">
                                      <p:cBhvr additive="base">
                                        <p:cTn id="9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xit" presetSubtype="4" fill="hold" grpId="1" nodeType="clickEffect">
                                  <p:stCondLst>
                                    <p:cond delay="0"/>
                                  </p:stCondLst>
                                  <p:childTnLst>
                                    <p:animEffect transition="out" filter="wipe(down)">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childTnLst>
                          </p:cTn>
                        </p:par>
                        <p:par>
                          <p:cTn id="103" fill="hold">
                            <p:stCondLst>
                              <p:cond delay="500"/>
                            </p:stCondLst>
                            <p:childTnLst>
                              <p:par>
                                <p:cTn id="104" presetID="2" presetClass="entr" presetSubtype="4" fill="hold" grpId="0" nodeType="afterEffect">
                                  <p:stCondLst>
                                    <p:cond delay="0"/>
                                  </p:stCondLst>
                                  <p:childTnLst>
                                    <p:set>
                                      <p:cBhvr>
                                        <p:cTn id="105" dur="1" fill="hold">
                                          <p:stCondLst>
                                            <p:cond delay="0"/>
                                          </p:stCondLst>
                                        </p:cTn>
                                        <p:tgtEl>
                                          <p:spTgt spid="20"/>
                                        </p:tgtEl>
                                        <p:attrNameLst>
                                          <p:attrName>style.visibility</p:attrName>
                                        </p:attrNameLst>
                                      </p:cBhvr>
                                      <p:to>
                                        <p:strVal val="visible"/>
                                      </p:to>
                                    </p:set>
                                    <p:anim calcmode="lin" valueType="num">
                                      <p:cBhvr additive="base">
                                        <p:cTn id="106" dur="500" fill="hold"/>
                                        <p:tgtEl>
                                          <p:spTgt spid="20"/>
                                        </p:tgtEl>
                                        <p:attrNameLst>
                                          <p:attrName>ppt_x</p:attrName>
                                        </p:attrNameLst>
                                      </p:cBhvr>
                                      <p:tavLst>
                                        <p:tav tm="0">
                                          <p:val>
                                            <p:strVal val="#ppt_x"/>
                                          </p:val>
                                        </p:tav>
                                        <p:tav tm="100000">
                                          <p:val>
                                            <p:strVal val="#ppt_x"/>
                                          </p:val>
                                        </p:tav>
                                      </p:tavLst>
                                    </p:anim>
                                    <p:anim calcmode="lin" valueType="num">
                                      <p:cBhvr additive="base">
                                        <p:cTn id="10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3" grpId="0"/>
      <p:bldP spid="6" grpId="0"/>
      <p:bldP spid="6" grpId="1"/>
      <p:bldP spid="10" grpId="0"/>
      <p:bldP spid="10" grpId="1"/>
      <p:bldP spid="11" grpId="0"/>
      <p:bldP spid="11" grpId="1"/>
      <p:bldP spid="12" grpId="0"/>
      <p:bldP spid="12" grpId="1"/>
      <p:bldP spid="14" grpId="0"/>
      <p:bldP spid="14" grpId="1"/>
      <p:bldP spid="15" grpId="0"/>
      <p:bldP spid="15" grpId="1"/>
      <p:bldP spid="7" grpId="0"/>
      <p:bldP spid="16"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E01A4CE-5D6C-47D6-AEF8-609CAE472128}"/>
              </a:ext>
            </a:extLst>
          </p:cNvPr>
          <p:cNvPicPr>
            <a:picLocks noChangeAspect="1"/>
          </p:cNvPicPr>
          <p:nvPr/>
        </p:nvPicPr>
        <p:blipFill>
          <a:blip r:embed="rId3"/>
          <a:stretch>
            <a:fillRect/>
          </a:stretch>
        </p:blipFill>
        <p:spPr>
          <a:xfrm>
            <a:off x="1842" y="1910"/>
            <a:ext cx="9145761" cy="5144491"/>
          </a:xfrm>
          <a:prstGeom prst="rect">
            <a:avLst/>
          </a:prstGeom>
        </p:spPr>
      </p:pic>
      <p:sp>
        <p:nvSpPr>
          <p:cNvPr id="13" name="Text Box 7"/>
          <p:cNvSpPr txBox="1">
            <a:spLocks noChangeArrowheads="1"/>
          </p:cNvSpPr>
          <p:nvPr/>
        </p:nvSpPr>
        <p:spPr bwMode="auto">
          <a:xfrm>
            <a:off x="2627784" y="1924472"/>
            <a:ext cx="3888432" cy="855427"/>
          </a:xfrm>
          <a:prstGeom prst="rect">
            <a:avLst/>
          </a:prstGeom>
          <a:solidFill>
            <a:schemeClr val="bg2">
              <a:lumMod val="90000"/>
            </a:schemeClr>
          </a:solidFill>
          <a:ln w="9525">
            <a:noFill/>
            <a:miter lim="800000"/>
            <a:headEnd/>
            <a:tailEnd/>
          </a:ln>
        </p:spPr>
        <p:txBody>
          <a:bodyPr wrap="square" lIns="45720" tIns="22860" rIns="45720" bIns="22860">
            <a:spAutoFit/>
          </a:bodyPr>
          <a:lstStyle/>
          <a:p>
            <a:pPr marL="0" marR="0" lvl="0" indent="0" algn="ctr" defTabSz="816208" rtl="0" eaLnBrk="1" fontAlgn="auto" latinLnBrk="0" hangingPunct="1">
              <a:lnSpc>
                <a:spcPct val="15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7030A0"/>
                </a:solidFill>
                <a:effectLst/>
                <a:uLnTx/>
                <a:uFillTx/>
                <a:latin typeface="Arial" panose="020B0604020202020204" pitchFamily="34" charset="0"/>
                <a:ea typeface="宋体" panose="02010600030101010101" pitchFamily="2" charset="-122"/>
                <a:cs typeface="Arial" panose="020B0604020202020204" pitchFamily="34" charset="0"/>
              </a:rPr>
              <a:t>LUYỆN</a:t>
            </a:r>
            <a:r>
              <a:rPr kumimoji="0" lang="en-US" altLang="zh-CN" sz="4000" b="1" i="0" u="none" strike="noStrike" kern="0" cap="none" spc="0" normalizeH="0" noProof="0" dirty="0">
                <a:ln>
                  <a:noFill/>
                </a:ln>
                <a:solidFill>
                  <a:srgbClr val="7030A0"/>
                </a:solidFill>
                <a:effectLst/>
                <a:uLnTx/>
                <a:uFillTx/>
                <a:latin typeface="Arial" panose="020B0604020202020204" pitchFamily="34" charset="0"/>
                <a:ea typeface="宋体" panose="02010600030101010101" pitchFamily="2" charset="-122"/>
                <a:cs typeface="Arial" panose="020B0604020202020204" pitchFamily="34" charset="0"/>
              </a:rPr>
              <a:t> TẬP</a:t>
            </a:r>
            <a:endParaRPr kumimoji="0" lang="en-CA" sz="4000" b="1" i="0" u="none" strike="noStrike" kern="1200" cap="none" spc="-113" normalizeH="0" baseline="0" noProof="0" dirty="0">
              <a:ln>
                <a:noFill/>
              </a:ln>
              <a:solidFill>
                <a:srgbClr val="703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979280306"/>
      </p:ext>
    </p:extLst>
  </p:cSld>
  <p:clrMapOvr>
    <a:masterClrMapping/>
  </p:clrMapOvr>
  <mc:AlternateContent xmlns:mc="http://schemas.openxmlformats.org/markup-compatibility/2006" xmlns:p15="http://schemas.microsoft.com/office/powerpoint/2012/main">
    <mc:Choice Requires="p15">
      <p:transition spd="med" advClick="0" advTm="3000">
        <p15:prstTrans prst="peelOff"/>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2242;p58">
            <a:extLst>
              <a:ext uri="{FF2B5EF4-FFF2-40B4-BE49-F238E27FC236}">
                <a16:creationId xmlns:a16="http://schemas.microsoft.com/office/drawing/2014/main" id="{363F761A-1099-4277-B9B7-7E36F5813C0D}"/>
              </a:ext>
            </a:extLst>
          </p:cNvPr>
          <p:cNvGrpSpPr/>
          <p:nvPr/>
        </p:nvGrpSpPr>
        <p:grpSpPr>
          <a:xfrm>
            <a:off x="7858352" y="37401"/>
            <a:ext cx="148046" cy="182875"/>
            <a:chOff x="5803200" y="3023808"/>
            <a:chExt cx="96775" cy="117900"/>
          </a:xfrm>
        </p:grpSpPr>
        <p:sp>
          <p:nvSpPr>
            <p:cNvPr id="27" name="Google Shape;2243;p58">
              <a:extLst>
                <a:ext uri="{FF2B5EF4-FFF2-40B4-BE49-F238E27FC236}">
                  <a16:creationId xmlns:a16="http://schemas.microsoft.com/office/drawing/2014/main" id="{F5DB0D2F-82C7-41DF-B008-C98DBC0F21CE}"/>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ea typeface="汉仪小麦体简"/>
                <a:cs typeface="Arial"/>
                <a:sym typeface="Arial"/>
              </a:endParaRPr>
            </a:p>
          </p:txBody>
        </p:sp>
        <p:sp>
          <p:nvSpPr>
            <p:cNvPr id="28" name="Google Shape;2244;p58">
              <a:extLst>
                <a:ext uri="{FF2B5EF4-FFF2-40B4-BE49-F238E27FC236}">
                  <a16:creationId xmlns:a16="http://schemas.microsoft.com/office/drawing/2014/main" id="{27E72AA7-6412-406D-B51E-CC6E597CD828}"/>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ea typeface="汉仪小麦体简"/>
                <a:cs typeface="Arial"/>
                <a:sym typeface="Arial"/>
              </a:endParaRPr>
            </a:p>
          </p:txBody>
        </p:sp>
        <p:sp>
          <p:nvSpPr>
            <p:cNvPr id="29" name="Google Shape;2245;p58">
              <a:extLst>
                <a:ext uri="{FF2B5EF4-FFF2-40B4-BE49-F238E27FC236}">
                  <a16:creationId xmlns:a16="http://schemas.microsoft.com/office/drawing/2014/main" id="{21139173-4D21-4B24-9262-5BA1F4802435}"/>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
                <a:ea typeface="汉仪小麦体简"/>
                <a:cs typeface="Arial"/>
                <a:sym typeface="Arial"/>
              </a:endParaRPr>
            </a:p>
          </p:txBody>
        </p:sp>
      </p:grpSp>
      <p:grpSp>
        <p:nvGrpSpPr>
          <p:cNvPr id="30" name="Google Shape;2211;p57">
            <a:extLst>
              <a:ext uri="{FF2B5EF4-FFF2-40B4-BE49-F238E27FC236}">
                <a16:creationId xmlns:a16="http://schemas.microsoft.com/office/drawing/2014/main" id="{88E8E16D-9789-4DC4-A3F9-378CF85FC134}"/>
              </a:ext>
            </a:extLst>
          </p:cNvPr>
          <p:cNvGrpSpPr/>
          <p:nvPr/>
        </p:nvGrpSpPr>
        <p:grpSpPr>
          <a:xfrm>
            <a:off x="308468" y="425488"/>
            <a:ext cx="434298" cy="323170"/>
            <a:chOff x="5197967" y="3714018"/>
            <a:chExt cx="386455" cy="287569"/>
          </a:xfrm>
        </p:grpSpPr>
        <p:sp>
          <p:nvSpPr>
            <p:cNvPr id="31" name="Google Shape;2212;p57">
              <a:extLst>
                <a:ext uri="{FF2B5EF4-FFF2-40B4-BE49-F238E27FC236}">
                  <a16:creationId xmlns:a16="http://schemas.microsoft.com/office/drawing/2014/main" id="{07C37955-5F06-44AB-B604-E70E7C1DC84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rgbClr val="7ABED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32" name="Google Shape;2213;p57">
              <a:extLst>
                <a:ext uri="{FF2B5EF4-FFF2-40B4-BE49-F238E27FC236}">
                  <a16:creationId xmlns:a16="http://schemas.microsoft.com/office/drawing/2014/main" id="{8F421801-7074-4518-9279-A81917E15152}"/>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rgbClr val="7ABED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33" name="Google Shape;2214;p57">
              <a:extLst>
                <a:ext uri="{FF2B5EF4-FFF2-40B4-BE49-F238E27FC236}">
                  <a16:creationId xmlns:a16="http://schemas.microsoft.com/office/drawing/2014/main" id="{2EFBAE43-E801-46E7-AB98-7F2AC47E3E5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34" name="Google Shape;2215;p57">
              <a:extLst>
                <a:ext uri="{FF2B5EF4-FFF2-40B4-BE49-F238E27FC236}">
                  <a16:creationId xmlns:a16="http://schemas.microsoft.com/office/drawing/2014/main" id="{98A01FB6-FAA2-4503-B292-78F17182AAFF}"/>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35" name="TextBox 34">
            <a:extLst>
              <a:ext uri="{FF2B5EF4-FFF2-40B4-BE49-F238E27FC236}">
                <a16:creationId xmlns:a16="http://schemas.microsoft.com/office/drawing/2014/main" id="{61B13A5A-E328-45B5-AA6F-5C6BD5F03023}"/>
              </a:ext>
            </a:extLst>
          </p:cNvPr>
          <p:cNvSpPr txBox="1"/>
          <p:nvPr/>
        </p:nvSpPr>
        <p:spPr>
          <a:xfrm>
            <a:off x="1240056" y="234028"/>
            <a:ext cx="7896871" cy="414985"/>
          </a:xfrm>
          <a:prstGeom prst="rect">
            <a:avLst/>
          </a:prstGeom>
          <a:noFill/>
        </p:spPr>
        <p:txBody>
          <a:bodyPr wrap="square" rtlCol="0">
            <a:spAutoFit/>
          </a:bodyPr>
          <a:lstStyle/>
          <a:p>
            <a:pPr defTabSz="914378">
              <a:lnSpc>
                <a:spcPct val="130000"/>
              </a:lnSpc>
              <a:buClr>
                <a:srgbClr val="000000"/>
              </a:buClr>
            </a:pPr>
            <a:r>
              <a:rPr lang="en-US" b="1" kern="0" dirty="0" err="1">
                <a:solidFill>
                  <a:srgbClr val="000000"/>
                </a:solidFill>
                <a:latin typeface="Arial"/>
                <a:ea typeface="汉仪小麦体简"/>
                <a:cs typeface="Arial"/>
                <a:sym typeface="Arial"/>
              </a:rPr>
              <a:t>Câu</a:t>
            </a:r>
            <a:r>
              <a:rPr lang="en-US" b="1" kern="0" dirty="0">
                <a:solidFill>
                  <a:srgbClr val="000000"/>
                </a:solidFill>
                <a:latin typeface="Arial"/>
                <a:ea typeface="汉仪小麦体简"/>
                <a:cs typeface="Arial"/>
                <a:sym typeface="Arial"/>
              </a:rPr>
              <a:t> 1. </a:t>
            </a:r>
            <a:r>
              <a:rPr lang="en-US" dirty="0">
                <a:solidFill>
                  <a:prstClr val="black"/>
                </a:solidFill>
                <a:latin typeface="Arial" panose="020B0604020202020204" pitchFamily="34" charset="0"/>
                <a:ea typeface="汉仪小麦体简"/>
                <a:cs typeface="Arial" panose="020B0604020202020204" pitchFamily="34" charset="0"/>
              </a:rPr>
              <a:t>Cho </a:t>
            </a:r>
            <a:r>
              <a:rPr lang="en-US" dirty="0" err="1">
                <a:solidFill>
                  <a:prstClr val="black"/>
                </a:solidFill>
                <a:latin typeface="Arial" panose="020B0604020202020204" pitchFamily="34" charset="0"/>
                <a:ea typeface="汉仪小麦体简"/>
                <a:cs typeface="Arial" panose="020B0604020202020204" pitchFamily="34" charset="0"/>
              </a:rPr>
              <a:t>biểu</a:t>
            </a:r>
            <a:r>
              <a:rPr lang="en-US" dirty="0">
                <a:solidFill>
                  <a:prstClr val="black"/>
                </a:solidFill>
                <a:latin typeface="Arial" panose="020B0604020202020204" pitchFamily="34" charset="0"/>
                <a:ea typeface="汉仪小麦体简"/>
                <a:cs typeface="Arial" panose="020B0604020202020204" pitchFamily="34" charset="0"/>
              </a:rPr>
              <a:t> </a:t>
            </a:r>
            <a:r>
              <a:rPr lang="en-US" dirty="0" err="1">
                <a:solidFill>
                  <a:prstClr val="black"/>
                </a:solidFill>
                <a:latin typeface="Arial" panose="020B0604020202020204" pitchFamily="34" charset="0"/>
                <a:ea typeface="汉仪小麦体简"/>
                <a:cs typeface="Arial" panose="020B0604020202020204" pitchFamily="34" charset="0"/>
              </a:rPr>
              <a:t>đồ</a:t>
            </a:r>
            <a:r>
              <a:rPr lang="en-US" dirty="0">
                <a:solidFill>
                  <a:prstClr val="black"/>
                </a:solidFill>
                <a:latin typeface="Arial" panose="020B0604020202020204" pitchFamily="34" charset="0"/>
                <a:ea typeface="汉仪小麦体简"/>
                <a:cs typeface="Arial" panose="020B0604020202020204" pitchFamily="34" charset="0"/>
              </a:rPr>
              <a:t>:</a:t>
            </a:r>
            <a:endParaRPr lang="en-US"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36" name="Đáp án đúng">
            <a:extLst>
              <a:ext uri="{FF2B5EF4-FFF2-40B4-BE49-F238E27FC236}">
                <a16:creationId xmlns:a16="http://schemas.microsoft.com/office/drawing/2014/main" id="{7E0D3C4F-A857-4408-BBF9-0549DEEE15C3}"/>
              </a:ext>
            </a:extLst>
          </p:cNvPr>
          <p:cNvSpPr/>
          <p:nvPr/>
        </p:nvSpPr>
        <p:spPr>
          <a:xfrm>
            <a:off x="961587" y="4548159"/>
            <a:ext cx="2656801"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Năm 1979 đến 2019</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sp>
        <p:nvSpPr>
          <p:cNvPr id="37" name="Đáp án sai 1">
            <a:extLst>
              <a:ext uri="{FF2B5EF4-FFF2-40B4-BE49-F238E27FC236}">
                <a16:creationId xmlns:a16="http://schemas.microsoft.com/office/drawing/2014/main" id="{AEF8B1A1-105D-4214-BCFB-C9C97CFFBFB0}"/>
              </a:ext>
            </a:extLst>
          </p:cNvPr>
          <p:cNvSpPr/>
          <p:nvPr/>
        </p:nvSpPr>
        <p:spPr>
          <a:xfrm>
            <a:off x="993945" y="3791667"/>
            <a:ext cx="2624444"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Năm 1979 đến 2009</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sp>
        <p:nvSpPr>
          <p:cNvPr id="38" name="Đáp án sai 2">
            <a:extLst>
              <a:ext uri="{FF2B5EF4-FFF2-40B4-BE49-F238E27FC236}">
                <a16:creationId xmlns:a16="http://schemas.microsoft.com/office/drawing/2014/main" id="{8CDDDF13-77FC-4D66-B9B0-2207641E2610}"/>
              </a:ext>
            </a:extLst>
          </p:cNvPr>
          <p:cNvSpPr/>
          <p:nvPr/>
        </p:nvSpPr>
        <p:spPr>
          <a:xfrm>
            <a:off x="5051625" y="3884039"/>
            <a:ext cx="2658015"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Năm 1989 đến 2019</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sp>
        <p:nvSpPr>
          <p:cNvPr id="39" name="Đáp án sai 3">
            <a:extLst>
              <a:ext uri="{FF2B5EF4-FFF2-40B4-BE49-F238E27FC236}">
                <a16:creationId xmlns:a16="http://schemas.microsoft.com/office/drawing/2014/main" id="{41DA0AA1-5FC5-4EBD-B692-ED485A068D0E}"/>
              </a:ext>
            </a:extLst>
          </p:cNvPr>
          <p:cNvSpPr/>
          <p:nvPr/>
        </p:nvSpPr>
        <p:spPr>
          <a:xfrm>
            <a:off x="4894443" y="4518473"/>
            <a:ext cx="3028229"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Năm 1999 đến 2019</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pic>
        <p:nvPicPr>
          <p:cNvPr id="40" name="Picture 5">
            <a:extLst>
              <a:ext uri="{FF2B5EF4-FFF2-40B4-BE49-F238E27FC236}">
                <a16:creationId xmlns:a16="http://schemas.microsoft.com/office/drawing/2014/main" id="{AC9F4D47-ACBF-4585-8F4D-E7BE63B097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6196" y="4530806"/>
            <a:ext cx="639785" cy="556871"/>
          </a:xfrm>
          <a:prstGeom prst="rect">
            <a:avLst/>
          </a:prstGeom>
        </p:spPr>
      </p:pic>
      <p:pic>
        <p:nvPicPr>
          <p:cNvPr id="41" name="Picture 10">
            <a:extLst>
              <a:ext uri="{FF2B5EF4-FFF2-40B4-BE49-F238E27FC236}">
                <a16:creationId xmlns:a16="http://schemas.microsoft.com/office/drawing/2014/main" id="{30182954-FDF7-42A1-BC0D-37D824AC22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68476" y="3781969"/>
            <a:ext cx="637592" cy="568036"/>
          </a:xfrm>
          <a:prstGeom prst="rect">
            <a:avLst/>
          </a:prstGeom>
        </p:spPr>
      </p:pic>
      <p:pic>
        <p:nvPicPr>
          <p:cNvPr id="42" name="Picture 10">
            <a:extLst>
              <a:ext uri="{FF2B5EF4-FFF2-40B4-BE49-F238E27FC236}">
                <a16:creationId xmlns:a16="http://schemas.microsoft.com/office/drawing/2014/main" id="{C5F70599-927F-4AD8-B02E-8D4FC02715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33777" y="4498182"/>
            <a:ext cx="637592" cy="568036"/>
          </a:xfrm>
          <a:prstGeom prst="rect">
            <a:avLst/>
          </a:prstGeom>
        </p:spPr>
      </p:pic>
      <p:pic>
        <p:nvPicPr>
          <p:cNvPr id="43" name="Picture 10">
            <a:extLst>
              <a:ext uri="{FF2B5EF4-FFF2-40B4-BE49-F238E27FC236}">
                <a16:creationId xmlns:a16="http://schemas.microsoft.com/office/drawing/2014/main" id="{87645FC1-E920-48F0-A89A-FA33C59FF5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8389" y="3805060"/>
            <a:ext cx="637592" cy="568036"/>
          </a:xfrm>
          <a:prstGeom prst="rect">
            <a:avLst/>
          </a:prstGeom>
        </p:spPr>
      </p:pic>
      <p:pic>
        <p:nvPicPr>
          <p:cNvPr id="44" name="Correct sound effect and wrong sound effect (mp3cut.net)">
            <a:hlinkClick r:id="" action="ppaction://media"/>
            <a:extLst>
              <a:ext uri="{FF2B5EF4-FFF2-40B4-BE49-F238E27FC236}">
                <a16:creationId xmlns:a16="http://schemas.microsoft.com/office/drawing/2014/main" id="{7DDDBB23-6B3C-44BD-8D2B-3FE34177B6B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86150" y="-850876"/>
            <a:ext cx="487363" cy="487363"/>
          </a:xfrm>
          <a:prstGeom prst="rect">
            <a:avLst/>
          </a:prstGeom>
        </p:spPr>
      </p:pic>
      <p:pic>
        <p:nvPicPr>
          <p:cNvPr id="45" name="Correct sound effect and wrong sound effect (mp3cut.net) (1)">
            <a:hlinkClick r:id="" action="ppaction://media"/>
            <a:extLst>
              <a:ext uri="{FF2B5EF4-FFF2-40B4-BE49-F238E27FC236}">
                <a16:creationId xmlns:a16="http://schemas.microsoft.com/office/drawing/2014/main" id="{AB69E12C-B37B-4AD8-BCE4-360E5747159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13013" y="-850876"/>
            <a:ext cx="487363" cy="487363"/>
          </a:xfrm>
          <a:prstGeom prst="rect">
            <a:avLst/>
          </a:prstGeom>
        </p:spPr>
      </p:pic>
      <p:pic>
        <p:nvPicPr>
          <p:cNvPr id="46" name="Correct sound effect and wrong sound effect (mp3cut.net) (1)">
            <a:hlinkClick r:id="" action="ppaction://media"/>
            <a:extLst>
              <a:ext uri="{FF2B5EF4-FFF2-40B4-BE49-F238E27FC236}">
                <a16:creationId xmlns:a16="http://schemas.microsoft.com/office/drawing/2014/main" id="{63E5975E-27BF-44DC-9CF7-B0651606353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03949" y="-825081"/>
            <a:ext cx="487363" cy="487363"/>
          </a:xfrm>
          <a:prstGeom prst="rect">
            <a:avLst/>
          </a:prstGeom>
        </p:spPr>
      </p:pic>
      <p:pic>
        <p:nvPicPr>
          <p:cNvPr id="47" name="Correct sound effect and wrong sound effect (mp3cut.net) (1)">
            <a:hlinkClick r:id="" action="ppaction://media"/>
            <a:extLst>
              <a:ext uri="{FF2B5EF4-FFF2-40B4-BE49-F238E27FC236}">
                <a16:creationId xmlns:a16="http://schemas.microsoft.com/office/drawing/2014/main" id="{9F0CDDCC-9AA9-4567-ABE7-5BE74124EAA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08481" y="-847240"/>
            <a:ext cx="487363" cy="487363"/>
          </a:xfrm>
          <a:prstGeom prst="rect">
            <a:avLst/>
          </a:prstGeom>
        </p:spPr>
      </p:pic>
      <p:pic>
        <p:nvPicPr>
          <p:cNvPr id="48" name="Picture 47" descr="Cho biểu đồTrong biểu đồ trên, biểu diễn khoảng thời gian nào? (ảnh 1)">
            <a:extLst>
              <a:ext uri="{FF2B5EF4-FFF2-40B4-BE49-F238E27FC236}">
                <a16:creationId xmlns:a16="http://schemas.microsoft.com/office/drawing/2014/main" id="{3148DD31-A3B6-4EB9-AF10-D4330F7D86BF}"/>
              </a:ext>
            </a:extLst>
          </p:cNvPr>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11369" y="819055"/>
            <a:ext cx="3818462" cy="2223099"/>
          </a:xfrm>
          <a:prstGeom prst="rect">
            <a:avLst/>
          </a:prstGeom>
          <a:noFill/>
          <a:ln>
            <a:noFill/>
          </a:ln>
        </p:spPr>
      </p:pic>
      <p:sp>
        <p:nvSpPr>
          <p:cNvPr id="49" name="TextBox 48">
            <a:extLst>
              <a:ext uri="{FF2B5EF4-FFF2-40B4-BE49-F238E27FC236}">
                <a16:creationId xmlns:a16="http://schemas.microsoft.com/office/drawing/2014/main" id="{D2CDB7E2-7D0B-47A4-B5DA-F01235348751}"/>
              </a:ext>
            </a:extLst>
          </p:cNvPr>
          <p:cNvSpPr txBox="1"/>
          <p:nvPr/>
        </p:nvSpPr>
        <p:spPr>
          <a:xfrm>
            <a:off x="1564480" y="3214483"/>
            <a:ext cx="6441918" cy="369332"/>
          </a:xfrm>
          <a:prstGeom prst="rect">
            <a:avLst/>
          </a:prstGeom>
          <a:noFill/>
        </p:spPr>
        <p:txBody>
          <a:bodyPr wrap="square" rtlCol="0">
            <a:spAutoFit/>
          </a:bodyPr>
          <a:lstStyle/>
          <a:p>
            <a:r>
              <a:rPr lang="en-US" i="1" dirty="0" err="1">
                <a:solidFill>
                  <a:prstClr val="black"/>
                </a:solidFill>
                <a:latin typeface="汉仪小麦体简"/>
                <a:ea typeface="汉仪小麦体简"/>
              </a:rPr>
              <a:t>Trong</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biểu</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đồ</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trên</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biểu</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diễn</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khoảng</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thời</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gian</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nào</a:t>
            </a:r>
            <a:r>
              <a:rPr lang="en-US" i="1" dirty="0">
                <a:solidFill>
                  <a:prstClr val="black"/>
                </a:solidFill>
                <a:latin typeface="汉仪小麦体简"/>
                <a:ea typeface="汉仪小麦体简"/>
              </a:rPr>
              <a:t>?</a:t>
            </a:r>
          </a:p>
        </p:txBody>
      </p:sp>
    </p:spTree>
    <p:extLst>
      <p:ext uri="{BB962C8B-B14F-4D97-AF65-F5344CB8AC3E}">
        <p14:creationId xmlns:p14="http://schemas.microsoft.com/office/powerpoint/2010/main" val="390607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strips(downLeft)">
                                      <p:cBhvr>
                                        <p:cTn id="23" dur="500"/>
                                        <p:tgtEl>
                                          <p:spTgt spid="36"/>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strips(downLeft)">
                                      <p:cBhvr>
                                        <p:cTn id="26" dur="500"/>
                                        <p:tgtEl>
                                          <p:spTgt spid="37"/>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strips(downLeft)">
                                      <p:cBhvr>
                                        <p:cTn id="29" dur="500"/>
                                        <p:tgtEl>
                                          <p:spTgt spid="38"/>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strips(down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36"/>
                                        </p:tgtEl>
                                        <p:attrNameLst>
                                          <p:attrName>fillcolor</p:attrName>
                                        </p:attrNameLst>
                                      </p:cBhvr>
                                      <p:to>
                                        <a:srgbClr val="92D050"/>
                                      </p:to>
                                    </p:animClr>
                                    <p:set>
                                      <p:cBhvr>
                                        <p:cTn id="38" dur="500" fill="hold"/>
                                        <p:tgtEl>
                                          <p:spTgt spid="36"/>
                                        </p:tgtEl>
                                        <p:attrNameLst>
                                          <p:attrName>fill.type</p:attrName>
                                        </p:attrNameLst>
                                      </p:cBhvr>
                                      <p:to>
                                        <p:strVal val="solid"/>
                                      </p:to>
                                    </p:set>
                                    <p:set>
                                      <p:cBhvr>
                                        <p:cTn id="39" dur="500" fill="hold"/>
                                        <p:tgtEl>
                                          <p:spTgt spid="36"/>
                                        </p:tgtEl>
                                        <p:attrNameLst>
                                          <p:attrName>fill.on</p:attrName>
                                        </p:attrNameLst>
                                      </p:cBhvr>
                                      <p:to>
                                        <p:strVal val="true"/>
                                      </p:to>
                                    </p:set>
                                  </p:childTnLst>
                                </p:cTn>
                              </p:par>
                              <p:par>
                                <p:cTn id="40" presetID="1" presetClass="entr" presetSubtype="0" fill="hold" nodeType="withEffect">
                                  <p:stCondLst>
                                    <p:cond delay="0"/>
                                  </p:stCondLst>
                                  <p:childTnLst>
                                    <p:set>
                                      <p:cBhvr>
                                        <p:cTn id="41" dur="1" fill="hold">
                                          <p:stCondLst>
                                            <p:cond delay="9"/>
                                          </p:stCondLst>
                                        </p:cTn>
                                        <p:tgtEl>
                                          <p:spTgt spid="40"/>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36"/>
                                        </p:tgtEl>
                                      </p:cBhvr>
                                    </p:animEffect>
                                    <p:animScale>
                                      <p:cBhvr>
                                        <p:cTn id="44" dur="250" autoRev="1" fill="hold"/>
                                        <p:tgtEl>
                                          <p:spTgt spid="36"/>
                                        </p:tgtEl>
                                      </p:cBhvr>
                                      <p:by x="105000" y="105000"/>
                                    </p:animScale>
                                  </p:childTnLst>
                                </p:cTn>
                              </p:par>
                              <p:par>
                                <p:cTn id="45" presetID="1" presetClass="mediacall" presetSubtype="0" fill="hold" nodeType="withEffect">
                                  <p:stCondLst>
                                    <p:cond delay="0"/>
                                  </p:stCondLst>
                                  <p:childTnLst>
                                    <p:cmd type="call" cmd="playFrom(0.0)">
                                      <p:cBhvr>
                                        <p:cTn id="46" dur="835" fill="hold"/>
                                        <p:tgtEl>
                                          <p:spTgt spid="44"/>
                                        </p:tgtEl>
                                      </p:cBhvr>
                                    </p:cmd>
                                  </p:childTnLst>
                                </p:cTn>
                              </p:par>
                            </p:childTnLst>
                          </p:cTn>
                        </p:par>
                      </p:childTnLst>
                    </p:cTn>
                  </p:par>
                </p:childTnLst>
              </p:cTn>
              <p:nextCondLst>
                <p:cond evt="onClick" delay="0">
                  <p:tgtEl>
                    <p:spTgt spid="36"/>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37"/>
                                        </p:tgtEl>
                                        <p:attrNameLst>
                                          <p:attrName>fillcolor</p:attrName>
                                        </p:attrNameLst>
                                      </p:cBhvr>
                                      <p:to>
                                        <a:srgbClr val="D99694"/>
                                      </p:to>
                                    </p:animClr>
                                    <p:set>
                                      <p:cBhvr>
                                        <p:cTn id="52" dur="500" fill="hold"/>
                                        <p:tgtEl>
                                          <p:spTgt spid="37"/>
                                        </p:tgtEl>
                                        <p:attrNameLst>
                                          <p:attrName>fill.type</p:attrName>
                                        </p:attrNameLst>
                                      </p:cBhvr>
                                      <p:to>
                                        <p:strVal val="solid"/>
                                      </p:to>
                                    </p:set>
                                    <p:set>
                                      <p:cBhvr>
                                        <p:cTn id="53" dur="500" fill="hold"/>
                                        <p:tgtEl>
                                          <p:spTgt spid="37"/>
                                        </p:tgtEl>
                                        <p:attrNameLst>
                                          <p:attrName>fill.on</p:attrName>
                                        </p:attrNameLst>
                                      </p:cBhvr>
                                      <p:to>
                                        <p:strVal val="true"/>
                                      </p:to>
                                    </p:set>
                                  </p:childTnLst>
                                </p:cTn>
                              </p:par>
                              <p:par>
                                <p:cTn id="54" presetID="1"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37"/>
                                        </p:tgtEl>
                                      </p:cBhvr>
                                    </p:animEffect>
                                    <p:animScale>
                                      <p:cBhvr>
                                        <p:cTn id="58" dur="250" autoRev="1" fill="hold"/>
                                        <p:tgtEl>
                                          <p:spTgt spid="37"/>
                                        </p:tgtEl>
                                      </p:cBhvr>
                                      <p:by x="105000" y="105000"/>
                                    </p:animScale>
                                  </p:childTnLst>
                                </p:cTn>
                              </p:par>
                              <p:par>
                                <p:cTn id="59" presetID="1" presetClass="mediacall" presetSubtype="0" fill="hold" nodeType="withEffect">
                                  <p:stCondLst>
                                    <p:cond delay="0"/>
                                  </p:stCondLst>
                                  <p:childTnLst>
                                    <p:cmd type="call" cmd="playFrom(0.0)">
                                      <p:cBhvr>
                                        <p:cTn id="60" dur="862" fill="hold"/>
                                        <p:tgtEl>
                                          <p:spTgt spid="45"/>
                                        </p:tgtEl>
                                      </p:cBhvr>
                                    </p:cmd>
                                  </p:childTnLst>
                                </p:cTn>
                              </p:par>
                            </p:childTnLst>
                          </p:cTn>
                        </p:par>
                      </p:childTnLst>
                    </p:cTn>
                  </p:par>
                </p:childTnLst>
              </p:cTn>
              <p:nextCondLst>
                <p:cond evt="onClick" delay="0">
                  <p:tgtEl>
                    <p:spTgt spid="37"/>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38"/>
                                        </p:tgtEl>
                                        <p:attrNameLst>
                                          <p:attrName>fillcolor</p:attrName>
                                        </p:attrNameLst>
                                      </p:cBhvr>
                                      <p:to>
                                        <a:srgbClr val="D99694"/>
                                      </p:to>
                                    </p:animClr>
                                    <p:set>
                                      <p:cBhvr>
                                        <p:cTn id="66" dur="500" fill="hold"/>
                                        <p:tgtEl>
                                          <p:spTgt spid="38"/>
                                        </p:tgtEl>
                                        <p:attrNameLst>
                                          <p:attrName>fill.type</p:attrName>
                                        </p:attrNameLst>
                                      </p:cBhvr>
                                      <p:to>
                                        <p:strVal val="solid"/>
                                      </p:to>
                                    </p:set>
                                    <p:set>
                                      <p:cBhvr>
                                        <p:cTn id="67" dur="500" fill="hold"/>
                                        <p:tgtEl>
                                          <p:spTgt spid="38"/>
                                        </p:tgtEl>
                                        <p:attrNameLst>
                                          <p:attrName>fill.on</p:attrName>
                                        </p:attrNameLst>
                                      </p:cBhvr>
                                      <p:to>
                                        <p:strVal val="true"/>
                                      </p:to>
                                    </p:set>
                                  </p:childTnLst>
                                </p:cTn>
                              </p:par>
                              <p:par>
                                <p:cTn id="68" presetID="1" presetClass="entr" presetSubtype="0" fill="hold" nodeType="withEffect">
                                  <p:stCondLst>
                                    <p:cond delay="0"/>
                                  </p:stCondLst>
                                  <p:childTnLst>
                                    <p:set>
                                      <p:cBhvr>
                                        <p:cTn id="69" dur="1" fill="hold">
                                          <p:stCondLst>
                                            <p:cond delay="9"/>
                                          </p:stCondLst>
                                        </p:cTn>
                                        <p:tgtEl>
                                          <p:spTgt spid="41"/>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38"/>
                                        </p:tgtEl>
                                      </p:cBhvr>
                                    </p:animEffect>
                                    <p:animScale>
                                      <p:cBhvr>
                                        <p:cTn id="72" dur="250" autoRev="1" fill="hold"/>
                                        <p:tgtEl>
                                          <p:spTgt spid="38"/>
                                        </p:tgtEl>
                                      </p:cBhvr>
                                      <p:by x="105000" y="105000"/>
                                    </p:animScale>
                                  </p:childTnLst>
                                </p:cTn>
                              </p:par>
                              <p:par>
                                <p:cTn id="73" presetID="1" presetClass="mediacall" presetSubtype="0" fill="hold" nodeType="withEffect">
                                  <p:stCondLst>
                                    <p:cond delay="0"/>
                                  </p:stCondLst>
                                  <p:childTnLst>
                                    <p:cmd type="call" cmd="playFrom(0.0)">
                                      <p:cBhvr>
                                        <p:cTn id="74" dur="862" fill="hold"/>
                                        <p:tgtEl>
                                          <p:spTgt spid="46"/>
                                        </p:tgtEl>
                                      </p:cBhvr>
                                    </p:cmd>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39"/>
                                        </p:tgtEl>
                                        <p:attrNameLst>
                                          <p:attrName>fillcolor</p:attrName>
                                        </p:attrNameLst>
                                      </p:cBhvr>
                                      <p:to>
                                        <a:srgbClr val="D99694"/>
                                      </p:to>
                                    </p:animClr>
                                    <p:set>
                                      <p:cBhvr>
                                        <p:cTn id="80" dur="500" fill="hold"/>
                                        <p:tgtEl>
                                          <p:spTgt spid="39"/>
                                        </p:tgtEl>
                                        <p:attrNameLst>
                                          <p:attrName>fill.type</p:attrName>
                                        </p:attrNameLst>
                                      </p:cBhvr>
                                      <p:to>
                                        <p:strVal val="solid"/>
                                      </p:to>
                                    </p:set>
                                    <p:set>
                                      <p:cBhvr>
                                        <p:cTn id="81" dur="500" fill="hold"/>
                                        <p:tgtEl>
                                          <p:spTgt spid="39"/>
                                        </p:tgtEl>
                                        <p:attrNameLst>
                                          <p:attrName>fill.on</p:attrName>
                                        </p:attrNameLst>
                                      </p:cBhvr>
                                      <p:to>
                                        <p:strVal val="true"/>
                                      </p:to>
                                    </p:set>
                                  </p:childTnLst>
                                </p:cTn>
                              </p:par>
                              <p:par>
                                <p:cTn id="82" presetID="1" presetClass="entr" presetSubtype="0" fill="hold" nodeType="withEffect">
                                  <p:stCondLst>
                                    <p:cond delay="0"/>
                                  </p:stCondLst>
                                  <p:childTnLst>
                                    <p:set>
                                      <p:cBhvr>
                                        <p:cTn id="83" dur="1" fill="hold">
                                          <p:stCondLst>
                                            <p:cond delay="9"/>
                                          </p:stCondLst>
                                        </p:cTn>
                                        <p:tgtEl>
                                          <p:spTgt spid="42"/>
                                        </p:tgtEl>
                                        <p:attrNameLst>
                                          <p:attrName>style.visibility</p:attrName>
                                        </p:attrNameLst>
                                      </p:cBhvr>
                                      <p:to>
                                        <p:strVal val="visible"/>
                                      </p:to>
                                    </p:set>
                                  </p:childTnLst>
                                </p:cTn>
                              </p:par>
                              <p:par>
                                <p:cTn id="84" presetID="26" presetClass="emph" presetSubtype="0" repeatCount="2000" fill="hold" grpId="1" nodeType="withEffect">
                                  <p:stCondLst>
                                    <p:cond delay="0"/>
                                  </p:stCondLst>
                                  <p:childTnLst>
                                    <p:animEffect transition="out" filter="fade">
                                      <p:cBhvr>
                                        <p:cTn id="85" dur="500" tmFilter="0, 0; .2, .5; .8, .5; 1, 0"/>
                                        <p:tgtEl>
                                          <p:spTgt spid="39"/>
                                        </p:tgtEl>
                                      </p:cBhvr>
                                    </p:animEffect>
                                    <p:animScale>
                                      <p:cBhvr>
                                        <p:cTn id="86" dur="250" autoRev="1" fill="hold"/>
                                        <p:tgtEl>
                                          <p:spTgt spid="39"/>
                                        </p:tgtEl>
                                      </p:cBhvr>
                                      <p:by x="105000" y="105000"/>
                                    </p:animScale>
                                  </p:childTnLst>
                                </p:cTn>
                              </p:par>
                              <p:par>
                                <p:cTn id="87" presetID="1" presetClass="mediacall" presetSubtype="0" fill="hold" nodeType="withEffect">
                                  <p:stCondLst>
                                    <p:cond delay="0"/>
                                  </p:stCondLst>
                                  <p:childTnLst>
                                    <p:cmd type="call" cmd="playFrom(0.0)">
                                      <p:cBhvr>
                                        <p:cTn id="88" dur="862" fill="hold"/>
                                        <p:tgtEl>
                                          <p:spTgt spid="47"/>
                                        </p:tgtEl>
                                      </p:cBhvr>
                                    </p:cmd>
                                  </p:childTnLst>
                                </p:cTn>
                              </p:par>
                            </p:childTnLst>
                          </p:cTn>
                        </p:par>
                      </p:childTnLst>
                    </p:cTn>
                  </p:par>
                </p:childTnLst>
              </p:cTn>
              <p:nextCondLst>
                <p:cond evt="onClick" delay="0">
                  <p:tgtEl>
                    <p:spTgt spid="39"/>
                  </p:tgtEl>
                </p:cond>
              </p:nextCondLst>
            </p:seq>
            <p:audio>
              <p:cMediaNode vol="80000">
                <p:cTn id="89" fill="hold" display="0">
                  <p:stCondLst>
                    <p:cond delay="indefinite"/>
                  </p:stCondLst>
                  <p:endCondLst>
                    <p:cond evt="onStopAudio" delay="0">
                      <p:tgtEl>
                        <p:sldTgt/>
                      </p:tgtEl>
                    </p:cond>
                  </p:endCondLst>
                </p:cTn>
                <p:tgtEl>
                  <p:spTgt spid="44"/>
                </p:tgtEl>
              </p:cMediaNode>
            </p:audio>
            <p:audio>
              <p:cMediaNode vol="80000">
                <p:cTn id="90" fill="hold" display="0">
                  <p:stCondLst>
                    <p:cond delay="indefinite"/>
                  </p:stCondLst>
                  <p:endCondLst>
                    <p:cond evt="onStopAudio" delay="0">
                      <p:tgtEl>
                        <p:sldTgt/>
                      </p:tgtEl>
                    </p:cond>
                  </p:endCondLst>
                </p:cTn>
                <p:tgtEl>
                  <p:spTgt spid="45"/>
                </p:tgtEl>
              </p:cMediaNode>
            </p:audio>
            <p:audio>
              <p:cMediaNode vol="80000">
                <p:cTn id="91" fill="hold" display="0">
                  <p:stCondLst>
                    <p:cond delay="indefinite"/>
                  </p:stCondLst>
                  <p:endCondLst>
                    <p:cond evt="onStopAudio" delay="0">
                      <p:tgtEl>
                        <p:sldTgt/>
                      </p:tgtEl>
                    </p:cond>
                  </p:endCondLst>
                </p:cTn>
                <p:tgtEl>
                  <p:spTgt spid="46"/>
                </p:tgtEl>
              </p:cMediaNode>
            </p:audio>
            <p:audio>
              <p:cMediaNode vol="80000">
                <p:cTn id="92" fill="hold" display="0">
                  <p:stCondLst>
                    <p:cond delay="indefinite"/>
                  </p:stCondLst>
                  <p:endCondLst>
                    <p:cond evt="onStopAudio" delay="0">
                      <p:tgtEl>
                        <p:sldTgt/>
                      </p:tgtEl>
                    </p:cond>
                  </p:endCondLst>
                </p:cTn>
                <p:tgtEl>
                  <p:spTgt spid="47"/>
                </p:tgtEl>
              </p:cMediaNode>
            </p:audio>
          </p:childTnLst>
        </p:cTn>
      </p:par>
    </p:tnLst>
    <p:bldLst>
      <p:bldP spid="35" grpId="0"/>
      <p:bldP spid="36" grpId="0" animBg="1"/>
      <p:bldP spid="36" grpId="1" animBg="1"/>
      <p:bldP spid="37" grpId="0" animBg="1"/>
      <p:bldP spid="37" grpId="1" animBg="1"/>
      <p:bldP spid="38" grpId="0" animBg="1"/>
      <p:bldP spid="38" grpId="1" animBg="1"/>
      <p:bldP spid="39" grpId="0" animBg="1"/>
      <p:bldP spid="39" grpId="1" animBg="1"/>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E777F8-30EA-41B8-932F-7805B1490411}"/>
              </a:ext>
            </a:extLst>
          </p:cNvPr>
          <p:cNvSpPr txBox="1"/>
          <p:nvPr/>
        </p:nvSpPr>
        <p:spPr>
          <a:xfrm>
            <a:off x="2411760" y="143961"/>
            <a:ext cx="5040560" cy="707886"/>
          </a:xfrm>
          <a:prstGeom prst="rect">
            <a:avLst/>
          </a:prstGeom>
          <a:noFill/>
          <a:ln>
            <a:noFill/>
          </a:ln>
          <a:effectLst/>
        </p:spPr>
        <p:txBody>
          <a:bodyPr wrap="square" rtlCol="0">
            <a:spAutoFit/>
          </a:bodyPr>
          <a:lstStyle/>
          <a:p>
            <a:pPr algn="ctr"/>
            <a:r>
              <a:rPr lang="en-US" sz="4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endParaRPr lang="vi-VN" sz="4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descr="Chart&#10;&#10;Description automatically generated">
            <a:extLst>
              <a:ext uri="{FF2B5EF4-FFF2-40B4-BE49-F238E27FC236}">
                <a16:creationId xmlns:a16="http://schemas.microsoft.com/office/drawing/2014/main" id="{A345067D-C73C-461B-8F57-517AEB235019}"/>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97527" y="1079165"/>
            <a:ext cx="4167543" cy="2539338"/>
          </a:xfrm>
          <a:prstGeom prst="roundRect">
            <a:avLst/>
          </a:prstGeom>
        </p:spPr>
      </p:pic>
      <p:sp>
        <p:nvSpPr>
          <p:cNvPr id="10" name="TextBox 9">
            <a:extLst>
              <a:ext uri="{FF2B5EF4-FFF2-40B4-BE49-F238E27FC236}">
                <a16:creationId xmlns:a16="http://schemas.microsoft.com/office/drawing/2014/main" id="{B5E1B3CC-8284-4F87-BB78-618393D0099D}"/>
              </a:ext>
            </a:extLst>
          </p:cNvPr>
          <p:cNvSpPr txBox="1"/>
          <p:nvPr/>
        </p:nvSpPr>
        <p:spPr>
          <a:xfrm>
            <a:off x="1198131" y="3845821"/>
            <a:ext cx="7279038" cy="872034"/>
          </a:xfrm>
          <a:prstGeom prst="rect">
            <a:avLst/>
          </a:prstGeom>
          <a:solidFill>
            <a:schemeClr val="accent5">
              <a:lumMod val="20000"/>
              <a:lumOff val="80000"/>
            </a:schemeClr>
          </a:solidFill>
        </p:spPr>
        <p:txBody>
          <a:bodyPr wrap="square" rtlCol="0">
            <a:spAutoFit/>
          </a:bodyPr>
          <a:lstStyle/>
          <a:p>
            <a:pPr algn="just">
              <a:lnSpc>
                <a:spcPct val="150000"/>
              </a:lnSpc>
            </a:pPr>
            <a:r>
              <a:rPr lang="en-US" i="1" dirty="0" err="1">
                <a:latin typeface="Arial" panose="020B0604020202020204" pitchFamily="34" charset="0"/>
                <a:cs typeface="Arial" panose="020B0604020202020204" pitchFamily="34" charset="0"/>
              </a:rPr>
              <a:t>Biểu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đồ</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biểu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diễn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nhập</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bình</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quân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đầu</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người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năm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của</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Việt</a:t>
            </a:r>
            <a:r>
              <a:rPr lang="en-US" i="1" dirty="0">
                <a:latin typeface="Arial" panose="020B0604020202020204" pitchFamily="34" charset="0"/>
                <a:cs typeface="Arial" panose="020B0604020202020204" pitchFamily="34" charset="0"/>
              </a:rPr>
              <a:t> Nam (</a:t>
            </a:r>
            <a:r>
              <a:rPr lang="en-US" i="1" dirty="0" err="1">
                <a:latin typeface="Arial" panose="020B0604020202020204" pitchFamily="34" charset="0"/>
                <a:cs typeface="Arial" panose="020B0604020202020204" pitchFamily="34" charset="0"/>
              </a:rPr>
              <a:t>tính</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theo</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đô</a:t>
            </a:r>
            <a:r>
              <a:rPr lang="en-US" i="1" dirty="0">
                <a:latin typeface="Arial" panose="020B0604020202020204" pitchFamily="34" charset="0"/>
                <a:cs typeface="Arial" panose="020B0604020202020204" pitchFamily="34" charset="0"/>
              </a:rPr>
              <a:t> la </a:t>
            </a:r>
            <a:r>
              <a:rPr lang="en-US" i="1" dirty="0" err="1">
                <a:latin typeface="Arial" panose="020B0604020202020204" pitchFamily="34" charset="0"/>
                <a:cs typeface="Arial" panose="020B0604020202020204" pitchFamily="34" charset="0"/>
              </a:rPr>
              <a:t>Mỹ</a:t>
            </a:r>
            <a:r>
              <a:rPr lang="en-US" i="1" dirty="0">
                <a:latin typeface="Arial" panose="020B0604020202020204" pitchFamily="34" charset="0"/>
                <a:cs typeface="Arial" panose="020B0604020202020204" pitchFamily="34" charset="0"/>
              </a:rPr>
              <a:t>) ở </a:t>
            </a:r>
            <a:r>
              <a:rPr lang="en-US" i="1" dirty="0" err="1">
                <a:latin typeface="Arial" panose="020B0604020202020204" pitchFamily="34" charset="0"/>
                <a:cs typeface="Arial" panose="020B0604020202020204" pitchFamily="34" charset="0"/>
              </a:rPr>
              <a:t>một</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số</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năm</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trong</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giai</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đoạn</a:t>
            </a:r>
            <a:r>
              <a:rPr lang="en-US" i="1" dirty="0">
                <a:latin typeface="Arial" panose="020B0604020202020204" pitchFamily="34" charset="0"/>
                <a:cs typeface="Arial" panose="020B0604020202020204" pitchFamily="34" charset="0"/>
              </a:rPr>
              <a:t> </a:t>
            </a:r>
            <a:r>
              <a:rPr lang="en-US" i="1" dirty="0" err="1">
                <a:latin typeface="Arial" panose="020B0604020202020204" pitchFamily="34" charset="0"/>
                <a:cs typeface="Arial" panose="020B0604020202020204" pitchFamily="34" charset="0"/>
              </a:rPr>
              <a:t>từ</a:t>
            </a:r>
            <a:r>
              <a:rPr lang="en-US" i="1" dirty="0">
                <a:latin typeface="Arial" panose="020B0604020202020204" pitchFamily="34" charset="0"/>
                <a:cs typeface="Arial" panose="020B0604020202020204" pitchFamily="34" charset="0"/>
              </a:rPr>
              <a:t> 1986 </a:t>
            </a:r>
            <a:r>
              <a:rPr lang="en-US" i="1" dirty="0" err="1">
                <a:latin typeface="Arial" panose="020B0604020202020204" pitchFamily="34" charset="0"/>
                <a:cs typeface="Arial" panose="020B0604020202020204" pitchFamily="34" charset="0"/>
              </a:rPr>
              <a:t>đến</a:t>
            </a:r>
            <a:r>
              <a:rPr lang="en-US" i="1" dirty="0">
                <a:latin typeface="Arial" panose="020B0604020202020204" pitchFamily="34" charset="0"/>
                <a:cs typeface="Arial" panose="020B0604020202020204" pitchFamily="34" charset="0"/>
              </a:rPr>
              <a:t> 2020.</a:t>
            </a:r>
          </a:p>
        </p:txBody>
      </p:sp>
      <p:pic>
        <p:nvPicPr>
          <p:cNvPr id="11" name="Picture 10">
            <a:extLst>
              <a:ext uri="{FF2B5EF4-FFF2-40B4-BE49-F238E27FC236}">
                <a16:creationId xmlns:a16="http://schemas.microsoft.com/office/drawing/2014/main" id="{F3659959-E832-4F07-8329-5E4A8CD467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8540" y="2406557"/>
            <a:ext cx="1620180" cy="2423891"/>
          </a:xfrm>
          <a:prstGeom prst="rect">
            <a:avLst/>
          </a:prstGeom>
        </p:spPr>
      </p:pic>
      <p:sp>
        <p:nvSpPr>
          <p:cNvPr id="12" name="Rounded Rectangular Callout 7">
            <a:extLst>
              <a:ext uri="{FF2B5EF4-FFF2-40B4-BE49-F238E27FC236}">
                <a16:creationId xmlns:a16="http://schemas.microsoft.com/office/drawing/2014/main" id="{605A663E-F639-4F22-9C90-32C318A81ED2}"/>
              </a:ext>
            </a:extLst>
          </p:cNvPr>
          <p:cNvSpPr/>
          <p:nvPr/>
        </p:nvSpPr>
        <p:spPr>
          <a:xfrm>
            <a:off x="971600" y="1159828"/>
            <a:ext cx="1620180" cy="1133070"/>
          </a:xfrm>
          <a:prstGeom prst="wedgeRoundRectCallout">
            <a:avLst>
              <a:gd name="adj1" fmla="val -51275"/>
              <a:gd name="adj2" fmla="val 88172"/>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b="1" dirty="0" err="1">
                <a:latin typeface="Arial" panose="020B0604020202020204" pitchFamily="34" charset="0"/>
                <a:cs typeface="Arial" panose="020B0604020202020204" pitchFamily="34" charset="0"/>
              </a:rPr>
              <a:t>Biểu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đồ</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này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thuộc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loại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biểu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đồ</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gì</a:t>
            </a:r>
            <a:r>
              <a:rPr lang="en-US" b="1" dirty="0">
                <a:latin typeface="Arial" panose="020B0604020202020204" pitchFamily="34" charset="0"/>
                <a:cs typeface="Arial" panose="020B0604020202020204" pitchFamily="34" charset="0"/>
              </a:rPr>
              <a:t>?</a:t>
            </a:r>
            <a:endParaRPr lang="vi-VN"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7219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C2BCF5D-3778-446C-AFFF-3DA6216CCECA}"/>
              </a:ext>
            </a:extLst>
          </p:cNvPr>
          <p:cNvSpPr txBox="1"/>
          <p:nvPr/>
        </p:nvSpPr>
        <p:spPr>
          <a:xfrm>
            <a:off x="1079612" y="376298"/>
            <a:ext cx="7896871" cy="414985"/>
          </a:xfrm>
          <a:prstGeom prst="rect">
            <a:avLst/>
          </a:prstGeom>
          <a:noFill/>
        </p:spPr>
        <p:txBody>
          <a:bodyPr wrap="square" rtlCol="0">
            <a:spAutoFit/>
          </a:bodyPr>
          <a:lstStyle/>
          <a:p>
            <a:pPr defTabSz="914378">
              <a:lnSpc>
                <a:spcPct val="130000"/>
              </a:lnSpc>
              <a:buClr>
                <a:srgbClr val="000000"/>
              </a:buClr>
              <a:defRPr/>
            </a:pPr>
            <a:r>
              <a:rPr lang="en-US" b="1" kern="0" dirty="0" err="1">
                <a:solidFill>
                  <a:srgbClr val="000000"/>
                </a:solidFill>
                <a:latin typeface="Arial"/>
                <a:ea typeface="汉仪小麦体简"/>
                <a:cs typeface="Arial"/>
                <a:sym typeface="Arial"/>
              </a:rPr>
              <a:t>Câu</a:t>
            </a:r>
            <a:r>
              <a:rPr lang="en-US" b="1" kern="0" dirty="0">
                <a:solidFill>
                  <a:srgbClr val="000000"/>
                </a:solidFill>
                <a:latin typeface="Arial"/>
                <a:ea typeface="汉仪小麦体简"/>
                <a:cs typeface="Arial"/>
                <a:sym typeface="Arial"/>
              </a:rPr>
              <a:t> 2. </a:t>
            </a:r>
            <a:r>
              <a:rPr lang="en-US" dirty="0">
                <a:solidFill>
                  <a:prstClr val="black"/>
                </a:solidFill>
                <a:latin typeface="Arial" panose="020B0604020202020204" pitchFamily="34" charset="0"/>
                <a:ea typeface="汉仪小麦体简"/>
                <a:cs typeface="Arial" panose="020B0604020202020204" pitchFamily="34" charset="0"/>
              </a:rPr>
              <a:t>Cho </a:t>
            </a:r>
            <a:r>
              <a:rPr lang="en-US" dirty="0" err="1">
                <a:solidFill>
                  <a:prstClr val="black"/>
                </a:solidFill>
                <a:latin typeface="Arial" panose="020B0604020202020204" pitchFamily="34" charset="0"/>
                <a:ea typeface="汉仪小麦体简"/>
                <a:cs typeface="Arial" panose="020B0604020202020204" pitchFamily="34" charset="0"/>
              </a:rPr>
              <a:t>biểu</a:t>
            </a:r>
            <a:r>
              <a:rPr lang="en-US" dirty="0">
                <a:solidFill>
                  <a:prstClr val="black"/>
                </a:solidFill>
                <a:latin typeface="Arial" panose="020B0604020202020204" pitchFamily="34" charset="0"/>
                <a:ea typeface="汉仪小麦体简"/>
                <a:cs typeface="Arial" panose="020B0604020202020204" pitchFamily="34" charset="0"/>
              </a:rPr>
              <a:t> </a:t>
            </a:r>
            <a:r>
              <a:rPr lang="en-US" dirty="0" err="1">
                <a:solidFill>
                  <a:prstClr val="black"/>
                </a:solidFill>
                <a:latin typeface="Arial" panose="020B0604020202020204" pitchFamily="34" charset="0"/>
                <a:ea typeface="汉仪小麦体简"/>
                <a:cs typeface="Arial" panose="020B0604020202020204" pitchFamily="34" charset="0"/>
              </a:rPr>
              <a:t>đồ</a:t>
            </a:r>
            <a:r>
              <a:rPr lang="en-US" dirty="0">
                <a:solidFill>
                  <a:prstClr val="black"/>
                </a:solidFill>
                <a:latin typeface="Arial" panose="020B0604020202020204" pitchFamily="34" charset="0"/>
                <a:ea typeface="汉仪小麦体简"/>
                <a:cs typeface="Arial" panose="020B0604020202020204" pitchFamily="34" charset="0"/>
              </a:rPr>
              <a:t>:</a:t>
            </a:r>
          </a:p>
        </p:txBody>
      </p:sp>
      <p:sp>
        <p:nvSpPr>
          <p:cNvPr id="12" name="Đáp án đúng">
            <a:extLst>
              <a:ext uri="{FF2B5EF4-FFF2-40B4-BE49-F238E27FC236}">
                <a16:creationId xmlns:a16="http://schemas.microsoft.com/office/drawing/2014/main" id="{F2522601-3319-47CB-ACDA-572335DE3E73}"/>
              </a:ext>
            </a:extLst>
          </p:cNvPr>
          <p:cNvSpPr/>
          <p:nvPr/>
        </p:nvSpPr>
        <p:spPr>
          <a:xfrm>
            <a:off x="5796136" y="3807681"/>
            <a:ext cx="5232602" cy="548640"/>
          </a:xfrm>
          <a:prstGeom prst="roundRect">
            <a:avLst/>
          </a:prstGeom>
          <a:noFill/>
          <a:ln w="12700" cap="flat" cmpd="sng" algn="ctr">
            <a:noFill/>
            <a:prstDash val="solid"/>
            <a:miter lim="800000"/>
          </a:ln>
          <a:effectLst/>
        </p:spPr>
        <p:txBody>
          <a:bodyPr rtlCol="0" anchor="ctr"/>
          <a:lstStyle/>
          <a:p>
            <a:pPr marL="0" marR="0" lvl="0" indent="0" algn="just"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30 </a:t>
            </a:r>
            <a:r>
              <a:rPr kumimoji="0" lang="en-US" sz="1800" b="0" i="0" u="none" strike="noStrike" kern="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3" name="Đáp án sai 1">
            <a:extLst>
              <a:ext uri="{FF2B5EF4-FFF2-40B4-BE49-F238E27FC236}">
                <a16:creationId xmlns:a16="http://schemas.microsoft.com/office/drawing/2014/main" id="{17A8BF73-33A8-4626-9E0D-95E93AD3F1BD}"/>
              </a:ext>
            </a:extLst>
          </p:cNvPr>
          <p:cNvSpPr/>
          <p:nvPr/>
        </p:nvSpPr>
        <p:spPr>
          <a:xfrm>
            <a:off x="1378713" y="3753099"/>
            <a:ext cx="2355320" cy="548640"/>
          </a:xfrm>
          <a:prstGeom prst="roundRect">
            <a:avLst/>
          </a:prstGeom>
          <a:noFill/>
          <a:ln w="12700" cap="flat" cmpd="sng" algn="ctr">
            <a:noFill/>
            <a:prstDash val="solid"/>
            <a:miter lim="800000"/>
          </a:ln>
          <a:effectLst/>
        </p:spPr>
        <p:txBody>
          <a:bodyPr rtlCol="0" anchor="ctr"/>
          <a:lstStyle/>
          <a:p>
            <a:pPr marL="0" marR="0" lvl="0" indent="0" algn="just"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10  </a:t>
            </a:r>
            <a:r>
              <a:rPr kumimoji="0" lang="en-US" sz="1800" b="0" i="0" u="none" strike="noStrike" kern="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4" name="Đáp án sai 2">
            <a:extLst>
              <a:ext uri="{FF2B5EF4-FFF2-40B4-BE49-F238E27FC236}">
                <a16:creationId xmlns:a16="http://schemas.microsoft.com/office/drawing/2014/main" id="{57A8F9A0-B346-44B5-A890-46B6CF208EB2}"/>
              </a:ext>
            </a:extLst>
          </p:cNvPr>
          <p:cNvSpPr/>
          <p:nvPr/>
        </p:nvSpPr>
        <p:spPr>
          <a:xfrm>
            <a:off x="1400034" y="4328834"/>
            <a:ext cx="5594805" cy="548640"/>
          </a:xfrm>
          <a:prstGeom prst="roundRect">
            <a:avLst/>
          </a:prstGeom>
          <a:noFill/>
          <a:ln w="12700" cap="flat" cmpd="sng" algn="ctr">
            <a:noFill/>
            <a:prstDash val="solid"/>
            <a:miter lim="800000"/>
          </a:ln>
          <a:effectLst/>
        </p:spPr>
        <p:txBody>
          <a:bodyPr rtlCol="0" anchor="ctr"/>
          <a:lstStyle/>
          <a:p>
            <a:pPr marL="0" marR="0" lvl="0" indent="0" algn="just"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20 </a:t>
            </a:r>
            <a:r>
              <a:rPr kumimoji="0" lang="en-US" sz="1800" b="0" i="0" u="none" strike="noStrike" kern="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CFAF85FF-6060-430C-A17B-C3F9A46D9C00}"/>
              </a:ext>
            </a:extLst>
          </p:cNvPr>
          <p:cNvSpPr/>
          <p:nvPr/>
        </p:nvSpPr>
        <p:spPr>
          <a:xfrm>
            <a:off x="5832986" y="4405138"/>
            <a:ext cx="5195752" cy="548640"/>
          </a:xfrm>
          <a:prstGeom prst="roundRect">
            <a:avLst/>
          </a:prstGeom>
          <a:noFill/>
          <a:ln w="12700" cap="flat" cmpd="sng" algn="ctr">
            <a:noFill/>
            <a:prstDash val="solid"/>
            <a:miter lim="800000"/>
          </a:ln>
          <a:effectLst/>
        </p:spPr>
        <p:txBody>
          <a:bodyPr rtlCol="0" anchor="ctr"/>
          <a:lstStyle/>
          <a:p>
            <a:pPr marL="0" marR="0" lvl="0" indent="0" algn="just"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40 năm</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01D1CEA2-2B63-48F5-A95D-FB6EEEBF47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76211" y="3778754"/>
            <a:ext cx="639785" cy="556871"/>
          </a:xfrm>
          <a:prstGeom prst="rect">
            <a:avLst/>
          </a:prstGeom>
        </p:spPr>
      </p:pic>
      <p:pic>
        <p:nvPicPr>
          <p:cNvPr id="17" name="Picture 10">
            <a:extLst>
              <a:ext uri="{FF2B5EF4-FFF2-40B4-BE49-F238E27FC236}">
                <a16:creationId xmlns:a16="http://schemas.microsoft.com/office/drawing/2014/main" id="{2FE00027-F8E0-463D-BB14-00445FD425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18051" y="4362854"/>
            <a:ext cx="637592" cy="568036"/>
          </a:xfrm>
          <a:prstGeom prst="rect">
            <a:avLst/>
          </a:prstGeom>
        </p:spPr>
      </p:pic>
      <p:pic>
        <p:nvPicPr>
          <p:cNvPr id="18" name="Picture 10">
            <a:extLst>
              <a:ext uri="{FF2B5EF4-FFF2-40B4-BE49-F238E27FC236}">
                <a16:creationId xmlns:a16="http://schemas.microsoft.com/office/drawing/2014/main" id="{F62208B8-C414-49EA-BA28-C4BDB8BE2B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76211" y="4405138"/>
            <a:ext cx="637592" cy="568036"/>
          </a:xfrm>
          <a:prstGeom prst="rect">
            <a:avLst/>
          </a:prstGeom>
        </p:spPr>
      </p:pic>
      <p:pic>
        <p:nvPicPr>
          <p:cNvPr id="19" name="Picture 10">
            <a:extLst>
              <a:ext uri="{FF2B5EF4-FFF2-40B4-BE49-F238E27FC236}">
                <a16:creationId xmlns:a16="http://schemas.microsoft.com/office/drawing/2014/main" id="{317C14B8-6FEF-486B-BFE7-C678D59FF3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83394" y="3664655"/>
            <a:ext cx="637592" cy="568036"/>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2A66B736-14F4-4034-9C61-EF7EA684304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86150" y="-850876"/>
            <a:ext cx="487363" cy="487363"/>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85A13AC8-4DB6-481D-999A-C25C9771C2D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13013" y="-850876"/>
            <a:ext cx="487363" cy="487363"/>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C8663BF2-60B6-49FE-B944-247BFFDBDB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03949" y="-825081"/>
            <a:ext cx="487363" cy="487363"/>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87C200B6-0711-4BED-B7D6-89E1D7933F1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08481" y="-847240"/>
            <a:ext cx="487363" cy="487363"/>
          </a:xfrm>
          <a:prstGeom prst="rect">
            <a:avLst/>
          </a:prstGeom>
        </p:spPr>
      </p:pic>
      <p:pic>
        <p:nvPicPr>
          <p:cNvPr id="24" name="Picture 23" descr="Cho biểu đồ:Sau bao nhiêu năm thì dân số nước ta tăng thêm 36 triệu người? (ảnh 1)">
            <a:extLst>
              <a:ext uri="{FF2B5EF4-FFF2-40B4-BE49-F238E27FC236}">
                <a16:creationId xmlns:a16="http://schemas.microsoft.com/office/drawing/2014/main" id="{856C162D-8B93-4126-B20A-32514F56DB1F}"/>
              </a:ext>
            </a:extLst>
          </p:cNvPr>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87630" y="987871"/>
            <a:ext cx="3398520" cy="1983105"/>
          </a:xfrm>
          <a:prstGeom prst="rect">
            <a:avLst/>
          </a:prstGeom>
          <a:noFill/>
          <a:ln>
            <a:noFill/>
          </a:ln>
        </p:spPr>
      </p:pic>
      <p:sp>
        <p:nvSpPr>
          <p:cNvPr id="25" name="TextBox 24">
            <a:extLst>
              <a:ext uri="{FF2B5EF4-FFF2-40B4-BE49-F238E27FC236}">
                <a16:creationId xmlns:a16="http://schemas.microsoft.com/office/drawing/2014/main" id="{50E9C5FD-B4F5-49F5-BBD0-0C082015A56D}"/>
              </a:ext>
            </a:extLst>
          </p:cNvPr>
          <p:cNvSpPr txBox="1"/>
          <p:nvPr/>
        </p:nvSpPr>
        <p:spPr>
          <a:xfrm>
            <a:off x="1156034" y="3047280"/>
            <a:ext cx="6849069" cy="369332"/>
          </a:xfrm>
          <a:prstGeom prst="rect">
            <a:avLst/>
          </a:prstGeom>
          <a:noFill/>
        </p:spPr>
        <p:txBody>
          <a:bodyPr wrap="square" rtlCol="0">
            <a:spAutoFit/>
          </a:bodyPr>
          <a:lstStyle/>
          <a:p>
            <a:r>
              <a:rPr lang="en-US" i="1" dirty="0">
                <a:solidFill>
                  <a:prstClr val="black"/>
                </a:solidFill>
                <a:latin typeface="汉仪小麦体简"/>
                <a:ea typeface="汉仪小麦体简"/>
              </a:rPr>
              <a:t>Sau bao </a:t>
            </a:r>
            <a:r>
              <a:rPr lang="en-US" i="1" dirty="0" err="1">
                <a:solidFill>
                  <a:prstClr val="black"/>
                </a:solidFill>
                <a:latin typeface="汉仪小麦体简"/>
                <a:ea typeface="汉仪小麦体简"/>
              </a:rPr>
              <a:t>nhiêu</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năm</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thì</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dân</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số</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nước</a:t>
            </a:r>
            <a:r>
              <a:rPr lang="en-US" i="1" dirty="0">
                <a:solidFill>
                  <a:prstClr val="black"/>
                </a:solidFill>
                <a:latin typeface="汉仪小麦体简"/>
                <a:ea typeface="汉仪小麦体简"/>
              </a:rPr>
              <a:t> ta </a:t>
            </a:r>
            <a:r>
              <a:rPr lang="en-US" i="1" dirty="0" err="1">
                <a:solidFill>
                  <a:prstClr val="black"/>
                </a:solidFill>
                <a:latin typeface="汉仪小麦体简"/>
                <a:ea typeface="汉仪小麦体简"/>
              </a:rPr>
              <a:t>tăng</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thêm</a:t>
            </a:r>
            <a:r>
              <a:rPr lang="en-US" i="1" dirty="0">
                <a:solidFill>
                  <a:prstClr val="black"/>
                </a:solidFill>
                <a:latin typeface="汉仪小麦体简"/>
                <a:ea typeface="汉仪小麦体简"/>
              </a:rPr>
              <a:t> 36 </a:t>
            </a:r>
            <a:r>
              <a:rPr lang="en-US" i="1" dirty="0" err="1">
                <a:solidFill>
                  <a:prstClr val="black"/>
                </a:solidFill>
                <a:latin typeface="汉仪小麦体简"/>
                <a:ea typeface="汉仪小麦体简"/>
              </a:rPr>
              <a:t>triệu</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người</a:t>
            </a:r>
            <a:r>
              <a:rPr lang="en-US" i="1" dirty="0">
                <a:solidFill>
                  <a:prstClr val="black"/>
                </a:solidFill>
                <a:latin typeface="汉仪小麦体简"/>
                <a:ea typeface="汉仪小麦体简"/>
              </a:rPr>
              <a:t>?</a:t>
            </a:r>
          </a:p>
        </p:txBody>
      </p:sp>
    </p:spTree>
    <p:extLst>
      <p:ext uri="{BB962C8B-B14F-4D97-AF65-F5344CB8AC3E}">
        <p14:creationId xmlns:p14="http://schemas.microsoft.com/office/powerpoint/2010/main" val="1045425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strips(downLeft)">
                                      <p:cBhvr>
                                        <p:cTn id="26" dur="500"/>
                                        <p:tgtEl>
                                          <p:spTgt spid="13"/>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strips(downLeft)">
                                      <p:cBhvr>
                                        <p:cTn id="29" dur="500"/>
                                        <p:tgtEl>
                                          <p:spTgt spid="14"/>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strips(down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12"/>
                                        </p:tgtEl>
                                        <p:attrNameLst>
                                          <p:attrName>fillcolor</p:attrName>
                                        </p:attrNameLst>
                                      </p:cBhvr>
                                      <p:to>
                                        <a:srgbClr val="92D050"/>
                                      </p:to>
                                    </p:animClr>
                                    <p:set>
                                      <p:cBhvr>
                                        <p:cTn id="38" dur="500" fill="hold"/>
                                        <p:tgtEl>
                                          <p:spTgt spid="12"/>
                                        </p:tgtEl>
                                        <p:attrNameLst>
                                          <p:attrName>fill.type</p:attrName>
                                        </p:attrNameLst>
                                      </p:cBhvr>
                                      <p:to>
                                        <p:strVal val="solid"/>
                                      </p:to>
                                    </p:set>
                                    <p:set>
                                      <p:cBhvr>
                                        <p:cTn id="39" dur="500" fill="hold"/>
                                        <p:tgtEl>
                                          <p:spTgt spid="12"/>
                                        </p:tgtEl>
                                        <p:attrNameLst>
                                          <p:attrName>fill.on</p:attrName>
                                        </p:attrNameLst>
                                      </p:cBhvr>
                                      <p:to>
                                        <p:strVal val="true"/>
                                      </p:to>
                                    </p:set>
                                  </p:childTnLst>
                                </p:cTn>
                              </p:par>
                              <p:par>
                                <p:cTn id="40" presetID="1" presetClass="entr" presetSubtype="0" fill="hold" nodeType="withEffect">
                                  <p:stCondLst>
                                    <p:cond delay="0"/>
                                  </p:stCondLst>
                                  <p:childTnLst>
                                    <p:set>
                                      <p:cBhvr>
                                        <p:cTn id="41" dur="1" fill="hold">
                                          <p:stCondLst>
                                            <p:cond delay="9"/>
                                          </p:stCondLst>
                                        </p:cTn>
                                        <p:tgtEl>
                                          <p:spTgt spid="16"/>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1" presetClass="mediacall" presetSubtype="0" fill="hold" nodeType="withEffect">
                                  <p:stCondLst>
                                    <p:cond delay="0"/>
                                  </p:stCondLst>
                                  <p:childTnLst>
                                    <p:cmd type="call" cmd="playFrom(0.0)">
                                      <p:cBhvr>
                                        <p:cTn id="46" dur="835" fill="hold"/>
                                        <p:tgtEl>
                                          <p:spTgt spid="20"/>
                                        </p:tgtEl>
                                      </p:cBhvr>
                                    </p:cmd>
                                  </p:childTnLst>
                                </p:cTn>
                              </p:par>
                            </p:childTnLst>
                          </p:cTn>
                        </p:par>
                      </p:childTnLst>
                    </p:cTn>
                  </p:par>
                </p:childTnLst>
              </p:cTn>
              <p:nextCondLst>
                <p:cond evt="onClick" delay="0">
                  <p:tgtEl>
                    <p:spTgt spid="12"/>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13"/>
                                        </p:tgtEl>
                                        <p:attrNameLst>
                                          <p:attrName>fillcolor</p:attrName>
                                        </p:attrNameLst>
                                      </p:cBhvr>
                                      <p:to>
                                        <a:srgbClr val="D99694"/>
                                      </p:to>
                                    </p:animClr>
                                    <p:set>
                                      <p:cBhvr>
                                        <p:cTn id="52" dur="500" fill="hold"/>
                                        <p:tgtEl>
                                          <p:spTgt spid="13"/>
                                        </p:tgtEl>
                                        <p:attrNameLst>
                                          <p:attrName>fill.type</p:attrName>
                                        </p:attrNameLst>
                                      </p:cBhvr>
                                      <p:to>
                                        <p:strVal val="solid"/>
                                      </p:to>
                                    </p:set>
                                    <p:set>
                                      <p:cBhvr>
                                        <p:cTn id="53" dur="500" fill="hold"/>
                                        <p:tgtEl>
                                          <p:spTgt spid="13"/>
                                        </p:tgtEl>
                                        <p:attrNameLst>
                                          <p:attrName>fill.on</p:attrName>
                                        </p:attrNameLst>
                                      </p:cBhvr>
                                      <p:to>
                                        <p:strVal val="true"/>
                                      </p:to>
                                    </p:set>
                                  </p:childTnLst>
                                </p:cTn>
                              </p:par>
                              <p:par>
                                <p:cTn id="54" presetID="1"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3"/>
                                        </p:tgtEl>
                                      </p:cBhvr>
                                    </p:animEffect>
                                    <p:animScale>
                                      <p:cBhvr>
                                        <p:cTn id="58" dur="250" autoRev="1" fill="hold"/>
                                        <p:tgtEl>
                                          <p:spTgt spid="13"/>
                                        </p:tgtEl>
                                      </p:cBhvr>
                                      <p:by x="105000" y="105000"/>
                                    </p:animScale>
                                  </p:childTnLst>
                                </p:cTn>
                              </p:par>
                              <p:par>
                                <p:cTn id="59" presetID="1" presetClass="mediacall" presetSubtype="0" fill="hold" nodeType="withEffect">
                                  <p:stCondLst>
                                    <p:cond delay="0"/>
                                  </p:stCondLst>
                                  <p:childTnLst>
                                    <p:cmd type="call" cmd="playFrom(0.0)">
                                      <p:cBhvr>
                                        <p:cTn id="60" dur="862" fill="hold"/>
                                        <p:tgtEl>
                                          <p:spTgt spid="21"/>
                                        </p:tgtEl>
                                      </p:cBhvr>
                                    </p:cmd>
                                  </p:child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14"/>
                                        </p:tgtEl>
                                        <p:attrNameLst>
                                          <p:attrName>fillcolor</p:attrName>
                                        </p:attrNameLst>
                                      </p:cBhvr>
                                      <p:to>
                                        <a:srgbClr val="D99694"/>
                                      </p:to>
                                    </p:animClr>
                                    <p:set>
                                      <p:cBhvr>
                                        <p:cTn id="66" dur="500" fill="hold"/>
                                        <p:tgtEl>
                                          <p:spTgt spid="14"/>
                                        </p:tgtEl>
                                        <p:attrNameLst>
                                          <p:attrName>fill.type</p:attrName>
                                        </p:attrNameLst>
                                      </p:cBhvr>
                                      <p:to>
                                        <p:strVal val="solid"/>
                                      </p:to>
                                    </p:set>
                                    <p:set>
                                      <p:cBhvr>
                                        <p:cTn id="67" dur="500" fill="hold"/>
                                        <p:tgtEl>
                                          <p:spTgt spid="14"/>
                                        </p:tgtEl>
                                        <p:attrNameLst>
                                          <p:attrName>fill.on</p:attrName>
                                        </p:attrNameLst>
                                      </p:cBhvr>
                                      <p:to>
                                        <p:strVal val="true"/>
                                      </p:to>
                                    </p:set>
                                  </p:childTnLst>
                                </p:cTn>
                              </p:par>
                              <p:par>
                                <p:cTn id="68" presetID="1" presetClass="entr" presetSubtype="0" fill="hold" nodeType="withEffect">
                                  <p:stCondLst>
                                    <p:cond delay="0"/>
                                  </p:stCondLst>
                                  <p:childTnLst>
                                    <p:set>
                                      <p:cBhvr>
                                        <p:cTn id="69" dur="1" fill="hold">
                                          <p:stCondLst>
                                            <p:cond delay="9"/>
                                          </p:stCondLst>
                                        </p:cTn>
                                        <p:tgtEl>
                                          <p:spTgt spid="17"/>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4"/>
                                        </p:tgtEl>
                                      </p:cBhvr>
                                    </p:animEffect>
                                    <p:animScale>
                                      <p:cBhvr>
                                        <p:cTn id="72" dur="250" autoRev="1" fill="hold"/>
                                        <p:tgtEl>
                                          <p:spTgt spid="14"/>
                                        </p:tgtEl>
                                      </p:cBhvr>
                                      <p:by x="105000" y="105000"/>
                                    </p:animScale>
                                  </p:childTnLst>
                                </p:cTn>
                              </p:par>
                              <p:par>
                                <p:cTn id="73" presetID="1" presetClass="mediacall" presetSubtype="0" fill="hold" nodeType="withEffect">
                                  <p:stCondLst>
                                    <p:cond delay="0"/>
                                  </p:stCondLst>
                                  <p:childTnLst>
                                    <p:cmd type="call" cmd="playFrom(0.0)">
                                      <p:cBhvr>
                                        <p:cTn id="74" dur="862" fill="hold"/>
                                        <p:tgtEl>
                                          <p:spTgt spid="22"/>
                                        </p:tgtEl>
                                      </p:cBhvr>
                                    </p:cmd>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15"/>
                                        </p:tgtEl>
                                        <p:attrNameLst>
                                          <p:attrName>fillcolor</p:attrName>
                                        </p:attrNameLst>
                                      </p:cBhvr>
                                      <p:to>
                                        <a:srgbClr val="D99694"/>
                                      </p:to>
                                    </p:animClr>
                                    <p:set>
                                      <p:cBhvr>
                                        <p:cTn id="80" dur="500" fill="hold"/>
                                        <p:tgtEl>
                                          <p:spTgt spid="15"/>
                                        </p:tgtEl>
                                        <p:attrNameLst>
                                          <p:attrName>fill.type</p:attrName>
                                        </p:attrNameLst>
                                      </p:cBhvr>
                                      <p:to>
                                        <p:strVal val="solid"/>
                                      </p:to>
                                    </p:set>
                                    <p:set>
                                      <p:cBhvr>
                                        <p:cTn id="81" dur="500" fill="hold"/>
                                        <p:tgtEl>
                                          <p:spTgt spid="15"/>
                                        </p:tgtEl>
                                        <p:attrNameLst>
                                          <p:attrName>fill.on</p:attrName>
                                        </p:attrNameLst>
                                      </p:cBhvr>
                                      <p:to>
                                        <p:strVal val="true"/>
                                      </p:to>
                                    </p:set>
                                  </p:childTnLst>
                                </p:cTn>
                              </p:par>
                              <p:par>
                                <p:cTn id="82" presetID="1" presetClass="entr" presetSubtype="0" fill="hold" nodeType="withEffect">
                                  <p:stCondLst>
                                    <p:cond delay="0"/>
                                  </p:stCondLst>
                                  <p:childTnLst>
                                    <p:set>
                                      <p:cBhvr>
                                        <p:cTn id="83" dur="1" fill="hold">
                                          <p:stCondLst>
                                            <p:cond delay="9"/>
                                          </p:stCondLst>
                                        </p:cTn>
                                        <p:tgtEl>
                                          <p:spTgt spid="18"/>
                                        </p:tgtEl>
                                        <p:attrNameLst>
                                          <p:attrName>style.visibility</p:attrName>
                                        </p:attrNameLst>
                                      </p:cBhvr>
                                      <p:to>
                                        <p:strVal val="visible"/>
                                      </p:to>
                                    </p:set>
                                  </p:childTnLst>
                                </p:cTn>
                              </p:par>
                              <p:par>
                                <p:cTn id="84" presetID="26" presetClass="emph" presetSubtype="0" repeatCount="2000" fill="hold" grpId="1" nodeType="withEffect">
                                  <p:stCondLst>
                                    <p:cond delay="0"/>
                                  </p:stCondLst>
                                  <p:childTnLst>
                                    <p:animEffect transition="out" filter="fade">
                                      <p:cBhvr>
                                        <p:cTn id="85" dur="500" tmFilter="0, 0; .2, .5; .8, .5; 1, 0"/>
                                        <p:tgtEl>
                                          <p:spTgt spid="15"/>
                                        </p:tgtEl>
                                      </p:cBhvr>
                                    </p:animEffect>
                                    <p:animScale>
                                      <p:cBhvr>
                                        <p:cTn id="86" dur="250" autoRev="1" fill="hold"/>
                                        <p:tgtEl>
                                          <p:spTgt spid="15"/>
                                        </p:tgtEl>
                                      </p:cBhvr>
                                      <p:by x="105000" y="105000"/>
                                    </p:animScale>
                                  </p:childTnLst>
                                </p:cTn>
                              </p:par>
                              <p:par>
                                <p:cTn id="87" presetID="1" presetClass="mediacall" presetSubtype="0" fill="hold" nodeType="withEffect">
                                  <p:stCondLst>
                                    <p:cond delay="0"/>
                                  </p:stCondLst>
                                  <p:childTnLst>
                                    <p:cmd type="call" cmd="playFrom(0.0)">
                                      <p:cBhvr>
                                        <p:cTn id="88" dur="862" fill="hold"/>
                                        <p:tgtEl>
                                          <p:spTgt spid="23"/>
                                        </p:tgtEl>
                                      </p:cBhvr>
                                    </p:cmd>
                                  </p:childTnLst>
                                </p:cTn>
                              </p:par>
                            </p:childTnLst>
                          </p:cTn>
                        </p:par>
                      </p:childTnLst>
                    </p:cTn>
                  </p:par>
                </p:childTnLst>
              </p:cTn>
              <p:nextCondLst>
                <p:cond evt="onClick" delay="0">
                  <p:tgtEl>
                    <p:spTgt spid="15"/>
                  </p:tgtEl>
                </p:cond>
              </p:nextCondLst>
            </p:seq>
            <p:audio>
              <p:cMediaNode vol="80000">
                <p:cTn id="89" fill="hold" display="0">
                  <p:stCondLst>
                    <p:cond delay="indefinite"/>
                  </p:stCondLst>
                  <p:endCondLst>
                    <p:cond evt="onStopAudio" delay="0">
                      <p:tgtEl>
                        <p:sldTgt/>
                      </p:tgtEl>
                    </p:cond>
                  </p:endCondLst>
                </p:cTn>
                <p:tgtEl>
                  <p:spTgt spid="20"/>
                </p:tgtEl>
              </p:cMediaNode>
            </p:audio>
            <p:audio>
              <p:cMediaNode vol="80000">
                <p:cTn id="90" fill="hold" display="0">
                  <p:stCondLst>
                    <p:cond delay="indefinite"/>
                  </p:stCondLst>
                  <p:endCondLst>
                    <p:cond evt="onStopAudio" delay="0">
                      <p:tgtEl>
                        <p:sldTgt/>
                      </p:tgtEl>
                    </p:cond>
                  </p:endCondLst>
                </p:cTn>
                <p:tgtEl>
                  <p:spTgt spid="21"/>
                </p:tgtEl>
              </p:cMediaNode>
            </p:audio>
            <p:audio>
              <p:cMediaNode vol="80000">
                <p:cTn id="91" fill="hold" display="0">
                  <p:stCondLst>
                    <p:cond delay="indefinite"/>
                  </p:stCondLst>
                  <p:endCondLst>
                    <p:cond evt="onStopAudio" delay="0">
                      <p:tgtEl>
                        <p:sldTgt/>
                      </p:tgtEl>
                    </p:cond>
                  </p:endCondLst>
                </p:cTn>
                <p:tgtEl>
                  <p:spTgt spid="22"/>
                </p:tgtEl>
              </p:cMediaNode>
            </p:audio>
            <p:audio>
              <p:cMediaNode vol="80000">
                <p:cTn id="9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2242;p58">
            <a:extLst>
              <a:ext uri="{FF2B5EF4-FFF2-40B4-BE49-F238E27FC236}">
                <a16:creationId xmlns:a16="http://schemas.microsoft.com/office/drawing/2014/main" id="{7CD1891C-86E1-4A95-B7A8-489A0EC57AC3}"/>
              </a:ext>
            </a:extLst>
          </p:cNvPr>
          <p:cNvGrpSpPr/>
          <p:nvPr/>
        </p:nvGrpSpPr>
        <p:grpSpPr>
          <a:xfrm>
            <a:off x="7858352" y="37401"/>
            <a:ext cx="148046" cy="182875"/>
            <a:chOff x="5803200" y="3023808"/>
            <a:chExt cx="96775" cy="117900"/>
          </a:xfrm>
        </p:grpSpPr>
        <p:sp>
          <p:nvSpPr>
            <p:cNvPr id="27" name="Google Shape;2243;p58">
              <a:extLst>
                <a:ext uri="{FF2B5EF4-FFF2-40B4-BE49-F238E27FC236}">
                  <a16:creationId xmlns:a16="http://schemas.microsoft.com/office/drawing/2014/main" id="{ED40A280-613A-479B-9400-F69E91072A1F}"/>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ea typeface="汉仪小麦体简"/>
                <a:cs typeface="Arial"/>
                <a:sym typeface="Arial"/>
              </a:endParaRPr>
            </a:p>
          </p:txBody>
        </p:sp>
        <p:sp>
          <p:nvSpPr>
            <p:cNvPr id="28" name="Google Shape;2244;p58">
              <a:extLst>
                <a:ext uri="{FF2B5EF4-FFF2-40B4-BE49-F238E27FC236}">
                  <a16:creationId xmlns:a16="http://schemas.microsoft.com/office/drawing/2014/main" id="{A79D7C6A-E4C6-4222-A818-E2635836D5C3}"/>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ea typeface="汉仪小麦体简"/>
                <a:cs typeface="Arial"/>
                <a:sym typeface="Arial"/>
              </a:endParaRPr>
            </a:p>
          </p:txBody>
        </p:sp>
        <p:sp>
          <p:nvSpPr>
            <p:cNvPr id="29" name="Google Shape;2245;p58">
              <a:extLst>
                <a:ext uri="{FF2B5EF4-FFF2-40B4-BE49-F238E27FC236}">
                  <a16:creationId xmlns:a16="http://schemas.microsoft.com/office/drawing/2014/main" id="{CF2E6AE4-C555-45A7-8EFD-F3AE0FAE70A6}"/>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ea typeface="汉仪小麦体简"/>
                <a:cs typeface="Arial"/>
                <a:sym typeface="Arial"/>
              </a:endParaRPr>
            </a:p>
          </p:txBody>
        </p:sp>
      </p:grpSp>
      <p:grpSp>
        <p:nvGrpSpPr>
          <p:cNvPr id="30" name="Google Shape;2211;p57">
            <a:extLst>
              <a:ext uri="{FF2B5EF4-FFF2-40B4-BE49-F238E27FC236}">
                <a16:creationId xmlns:a16="http://schemas.microsoft.com/office/drawing/2014/main" id="{37456DA7-9DDA-400D-A652-F015E09DD1AF}"/>
              </a:ext>
            </a:extLst>
          </p:cNvPr>
          <p:cNvGrpSpPr/>
          <p:nvPr/>
        </p:nvGrpSpPr>
        <p:grpSpPr>
          <a:xfrm>
            <a:off x="308468" y="425488"/>
            <a:ext cx="434298" cy="323170"/>
            <a:chOff x="5197967" y="3714018"/>
            <a:chExt cx="386455" cy="287569"/>
          </a:xfrm>
        </p:grpSpPr>
        <p:sp>
          <p:nvSpPr>
            <p:cNvPr id="31" name="Google Shape;2212;p57">
              <a:extLst>
                <a:ext uri="{FF2B5EF4-FFF2-40B4-BE49-F238E27FC236}">
                  <a16:creationId xmlns:a16="http://schemas.microsoft.com/office/drawing/2014/main" id="{934BD6FF-E2A1-4E15-A297-AB45D1633B96}"/>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rgbClr val="7ABED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32" name="Google Shape;2213;p57">
              <a:extLst>
                <a:ext uri="{FF2B5EF4-FFF2-40B4-BE49-F238E27FC236}">
                  <a16:creationId xmlns:a16="http://schemas.microsoft.com/office/drawing/2014/main" id="{9449EFA8-79E8-48BC-85B7-1D383F8AE31B}"/>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rgbClr val="7ABED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33" name="Google Shape;2214;p57">
              <a:extLst>
                <a:ext uri="{FF2B5EF4-FFF2-40B4-BE49-F238E27FC236}">
                  <a16:creationId xmlns:a16="http://schemas.microsoft.com/office/drawing/2014/main" id="{66FA1A2A-1D37-4A20-80D0-5E08D8EE7C23}"/>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34" name="Google Shape;2215;p57">
              <a:extLst>
                <a:ext uri="{FF2B5EF4-FFF2-40B4-BE49-F238E27FC236}">
                  <a16:creationId xmlns:a16="http://schemas.microsoft.com/office/drawing/2014/main" id="{A77F8770-70C2-4E2F-ACE9-B5DC9A27303B}"/>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35" name="TextBox 34">
            <a:extLst>
              <a:ext uri="{FF2B5EF4-FFF2-40B4-BE49-F238E27FC236}">
                <a16:creationId xmlns:a16="http://schemas.microsoft.com/office/drawing/2014/main" id="{06BC4923-5038-460B-8641-EFDCE84705EA}"/>
              </a:ext>
            </a:extLst>
          </p:cNvPr>
          <p:cNvSpPr txBox="1"/>
          <p:nvPr/>
        </p:nvSpPr>
        <p:spPr>
          <a:xfrm>
            <a:off x="1295636" y="247294"/>
            <a:ext cx="2540304" cy="456535"/>
          </a:xfrm>
          <a:prstGeom prst="rect">
            <a:avLst/>
          </a:prstGeom>
          <a:noFill/>
        </p:spPr>
        <p:txBody>
          <a:bodyPr wrap="square" rtlCol="0">
            <a:spAutoFit/>
          </a:bodyPr>
          <a:lstStyle/>
          <a:p>
            <a:pPr algn="just" defTabSz="914378">
              <a:lnSpc>
                <a:spcPct val="150000"/>
              </a:lnSpc>
              <a:buClr>
                <a:srgbClr val="000000"/>
              </a:buClr>
            </a:pPr>
            <a:r>
              <a:rPr lang="en-US" b="1" kern="0" dirty="0" err="1">
                <a:solidFill>
                  <a:srgbClr val="000000"/>
                </a:solidFill>
                <a:latin typeface="Arial" panose="020B0604020202020204" pitchFamily="34" charset="0"/>
                <a:ea typeface="汉仪小麦体简"/>
                <a:cs typeface="Arial" panose="020B0604020202020204" pitchFamily="34" charset="0"/>
                <a:sym typeface="Arial"/>
              </a:rPr>
              <a:t>Câu</a:t>
            </a:r>
            <a:r>
              <a:rPr lang="en-US" b="1" kern="0" dirty="0">
                <a:solidFill>
                  <a:srgbClr val="000000"/>
                </a:solidFill>
                <a:latin typeface="Arial" panose="020B0604020202020204" pitchFamily="34" charset="0"/>
                <a:ea typeface="汉仪小麦体简"/>
                <a:cs typeface="Arial" panose="020B0604020202020204" pitchFamily="34" charset="0"/>
                <a:sym typeface="Arial"/>
              </a:rPr>
              <a:t> 3. </a:t>
            </a:r>
            <a:r>
              <a:rPr lang="en-US" dirty="0">
                <a:solidFill>
                  <a:prstClr val="black"/>
                </a:solidFill>
                <a:latin typeface="Arial" panose="020B0604020202020204" pitchFamily="34" charset="0"/>
                <a:ea typeface="汉仪小麦体简"/>
                <a:cs typeface="Arial" panose="020B0604020202020204" pitchFamily="34" charset="0"/>
              </a:rPr>
              <a:t>Cho </a:t>
            </a:r>
            <a:r>
              <a:rPr lang="en-US" dirty="0" err="1">
                <a:solidFill>
                  <a:prstClr val="black"/>
                </a:solidFill>
                <a:latin typeface="Arial" panose="020B0604020202020204" pitchFamily="34" charset="0"/>
                <a:ea typeface="汉仪小麦体简"/>
                <a:cs typeface="Arial" panose="020B0604020202020204" pitchFamily="34" charset="0"/>
              </a:rPr>
              <a:t>biểu</a:t>
            </a:r>
            <a:r>
              <a:rPr lang="en-US" dirty="0">
                <a:solidFill>
                  <a:prstClr val="black"/>
                </a:solidFill>
                <a:latin typeface="Arial" panose="020B0604020202020204" pitchFamily="34" charset="0"/>
                <a:ea typeface="汉仪小麦体简"/>
                <a:cs typeface="Arial" panose="020B0604020202020204" pitchFamily="34" charset="0"/>
              </a:rPr>
              <a:t> </a:t>
            </a:r>
            <a:r>
              <a:rPr lang="en-US" dirty="0" err="1">
                <a:solidFill>
                  <a:prstClr val="black"/>
                </a:solidFill>
                <a:latin typeface="Arial" panose="020B0604020202020204" pitchFamily="34" charset="0"/>
                <a:ea typeface="汉仪小麦体简"/>
                <a:cs typeface="Arial" panose="020B0604020202020204" pitchFamily="34" charset="0"/>
              </a:rPr>
              <a:t>đồ</a:t>
            </a:r>
            <a:endParaRPr lang="en-US" dirty="0">
              <a:solidFill>
                <a:prstClr val="black"/>
              </a:solidFill>
              <a:latin typeface="Arial" panose="020B0604020202020204" pitchFamily="34" charset="0"/>
              <a:ea typeface="汉仪小麦体简"/>
              <a:cs typeface="Arial" panose="020B0604020202020204" pitchFamily="34" charset="0"/>
            </a:endParaRPr>
          </a:p>
        </p:txBody>
      </p:sp>
      <p:sp>
        <p:nvSpPr>
          <p:cNvPr id="36" name="Đáp án đúng">
            <a:extLst>
              <a:ext uri="{FF2B5EF4-FFF2-40B4-BE49-F238E27FC236}">
                <a16:creationId xmlns:a16="http://schemas.microsoft.com/office/drawing/2014/main" id="{301F31BB-7FBA-4DFE-8ECD-9A9337B00AB9}"/>
              </a:ext>
            </a:extLst>
          </p:cNvPr>
          <p:cNvSpPr/>
          <p:nvPr/>
        </p:nvSpPr>
        <p:spPr>
          <a:xfrm>
            <a:off x="2287296" y="4059838"/>
            <a:ext cx="1828800"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292</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sp>
        <p:nvSpPr>
          <p:cNvPr id="37" name="Đáp án sai 1">
            <a:extLst>
              <a:ext uri="{FF2B5EF4-FFF2-40B4-BE49-F238E27FC236}">
                <a16:creationId xmlns:a16="http://schemas.microsoft.com/office/drawing/2014/main" id="{AD9A751C-D5F9-4054-885C-E8D46A2D7D54}"/>
              </a:ext>
            </a:extLst>
          </p:cNvPr>
          <p:cNvSpPr/>
          <p:nvPr/>
        </p:nvSpPr>
        <p:spPr>
          <a:xfrm>
            <a:off x="78208" y="4022430"/>
            <a:ext cx="1828800"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290</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sp>
        <p:nvSpPr>
          <p:cNvPr id="38" name="Đáp án sai 2">
            <a:extLst>
              <a:ext uri="{FF2B5EF4-FFF2-40B4-BE49-F238E27FC236}">
                <a16:creationId xmlns:a16="http://schemas.microsoft.com/office/drawing/2014/main" id="{16AED123-21B0-4477-92A9-9DAEC3214C14}"/>
              </a:ext>
            </a:extLst>
          </p:cNvPr>
          <p:cNvSpPr/>
          <p:nvPr/>
        </p:nvSpPr>
        <p:spPr>
          <a:xfrm>
            <a:off x="4489182" y="4045552"/>
            <a:ext cx="1828800"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294</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sp>
        <p:nvSpPr>
          <p:cNvPr id="39" name="Đáp án sai 3">
            <a:extLst>
              <a:ext uri="{FF2B5EF4-FFF2-40B4-BE49-F238E27FC236}">
                <a16:creationId xmlns:a16="http://schemas.microsoft.com/office/drawing/2014/main" id="{F67DEE47-C45A-4C5B-9EAA-BE5A4C587544}"/>
              </a:ext>
            </a:extLst>
          </p:cNvPr>
          <p:cNvSpPr/>
          <p:nvPr/>
        </p:nvSpPr>
        <p:spPr>
          <a:xfrm>
            <a:off x="6648044" y="4015489"/>
            <a:ext cx="1828800"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296</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pic>
        <p:nvPicPr>
          <p:cNvPr id="40" name="Picture 5">
            <a:extLst>
              <a:ext uri="{FF2B5EF4-FFF2-40B4-BE49-F238E27FC236}">
                <a16:creationId xmlns:a16="http://schemas.microsoft.com/office/drawing/2014/main" id="{385DE526-FB6D-462B-B8AF-832EF2353AA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37249" y="3874032"/>
            <a:ext cx="639785" cy="556871"/>
          </a:xfrm>
          <a:prstGeom prst="rect">
            <a:avLst/>
          </a:prstGeom>
        </p:spPr>
      </p:pic>
      <p:pic>
        <p:nvPicPr>
          <p:cNvPr id="41" name="Picture 10">
            <a:extLst>
              <a:ext uri="{FF2B5EF4-FFF2-40B4-BE49-F238E27FC236}">
                <a16:creationId xmlns:a16="http://schemas.microsoft.com/office/drawing/2014/main" id="{10B95132-4B45-4142-85FB-41A0E44247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64218" y="3966573"/>
            <a:ext cx="637592" cy="568036"/>
          </a:xfrm>
          <a:prstGeom prst="rect">
            <a:avLst/>
          </a:prstGeom>
        </p:spPr>
      </p:pic>
      <p:pic>
        <p:nvPicPr>
          <p:cNvPr id="42" name="Picture 10">
            <a:extLst>
              <a:ext uri="{FF2B5EF4-FFF2-40B4-BE49-F238E27FC236}">
                <a16:creationId xmlns:a16="http://schemas.microsoft.com/office/drawing/2014/main" id="{B1483221-B3BB-4423-85A4-1D97072C35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23080" y="3963143"/>
            <a:ext cx="637592" cy="568036"/>
          </a:xfrm>
          <a:prstGeom prst="rect">
            <a:avLst/>
          </a:prstGeom>
        </p:spPr>
      </p:pic>
      <p:pic>
        <p:nvPicPr>
          <p:cNvPr id="43" name="Picture 10">
            <a:extLst>
              <a:ext uri="{FF2B5EF4-FFF2-40B4-BE49-F238E27FC236}">
                <a16:creationId xmlns:a16="http://schemas.microsoft.com/office/drawing/2014/main" id="{D7067608-6B36-4B86-A000-C3E9F33D48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7444" y="4051568"/>
            <a:ext cx="637592" cy="568036"/>
          </a:xfrm>
          <a:prstGeom prst="rect">
            <a:avLst/>
          </a:prstGeom>
        </p:spPr>
      </p:pic>
      <p:pic>
        <p:nvPicPr>
          <p:cNvPr id="44" name="Correct sound effect and wrong sound effect (mp3cut.net)">
            <a:hlinkClick r:id="" action="ppaction://media"/>
            <a:extLst>
              <a:ext uri="{FF2B5EF4-FFF2-40B4-BE49-F238E27FC236}">
                <a16:creationId xmlns:a16="http://schemas.microsoft.com/office/drawing/2014/main" id="{D0E4BD9D-3455-41DD-91B0-28A6F9C75F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86150" y="-850876"/>
            <a:ext cx="487363" cy="487363"/>
          </a:xfrm>
          <a:prstGeom prst="rect">
            <a:avLst/>
          </a:prstGeom>
        </p:spPr>
      </p:pic>
      <p:pic>
        <p:nvPicPr>
          <p:cNvPr id="45" name="Correct sound effect and wrong sound effect (mp3cut.net) (1)">
            <a:hlinkClick r:id="" action="ppaction://media"/>
            <a:extLst>
              <a:ext uri="{FF2B5EF4-FFF2-40B4-BE49-F238E27FC236}">
                <a16:creationId xmlns:a16="http://schemas.microsoft.com/office/drawing/2014/main" id="{C6560E78-60D6-4B06-85BC-3D13F37B866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13013" y="-850876"/>
            <a:ext cx="487363" cy="487363"/>
          </a:xfrm>
          <a:prstGeom prst="rect">
            <a:avLst/>
          </a:prstGeom>
        </p:spPr>
      </p:pic>
      <p:pic>
        <p:nvPicPr>
          <p:cNvPr id="46" name="Correct sound effect and wrong sound effect (mp3cut.net) (1)">
            <a:hlinkClick r:id="" action="ppaction://media"/>
            <a:extLst>
              <a:ext uri="{FF2B5EF4-FFF2-40B4-BE49-F238E27FC236}">
                <a16:creationId xmlns:a16="http://schemas.microsoft.com/office/drawing/2014/main" id="{A52783C5-7690-4097-905C-B081303457C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03949" y="-825081"/>
            <a:ext cx="487363" cy="487363"/>
          </a:xfrm>
          <a:prstGeom prst="rect">
            <a:avLst/>
          </a:prstGeom>
        </p:spPr>
      </p:pic>
      <p:pic>
        <p:nvPicPr>
          <p:cNvPr id="47" name="Correct sound effect and wrong sound effect (mp3cut.net) (1)">
            <a:hlinkClick r:id="" action="ppaction://media"/>
            <a:extLst>
              <a:ext uri="{FF2B5EF4-FFF2-40B4-BE49-F238E27FC236}">
                <a16:creationId xmlns:a16="http://schemas.microsoft.com/office/drawing/2014/main" id="{1EE80E68-C5CD-46F9-868F-1125066AFCC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08481" y="-847240"/>
            <a:ext cx="487363" cy="487363"/>
          </a:xfrm>
          <a:prstGeom prst="rect">
            <a:avLst/>
          </a:prstGeom>
        </p:spPr>
      </p:pic>
      <p:pic>
        <p:nvPicPr>
          <p:cNvPr id="48" name="Picture 47" descr="Cho biểu đồ:Số lượng trà sữa bán được trong 1 tuần là bao nhiêu? (ảnh 1)">
            <a:extLst>
              <a:ext uri="{FF2B5EF4-FFF2-40B4-BE49-F238E27FC236}">
                <a16:creationId xmlns:a16="http://schemas.microsoft.com/office/drawing/2014/main" id="{BAB28F6D-189F-4BAE-91AC-672C92FDED07}"/>
              </a:ext>
            </a:extLst>
          </p:cNvPr>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99002" y="862789"/>
            <a:ext cx="3753217" cy="2277146"/>
          </a:xfrm>
          <a:prstGeom prst="rect">
            <a:avLst/>
          </a:prstGeom>
          <a:noFill/>
          <a:ln>
            <a:noFill/>
          </a:ln>
        </p:spPr>
      </p:pic>
      <p:sp>
        <p:nvSpPr>
          <p:cNvPr id="49" name="TextBox 48">
            <a:extLst>
              <a:ext uri="{FF2B5EF4-FFF2-40B4-BE49-F238E27FC236}">
                <a16:creationId xmlns:a16="http://schemas.microsoft.com/office/drawing/2014/main" id="{7B93CB90-52B5-4926-ACCB-C3AB2504B764}"/>
              </a:ext>
            </a:extLst>
          </p:cNvPr>
          <p:cNvSpPr txBox="1"/>
          <p:nvPr/>
        </p:nvSpPr>
        <p:spPr>
          <a:xfrm>
            <a:off x="1374836" y="3368588"/>
            <a:ext cx="6228692" cy="369332"/>
          </a:xfrm>
          <a:prstGeom prst="rect">
            <a:avLst/>
          </a:prstGeom>
          <a:noFill/>
        </p:spPr>
        <p:txBody>
          <a:bodyPr wrap="square" rtlCol="0">
            <a:spAutoFit/>
          </a:bodyPr>
          <a:lstStyle/>
          <a:p>
            <a:pPr algn="ctr"/>
            <a:r>
              <a:rPr lang="fr-FR" i="1" dirty="0" err="1">
                <a:solidFill>
                  <a:prstClr val="black"/>
                </a:solidFill>
                <a:latin typeface="汉仪小麦体简"/>
                <a:ea typeface="汉仪小麦体简"/>
              </a:rPr>
              <a:t>Số</a:t>
            </a:r>
            <a:r>
              <a:rPr lang="fr-FR" i="1" dirty="0">
                <a:solidFill>
                  <a:prstClr val="black"/>
                </a:solidFill>
                <a:latin typeface="汉仪小麦体简"/>
                <a:ea typeface="汉仪小麦体简"/>
              </a:rPr>
              <a:t> </a:t>
            </a:r>
            <a:r>
              <a:rPr lang="fr-FR" i="1" dirty="0" err="1">
                <a:solidFill>
                  <a:prstClr val="black"/>
                </a:solidFill>
                <a:latin typeface="汉仪小麦体简"/>
                <a:ea typeface="汉仪小麦体简"/>
              </a:rPr>
              <a:t>lượng</a:t>
            </a:r>
            <a:r>
              <a:rPr lang="fr-FR" i="1" dirty="0">
                <a:solidFill>
                  <a:prstClr val="black"/>
                </a:solidFill>
                <a:latin typeface="汉仪小麦体简"/>
                <a:ea typeface="汉仪小麦体简"/>
              </a:rPr>
              <a:t> </a:t>
            </a:r>
            <a:r>
              <a:rPr lang="fr-FR" i="1" dirty="0" err="1">
                <a:solidFill>
                  <a:prstClr val="black"/>
                </a:solidFill>
                <a:latin typeface="汉仪小麦体简"/>
                <a:ea typeface="汉仪小麦体简"/>
              </a:rPr>
              <a:t>trà</a:t>
            </a:r>
            <a:r>
              <a:rPr lang="fr-FR" i="1" dirty="0">
                <a:solidFill>
                  <a:prstClr val="black"/>
                </a:solidFill>
                <a:latin typeface="汉仪小麦体简"/>
                <a:ea typeface="汉仪小麦体简"/>
              </a:rPr>
              <a:t> </a:t>
            </a:r>
            <a:r>
              <a:rPr lang="fr-FR" i="1" dirty="0" err="1">
                <a:solidFill>
                  <a:prstClr val="black"/>
                </a:solidFill>
                <a:latin typeface="汉仪小麦体简"/>
                <a:ea typeface="汉仪小麦体简"/>
              </a:rPr>
              <a:t>sữa</a:t>
            </a:r>
            <a:r>
              <a:rPr lang="fr-FR" i="1" dirty="0">
                <a:solidFill>
                  <a:prstClr val="black"/>
                </a:solidFill>
                <a:latin typeface="汉仪小麦体简"/>
                <a:ea typeface="汉仪小麦体简"/>
              </a:rPr>
              <a:t> </a:t>
            </a:r>
            <a:r>
              <a:rPr lang="fr-FR" i="1" dirty="0" err="1">
                <a:solidFill>
                  <a:prstClr val="black"/>
                </a:solidFill>
                <a:latin typeface="汉仪小麦体简"/>
                <a:ea typeface="汉仪小麦体简"/>
              </a:rPr>
              <a:t>bán</a:t>
            </a:r>
            <a:r>
              <a:rPr lang="fr-FR" i="1" dirty="0">
                <a:solidFill>
                  <a:prstClr val="black"/>
                </a:solidFill>
                <a:latin typeface="汉仪小麦体简"/>
                <a:ea typeface="汉仪小麦体简"/>
              </a:rPr>
              <a:t> </a:t>
            </a:r>
            <a:r>
              <a:rPr lang="fr-FR" i="1" dirty="0" err="1">
                <a:solidFill>
                  <a:prstClr val="black"/>
                </a:solidFill>
                <a:latin typeface="汉仪小麦体简"/>
                <a:ea typeface="汉仪小麦体简"/>
              </a:rPr>
              <a:t>được</a:t>
            </a:r>
            <a:r>
              <a:rPr lang="fr-FR" i="1" dirty="0">
                <a:solidFill>
                  <a:prstClr val="black"/>
                </a:solidFill>
                <a:latin typeface="汉仪小麦体简"/>
                <a:ea typeface="汉仪小麦体简"/>
              </a:rPr>
              <a:t> </a:t>
            </a:r>
            <a:r>
              <a:rPr lang="fr-FR" i="1" dirty="0" err="1">
                <a:solidFill>
                  <a:prstClr val="black"/>
                </a:solidFill>
                <a:latin typeface="汉仪小麦体简"/>
                <a:ea typeface="汉仪小麦体简"/>
              </a:rPr>
              <a:t>trong</a:t>
            </a:r>
            <a:r>
              <a:rPr lang="fr-FR" i="1" dirty="0">
                <a:solidFill>
                  <a:prstClr val="black"/>
                </a:solidFill>
                <a:latin typeface="汉仪小麦体简"/>
                <a:ea typeface="汉仪小麦体简"/>
              </a:rPr>
              <a:t> 1 </a:t>
            </a:r>
            <a:r>
              <a:rPr lang="fr-FR" i="1" dirty="0" err="1">
                <a:solidFill>
                  <a:prstClr val="black"/>
                </a:solidFill>
                <a:latin typeface="汉仪小麦体简"/>
                <a:ea typeface="汉仪小麦体简"/>
              </a:rPr>
              <a:t>tuần</a:t>
            </a:r>
            <a:r>
              <a:rPr lang="fr-FR" i="1" dirty="0">
                <a:solidFill>
                  <a:prstClr val="black"/>
                </a:solidFill>
                <a:latin typeface="汉仪小麦体简"/>
                <a:ea typeface="汉仪小麦体简"/>
              </a:rPr>
              <a:t> là bao </a:t>
            </a:r>
            <a:r>
              <a:rPr lang="fr-FR" i="1" dirty="0" err="1">
                <a:solidFill>
                  <a:prstClr val="black"/>
                </a:solidFill>
                <a:latin typeface="汉仪小麦体简"/>
                <a:ea typeface="汉仪小麦体简"/>
              </a:rPr>
              <a:t>nhiêu</a:t>
            </a:r>
            <a:r>
              <a:rPr lang="fr-FR" i="1" dirty="0">
                <a:solidFill>
                  <a:prstClr val="black"/>
                </a:solidFill>
                <a:latin typeface="汉仪小麦体简"/>
                <a:ea typeface="汉仪小麦体简"/>
              </a:rPr>
              <a:t>?</a:t>
            </a:r>
            <a:endParaRPr lang="en-US" i="1" dirty="0">
              <a:solidFill>
                <a:prstClr val="black"/>
              </a:solidFill>
              <a:latin typeface="汉仪小麦体简"/>
              <a:ea typeface="汉仪小麦体简"/>
            </a:endParaRPr>
          </a:p>
        </p:txBody>
      </p:sp>
    </p:spTree>
    <p:extLst>
      <p:ext uri="{BB962C8B-B14F-4D97-AF65-F5344CB8AC3E}">
        <p14:creationId xmlns:p14="http://schemas.microsoft.com/office/powerpoint/2010/main" val="14466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strips(downLeft)">
                                      <p:cBhvr>
                                        <p:cTn id="23" dur="500"/>
                                        <p:tgtEl>
                                          <p:spTgt spid="37"/>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strips(downLeft)">
                                      <p:cBhvr>
                                        <p:cTn id="26" dur="500"/>
                                        <p:tgtEl>
                                          <p:spTgt spid="36"/>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strips(downLeft)">
                                      <p:cBhvr>
                                        <p:cTn id="29" dur="500"/>
                                        <p:tgtEl>
                                          <p:spTgt spid="38"/>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strips(downLeft)">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6"/>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36"/>
                                        </p:tgtEl>
                                        <p:attrNameLst>
                                          <p:attrName>fillcolor</p:attrName>
                                        </p:attrNameLst>
                                      </p:cBhvr>
                                      <p:to>
                                        <a:srgbClr val="92D050"/>
                                      </p:to>
                                    </p:animClr>
                                    <p:set>
                                      <p:cBhvr>
                                        <p:cTn id="38" dur="500" fill="hold"/>
                                        <p:tgtEl>
                                          <p:spTgt spid="36"/>
                                        </p:tgtEl>
                                        <p:attrNameLst>
                                          <p:attrName>fill.type</p:attrName>
                                        </p:attrNameLst>
                                      </p:cBhvr>
                                      <p:to>
                                        <p:strVal val="solid"/>
                                      </p:to>
                                    </p:set>
                                    <p:set>
                                      <p:cBhvr>
                                        <p:cTn id="39" dur="500" fill="hold"/>
                                        <p:tgtEl>
                                          <p:spTgt spid="36"/>
                                        </p:tgtEl>
                                        <p:attrNameLst>
                                          <p:attrName>fill.on</p:attrName>
                                        </p:attrNameLst>
                                      </p:cBhvr>
                                      <p:to>
                                        <p:strVal val="true"/>
                                      </p:to>
                                    </p:set>
                                  </p:childTnLst>
                                </p:cTn>
                              </p:par>
                              <p:par>
                                <p:cTn id="40" presetID="1" presetClass="entr" presetSubtype="0" fill="hold" nodeType="withEffect">
                                  <p:stCondLst>
                                    <p:cond delay="0"/>
                                  </p:stCondLst>
                                  <p:childTnLst>
                                    <p:set>
                                      <p:cBhvr>
                                        <p:cTn id="41" dur="1" fill="hold">
                                          <p:stCondLst>
                                            <p:cond delay="9"/>
                                          </p:stCondLst>
                                        </p:cTn>
                                        <p:tgtEl>
                                          <p:spTgt spid="40"/>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36"/>
                                        </p:tgtEl>
                                      </p:cBhvr>
                                    </p:animEffect>
                                    <p:animScale>
                                      <p:cBhvr>
                                        <p:cTn id="44" dur="250" autoRev="1" fill="hold"/>
                                        <p:tgtEl>
                                          <p:spTgt spid="36"/>
                                        </p:tgtEl>
                                      </p:cBhvr>
                                      <p:by x="105000" y="105000"/>
                                    </p:animScale>
                                  </p:childTnLst>
                                </p:cTn>
                              </p:par>
                              <p:par>
                                <p:cTn id="45" presetID="1" presetClass="mediacall" presetSubtype="0" fill="hold" nodeType="withEffect">
                                  <p:stCondLst>
                                    <p:cond delay="0"/>
                                  </p:stCondLst>
                                  <p:childTnLst>
                                    <p:cmd type="call" cmd="playFrom(0.0)">
                                      <p:cBhvr>
                                        <p:cTn id="46" dur="835" fill="hold"/>
                                        <p:tgtEl>
                                          <p:spTgt spid="44"/>
                                        </p:tgtEl>
                                      </p:cBhvr>
                                    </p:cmd>
                                  </p:childTnLst>
                                </p:cTn>
                              </p:par>
                            </p:childTnLst>
                          </p:cTn>
                        </p:par>
                      </p:childTnLst>
                    </p:cTn>
                  </p:par>
                </p:childTnLst>
              </p:cTn>
              <p:nextCondLst>
                <p:cond evt="onClick" delay="0">
                  <p:tgtEl>
                    <p:spTgt spid="36"/>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37"/>
                                        </p:tgtEl>
                                        <p:attrNameLst>
                                          <p:attrName>fillcolor</p:attrName>
                                        </p:attrNameLst>
                                      </p:cBhvr>
                                      <p:to>
                                        <a:srgbClr val="D99694"/>
                                      </p:to>
                                    </p:animClr>
                                    <p:set>
                                      <p:cBhvr>
                                        <p:cTn id="52" dur="500" fill="hold"/>
                                        <p:tgtEl>
                                          <p:spTgt spid="37"/>
                                        </p:tgtEl>
                                        <p:attrNameLst>
                                          <p:attrName>fill.type</p:attrName>
                                        </p:attrNameLst>
                                      </p:cBhvr>
                                      <p:to>
                                        <p:strVal val="solid"/>
                                      </p:to>
                                    </p:set>
                                    <p:set>
                                      <p:cBhvr>
                                        <p:cTn id="53" dur="500" fill="hold"/>
                                        <p:tgtEl>
                                          <p:spTgt spid="37"/>
                                        </p:tgtEl>
                                        <p:attrNameLst>
                                          <p:attrName>fill.on</p:attrName>
                                        </p:attrNameLst>
                                      </p:cBhvr>
                                      <p:to>
                                        <p:strVal val="true"/>
                                      </p:to>
                                    </p:set>
                                  </p:childTnLst>
                                </p:cTn>
                              </p:par>
                              <p:par>
                                <p:cTn id="54" presetID="1"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37"/>
                                        </p:tgtEl>
                                      </p:cBhvr>
                                    </p:animEffect>
                                    <p:animScale>
                                      <p:cBhvr>
                                        <p:cTn id="58" dur="250" autoRev="1" fill="hold"/>
                                        <p:tgtEl>
                                          <p:spTgt spid="37"/>
                                        </p:tgtEl>
                                      </p:cBhvr>
                                      <p:by x="105000" y="105000"/>
                                    </p:animScale>
                                  </p:childTnLst>
                                </p:cTn>
                              </p:par>
                              <p:par>
                                <p:cTn id="59" presetID="1" presetClass="mediacall" presetSubtype="0" fill="hold" nodeType="withEffect">
                                  <p:stCondLst>
                                    <p:cond delay="0"/>
                                  </p:stCondLst>
                                  <p:childTnLst>
                                    <p:cmd type="call" cmd="playFrom(0.0)">
                                      <p:cBhvr>
                                        <p:cTn id="60" dur="862" fill="hold"/>
                                        <p:tgtEl>
                                          <p:spTgt spid="45"/>
                                        </p:tgtEl>
                                      </p:cBhvr>
                                    </p:cmd>
                                  </p:childTnLst>
                                </p:cTn>
                              </p:par>
                            </p:childTnLst>
                          </p:cTn>
                        </p:par>
                      </p:childTnLst>
                    </p:cTn>
                  </p:par>
                </p:childTnLst>
              </p:cTn>
              <p:nextCondLst>
                <p:cond evt="onClick" delay="0">
                  <p:tgtEl>
                    <p:spTgt spid="37"/>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38"/>
                                        </p:tgtEl>
                                        <p:attrNameLst>
                                          <p:attrName>fillcolor</p:attrName>
                                        </p:attrNameLst>
                                      </p:cBhvr>
                                      <p:to>
                                        <a:srgbClr val="D99694"/>
                                      </p:to>
                                    </p:animClr>
                                    <p:set>
                                      <p:cBhvr>
                                        <p:cTn id="66" dur="500" fill="hold"/>
                                        <p:tgtEl>
                                          <p:spTgt spid="38"/>
                                        </p:tgtEl>
                                        <p:attrNameLst>
                                          <p:attrName>fill.type</p:attrName>
                                        </p:attrNameLst>
                                      </p:cBhvr>
                                      <p:to>
                                        <p:strVal val="solid"/>
                                      </p:to>
                                    </p:set>
                                    <p:set>
                                      <p:cBhvr>
                                        <p:cTn id="67" dur="500" fill="hold"/>
                                        <p:tgtEl>
                                          <p:spTgt spid="38"/>
                                        </p:tgtEl>
                                        <p:attrNameLst>
                                          <p:attrName>fill.on</p:attrName>
                                        </p:attrNameLst>
                                      </p:cBhvr>
                                      <p:to>
                                        <p:strVal val="true"/>
                                      </p:to>
                                    </p:set>
                                  </p:childTnLst>
                                </p:cTn>
                              </p:par>
                              <p:par>
                                <p:cTn id="68" presetID="1" presetClass="entr" presetSubtype="0" fill="hold" nodeType="withEffect">
                                  <p:stCondLst>
                                    <p:cond delay="0"/>
                                  </p:stCondLst>
                                  <p:childTnLst>
                                    <p:set>
                                      <p:cBhvr>
                                        <p:cTn id="69" dur="1" fill="hold">
                                          <p:stCondLst>
                                            <p:cond delay="9"/>
                                          </p:stCondLst>
                                        </p:cTn>
                                        <p:tgtEl>
                                          <p:spTgt spid="41"/>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38"/>
                                        </p:tgtEl>
                                      </p:cBhvr>
                                    </p:animEffect>
                                    <p:animScale>
                                      <p:cBhvr>
                                        <p:cTn id="72" dur="250" autoRev="1" fill="hold"/>
                                        <p:tgtEl>
                                          <p:spTgt spid="38"/>
                                        </p:tgtEl>
                                      </p:cBhvr>
                                      <p:by x="105000" y="105000"/>
                                    </p:animScale>
                                  </p:childTnLst>
                                </p:cTn>
                              </p:par>
                              <p:par>
                                <p:cTn id="73" presetID="1" presetClass="mediacall" presetSubtype="0" fill="hold" nodeType="withEffect">
                                  <p:stCondLst>
                                    <p:cond delay="0"/>
                                  </p:stCondLst>
                                  <p:childTnLst>
                                    <p:cmd type="call" cmd="playFrom(0.0)">
                                      <p:cBhvr>
                                        <p:cTn id="74" dur="862" fill="hold"/>
                                        <p:tgtEl>
                                          <p:spTgt spid="46"/>
                                        </p:tgtEl>
                                      </p:cBhvr>
                                    </p:cmd>
                                  </p:childTnLst>
                                </p:cTn>
                              </p:par>
                            </p:childTnLst>
                          </p:cTn>
                        </p:par>
                      </p:childTnLst>
                    </p:cTn>
                  </p:par>
                </p:childTnLst>
              </p:cTn>
              <p:nextCondLst>
                <p:cond evt="onClick" delay="0">
                  <p:tgtEl>
                    <p:spTgt spid="38"/>
                  </p:tgtEl>
                </p:cond>
              </p:nextCondLst>
            </p:seq>
            <p:seq concurrent="1" nextAc="seek">
              <p:cTn id="75" restart="whenNotActive" fill="hold" evtFilter="cancelBubble" nodeType="interactiveSeq">
                <p:stCondLst>
                  <p:cond evt="onClick" delay="0">
                    <p:tgtEl>
                      <p:spTgt spid="3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39"/>
                                        </p:tgtEl>
                                        <p:attrNameLst>
                                          <p:attrName>fillcolor</p:attrName>
                                        </p:attrNameLst>
                                      </p:cBhvr>
                                      <p:to>
                                        <a:srgbClr val="D99694"/>
                                      </p:to>
                                    </p:animClr>
                                    <p:set>
                                      <p:cBhvr>
                                        <p:cTn id="80" dur="500" fill="hold"/>
                                        <p:tgtEl>
                                          <p:spTgt spid="39"/>
                                        </p:tgtEl>
                                        <p:attrNameLst>
                                          <p:attrName>fill.type</p:attrName>
                                        </p:attrNameLst>
                                      </p:cBhvr>
                                      <p:to>
                                        <p:strVal val="solid"/>
                                      </p:to>
                                    </p:set>
                                    <p:set>
                                      <p:cBhvr>
                                        <p:cTn id="81" dur="500" fill="hold"/>
                                        <p:tgtEl>
                                          <p:spTgt spid="39"/>
                                        </p:tgtEl>
                                        <p:attrNameLst>
                                          <p:attrName>fill.on</p:attrName>
                                        </p:attrNameLst>
                                      </p:cBhvr>
                                      <p:to>
                                        <p:strVal val="true"/>
                                      </p:to>
                                    </p:set>
                                  </p:childTnLst>
                                </p:cTn>
                              </p:par>
                              <p:par>
                                <p:cTn id="82" presetID="1" presetClass="entr" presetSubtype="0" fill="hold" nodeType="withEffect">
                                  <p:stCondLst>
                                    <p:cond delay="0"/>
                                  </p:stCondLst>
                                  <p:childTnLst>
                                    <p:set>
                                      <p:cBhvr>
                                        <p:cTn id="83" dur="1" fill="hold">
                                          <p:stCondLst>
                                            <p:cond delay="9"/>
                                          </p:stCondLst>
                                        </p:cTn>
                                        <p:tgtEl>
                                          <p:spTgt spid="42"/>
                                        </p:tgtEl>
                                        <p:attrNameLst>
                                          <p:attrName>style.visibility</p:attrName>
                                        </p:attrNameLst>
                                      </p:cBhvr>
                                      <p:to>
                                        <p:strVal val="visible"/>
                                      </p:to>
                                    </p:set>
                                  </p:childTnLst>
                                </p:cTn>
                              </p:par>
                              <p:par>
                                <p:cTn id="84" presetID="26" presetClass="emph" presetSubtype="0" repeatCount="2000" fill="hold" grpId="1" nodeType="withEffect">
                                  <p:stCondLst>
                                    <p:cond delay="0"/>
                                  </p:stCondLst>
                                  <p:childTnLst>
                                    <p:animEffect transition="out" filter="fade">
                                      <p:cBhvr>
                                        <p:cTn id="85" dur="500" tmFilter="0, 0; .2, .5; .8, .5; 1, 0"/>
                                        <p:tgtEl>
                                          <p:spTgt spid="39"/>
                                        </p:tgtEl>
                                      </p:cBhvr>
                                    </p:animEffect>
                                    <p:animScale>
                                      <p:cBhvr>
                                        <p:cTn id="86" dur="250" autoRev="1" fill="hold"/>
                                        <p:tgtEl>
                                          <p:spTgt spid="39"/>
                                        </p:tgtEl>
                                      </p:cBhvr>
                                      <p:by x="105000" y="105000"/>
                                    </p:animScale>
                                  </p:childTnLst>
                                </p:cTn>
                              </p:par>
                              <p:par>
                                <p:cTn id="87" presetID="1" presetClass="mediacall" presetSubtype="0" fill="hold" nodeType="withEffect">
                                  <p:stCondLst>
                                    <p:cond delay="0"/>
                                  </p:stCondLst>
                                  <p:childTnLst>
                                    <p:cmd type="call" cmd="playFrom(0.0)">
                                      <p:cBhvr>
                                        <p:cTn id="88" dur="862" fill="hold"/>
                                        <p:tgtEl>
                                          <p:spTgt spid="47"/>
                                        </p:tgtEl>
                                      </p:cBhvr>
                                    </p:cmd>
                                  </p:childTnLst>
                                </p:cTn>
                              </p:par>
                            </p:childTnLst>
                          </p:cTn>
                        </p:par>
                      </p:childTnLst>
                    </p:cTn>
                  </p:par>
                </p:childTnLst>
              </p:cTn>
              <p:nextCondLst>
                <p:cond evt="onClick" delay="0">
                  <p:tgtEl>
                    <p:spTgt spid="39"/>
                  </p:tgtEl>
                </p:cond>
              </p:nextCondLst>
            </p:seq>
            <p:audio>
              <p:cMediaNode vol="80000">
                <p:cTn id="89" fill="hold" display="0">
                  <p:stCondLst>
                    <p:cond delay="indefinite"/>
                  </p:stCondLst>
                  <p:endCondLst>
                    <p:cond evt="onStopAudio" delay="0">
                      <p:tgtEl>
                        <p:sldTgt/>
                      </p:tgtEl>
                    </p:cond>
                  </p:endCondLst>
                </p:cTn>
                <p:tgtEl>
                  <p:spTgt spid="44"/>
                </p:tgtEl>
              </p:cMediaNode>
            </p:audio>
            <p:audio>
              <p:cMediaNode vol="80000">
                <p:cTn id="90" fill="hold" display="0">
                  <p:stCondLst>
                    <p:cond delay="indefinite"/>
                  </p:stCondLst>
                  <p:endCondLst>
                    <p:cond evt="onStopAudio" delay="0">
                      <p:tgtEl>
                        <p:sldTgt/>
                      </p:tgtEl>
                    </p:cond>
                  </p:endCondLst>
                </p:cTn>
                <p:tgtEl>
                  <p:spTgt spid="45"/>
                </p:tgtEl>
              </p:cMediaNode>
            </p:audio>
            <p:audio>
              <p:cMediaNode vol="80000">
                <p:cTn id="91" fill="hold" display="0">
                  <p:stCondLst>
                    <p:cond delay="indefinite"/>
                  </p:stCondLst>
                  <p:endCondLst>
                    <p:cond evt="onStopAudio" delay="0">
                      <p:tgtEl>
                        <p:sldTgt/>
                      </p:tgtEl>
                    </p:cond>
                  </p:endCondLst>
                </p:cTn>
                <p:tgtEl>
                  <p:spTgt spid="46"/>
                </p:tgtEl>
              </p:cMediaNode>
            </p:audio>
            <p:audio>
              <p:cMediaNode vol="80000">
                <p:cTn id="92" fill="hold" display="0">
                  <p:stCondLst>
                    <p:cond delay="indefinite"/>
                  </p:stCondLst>
                  <p:endCondLst>
                    <p:cond evt="onStopAudio" delay="0">
                      <p:tgtEl>
                        <p:sldTgt/>
                      </p:tgtEl>
                    </p:cond>
                  </p:endCondLst>
                </p:cTn>
                <p:tgtEl>
                  <p:spTgt spid="47"/>
                </p:tgtEl>
              </p:cMediaNode>
            </p:audio>
          </p:childTnLst>
        </p:cTn>
      </p:par>
    </p:tnLst>
    <p:bldLst>
      <p:bldP spid="35" grpId="0" animBg="1"/>
      <p:bldP spid="36" grpId="0" animBg="1"/>
      <p:bldP spid="36" grpId="1" animBg="1"/>
      <p:bldP spid="37" grpId="0" animBg="1"/>
      <p:bldP spid="37" grpId="1" animBg="1"/>
      <p:bldP spid="38" grpId="0" animBg="1"/>
      <p:bldP spid="38" grpId="1" animBg="1"/>
      <p:bldP spid="39" grpId="0" animBg="1"/>
      <p:bldP spid="39" grpId="1"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2242;p58">
            <a:extLst>
              <a:ext uri="{FF2B5EF4-FFF2-40B4-BE49-F238E27FC236}">
                <a16:creationId xmlns:a16="http://schemas.microsoft.com/office/drawing/2014/main" id="{57F56D3F-C994-462A-91CC-0357B22C3106}"/>
              </a:ext>
            </a:extLst>
          </p:cNvPr>
          <p:cNvGrpSpPr/>
          <p:nvPr/>
        </p:nvGrpSpPr>
        <p:grpSpPr>
          <a:xfrm>
            <a:off x="7858352" y="37401"/>
            <a:ext cx="148046" cy="182875"/>
            <a:chOff x="5803200" y="3023808"/>
            <a:chExt cx="96775" cy="117900"/>
          </a:xfrm>
        </p:grpSpPr>
        <p:sp>
          <p:nvSpPr>
            <p:cNvPr id="25" name="Google Shape;2243;p58">
              <a:extLst>
                <a:ext uri="{FF2B5EF4-FFF2-40B4-BE49-F238E27FC236}">
                  <a16:creationId xmlns:a16="http://schemas.microsoft.com/office/drawing/2014/main" id="{F57B5EA2-8025-4B40-93AC-B0FCED5FBB09}"/>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ea typeface="汉仪小麦体简"/>
                <a:cs typeface="Arial"/>
                <a:sym typeface="Arial"/>
              </a:endParaRPr>
            </a:p>
          </p:txBody>
        </p:sp>
        <p:sp>
          <p:nvSpPr>
            <p:cNvPr id="26" name="Google Shape;2244;p58">
              <a:extLst>
                <a:ext uri="{FF2B5EF4-FFF2-40B4-BE49-F238E27FC236}">
                  <a16:creationId xmlns:a16="http://schemas.microsoft.com/office/drawing/2014/main" id="{44D8D6E9-4418-415D-9548-ED29E6DABC73}"/>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ea typeface="汉仪小麦体简"/>
                <a:cs typeface="Arial"/>
                <a:sym typeface="Arial"/>
              </a:endParaRPr>
            </a:p>
          </p:txBody>
        </p:sp>
        <p:sp>
          <p:nvSpPr>
            <p:cNvPr id="27" name="Google Shape;2245;p58">
              <a:extLst>
                <a:ext uri="{FF2B5EF4-FFF2-40B4-BE49-F238E27FC236}">
                  <a16:creationId xmlns:a16="http://schemas.microsoft.com/office/drawing/2014/main" id="{D8AA7CFA-CFCC-49A8-9E79-57A017F3F6DC}"/>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91425" tIns="91425" rIns="91425" bIns="91425" anchor="ctr" anchorCtr="0">
              <a:noAutofit/>
            </a:bodyPr>
            <a:lstStyle/>
            <a:p>
              <a:pPr defTabSz="914378">
                <a:buClr>
                  <a:srgbClr val="000000"/>
                </a:buClr>
                <a:defRPr/>
              </a:pPr>
              <a:endParaRPr sz="1400" kern="0">
                <a:solidFill>
                  <a:srgbClr val="000000"/>
                </a:solidFill>
                <a:latin typeface="Arial"/>
                <a:ea typeface="汉仪小麦体简"/>
                <a:cs typeface="Arial"/>
                <a:sym typeface="Arial"/>
              </a:endParaRPr>
            </a:p>
          </p:txBody>
        </p:sp>
      </p:grpSp>
      <p:sp>
        <p:nvSpPr>
          <p:cNvPr id="33" name="TextBox 32">
            <a:extLst>
              <a:ext uri="{FF2B5EF4-FFF2-40B4-BE49-F238E27FC236}">
                <a16:creationId xmlns:a16="http://schemas.microsoft.com/office/drawing/2014/main" id="{D531CD4B-3FDD-4F53-AD68-2E0BC5EA820F}"/>
              </a:ext>
            </a:extLst>
          </p:cNvPr>
          <p:cNvSpPr txBox="1"/>
          <p:nvPr/>
        </p:nvSpPr>
        <p:spPr>
          <a:xfrm>
            <a:off x="1214084" y="344014"/>
            <a:ext cx="7175579" cy="426142"/>
          </a:xfrm>
          <a:prstGeom prst="rect">
            <a:avLst/>
          </a:prstGeom>
          <a:noFill/>
        </p:spPr>
        <p:txBody>
          <a:bodyPr wrap="square" rtlCol="0">
            <a:spAutoFit/>
          </a:bodyPr>
          <a:lstStyle/>
          <a:p>
            <a:pPr algn="just" defTabSz="914378">
              <a:lnSpc>
                <a:spcPct val="150000"/>
              </a:lnSpc>
              <a:buClr>
                <a:srgbClr val="000000"/>
              </a:buClr>
            </a:pPr>
            <a:r>
              <a:rPr lang="en-US" sz="1650" b="1" kern="0" dirty="0" err="1">
                <a:solidFill>
                  <a:srgbClr val="000000"/>
                </a:solidFill>
                <a:latin typeface="Arial" panose="020B0604020202020204" pitchFamily="34" charset="0"/>
                <a:ea typeface="汉仪小麦体简"/>
                <a:cs typeface="Arial" panose="020B0604020202020204" pitchFamily="34" charset="0"/>
                <a:sym typeface="Arial"/>
              </a:rPr>
              <a:t>Câu</a:t>
            </a:r>
            <a:r>
              <a:rPr lang="en-US" sz="1650" b="1" kern="0" dirty="0">
                <a:solidFill>
                  <a:srgbClr val="000000"/>
                </a:solidFill>
                <a:latin typeface="Arial" panose="020B0604020202020204" pitchFamily="34" charset="0"/>
                <a:ea typeface="汉仪小麦体简"/>
                <a:cs typeface="Arial" panose="020B0604020202020204" pitchFamily="34" charset="0"/>
                <a:sym typeface="Arial"/>
              </a:rPr>
              <a:t> 4. </a:t>
            </a:r>
            <a:r>
              <a:rPr lang="en-US" sz="1650" dirty="0">
                <a:solidFill>
                  <a:prstClr val="black"/>
                </a:solidFill>
                <a:latin typeface="Arial" panose="020B0604020202020204" pitchFamily="34" charset="0"/>
                <a:ea typeface="汉仪小麦体简"/>
                <a:cs typeface="Arial" panose="020B0604020202020204" pitchFamily="34" charset="0"/>
              </a:rPr>
              <a:t>Cho </a:t>
            </a:r>
            <a:r>
              <a:rPr lang="en-US" sz="1650" dirty="0" err="1">
                <a:solidFill>
                  <a:prstClr val="black"/>
                </a:solidFill>
                <a:latin typeface="Arial" panose="020B0604020202020204" pitchFamily="34" charset="0"/>
                <a:ea typeface="汉仪小麦体简"/>
                <a:cs typeface="Arial" panose="020B0604020202020204" pitchFamily="34" charset="0"/>
              </a:rPr>
              <a:t>biểu</a:t>
            </a:r>
            <a:r>
              <a:rPr lang="en-US" sz="1650" dirty="0">
                <a:solidFill>
                  <a:prstClr val="black"/>
                </a:solidFill>
                <a:latin typeface="Arial" panose="020B0604020202020204" pitchFamily="34" charset="0"/>
                <a:ea typeface="汉仪小麦体简"/>
                <a:cs typeface="Arial" panose="020B0604020202020204" pitchFamily="34" charset="0"/>
              </a:rPr>
              <a:t> </a:t>
            </a:r>
            <a:r>
              <a:rPr lang="en-US" sz="1650" dirty="0" err="1">
                <a:solidFill>
                  <a:prstClr val="black"/>
                </a:solidFill>
                <a:latin typeface="Arial" panose="020B0604020202020204" pitchFamily="34" charset="0"/>
                <a:ea typeface="汉仪小麦体简"/>
                <a:cs typeface="Arial" panose="020B0604020202020204" pitchFamily="34" charset="0"/>
              </a:rPr>
              <a:t>đồ</a:t>
            </a:r>
            <a:endParaRPr lang="en-US" sz="1650" dirty="0">
              <a:solidFill>
                <a:prstClr val="black"/>
              </a:solidFill>
              <a:latin typeface="Arial" panose="020B0604020202020204" pitchFamily="34" charset="0"/>
              <a:ea typeface="汉仪小麦体简"/>
              <a:cs typeface="Arial" panose="020B0604020202020204" pitchFamily="34" charset="0"/>
            </a:endParaRPr>
          </a:p>
        </p:txBody>
      </p:sp>
      <p:sp>
        <p:nvSpPr>
          <p:cNvPr id="34" name="Đáp án đúng">
            <a:extLst>
              <a:ext uri="{FF2B5EF4-FFF2-40B4-BE49-F238E27FC236}">
                <a16:creationId xmlns:a16="http://schemas.microsoft.com/office/drawing/2014/main" id="{12805B33-EE42-4550-842C-483748818D3A}"/>
              </a:ext>
            </a:extLst>
          </p:cNvPr>
          <p:cNvSpPr/>
          <p:nvPr/>
        </p:nvSpPr>
        <p:spPr>
          <a:xfrm>
            <a:off x="662122" y="3562862"/>
            <a:ext cx="2185850"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Tháng 1, 2, 3</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sp>
        <p:nvSpPr>
          <p:cNvPr id="35" name="Đáp án sai 1">
            <a:extLst>
              <a:ext uri="{FF2B5EF4-FFF2-40B4-BE49-F238E27FC236}">
                <a16:creationId xmlns:a16="http://schemas.microsoft.com/office/drawing/2014/main" id="{F37B5913-4D69-4D31-BAEC-B35B4D580109}"/>
              </a:ext>
            </a:extLst>
          </p:cNvPr>
          <p:cNvSpPr/>
          <p:nvPr/>
        </p:nvSpPr>
        <p:spPr>
          <a:xfrm>
            <a:off x="695186" y="4252434"/>
            <a:ext cx="2510158"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Tháng 10, 11, 12</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sp>
        <p:nvSpPr>
          <p:cNvPr id="36" name="Đáp án sai 2">
            <a:extLst>
              <a:ext uri="{FF2B5EF4-FFF2-40B4-BE49-F238E27FC236}">
                <a16:creationId xmlns:a16="http://schemas.microsoft.com/office/drawing/2014/main" id="{B3890A8E-B07B-4920-83DF-26801A1A176A}"/>
              </a:ext>
            </a:extLst>
          </p:cNvPr>
          <p:cNvSpPr/>
          <p:nvPr/>
        </p:nvSpPr>
        <p:spPr>
          <a:xfrm>
            <a:off x="4926394" y="3565014"/>
            <a:ext cx="2185849"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Tháng 1, 2, 12</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sp>
        <p:nvSpPr>
          <p:cNvPr id="37" name="Đáp án sai 3">
            <a:extLst>
              <a:ext uri="{FF2B5EF4-FFF2-40B4-BE49-F238E27FC236}">
                <a16:creationId xmlns:a16="http://schemas.microsoft.com/office/drawing/2014/main" id="{22B64AF9-111B-4A3B-ACF2-FC2FA60C7560}"/>
              </a:ext>
            </a:extLst>
          </p:cNvPr>
          <p:cNvSpPr/>
          <p:nvPr/>
        </p:nvSpPr>
        <p:spPr>
          <a:xfrm>
            <a:off x="4954641" y="4315179"/>
            <a:ext cx="2157601" cy="548640"/>
          </a:xfrm>
          <a:prstGeom prst="roundRect">
            <a:avLst/>
          </a:prstGeom>
          <a:noFill/>
          <a:ln w="12700" cap="flat" cmpd="sng" algn="ctr">
            <a:noFill/>
            <a:prstDash val="solid"/>
            <a:miter lim="800000"/>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Tháng 2, 3, 12</a:t>
            </a:r>
            <a:endParaRPr kumimoji="0" lang="vi-VN" sz="1800" b="0" i="0" u="none" strike="noStrike" kern="0" cap="none" spc="0" normalizeH="0" baseline="0" noProof="1">
              <a:ln>
                <a:noFill/>
              </a:ln>
              <a:solidFill>
                <a:prstClr val="black"/>
              </a:solidFill>
              <a:effectLst/>
              <a:uLnTx/>
              <a:uFillTx/>
              <a:ea typeface="汉仪小麦体简"/>
              <a:cs typeface="Arial" panose="020B0604020202020204" pitchFamily="34" charset="0"/>
              <a:sym typeface="Arial"/>
            </a:endParaRPr>
          </a:p>
        </p:txBody>
      </p:sp>
      <p:pic>
        <p:nvPicPr>
          <p:cNvPr id="38" name="Picture 5">
            <a:extLst>
              <a:ext uri="{FF2B5EF4-FFF2-40B4-BE49-F238E27FC236}">
                <a16:creationId xmlns:a16="http://schemas.microsoft.com/office/drawing/2014/main" id="{B836E2F9-32D6-460C-853B-BCB7FB34D1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40545" y="3407701"/>
            <a:ext cx="639785" cy="556871"/>
          </a:xfrm>
          <a:prstGeom prst="rect">
            <a:avLst/>
          </a:prstGeom>
        </p:spPr>
      </p:pic>
      <p:pic>
        <p:nvPicPr>
          <p:cNvPr id="39" name="Picture 10">
            <a:extLst>
              <a:ext uri="{FF2B5EF4-FFF2-40B4-BE49-F238E27FC236}">
                <a16:creationId xmlns:a16="http://schemas.microsoft.com/office/drawing/2014/main" id="{EF209A13-430F-4E1D-B1FE-B5AE38FEE1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72606" y="3541191"/>
            <a:ext cx="637592" cy="568036"/>
          </a:xfrm>
          <a:prstGeom prst="rect">
            <a:avLst/>
          </a:prstGeom>
        </p:spPr>
      </p:pic>
      <p:pic>
        <p:nvPicPr>
          <p:cNvPr id="40" name="Picture 10">
            <a:extLst>
              <a:ext uri="{FF2B5EF4-FFF2-40B4-BE49-F238E27FC236}">
                <a16:creationId xmlns:a16="http://schemas.microsoft.com/office/drawing/2014/main" id="{9551243E-9BD7-4124-9DD4-09D388228D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98929" y="4230873"/>
            <a:ext cx="637592" cy="568036"/>
          </a:xfrm>
          <a:prstGeom prst="rect">
            <a:avLst/>
          </a:prstGeom>
        </p:spPr>
      </p:pic>
      <p:pic>
        <p:nvPicPr>
          <p:cNvPr id="41" name="Picture 10">
            <a:extLst>
              <a:ext uri="{FF2B5EF4-FFF2-40B4-BE49-F238E27FC236}">
                <a16:creationId xmlns:a16="http://schemas.microsoft.com/office/drawing/2014/main" id="{18454E4B-6311-49DE-AC12-B14436EA70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37256" y="4233581"/>
            <a:ext cx="637592" cy="568036"/>
          </a:xfrm>
          <a:prstGeom prst="rect">
            <a:avLst/>
          </a:prstGeom>
        </p:spPr>
      </p:pic>
      <p:pic>
        <p:nvPicPr>
          <p:cNvPr id="42" name="Correct sound effect and wrong sound effect (mp3cut.net)">
            <a:hlinkClick r:id="" action="ppaction://media"/>
            <a:extLst>
              <a:ext uri="{FF2B5EF4-FFF2-40B4-BE49-F238E27FC236}">
                <a16:creationId xmlns:a16="http://schemas.microsoft.com/office/drawing/2014/main" id="{E5C5900D-AF2B-451A-B9D6-B8EED3E4E6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54827" y="-764573"/>
            <a:ext cx="487363" cy="487363"/>
          </a:xfrm>
          <a:prstGeom prst="rect">
            <a:avLst/>
          </a:prstGeom>
        </p:spPr>
      </p:pic>
      <p:pic>
        <p:nvPicPr>
          <p:cNvPr id="43" name="Correct sound effect and wrong sound effect (mp3cut.net) (1)">
            <a:hlinkClick r:id="" action="ppaction://media"/>
            <a:extLst>
              <a:ext uri="{FF2B5EF4-FFF2-40B4-BE49-F238E27FC236}">
                <a16:creationId xmlns:a16="http://schemas.microsoft.com/office/drawing/2014/main" id="{4A00CE1F-5CFF-4C81-B32D-BB2C5E47B62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477158" y="-760937"/>
            <a:ext cx="487363" cy="487363"/>
          </a:xfrm>
          <a:prstGeom prst="rect">
            <a:avLst/>
          </a:prstGeom>
        </p:spPr>
      </p:pic>
      <p:pic>
        <p:nvPicPr>
          <p:cNvPr id="44" name="Picture 43" descr="Cho biểu đồ:Tìm 3 tháng khô hạn nhất ở Cần Thơ. (ảnh 1)">
            <a:extLst>
              <a:ext uri="{FF2B5EF4-FFF2-40B4-BE49-F238E27FC236}">
                <a16:creationId xmlns:a16="http://schemas.microsoft.com/office/drawing/2014/main" id="{9CC3AA77-EF29-4230-BB30-7DA734CB2BD9}"/>
              </a:ext>
            </a:extLst>
          </p:cNvPr>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11515" y="829909"/>
            <a:ext cx="3516669" cy="2064559"/>
          </a:xfrm>
          <a:prstGeom prst="rect">
            <a:avLst/>
          </a:prstGeom>
          <a:noFill/>
          <a:ln>
            <a:noFill/>
          </a:ln>
        </p:spPr>
      </p:pic>
      <p:sp>
        <p:nvSpPr>
          <p:cNvPr id="45" name="TextBox 44">
            <a:extLst>
              <a:ext uri="{FF2B5EF4-FFF2-40B4-BE49-F238E27FC236}">
                <a16:creationId xmlns:a16="http://schemas.microsoft.com/office/drawing/2014/main" id="{2CEAE438-D4F4-4CBF-BE64-D4E95507BC4C}"/>
              </a:ext>
            </a:extLst>
          </p:cNvPr>
          <p:cNvSpPr txBox="1"/>
          <p:nvPr/>
        </p:nvSpPr>
        <p:spPr>
          <a:xfrm>
            <a:off x="1934761" y="3052598"/>
            <a:ext cx="5001415" cy="369332"/>
          </a:xfrm>
          <a:prstGeom prst="rect">
            <a:avLst/>
          </a:prstGeom>
          <a:noFill/>
        </p:spPr>
        <p:txBody>
          <a:bodyPr wrap="square" rtlCol="0">
            <a:spAutoFit/>
          </a:bodyPr>
          <a:lstStyle/>
          <a:p>
            <a:pPr algn="ctr"/>
            <a:r>
              <a:rPr lang="en-US" i="1" dirty="0" err="1">
                <a:solidFill>
                  <a:prstClr val="black"/>
                </a:solidFill>
                <a:latin typeface="汉仪小麦体简"/>
                <a:ea typeface="汉仪小麦体简"/>
              </a:rPr>
              <a:t>Tìm</a:t>
            </a:r>
            <a:r>
              <a:rPr lang="en-US" i="1" dirty="0">
                <a:solidFill>
                  <a:prstClr val="black"/>
                </a:solidFill>
                <a:latin typeface="汉仪小麦体简"/>
                <a:ea typeface="汉仪小麦体简"/>
              </a:rPr>
              <a:t> 3 </a:t>
            </a:r>
            <a:r>
              <a:rPr lang="en-US" i="1" dirty="0" err="1">
                <a:solidFill>
                  <a:prstClr val="black"/>
                </a:solidFill>
                <a:latin typeface="汉仪小麦体简"/>
                <a:ea typeface="汉仪小麦体简"/>
              </a:rPr>
              <a:t>tháng</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khô</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hạn</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nhất</a:t>
            </a:r>
            <a:r>
              <a:rPr lang="en-US" i="1" dirty="0">
                <a:solidFill>
                  <a:prstClr val="black"/>
                </a:solidFill>
                <a:latin typeface="汉仪小麦体简"/>
                <a:ea typeface="汉仪小麦体简"/>
              </a:rPr>
              <a:t> ở </a:t>
            </a:r>
            <a:r>
              <a:rPr lang="en-US" i="1" dirty="0" err="1">
                <a:solidFill>
                  <a:prstClr val="black"/>
                </a:solidFill>
                <a:latin typeface="汉仪小麦体简"/>
                <a:ea typeface="汉仪小麦体简"/>
              </a:rPr>
              <a:t>Cần</a:t>
            </a:r>
            <a:r>
              <a:rPr lang="en-US" i="1" dirty="0">
                <a:solidFill>
                  <a:prstClr val="black"/>
                </a:solidFill>
                <a:latin typeface="汉仪小麦体简"/>
                <a:ea typeface="汉仪小麦体简"/>
              </a:rPr>
              <a:t> </a:t>
            </a:r>
            <a:r>
              <a:rPr lang="en-US" i="1" dirty="0" err="1">
                <a:solidFill>
                  <a:prstClr val="black"/>
                </a:solidFill>
                <a:latin typeface="汉仪小麦体简"/>
                <a:ea typeface="汉仪小麦体简"/>
              </a:rPr>
              <a:t>Thơ</a:t>
            </a:r>
            <a:r>
              <a:rPr lang="en-US" i="1" dirty="0">
                <a:solidFill>
                  <a:prstClr val="black"/>
                </a:solidFill>
                <a:latin typeface="汉仪小麦体简"/>
                <a:ea typeface="汉仪小麦体简"/>
              </a:rPr>
              <a:t>.</a:t>
            </a:r>
          </a:p>
        </p:txBody>
      </p:sp>
    </p:spTree>
    <p:extLst>
      <p:ext uri="{BB962C8B-B14F-4D97-AF65-F5344CB8AC3E}">
        <p14:creationId xmlns:p14="http://schemas.microsoft.com/office/powerpoint/2010/main" val="1223588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strips(downLeft)">
                                      <p:cBhvr>
                                        <p:cTn id="23" dur="500"/>
                                        <p:tgtEl>
                                          <p:spTgt spid="3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strips(downLeft)">
                                      <p:cBhvr>
                                        <p:cTn id="26" dur="500"/>
                                        <p:tgtEl>
                                          <p:spTgt spid="35"/>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strips(downLeft)">
                                      <p:cBhvr>
                                        <p:cTn id="29" dur="500"/>
                                        <p:tgtEl>
                                          <p:spTgt spid="36"/>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strips(down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34"/>
                                        </p:tgtEl>
                                        <p:attrNameLst>
                                          <p:attrName>fillcolor</p:attrName>
                                        </p:attrNameLst>
                                      </p:cBhvr>
                                      <p:to>
                                        <a:srgbClr val="92D050"/>
                                      </p:to>
                                    </p:animClr>
                                    <p:set>
                                      <p:cBhvr>
                                        <p:cTn id="38" dur="500" fill="hold"/>
                                        <p:tgtEl>
                                          <p:spTgt spid="34"/>
                                        </p:tgtEl>
                                        <p:attrNameLst>
                                          <p:attrName>fill.type</p:attrName>
                                        </p:attrNameLst>
                                      </p:cBhvr>
                                      <p:to>
                                        <p:strVal val="solid"/>
                                      </p:to>
                                    </p:set>
                                    <p:set>
                                      <p:cBhvr>
                                        <p:cTn id="39" dur="500" fill="hold"/>
                                        <p:tgtEl>
                                          <p:spTgt spid="34"/>
                                        </p:tgtEl>
                                        <p:attrNameLst>
                                          <p:attrName>fill.on</p:attrName>
                                        </p:attrNameLst>
                                      </p:cBhvr>
                                      <p:to>
                                        <p:strVal val="true"/>
                                      </p:to>
                                    </p:set>
                                  </p:childTnLst>
                                </p:cTn>
                              </p:par>
                              <p:par>
                                <p:cTn id="40" presetID="1" presetClass="entr" presetSubtype="0" fill="hold" nodeType="withEffect">
                                  <p:stCondLst>
                                    <p:cond delay="0"/>
                                  </p:stCondLst>
                                  <p:childTnLst>
                                    <p:set>
                                      <p:cBhvr>
                                        <p:cTn id="41" dur="1" fill="hold">
                                          <p:stCondLst>
                                            <p:cond delay="9"/>
                                          </p:stCondLst>
                                        </p:cTn>
                                        <p:tgtEl>
                                          <p:spTgt spid="38"/>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34"/>
                                        </p:tgtEl>
                                      </p:cBhvr>
                                    </p:animEffect>
                                    <p:animScale>
                                      <p:cBhvr>
                                        <p:cTn id="44" dur="250" autoRev="1" fill="hold"/>
                                        <p:tgtEl>
                                          <p:spTgt spid="34"/>
                                        </p:tgtEl>
                                      </p:cBhvr>
                                      <p:by x="105000" y="105000"/>
                                    </p:animScale>
                                  </p:childTnLst>
                                </p:cTn>
                              </p:par>
                              <p:par>
                                <p:cTn id="45" presetID="1" presetClass="mediacall" presetSubtype="0" fill="hold" nodeType="withEffect">
                                  <p:stCondLst>
                                    <p:cond delay="0"/>
                                  </p:stCondLst>
                                  <p:childTnLst>
                                    <p:cmd type="call" cmd="playFrom(0.0)">
                                      <p:cBhvr>
                                        <p:cTn id="46" dur="835" fill="hold"/>
                                        <p:tgtEl>
                                          <p:spTgt spid="42"/>
                                        </p:tgtEl>
                                      </p:cBhvr>
                                    </p:cmd>
                                  </p:childTnLst>
                                </p:cTn>
                              </p:par>
                            </p:childTnLst>
                          </p:cTn>
                        </p:par>
                      </p:childTnLst>
                    </p:cTn>
                  </p:par>
                </p:childTnLst>
              </p:cTn>
              <p:nextCondLst>
                <p:cond evt="onClick" delay="0">
                  <p:tgtEl>
                    <p:spTgt spid="34"/>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35"/>
                                        </p:tgtEl>
                                        <p:attrNameLst>
                                          <p:attrName>fillcolor</p:attrName>
                                        </p:attrNameLst>
                                      </p:cBhvr>
                                      <p:to>
                                        <a:srgbClr val="D99694"/>
                                      </p:to>
                                    </p:animClr>
                                    <p:set>
                                      <p:cBhvr>
                                        <p:cTn id="52" dur="500" fill="hold"/>
                                        <p:tgtEl>
                                          <p:spTgt spid="35"/>
                                        </p:tgtEl>
                                        <p:attrNameLst>
                                          <p:attrName>fill.type</p:attrName>
                                        </p:attrNameLst>
                                      </p:cBhvr>
                                      <p:to>
                                        <p:strVal val="solid"/>
                                      </p:to>
                                    </p:set>
                                    <p:set>
                                      <p:cBhvr>
                                        <p:cTn id="53" dur="500" fill="hold"/>
                                        <p:tgtEl>
                                          <p:spTgt spid="35"/>
                                        </p:tgtEl>
                                        <p:attrNameLst>
                                          <p:attrName>fill.on</p:attrName>
                                        </p:attrNameLst>
                                      </p:cBhvr>
                                      <p:to>
                                        <p:strVal val="true"/>
                                      </p:to>
                                    </p:set>
                                  </p:childTnLst>
                                </p:cTn>
                              </p:par>
                              <p:par>
                                <p:cTn id="54" presetID="1" presetClass="entr" presetSubtype="0"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35"/>
                                        </p:tgtEl>
                                      </p:cBhvr>
                                    </p:animEffect>
                                    <p:animScale>
                                      <p:cBhvr>
                                        <p:cTn id="58"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36"/>
                                        </p:tgtEl>
                                        <p:attrNameLst>
                                          <p:attrName>fillcolor</p:attrName>
                                        </p:attrNameLst>
                                      </p:cBhvr>
                                      <p:to>
                                        <a:srgbClr val="D99694"/>
                                      </p:to>
                                    </p:animClr>
                                    <p:set>
                                      <p:cBhvr>
                                        <p:cTn id="64" dur="500" fill="hold"/>
                                        <p:tgtEl>
                                          <p:spTgt spid="36"/>
                                        </p:tgtEl>
                                        <p:attrNameLst>
                                          <p:attrName>fill.type</p:attrName>
                                        </p:attrNameLst>
                                      </p:cBhvr>
                                      <p:to>
                                        <p:strVal val="solid"/>
                                      </p:to>
                                    </p:set>
                                    <p:set>
                                      <p:cBhvr>
                                        <p:cTn id="65" dur="500" fill="hold"/>
                                        <p:tgtEl>
                                          <p:spTgt spid="36"/>
                                        </p:tgtEl>
                                        <p:attrNameLst>
                                          <p:attrName>fill.on</p:attrName>
                                        </p:attrNameLst>
                                      </p:cBhvr>
                                      <p:to>
                                        <p:strVal val="true"/>
                                      </p:to>
                                    </p:set>
                                  </p:childTnLst>
                                </p:cTn>
                              </p:par>
                              <p:par>
                                <p:cTn id="66" presetID="1" presetClass="entr" presetSubtype="0" fill="hold" nodeType="withEffect">
                                  <p:stCondLst>
                                    <p:cond delay="0"/>
                                  </p:stCondLst>
                                  <p:childTnLst>
                                    <p:set>
                                      <p:cBhvr>
                                        <p:cTn id="67" dur="1" fill="hold">
                                          <p:stCondLst>
                                            <p:cond delay="9"/>
                                          </p:stCondLst>
                                        </p:cTn>
                                        <p:tgtEl>
                                          <p:spTgt spid="39"/>
                                        </p:tgtEl>
                                        <p:attrNameLst>
                                          <p:attrName>style.visibility</p:attrName>
                                        </p:attrNameLst>
                                      </p:cBhvr>
                                      <p:to>
                                        <p:strVal val="visible"/>
                                      </p:to>
                                    </p:set>
                                  </p:childTnLst>
                                </p:cTn>
                              </p:par>
                              <p:par>
                                <p:cTn id="68" presetID="26" presetClass="emph" presetSubtype="0" repeatCount="2000" fill="hold" grpId="1" nodeType="withEffect">
                                  <p:stCondLst>
                                    <p:cond delay="0"/>
                                  </p:stCondLst>
                                  <p:childTnLst>
                                    <p:animEffect transition="out" filter="fade">
                                      <p:cBhvr>
                                        <p:cTn id="69" dur="500" tmFilter="0, 0; .2, .5; .8, .5; 1, 0"/>
                                        <p:tgtEl>
                                          <p:spTgt spid="36"/>
                                        </p:tgtEl>
                                      </p:cBhvr>
                                    </p:animEffect>
                                    <p:animScale>
                                      <p:cBhvr>
                                        <p:cTn id="70" dur="250" autoRev="1" fill="hold"/>
                                        <p:tgtEl>
                                          <p:spTgt spid="36"/>
                                        </p:tgtEl>
                                      </p:cBhvr>
                                      <p:by x="105000" y="105000"/>
                                    </p:animScale>
                                  </p:child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37"/>
                                        </p:tgtEl>
                                        <p:attrNameLst>
                                          <p:attrName>fillcolor</p:attrName>
                                        </p:attrNameLst>
                                      </p:cBhvr>
                                      <p:to>
                                        <a:srgbClr val="D99694"/>
                                      </p:to>
                                    </p:animClr>
                                    <p:set>
                                      <p:cBhvr>
                                        <p:cTn id="76" dur="500" fill="hold"/>
                                        <p:tgtEl>
                                          <p:spTgt spid="37"/>
                                        </p:tgtEl>
                                        <p:attrNameLst>
                                          <p:attrName>fill.type</p:attrName>
                                        </p:attrNameLst>
                                      </p:cBhvr>
                                      <p:to>
                                        <p:strVal val="solid"/>
                                      </p:to>
                                    </p:set>
                                    <p:set>
                                      <p:cBhvr>
                                        <p:cTn id="77" dur="500" fill="hold"/>
                                        <p:tgtEl>
                                          <p:spTgt spid="37"/>
                                        </p:tgtEl>
                                        <p:attrNameLst>
                                          <p:attrName>fill.on</p:attrName>
                                        </p:attrNameLst>
                                      </p:cBhvr>
                                      <p:to>
                                        <p:strVal val="true"/>
                                      </p:to>
                                    </p:set>
                                  </p:childTnLst>
                                </p:cTn>
                              </p:par>
                              <p:par>
                                <p:cTn id="78" presetID="1" presetClass="entr" presetSubtype="0" fill="hold" nodeType="withEffect">
                                  <p:stCondLst>
                                    <p:cond delay="0"/>
                                  </p:stCondLst>
                                  <p:childTnLst>
                                    <p:set>
                                      <p:cBhvr>
                                        <p:cTn id="79" dur="1" fill="hold">
                                          <p:stCondLst>
                                            <p:cond delay="9"/>
                                          </p:stCondLst>
                                        </p:cTn>
                                        <p:tgtEl>
                                          <p:spTgt spid="40"/>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cTn>
                              </p:par>
                              <p:par>
                                <p:cTn id="83" presetID="1" presetClass="mediacall" presetSubtype="0" fill="hold" nodeType="withEffect">
                                  <p:stCondLst>
                                    <p:cond delay="0"/>
                                  </p:stCondLst>
                                  <p:childTnLst>
                                    <p:cmd type="call" cmd="playFrom(0.0)">
                                      <p:cBhvr>
                                        <p:cTn id="84" dur="862" fill="hold"/>
                                        <p:tgtEl>
                                          <p:spTgt spid="43"/>
                                        </p:tgtEl>
                                      </p:cBhvr>
                                    </p:cmd>
                                  </p:childTnLst>
                                </p:cTn>
                              </p:par>
                            </p:childTnLst>
                          </p:cTn>
                        </p:par>
                      </p:childTnLst>
                    </p:cTn>
                  </p:par>
                </p:childTnLst>
              </p:cTn>
              <p:nextCondLst>
                <p:cond evt="onClick" delay="0">
                  <p:tgtEl>
                    <p:spTgt spid="37"/>
                  </p:tgtEl>
                </p:cond>
              </p:nextCondLst>
            </p:seq>
            <p:audio>
              <p:cMediaNode vol="80000">
                <p:cTn id="85" fill="hold" display="0">
                  <p:stCondLst>
                    <p:cond delay="indefinite"/>
                  </p:stCondLst>
                  <p:endCondLst>
                    <p:cond evt="onStopAudio" delay="0">
                      <p:tgtEl>
                        <p:sldTgt/>
                      </p:tgtEl>
                    </p:cond>
                  </p:endCondLst>
                </p:cTn>
                <p:tgtEl>
                  <p:spTgt spid="42"/>
                </p:tgtEl>
              </p:cMediaNode>
            </p:audio>
            <p:audio>
              <p:cMediaNode vol="80000">
                <p:cTn id="86" fill="hold" display="0">
                  <p:stCondLst>
                    <p:cond delay="indefinite"/>
                  </p:stCondLst>
                  <p:endCondLst>
                    <p:cond evt="onStopAudio" delay="0">
                      <p:tgtEl>
                        <p:sldTgt/>
                      </p:tgtEl>
                    </p:cond>
                  </p:endCondLst>
                </p:cTn>
                <p:tgtEl>
                  <p:spTgt spid="43"/>
                </p:tgtEl>
              </p:cMediaNode>
            </p:audio>
          </p:childTnLst>
        </p:cTn>
      </p:par>
    </p:tnLst>
    <p:bldLst>
      <p:bldP spid="33" grpId="0" animBg="1"/>
      <p:bldP spid="34" grpId="0" animBg="1"/>
      <p:bldP spid="34" grpId="1" animBg="1"/>
      <p:bldP spid="35" grpId="0" animBg="1"/>
      <p:bldP spid="35" grpId="1" animBg="1"/>
      <p:bldP spid="36" grpId="0" animBg="1"/>
      <p:bldP spid="36" grpId="1" animBg="1"/>
      <p:bldP spid="37" grpId="0" animBg="1"/>
      <p:bldP spid="37" grpId="1" animBg="1"/>
      <p:bldP spid="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占位符 18"/>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b="2919"/>
          <a:stretch/>
        </p:blipFill>
        <p:spPr>
          <a:xfrm>
            <a:off x="622736" y="1443038"/>
            <a:ext cx="2271713" cy="1498600"/>
          </a:xfrm>
          <a:prstGeom prst="homePlate">
            <a:avLst/>
          </a:prstGeom>
        </p:spPr>
      </p:pic>
      <p:pic>
        <p:nvPicPr>
          <p:cNvPr id="21" name="图片占位符 20"/>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tretch>
            <a:fillRect/>
          </a:stretch>
        </p:blipFill>
        <p:spPr>
          <a:xfrm>
            <a:off x="6516216" y="1443038"/>
            <a:ext cx="2176462" cy="1498600"/>
          </a:xfrm>
          <a:prstGeom prst="homePlate">
            <a:avLst/>
          </a:prstGeom>
        </p:spPr>
      </p:pic>
      <p:pic>
        <p:nvPicPr>
          <p:cNvPr id="27" name="图片占位符 26"/>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tretch>
            <a:fillRect/>
          </a:stretch>
        </p:blipFill>
        <p:spPr>
          <a:xfrm>
            <a:off x="3635896" y="1073944"/>
            <a:ext cx="2309812" cy="1498600"/>
          </a:xfrm>
          <a:prstGeom prst="homePlate">
            <a:avLst/>
          </a:prstGeom>
        </p:spPr>
      </p:pic>
      <p:sp>
        <p:nvSpPr>
          <p:cNvPr id="4" name="TextBox 3">
            <a:extLst>
              <a:ext uri="{FF2B5EF4-FFF2-40B4-BE49-F238E27FC236}">
                <a16:creationId xmlns:a16="http://schemas.microsoft.com/office/drawing/2014/main" id="{3C2A8884-3986-40F0-9539-4B1435B514CC}"/>
              </a:ext>
            </a:extLst>
          </p:cNvPr>
          <p:cNvSpPr txBox="1"/>
          <p:nvPr/>
        </p:nvSpPr>
        <p:spPr>
          <a:xfrm>
            <a:off x="2894449" y="2611061"/>
            <a:ext cx="3520108" cy="2534027"/>
          </a:xfrm>
          <a:prstGeom prst="rect">
            <a:avLst/>
          </a:prstGeom>
          <a:noFill/>
        </p:spPr>
        <p:txBody>
          <a:bodyPr wrap="square" rtlCol="0">
            <a:spAutoFit/>
          </a:bodyPr>
          <a:lstStyle/>
          <a:p>
            <a:pPr algn="just">
              <a:lnSpc>
                <a:spcPct val="150000"/>
              </a:lnSpc>
            </a:pP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Tự tìm hiểu các bảng số liệu, các biểu đồ trên các phương tiện thông tin hoặc SGK Lịch sử và Địa lí, luyện tập mô tả, phân tích, xử lí dữ liệu biểu diễn bằng biểu đồ đoạn thẳng.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0E4202B0-1465-4D12-86DF-371E926574F1}"/>
              </a:ext>
            </a:extLst>
          </p:cNvPr>
          <p:cNvSpPr txBox="1"/>
          <p:nvPr/>
        </p:nvSpPr>
        <p:spPr>
          <a:xfrm>
            <a:off x="2762896" y="200055"/>
            <a:ext cx="4089819" cy="461665"/>
          </a:xfrm>
          <a:prstGeom prst="rect">
            <a:avLst/>
          </a:prstGeom>
          <a:solidFill>
            <a:schemeClr val="accent4">
              <a:lumMod val="20000"/>
              <a:lumOff val="80000"/>
            </a:schemeClr>
          </a:solid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HƯỚNG DẪN VỀ NHÀ</a:t>
            </a:r>
          </a:p>
        </p:txBody>
      </p:sp>
      <p:sp>
        <p:nvSpPr>
          <p:cNvPr id="17" name="TextBox 16">
            <a:extLst>
              <a:ext uri="{FF2B5EF4-FFF2-40B4-BE49-F238E27FC236}">
                <a16:creationId xmlns:a16="http://schemas.microsoft.com/office/drawing/2014/main" id="{FDAA28FB-3C68-4642-8570-CB912A5F143B}"/>
              </a:ext>
            </a:extLst>
          </p:cNvPr>
          <p:cNvSpPr txBox="1"/>
          <p:nvPr/>
        </p:nvSpPr>
        <p:spPr>
          <a:xfrm>
            <a:off x="359532" y="3243626"/>
            <a:ext cx="2271713" cy="872034"/>
          </a:xfrm>
          <a:prstGeom prst="rect">
            <a:avLst/>
          </a:prstGeom>
          <a:noFill/>
        </p:spPr>
        <p:txBody>
          <a:bodyPr wrap="square" rtlCol="0">
            <a:spAutoFit/>
          </a:bodyPr>
          <a:lstStyle/>
          <a:p>
            <a:pPr algn="ctr">
              <a:lnSpc>
                <a:spcPct val="150000"/>
              </a:lnSpc>
            </a:pP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Ghi nhớ kiến thức trong bài</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0964F1B-9382-4273-A36B-B0C29D5DEA40}"/>
              </a:ext>
            </a:extLst>
          </p:cNvPr>
          <p:cNvSpPr txBox="1"/>
          <p:nvPr/>
        </p:nvSpPr>
        <p:spPr>
          <a:xfrm>
            <a:off x="6468590" y="3260335"/>
            <a:ext cx="2271713" cy="1287532"/>
          </a:xfrm>
          <a:prstGeom prst="rect">
            <a:avLst/>
          </a:prstGeom>
          <a:noFill/>
        </p:spPr>
        <p:txBody>
          <a:bodyPr wrap="square" rtlCol="0">
            <a:spAutoFit/>
          </a:bodyPr>
          <a:lstStyle/>
          <a:p>
            <a:pPr algn="ctr">
              <a:lnSpc>
                <a:spcPct val="150000"/>
              </a:lnSpc>
            </a:pPr>
            <a:r>
              <a:rPr lang="pt-BR"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bài mới:</a:t>
            </a:r>
          </a:p>
          <a:p>
            <a:pPr algn="ctr">
              <a:lnSpc>
                <a:spcPct val="150000"/>
              </a:lnSpc>
            </a:pPr>
            <a:r>
              <a:rPr lang="pt-BR" dirty="0">
                <a:solidFill>
                  <a:srgbClr val="000000"/>
                </a:solidFill>
                <a:latin typeface="Arial" panose="020B0604020202020204" pitchFamily="34" charset="0"/>
                <a:ea typeface="Calibri" panose="020F0502020204030204" pitchFamily="34" charset="0"/>
                <a:cs typeface="Arial" panose="020B0604020202020204" pitchFamily="34" charset="0"/>
              </a:rPr>
              <a:t>“Bài 3: Biểu đồ đoạn thẳng”</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9807723"/>
      </p:ext>
    </p:extLst>
  </p:cSld>
  <p:clrMapOvr>
    <a:masterClrMapping/>
  </p:clrMapOvr>
  <p:transition spd="med" advClick="0" advTm="3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432818" y="304992"/>
            <a:ext cx="1079787" cy="3239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vi-VN" sz="1799">
              <a:solidFill>
                <a:prstClr val="white"/>
              </a:solidFill>
              <a:latin typeface="Arial" panose="020B0604020202020204" pitchFamily="34" charset="0"/>
            </a:endParaRPr>
          </a:p>
        </p:txBody>
      </p:sp>
      <p:pic>
        <p:nvPicPr>
          <p:cNvPr id="2" name="Picture 1">
            <a:extLst>
              <a:ext uri="{FF2B5EF4-FFF2-40B4-BE49-F238E27FC236}">
                <a16:creationId xmlns:a16="http://schemas.microsoft.com/office/drawing/2014/main" id="{293E7532-7FAF-4F40-9B53-E9B92C05B89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74076" y="1888679"/>
            <a:ext cx="4332538" cy="2799486"/>
          </a:xfrm>
          <a:prstGeom prst="rect">
            <a:avLst/>
          </a:prstGeom>
        </p:spPr>
      </p:pic>
      <p:sp>
        <p:nvSpPr>
          <p:cNvPr id="6" name="TextBox 5">
            <a:extLst>
              <a:ext uri="{FF2B5EF4-FFF2-40B4-BE49-F238E27FC236}">
                <a16:creationId xmlns:a16="http://schemas.microsoft.com/office/drawing/2014/main" id="{93C806B9-D90A-4811-A06D-A01DAF1B869A}"/>
              </a:ext>
            </a:extLst>
          </p:cNvPr>
          <p:cNvSpPr txBox="1"/>
          <p:nvPr/>
        </p:nvSpPr>
        <p:spPr>
          <a:xfrm>
            <a:off x="640890" y="161030"/>
            <a:ext cx="8321518" cy="1420325"/>
          </a:xfrm>
          <a:prstGeom prst="rect">
            <a:avLst/>
          </a:prstGeom>
          <a:noFill/>
        </p:spPr>
        <p:txBody>
          <a:bodyPr wrap="square">
            <a:spAutoFit/>
          </a:bodyPr>
          <a:lstStyle/>
          <a:p>
            <a:pPr algn="just" defTabSz="914103">
              <a:lnSpc>
                <a:spcPct val="150000"/>
              </a:lnSpc>
              <a:defRPr/>
            </a:pPr>
            <a:r>
              <a:rPr lang="en-US" sz="2000" b="1" dirty="0" err="1">
                <a:solidFill>
                  <a:prstClr val="black"/>
                </a:solidFill>
                <a:latin typeface="Arial" panose="020B0604020202020204" pitchFamily="34" charset="0"/>
                <a:cs typeface="Arial" panose="020B0604020202020204" pitchFamily="34" charset="0"/>
              </a:rPr>
              <a:t>Bài</a:t>
            </a:r>
            <a:r>
              <a:rPr lang="en-US" sz="2000" b="1" dirty="0">
                <a:solidFill>
                  <a:prstClr val="black"/>
                </a:solidFill>
                <a:latin typeface="Arial" panose="020B0604020202020204" pitchFamily="34" charset="0"/>
                <a:cs typeface="Arial" panose="020B0604020202020204" pitchFamily="34" charset="0"/>
              </a:rPr>
              <a:t> 1. </a:t>
            </a:r>
          </a:p>
          <a:p>
            <a:pPr algn="just" defTabSz="914103">
              <a:lnSpc>
                <a:spcPct val="150000"/>
              </a:lnSpc>
              <a:defRPr/>
            </a:pPr>
            <a:r>
              <a:rPr lang="en-US" sz="2000" dirty="0" err="1">
                <a:solidFill>
                  <a:prstClr val="black"/>
                </a:solidFill>
                <a:latin typeface="Arial" panose="020B0604020202020204" pitchFamily="34" charset="0"/>
                <a:cs typeface="Arial" panose="020B0604020202020204" pitchFamily="34" charset="0"/>
              </a:rPr>
              <a:t>Biểu</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đồ</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đoạn</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thẳng</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trong</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Hình</a:t>
            </a:r>
            <a:r>
              <a:rPr lang="en-US" sz="2000" dirty="0">
                <a:solidFill>
                  <a:prstClr val="black"/>
                </a:solidFill>
                <a:latin typeface="Arial" panose="020B0604020202020204" pitchFamily="34" charset="0"/>
                <a:cs typeface="Arial" panose="020B0604020202020204" pitchFamily="34" charset="0"/>
              </a:rPr>
              <a:t> 19 </a:t>
            </a:r>
            <a:r>
              <a:rPr lang="en-US" sz="2000" dirty="0" err="1">
                <a:solidFill>
                  <a:prstClr val="black"/>
                </a:solidFill>
                <a:latin typeface="Arial" panose="020B0604020202020204" pitchFamily="34" charset="0"/>
                <a:cs typeface="Arial" panose="020B0604020202020204" pitchFamily="34" charset="0"/>
              </a:rPr>
              <a:t>biểu</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diễn</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nhiệt</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độ</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trong</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một</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ngày</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mùa</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đông</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tại</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một</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địa</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điểm</a:t>
            </a:r>
            <a:r>
              <a:rPr lang="en-US" sz="2000" dirty="0">
                <a:solidFill>
                  <a:prstClr val="black"/>
                </a:solidFill>
                <a:latin typeface="Arial" panose="020B0604020202020204" pitchFamily="34" charset="0"/>
                <a:cs typeface="Arial" panose="020B0604020202020204" pitchFamily="34" charset="0"/>
              </a:rPr>
              <a:t> ở </a:t>
            </a:r>
            <a:r>
              <a:rPr lang="en-US" sz="2000" dirty="0" err="1">
                <a:solidFill>
                  <a:prstClr val="black"/>
                </a:solidFill>
                <a:latin typeface="Arial" panose="020B0604020202020204" pitchFamily="34" charset="0"/>
                <a:cs typeface="Arial" panose="020B0604020202020204" pitchFamily="34" charset="0"/>
              </a:rPr>
              <a:t>miền</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ôn</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đới</a:t>
            </a:r>
            <a:r>
              <a:rPr lang="en-US" sz="2000" dirty="0">
                <a:solidFill>
                  <a:prstClr val="black"/>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63A94BE2-E3A2-4F23-926C-69B4EDDE7C7C}"/>
              </a:ext>
            </a:extLst>
          </p:cNvPr>
          <p:cNvSpPr txBox="1"/>
          <p:nvPr/>
        </p:nvSpPr>
        <p:spPr>
          <a:xfrm>
            <a:off x="5006613" y="1797168"/>
            <a:ext cx="3717390" cy="958660"/>
          </a:xfrm>
          <a:prstGeom prst="rect">
            <a:avLst/>
          </a:prstGeom>
          <a:noFill/>
        </p:spPr>
        <p:txBody>
          <a:bodyPr wrap="square">
            <a:spAutoFit/>
          </a:bodyPr>
          <a:lstStyle/>
          <a:p>
            <a:pPr defTabSz="914103">
              <a:lnSpc>
                <a:spcPct val="150000"/>
              </a:lnSpc>
            </a:pPr>
            <a:r>
              <a:rPr lang="pt-BR" sz="2000" dirty="0">
                <a:solidFill>
                  <a:prstClr val="black"/>
                </a:solidFill>
                <a:latin typeface="Arial" panose="020B0604020202020204" pitchFamily="34" charset="0"/>
                <a:cs typeface="Arial" panose="020B0604020202020204" pitchFamily="34" charset="0"/>
              </a:rPr>
              <a:t>Nêu nhiệt độ lúc 2h, 6h, 10h, 14h, 18h, 22h.</a:t>
            </a:r>
          </a:p>
        </p:txBody>
      </p:sp>
    </p:spTree>
    <p:extLst>
      <p:ext uri="{BB962C8B-B14F-4D97-AF65-F5344CB8AC3E}">
        <p14:creationId xmlns:p14="http://schemas.microsoft.com/office/powerpoint/2010/main" val="3859128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432818" y="304992"/>
            <a:ext cx="1079787" cy="3239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vi-VN" sz="1799">
              <a:solidFill>
                <a:prstClr val="white"/>
              </a:solidFill>
              <a:latin typeface="Arial" panose="020B0604020202020204" pitchFamily="34" charset="0"/>
            </a:endParaRPr>
          </a:p>
        </p:txBody>
      </p:sp>
      <p:pic>
        <p:nvPicPr>
          <p:cNvPr id="2" name="Picture 1">
            <a:extLst>
              <a:ext uri="{FF2B5EF4-FFF2-40B4-BE49-F238E27FC236}">
                <a16:creationId xmlns:a16="http://schemas.microsoft.com/office/drawing/2014/main" id="{293E7532-7FAF-4F40-9B53-E9B92C05B89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28385" y="304992"/>
            <a:ext cx="4332538" cy="2799486"/>
          </a:xfrm>
          <a:prstGeom prst="rect">
            <a:avLst/>
          </a:prstGeom>
        </p:spPr>
      </p:pic>
      <p:sp>
        <p:nvSpPr>
          <p:cNvPr id="6" name="TextBox 5">
            <a:extLst>
              <a:ext uri="{FF2B5EF4-FFF2-40B4-BE49-F238E27FC236}">
                <a16:creationId xmlns:a16="http://schemas.microsoft.com/office/drawing/2014/main" id="{93C806B9-D90A-4811-A06D-A01DAF1B869A}"/>
              </a:ext>
            </a:extLst>
          </p:cNvPr>
          <p:cNvSpPr txBox="1"/>
          <p:nvPr/>
        </p:nvSpPr>
        <p:spPr>
          <a:xfrm>
            <a:off x="640890" y="161030"/>
            <a:ext cx="1079787" cy="496996"/>
          </a:xfrm>
          <a:prstGeom prst="rect">
            <a:avLst/>
          </a:prstGeom>
          <a:noFill/>
        </p:spPr>
        <p:txBody>
          <a:bodyPr wrap="square">
            <a:spAutoFit/>
          </a:bodyPr>
          <a:lstStyle/>
          <a:p>
            <a:pPr algn="just" defTabSz="914103">
              <a:lnSpc>
                <a:spcPct val="150000"/>
              </a:lnSpc>
              <a:defRPr/>
            </a:pPr>
            <a:r>
              <a:rPr lang="en-US" sz="2000" b="1" dirty="0" err="1">
                <a:solidFill>
                  <a:prstClr val="black"/>
                </a:solidFill>
                <a:latin typeface="Arial" panose="020B0604020202020204" pitchFamily="34" charset="0"/>
                <a:cs typeface="Arial" panose="020B0604020202020204" pitchFamily="34" charset="0"/>
              </a:rPr>
              <a:t>Bài</a:t>
            </a:r>
            <a:r>
              <a:rPr lang="en-US" sz="2000" b="1" dirty="0">
                <a:solidFill>
                  <a:prstClr val="black"/>
                </a:solidFill>
                <a:latin typeface="Arial" panose="020B0604020202020204" pitchFamily="34" charset="0"/>
                <a:cs typeface="Arial" panose="020B0604020202020204" pitchFamily="34" charset="0"/>
              </a:rPr>
              <a:t> 1. </a:t>
            </a:r>
          </a:p>
        </p:txBody>
      </p:sp>
      <p:sp>
        <p:nvSpPr>
          <p:cNvPr id="8" name="TextBox 7">
            <a:extLst>
              <a:ext uri="{FF2B5EF4-FFF2-40B4-BE49-F238E27FC236}">
                <a16:creationId xmlns:a16="http://schemas.microsoft.com/office/drawing/2014/main" id="{FF0FEEAC-A974-4B02-8437-C4BCB079400F}"/>
              </a:ext>
            </a:extLst>
          </p:cNvPr>
          <p:cNvSpPr txBox="1"/>
          <p:nvPr/>
        </p:nvSpPr>
        <p:spPr>
          <a:xfrm>
            <a:off x="664512" y="3131833"/>
            <a:ext cx="2110643" cy="496996"/>
          </a:xfrm>
          <a:prstGeom prst="rect">
            <a:avLst/>
          </a:prstGeom>
          <a:noFill/>
        </p:spPr>
        <p:txBody>
          <a:bodyPr wrap="square">
            <a:spAutoFit/>
          </a:bodyPr>
          <a:lstStyle/>
          <a:p>
            <a:pPr defTabSz="914103">
              <a:lnSpc>
                <a:spcPct val="150000"/>
              </a:lnSpc>
            </a:pPr>
            <a:r>
              <a:rPr lang="pt-BR" sz="2000" dirty="0">
                <a:solidFill>
                  <a:prstClr val="black"/>
                </a:solidFill>
                <a:latin typeface="Arial" panose="020B0604020202020204" pitchFamily="34" charset="0"/>
                <a:cs typeface="Arial" panose="020B0604020202020204" pitchFamily="34" charset="0"/>
              </a:rPr>
              <a:t> Nhiệt độ lúc: </a:t>
            </a:r>
          </a:p>
        </p:txBody>
      </p:sp>
      <p:sp>
        <p:nvSpPr>
          <p:cNvPr id="3" name="TextBox 2">
            <a:extLst>
              <a:ext uri="{FF2B5EF4-FFF2-40B4-BE49-F238E27FC236}">
                <a16:creationId xmlns:a16="http://schemas.microsoft.com/office/drawing/2014/main" id="{CA3C1A7B-0F74-4E6F-AB1C-A475D5EBA516}"/>
              </a:ext>
            </a:extLst>
          </p:cNvPr>
          <p:cNvSpPr txBox="1"/>
          <p:nvPr/>
        </p:nvSpPr>
        <p:spPr>
          <a:xfrm>
            <a:off x="2667176" y="3228688"/>
            <a:ext cx="1295744" cy="400110"/>
          </a:xfrm>
          <a:prstGeom prst="rect">
            <a:avLst/>
          </a:prstGeom>
          <a:noFill/>
        </p:spPr>
        <p:txBody>
          <a:bodyPr wrap="square" rtlCol="0">
            <a:spAutoFit/>
          </a:bodyPr>
          <a:lstStyle/>
          <a:p>
            <a:pPr defTabSz="914103"/>
            <a:r>
              <a:rPr lang="en-US" sz="2000" dirty="0">
                <a:solidFill>
                  <a:prstClr val="black"/>
                </a:solidFill>
                <a:latin typeface="Arial" panose="020B0604020202020204" pitchFamily="34" charset="0"/>
                <a:cs typeface="Arial" panose="020B0604020202020204" pitchFamily="34" charset="0"/>
              </a:rPr>
              <a:t>2h: </a:t>
            </a:r>
            <a:r>
              <a:rPr lang="en-US" sz="2000" b="1" dirty="0">
                <a:solidFill>
                  <a:prstClr val="black"/>
                </a:solidFill>
                <a:latin typeface="Arial" panose="020B0604020202020204" pitchFamily="34" charset="0"/>
                <a:cs typeface="Arial" panose="020B0604020202020204" pitchFamily="34" charset="0"/>
              </a:rPr>
              <a:t>-8</a:t>
            </a:r>
            <a:r>
              <a:rPr lang="en-US" sz="2000" b="1" baseline="30000" dirty="0">
                <a:solidFill>
                  <a:prstClr val="black"/>
                </a:solidFill>
                <a:latin typeface="Arial" panose="020B0604020202020204" pitchFamily="34" charset="0"/>
                <a:cs typeface="Arial" panose="020B0604020202020204" pitchFamily="34" charset="0"/>
              </a:rPr>
              <a:t>o</a:t>
            </a:r>
            <a:r>
              <a:rPr lang="en-US" sz="2000" b="1" dirty="0">
                <a:solidFill>
                  <a:prstClr val="black"/>
                </a:solidFill>
                <a:latin typeface="Arial" panose="020B0604020202020204" pitchFamily="34" charset="0"/>
                <a:cs typeface="Arial" panose="020B0604020202020204" pitchFamily="34" charset="0"/>
              </a:rPr>
              <a:t>C;</a:t>
            </a:r>
          </a:p>
        </p:txBody>
      </p:sp>
      <p:sp>
        <p:nvSpPr>
          <p:cNvPr id="9" name="TextBox 8">
            <a:extLst>
              <a:ext uri="{FF2B5EF4-FFF2-40B4-BE49-F238E27FC236}">
                <a16:creationId xmlns:a16="http://schemas.microsoft.com/office/drawing/2014/main" id="{A90F0F3D-DF08-4755-AB1F-CEAAD5A49EB7}"/>
              </a:ext>
            </a:extLst>
          </p:cNvPr>
          <p:cNvSpPr txBox="1"/>
          <p:nvPr/>
        </p:nvSpPr>
        <p:spPr>
          <a:xfrm>
            <a:off x="2667176" y="3749649"/>
            <a:ext cx="1295744" cy="400110"/>
          </a:xfrm>
          <a:prstGeom prst="rect">
            <a:avLst/>
          </a:prstGeom>
          <a:noFill/>
        </p:spPr>
        <p:txBody>
          <a:bodyPr wrap="square" rtlCol="0">
            <a:spAutoFit/>
          </a:bodyPr>
          <a:lstStyle/>
          <a:p>
            <a:pPr defTabSz="914103"/>
            <a:r>
              <a:rPr lang="en-US" sz="2000" dirty="0">
                <a:solidFill>
                  <a:prstClr val="black"/>
                </a:solidFill>
                <a:latin typeface="Arial" panose="020B0604020202020204" pitchFamily="34" charset="0"/>
                <a:cs typeface="Arial" panose="020B0604020202020204" pitchFamily="34" charset="0"/>
              </a:rPr>
              <a:t>6h: </a:t>
            </a:r>
            <a:r>
              <a:rPr lang="en-US" sz="2000" b="1" dirty="0">
                <a:solidFill>
                  <a:prstClr val="black"/>
                </a:solidFill>
                <a:latin typeface="Arial" panose="020B0604020202020204" pitchFamily="34" charset="0"/>
                <a:cs typeface="Arial" panose="020B0604020202020204" pitchFamily="34" charset="0"/>
              </a:rPr>
              <a:t>10</a:t>
            </a:r>
            <a:r>
              <a:rPr lang="en-US" sz="2000" b="1" baseline="30000" dirty="0">
                <a:solidFill>
                  <a:prstClr val="black"/>
                </a:solidFill>
                <a:latin typeface="Arial" panose="020B0604020202020204" pitchFamily="34" charset="0"/>
                <a:cs typeface="Arial" panose="020B0604020202020204" pitchFamily="34" charset="0"/>
              </a:rPr>
              <a:t>o</a:t>
            </a:r>
            <a:r>
              <a:rPr lang="en-US" sz="2000" b="1" dirty="0">
                <a:solidFill>
                  <a:prstClr val="black"/>
                </a:solidFill>
                <a:latin typeface="Arial" panose="020B0604020202020204" pitchFamily="34" charset="0"/>
                <a:cs typeface="Arial" panose="020B0604020202020204" pitchFamily="34" charset="0"/>
              </a:rPr>
              <a:t>C;</a:t>
            </a:r>
          </a:p>
        </p:txBody>
      </p:sp>
      <p:sp>
        <p:nvSpPr>
          <p:cNvPr id="10" name="TextBox 9">
            <a:extLst>
              <a:ext uri="{FF2B5EF4-FFF2-40B4-BE49-F238E27FC236}">
                <a16:creationId xmlns:a16="http://schemas.microsoft.com/office/drawing/2014/main" id="{84EF9AC7-5EBC-44B5-9245-170D93CAA44C}"/>
              </a:ext>
            </a:extLst>
          </p:cNvPr>
          <p:cNvSpPr txBox="1"/>
          <p:nvPr/>
        </p:nvSpPr>
        <p:spPr>
          <a:xfrm>
            <a:off x="2667176" y="4270609"/>
            <a:ext cx="1632618" cy="400110"/>
          </a:xfrm>
          <a:prstGeom prst="rect">
            <a:avLst/>
          </a:prstGeom>
          <a:noFill/>
        </p:spPr>
        <p:txBody>
          <a:bodyPr wrap="square" rtlCol="0">
            <a:spAutoFit/>
          </a:bodyPr>
          <a:lstStyle/>
          <a:p>
            <a:pPr defTabSz="914103"/>
            <a:r>
              <a:rPr lang="en-US" sz="2000" dirty="0">
                <a:solidFill>
                  <a:prstClr val="black"/>
                </a:solidFill>
                <a:latin typeface="Arial" panose="020B0604020202020204" pitchFamily="34" charset="0"/>
                <a:cs typeface="Arial" panose="020B0604020202020204" pitchFamily="34" charset="0"/>
              </a:rPr>
              <a:t>14h: </a:t>
            </a:r>
            <a:r>
              <a:rPr lang="en-US" sz="2000" b="1" dirty="0">
                <a:solidFill>
                  <a:prstClr val="black"/>
                </a:solidFill>
                <a:latin typeface="Arial" panose="020B0604020202020204" pitchFamily="34" charset="0"/>
                <a:cs typeface="Arial" panose="020B0604020202020204" pitchFamily="34" charset="0"/>
              </a:rPr>
              <a:t>2</a:t>
            </a:r>
            <a:r>
              <a:rPr lang="en-US" sz="2000" b="1" baseline="30000" dirty="0">
                <a:solidFill>
                  <a:prstClr val="black"/>
                </a:solidFill>
                <a:latin typeface="Arial" panose="020B0604020202020204" pitchFamily="34" charset="0"/>
                <a:cs typeface="Arial" panose="020B0604020202020204" pitchFamily="34" charset="0"/>
              </a:rPr>
              <a:t>o</a:t>
            </a:r>
            <a:r>
              <a:rPr lang="en-US" sz="2000" b="1" dirty="0">
                <a:solidFill>
                  <a:prstClr val="black"/>
                </a:solidFill>
                <a:latin typeface="Arial" panose="020B0604020202020204" pitchFamily="34" charset="0"/>
                <a:cs typeface="Arial" panose="020B0604020202020204" pitchFamily="34" charset="0"/>
              </a:rPr>
              <a:t>C;</a:t>
            </a:r>
          </a:p>
        </p:txBody>
      </p:sp>
      <p:sp>
        <p:nvSpPr>
          <p:cNvPr id="11" name="TextBox 10">
            <a:extLst>
              <a:ext uri="{FF2B5EF4-FFF2-40B4-BE49-F238E27FC236}">
                <a16:creationId xmlns:a16="http://schemas.microsoft.com/office/drawing/2014/main" id="{8650E7E3-E6A0-4DBD-9BF4-43D2A0ACC47A}"/>
              </a:ext>
            </a:extLst>
          </p:cNvPr>
          <p:cNvSpPr txBox="1"/>
          <p:nvPr/>
        </p:nvSpPr>
        <p:spPr>
          <a:xfrm>
            <a:off x="5613180" y="3228689"/>
            <a:ext cx="1632618" cy="400110"/>
          </a:xfrm>
          <a:prstGeom prst="rect">
            <a:avLst/>
          </a:prstGeom>
          <a:noFill/>
        </p:spPr>
        <p:txBody>
          <a:bodyPr wrap="square" rtlCol="0">
            <a:spAutoFit/>
          </a:bodyPr>
          <a:lstStyle/>
          <a:p>
            <a:pPr defTabSz="914103"/>
            <a:r>
              <a:rPr lang="en-US" sz="2000" dirty="0">
                <a:solidFill>
                  <a:prstClr val="black"/>
                </a:solidFill>
                <a:latin typeface="Arial" panose="020B0604020202020204" pitchFamily="34" charset="0"/>
                <a:cs typeface="Arial" panose="020B0604020202020204" pitchFamily="34" charset="0"/>
              </a:rPr>
              <a:t>18h: </a:t>
            </a:r>
            <a:r>
              <a:rPr lang="en-US" sz="2000" b="1" dirty="0">
                <a:solidFill>
                  <a:prstClr val="black"/>
                </a:solidFill>
                <a:latin typeface="Arial" panose="020B0604020202020204" pitchFamily="34" charset="0"/>
                <a:cs typeface="Arial" panose="020B0604020202020204" pitchFamily="34" charset="0"/>
              </a:rPr>
              <a:t>0</a:t>
            </a:r>
            <a:r>
              <a:rPr lang="en-US" sz="2000" b="1" baseline="30000" dirty="0">
                <a:solidFill>
                  <a:prstClr val="black"/>
                </a:solidFill>
                <a:latin typeface="Arial" panose="020B0604020202020204" pitchFamily="34" charset="0"/>
                <a:cs typeface="Arial" panose="020B0604020202020204" pitchFamily="34" charset="0"/>
              </a:rPr>
              <a:t>o</a:t>
            </a:r>
            <a:r>
              <a:rPr lang="en-US" sz="2000" b="1" dirty="0">
                <a:solidFill>
                  <a:prstClr val="black"/>
                </a:solidFill>
                <a:latin typeface="Arial" panose="020B0604020202020204" pitchFamily="34" charset="0"/>
                <a:cs typeface="Arial" panose="020B0604020202020204" pitchFamily="34" charset="0"/>
              </a:rPr>
              <a:t>C;</a:t>
            </a:r>
          </a:p>
        </p:txBody>
      </p:sp>
      <p:sp>
        <p:nvSpPr>
          <p:cNvPr id="12" name="TextBox 11">
            <a:extLst>
              <a:ext uri="{FF2B5EF4-FFF2-40B4-BE49-F238E27FC236}">
                <a16:creationId xmlns:a16="http://schemas.microsoft.com/office/drawing/2014/main" id="{418D6E34-91C0-46C8-AC13-F5A80B73AA5F}"/>
              </a:ext>
            </a:extLst>
          </p:cNvPr>
          <p:cNvSpPr txBox="1"/>
          <p:nvPr/>
        </p:nvSpPr>
        <p:spPr>
          <a:xfrm>
            <a:off x="5613180" y="3749649"/>
            <a:ext cx="1632618" cy="400110"/>
          </a:xfrm>
          <a:prstGeom prst="rect">
            <a:avLst/>
          </a:prstGeom>
          <a:noFill/>
        </p:spPr>
        <p:txBody>
          <a:bodyPr wrap="square" rtlCol="0">
            <a:spAutoFit/>
          </a:bodyPr>
          <a:lstStyle/>
          <a:p>
            <a:pPr defTabSz="914103"/>
            <a:r>
              <a:rPr lang="en-US" sz="2000" dirty="0">
                <a:solidFill>
                  <a:prstClr val="black"/>
                </a:solidFill>
                <a:latin typeface="Arial" panose="020B0604020202020204" pitchFamily="34" charset="0"/>
                <a:cs typeface="Arial" panose="020B0604020202020204" pitchFamily="34" charset="0"/>
              </a:rPr>
              <a:t>22h: </a:t>
            </a:r>
            <a:r>
              <a:rPr lang="en-US" sz="2000" b="1" dirty="0">
                <a:solidFill>
                  <a:prstClr val="black"/>
                </a:solidFill>
                <a:latin typeface="Arial" panose="020B0604020202020204" pitchFamily="34" charset="0"/>
                <a:cs typeface="Arial" panose="020B0604020202020204" pitchFamily="34" charset="0"/>
              </a:rPr>
              <a:t>-3</a:t>
            </a:r>
            <a:r>
              <a:rPr lang="en-US" sz="2000" b="1" baseline="30000" dirty="0">
                <a:solidFill>
                  <a:prstClr val="black"/>
                </a:solidFill>
                <a:latin typeface="Arial" panose="020B0604020202020204" pitchFamily="34" charset="0"/>
                <a:cs typeface="Arial" panose="020B0604020202020204" pitchFamily="34" charset="0"/>
              </a:rPr>
              <a:t>o</a:t>
            </a:r>
            <a:r>
              <a:rPr lang="en-US" sz="2000" b="1" dirty="0">
                <a:solidFill>
                  <a:prstClr val="black"/>
                </a:solidFill>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3450959574"/>
      </p:ext>
    </p:extLst>
  </p:cSld>
  <p:clrMapOvr>
    <a:masterClrMapping/>
  </p:clrMapOvr>
  <mc:AlternateContent xmlns:mc="http://schemas.openxmlformats.org/markup-compatibility/2006" xmlns:p159="http://schemas.microsoft.com/office/powerpoint/2015/09/main">
    <mc:Choice Requires="p159">
      <p:transition spd="med" advClick="0" advTm="3000">
        <p159:morph option="byChar"/>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432818" y="304992"/>
            <a:ext cx="1079787" cy="3239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vi-VN" sz="1799">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93C806B9-D90A-4811-A06D-A01DAF1B869A}"/>
              </a:ext>
            </a:extLst>
          </p:cNvPr>
          <p:cNvSpPr txBox="1"/>
          <p:nvPr/>
        </p:nvSpPr>
        <p:spPr>
          <a:xfrm>
            <a:off x="369453" y="213501"/>
            <a:ext cx="1521803" cy="496996"/>
          </a:xfrm>
          <a:prstGeom prst="rect">
            <a:avLst/>
          </a:prstGeom>
          <a:noFill/>
        </p:spPr>
        <p:txBody>
          <a:bodyPr wrap="square">
            <a:spAutoFit/>
          </a:bodyPr>
          <a:lstStyle/>
          <a:p>
            <a:pPr algn="just" defTabSz="914103">
              <a:lnSpc>
                <a:spcPct val="150000"/>
              </a:lnSpc>
              <a:defRPr/>
            </a:pPr>
            <a:r>
              <a:rPr lang="en-US" sz="2000" b="1" dirty="0" err="1">
                <a:solidFill>
                  <a:prstClr val="black"/>
                </a:solidFill>
                <a:latin typeface="Arial" panose="020B0604020202020204" pitchFamily="34" charset="0"/>
                <a:cs typeface="Arial" panose="020B0604020202020204" pitchFamily="34" charset="0"/>
              </a:rPr>
              <a:t>Bài</a:t>
            </a:r>
            <a:r>
              <a:rPr lang="en-US" sz="2000" b="1" dirty="0">
                <a:solidFill>
                  <a:prstClr val="black"/>
                </a:solidFill>
                <a:latin typeface="Arial" panose="020B0604020202020204" pitchFamily="34" charset="0"/>
                <a:cs typeface="Arial" panose="020B0604020202020204" pitchFamily="34" charset="0"/>
              </a:rPr>
              <a:t> 2. </a:t>
            </a:r>
          </a:p>
        </p:txBody>
      </p:sp>
      <p:sp>
        <p:nvSpPr>
          <p:cNvPr id="7" name="TextBox 6">
            <a:extLst>
              <a:ext uri="{FF2B5EF4-FFF2-40B4-BE49-F238E27FC236}">
                <a16:creationId xmlns:a16="http://schemas.microsoft.com/office/drawing/2014/main" id="{63A94BE2-E3A2-4F23-926C-69B4EDDE7C7C}"/>
              </a:ext>
            </a:extLst>
          </p:cNvPr>
          <p:cNvSpPr txBox="1"/>
          <p:nvPr/>
        </p:nvSpPr>
        <p:spPr>
          <a:xfrm>
            <a:off x="750408" y="1546293"/>
            <a:ext cx="3779254" cy="1286955"/>
          </a:xfrm>
          <a:prstGeom prst="rect">
            <a:avLst/>
          </a:prstGeom>
          <a:noFill/>
        </p:spPr>
        <p:txBody>
          <a:bodyPr wrap="square">
            <a:spAutoFit/>
          </a:bodyPr>
          <a:lstStyle/>
          <a:p>
            <a:pPr algn="just" defTabSz="914103">
              <a:lnSpc>
                <a:spcPct val="150000"/>
              </a:lnSpc>
            </a:pPr>
            <a:r>
              <a:rPr lang="pt-BR" sz="1799" dirty="0">
                <a:solidFill>
                  <a:prstClr val="black"/>
                </a:solidFill>
                <a:latin typeface="Arial" panose="020B0604020202020204" pitchFamily="34" charset="0"/>
                <a:cs typeface="Arial" panose="020B0604020202020204" pitchFamily="34" charset="0"/>
              </a:rPr>
              <a:t> </a:t>
            </a:r>
            <a:r>
              <a:rPr lang="vi-VN" sz="1799" dirty="0">
                <a:solidFill>
                  <a:prstClr val="black"/>
                </a:solidFill>
                <a:latin typeface="Arial" panose="020B0604020202020204" pitchFamily="34" charset="0"/>
              </a:rPr>
              <a:t>Lập bảng số liệu thống kê lượng mưa trung bình tháng ở Cần Thơ theo mẫu sau:</a:t>
            </a:r>
            <a:endParaRPr lang="pt-BR" sz="1799"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C2A3CD-BEE7-4121-AA89-25F730FE938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60581" y="570611"/>
            <a:ext cx="4541658" cy="2957219"/>
          </a:xfrm>
          <a:prstGeom prst="rect">
            <a:avLst/>
          </a:prstGeom>
        </p:spPr>
      </p:pic>
      <p:graphicFrame>
        <p:nvGraphicFramePr>
          <p:cNvPr id="4" name="Table 3">
            <a:extLst>
              <a:ext uri="{FF2B5EF4-FFF2-40B4-BE49-F238E27FC236}">
                <a16:creationId xmlns:a16="http://schemas.microsoft.com/office/drawing/2014/main" id="{33A0CAF6-A54D-455E-8E94-D1C5EF4ED92E}"/>
              </a:ext>
            </a:extLst>
          </p:cNvPr>
          <p:cNvGraphicFramePr>
            <a:graphicFrameLocks noGrp="1"/>
          </p:cNvGraphicFramePr>
          <p:nvPr/>
        </p:nvGraphicFramePr>
        <p:xfrm>
          <a:off x="1087266" y="3634883"/>
          <a:ext cx="6946628" cy="1402700"/>
        </p:xfrm>
        <a:graphic>
          <a:graphicData uri="http://schemas.openxmlformats.org/drawingml/2006/table">
            <a:tbl>
              <a:tblPr/>
              <a:tblGrid>
                <a:gridCol w="1388230">
                  <a:extLst>
                    <a:ext uri="{9D8B030D-6E8A-4147-A177-3AD203B41FA5}">
                      <a16:colId xmlns:a16="http://schemas.microsoft.com/office/drawing/2014/main" val="636116857"/>
                    </a:ext>
                  </a:extLst>
                </a:gridCol>
                <a:gridCol w="868638">
                  <a:extLst>
                    <a:ext uri="{9D8B030D-6E8A-4147-A177-3AD203B41FA5}">
                      <a16:colId xmlns:a16="http://schemas.microsoft.com/office/drawing/2014/main" val="2954921696"/>
                    </a:ext>
                  </a:extLst>
                </a:gridCol>
                <a:gridCol w="937952">
                  <a:extLst>
                    <a:ext uri="{9D8B030D-6E8A-4147-A177-3AD203B41FA5}">
                      <a16:colId xmlns:a16="http://schemas.microsoft.com/office/drawing/2014/main" val="3118593447"/>
                    </a:ext>
                  </a:extLst>
                </a:gridCol>
                <a:gridCol w="937952">
                  <a:extLst>
                    <a:ext uri="{9D8B030D-6E8A-4147-A177-3AD203B41FA5}">
                      <a16:colId xmlns:a16="http://schemas.microsoft.com/office/drawing/2014/main" val="857857516"/>
                    </a:ext>
                  </a:extLst>
                </a:gridCol>
                <a:gridCol w="937952">
                  <a:extLst>
                    <a:ext uri="{9D8B030D-6E8A-4147-A177-3AD203B41FA5}">
                      <a16:colId xmlns:a16="http://schemas.microsoft.com/office/drawing/2014/main" val="4228487335"/>
                    </a:ext>
                  </a:extLst>
                </a:gridCol>
                <a:gridCol w="937952">
                  <a:extLst>
                    <a:ext uri="{9D8B030D-6E8A-4147-A177-3AD203B41FA5}">
                      <a16:colId xmlns:a16="http://schemas.microsoft.com/office/drawing/2014/main" val="3164457526"/>
                    </a:ext>
                  </a:extLst>
                </a:gridCol>
                <a:gridCol w="937952">
                  <a:extLst>
                    <a:ext uri="{9D8B030D-6E8A-4147-A177-3AD203B41FA5}">
                      <a16:colId xmlns:a16="http://schemas.microsoft.com/office/drawing/2014/main" val="943758864"/>
                    </a:ext>
                  </a:extLst>
                </a:gridCol>
              </a:tblGrid>
              <a:tr h="412115">
                <a:tc>
                  <a:txBody>
                    <a:bodyPr/>
                    <a:lstStyle/>
                    <a:p>
                      <a:pPr algn="ctr" fontAlgn="t">
                        <a:lnSpc>
                          <a:spcPct val="130000"/>
                        </a:lnSpc>
                      </a:pPr>
                      <a:r>
                        <a:rPr lang="en-US" sz="1600" b="1" dirty="0" err="1">
                          <a:solidFill>
                            <a:srgbClr val="007427"/>
                          </a:solidFill>
                          <a:effectLst/>
                          <a:latin typeface="Arial" panose="020B0604020202020204" pitchFamily="34" charset="0"/>
                          <a:cs typeface="Arial" panose="020B0604020202020204" pitchFamily="34" charset="0"/>
                        </a:rPr>
                        <a:t>Tháng</a:t>
                      </a:r>
                      <a:endParaRPr lang="en-US" sz="1600" b="1" dirty="0">
                        <a:solidFill>
                          <a:srgbClr val="007427"/>
                        </a:solidFill>
                        <a:effectLst/>
                        <a:latin typeface="Arial" panose="020B0604020202020204" pitchFamily="34" charset="0"/>
                        <a:cs typeface="Arial" panose="020B0604020202020204" pitchFamily="34" charset="0"/>
                      </a:endParaRP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1</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2</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3</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4</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5</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6</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extLst>
                  <a:ext uri="{0D108BD9-81ED-4DB2-BD59-A6C34878D82A}">
                    <a16:rowId xmlns:a16="http://schemas.microsoft.com/office/drawing/2014/main" val="3357376915"/>
                  </a:ext>
                </a:extLst>
              </a:tr>
              <a:tr h="990488">
                <a:tc>
                  <a:txBody>
                    <a:bodyPr/>
                    <a:lstStyle/>
                    <a:p>
                      <a:pPr algn="ctr" fontAlgn="t">
                        <a:lnSpc>
                          <a:spcPct val="130000"/>
                        </a:lnSpc>
                      </a:pPr>
                      <a:r>
                        <a:rPr lang="vi-VN" sz="1600" b="1" dirty="0">
                          <a:effectLst/>
                          <a:latin typeface="Arial" panose="020B0604020202020204" pitchFamily="34" charset="0"/>
                          <a:cs typeface="Arial" panose="020B0604020202020204" pitchFamily="34" charset="0"/>
                        </a:rPr>
                        <a:t>Lượng mưa </a:t>
                      </a:r>
                      <a:endParaRPr lang="en-US" sz="1600" b="1" dirty="0">
                        <a:effectLst/>
                        <a:latin typeface="Arial" panose="020B0604020202020204" pitchFamily="34" charset="0"/>
                        <a:cs typeface="Arial" panose="020B0604020202020204" pitchFamily="34" charset="0"/>
                      </a:endParaRPr>
                    </a:p>
                    <a:p>
                      <a:pPr algn="ctr" fontAlgn="t">
                        <a:lnSpc>
                          <a:spcPct val="130000"/>
                        </a:lnSpc>
                      </a:pPr>
                      <a:r>
                        <a:rPr lang="vi-VN" sz="1600" b="1" dirty="0">
                          <a:effectLst/>
                          <a:latin typeface="Arial" panose="020B0604020202020204" pitchFamily="34" charset="0"/>
                          <a:cs typeface="Arial" panose="020B0604020202020204" pitchFamily="34" charset="0"/>
                        </a:rPr>
                        <a:t>(mm)</a:t>
                      </a:r>
                    </a:p>
                  </a:txBody>
                  <a:tcPr marL="47610" marR="47610" marT="47610" marB="47610">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extLst>
                  <a:ext uri="{0D108BD9-81ED-4DB2-BD59-A6C34878D82A}">
                    <a16:rowId xmlns:a16="http://schemas.microsoft.com/office/drawing/2014/main" val="3556300380"/>
                  </a:ext>
                </a:extLst>
              </a:tr>
            </a:tbl>
          </a:graphicData>
        </a:graphic>
      </p:graphicFrame>
      <p:sp>
        <p:nvSpPr>
          <p:cNvPr id="9" name="TextBox 8">
            <a:extLst>
              <a:ext uri="{FF2B5EF4-FFF2-40B4-BE49-F238E27FC236}">
                <a16:creationId xmlns:a16="http://schemas.microsoft.com/office/drawing/2014/main" id="{0DF173AC-C118-4619-B7CD-1C3CE7FED230}"/>
              </a:ext>
            </a:extLst>
          </p:cNvPr>
          <p:cNvSpPr txBox="1"/>
          <p:nvPr/>
        </p:nvSpPr>
        <p:spPr>
          <a:xfrm>
            <a:off x="1505204" y="193126"/>
            <a:ext cx="7027234" cy="871649"/>
          </a:xfrm>
          <a:prstGeom prst="rect">
            <a:avLst/>
          </a:prstGeom>
          <a:noFill/>
        </p:spPr>
        <p:txBody>
          <a:bodyPr wrap="square">
            <a:spAutoFit/>
          </a:bodyPr>
          <a:lstStyle/>
          <a:p>
            <a:pPr algn="just" defTabSz="914103">
              <a:lnSpc>
                <a:spcPct val="150000"/>
              </a:lnSpc>
              <a:defRPr/>
            </a:pPr>
            <a:r>
              <a:rPr lang="en-US" sz="1799" dirty="0" err="1">
                <a:solidFill>
                  <a:prstClr val="black"/>
                </a:solidFill>
                <a:latin typeface="Arial" panose="020B0604020202020204" pitchFamily="34" charset="0"/>
                <a:cs typeface="Arial" panose="020B0604020202020204" pitchFamily="34" charset="0"/>
              </a:rPr>
              <a:t>Biểu</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đồ</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đoạn</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thẳng</a:t>
            </a:r>
            <a:r>
              <a:rPr lang="en-US" sz="1799" dirty="0">
                <a:solidFill>
                  <a:prstClr val="black"/>
                </a:solidFill>
                <a:latin typeface="Arial" panose="020B0604020202020204" pitchFamily="34" charset="0"/>
                <a:cs typeface="Arial" panose="020B0604020202020204" pitchFamily="34" charset="0"/>
              </a:rPr>
              <a:t> </a:t>
            </a:r>
            <a:r>
              <a:rPr lang="vi-VN" sz="1799" dirty="0">
                <a:solidFill>
                  <a:prstClr val="black"/>
                </a:solidFill>
                <a:latin typeface="Arial" panose="020B0604020202020204" pitchFamily="34" charset="0"/>
                <a:cs typeface="Arial" panose="020B0604020202020204" pitchFamily="34" charset="0"/>
              </a:rPr>
              <a:t>ở Hình 20 biểu diễn lượng mưa trung bình tháng ở Cần Thơ:</a:t>
            </a:r>
            <a:endParaRPr lang="en-US" sz="1799"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1AF5197-F948-4A6E-8706-A422554B3B09}"/>
              </a:ext>
            </a:extLst>
          </p:cNvPr>
          <p:cNvSpPr txBox="1"/>
          <p:nvPr/>
        </p:nvSpPr>
        <p:spPr>
          <a:xfrm>
            <a:off x="2634293" y="4373789"/>
            <a:ext cx="537684" cy="338554"/>
          </a:xfrm>
          <a:prstGeom prst="rect">
            <a:avLst/>
          </a:prstGeom>
          <a:solidFill>
            <a:schemeClr val="bg1"/>
          </a:solidFill>
        </p:spPr>
        <p:txBody>
          <a:bodyPr wrap="square" rtlCol="0">
            <a:spAutoFit/>
          </a:bodyPr>
          <a:lstStyle/>
          <a:p>
            <a:pPr algn="ctr" defTabSz="914103"/>
            <a:r>
              <a:rPr lang="en-US" sz="1600" dirty="0">
                <a:solidFill>
                  <a:prstClr val="black"/>
                </a:solidFill>
                <a:latin typeface="Arial" panose="020B0604020202020204" pitchFamily="34" charset="0"/>
                <a:cs typeface="Arial" panose="020B0604020202020204" pitchFamily="34" charset="0"/>
              </a:rPr>
              <a:t>6,1</a:t>
            </a:r>
          </a:p>
        </p:txBody>
      </p:sp>
      <p:sp>
        <p:nvSpPr>
          <p:cNvPr id="13" name="TextBox 12">
            <a:extLst>
              <a:ext uri="{FF2B5EF4-FFF2-40B4-BE49-F238E27FC236}">
                <a16:creationId xmlns:a16="http://schemas.microsoft.com/office/drawing/2014/main" id="{17EAE4B4-96DE-4B1A-9E72-B69F340CA034}"/>
              </a:ext>
            </a:extLst>
          </p:cNvPr>
          <p:cNvSpPr txBox="1"/>
          <p:nvPr/>
        </p:nvSpPr>
        <p:spPr>
          <a:xfrm>
            <a:off x="3520904" y="4365894"/>
            <a:ext cx="508031" cy="338554"/>
          </a:xfrm>
          <a:prstGeom prst="rect">
            <a:avLst/>
          </a:prstGeom>
          <a:solidFill>
            <a:schemeClr val="bg1"/>
          </a:solidFill>
        </p:spPr>
        <p:txBody>
          <a:bodyPr wrap="square" rtlCol="0">
            <a:spAutoFit/>
          </a:bodyPr>
          <a:lstStyle/>
          <a:p>
            <a:pPr algn="ctr" defTabSz="914103"/>
            <a:r>
              <a:rPr lang="en-US" sz="1600" dirty="0">
                <a:solidFill>
                  <a:prstClr val="black"/>
                </a:solidFill>
                <a:latin typeface="Arial" panose="020B0604020202020204" pitchFamily="34" charset="0"/>
                <a:cs typeface="Arial" panose="020B0604020202020204" pitchFamily="34" charset="0"/>
              </a:rPr>
              <a:t>1,9</a:t>
            </a:r>
          </a:p>
        </p:txBody>
      </p:sp>
      <p:sp>
        <p:nvSpPr>
          <p:cNvPr id="14" name="TextBox 13">
            <a:extLst>
              <a:ext uri="{FF2B5EF4-FFF2-40B4-BE49-F238E27FC236}">
                <a16:creationId xmlns:a16="http://schemas.microsoft.com/office/drawing/2014/main" id="{3A47BC6F-DC60-4692-BB39-6375A12B8DDC}"/>
              </a:ext>
            </a:extLst>
          </p:cNvPr>
          <p:cNvSpPr txBox="1"/>
          <p:nvPr/>
        </p:nvSpPr>
        <p:spPr>
          <a:xfrm>
            <a:off x="4519037" y="4345396"/>
            <a:ext cx="615408" cy="338554"/>
          </a:xfrm>
          <a:prstGeom prst="rect">
            <a:avLst/>
          </a:prstGeom>
          <a:solidFill>
            <a:schemeClr val="bg1"/>
          </a:solidFill>
        </p:spPr>
        <p:txBody>
          <a:bodyPr wrap="square" rtlCol="0">
            <a:spAutoFit/>
          </a:bodyPr>
          <a:lstStyle/>
          <a:p>
            <a:pPr algn="ctr" defTabSz="914103"/>
            <a:r>
              <a:rPr lang="en-US" sz="1600" dirty="0">
                <a:solidFill>
                  <a:prstClr val="black"/>
                </a:solidFill>
                <a:latin typeface="Arial" panose="020B0604020202020204" pitchFamily="34" charset="0"/>
                <a:cs typeface="Arial" panose="020B0604020202020204" pitchFamily="34" charset="0"/>
              </a:rPr>
              <a:t>13,3</a:t>
            </a:r>
          </a:p>
        </p:txBody>
      </p:sp>
      <p:sp>
        <p:nvSpPr>
          <p:cNvPr id="15" name="TextBox 14">
            <a:extLst>
              <a:ext uri="{FF2B5EF4-FFF2-40B4-BE49-F238E27FC236}">
                <a16:creationId xmlns:a16="http://schemas.microsoft.com/office/drawing/2014/main" id="{890745F7-2F69-4BAD-B3F6-3BBB671A80AD}"/>
              </a:ext>
            </a:extLst>
          </p:cNvPr>
          <p:cNvSpPr txBox="1"/>
          <p:nvPr/>
        </p:nvSpPr>
        <p:spPr>
          <a:xfrm>
            <a:off x="5401308" y="4336184"/>
            <a:ext cx="615408" cy="338554"/>
          </a:xfrm>
          <a:prstGeom prst="rect">
            <a:avLst/>
          </a:prstGeom>
          <a:solidFill>
            <a:schemeClr val="bg1"/>
          </a:solidFill>
        </p:spPr>
        <p:txBody>
          <a:bodyPr wrap="square" rtlCol="0">
            <a:spAutoFit/>
          </a:bodyPr>
          <a:lstStyle/>
          <a:p>
            <a:pPr algn="ctr" defTabSz="914103"/>
            <a:r>
              <a:rPr lang="en-US" sz="1600" dirty="0">
                <a:solidFill>
                  <a:prstClr val="black"/>
                </a:solidFill>
                <a:latin typeface="Arial" panose="020B0604020202020204" pitchFamily="34" charset="0"/>
                <a:cs typeface="Arial" panose="020B0604020202020204" pitchFamily="34" charset="0"/>
              </a:rPr>
              <a:t>36,5</a:t>
            </a:r>
          </a:p>
        </p:txBody>
      </p:sp>
      <p:sp>
        <p:nvSpPr>
          <p:cNvPr id="16" name="TextBox 15">
            <a:extLst>
              <a:ext uri="{FF2B5EF4-FFF2-40B4-BE49-F238E27FC236}">
                <a16:creationId xmlns:a16="http://schemas.microsoft.com/office/drawing/2014/main" id="{DB2A26E6-ADD8-4B9E-8A28-1969E5589024}"/>
              </a:ext>
            </a:extLst>
          </p:cNvPr>
          <p:cNvSpPr txBox="1"/>
          <p:nvPr/>
        </p:nvSpPr>
        <p:spPr>
          <a:xfrm>
            <a:off x="6176887" y="4336184"/>
            <a:ext cx="814568" cy="338554"/>
          </a:xfrm>
          <a:prstGeom prst="rect">
            <a:avLst/>
          </a:prstGeom>
          <a:solidFill>
            <a:schemeClr val="bg1"/>
          </a:solidFill>
        </p:spPr>
        <p:txBody>
          <a:bodyPr wrap="square" rtlCol="0">
            <a:spAutoFit/>
          </a:bodyPr>
          <a:lstStyle/>
          <a:p>
            <a:pPr algn="ctr" defTabSz="914103"/>
            <a:r>
              <a:rPr lang="en-US" sz="1600" dirty="0">
                <a:solidFill>
                  <a:prstClr val="black"/>
                </a:solidFill>
                <a:latin typeface="Arial" panose="020B0604020202020204" pitchFamily="34" charset="0"/>
                <a:cs typeface="Arial" panose="020B0604020202020204" pitchFamily="34" charset="0"/>
              </a:rPr>
              <a:t>167,7</a:t>
            </a:r>
          </a:p>
        </p:txBody>
      </p:sp>
      <p:sp>
        <p:nvSpPr>
          <p:cNvPr id="17" name="TextBox 16">
            <a:extLst>
              <a:ext uri="{FF2B5EF4-FFF2-40B4-BE49-F238E27FC236}">
                <a16:creationId xmlns:a16="http://schemas.microsoft.com/office/drawing/2014/main" id="{3E2DCF78-8051-4DB0-970B-922DDDD6C2D9}"/>
              </a:ext>
            </a:extLst>
          </p:cNvPr>
          <p:cNvSpPr txBox="1"/>
          <p:nvPr/>
        </p:nvSpPr>
        <p:spPr>
          <a:xfrm>
            <a:off x="7217805" y="4311600"/>
            <a:ext cx="797737" cy="338554"/>
          </a:xfrm>
          <a:prstGeom prst="rect">
            <a:avLst/>
          </a:prstGeom>
          <a:solidFill>
            <a:schemeClr val="bg1"/>
          </a:solidFill>
        </p:spPr>
        <p:txBody>
          <a:bodyPr wrap="square" rtlCol="0">
            <a:spAutoFit/>
          </a:bodyPr>
          <a:lstStyle/>
          <a:p>
            <a:pPr algn="ctr" defTabSz="914103"/>
            <a:r>
              <a:rPr lang="en-US" sz="1600" dirty="0">
                <a:solidFill>
                  <a:prstClr val="black"/>
                </a:solidFill>
                <a:latin typeface="Arial" panose="020B0604020202020204" pitchFamily="34" charset="0"/>
                <a:cs typeface="Arial" panose="020B0604020202020204" pitchFamily="34" charset="0"/>
              </a:rPr>
              <a:t>222,6</a:t>
            </a:r>
          </a:p>
        </p:txBody>
      </p:sp>
    </p:spTree>
    <p:extLst>
      <p:ext uri="{BB962C8B-B14F-4D97-AF65-F5344CB8AC3E}">
        <p14:creationId xmlns:p14="http://schemas.microsoft.com/office/powerpoint/2010/main" val="1376318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p:bldP spid="11" grpId="0" animBg="1"/>
      <p:bldP spid="13"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432818" y="304992"/>
            <a:ext cx="1079787" cy="3239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vi-VN" sz="1799">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93C806B9-D90A-4811-A06D-A01DAF1B869A}"/>
              </a:ext>
            </a:extLst>
          </p:cNvPr>
          <p:cNvSpPr txBox="1"/>
          <p:nvPr/>
        </p:nvSpPr>
        <p:spPr>
          <a:xfrm>
            <a:off x="369453" y="213501"/>
            <a:ext cx="1521803" cy="496996"/>
          </a:xfrm>
          <a:prstGeom prst="rect">
            <a:avLst/>
          </a:prstGeom>
          <a:noFill/>
        </p:spPr>
        <p:txBody>
          <a:bodyPr wrap="square">
            <a:spAutoFit/>
          </a:bodyPr>
          <a:lstStyle/>
          <a:p>
            <a:pPr algn="just" defTabSz="914103">
              <a:lnSpc>
                <a:spcPct val="150000"/>
              </a:lnSpc>
              <a:defRPr/>
            </a:pPr>
            <a:r>
              <a:rPr lang="en-US" sz="2000" b="1" dirty="0" err="1">
                <a:solidFill>
                  <a:prstClr val="black"/>
                </a:solidFill>
                <a:latin typeface="Arial" panose="020B0604020202020204" pitchFamily="34" charset="0"/>
                <a:cs typeface="Arial" panose="020B0604020202020204" pitchFamily="34" charset="0"/>
              </a:rPr>
              <a:t>Bài</a:t>
            </a:r>
            <a:r>
              <a:rPr lang="en-US" sz="2000" b="1" dirty="0">
                <a:solidFill>
                  <a:prstClr val="black"/>
                </a:solidFill>
                <a:latin typeface="Arial" panose="020B0604020202020204" pitchFamily="34" charset="0"/>
                <a:cs typeface="Arial" panose="020B0604020202020204" pitchFamily="34" charset="0"/>
              </a:rPr>
              <a:t> 2. </a:t>
            </a:r>
          </a:p>
        </p:txBody>
      </p:sp>
      <p:sp>
        <p:nvSpPr>
          <p:cNvPr id="7" name="TextBox 6">
            <a:extLst>
              <a:ext uri="{FF2B5EF4-FFF2-40B4-BE49-F238E27FC236}">
                <a16:creationId xmlns:a16="http://schemas.microsoft.com/office/drawing/2014/main" id="{63A94BE2-E3A2-4F23-926C-69B4EDDE7C7C}"/>
              </a:ext>
            </a:extLst>
          </p:cNvPr>
          <p:cNvSpPr txBox="1"/>
          <p:nvPr/>
        </p:nvSpPr>
        <p:spPr>
          <a:xfrm>
            <a:off x="781327" y="1537144"/>
            <a:ext cx="3779254" cy="1286955"/>
          </a:xfrm>
          <a:prstGeom prst="rect">
            <a:avLst/>
          </a:prstGeom>
          <a:noFill/>
        </p:spPr>
        <p:txBody>
          <a:bodyPr wrap="square">
            <a:spAutoFit/>
          </a:bodyPr>
          <a:lstStyle/>
          <a:p>
            <a:pPr algn="just" defTabSz="914103">
              <a:lnSpc>
                <a:spcPct val="150000"/>
              </a:lnSpc>
              <a:defRPr/>
            </a:pPr>
            <a:r>
              <a:rPr lang="pt-BR" sz="1799" dirty="0">
                <a:solidFill>
                  <a:prstClr val="black"/>
                </a:solidFill>
                <a:latin typeface="Arial" panose="020B0604020202020204" pitchFamily="34" charset="0"/>
                <a:cs typeface="Arial" panose="020B0604020202020204" pitchFamily="34" charset="0"/>
              </a:rPr>
              <a:t> </a:t>
            </a:r>
            <a:r>
              <a:rPr lang="vi-VN" sz="1799" dirty="0">
                <a:solidFill>
                  <a:prstClr val="black"/>
                </a:solidFill>
                <a:latin typeface="Arial" panose="020B0604020202020204" pitchFamily="34" charset="0"/>
              </a:rPr>
              <a:t>Lập bảng số liệu thống kê lượng mưa trung bình tháng ở Cần Thơ theo mẫu sau:</a:t>
            </a:r>
            <a:endParaRPr lang="pt-BR" sz="1799"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C2A3CD-BEE7-4121-AA89-25F730FE938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60581" y="570611"/>
            <a:ext cx="4541658" cy="2957219"/>
          </a:xfrm>
          <a:prstGeom prst="rect">
            <a:avLst/>
          </a:prstGeom>
        </p:spPr>
      </p:pic>
      <p:graphicFrame>
        <p:nvGraphicFramePr>
          <p:cNvPr id="4" name="Table 3">
            <a:extLst>
              <a:ext uri="{FF2B5EF4-FFF2-40B4-BE49-F238E27FC236}">
                <a16:creationId xmlns:a16="http://schemas.microsoft.com/office/drawing/2014/main" id="{33A0CAF6-A54D-455E-8E94-D1C5EF4ED92E}"/>
              </a:ext>
            </a:extLst>
          </p:cNvPr>
          <p:cNvGraphicFramePr>
            <a:graphicFrameLocks noGrp="1"/>
          </p:cNvGraphicFramePr>
          <p:nvPr/>
        </p:nvGraphicFramePr>
        <p:xfrm>
          <a:off x="1087266" y="3634883"/>
          <a:ext cx="6946628" cy="1402700"/>
        </p:xfrm>
        <a:graphic>
          <a:graphicData uri="http://schemas.openxmlformats.org/drawingml/2006/table">
            <a:tbl>
              <a:tblPr/>
              <a:tblGrid>
                <a:gridCol w="1388230">
                  <a:extLst>
                    <a:ext uri="{9D8B030D-6E8A-4147-A177-3AD203B41FA5}">
                      <a16:colId xmlns:a16="http://schemas.microsoft.com/office/drawing/2014/main" val="636116857"/>
                    </a:ext>
                  </a:extLst>
                </a:gridCol>
                <a:gridCol w="868638">
                  <a:extLst>
                    <a:ext uri="{9D8B030D-6E8A-4147-A177-3AD203B41FA5}">
                      <a16:colId xmlns:a16="http://schemas.microsoft.com/office/drawing/2014/main" val="2954921696"/>
                    </a:ext>
                  </a:extLst>
                </a:gridCol>
                <a:gridCol w="937952">
                  <a:extLst>
                    <a:ext uri="{9D8B030D-6E8A-4147-A177-3AD203B41FA5}">
                      <a16:colId xmlns:a16="http://schemas.microsoft.com/office/drawing/2014/main" val="3118593447"/>
                    </a:ext>
                  </a:extLst>
                </a:gridCol>
                <a:gridCol w="937952">
                  <a:extLst>
                    <a:ext uri="{9D8B030D-6E8A-4147-A177-3AD203B41FA5}">
                      <a16:colId xmlns:a16="http://schemas.microsoft.com/office/drawing/2014/main" val="857857516"/>
                    </a:ext>
                  </a:extLst>
                </a:gridCol>
                <a:gridCol w="937952">
                  <a:extLst>
                    <a:ext uri="{9D8B030D-6E8A-4147-A177-3AD203B41FA5}">
                      <a16:colId xmlns:a16="http://schemas.microsoft.com/office/drawing/2014/main" val="4228487335"/>
                    </a:ext>
                  </a:extLst>
                </a:gridCol>
                <a:gridCol w="937952">
                  <a:extLst>
                    <a:ext uri="{9D8B030D-6E8A-4147-A177-3AD203B41FA5}">
                      <a16:colId xmlns:a16="http://schemas.microsoft.com/office/drawing/2014/main" val="3164457526"/>
                    </a:ext>
                  </a:extLst>
                </a:gridCol>
                <a:gridCol w="937952">
                  <a:extLst>
                    <a:ext uri="{9D8B030D-6E8A-4147-A177-3AD203B41FA5}">
                      <a16:colId xmlns:a16="http://schemas.microsoft.com/office/drawing/2014/main" val="943758864"/>
                    </a:ext>
                  </a:extLst>
                </a:gridCol>
              </a:tblGrid>
              <a:tr h="412115">
                <a:tc>
                  <a:txBody>
                    <a:bodyPr/>
                    <a:lstStyle/>
                    <a:p>
                      <a:pPr algn="ctr" fontAlgn="t">
                        <a:lnSpc>
                          <a:spcPct val="130000"/>
                        </a:lnSpc>
                      </a:pPr>
                      <a:r>
                        <a:rPr lang="en-US" sz="1600" b="1" dirty="0" err="1">
                          <a:solidFill>
                            <a:srgbClr val="007427"/>
                          </a:solidFill>
                          <a:effectLst/>
                          <a:latin typeface="Arial" panose="020B0604020202020204" pitchFamily="34" charset="0"/>
                          <a:cs typeface="Arial" panose="020B0604020202020204" pitchFamily="34" charset="0"/>
                        </a:rPr>
                        <a:t>Tháng</a:t>
                      </a:r>
                      <a:endParaRPr lang="en-US" sz="1600" b="1" dirty="0">
                        <a:solidFill>
                          <a:srgbClr val="007427"/>
                        </a:solidFill>
                        <a:effectLst/>
                        <a:latin typeface="Arial" panose="020B0604020202020204" pitchFamily="34" charset="0"/>
                        <a:cs typeface="Arial" panose="020B0604020202020204" pitchFamily="34" charset="0"/>
                      </a:endParaRP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7</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8</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9</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10</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11</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tc>
                  <a:txBody>
                    <a:bodyPr/>
                    <a:lstStyle/>
                    <a:p>
                      <a:pPr algn="ctr" fontAlgn="t">
                        <a:lnSpc>
                          <a:spcPct val="130000"/>
                        </a:lnSpc>
                      </a:pPr>
                      <a:r>
                        <a:rPr lang="en-US" sz="1600" b="1" dirty="0">
                          <a:solidFill>
                            <a:srgbClr val="007427"/>
                          </a:solidFill>
                          <a:effectLst/>
                          <a:latin typeface="Arial" panose="020B0604020202020204" pitchFamily="34" charset="0"/>
                          <a:cs typeface="Arial" panose="020B0604020202020204" pitchFamily="34" charset="0"/>
                        </a:rPr>
                        <a:t>12</a:t>
                      </a:r>
                    </a:p>
                  </a:txBody>
                  <a:tcPr marL="47610" marR="47610" marT="47610" marB="47610">
                    <a:lnL w="12700" cap="flat" cmpd="sng" algn="ctr">
                      <a:solidFill>
                        <a:srgbClr val="1014AC"/>
                      </a:solidFill>
                      <a:prstDash val="solid"/>
                      <a:round/>
                      <a:headEnd type="none" w="med" len="med"/>
                      <a:tailEnd type="none" w="med" len="med"/>
                    </a:lnL>
                    <a:lnR w="12700" cap="flat" cmpd="sng" algn="ctr">
                      <a:solidFill>
                        <a:srgbClr val="1014AC"/>
                      </a:solidFill>
                      <a:prstDash val="solid"/>
                      <a:round/>
                      <a:headEnd type="none" w="med" len="med"/>
                      <a:tailEnd type="none" w="med" len="med"/>
                    </a:lnR>
                    <a:lnT w="12700" cap="flat" cmpd="sng" algn="ctr">
                      <a:solidFill>
                        <a:srgbClr val="1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DDEADD"/>
                    </a:solidFill>
                  </a:tcPr>
                </a:tc>
                <a:extLst>
                  <a:ext uri="{0D108BD9-81ED-4DB2-BD59-A6C34878D82A}">
                    <a16:rowId xmlns:a16="http://schemas.microsoft.com/office/drawing/2014/main" val="3357376915"/>
                  </a:ext>
                </a:extLst>
              </a:tr>
              <a:tr h="990488">
                <a:tc>
                  <a:txBody>
                    <a:bodyPr/>
                    <a:lstStyle/>
                    <a:p>
                      <a:pPr algn="ctr" fontAlgn="t">
                        <a:lnSpc>
                          <a:spcPct val="130000"/>
                        </a:lnSpc>
                      </a:pPr>
                      <a:r>
                        <a:rPr lang="vi-VN" sz="1600" b="1" dirty="0">
                          <a:effectLst/>
                          <a:latin typeface="Arial" panose="020B0604020202020204" pitchFamily="34" charset="0"/>
                          <a:cs typeface="Arial" panose="020B0604020202020204" pitchFamily="34" charset="0"/>
                        </a:rPr>
                        <a:t>Lượng mưa </a:t>
                      </a:r>
                      <a:endParaRPr lang="en-US" sz="1600" b="1" dirty="0">
                        <a:effectLst/>
                        <a:latin typeface="Arial" panose="020B0604020202020204" pitchFamily="34" charset="0"/>
                        <a:cs typeface="Arial" panose="020B0604020202020204" pitchFamily="34" charset="0"/>
                      </a:endParaRPr>
                    </a:p>
                    <a:p>
                      <a:pPr algn="ctr" fontAlgn="t">
                        <a:lnSpc>
                          <a:spcPct val="130000"/>
                        </a:lnSpc>
                      </a:pPr>
                      <a:r>
                        <a:rPr lang="vi-VN" sz="1600" b="1" dirty="0">
                          <a:effectLst/>
                          <a:latin typeface="Arial" panose="020B0604020202020204" pitchFamily="34" charset="0"/>
                          <a:cs typeface="Arial" panose="020B0604020202020204" pitchFamily="34" charset="0"/>
                        </a:rPr>
                        <a:t>(mm)</a:t>
                      </a:r>
                    </a:p>
                  </a:txBody>
                  <a:tcPr marL="47610" marR="47610" marT="47610" marB="47610">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tc>
                  <a:txBody>
                    <a:bodyPr/>
                    <a:lstStyle/>
                    <a:p>
                      <a:pPr algn="ctr" fontAlgn="t">
                        <a:lnSpc>
                          <a:spcPct val="130000"/>
                        </a:lnSpc>
                      </a:pPr>
                      <a:r>
                        <a:rPr lang="en-US" sz="1600" dirty="0">
                          <a:effectLst/>
                          <a:latin typeface="Arial" panose="020B0604020202020204" pitchFamily="34" charset="0"/>
                          <a:cs typeface="Arial" panose="020B0604020202020204" pitchFamily="34" charset="0"/>
                        </a:rPr>
                        <a:t>?</a:t>
                      </a:r>
                    </a:p>
                  </a:txBody>
                  <a:tcPr marL="47610" marR="47610" marT="47610" marB="47610" anchor="ctr">
                    <a:lnL w="12700" cap="flat" cmpd="sng" algn="ctr">
                      <a:solidFill>
                        <a:srgbClr val="3014AC"/>
                      </a:solidFill>
                      <a:prstDash val="solid"/>
                      <a:round/>
                      <a:headEnd type="none" w="med" len="med"/>
                      <a:tailEnd type="none" w="med" len="med"/>
                    </a:lnL>
                    <a:lnR w="12700" cap="flat" cmpd="sng" algn="ctr">
                      <a:solidFill>
                        <a:srgbClr val="3014AC"/>
                      </a:solidFill>
                      <a:prstDash val="solid"/>
                      <a:round/>
                      <a:headEnd type="none" w="med" len="med"/>
                      <a:tailEnd type="none" w="med" len="med"/>
                    </a:lnR>
                    <a:lnT w="12700" cap="flat" cmpd="sng" algn="ctr">
                      <a:solidFill>
                        <a:srgbClr val="3014AC"/>
                      </a:solidFill>
                      <a:prstDash val="solid"/>
                      <a:round/>
                      <a:headEnd type="none" w="med" len="med"/>
                      <a:tailEnd type="none" w="med" len="med"/>
                    </a:lnT>
                    <a:lnB w="12700" cap="flat" cmpd="sng" algn="ctr">
                      <a:solidFill>
                        <a:srgbClr val="3014AC"/>
                      </a:solidFill>
                      <a:prstDash val="solid"/>
                      <a:round/>
                      <a:headEnd type="none" w="med" len="med"/>
                      <a:tailEnd type="none" w="med" len="med"/>
                    </a:lnB>
                    <a:solidFill>
                      <a:srgbClr val="FFFFFF"/>
                    </a:solidFill>
                  </a:tcPr>
                </a:tc>
                <a:extLst>
                  <a:ext uri="{0D108BD9-81ED-4DB2-BD59-A6C34878D82A}">
                    <a16:rowId xmlns:a16="http://schemas.microsoft.com/office/drawing/2014/main" val="3556300380"/>
                  </a:ext>
                </a:extLst>
              </a:tr>
            </a:tbl>
          </a:graphicData>
        </a:graphic>
      </p:graphicFrame>
      <p:sp>
        <p:nvSpPr>
          <p:cNvPr id="9" name="TextBox 8">
            <a:extLst>
              <a:ext uri="{FF2B5EF4-FFF2-40B4-BE49-F238E27FC236}">
                <a16:creationId xmlns:a16="http://schemas.microsoft.com/office/drawing/2014/main" id="{0DF173AC-C118-4619-B7CD-1C3CE7FED230}"/>
              </a:ext>
            </a:extLst>
          </p:cNvPr>
          <p:cNvSpPr txBox="1"/>
          <p:nvPr/>
        </p:nvSpPr>
        <p:spPr>
          <a:xfrm>
            <a:off x="1505204" y="193126"/>
            <a:ext cx="7027234" cy="871649"/>
          </a:xfrm>
          <a:prstGeom prst="rect">
            <a:avLst/>
          </a:prstGeom>
          <a:noFill/>
        </p:spPr>
        <p:txBody>
          <a:bodyPr wrap="square">
            <a:spAutoFit/>
          </a:bodyPr>
          <a:lstStyle/>
          <a:p>
            <a:pPr algn="just" defTabSz="914103">
              <a:lnSpc>
                <a:spcPct val="150000"/>
              </a:lnSpc>
              <a:defRPr/>
            </a:pPr>
            <a:r>
              <a:rPr lang="en-US" sz="1799" dirty="0" err="1">
                <a:solidFill>
                  <a:prstClr val="black"/>
                </a:solidFill>
                <a:latin typeface="Arial" panose="020B0604020202020204" pitchFamily="34" charset="0"/>
                <a:cs typeface="Arial" panose="020B0604020202020204" pitchFamily="34" charset="0"/>
              </a:rPr>
              <a:t>Biểu</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đồ</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đoạn</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thẳng</a:t>
            </a:r>
            <a:r>
              <a:rPr lang="en-US" sz="1799" dirty="0">
                <a:solidFill>
                  <a:prstClr val="black"/>
                </a:solidFill>
                <a:latin typeface="Arial" panose="020B0604020202020204" pitchFamily="34" charset="0"/>
                <a:cs typeface="Arial" panose="020B0604020202020204" pitchFamily="34" charset="0"/>
              </a:rPr>
              <a:t> </a:t>
            </a:r>
            <a:r>
              <a:rPr lang="vi-VN" sz="1799" dirty="0">
                <a:solidFill>
                  <a:prstClr val="black"/>
                </a:solidFill>
                <a:latin typeface="Arial" panose="020B0604020202020204" pitchFamily="34" charset="0"/>
                <a:cs typeface="Arial" panose="020B0604020202020204" pitchFamily="34" charset="0"/>
              </a:rPr>
              <a:t>ở Hình 20 biểu diễn lượng mưa trung bình tháng ở Cần Thơ:</a:t>
            </a:r>
            <a:endParaRPr lang="en-US" sz="1799" dirty="0">
              <a:solidFill>
                <a:prstClr val="black"/>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73CD36B-2FFD-432B-BD1E-2D3A2B85DF44}"/>
              </a:ext>
            </a:extLst>
          </p:cNvPr>
          <p:cNvSpPr txBox="1"/>
          <p:nvPr/>
        </p:nvSpPr>
        <p:spPr>
          <a:xfrm>
            <a:off x="2491639" y="4336184"/>
            <a:ext cx="827714" cy="338554"/>
          </a:xfrm>
          <a:prstGeom prst="rect">
            <a:avLst/>
          </a:prstGeom>
          <a:solidFill>
            <a:schemeClr val="bg1"/>
          </a:solidFill>
        </p:spPr>
        <p:txBody>
          <a:bodyPr wrap="square" rtlCol="0">
            <a:spAutoFit/>
          </a:bodyPr>
          <a:lstStyle/>
          <a:p>
            <a:pPr algn="ctr" defTabSz="914103">
              <a:defRPr/>
            </a:pPr>
            <a:r>
              <a:rPr lang="en-US" sz="1600" dirty="0">
                <a:solidFill>
                  <a:prstClr val="black"/>
                </a:solidFill>
                <a:latin typeface="Arial" panose="020B0604020202020204" pitchFamily="34" charset="0"/>
                <a:cs typeface="Arial" panose="020B0604020202020204" pitchFamily="34" charset="0"/>
              </a:rPr>
              <a:t>239,2</a:t>
            </a:r>
          </a:p>
        </p:txBody>
      </p:sp>
      <p:sp>
        <p:nvSpPr>
          <p:cNvPr id="19" name="TextBox 18">
            <a:extLst>
              <a:ext uri="{FF2B5EF4-FFF2-40B4-BE49-F238E27FC236}">
                <a16:creationId xmlns:a16="http://schemas.microsoft.com/office/drawing/2014/main" id="{8B013E9E-8447-4A9F-95B5-EF781EE5D087}"/>
              </a:ext>
            </a:extLst>
          </p:cNvPr>
          <p:cNvSpPr txBox="1"/>
          <p:nvPr/>
        </p:nvSpPr>
        <p:spPr>
          <a:xfrm>
            <a:off x="3379754" y="4336184"/>
            <a:ext cx="827714" cy="338554"/>
          </a:xfrm>
          <a:prstGeom prst="rect">
            <a:avLst/>
          </a:prstGeom>
          <a:solidFill>
            <a:schemeClr val="bg1"/>
          </a:solidFill>
        </p:spPr>
        <p:txBody>
          <a:bodyPr wrap="square" rtlCol="0">
            <a:spAutoFit/>
          </a:bodyPr>
          <a:lstStyle/>
          <a:p>
            <a:pPr algn="ctr" defTabSz="914103">
              <a:defRPr/>
            </a:pPr>
            <a:r>
              <a:rPr lang="en-US" sz="1600" dirty="0">
                <a:solidFill>
                  <a:prstClr val="black"/>
                </a:solidFill>
                <a:latin typeface="Arial" panose="020B0604020202020204" pitchFamily="34" charset="0"/>
                <a:cs typeface="Arial" panose="020B0604020202020204" pitchFamily="34" charset="0"/>
              </a:rPr>
              <a:t>231,0</a:t>
            </a:r>
          </a:p>
        </p:txBody>
      </p:sp>
      <p:sp>
        <p:nvSpPr>
          <p:cNvPr id="20" name="TextBox 19">
            <a:extLst>
              <a:ext uri="{FF2B5EF4-FFF2-40B4-BE49-F238E27FC236}">
                <a16:creationId xmlns:a16="http://schemas.microsoft.com/office/drawing/2014/main" id="{53E64453-E6F7-4406-BEC0-643811AC1406}"/>
              </a:ext>
            </a:extLst>
          </p:cNvPr>
          <p:cNvSpPr txBox="1"/>
          <p:nvPr/>
        </p:nvSpPr>
        <p:spPr>
          <a:xfrm>
            <a:off x="4362276" y="4357692"/>
            <a:ext cx="722896" cy="338554"/>
          </a:xfrm>
          <a:prstGeom prst="rect">
            <a:avLst/>
          </a:prstGeom>
          <a:solidFill>
            <a:schemeClr val="bg1"/>
          </a:solidFill>
        </p:spPr>
        <p:txBody>
          <a:bodyPr wrap="square" rtlCol="0">
            <a:spAutoFit/>
          </a:bodyPr>
          <a:lstStyle/>
          <a:p>
            <a:pPr algn="ctr" defTabSz="914103">
              <a:defRPr/>
            </a:pPr>
            <a:r>
              <a:rPr lang="en-US" sz="1600" dirty="0">
                <a:solidFill>
                  <a:prstClr val="black"/>
                </a:solidFill>
                <a:latin typeface="Arial" panose="020B0604020202020204" pitchFamily="34" charset="0"/>
                <a:cs typeface="Arial" panose="020B0604020202020204" pitchFamily="34" charset="0"/>
              </a:rPr>
              <a:t>252,1</a:t>
            </a:r>
          </a:p>
        </p:txBody>
      </p:sp>
      <p:sp>
        <p:nvSpPr>
          <p:cNvPr id="21" name="TextBox 20">
            <a:extLst>
              <a:ext uri="{FF2B5EF4-FFF2-40B4-BE49-F238E27FC236}">
                <a16:creationId xmlns:a16="http://schemas.microsoft.com/office/drawing/2014/main" id="{6F7EB251-7CD5-48FC-B8AB-09D11397EF9F}"/>
              </a:ext>
            </a:extLst>
          </p:cNvPr>
          <p:cNvSpPr txBox="1"/>
          <p:nvPr/>
        </p:nvSpPr>
        <p:spPr>
          <a:xfrm>
            <a:off x="5303143" y="4355253"/>
            <a:ext cx="757056" cy="338554"/>
          </a:xfrm>
          <a:prstGeom prst="rect">
            <a:avLst/>
          </a:prstGeom>
          <a:solidFill>
            <a:schemeClr val="bg1"/>
          </a:solidFill>
        </p:spPr>
        <p:txBody>
          <a:bodyPr wrap="square" rtlCol="0">
            <a:spAutoFit/>
          </a:bodyPr>
          <a:lstStyle/>
          <a:p>
            <a:pPr algn="ctr" defTabSz="914103">
              <a:defRPr/>
            </a:pPr>
            <a:r>
              <a:rPr lang="en-US" sz="1600" dirty="0">
                <a:solidFill>
                  <a:prstClr val="black"/>
                </a:solidFill>
                <a:latin typeface="Arial" panose="020B0604020202020204" pitchFamily="34" charset="0"/>
                <a:cs typeface="Arial" panose="020B0604020202020204" pitchFamily="34" charset="0"/>
              </a:rPr>
              <a:t>275,3</a:t>
            </a:r>
          </a:p>
        </p:txBody>
      </p:sp>
      <p:sp>
        <p:nvSpPr>
          <p:cNvPr id="22" name="TextBox 21">
            <a:extLst>
              <a:ext uri="{FF2B5EF4-FFF2-40B4-BE49-F238E27FC236}">
                <a16:creationId xmlns:a16="http://schemas.microsoft.com/office/drawing/2014/main" id="{214472A5-117B-4C98-A561-D460FE4EF7A7}"/>
              </a:ext>
            </a:extLst>
          </p:cNvPr>
          <p:cNvSpPr txBox="1"/>
          <p:nvPr/>
        </p:nvSpPr>
        <p:spPr>
          <a:xfrm>
            <a:off x="6247915" y="4355253"/>
            <a:ext cx="789815" cy="338554"/>
          </a:xfrm>
          <a:prstGeom prst="rect">
            <a:avLst/>
          </a:prstGeom>
          <a:solidFill>
            <a:schemeClr val="bg1"/>
          </a:solidFill>
        </p:spPr>
        <p:txBody>
          <a:bodyPr wrap="square" rtlCol="0">
            <a:spAutoFit/>
          </a:bodyPr>
          <a:lstStyle/>
          <a:p>
            <a:pPr algn="ctr" defTabSz="914103">
              <a:defRPr/>
            </a:pPr>
            <a:r>
              <a:rPr lang="en-US" sz="1600" dirty="0">
                <a:solidFill>
                  <a:prstClr val="black"/>
                </a:solidFill>
                <a:latin typeface="Arial" panose="020B0604020202020204" pitchFamily="34" charset="0"/>
                <a:cs typeface="Arial" panose="020B0604020202020204" pitchFamily="34" charset="0"/>
              </a:rPr>
              <a:t>150,1</a:t>
            </a:r>
          </a:p>
        </p:txBody>
      </p:sp>
      <p:sp>
        <p:nvSpPr>
          <p:cNvPr id="23" name="TextBox 22">
            <a:extLst>
              <a:ext uri="{FF2B5EF4-FFF2-40B4-BE49-F238E27FC236}">
                <a16:creationId xmlns:a16="http://schemas.microsoft.com/office/drawing/2014/main" id="{18EA3019-C233-4987-8A92-5FB27032DD7F}"/>
              </a:ext>
            </a:extLst>
          </p:cNvPr>
          <p:cNvSpPr txBox="1"/>
          <p:nvPr/>
        </p:nvSpPr>
        <p:spPr>
          <a:xfrm>
            <a:off x="7225445" y="4355253"/>
            <a:ext cx="615408" cy="338554"/>
          </a:xfrm>
          <a:prstGeom prst="rect">
            <a:avLst/>
          </a:prstGeom>
          <a:solidFill>
            <a:schemeClr val="bg1"/>
          </a:solidFill>
        </p:spPr>
        <p:txBody>
          <a:bodyPr wrap="square" rtlCol="0">
            <a:spAutoFit/>
          </a:bodyPr>
          <a:lstStyle/>
          <a:p>
            <a:pPr algn="ctr" defTabSz="914103">
              <a:defRPr/>
            </a:pPr>
            <a:r>
              <a:rPr lang="en-US" sz="1600" dirty="0">
                <a:solidFill>
                  <a:prstClr val="black"/>
                </a:solidFill>
                <a:latin typeface="Arial" panose="020B0604020202020204" pitchFamily="34" charset="0"/>
                <a:cs typeface="Arial" panose="020B0604020202020204" pitchFamily="34" charset="0"/>
              </a:rPr>
              <a:t>39,7</a:t>
            </a:r>
          </a:p>
        </p:txBody>
      </p:sp>
    </p:spTree>
    <p:extLst>
      <p:ext uri="{BB962C8B-B14F-4D97-AF65-F5344CB8AC3E}">
        <p14:creationId xmlns:p14="http://schemas.microsoft.com/office/powerpoint/2010/main" val="3470859157"/>
      </p:ext>
    </p:extLst>
  </p:cSld>
  <p:clrMapOvr>
    <a:masterClrMapping/>
  </p:clrMapOvr>
  <mc:AlternateContent xmlns:mc="http://schemas.openxmlformats.org/markup-compatibility/2006" xmlns:p159="http://schemas.microsoft.com/office/powerpoint/2015/09/main">
    <mc:Choice Requires="p159">
      <p:transition spd="med" advClick="0" advTm="3000">
        <p159:morph option="byChar"/>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432818" y="304992"/>
            <a:ext cx="1079787" cy="3239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vi-VN" sz="1799">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93C806B9-D90A-4811-A06D-A01DAF1B869A}"/>
              </a:ext>
            </a:extLst>
          </p:cNvPr>
          <p:cNvSpPr txBox="1"/>
          <p:nvPr/>
        </p:nvSpPr>
        <p:spPr>
          <a:xfrm>
            <a:off x="369453" y="213501"/>
            <a:ext cx="1521803" cy="496996"/>
          </a:xfrm>
          <a:prstGeom prst="rect">
            <a:avLst/>
          </a:prstGeom>
          <a:noFill/>
        </p:spPr>
        <p:txBody>
          <a:bodyPr wrap="square">
            <a:spAutoFit/>
          </a:bodyPr>
          <a:lstStyle/>
          <a:p>
            <a:pPr algn="just" defTabSz="914103">
              <a:lnSpc>
                <a:spcPct val="150000"/>
              </a:lnSpc>
              <a:defRPr/>
            </a:pPr>
            <a:r>
              <a:rPr lang="en-US" sz="2000" b="1" dirty="0" err="1">
                <a:solidFill>
                  <a:prstClr val="black"/>
                </a:solidFill>
                <a:latin typeface="Arial" panose="020B0604020202020204" pitchFamily="34" charset="0"/>
                <a:cs typeface="Arial" panose="020B0604020202020204" pitchFamily="34" charset="0"/>
              </a:rPr>
              <a:t>Bài</a:t>
            </a:r>
            <a:r>
              <a:rPr lang="en-US" sz="2000" b="1" dirty="0">
                <a:solidFill>
                  <a:prstClr val="black"/>
                </a:solidFill>
                <a:latin typeface="Arial" panose="020B0604020202020204" pitchFamily="34" charset="0"/>
                <a:cs typeface="Arial" panose="020B0604020202020204" pitchFamily="34" charset="0"/>
              </a:rPr>
              <a:t> 2. </a:t>
            </a:r>
          </a:p>
        </p:txBody>
      </p:sp>
      <p:sp>
        <p:nvSpPr>
          <p:cNvPr id="7" name="TextBox 6">
            <a:extLst>
              <a:ext uri="{FF2B5EF4-FFF2-40B4-BE49-F238E27FC236}">
                <a16:creationId xmlns:a16="http://schemas.microsoft.com/office/drawing/2014/main" id="{63A94BE2-E3A2-4F23-926C-69B4EDDE7C7C}"/>
              </a:ext>
            </a:extLst>
          </p:cNvPr>
          <p:cNvSpPr txBox="1"/>
          <p:nvPr/>
        </p:nvSpPr>
        <p:spPr>
          <a:xfrm>
            <a:off x="358769" y="1675201"/>
            <a:ext cx="4541658" cy="871649"/>
          </a:xfrm>
          <a:prstGeom prst="rect">
            <a:avLst/>
          </a:prstGeom>
          <a:noFill/>
        </p:spPr>
        <p:txBody>
          <a:bodyPr wrap="square">
            <a:spAutoFit/>
          </a:bodyPr>
          <a:lstStyle/>
          <a:p>
            <a:pPr algn="just" defTabSz="914103">
              <a:lnSpc>
                <a:spcPct val="150000"/>
              </a:lnSpc>
              <a:defRPr/>
            </a:pPr>
            <a:r>
              <a:rPr lang="pt-BR" sz="1799" dirty="0">
                <a:solidFill>
                  <a:prstClr val="black"/>
                </a:solidFill>
                <a:latin typeface="Arial" panose="020B0604020202020204" pitchFamily="34" charset="0"/>
                <a:cs typeface="Arial" panose="020B0604020202020204" pitchFamily="34" charset="0"/>
              </a:rPr>
              <a:t>b) </a:t>
            </a:r>
            <a:r>
              <a:rPr lang="en-US" sz="1799" dirty="0" err="1">
                <a:solidFill>
                  <a:prstClr val="black"/>
                </a:solidFill>
                <a:latin typeface="Arial" panose="020B0604020202020204" pitchFamily="34" charset="0"/>
                <a:cs typeface="Arial" panose="020B0604020202020204" pitchFamily="34" charset="0"/>
              </a:rPr>
              <a:t>Tính</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tổng</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lượng</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mưa</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trung</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bình</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năm</a:t>
            </a:r>
            <a:r>
              <a:rPr lang="en-US" sz="1799" dirty="0">
                <a:solidFill>
                  <a:prstClr val="black"/>
                </a:solidFill>
                <a:latin typeface="Arial" panose="020B0604020202020204" pitchFamily="34" charset="0"/>
                <a:cs typeface="Arial" panose="020B0604020202020204" pitchFamily="34" charset="0"/>
              </a:rPr>
              <a:t> ở </a:t>
            </a:r>
            <a:r>
              <a:rPr lang="en-US" sz="1799" dirty="0" err="1">
                <a:solidFill>
                  <a:prstClr val="black"/>
                </a:solidFill>
                <a:latin typeface="Arial" panose="020B0604020202020204" pitchFamily="34" charset="0"/>
                <a:cs typeface="Arial" panose="020B0604020202020204" pitchFamily="34" charset="0"/>
              </a:rPr>
              <a:t>Cần</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Thơ</a:t>
            </a:r>
            <a:endParaRPr lang="pt-BR" sz="1799"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C2A3CD-BEE7-4121-AA89-25F730FE938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60581" y="570611"/>
            <a:ext cx="4541658" cy="2957219"/>
          </a:xfrm>
          <a:prstGeom prst="rect">
            <a:avLst/>
          </a:prstGeom>
        </p:spPr>
      </p:pic>
      <p:sp>
        <p:nvSpPr>
          <p:cNvPr id="9" name="TextBox 8">
            <a:extLst>
              <a:ext uri="{FF2B5EF4-FFF2-40B4-BE49-F238E27FC236}">
                <a16:creationId xmlns:a16="http://schemas.microsoft.com/office/drawing/2014/main" id="{0DF173AC-C118-4619-B7CD-1C3CE7FED230}"/>
              </a:ext>
            </a:extLst>
          </p:cNvPr>
          <p:cNvSpPr txBox="1"/>
          <p:nvPr/>
        </p:nvSpPr>
        <p:spPr>
          <a:xfrm>
            <a:off x="1505204" y="193126"/>
            <a:ext cx="7027234" cy="871649"/>
          </a:xfrm>
          <a:prstGeom prst="rect">
            <a:avLst/>
          </a:prstGeom>
          <a:noFill/>
        </p:spPr>
        <p:txBody>
          <a:bodyPr wrap="square">
            <a:spAutoFit/>
          </a:bodyPr>
          <a:lstStyle/>
          <a:p>
            <a:pPr algn="just" defTabSz="914103">
              <a:lnSpc>
                <a:spcPct val="150000"/>
              </a:lnSpc>
              <a:defRPr/>
            </a:pPr>
            <a:r>
              <a:rPr lang="en-US" sz="1799" dirty="0" err="1">
                <a:solidFill>
                  <a:prstClr val="black"/>
                </a:solidFill>
                <a:latin typeface="Arial" panose="020B0604020202020204" pitchFamily="34" charset="0"/>
                <a:cs typeface="Arial" panose="020B0604020202020204" pitchFamily="34" charset="0"/>
              </a:rPr>
              <a:t>Biểu</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đồ</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đoạn</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thẳng</a:t>
            </a:r>
            <a:r>
              <a:rPr lang="en-US" sz="1799" dirty="0">
                <a:solidFill>
                  <a:prstClr val="black"/>
                </a:solidFill>
                <a:latin typeface="Arial" panose="020B0604020202020204" pitchFamily="34" charset="0"/>
                <a:cs typeface="Arial" panose="020B0604020202020204" pitchFamily="34" charset="0"/>
              </a:rPr>
              <a:t> </a:t>
            </a:r>
            <a:r>
              <a:rPr lang="vi-VN" sz="1799" dirty="0">
                <a:solidFill>
                  <a:prstClr val="black"/>
                </a:solidFill>
                <a:latin typeface="Arial" panose="020B0604020202020204" pitchFamily="34" charset="0"/>
                <a:cs typeface="Arial" panose="020B0604020202020204" pitchFamily="34" charset="0"/>
              </a:rPr>
              <a:t>ở Hình 20 biểu diễn lượng mưa trung bình tháng ở Cần Thơ:</a:t>
            </a:r>
            <a:endParaRPr lang="en-US" sz="1799" dirty="0">
              <a:solidFill>
                <a:prstClr val="black"/>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23FA44D-35C2-4752-9479-AAB2C77F98E8}"/>
              </a:ext>
            </a:extLst>
          </p:cNvPr>
          <p:cNvSpPr txBox="1"/>
          <p:nvPr/>
        </p:nvSpPr>
        <p:spPr>
          <a:xfrm>
            <a:off x="576789" y="3333671"/>
            <a:ext cx="7602174" cy="456343"/>
          </a:xfrm>
          <a:prstGeom prst="rect">
            <a:avLst/>
          </a:prstGeom>
          <a:noFill/>
        </p:spPr>
        <p:txBody>
          <a:bodyPr wrap="square">
            <a:spAutoFit/>
          </a:bodyPr>
          <a:lstStyle/>
          <a:p>
            <a:pPr algn="just" defTabSz="914103">
              <a:lnSpc>
                <a:spcPct val="150000"/>
              </a:lnSpc>
              <a:defRPr/>
            </a:pPr>
            <a:r>
              <a:rPr lang="pt-BR" sz="1799" dirty="0">
                <a:solidFill>
                  <a:prstClr val="black"/>
                </a:solidFill>
                <a:latin typeface="Arial" panose="020B0604020202020204" pitchFamily="34" charset="0"/>
                <a:cs typeface="Arial" panose="020B0604020202020204" pitchFamily="34" charset="0"/>
              </a:rPr>
              <a:t>b) </a:t>
            </a:r>
            <a:r>
              <a:rPr lang="en-US" sz="1799" dirty="0" err="1">
                <a:solidFill>
                  <a:prstClr val="black"/>
                </a:solidFill>
                <a:latin typeface="Arial" panose="020B0604020202020204" pitchFamily="34" charset="0"/>
                <a:cs typeface="Arial" panose="020B0604020202020204" pitchFamily="34" charset="0"/>
              </a:rPr>
              <a:t>Tổng</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lượng</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mưa</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trung</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bình</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năm</a:t>
            </a:r>
            <a:r>
              <a:rPr lang="en-US" sz="1799" dirty="0">
                <a:solidFill>
                  <a:prstClr val="black"/>
                </a:solidFill>
                <a:latin typeface="Arial" panose="020B0604020202020204" pitchFamily="34" charset="0"/>
                <a:cs typeface="Arial" panose="020B0604020202020204" pitchFamily="34" charset="0"/>
              </a:rPr>
              <a:t> ở </a:t>
            </a:r>
            <a:r>
              <a:rPr lang="en-US" sz="1799" dirty="0" err="1">
                <a:solidFill>
                  <a:prstClr val="black"/>
                </a:solidFill>
                <a:latin typeface="Arial" panose="020B0604020202020204" pitchFamily="34" charset="0"/>
                <a:cs typeface="Arial" panose="020B0604020202020204" pitchFamily="34" charset="0"/>
              </a:rPr>
              <a:t>Cần</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Thơ</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là</a:t>
            </a:r>
            <a:endParaRPr lang="en-US" sz="1799"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D63D060-B53C-426C-B57E-CA9C4ADA49D9}"/>
              </a:ext>
            </a:extLst>
          </p:cNvPr>
          <p:cNvSpPr txBox="1"/>
          <p:nvPr/>
        </p:nvSpPr>
        <p:spPr>
          <a:xfrm>
            <a:off x="576789" y="3948538"/>
            <a:ext cx="7602174" cy="871649"/>
          </a:xfrm>
          <a:prstGeom prst="rect">
            <a:avLst/>
          </a:prstGeom>
          <a:noFill/>
        </p:spPr>
        <p:txBody>
          <a:bodyPr wrap="square">
            <a:spAutoFit/>
          </a:bodyPr>
          <a:lstStyle/>
          <a:p>
            <a:pPr algn="just" defTabSz="914103">
              <a:lnSpc>
                <a:spcPct val="150000"/>
              </a:lnSpc>
              <a:defRPr/>
            </a:pPr>
            <a:r>
              <a:rPr lang="en-US" sz="1799" dirty="0">
                <a:solidFill>
                  <a:prstClr val="black"/>
                </a:solidFill>
                <a:latin typeface="Arial" panose="020B0604020202020204" pitchFamily="34" charset="0"/>
                <a:cs typeface="Arial" panose="020B0604020202020204" pitchFamily="34" charset="0"/>
              </a:rPr>
              <a:t>6,1 + 1,9 + 13, 3 + 36,5 + 167,7 + 222,6 + 239,2 + 231,0 + 252,1 + 275,3 + 150,1 + 39,7 = 1635,5 (mm)</a:t>
            </a:r>
            <a:endParaRPr lang="pt-BR" sz="1799"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687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Cha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additive="base">
                                        <p:cTn id="1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4" grpId="0" build="p"/>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432818" y="304992"/>
            <a:ext cx="1079787" cy="3239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vi-VN" sz="1799">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93C806B9-D90A-4811-A06D-A01DAF1B869A}"/>
              </a:ext>
            </a:extLst>
          </p:cNvPr>
          <p:cNvSpPr txBox="1"/>
          <p:nvPr/>
        </p:nvSpPr>
        <p:spPr>
          <a:xfrm>
            <a:off x="369453" y="213501"/>
            <a:ext cx="1521803" cy="496996"/>
          </a:xfrm>
          <a:prstGeom prst="rect">
            <a:avLst/>
          </a:prstGeom>
          <a:noFill/>
        </p:spPr>
        <p:txBody>
          <a:bodyPr wrap="square">
            <a:spAutoFit/>
          </a:bodyPr>
          <a:lstStyle/>
          <a:p>
            <a:pPr algn="just" defTabSz="914103">
              <a:lnSpc>
                <a:spcPct val="150000"/>
              </a:lnSpc>
              <a:defRPr/>
            </a:pPr>
            <a:r>
              <a:rPr lang="en-US" sz="2000" b="1" dirty="0" err="1">
                <a:solidFill>
                  <a:prstClr val="black"/>
                </a:solidFill>
                <a:latin typeface="Arial" panose="020B0604020202020204" pitchFamily="34" charset="0"/>
                <a:cs typeface="Arial" panose="020B0604020202020204" pitchFamily="34" charset="0"/>
              </a:rPr>
              <a:t>Bài</a:t>
            </a:r>
            <a:r>
              <a:rPr lang="en-US" sz="2000" b="1" dirty="0">
                <a:solidFill>
                  <a:prstClr val="black"/>
                </a:solidFill>
                <a:latin typeface="Arial" panose="020B0604020202020204" pitchFamily="34" charset="0"/>
                <a:cs typeface="Arial" panose="020B0604020202020204" pitchFamily="34" charset="0"/>
              </a:rPr>
              <a:t> 2. </a:t>
            </a:r>
          </a:p>
        </p:txBody>
      </p:sp>
      <p:sp>
        <p:nvSpPr>
          <p:cNvPr id="7" name="TextBox 6">
            <a:extLst>
              <a:ext uri="{FF2B5EF4-FFF2-40B4-BE49-F238E27FC236}">
                <a16:creationId xmlns:a16="http://schemas.microsoft.com/office/drawing/2014/main" id="{63A94BE2-E3A2-4F23-926C-69B4EDDE7C7C}"/>
              </a:ext>
            </a:extLst>
          </p:cNvPr>
          <p:cNvSpPr txBox="1"/>
          <p:nvPr/>
        </p:nvSpPr>
        <p:spPr>
          <a:xfrm>
            <a:off x="358769" y="1675201"/>
            <a:ext cx="4541658" cy="871649"/>
          </a:xfrm>
          <a:prstGeom prst="rect">
            <a:avLst/>
          </a:prstGeom>
          <a:noFill/>
        </p:spPr>
        <p:txBody>
          <a:bodyPr wrap="square">
            <a:spAutoFit/>
          </a:bodyPr>
          <a:lstStyle/>
          <a:p>
            <a:pPr algn="just" defTabSz="914103">
              <a:lnSpc>
                <a:spcPct val="150000"/>
              </a:lnSpc>
            </a:pPr>
            <a:r>
              <a:rPr lang="pt-BR" sz="1799" dirty="0">
                <a:solidFill>
                  <a:prstClr val="black"/>
                </a:solidFill>
                <a:latin typeface="Arial" panose="020B0604020202020204" pitchFamily="34" charset="0"/>
                <a:cs typeface="Arial" panose="020B0604020202020204" pitchFamily="34" charset="0"/>
              </a:rPr>
              <a:t>c) </a:t>
            </a:r>
            <a:r>
              <a:rPr lang="vi-VN" sz="1799" dirty="0">
                <a:solidFill>
                  <a:prstClr val="black"/>
                </a:solidFill>
                <a:latin typeface="Arial" panose="020B0604020202020204" pitchFamily="34" charset="0"/>
                <a:cs typeface="Arial" panose="020B0604020202020204" pitchFamily="34" charset="0"/>
              </a:rPr>
              <a:t>Tìm ba tháng có lượng mưa trung bình tháng lớn nhất ở Cần Thơ</a:t>
            </a:r>
            <a:endParaRPr lang="pt-BR" sz="1799"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C2A3CD-BEE7-4121-AA89-25F730FE938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60581" y="570611"/>
            <a:ext cx="4541658" cy="2957219"/>
          </a:xfrm>
          <a:prstGeom prst="rect">
            <a:avLst/>
          </a:prstGeom>
        </p:spPr>
      </p:pic>
      <p:sp>
        <p:nvSpPr>
          <p:cNvPr id="9" name="TextBox 8">
            <a:extLst>
              <a:ext uri="{FF2B5EF4-FFF2-40B4-BE49-F238E27FC236}">
                <a16:creationId xmlns:a16="http://schemas.microsoft.com/office/drawing/2014/main" id="{0DF173AC-C118-4619-B7CD-1C3CE7FED230}"/>
              </a:ext>
            </a:extLst>
          </p:cNvPr>
          <p:cNvSpPr txBox="1"/>
          <p:nvPr/>
        </p:nvSpPr>
        <p:spPr>
          <a:xfrm>
            <a:off x="1505204" y="193126"/>
            <a:ext cx="7027234" cy="871649"/>
          </a:xfrm>
          <a:prstGeom prst="rect">
            <a:avLst/>
          </a:prstGeom>
          <a:noFill/>
        </p:spPr>
        <p:txBody>
          <a:bodyPr wrap="square">
            <a:spAutoFit/>
          </a:bodyPr>
          <a:lstStyle/>
          <a:p>
            <a:pPr algn="just" defTabSz="914103">
              <a:lnSpc>
                <a:spcPct val="150000"/>
              </a:lnSpc>
              <a:defRPr/>
            </a:pPr>
            <a:r>
              <a:rPr lang="en-US" sz="1799" dirty="0" err="1">
                <a:solidFill>
                  <a:prstClr val="black"/>
                </a:solidFill>
                <a:latin typeface="Arial" panose="020B0604020202020204" pitchFamily="34" charset="0"/>
                <a:cs typeface="Arial" panose="020B0604020202020204" pitchFamily="34" charset="0"/>
              </a:rPr>
              <a:t>Biểu</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đồ</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đoạn</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thẳng</a:t>
            </a:r>
            <a:r>
              <a:rPr lang="en-US" sz="1799" dirty="0">
                <a:solidFill>
                  <a:prstClr val="black"/>
                </a:solidFill>
                <a:latin typeface="Arial" panose="020B0604020202020204" pitchFamily="34" charset="0"/>
                <a:cs typeface="Arial" panose="020B0604020202020204" pitchFamily="34" charset="0"/>
              </a:rPr>
              <a:t> </a:t>
            </a:r>
            <a:r>
              <a:rPr lang="vi-VN" sz="1799" dirty="0">
                <a:solidFill>
                  <a:prstClr val="black"/>
                </a:solidFill>
                <a:latin typeface="Arial" panose="020B0604020202020204" pitchFamily="34" charset="0"/>
                <a:cs typeface="Arial" panose="020B0604020202020204" pitchFamily="34" charset="0"/>
              </a:rPr>
              <a:t>ở Hình 20 biểu diễn lượng mưa trung bình tháng ở Cần Thơ:</a:t>
            </a:r>
            <a:endParaRPr lang="en-US" sz="1799" dirty="0">
              <a:solidFill>
                <a:prstClr val="black"/>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23FA44D-35C2-4752-9479-AAB2C77F98E8}"/>
              </a:ext>
            </a:extLst>
          </p:cNvPr>
          <p:cNvSpPr txBox="1"/>
          <p:nvPr/>
        </p:nvSpPr>
        <p:spPr>
          <a:xfrm>
            <a:off x="576789" y="3441790"/>
            <a:ext cx="7602174" cy="1702261"/>
          </a:xfrm>
          <a:prstGeom prst="rect">
            <a:avLst/>
          </a:prstGeom>
          <a:noFill/>
        </p:spPr>
        <p:txBody>
          <a:bodyPr wrap="square">
            <a:spAutoFit/>
          </a:bodyPr>
          <a:lstStyle/>
          <a:p>
            <a:pPr algn="just" defTabSz="914103">
              <a:lnSpc>
                <a:spcPct val="150000"/>
              </a:lnSpc>
            </a:pPr>
            <a:r>
              <a:rPr lang="pt-BR" sz="1799" dirty="0">
                <a:solidFill>
                  <a:prstClr val="black"/>
                </a:solidFill>
                <a:latin typeface="Arial" panose="020B0604020202020204" pitchFamily="34" charset="0"/>
                <a:cs typeface="Arial" panose="020B0604020202020204" pitchFamily="34" charset="0"/>
              </a:rPr>
              <a:t>c) B</a:t>
            </a:r>
            <a:r>
              <a:rPr lang="vi-VN" sz="1799" dirty="0">
                <a:solidFill>
                  <a:prstClr val="black"/>
                </a:solidFill>
                <a:latin typeface="Arial" panose="020B0604020202020204" pitchFamily="34" charset="0"/>
                <a:cs typeface="Arial" panose="020B0604020202020204" pitchFamily="34" charset="0"/>
              </a:rPr>
              <a:t>a tháng có lượng mưa trung bình tháng lớn nhất ở Cần Thơ</a:t>
            </a:r>
            <a:r>
              <a:rPr lang="en-US" sz="1799" dirty="0">
                <a:solidFill>
                  <a:prstClr val="black"/>
                </a:solidFill>
                <a:latin typeface="Arial" panose="020B0604020202020204" pitchFamily="34" charset="0"/>
                <a:cs typeface="Arial" panose="020B0604020202020204" pitchFamily="34" charset="0"/>
              </a:rPr>
              <a:t>:</a:t>
            </a:r>
          </a:p>
          <a:p>
            <a:pPr marL="285657" indent="-285657" algn="just" defTabSz="914103">
              <a:lnSpc>
                <a:spcPct val="150000"/>
              </a:lnSpc>
              <a:buFont typeface="Wingdings" panose="05000000000000000000" pitchFamily="2" charset="2"/>
              <a:buChar char="§"/>
            </a:pPr>
            <a:r>
              <a:rPr lang="en-US" sz="1799" dirty="0" err="1">
                <a:solidFill>
                  <a:prstClr val="black"/>
                </a:solidFill>
                <a:latin typeface="Arial" panose="020B0604020202020204" pitchFamily="34" charset="0"/>
                <a:cs typeface="Arial" panose="020B0604020202020204" pitchFamily="34" charset="0"/>
              </a:rPr>
              <a:t>Tháng</a:t>
            </a:r>
            <a:r>
              <a:rPr lang="en-US" sz="1799" dirty="0">
                <a:solidFill>
                  <a:prstClr val="black"/>
                </a:solidFill>
                <a:latin typeface="Arial" panose="020B0604020202020204" pitchFamily="34" charset="0"/>
                <a:cs typeface="Arial" panose="020B0604020202020204" pitchFamily="34" charset="0"/>
              </a:rPr>
              <a:t> 10 (275,3 mm); </a:t>
            </a:r>
          </a:p>
          <a:p>
            <a:pPr marL="285657" indent="-285657" algn="just" defTabSz="914103">
              <a:lnSpc>
                <a:spcPct val="150000"/>
              </a:lnSpc>
              <a:buFont typeface="Wingdings" panose="05000000000000000000" pitchFamily="2" charset="2"/>
              <a:buChar char="§"/>
            </a:pPr>
            <a:r>
              <a:rPr lang="en-US" sz="1799" dirty="0" err="1">
                <a:solidFill>
                  <a:prstClr val="black"/>
                </a:solidFill>
                <a:latin typeface="Arial" panose="020B0604020202020204" pitchFamily="34" charset="0"/>
                <a:cs typeface="Arial" panose="020B0604020202020204" pitchFamily="34" charset="0"/>
              </a:rPr>
              <a:t>Tháng</a:t>
            </a:r>
            <a:r>
              <a:rPr lang="en-US" sz="1799" dirty="0">
                <a:solidFill>
                  <a:prstClr val="black"/>
                </a:solidFill>
                <a:latin typeface="Arial" panose="020B0604020202020204" pitchFamily="34" charset="0"/>
                <a:cs typeface="Arial" panose="020B0604020202020204" pitchFamily="34" charset="0"/>
              </a:rPr>
              <a:t> 9 (252,1 mm)</a:t>
            </a:r>
          </a:p>
          <a:p>
            <a:pPr marL="285657" indent="-285657" algn="just" defTabSz="914103">
              <a:lnSpc>
                <a:spcPct val="150000"/>
              </a:lnSpc>
              <a:buFont typeface="Wingdings" panose="05000000000000000000" pitchFamily="2" charset="2"/>
              <a:buChar char="§"/>
            </a:pPr>
            <a:r>
              <a:rPr lang="en-US" sz="1799" dirty="0" err="1">
                <a:solidFill>
                  <a:prstClr val="black"/>
                </a:solidFill>
                <a:latin typeface="Arial" panose="020B0604020202020204" pitchFamily="34" charset="0"/>
                <a:cs typeface="Arial" panose="020B0604020202020204" pitchFamily="34" charset="0"/>
              </a:rPr>
              <a:t>Tháng</a:t>
            </a:r>
            <a:r>
              <a:rPr lang="en-US" sz="1799" dirty="0">
                <a:solidFill>
                  <a:prstClr val="black"/>
                </a:solidFill>
                <a:latin typeface="Arial" panose="020B0604020202020204" pitchFamily="34" charset="0"/>
                <a:cs typeface="Arial" panose="020B0604020202020204" pitchFamily="34" charset="0"/>
              </a:rPr>
              <a:t> 7 (239,2 mm).</a:t>
            </a:r>
            <a:endParaRPr lang="pt-BR" sz="1799"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5523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Cha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additive="base">
                                        <p:cTn id="1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 calcmode="lin" valueType="num">
                                      <p:cBhvr additive="base">
                                        <p:cTn id="2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xEl>
                                              <p:pRg st="3" end="3"/>
                                            </p:txEl>
                                          </p:spTgt>
                                        </p:tgtEl>
                                        <p:attrNameLst>
                                          <p:attrName>style.visibility</p:attrName>
                                        </p:attrNameLst>
                                      </p:cBhvr>
                                      <p:to>
                                        <p:strVal val="visible"/>
                                      </p:to>
                                    </p:set>
                                    <p:anim calcmode="lin" valueType="num">
                                      <p:cBhvr additive="base">
                                        <p:cTn id="31"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E0795B4-0539-4B9F-A6A6-9C3E1E5C2CA1}"/>
              </a:ext>
            </a:extLst>
          </p:cNvPr>
          <p:cNvPicPr>
            <a:picLocks noChangeAspect="1"/>
          </p:cNvPicPr>
          <p:nvPr/>
        </p:nvPicPr>
        <p:blipFill>
          <a:blip r:embed="rId3"/>
          <a:stretch>
            <a:fillRect/>
          </a:stretch>
        </p:blipFill>
        <p:spPr>
          <a:xfrm>
            <a:off x="1754" y="2325"/>
            <a:ext cx="9145761" cy="5144491"/>
          </a:xfrm>
          <a:prstGeom prst="rect">
            <a:avLst/>
          </a:prstGeom>
        </p:spPr>
      </p:pic>
      <p:cxnSp>
        <p:nvCxnSpPr>
          <p:cNvPr id="11" name="直接连接符 10"/>
          <p:cNvCxnSpPr>
            <a:cxnSpLocks/>
          </p:cNvCxnSpPr>
          <p:nvPr/>
        </p:nvCxnSpPr>
        <p:spPr>
          <a:xfrm>
            <a:off x="1305274" y="2860576"/>
            <a:ext cx="4922910"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CD48AB8-948A-49EA-A6D6-9D444686E849}"/>
              </a:ext>
            </a:extLst>
          </p:cNvPr>
          <p:cNvSpPr txBox="1"/>
          <p:nvPr/>
        </p:nvSpPr>
        <p:spPr>
          <a:xfrm>
            <a:off x="2541131" y="3044861"/>
            <a:ext cx="2772308"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 1</a:t>
            </a:r>
            <a:endParaRPr lang="vi-VN" sz="2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1065F4-62ED-4EEA-92CF-5D8CFDA06A97}"/>
              </a:ext>
            </a:extLst>
          </p:cNvPr>
          <p:cNvSpPr txBox="1"/>
          <p:nvPr/>
        </p:nvSpPr>
        <p:spPr>
          <a:xfrm>
            <a:off x="503548" y="1217882"/>
            <a:ext cx="6914452" cy="1642694"/>
          </a:xfrm>
          <a:prstGeom prst="rect">
            <a:avLst/>
          </a:prstGeom>
          <a:noFill/>
        </p:spPr>
        <p:txBody>
          <a:bodyPr wrap="square" rtlCol="0">
            <a:spAutoFit/>
          </a:bodyPr>
          <a:lstStyle/>
          <a:p>
            <a:pPr algn="ctr">
              <a:lnSpc>
                <a:spcPct val="120000"/>
              </a:lnSpc>
            </a:pPr>
            <a:r>
              <a:rPr lang="en-US" sz="4400" dirty="0">
                <a:solidFill>
                  <a:srgbClr val="C00000"/>
                </a:solidFill>
                <a:latin typeface="Arial" panose="020B0604020202020204" pitchFamily="34" charset="0"/>
                <a:cs typeface="Arial" panose="020B0604020202020204" pitchFamily="34" charset="0"/>
              </a:rPr>
              <a:t>BÀI 3:</a:t>
            </a:r>
          </a:p>
          <a:p>
            <a:pPr algn="ctr">
              <a:lnSpc>
                <a:spcPct val="120000"/>
              </a:lnSpc>
            </a:pPr>
            <a:r>
              <a:rPr lang="en-US" sz="4400" dirty="0">
                <a:solidFill>
                  <a:srgbClr val="002060"/>
                </a:solidFill>
                <a:latin typeface="Arial" panose="020B0604020202020204" pitchFamily="34" charset="0"/>
                <a:cs typeface="Arial" panose="020B0604020202020204" pitchFamily="34" charset="0"/>
              </a:rPr>
              <a:t>BIỂU ĐỒ ĐOẠN THẲNG</a:t>
            </a:r>
          </a:p>
        </p:txBody>
      </p:sp>
    </p:spTree>
    <p:extLst>
      <p:ext uri="{BB962C8B-B14F-4D97-AF65-F5344CB8AC3E}">
        <p14:creationId xmlns:p14="http://schemas.microsoft.com/office/powerpoint/2010/main" val="3388630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432818" y="304992"/>
            <a:ext cx="1079787" cy="323936"/>
          </a:xfrm>
          <a:prstGeom prst="roundRect">
            <a:avLst/>
          </a:prstGeom>
          <a:solidFill>
            <a:srgbClr val="56E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vi-VN" sz="1799">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93C806B9-D90A-4811-A06D-A01DAF1B869A}"/>
              </a:ext>
            </a:extLst>
          </p:cNvPr>
          <p:cNvSpPr txBox="1"/>
          <p:nvPr/>
        </p:nvSpPr>
        <p:spPr>
          <a:xfrm>
            <a:off x="369453" y="213501"/>
            <a:ext cx="1521803" cy="496996"/>
          </a:xfrm>
          <a:prstGeom prst="rect">
            <a:avLst/>
          </a:prstGeom>
          <a:noFill/>
        </p:spPr>
        <p:txBody>
          <a:bodyPr wrap="square">
            <a:spAutoFit/>
          </a:bodyPr>
          <a:lstStyle/>
          <a:p>
            <a:pPr algn="just" defTabSz="914103">
              <a:lnSpc>
                <a:spcPct val="150000"/>
              </a:lnSpc>
              <a:defRPr/>
            </a:pPr>
            <a:r>
              <a:rPr lang="en-US" sz="2000" b="1" dirty="0" err="1">
                <a:solidFill>
                  <a:prstClr val="black"/>
                </a:solidFill>
                <a:latin typeface="Arial" panose="020B0604020202020204" pitchFamily="34" charset="0"/>
                <a:cs typeface="Arial" panose="020B0604020202020204" pitchFamily="34" charset="0"/>
              </a:rPr>
              <a:t>Bài</a:t>
            </a:r>
            <a:r>
              <a:rPr lang="en-US" sz="2000" b="1" dirty="0">
                <a:solidFill>
                  <a:prstClr val="black"/>
                </a:solidFill>
                <a:latin typeface="Arial" panose="020B0604020202020204" pitchFamily="34" charset="0"/>
                <a:cs typeface="Arial" panose="020B0604020202020204" pitchFamily="34" charset="0"/>
              </a:rPr>
              <a:t> 2. </a:t>
            </a:r>
          </a:p>
        </p:txBody>
      </p:sp>
      <p:sp>
        <p:nvSpPr>
          <p:cNvPr id="7" name="TextBox 6">
            <a:extLst>
              <a:ext uri="{FF2B5EF4-FFF2-40B4-BE49-F238E27FC236}">
                <a16:creationId xmlns:a16="http://schemas.microsoft.com/office/drawing/2014/main" id="{63A94BE2-E3A2-4F23-926C-69B4EDDE7C7C}"/>
              </a:ext>
            </a:extLst>
          </p:cNvPr>
          <p:cNvSpPr txBox="1"/>
          <p:nvPr/>
        </p:nvSpPr>
        <p:spPr>
          <a:xfrm>
            <a:off x="358769" y="1675201"/>
            <a:ext cx="4541658" cy="462947"/>
          </a:xfrm>
          <a:prstGeom prst="rect">
            <a:avLst/>
          </a:prstGeom>
          <a:noFill/>
        </p:spPr>
        <p:txBody>
          <a:bodyPr wrap="square">
            <a:spAutoFit/>
          </a:bodyPr>
          <a:lstStyle/>
          <a:p>
            <a:pPr algn="just" defTabSz="914103">
              <a:lnSpc>
                <a:spcPct val="150000"/>
              </a:lnSpc>
            </a:pPr>
            <a:r>
              <a:rPr lang="pt-BR" sz="1799" dirty="0">
                <a:solidFill>
                  <a:prstClr val="black"/>
                </a:solidFill>
                <a:latin typeface="Arial" panose="020B0604020202020204" pitchFamily="34" charset="0"/>
                <a:cs typeface="Arial" panose="020B0604020202020204" pitchFamily="34" charset="0"/>
              </a:rPr>
              <a:t>d) </a:t>
            </a:r>
            <a:r>
              <a:rPr lang="vi-VN" sz="1799" dirty="0">
                <a:solidFill>
                  <a:prstClr val="black"/>
                </a:solidFill>
                <a:latin typeface="Arial" panose="020B0604020202020204" pitchFamily="34" charset="0"/>
              </a:rPr>
              <a:t>Tìm ba tháng khô hạn nhất ở Cần Thơ</a:t>
            </a:r>
            <a:r>
              <a:rPr lang="en-US" sz="1799" dirty="0">
                <a:solidFill>
                  <a:prstClr val="black"/>
                </a:solidFill>
                <a:latin typeface="Calibri"/>
              </a:rPr>
              <a:t>.</a:t>
            </a:r>
            <a:endParaRPr lang="pt-BR" sz="1799"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C2A3CD-BEE7-4121-AA89-25F730FE938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60581" y="570611"/>
            <a:ext cx="4541658" cy="2957219"/>
          </a:xfrm>
          <a:prstGeom prst="rect">
            <a:avLst/>
          </a:prstGeom>
        </p:spPr>
      </p:pic>
      <p:sp>
        <p:nvSpPr>
          <p:cNvPr id="9" name="TextBox 8">
            <a:extLst>
              <a:ext uri="{FF2B5EF4-FFF2-40B4-BE49-F238E27FC236}">
                <a16:creationId xmlns:a16="http://schemas.microsoft.com/office/drawing/2014/main" id="{0DF173AC-C118-4619-B7CD-1C3CE7FED230}"/>
              </a:ext>
            </a:extLst>
          </p:cNvPr>
          <p:cNvSpPr txBox="1"/>
          <p:nvPr/>
        </p:nvSpPr>
        <p:spPr>
          <a:xfrm>
            <a:off x="1505204" y="193126"/>
            <a:ext cx="7027234" cy="871649"/>
          </a:xfrm>
          <a:prstGeom prst="rect">
            <a:avLst/>
          </a:prstGeom>
          <a:noFill/>
        </p:spPr>
        <p:txBody>
          <a:bodyPr wrap="square">
            <a:spAutoFit/>
          </a:bodyPr>
          <a:lstStyle/>
          <a:p>
            <a:pPr algn="just" defTabSz="914103">
              <a:lnSpc>
                <a:spcPct val="150000"/>
              </a:lnSpc>
              <a:defRPr/>
            </a:pPr>
            <a:r>
              <a:rPr lang="en-US" sz="1799" dirty="0" err="1">
                <a:solidFill>
                  <a:prstClr val="black"/>
                </a:solidFill>
                <a:latin typeface="Arial" panose="020B0604020202020204" pitchFamily="34" charset="0"/>
                <a:cs typeface="Arial" panose="020B0604020202020204" pitchFamily="34" charset="0"/>
              </a:rPr>
              <a:t>Biểu</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đồ</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đoạn</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thẳng</a:t>
            </a:r>
            <a:r>
              <a:rPr lang="en-US" sz="1799" dirty="0">
                <a:solidFill>
                  <a:prstClr val="black"/>
                </a:solidFill>
                <a:latin typeface="Arial" panose="020B0604020202020204" pitchFamily="34" charset="0"/>
                <a:cs typeface="Arial" panose="020B0604020202020204" pitchFamily="34" charset="0"/>
              </a:rPr>
              <a:t> </a:t>
            </a:r>
            <a:r>
              <a:rPr lang="vi-VN" sz="1799" dirty="0">
                <a:solidFill>
                  <a:prstClr val="black"/>
                </a:solidFill>
                <a:latin typeface="Arial" panose="020B0604020202020204" pitchFamily="34" charset="0"/>
                <a:cs typeface="Arial" panose="020B0604020202020204" pitchFamily="34" charset="0"/>
              </a:rPr>
              <a:t>ở Hình 20 biểu diễn lượng mưa trung bình tháng ở Cần Thơ:</a:t>
            </a:r>
            <a:endParaRPr lang="en-US" sz="1799" dirty="0">
              <a:solidFill>
                <a:prstClr val="black"/>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23FA44D-35C2-4752-9479-AAB2C77F98E8}"/>
              </a:ext>
            </a:extLst>
          </p:cNvPr>
          <p:cNvSpPr txBox="1"/>
          <p:nvPr/>
        </p:nvSpPr>
        <p:spPr>
          <a:xfrm>
            <a:off x="576789" y="3333671"/>
            <a:ext cx="7602174" cy="456343"/>
          </a:xfrm>
          <a:prstGeom prst="rect">
            <a:avLst/>
          </a:prstGeom>
          <a:noFill/>
        </p:spPr>
        <p:txBody>
          <a:bodyPr wrap="square">
            <a:spAutoFit/>
          </a:bodyPr>
          <a:lstStyle/>
          <a:p>
            <a:pPr algn="just" defTabSz="914103">
              <a:lnSpc>
                <a:spcPct val="150000"/>
              </a:lnSpc>
              <a:defRPr/>
            </a:pPr>
            <a:r>
              <a:rPr lang="pt-BR" sz="1799" dirty="0">
                <a:solidFill>
                  <a:prstClr val="black"/>
                </a:solidFill>
                <a:latin typeface="Arial" panose="020B0604020202020204" pitchFamily="34" charset="0"/>
                <a:cs typeface="Arial" panose="020B0604020202020204" pitchFamily="34" charset="0"/>
              </a:rPr>
              <a:t>d) B</a:t>
            </a:r>
            <a:r>
              <a:rPr lang="vi-VN" sz="1799" dirty="0">
                <a:solidFill>
                  <a:prstClr val="black"/>
                </a:solidFill>
                <a:latin typeface="Arial" panose="020B0604020202020204" pitchFamily="34" charset="0"/>
                <a:cs typeface="Arial" panose="020B0604020202020204" pitchFamily="34" charset="0"/>
              </a:rPr>
              <a:t>a tháng </a:t>
            </a:r>
            <a:r>
              <a:rPr lang="en-US" sz="1799" dirty="0" err="1">
                <a:solidFill>
                  <a:prstClr val="black"/>
                </a:solidFill>
                <a:latin typeface="Arial" panose="020B0604020202020204" pitchFamily="34" charset="0"/>
                <a:cs typeface="Arial" panose="020B0604020202020204" pitchFamily="34" charset="0"/>
              </a:rPr>
              <a:t>khô</a:t>
            </a:r>
            <a:r>
              <a:rPr lang="en-US" sz="1799" dirty="0">
                <a:solidFill>
                  <a:prstClr val="black"/>
                </a:solidFill>
                <a:latin typeface="Arial" panose="020B0604020202020204" pitchFamily="34" charset="0"/>
                <a:cs typeface="Arial" panose="020B0604020202020204" pitchFamily="34" charset="0"/>
              </a:rPr>
              <a:t> </a:t>
            </a:r>
            <a:r>
              <a:rPr lang="en-US" sz="1799" dirty="0" err="1">
                <a:solidFill>
                  <a:prstClr val="black"/>
                </a:solidFill>
                <a:latin typeface="Arial" panose="020B0604020202020204" pitchFamily="34" charset="0"/>
                <a:cs typeface="Arial" panose="020B0604020202020204" pitchFamily="34" charset="0"/>
              </a:rPr>
              <a:t>hạn</a:t>
            </a:r>
            <a:r>
              <a:rPr lang="en-US" sz="1799" dirty="0">
                <a:solidFill>
                  <a:prstClr val="black"/>
                </a:solidFill>
                <a:latin typeface="Arial" panose="020B0604020202020204" pitchFamily="34" charset="0"/>
                <a:cs typeface="Arial" panose="020B0604020202020204" pitchFamily="34" charset="0"/>
              </a:rPr>
              <a:t> </a:t>
            </a:r>
            <a:r>
              <a:rPr lang="vi-VN" sz="1799" dirty="0">
                <a:solidFill>
                  <a:prstClr val="black"/>
                </a:solidFill>
                <a:latin typeface="Arial" panose="020B0604020202020204" pitchFamily="34" charset="0"/>
                <a:cs typeface="Arial" panose="020B0604020202020204" pitchFamily="34" charset="0"/>
              </a:rPr>
              <a:t>nhất ở Cần Thơ</a:t>
            </a:r>
            <a:r>
              <a:rPr lang="en-US" sz="1799" dirty="0">
                <a:solidFill>
                  <a:prstClr val="black"/>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1D63D060-B53C-426C-B57E-CA9C4ADA49D9}"/>
              </a:ext>
            </a:extLst>
          </p:cNvPr>
          <p:cNvSpPr txBox="1"/>
          <p:nvPr/>
        </p:nvSpPr>
        <p:spPr>
          <a:xfrm>
            <a:off x="576789" y="3790065"/>
            <a:ext cx="7602174" cy="1286955"/>
          </a:xfrm>
          <a:prstGeom prst="rect">
            <a:avLst/>
          </a:prstGeom>
          <a:noFill/>
        </p:spPr>
        <p:txBody>
          <a:bodyPr wrap="square">
            <a:spAutoFit/>
          </a:bodyPr>
          <a:lstStyle/>
          <a:p>
            <a:pPr marL="285657" indent="-285657" algn="just" defTabSz="914103">
              <a:lnSpc>
                <a:spcPct val="150000"/>
              </a:lnSpc>
              <a:buFont typeface="Wingdings" panose="05000000000000000000" pitchFamily="2" charset="2"/>
              <a:buChar char="§"/>
              <a:defRPr/>
            </a:pPr>
            <a:r>
              <a:rPr lang="en-US" sz="1799" dirty="0" err="1">
                <a:solidFill>
                  <a:prstClr val="black"/>
                </a:solidFill>
                <a:latin typeface="Arial" panose="020B0604020202020204" pitchFamily="34" charset="0"/>
                <a:cs typeface="Arial" panose="020B0604020202020204" pitchFamily="34" charset="0"/>
              </a:rPr>
              <a:t>Tháng</a:t>
            </a:r>
            <a:r>
              <a:rPr lang="en-US" sz="1799" dirty="0">
                <a:solidFill>
                  <a:prstClr val="black"/>
                </a:solidFill>
                <a:latin typeface="Arial" panose="020B0604020202020204" pitchFamily="34" charset="0"/>
                <a:cs typeface="Arial" panose="020B0604020202020204" pitchFamily="34" charset="0"/>
              </a:rPr>
              <a:t> 2 (1,9 mm); </a:t>
            </a:r>
          </a:p>
          <a:p>
            <a:pPr marL="285657" indent="-285657" algn="just" defTabSz="914103">
              <a:lnSpc>
                <a:spcPct val="150000"/>
              </a:lnSpc>
              <a:buFont typeface="Wingdings" panose="05000000000000000000" pitchFamily="2" charset="2"/>
              <a:buChar char="§"/>
              <a:defRPr/>
            </a:pPr>
            <a:r>
              <a:rPr lang="en-US" sz="1799" dirty="0" err="1">
                <a:solidFill>
                  <a:prstClr val="black"/>
                </a:solidFill>
                <a:latin typeface="Arial" panose="020B0604020202020204" pitchFamily="34" charset="0"/>
                <a:cs typeface="Arial" panose="020B0604020202020204" pitchFamily="34" charset="0"/>
              </a:rPr>
              <a:t>Tháng</a:t>
            </a:r>
            <a:r>
              <a:rPr lang="en-US" sz="1799" dirty="0">
                <a:solidFill>
                  <a:prstClr val="black"/>
                </a:solidFill>
                <a:latin typeface="Arial" panose="020B0604020202020204" pitchFamily="34" charset="0"/>
                <a:cs typeface="Arial" panose="020B0604020202020204" pitchFamily="34" charset="0"/>
              </a:rPr>
              <a:t> 1 (6,1 mm)</a:t>
            </a:r>
          </a:p>
          <a:p>
            <a:pPr marL="285657" indent="-285657" algn="just" defTabSz="914103">
              <a:lnSpc>
                <a:spcPct val="150000"/>
              </a:lnSpc>
              <a:buFont typeface="Wingdings" panose="05000000000000000000" pitchFamily="2" charset="2"/>
              <a:buChar char="§"/>
              <a:defRPr/>
            </a:pPr>
            <a:r>
              <a:rPr lang="en-US" sz="1799" dirty="0" err="1">
                <a:solidFill>
                  <a:prstClr val="black"/>
                </a:solidFill>
                <a:latin typeface="Arial" panose="020B0604020202020204" pitchFamily="34" charset="0"/>
                <a:cs typeface="Arial" panose="020B0604020202020204" pitchFamily="34" charset="0"/>
              </a:rPr>
              <a:t>Tháng</a:t>
            </a:r>
            <a:r>
              <a:rPr lang="en-US" sz="1799" dirty="0">
                <a:solidFill>
                  <a:prstClr val="black"/>
                </a:solidFill>
                <a:latin typeface="Arial" panose="020B0604020202020204" pitchFamily="34" charset="0"/>
                <a:cs typeface="Arial" panose="020B0604020202020204" pitchFamily="34" charset="0"/>
              </a:rPr>
              <a:t> 3 (13,3 mm).</a:t>
            </a:r>
            <a:endParaRPr lang="pt-BR" sz="1799"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9643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Cha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additive="base">
                                        <p:cTn id="1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4"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3" name="Picture 2" descr="C:\Users\Thinkpad\Desktop\e3e3.png"/>
          <p:cNvPicPr>
            <a:picLocks noChangeAspect="1" noChangeArrowheads="1"/>
          </p:cNvPicPr>
          <p:nvPr/>
        </p:nvPicPr>
        <p:blipFill>
          <a:blip r:embed="rId3" cstate="print"/>
          <a:srcRect/>
          <a:stretch>
            <a:fillRect/>
          </a:stretch>
        </p:blipFill>
        <p:spPr bwMode="auto">
          <a:xfrm flipH="1">
            <a:off x="0" y="0"/>
            <a:ext cx="2404283" cy="2040677"/>
          </a:xfrm>
          <a:prstGeom prst="rect">
            <a:avLst/>
          </a:prstGeom>
          <a:noFill/>
          <a:ln w="9525">
            <a:noFill/>
            <a:miter lim="800000"/>
            <a:headEnd/>
            <a:tailEnd/>
          </a:ln>
        </p:spPr>
      </p:pic>
      <p:grpSp>
        <p:nvGrpSpPr>
          <p:cNvPr id="2" name="组合 93"/>
          <p:cNvGrpSpPr>
            <a:grpSpLocks/>
          </p:cNvGrpSpPr>
          <p:nvPr/>
        </p:nvGrpSpPr>
        <p:grpSpPr bwMode="auto">
          <a:xfrm>
            <a:off x="843349" y="1461186"/>
            <a:ext cx="1009650" cy="909638"/>
            <a:chOff x="0" y="0"/>
            <a:chExt cx="1116000" cy="1116000"/>
          </a:xfrm>
        </p:grpSpPr>
        <p:grpSp>
          <p:nvGrpSpPr>
            <p:cNvPr id="3" name="组合 94"/>
            <p:cNvGrpSpPr>
              <a:grpSpLocks noChangeAspect="1"/>
            </p:cNvGrpSpPr>
            <p:nvPr/>
          </p:nvGrpSpPr>
          <p:grpSpPr bwMode="auto">
            <a:xfrm>
              <a:off x="0" y="0"/>
              <a:ext cx="1116000" cy="1116000"/>
              <a:chOff x="0" y="0"/>
              <a:chExt cx="1116000" cy="1116000"/>
            </a:xfrm>
          </p:grpSpPr>
          <p:sp>
            <p:nvSpPr>
              <p:cNvPr id="27669" name="椭圆 96"/>
              <p:cNvSpPr>
                <a:spLocks noChangeAspect="1" noChangeArrowheads="1"/>
              </p:cNvSpPr>
              <p:nvPr/>
            </p:nvSpPr>
            <p:spPr bwMode="auto">
              <a:xfrm>
                <a:off x="0" y="0"/>
                <a:ext cx="1116000" cy="1116000"/>
              </a:xfrm>
              <a:prstGeom prst="ellipse">
                <a:avLst/>
              </a:prstGeom>
              <a:solidFill>
                <a:srgbClr val="7030A0"/>
              </a:solidFill>
              <a:ln w="9525">
                <a:noFill/>
                <a:round/>
                <a:headEnd/>
                <a:tailEnd/>
              </a:ln>
            </p:spPr>
            <p:txBody>
              <a:bodyPr lIns="74452" tIns="37226" rIns="74452" bIns="37226" anchor="ctr"/>
              <a:lstStyle/>
              <a:p>
                <a:pPr algn="ctr" defTabSz="877888">
                  <a:buFont typeface="Arial" pitchFamily="34" charset="0"/>
                  <a:buNone/>
                </a:pPr>
                <a:endParaRPr lang="zh-CN" altLang="en-US">
                  <a:solidFill>
                    <a:srgbClr val="FFFFFF"/>
                  </a:solidFill>
                  <a:latin typeface="Calibri" pitchFamily="34" charset="0"/>
                </a:endParaRPr>
              </a:p>
            </p:txBody>
          </p:sp>
          <p:sp>
            <p:nvSpPr>
              <p:cNvPr id="27670" name="椭圆 97"/>
              <p:cNvSpPr>
                <a:spLocks noChangeAspect="1"/>
              </p:cNvSpPr>
              <p:nvPr/>
            </p:nvSpPr>
            <p:spPr bwMode="auto">
              <a:xfrm>
                <a:off x="36000" y="36000"/>
                <a:ext cx="1044000" cy="1044000"/>
              </a:xfrm>
              <a:prstGeom prst="ellipse">
                <a:avLst/>
              </a:prstGeom>
              <a:noFill/>
              <a:ln w="9525">
                <a:solidFill>
                  <a:schemeClr val="bg1"/>
                </a:solidFill>
                <a:prstDash val="sysDash"/>
                <a:round/>
                <a:headEnd/>
                <a:tailEnd/>
              </a:ln>
            </p:spPr>
            <p:txBody>
              <a:bodyPr lIns="74452" tIns="37226" rIns="74452" bIns="37226" anchor="ctr"/>
              <a:lstStyle/>
              <a:p>
                <a:pPr algn="ctr" defTabSz="877888">
                  <a:buFont typeface="Arial" pitchFamily="34" charset="0"/>
                  <a:buNone/>
                </a:pPr>
                <a:endParaRPr lang="zh-CN" altLang="en-US">
                  <a:solidFill>
                    <a:srgbClr val="FFFFFF"/>
                  </a:solidFill>
                  <a:latin typeface="Calibri" pitchFamily="34" charset="0"/>
                </a:endParaRPr>
              </a:p>
            </p:txBody>
          </p:sp>
        </p:grpSp>
        <p:sp>
          <p:nvSpPr>
            <p:cNvPr id="27668" name="TextBox 95"/>
            <p:cNvSpPr txBox="1">
              <a:spLocks noChangeArrowheads="1"/>
            </p:cNvSpPr>
            <p:nvPr/>
          </p:nvSpPr>
          <p:spPr bwMode="auto">
            <a:xfrm>
              <a:off x="285258" y="148574"/>
              <a:ext cx="449693" cy="771913"/>
            </a:xfrm>
            <a:prstGeom prst="rect">
              <a:avLst/>
            </a:prstGeom>
            <a:noFill/>
            <a:ln w="9525">
              <a:noFill/>
              <a:miter lim="800000"/>
              <a:headEnd/>
              <a:tailEnd/>
            </a:ln>
          </p:spPr>
          <p:txBody>
            <a:bodyPr wrap="none" lIns="74452" tIns="37226" rIns="74452" bIns="37226">
              <a:spAutoFit/>
            </a:bodyPr>
            <a:lstStyle/>
            <a:p>
              <a:pPr algn="ctr" defTabSz="877888">
                <a:buFont typeface="Arial" pitchFamily="34" charset="0"/>
                <a:buNone/>
              </a:pPr>
              <a:r>
                <a:rPr lang="en-US" altLang="zh-CN" sz="3600" dirty="0">
                  <a:solidFill>
                    <a:srgbClr val="FFFFFF"/>
                  </a:solidFill>
                  <a:latin typeface="Arial" panose="020B0604020202020204" pitchFamily="34" charset="0"/>
                  <a:ea typeface="微软雅黑" pitchFamily="34" charset="-122"/>
                  <a:cs typeface="Arial" panose="020B0604020202020204" pitchFamily="34" charset="0"/>
                </a:rPr>
                <a:t>1</a:t>
              </a:r>
              <a:endParaRPr lang="zh-CN" altLang="en-US" sz="3600" dirty="0">
                <a:solidFill>
                  <a:srgbClr val="FFFFFF"/>
                </a:solidFill>
                <a:latin typeface="Arial" panose="020B0604020202020204" pitchFamily="34" charset="0"/>
                <a:ea typeface="微软雅黑" pitchFamily="34" charset="-122"/>
                <a:cs typeface="Arial" panose="020B0604020202020204" pitchFamily="34" charset="0"/>
              </a:endParaRPr>
            </a:p>
          </p:txBody>
        </p:sp>
      </p:grpSp>
      <p:grpSp>
        <p:nvGrpSpPr>
          <p:cNvPr id="4" name="组合 98"/>
          <p:cNvGrpSpPr>
            <a:grpSpLocks/>
          </p:cNvGrpSpPr>
          <p:nvPr/>
        </p:nvGrpSpPr>
        <p:grpSpPr bwMode="auto">
          <a:xfrm>
            <a:off x="1440456" y="2649593"/>
            <a:ext cx="1011238" cy="909637"/>
            <a:chOff x="0" y="0"/>
            <a:chExt cx="1116000" cy="1116000"/>
          </a:xfrm>
        </p:grpSpPr>
        <p:grpSp>
          <p:nvGrpSpPr>
            <p:cNvPr id="5" name="组合 99"/>
            <p:cNvGrpSpPr>
              <a:grpSpLocks noChangeAspect="1"/>
            </p:cNvGrpSpPr>
            <p:nvPr/>
          </p:nvGrpSpPr>
          <p:grpSpPr bwMode="auto">
            <a:xfrm>
              <a:off x="0" y="0"/>
              <a:ext cx="1116000" cy="1116000"/>
              <a:chOff x="0" y="0"/>
              <a:chExt cx="1116000" cy="1116000"/>
            </a:xfrm>
          </p:grpSpPr>
          <p:sp>
            <p:nvSpPr>
              <p:cNvPr id="27665" name="椭圆 101"/>
              <p:cNvSpPr>
                <a:spLocks noChangeAspect="1" noChangeArrowheads="1"/>
              </p:cNvSpPr>
              <p:nvPr/>
            </p:nvSpPr>
            <p:spPr bwMode="auto">
              <a:xfrm>
                <a:off x="0" y="0"/>
                <a:ext cx="1116000" cy="1116000"/>
              </a:xfrm>
              <a:prstGeom prst="ellipse">
                <a:avLst/>
              </a:prstGeom>
              <a:solidFill>
                <a:schemeClr val="accent2"/>
              </a:solidFill>
              <a:ln w="9525">
                <a:noFill/>
                <a:round/>
                <a:headEnd/>
                <a:tailEnd/>
              </a:ln>
            </p:spPr>
            <p:txBody>
              <a:bodyPr lIns="74452" tIns="37226" rIns="74452" bIns="37226" anchor="ctr"/>
              <a:lstStyle/>
              <a:p>
                <a:pPr algn="ctr" defTabSz="877888">
                  <a:buFont typeface="Arial" pitchFamily="34" charset="0"/>
                  <a:buNone/>
                </a:pPr>
                <a:endParaRPr lang="zh-CN" altLang="en-US">
                  <a:solidFill>
                    <a:srgbClr val="FFFFFF"/>
                  </a:solidFill>
                  <a:latin typeface="Calibri" pitchFamily="34" charset="0"/>
                </a:endParaRPr>
              </a:p>
            </p:txBody>
          </p:sp>
          <p:sp>
            <p:nvSpPr>
              <p:cNvPr id="27666" name="椭圆 102"/>
              <p:cNvSpPr>
                <a:spLocks noChangeAspect="1"/>
              </p:cNvSpPr>
              <p:nvPr/>
            </p:nvSpPr>
            <p:spPr bwMode="auto">
              <a:xfrm>
                <a:off x="36000" y="36000"/>
                <a:ext cx="1044000" cy="1044000"/>
              </a:xfrm>
              <a:prstGeom prst="ellipse">
                <a:avLst/>
              </a:prstGeom>
              <a:noFill/>
              <a:ln w="9525">
                <a:solidFill>
                  <a:schemeClr val="bg1"/>
                </a:solidFill>
                <a:prstDash val="sysDash"/>
                <a:round/>
                <a:headEnd/>
                <a:tailEnd/>
              </a:ln>
            </p:spPr>
            <p:txBody>
              <a:bodyPr lIns="74452" tIns="37226" rIns="74452" bIns="37226" anchor="ctr"/>
              <a:lstStyle/>
              <a:p>
                <a:pPr algn="ctr" defTabSz="877888">
                  <a:buFont typeface="Arial" pitchFamily="34" charset="0"/>
                  <a:buNone/>
                </a:pPr>
                <a:endParaRPr lang="zh-CN" altLang="en-US">
                  <a:solidFill>
                    <a:srgbClr val="FFFFFF"/>
                  </a:solidFill>
                  <a:latin typeface="Calibri" pitchFamily="34" charset="0"/>
                </a:endParaRPr>
              </a:p>
            </p:txBody>
          </p:sp>
        </p:grpSp>
        <p:sp>
          <p:nvSpPr>
            <p:cNvPr id="27664" name="TextBox 100"/>
            <p:cNvSpPr txBox="1">
              <a:spLocks noChangeArrowheads="1"/>
            </p:cNvSpPr>
            <p:nvPr/>
          </p:nvSpPr>
          <p:spPr bwMode="auto">
            <a:xfrm>
              <a:off x="349428" y="247761"/>
              <a:ext cx="417145" cy="696394"/>
            </a:xfrm>
            <a:prstGeom prst="rect">
              <a:avLst/>
            </a:prstGeom>
            <a:noFill/>
            <a:ln w="9525">
              <a:noFill/>
              <a:miter lim="800000"/>
              <a:headEnd/>
              <a:tailEnd/>
            </a:ln>
          </p:spPr>
          <p:txBody>
            <a:bodyPr wrap="none" lIns="74452" tIns="37226" rIns="74452" bIns="37226">
              <a:spAutoFit/>
            </a:bodyPr>
            <a:lstStyle/>
            <a:p>
              <a:pPr algn="ctr" defTabSz="877888">
                <a:buFont typeface="Arial" pitchFamily="34" charset="0"/>
                <a:buNone/>
              </a:pPr>
              <a:r>
                <a:rPr lang="en-US" altLang="zh-CN" sz="3200" dirty="0">
                  <a:solidFill>
                    <a:srgbClr val="FFFFFF"/>
                  </a:solidFill>
                  <a:latin typeface="Arial" panose="020B0604020202020204" pitchFamily="34" charset="0"/>
                  <a:ea typeface="微软雅黑" pitchFamily="34" charset="-122"/>
                  <a:cs typeface="Arial" panose="020B0604020202020204" pitchFamily="34" charset="0"/>
                </a:rPr>
                <a:t>2</a:t>
              </a:r>
              <a:endParaRPr lang="zh-CN" altLang="en-US" sz="3200" dirty="0">
                <a:solidFill>
                  <a:srgbClr val="FFFFFF"/>
                </a:solidFill>
                <a:latin typeface="Arial" panose="020B0604020202020204" pitchFamily="34" charset="0"/>
                <a:ea typeface="微软雅黑" pitchFamily="34" charset="-122"/>
                <a:cs typeface="Arial" panose="020B0604020202020204" pitchFamily="34" charset="0"/>
              </a:endParaRPr>
            </a:p>
          </p:txBody>
        </p:sp>
      </p:grpSp>
      <p:grpSp>
        <p:nvGrpSpPr>
          <p:cNvPr id="6" name="组合 103"/>
          <p:cNvGrpSpPr>
            <a:grpSpLocks/>
          </p:cNvGrpSpPr>
          <p:nvPr/>
        </p:nvGrpSpPr>
        <p:grpSpPr bwMode="auto">
          <a:xfrm>
            <a:off x="2465147" y="3997687"/>
            <a:ext cx="1011238" cy="909637"/>
            <a:chOff x="0" y="0"/>
            <a:chExt cx="1116000" cy="1116000"/>
          </a:xfrm>
        </p:grpSpPr>
        <p:grpSp>
          <p:nvGrpSpPr>
            <p:cNvPr id="7" name="组合 104"/>
            <p:cNvGrpSpPr>
              <a:grpSpLocks noChangeAspect="1"/>
            </p:cNvGrpSpPr>
            <p:nvPr/>
          </p:nvGrpSpPr>
          <p:grpSpPr bwMode="auto">
            <a:xfrm>
              <a:off x="0" y="0"/>
              <a:ext cx="1116000" cy="1116000"/>
              <a:chOff x="0" y="0"/>
              <a:chExt cx="1116000" cy="1116000"/>
            </a:xfrm>
          </p:grpSpPr>
          <p:sp>
            <p:nvSpPr>
              <p:cNvPr id="37916" name="椭圆 106"/>
              <p:cNvSpPr>
                <a:spLocks noChangeAspect="1" noChangeArrowheads="1"/>
              </p:cNvSpPr>
              <p:nvPr/>
            </p:nvSpPr>
            <p:spPr bwMode="auto">
              <a:xfrm>
                <a:off x="0" y="0"/>
                <a:ext cx="1116000" cy="1116000"/>
              </a:xfrm>
              <a:prstGeom prst="ellipse">
                <a:avLst/>
              </a:prstGeom>
              <a:solidFill>
                <a:srgbClr val="00B0F0"/>
              </a:solidFill>
              <a:ln w="9525">
                <a:noFill/>
                <a:round/>
                <a:headEnd/>
                <a:tailEnd/>
              </a:ln>
            </p:spPr>
            <p:txBody>
              <a:bodyPr lIns="74452" tIns="37226" rIns="74452" bIns="37226" anchor="ctr"/>
              <a:lstStyle/>
              <a:p>
                <a:pPr algn="ctr" defTabSz="877888" fontAlgn="auto">
                  <a:spcBef>
                    <a:spcPts val="0"/>
                  </a:spcBef>
                  <a:spcAft>
                    <a:spcPts val="0"/>
                  </a:spcAft>
                  <a:buFont typeface="Arial" pitchFamily="34" charset="0"/>
                  <a:buNone/>
                  <a:defRPr/>
                </a:pPr>
                <a:endParaRPr lang="zh-CN" altLang="en-US">
                  <a:solidFill>
                    <a:srgbClr val="FFFFFF"/>
                  </a:solidFill>
                  <a:latin typeface="Calibri" pitchFamily="34" charset="0"/>
                </a:endParaRPr>
              </a:p>
            </p:txBody>
          </p:sp>
          <p:sp>
            <p:nvSpPr>
              <p:cNvPr id="27662" name="椭圆 107"/>
              <p:cNvSpPr>
                <a:spLocks noChangeAspect="1"/>
              </p:cNvSpPr>
              <p:nvPr/>
            </p:nvSpPr>
            <p:spPr bwMode="auto">
              <a:xfrm>
                <a:off x="36000" y="36000"/>
                <a:ext cx="1044000" cy="1044000"/>
              </a:xfrm>
              <a:prstGeom prst="ellipse">
                <a:avLst/>
              </a:prstGeom>
              <a:noFill/>
              <a:ln w="9525">
                <a:solidFill>
                  <a:schemeClr val="bg1"/>
                </a:solidFill>
                <a:prstDash val="sysDash"/>
                <a:round/>
                <a:headEnd/>
                <a:tailEnd/>
              </a:ln>
            </p:spPr>
            <p:txBody>
              <a:bodyPr lIns="74452" tIns="37226" rIns="74452" bIns="37226" anchor="ctr"/>
              <a:lstStyle/>
              <a:p>
                <a:pPr algn="ctr" defTabSz="877888">
                  <a:buFont typeface="Arial" pitchFamily="34" charset="0"/>
                  <a:buNone/>
                </a:pPr>
                <a:endParaRPr lang="zh-CN" altLang="en-US">
                  <a:solidFill>
                    <a:srgbClr val="FFFFFF"/>
                  </a:solidFill>
                  <a:latin typeface="Calibri" pitchFamily="34" charset="0"/>
                </a:endParaRPr>
              </a:p>
            </p:txBody>
          </p:sp>
        </p:grpSp>
        <p:sp>
          <p:nvSpPr>
            <p:cNvPr id="27660" name="TextBox 105"/>
            <p:cNvSpPr txBox="1">
              <a:spLocks noChangeArrowheads="1"/>
            </p:cNvSpPr>
            <p:nvPr/>
          </p:nvSpPr>
          <p:spPr bwMode="auto">
            <a:xfrm>
              <a:off x="364465" y="267279"/>
              <a:ext cx="387069" cy="620874"/>
            </a:xfrm>
            <a:prstGeom prst="rect">
              <a:avLst/>
            </a:prstGeom>
            <a:noFill/>
            <a:ln w="9525">
              <a:noFill/>
              <a:miter lim="800000"/>
              <a:headEnd/>
              <a:tailEnd/>
            </a:ln>
          </p:spPr>
          <p:txBody>
            <a:bodyPr wrap="none" lIns="74452" tIns="37226" rIns="74452" bIns="37226">
              <a:spAutoFit/>
            </a:bodyPr>
            <a:lstStyle/>
            <a:p>
              <a:pPr algn="ctr" defTabSz="877888">
                <a:buFont typeface="Arial" pitchFamily="34" charset="0"/>
                <a:buNone/>
              </a:pPr>
              <a:r>
                <a:rPr lang="en-US" altLang="zh-CN" sz="2800" dirty="0">
                  <a:solidFill>
                    <a:srgbClr val="FFFFFF"/>
                  </a:solidFill>
                  <a:latin typeface="Arial" panose="020B0604020202020204" pitchFamily="34" charset="0"/>
                  <a:ea typeface="微软雅黑" pitchFamily="34" charset="-122"/>
                  <a:cs typeface="Arial" panose="020B0604020202020204" pitchFamily="34" charset="0"/>
                </a:rPr>
                <a:t>3</a:t>
              </a:r>
              <a:endParaRPr lang="zh-CN" altLang="en-US" sz="2800" dirty="0">
                <a:solidFill>
                  <a:srgbClr val="FFFFFF"/>
                </a:solidFill>
                <a:latin typeface="Arial" panose="020B0604020202020204" pitchFamily="34" charset="0"/>
                <a:ea typeface="微软雅黑" pitchFamily="34" charset="-122"/>
                <a:cs typeface="Arial" panose="020B0604020202020204" pitchFamily="34" charset="0"/>
              </a:endParaRPr>
            </a:p>
          </p:txBody>
        </p:sp>
      </p:grpSp>
      <p:sp>
        <p:nvSpPr>
          <p:cNvPr id="37919" name="Arc 10"/>
          <p:cNvSpPr>
            <a:spLocks/>
          </p:cNvSpPr>
          <p:nvPr/>
        </p:nvSpPr>
        <p:spPr bwMode="auto">
          <a:xfrm rot="-10191123">
            <a:off x="982272" y="2414085"/>
            <a:ext cx="439737" cy="444500"/>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ap="rnd" cmpd="sng">
            <a:solidFill>
              <a:schemeClr val="accent1"/>
            </a:solidFill>
            <a:prstDash val="sysDot"/>
            <a:bevel/>
            <a:headEnd type="triangle" w="med" len="med"/>
            <a:tailEnd/>
          </a:ln>
        </p:spPr>
        <p:txBody>
          <a:bodyPr wrap="none" lIns="97723" tIns="48862" rIns="97723" bIns="48862" anchor="ctr"/>
          <a:lstStyle/>
          <a:p>
            <a:endParaRPr lang="zh-CN" altLang="en-US"/>
          </a:p>
        </p:txBody>
      </p:sp>
      <p:sp>
        <p:nvSpPr>
          <p:cNvPr id="37920" name="Arc 10"/>
          <p:cNvSpPr>
            <a:spLocks/>
          </p:cNvSpPr>
          <p:nvPr/>
        </p:nvSpPr>
        <p:spPr bwMode="auto">
          <a:xfrm rot="9942264">
            <a:off x="1882079" y="3676238"/>
            <a:ext cx="439737" cy="444500"/>
          </a:xfrm>
          <a:custGeom>
            <a:avLst/>
            <a:gdLst>
              <a:gd name="T0" fmla="*/ -1 w 21600"/>
              <a:gd name="T1" fmla="*/ 0 h 21600"/>
              <a:gd name="T2" fmla="*/ 21600 w 21600"/>
              <a:gd name="T3" fmla="*/ 21600 h 21600"/>
              <a:gd name="T4" fmla="*/ -1 w 21600"/>
              <a:gd name="T5" fmla="*/ 0 h 21600"/>
              <a:gd name="T6" fmla="*/ 21600 w 21600"/>
              <a:gd name="T7" fmla="*/ 21600 h 21600"/>
              <a:gd name="T8" fmla="*/ 0 w 21600"/>
              <a:gd name="T9" fmla="*/ 21600 h 21600"/>
              <a:gd name="T10" fmla="*/ -1 w 21600"/>
              <a:gd name="T11" fmla="*/ 0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cap="rnd" cmpd="sng">
            <a:solidFill>
              <a:schemeClr val="accent2"/>
            </a:solidFill>
            <a:prstDash val="sysDot"/>
            <a:bevel/>
            <a:headEnd type="triangle" w="med" len="med"/>
            <a:tailEnd/>
          </a:ln>
        </p:spPr>
        <p:txBody>
          <a:bodyPr wrap="none" lIns="97723" tIns="48862" rIns="97723" bIns="48862" anchor="ctr"/>
          <a:lstStyle/>
          <a:p>
            <a:endParaRPr lang="zh-CN" altLang="en-US"/>
          </a:p>
        </p:txBody>
      </p:sp>
      <p:sp>
        <p:nvSpPr>
          <p:cNvPr id="8" name="TextBox 7">
            <a:extLst>
              <a:ext uri="{FF2B5EF4-FFF2-40B4-BE49-F238E27FC236}">
                <a16:creationId xmlns:a16="http://schemas.microsoft.com/office/drawing/2014/main" id="{3776A25E-66E1-4605-894F-E559D91095D4}"/>
              </a:ext>
            </a:extLst>
          </p:cNvPr>
          <p:cNvSpPr txBox="1"/>
          <p:nvPr/>
        </p:nvSpPr>
        <p:spPr>
          <a:xfrm>
            <a:off x="2369887" y="320839"/>
            <a:ext cx="5167998"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NỘI DUNG BÀI HỌC</a:t>
            </a:r>
          </a:p>
        </p:txBody>
      </p:sp>
      <p:sp>
        <p:nvSpPr>
          <p:cNvPr id="9" name="Rectangle: Rounded Corners 8">
            <a:extLst>
              <a:ext uri="{FF2B5EF4-FFF2-40B4-BE49-F238E27FC236}">
                <a16:creationId xmlns:a16="http://schemas.microsoft.com/office/drawing/2014/main" id="{20A02342-61B3-4F8D-98F0-059A0D71BA8E}"/>
              </a:ext>
            </a:extLst>
          </p:cNvPr>
          <p:cNvSpPr/>
          <p:nvPr/>
        </p:nvSpPr>
        <p:spPr>
          <a:xfrm>
            <a:off x="3422724" y="1420416"/>
            <a:ext cx="4245620" cy="8802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1363C5F-9E44-455B-A423-73A30791DEE4}"/>
              </a:ext>
            </a:extLst>
          </p:cNvPr>
          <p:cNvSpPr txBox="1"/>
          <p:nvPr/>
        </p:nvSpPr>
        <p:spPr>
          <a:xfrm>
            <a:off x="2436146" y="1586632"/>
            <a:ext cx="4193306" cy="523220"/>
          </a:xfrm>
          <a:prstGeom prst="rect">
            <a:avLst/>
          </a:prstGeom>
          <a:noFill/>
        </p:spPr>
        <p:txBody>
          <a:bodyPr wrap="square" rtlCol="0">
            <a:spAutoFit/>
          </a:bodyPr>
          <a:lstStyle/>
          <a:p>
            <a:pPr algn="just"/>
            <a:r>
              <a:rPr lang="en-US" sz="2800" b="1" dirty="0">
                <a:solidFill>
                  <a:srgbClr val="7030A0"/>
                </a:solidFill>
                <a:latin typeface="Arial" panose="020B0604020202020204" pitchFamily="34" charset="0"/>
                <a:cs typeface="Arial" panose="020B0604020202020204" pitchFamily="34" charset="0"/>
              </a:rPr>
              <a:t>BIỂU ĐỒ ĐOẠN THẲNG</a:t>
            </a:r>
          </a:p>
        </p:txBody>
      </p:sp>
      <p:sp>
        <p:nvSpPr>
          <p:cNvPr id="26" name="TextBox 25">
            <a:extLst>
              <a:ext uri="{FF2B5EF4-FFF2-40B4-BE49-F238E27FC236}">
                <a16:creationId xmlns:a16="http://schemas.microsoft.com/office/drawing/2014/main" id="{2092058E-64D6-4B59-BE16-C40C8FD538AB}"/>
              </a:ext>
            </a:extLst>
          </p:cNvPr>
          <p:cNvSpPr txBox="1"/>
          <p:nvPr/>
        </p:nvSpPr>
        <p:spPr>
          <a:xfrm>
            <a:off x="2369887" y="2360375"/>
            <a:ext cx="6420852" cy="1305165"/>
          </a:xfrm>
          <a:prstGeom prst="rect">
            <a:avLst/>
          </a:prstGeom>
          <a:noFill/>
        </p:spPr>
        <p:txBody>
          <a:bodyPr wrap="square" rtlCol="0">
            <a:spAutoFit/>
          </a:bodyPr>
          <a:lstStyle/>
          <a:p>
            <a:pPr algn="ctr">
              <a:lnSpc>
                <a:spcPct val="150000"/>
              </a:lnSpc>
            </a:pPr>
            <a:r>
              <a:rPr lang="en-US" sz="2800" b="1" dirty="0">
                <a:solidFill>
                  <a:srgbClr val="1A99A5"/>
                </a:solidFill>
                <a:latin typeface="Arial" panose="020B0604020202020204" pitchFamily="34" charset="0"/>
                <a:cs typeface="Arial" panose="020B0604020202020204" pitchFamily="34" charset="0"/>
              </a:rPr>
              <a:t>PHÂN TÍCH VÀ XỬ LÍ DỮ LIỆU BẰNG BIỂU ĐỒ ĐOẠN THẲNG</a:t>
            </a:r>
          </a:p>
        </p:txBody>
      </p:sp>
      <p:sp>
        <p:nvSpPr>
          <p:cNvPr id="27" name="TextBox 26">
            <a:extLst>
              <a:ext uri="{FF2B5EF4-FFF2-40B4-BE49-F238E27FC236}">
                <a16:creationId xmlns:a16="http://schemas.microsoft.com/office/drawing/2014/main" id="{09DD48D4-3F1D-4854-AA02-07A3CE11F1EF}"/>
              </a:ext>
            </a:extLst>
          </p:cNvPr>
          <p:cNvSpPr txBox="1"/>
          <p:nvPr/>
        </p:nvSpPr>
        <p:spPr>
          <a:xfrm>
            <a:off x="2787443" y="4059171"/>
            <a:ext cx="6420852" cy="658835"/>
          </a:xfrm>
          <a:prstGeom prst="rect">
            <a:avLst/>
          </a:prstGeom>
          <a:noFill/>
        </p:spPr>
        <p:txBody>
          <a:bodyPr wrap="square" rtlCol="0">
            <a:spAutoFit/>
          </a:bodyPr>
          <a:lstStyle/>
          <a:p>
            <a:pPr algn="ctr">
              <a:lnSpc>
                <a:spcPct val="150000"/>
              </a:lnSpc>
            </a:pPr>
            <a:r>
              <a:rPr lang="en-US" sz="2800" b="1" dirty="0">
                <a:solidFill>
                  <a:srgbClr val="00B0F0"/>
                </a:solidFill>
                <a:latin typeface="Arial" panose="020B0604020202020204" pitchFamily="34" charset="0"/>
                <a:cs typeface="Arial" panose="020B0604020202020204" pitchFamily="34" charset="0"/>
              </a:rPr>
              <a:t>LUYỆN TẬP – VẬN DỤNG</a:t>
            </a:r>
          </a:p>
        </p:txBody>
      </p:sp>
    </p:spTree>
    <p:extLst>
      <p:ext uri="{BB962C8B-B14F-4D97-AF65-F5344CB8AC3E}">
        <p14:creationId xmlns:p14="http://schemas.microsoft.com/office/powerpoint/2010/main" val="1682207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903"/>
                                        </p:tgtEl>
                                        <p:attrNameLst>
                                          <p:attrName>style.visibility</p:attrName>
                                        </p:attrNameLst>
                                      </p:cBhvr>
                                      <p:to>
                                        <p:strVal val="visible"/>
                                      </p:to>
                                    </p:set>
                                    <p:animEffect transition="in" filter="fade">
                                      <p:cBhvr>
                                        <p:cTn id="7" dur="500"/>
                                        <p:tgtEl>
                                          <p:spTgt spid="3790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37919"/>
                                        </p:tgtEl>
                                        <p:attrNameLst>
                                          <p:attrName>style.visibility</p:attrName>
                                        </p:attrNameLst>
                                      </p:cBhvr>
                                      <p:to>
                                        <p:strVal val="visible"/>
                                      </p:to>
                                    </p:set>
                                    <p:animEffect transition="in" filter="wipe(up)">
                                      <p:cBhvr>
                                        <p:cTn id="21" dur="500"/>
                                        <p:tgtEl>
                                          <p:spTgt spid="3791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500"/>
                                        <p:tgtEl>
                                          <p:spTgt spid="4"/>
                                        </p:tgtEl>
                                      </p:cBhvr>
                                    </p:animEffect>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7920"/>
                                        </p:tgtEl>
                                        <p:attrNameLst>
                                          <p:attrName>style.visibility</p:attrName>
                                        </p:attrNameLst>
                                      </p:cBhvr>
                                      <p:to>
                                        <p:strVal val="visible"/>
                                      </p:to>
                                    </p:set>
                                    <p:animEffect transition="in" filter="wipe(up)">
                                      <p:cBhvr>
                                        <p:cTn id="35" dur="500"/>
                                        <p:tgtEl>
                                          <p:spTgt spid="379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500"/>
                                        <p:tgtEl>
                                          <p:spTgt spid="6"/>
                                        </p:tgtEl>
                                      </p:cBhvr>
                                    </p:animEffect>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9" grpId="0" animBg="1"/>
      <p:bldP spid="37920" grpId="0" animBg="1"/>
      <p:bldP spid="10"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CD1B1F1-0DDD-4086-957F-E18F79CEFBD0}"/>
              </a:ext>
            </a:extLst>
          </p:cNvPr>
          <p:cNvPicPr>
            <a:picLocks noChangeAspect="1"/>
          </p:cNvPicPr>
          <p:nvPr/>
        </p:nvPicPr>
        <p:blipFill>
          <a:blip r:embed="rId3"/>
          <a:stretch>
            <a:fillRect/>
          </a:stretch>
        </p:blipFill>
        <p:spPr>
          <a:xfrm>
            <a:off x="1842" y="1910"/>
            <a:ext cx="9145761" cy="5144491"/>
          </a:xfrm>
          <a:prstGeom prst="rect">
            <a:avLst/>
          </a:prstGeom>
        </p:spPr>
      </p:pic>
      <p:sp>
        <p:nvSpPr>
          <p:cNvPr id="2" name="TextBox 1">
            <a:extLst>
              <a:ext uri="{FF2B5EF4-FFF2-40B4-BE49-F238E27FC236}">
                <a16:creationId xmlns:a16="http://schemas.microsoft.com/office/drawing/2014/main" id="{1F667570-F1A0-4E82-AEFB-8F425B98F455}"/>
              </a:ext>
            </a:extLst>
          </p:cNvPr>
          <p:cNvSpPr txBox="1"/>
          <p:nvPr/>
        </p:nvSpPr>
        <p:spPr>
          <a:xfrm>
            <a:off x="827584" y="1276400"/>
            <a:ext cx="6372708" cy="1824923"/>
          </a:xfrm>
          <a:prstGeom prst="rect">
            <a:avLst/>
          </a:prstGeom>
          <a:noFill/>
        </p:spPr>
        <p:txBody>
          <a:bodyPr wrap="square" rtlCol="0">
            <a:spAutoFit/>
          </a:bodyPr>
          <a:lstStyle/>
          <a:p>
            <a:pPr algn="ctr">
              <a:lnSpc>
                <a:spcPct val="150000"/>
              </a:lnSpc>
            </a:pPr>
            <a:r>
              <a:rPr lang="en-US" sz="4000" b="1" dirty="0">
                <a:solidFill>
                  <a:srgbClr val="7030A0"/>
                </a:solidFill>
                <a:latin typeface="Arial" panose="020B0604020202020204" pitchFamily="34" charset="0"/>
                <a:cs typeface="Arial" panose="020B0604020202020204" pitchFamily="34" charset="0"/>
              </a:rPr>
              <a:t>I. </a:t>
            </a:r>
          </a:p>
          <a:p>
            <a:pPr algn="ctr">
              <a:lnSpc>
                <a:spcPct val="150000"/>
              </a:lnSpc>
            </a:pPr>
            <a:r>
              <a:rPr lang="en-US" sz="4000" b="1" dirty="0">
                <a:solidFill>
                  <a:srgbClr val="7030A0"/>
                </a:solidFill>
                <a:latin typeface="Arial" panose="020B0604020202020204" pitchFamily="34" charset="0"/>
                <a:cs typeface="Arial" panose="020B0604020202020204" pitchFamily="34" charset="0"/>
              </a:rPr>
              <a:t>BIỂU ĐỒ ĐOẠN THẲNG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A73E6-61F9-4608-957C-A7465C16ED9B}"/>
              </a:ext>
            </a:extLst>
          </p:cNvPr>
          <p:cNvSpPr txBox="1"/>
          <p:nvPr/>
        </p:nvSpPr>
        <p:spPr>
          <a:xfrm>
            <a:off x="3023828" y="146941"/>
            <a:ext cx="3996444" cy="461665"/>
          </a:xfrm>
          <a:prstGeom prst="rect">
            <a:avLst/>
          </a:prstGeom>
          <a:noFill/>
        </p:spPr>
        <p:txBody>
          <a:bodyPr wrap="square" rtlCol="0">
            <a:spAutoFit/>
          </a:bodyPr>
          <a:lstStyle/>
          <a:p>
            <a:r>
              <a:rPr lang="en-US" sz="2400" b="1" dirty="0">
                <a:solidFill>
                  <a:srgbClr val="7030A0"/>
                </a:solidFill>
                <a:latin typeface="Arial" panose="020B0604020202020204" pitchFamily="34" charset="0"/>
                <a:cs typeface="Arial" panose="020B0604020202020204" pitchFamily="34" charset="0"/>
              </a:rPr>
              <a:t>I. BIỂU ĐỒ ĐOẠN THẲNG</a:t>
            </a:r>
          </a:p>
        </p:txBody>
      </p:sp>
      <p:pic>
        <p:nvPicPr>
          <p:cNvPr id="3" name="Picture 2">
            <a:extLst>
              <a:ext uri="{FF2B5EF4-FFF2-40B4-BE49-F238E27FC236}">
                <a16:creationId xmlns:a16="http://schemas.microsoft.com/office/drawing/2014/main" id="{E82D2AC8-906F-4F94-852F-A9EA145A032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43728" y="691173"/>
            <a:ext cx="840608" cy="428439"/>
          </a:xfrm>
          <a:prstGeom prst="rect">
            <a:avLst/>
          </a:prstGeom>
        </p:spPr>
      </p:pic>
      <p:sp>
        <p:nvSpPr>
          <p:cNvPr id="6" name="TextBox 5">
            <a:extLst>
              <a:ext uri="{FF2B5EF4-FFF2-40B4-BE49-F238E27FC236}">
                <a16:creationId xmlns:a16="http://schemas.microsoft.com/office/drawing/2014/main" id="{82192AFB-3CF2-459D-97F0-8BE48BFCBD24}"/>
              </a:ext>
            </a:extLst>
          </p:cNvPr>
          <p:cNvSpPr txBox="1"/>
          <p:nvPr/>
        </p:nvSpPr>
        <p:spPr>
          <a:xfrm>
            <a:off x="2484336" y="697907"/>
            <a:ext cx="5796644"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Quan </a:t>
            </a:r>
            <a:r>
              <a:rPr lang="en-US" sz="2000" dirty="0" err="1">
                <a:latin typeface="Arial" panose="020B0604020202020204" pitchFamily="34" charset="0"/>
                <a:cs typeface="Arial" panose="020B0604020202020204" pitchFamily="34" charset="0"/>
              </a:rPr>
              <a:t>sát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kê</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11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biết</a:t>
            </a:r>
            <a:r>
              <a:rPr lang="en-US" sz="20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F968E3D8-D644-41C7-8343-51B0ED0CA337}"/>
              </a:ext>
            </a:extLst>
          </p:cNvPr>
          <p:cNvSpPr txBox="1"/>
          <p:nvPr/>
        </p:nvSpPr>
        <p:spPr>
          <a:xfrm>
            <a:off x="4572000" y="1240910"/>
            <a:ext cx="4047182" cy="958660"/>
          </a:xfrm>
          <a:prstGeom prst="rect">
            <a:avLst/>
          </a:prstGeom>
          <a:noFill/>
        </p:spPr>
        <p:txBody>
          <a:bodyPr wrap="square" rtlCol="0">
            <a:spAutoFit/>
          </a:bodyPr>
          <a:lstStyle/>
          <a:p>
            <a:pPr algn="just">
              <a:lnSpc>
                <a:spcPct val="150000"/>
              </a:lnSpc>
            </a:pPr>
            <a:r>
              <a:rPr lang="en-US" sz="2000" i="1" dirty="0">
                <a:latin typeface="Arial" panose="020B0604020202020204" pitchFamily="34" charset="0"/>
                <a:cs typeface="Arial" panose="020B0604020202020204" pitchFamily="34" charset="0"/>
              </a:rPr>
              <a:t>a) </a:t>
            </a:r>
            <a:r>
              <a:rPr lang="en-US" sz="2000" i="1" dirty="0" err="1">
                <a:latin typeface="Arial" panose="020B0604020202020204" pitchFamily="34" charset="0"/>
                <a:cs typeface="Arial" panose="020B0604020202020204" pitchFamily="34" charset="0"/>
              </a:rPr>
              <a:t>Đối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tượng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thống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kê</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gì</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được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biểu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diễn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trên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trục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nào</a:t>
            </a:r>
            <a:r>
              <a:rPr lang="en-US" sz="2000" i="1"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0CF9A76C-1F5F-4F0E-B75B-EB43BD93D97C}"/>
              </a:ext>
            </a:extLst>
          </p:cNvPr>
          <p:cNvSpPr txBox="1"/>
          <p:nvPr/>
        </p:nvSpPr>
        <p:spPr>
          <a:xfrm>
            <a:off x="4556067" y="2286011"/>
            <a:ext cx="4063115" cy="958660"/>
          </a:xfrm>
          <a:prstGeom prst="rect">
            <a:avLst/>
          </a:prstGeom>
          <a:noFill/>
        </p:spPr>
        <p:txBody>
          <a:bodyPr wrap="square" rtlCol="0">
            <a:spAutoFit/>
          </a:bodyPr>
          <a:lstStyle/>
          <a:p>
            <a:pPr algn="just">
              <a:lnSpc>
                <a:spcPct val="150000"/>
              </a:lnSpc>
            </a:pPr>
            <a:r>
              <a:rPr lang="en-US" sz="2000" i="1" dirty="0">
                <a:latin typeface="Arial" panose="020B0604020202020204" pitchFamily="34" charset="0"/>
                <a:cs typeface="Arial" panose="020B0604020202020204" pitchFamily="34" charset="0"/>
              </a:rPr>
              <a:t>b) </a:t>
            </a:r>
            <a:r>
              <a:rPr lang="en-US" sz="2000" i="1" dirty="0" err="1">
                <a:latin typeface="Arial" panose="020B0604020202020204" pitchFamily="34" charset="0"/>
                <a:cs typeface="Arial" panose="020B0604020202020204" pitchFamily="34" charset="0"/>
              </a:rPr>
              <a:t>Tiêu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chí</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thống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kê</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gì</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được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biểu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diễn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trên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trục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nào</a:t>
            </a:r>
            <a:r>
              <a:rPr lang="en-US" sz="2000" i="1"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031E22BD-7D0E-4A9A-B66B-7E62506F064B}"/>
              </a:ext>
            </a:extLst>
          </p:cNvPr>
          <p:cNvSpPr txBox="1"/>
          <p:nvPr/>
        </p:nvSpPr>
        <p:spPr>
          <a:xfrm>
            <a:off x="4556068" y="3331112"/>
            <a:ext cx="4063114" cy="1420325"/>
          </a:xfrm>
          <a:prstGeom prst="rect">
            <a:avLst/>
          </a:prstGeom>
          <a:noFill/>
        </p:spPr>
        <p:txBody>
          <a:bodyPr wrap="square" rtlCol="0">
            <a:spAutoFit/>
          </a:bodyPr>
          <a:lstStyle/>
          <a:p>
            <a:pPr algn="just">
              <a:lnSpc>
                <a:spcPct val="150000"/>
              </a:lnSpc>
            </a:pPr>
            <a:r>
              <a:rPr lang="en-US" sz="2000" i="1" dirty="0">
                <a:latin typeface="Arial" panose="020B0604020202020204" pitchFamily="34" charset="0"/>
                <a:cs typeface="Arial" panose="020B0604020202020204" pitchFamily="34" charset="0"/>
              </a:rPr>
              <a:t>c) </a:t>
            </a:r>
            <a:r>
              <a:rPr lang="en-US" sz="2000" i="1" dirty="0" err="1">
                <a:latin typeface="Arial" panose="020B0604020202020204" pitchFamily="34" charset="0"/>
                <a:cs typeface="Arial" panose="020B0604020202020204" pitchFamily="34" charset="0"/>
              </a:rPr>
              <a:t>Mỗi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điểm</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đầu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mút</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của</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các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đoạn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thẳng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trong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đường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gấp</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khúc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được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xác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định</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như</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thế</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nào</a:t>
            </a:r>
            <a:r>
              <a:rPr lang="en-US" sz="2000" i="1" dirty="0">
                <a:latin typeface="Arial" panose="020B0604020202020204" pitchFamily="34" charset="0"/>
                <a:cs typeface="Arial" panose="020B0604020202020204" pitchFamily="34" charset="0"/>
              </a:rPr>
              <a:t>.</a:t>
            </a:r>
          </a:p>
        </p:txBody>
      </p:sp>
      <p:pic>
        <p:nvPicPr>
          <p:cNvPr id="13" name="Picture 12" descr="Chart&#10;&#10;Description automatically generated">
            <a:extLst>
              <a:ext uri="{FF2B5EF4-FFF2-40B4-BE49-F238E27FC236}">
                <a16:creationId xmlns:a16="http://schemas.microsoft.com/office/drawing/2014/main" id="{9759105E-6775-4196-BEB9-8A5A7A5ADCB0}"/>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1448" y="1134250"/>
            <a:ext cx="4047182" cy="2515126"/>
          </a:xfrm>
          <a:prstGeom prst="roundRect">
            <a:avLst/>
          </a:prstGeom>
        </p:spPr>
      </p:pic>
      <p:pic>
        <p:nvPicPr>
          <p:cNvPr id="15" name="Picture 2" descr="Giáo Dục, Học Tập, Học Sinh, Kiến Thức, Học Nhóm, Tải hình PNG 187 -  Free.Vector6.com">
            <a:extLst>
              <a:ext uri="{FF2B5EF4-FFF2-40B4-BE49-F238E27FC236}">
                <a16:creationId xmlns:a16="http://schemas.microsoft.com/office/drawing/2014/main" id="{A65364C8-38A5-44E3-AAB0-6D1141CC5C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7" y="-234128"/>
            <a:ext cx="1646370" cy="12238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4AB1C9E-4DE7-76A5-AF2F-6CB9DAE585B2}"/>
              </a:ext>
            </a:extLst>
          </p:cNvPr>
          <p:cNvGraphicFramePr>
            <a:graphicFrameLocks noGrp="1"/>
          </p:cNvGraphicFramePr>
          <p:nvPr>
            <p:extLst>
              <p:ext uri="{D42A27DB-BD31-4B8C-83A1-F6EECF244321}">
                <p14:modId xmlns:p14="http://schemas.microsoft.com/office/powerpoint/2010/main" val="1938085792"/>
              </p:ext>
            </p:extLst>
          </p:nvPr>
        </p:nvGraphicFramePr>
        <p:xfrm>
          <a:off x="179512" y="3672346"/>
          <a:ext cx="4320480" cy="662894"/>
        </p:xfrm>
        <a:graphic>
          <a:graphicData uri="http://schemas.openxmlformats.org/drawingml/2006/table">
            <a:tbl>
              <a:tblPr firstRow="1" bandRow="1">
                <a:tableStyleId>{5C22544A-7EE6-4342-B048-85BDC9FD1C3A}</a:tableStyleId>
              </a:tblPr>
              <a:tblGrid>
                <a:gridCol w="1199471">
                  <a:extLst>
                    <a:ext uri="{9D8B030D-6E8A-4147-A177-3AD203B41FA5}">
                      <a16:colId xmlns:a16="http://schemas.microsoft.com/office/drawing/2014/main" val="2761931442"/>
                    </a:ext>
                  </a:extLst>
                </a:gridCol>
                <a:gridCol w="3121009">
                  <a:extLst>
                    <a:ext uri="{9D8B030D-6E8A-4147-A177-3AD203B41FA5}">
                      <a16:colId xmlns:a16="http://schemas.microsoft.com/office/drawing/2014/main" val="2657480255"/>
                    </a:ext>
                  </a:extLst>
                </a:gridCol>
              </a:tblGrid>
              <a:tr h="662894">
                <a:tc>
                  <a:txBody>
                    <a:bodyPr/>
                    <a:lstStyle/>
                    <a:p>
                      <a:r>
                        <a:rPr lang="en-US" dirty="0">
                          <a:solidFill>
                            <a:schemeClr val="tx1"/>
                          </a:solidFill>
                        </a:rPr>
                        <a:t>NHÓM: 1,3,5</a:t>
                      </a:r>
                    </a:p>
                  </a:txBody>
                  <a:tcPr>
                    <a:solidFill>
                      <a:schemeClr val="accent4">
                        <a:lumMod val="60000"/>
                        <a:lumOff val="40000"/>
                      </a:schemeClr>
                    </a:solidFill>
                  </a:tcPr>
                </a:tc>
                <a:tc>
                  <a:txBody>
                    <a:bodyPr/>
                    <a:lstStyle/>
                    <a:p>
                      <a:r>
                        <a:rPr lang="en-US" sz="1800" dirty="0" err="1">
                          <a:solidFill>
                            <a:prstClr val="black"/>
                          </a:solidFill>
                          <a:latin typeface="UTM Avo" panose="02040603050506020204" pitchFamily="18" charset="0"/>
                          <a:cs typeface="Arial" panose="020B0604020202020204" pitchFamily="34" charset="0"/>
                        </a:rPr>
                        <a:t>Hoạt</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động</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làm</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câu</a:t>
                      </a:r>
                      <a:r>
                        <a:rPr lang="en-US" sz="1800" dirty="0">
                          <a:solidFill>
                            <a:prstClr val="black"/>
                          </a:solidFill>
                          <a:latin typeface="UTM Avo" panose="02040603050506020204" pitchFamily="18" charset="0"/>
                          <a:cs typeface="Arial" panose="020B0604020202020204" pitchFamily="34" charset="0"/>
                        </a:rPr>
                        <a:t> a </a:t>
                      </a:r>
                      <a:r>
                        <a:rPr lang="en-US" sz="1800" dirty="0" err="1">
                          <a:solidFill>
                            <a:prstClr val="black"/>
                          </a:solidFill>
                          <a:latin typeface="UTM Avo" panose="02040603050506020204" pitchFamily="18" charset="0"/>
                          <a:cs typeface="Arial" panose="020B0604020202020204" pitchFamily="34" charset="0"/>
                        </a:rPr>
                        <a:t>và</a:t>
                      </a:r>
                      <a:r>
                        <a:rPr lang="en-US" sz="1800" dirty="0">
                          <a:solidFill>
                            <a:prstClr val="black"/>
                          </a:solidFill>
                          <a:latin typeface="UTM Avo" panose="02040603050506020204" pitchFamily="18" charset="0"/>
                          <a:cs typeface="Arial" panose="020B0604020202020204" pitchFamily="34" charset="0"/>
                        </a:rPr>
                        <a:t> </a:t>
                      </a:r>
                      <a:r>
                        <a:rPr lang="en-US" sz="1800" dirty="0" err="1">
                          <a:solidFill>
                            <a:prstClr val="black"/>
                          </a:solidFill>
                          <a:latin typeface="UTM Avo" panose="02040603050506020204" pitchFamily="18" charset="0"/>
                          <a:cs typeface="Arial" panose="020B0604020202020204" pitchFamily="34" charset="0"/>
                        </a:rPr>
                        <a:t>câu</a:t>
                      </a:r>
                      <a:r>
                        <a:rPr lang="en-US" sz="1800" dirty="0">
                          <a:solidFill>
                            <a:prstClr val="black"/>
                          </a:solidFill>
                          <a:latin typeface="UTM Avo" panose="02040603050506020204" pitchFamily="18" charset="0"/>
                          <a:cs typeface="Arial" panose="020B0604020202020204" pitchFamily="34" charset="0"/>
                        </a:rPr>
                        <a:t> c</a:t>
                      </a:r>
                    </a:p>
                    <a:p>
                      <a:endParaRPr lang="en-US" dirty="0"/>
                    </a:p>
                  </a:txBody>
                  <a:tcPr>
                    <a:solidFill>
                      <a:schemeClr val="accent4">
                        <a:lumMod val="60000"/>
                        <a:lumOff val="40000"/>
                      </a:schemeClr>
                    </a:solidFill>
                  </a:tcPr>
                </a:tc>
                <a:extLst>
                  <a:ext uri="{0D108BD9-81ED-4DB2-BD59-A6C34878D82A}">
                    <a16:rowId xmlns:a16="http://schemas.microsoft.com/office/drawing/2014/main" val="77107375"/>
                  </a:ext>
                </a:extLst>
              </a:tr>
            </a:tbl>
          </a:graphicData>
        </a:graphic>
      </p:graphicFrame>
      <p:graphicFrame>
        <p:nvGraphicFramePr>
          <p:cNvPr id="5" name="Table 4">
            <a:extLst>
              <a:ext uri="{FF2B5EF4-FFF2-40B4-BE49-F238E27FC236}">
                <a16:creationId xmlns:a16="http://schemas.microsoft.com/office/drawing/2014/main" id="{BFD04909-3040-9A4B-CB98-BE61A8854D58}"/>
              </a:ext>
            </a:extLst>
          </p:cNvPr>
          <p:cNvGraphicFramePr>
            <a:graphicFrameLocks noGrp="1"/>
          </p:cNvGraphicFramePr>
          <p:nvPr>
            <p:extLst>
              <p:ext uri="{D42A27DB-BD31-4B8C-83A1-F6EECF244321}">
                <p14:modId xmlns:p14="http://schemas.microsoft.com/office/powerpoint/2010/main" val="753268733"/>
              </p:ext>
            </p:extLst>
          </p:nvPr>
        </p:nvGraphicFramePr>
        <p:xfrm>
          <a:off x="157836" y="4358067"/>
          <a:ext cx="4342156" cy="640080"/>
        </p:xfrm>
        <a:graphic>
          <a:graphicData uri="http://schemas.openxmlformats.org/drawingml/2006/table">
            <a:tbl>
              <a:tblPr firstRow="1" bandRow="1">
                <a:tableStyleId>{5C22544A-7EE6-4342-B048-85BDC9FD1C3A}</a:tableStyleId>
              </a:tblPr>
              <a:tblGrid>
                <a:gridCol w="1191969">
                  <a:extLst>
                    <a:ext uri="{9D8B030D-6E8A-4147-A177-3AD203B41FA5}">
                      <a16:colId xmlns:a16="http://schemas.microsoft.com/office/drawing/2014/main" val="2761931442"/>
                    </a:ext>
                  </a:extLst>
                </a:gridCol>
                <a:gridCol w="3150187">
                  <a:extLst>
                    <a:ext uri="{9D8B030D-6E8A-4147-A177-3AD203B41FA5}">
                      <a16:colId xmlns:a16="http://schemas.microsoft.com/office/drawing/2014/main" val="2657480255"/>
                    </a:ext>
                  </a:extLst>
                </a:gridCol>
              </a:tblGrid>
              <a:tr h="0">
                <a:tc>
                  <a:txBody>
                    <a:bodyPr/>
                    <a:lstStyle/>
                    <a:p>
                      <a:r>
                        <a:rPr lang="en-US" dirty="0">
                          <a:solidFill>
                            <a:schemeClr val="tx1"/>
                          </a:solidFill>
                        </a:rPr>
                        <a:t>NHÓM: 2,4,6</a:t>
                      </a:r>
                    </a:p>
                  </a:txBody>
                  <a:tcPr>
                    <a:solidFill>
                      <a:schemeClr val="accent4">
                        <a:lumMod val="60000"/>
                        <a:lumOff val="40000"/>
                      </a:schemeClr>
                    </a:solidFill>
                  </a:tcPr>
                </a:tc>
                <a:tc>
                  <a:txBody>
                    <a:bodyPr/>
                    <a:lstStyle/>
                    <a:p>
                      <a:r>
                        <a:rPr lang="en-US" dirty="0" err="1">
                          <a:solidFill>
                            <a:schemeClr val="tx1"/>
                          </a:solidFill>
                        </a:rPr>
                        <a:t>Hoạt</a:t>
                      </a:r>
                      <a:r>
                        <a:rPr lang="en-US" dirty="0">
                          <a:solidFill>
                            <a:schemeClr val="tx1"/>
                          </a:solidFill>
                        </a:rPr>
                        <a:t> </a:t>
                      </a:r>
                      <a:r>
                        <a:rPr lang="en-US" dirty="0" err="1">
                          <a:solidFill>
                            <a:schemeClr val="tx1"/>
                          </a:solidFill>
                        </a:rPr>
                        <a:t>động</a:t>
                      </a:r>
                      <a:r>
                        <a:rPr lang="en-US" dirty="0">
                          <a:solidFill>
                            <a:schemeClr val="tx1"/>
                          </a:solidFill>
                        </a:rPr>
                        <a:t> </a:t>
                      </a:r>
                      <a:r>
                        <a:rPr lang="en-US" dirty="0" err="1">
                          <a:solidFill>
                            <a:schemeClr val="tx1"/>
                          </a:solidFill>
                        </a:rPr>
                        <a:t>làm</a:t>
                      </a:r>
                      <a:r>
                        <a:rPr lang="en-US" dirty="0">
                          <a:solidFill>
                            <a:schemeClr val="tx1"/>
                          </a:solidFill>
                        </a:rPr>
                        <a:t> </a:t>
                      </a:r>
                      <a:r>
                        <a:rPr lang="en-US" dirty="0" err="1">
                          <a:solidFill>
                            <a:schemeClr val="tx1"/>
                          </a:solidFill>
                        </a:rPr>
                        <a:t>câu</a:t>
                      </a:r>
                      <a:r>
                        <a:rPr lang="en-US" dirty="0">
                          <a:solidFill>
                            <a:schemeClr val="tx1"/>
                          </a:solidFill>
                        </a:rPr>
                        <a:t> b </a:t>
                      </a:r>
                      <a:r>
                        <a:rPr lang="en-US" dirty="0" err="1">
                          <a:solidFill>
                            <a:schemeClr val="tx1"/>
                          </a:solidFill>
                        </a:rPr>
                        <a:t>và</a:t>
                      </a:r>
                      <a:r>
                        <a:rPr lang="en-US" dirty="0">
                          <a:solidFill>
                            <a:schemeClr val="tx1"/>
                          </a:solidFill>
                        </a:rPr>
                        <a:t> c</a:t>
                      </a:r>
                    </a:p>
                  </a:txBody>
                  <a:tcPr>
                    <a:solidFill>
                      <a:schemeClr val="accent4">
                        <a:lumMod val="60000"/>
                        <a:lumOff val="40000"/>
                      </a:schemeClr>
                    </a:solidFill>
                  </a:tcPr>
                </a:tc>
                <a:extLst>
                  <a:ext uri="{0D108BD9-81ED-4DB2-BD59-A6C34878D82A}">
                    <a16:rowId xmlns:a16="http://schemas.microsoft.com/office/drawing/2014/main" val="77107375"/>
                  </a:ext>
                </a:extLst>
              </a:tr>
            </a:tbl>
          </a:graphicData>
        </a:graphic>
      </p:graphicFrame>
    </p:spTree>
    <p:extLst>
      <p:ext uri="{BB962C8B-B14F-4D97-AF65-F5344CB8AC3E}">
        <p14:creationId xmlns:p14="http://schemas.microsoft.com/office/powerpoint/2010/main" val="732446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A73E6-61F9-4608-957C-A7465C16ED9B}"/>
              </a:ext>
            </a:extLst>
          </p:cNvPr>
          <p:cNvSpPr txBox="1"/>
          <p:nvPr/>
        </p:nvSpPr>
        <p:spPr>
          <a:xfrm>
            <a:off x="3023828" y="146941"/>
            <a:ext cx="39964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I. BIỂU ĐỒ ĐOẠN THẲNG</a:t>
            </a:r>
          </a:p>
        </p:txBody>
      </p:sp>
      <p:pic>
        <p:nvPicPr>
          <p:cNvPr id="3" name="Picture 2">
            <a:extLst>
              <a:ext uri="{FF2B5EF4-FFF2-40B4-BE49-F238E27FC236}">
                <a16:creationId xmlns:a16="http://schemas.microsoft.com/office/drawing/2014/main" id="{E82D2AC8-906F-4F94-852F-A9EA145A032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43728" y="691173"/>
            <a:ext cx="840608" cy="428439"/>
          </a:xfrm>
          <a:prstGeom prst="rect">
            <a:avLst/>
          </a:prstGeom>
        </p:spPr>
      </p:pic>
      <p:sp>
        <p:nvSpPr>
          <p:cNvPr id="6" name="TextBox 5">
            <a:extLst>
              <a:ext uri="{FF2B5EF4-FFF2-40B4-BE49-F238E27FC236}">
                <a16:creationId xmlns:a16="http://schemas.microsoft.com/office/drawing/2014/main" id="{82192AFB-3CF2-459D-97F0-8BE48BFCBD24}"/>
              </a:ext>
            </a:extLst>
          </p:cNvPr>
          <p:cNvSpPr txBox="1"/>
          <p:nvPr/>
        </p:nvSpPr>
        <p:spPr>
          <a:xfrm>
            <a:off x="2484336" y="697907"/>
            <a:ext cx="5796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11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 name="TextBox 9">
            <a:extLst>
              <a:ext uri="{FF2B5EF4-FFF2-40B4-BE49-F238E27FC236}">
                <a16:creationId xmlns:a16="http://schemas.microsoft.com/office/drawing/2014/main" id="{F968E3D8-D644-41C7-8343-51B0ED0CA337}"/>
              </a:ext>
            </a:extLst>
          </p:cNvPr>
          <p:cNvSpPr txBox="1"/>
          <p:nvPr/>
        </p:nvSpPr>
        <p:spPr>
          <a:xfrm>
            <a:off x="4572000" y="1598044"/>
            <a:ext cx="4047182"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Đối</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tượng</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trục</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3" name="Picture 12" descr="Chart&#10;&#10;Description automatically generated">
            <a:extLst>
              <a:ext uri="{FF2B5EF4-FFF2-40B4-BE49-F238E27FC236}">
                <a16:creationId xmlns:a16="http://schemas.microsoft.com/office/drawing/2014/main" id="{9759105E-6775-4196-BEB9-8A5A7A5ADCB0}"/>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91978" y="1744452"/>
            <a:ext cx="4047182" cy="2515126"/>
          </a:xfrm>
          <a:prstGeom prst="roundRect">
            <a:avLst/>
          </a:prstGeom>
        </p:spPr>
      </p:pic>
      <p:pic>
        <p:nvPicPr>
          <p:cNvPr id="15" name="Picture 2" descr="Giáo Dục, Học Tập, Học Sinh, Kiến Thức, Học Nhóm, Tải hình PNG 187 -  Free.Vector6.com">
            <a:extLst>
              <a:ext uri="{FF2B5EF4-FFF2-40B4-BE49-F238E27FC236}">
                <a16:creationId xmlns:a16="http://schemas.microsoft.com/office/drawing/2014/main" id="{A65364C8-38A5-44E3-AAB0-6D1141CC5C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7" y="-234128"/>
            <a:ext cx="1646370" cy="12238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61B2843-172A-4AE2-8B6B-555620C1F1DD}"/>
              </a:ext>
            </a:extLst>
          </p:cNvPr>
          <p:cNvSpPr txBox="1"/>
          <p:nvPr/>
        </p:nvSpPr>
        <p:spPr>
          <a:xfrm>
            <a:off x="4572000" y="2716560"/>
            <a:ext cx="4047182" cy="17030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Các</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đối</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tượng</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thống</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kê</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là</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các</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năm</a:t>
            </a:r>
            <a:r>
              <a:rPr lang="en-US" b="1" dirty="0">
                <a:effectLst/>
                <a:latin typeface="Arial" panose="020B0604020202020204" pitchFamily="34" charset="0"/>
                <a:ea typeface="Calibri" panose="020F0502020204030204" pitchFamily="34" charset="0"/>
                <a:cs typeface="Arial" panose="020B0604020202020204" pitchFamily="34" charset="0"/>
              </a:rPr>
              <a:t>: 1986, 1991, 2010, 2017 2018, 2019, 2020 </a:t>
            </a:r>
            <a:r>
              <a:rPr lang="en-US" b="1" dirty="0" err="1">
                <a:effectLst/>
                <a:latin typeface="Arial" panose="020B0604020202020204" pitchFamily="34" charset="0"/>
                <a:ea typeface="Calibri" panose="020F0502020204030204" pitchFamily="34" charset="0"/>
                <a:cs typeface="Arial" panose="020B0604020202020204" pitchFamily="34" charset="0"/>
              </a:rPr>
              <a:t>được</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biểu</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diễn</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trên</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trục</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nằm</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ngang</a:t>
            </a:r>
            <a:r>
              <a:rPr lang="en-US" b="1" dirty="0">
                <a:effectLst/>
                <a:latin typeface="Arial" panose="020B0604020202020204" pitchFamily="34" charset="0"/>
                <a:ea typeface="Calibri" panose="020F0502020204030204" pitchFamily="34" charset="0"/>
                <a:cs typeface="Arial" panose="020B0604020202020204" pitchFamily="34" charset="0"/>
              </a:rPr>
              <a:t>.</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935342"/>
      </p:ext>
    </p:extLst>
  </p:cSld>
  <p:clrMapOvr>
    <a:masterClrMapping/>
  </p:clrMapOvr>
  <mc:AlternateContent xmlns:mc="http://schemas.openxmlformats.org/markup-compatibility/2006" xmlns:p159="http://schemas.microsoft.com/office/powerpoint/2015/09/main">
    <mc:Choice Requires="p159">
      <p:transition spd="med" advClick="0" advTm="3000">
        <p159:morph option="byChar"/>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A73E6-61F9-4608-957C-A7465C16ED9B}"/>
              </a:ext>
            </a:extLst>
          </p:cNvPr>
          <p:cNvSpPr txBox="1"/>
          <p:nvPr/>
        </p:nvSpPr>
        <p:spPr>
          <a:xfrm>
            <a:off x="3023828" y="146941"/>
            <a:ext cx="39964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I. BIỂU ĐỒ ĐOẠN THẲNG</a:t>
            </a:r>
          </a:p>
        </p:txBody>
      </p:sp>
      <p:pic>
        <p:nvPicPr>
          <p:cNvPr id="3" name="Picture 2">
            <a:extLst>
              <a:ext uri="{FF2B5EF4-FFF2-40B4-BE49-F238E27FC236}">
                <a16:creationId xmlns:a16="http://schemas.microsoft.com/office/drawing/2014/main" id="{E82D2AC8-906F-4F94-852F-A9EA145A032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43728" y="691173"/>
            <a:ext cx="840608" cy="428439"/>
          </a:xfrm>
          <a:prstGeom prst="rect">
            <a:avLst/>
          </a:prstGeom>
        </p:spPr>
      </p:pic>
      <p:sp>
        <p:nvSpPr>
          <p:cNvPr id="6" name="TextBox 5">
            <a:extLst>
              <a:ext uri="{FF2B5EF4-FFF2-40B4-BE49-F238E27FC236}">
                <a16:creationId xmlns:a16="http://schemas.microsoft.com/office/drawing/2014/main" id="{82192AFB-3CF2-459D-97F0-8BE48BFCBD24}"/>
              </a:ext>
            </a:extLst>
          </p:cNvPr>
          <p:cNvSpPr txBox="1"/>
          <p:nvPr/>
        </p:nvSpPr>
        <p:spPr>
          <a:xfrm>
            <a:off x="2484336" y="697907"/>
            <a:ext cx="5796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11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 name="TextBox 9">
            <a:extLst>
              <a:ext uri="{FF2B5EF4-FFF2-40B4-BE49-F238E27FC236}">
                <a16:creationId xmlns:a16="http://schemas.microsoft.com/office/drawing/2014/main" id="{F968E3D8-D644-41C7-8343-51B0ED0CA337}"/>
              </a:ext>
            </a:extLst>
          </p:cNvPr>
          <p:cNvSpPr txBox="1"/>
          <p:nvPr/>
        </p:nvSpPr>
        <p:spPr>
          <a:xfrm>
            <a:off x="4564469" y="1427958"/>
            <a:ext cx="4047182" cy="958660"/>
          </a:xfrm>
          <a:prstGeom prst="rect">
            <a:avLst/>
          </a:prstGeom>
          <a:noFill/>
        </p:spPr>
        <p:txBody>
          <a:bodyPr wrap="square" rtlCol="0">
            <a:spAutoFit/>
          </a:bodyPr>
          <a:lstStyle/>
          <a:p>
            <a:pPr algn="just">
              <a:lnSpc>
                <a:spcPct val="150000"/>
              </a:lnSpc>
            </a:pPr>
            <a:r>
              <a:rPr lang="en-US" sz="2000" i="1" dirty="0">
                <a:latin typeface="Arial" panose="020B0604020202020204" pitchFamily="34" charset="0"/>
                <a:cs typeface="Arial" panose="020B0604020202020204" pitchFamily="34" charset="0"/>
              </a:rPr>
              <a:t>b) </a:t>
            </a:r>
            <a:r>
              <a:rPr lang="en-US" sz="2000" i="1" dirty="0" err="1">
                <a:latin typeface="Arial" panose="020B0604020202020204" pitchFamily="34" charset="0"/>
                <a:cs typeface="Arial" panose="020B0604020202020204" pitchFamily="34" charset="0"/>
              </a:rPr>
              <a:t>Tiêu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chí</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thống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kê</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gì</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được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biểu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diễn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trên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trục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nào</a:t>
            </a:r>
            <a:r>
              <a:rPr lang="en-US" sz="2000" i="1" dirty="0">
                <a:latin typeface="Arial" panose="020B0604020202020204" pitchFamily="34" charset="0"/>
                <a:cs typeface="Arial" panose="020B0604020202020204" pitchFamily="34" charset="0"/>
              </a:rPr>
              <a:t>;</a:t>
            </a:r>
          </a:p>
        </p:txBody>
      </p:sp>
      <p:pic>
        <p:nvPicPr>
          <p:cNvPr id="13" name="Picture 12" descr="Chart&#10;&#10;Description automatically generated">
            <a:extLst>
              <a:ext uri="{FF2B5EF4-FFF2-40B4-BE49-F238E27FC236}">
                <a16:creationId xmlns:a16="http://schemas.microsoft.com/office/drawing/2014/main" id="{9759105E-6775-4196-BEB9-8A5A7A5ADCB0}"/>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91978" y="1744452"/>
            <a:ext cx="4047182" cy="2515126"/>
          </a:xfrm>
          <a:prstGeom prst="roundRect">
            <a:avLst/>
          </a:prstGeom>
        </p:spPr>
      </p:pic>
      <p:pic>
        <p:nvPicPr>
          <p:cNvPr id="15" name="Picture 2" descr="Giáo Dục, Học Tập, Học Sinh, Kiến Thức, Học Nhóm, Tải hình PNG 187 -  Free.Vector6.com">
            <a:extLst>
              <a:ext uri="{FF2B5EF4-FFF2-40B4-BE49-F238E27FC236}">
                <a16:creationId xmlns:a16="http://schemas.microsoft.com/office/drawing/2014/main" id="{A65364C8-38A5-44E3-AAB0-6D1141CC5C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76" y="-98817"/>
            <a:ext cx="1646370" cy="12238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61B2843-172A-4AE2-8B6B-555620C1F1DD}"/>
              </a:ext>
            </a:extLst>
          </p:cNvPr>
          <p:cNvSpPr txBox="1"/>
          <p:nvPr/>
        </p:nvSpPr>
        <p:spPr>
          <a:xfrm>
            <a:off x="4564469" y="2403015"/>
            <a:ext cx="4264960" cy="2343655"/>
          </a:xfrm>
          <a:prstGeom prst="rect">
            <a:avLst/>
          </a:prstGeom>
          <a:noFill/>
        </p:spPr>
        <p:txBody>
          <a:bodyPr wrap="square" rtlCol="0">
            <a:spAutoFit/>
          </a:bodyPr>
          <a:lstStyle/>
          <a:p>
            <a:pPr lvl="0" algn="just">
              <a:lnSpc>
                <a:spcPct val="150000"/>
              </a:lnSpc>
            </a:pP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Tiêu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chí</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thống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kê</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nhập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quân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đầu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a:t>
            </a:r>
            <a:r>
              <a:rPr lang="en-US" sz="2000" b="1" dirty="0" err="1">
                <a:latin typeface="Arial" panose="020B0604020202020204" pitchFamily="34" charset="0"/>
                <a:cs typeface="Arial" panose="020B0604020202020204" pitchFamily="34" charset="0"/>
              </a:rPr>
              <a:t>năm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Việt</a:t>
            </a:r>
            <a:r>
              <a:rPr lang="en-US" sz="2000" b="1" dirty="0">
                <a:latin typeface="Arial" panose="020B0604020202020204" pitchFamily="34" charset="0"/>
                <a:cs typeface="Arial" panose="020B0604020202020204" pitchFamily="34" charset="0"/>
              </a:rPr>
              <a:t> Nam (</a:t>
            </a:r>
            <a:r>
              <a:rPr lang="en-US" sz="2000" b="1" dirty="0" err="1">
                <a:latin typeface="Arial" panose="020B0604020202020204" pitchFamily="34" charset="0"/>
                <a:cs typeface="Arial" panose="020B0604020202020204" pitchFamily="34" charset="0"/>
              </a:rPr>
              <a:t>tính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theo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đô</a:t>
            </a:r>
            <a:r>
              <a:rPr lang="en-US" sz="2000" b="1" dirty="0">
                <a:latin typeface="Arial" panose="020B0604020202020204" pitchFamily="34" charset="0"/>
                <a:cs typeface="Arial" panose="020B0604020202020204" pitchFamily="34" charset="0"/>
              </a:rPr>
              <a:t> la </a:t>
            </a:r>
            <a:r>
              <a:rPr lang="en-US" sz="2000" b="1" dirty="0" err="1">
                <a:latin typeface="Arial" panose="020B0604020202020204" pitchFamily="34" charset="0"/>
                <a:cs typeface="Arial" panose="020B0604020202020204" pitchFamily="34" charset="0"/>
              </a:rPr>
              <a:t>Mỹ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những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năm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nêu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trên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được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biểu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diễn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trục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thẳng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đứng</a:t>
            </a:r>
            <a:r>
              <a:rPr lang="en-US" sz="2000" b="1" dirty="0">
                <a:latin typeface="Arial" panose="020B0604020202020204" pitchFamily="34" charset="0"/>
                <a:cs typeface="Arial" panose="020B0604020202020204" pitchFamily="34" charset="0"/>
              </a:rPr>
              <a:t> </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550443"/>
      </p:ext>
    </p:extLst>
  </p:cSld>
  <p:clrMapOvr>
    <a:masterClrMapping/>
  </p:clrMapOvr>
  <mc:AlternateContent xmlns:mc="http://schemas.openxmlformats.org/markup-compatibility/2006" xmlns:p159="http://schemas.microsoft.com/office/powerpoint/2015/09/main">
    <mc:Choice Requires="p159">
      <p:transition spd="med" advClick="0" advTm="3000">
        <p159:morph option="byChar"/>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A73E6-61F9-4608-957C-A7465C16ED9B}"/>
              </a:ext>
            </a:extLst>
          </p:cNvPr>
          <p:cNvSpPr txBox="1"/>
          <p:nvPr/>
        </p:nvSpPr>
        <p:spPr>
          <a:xfrm>
            <a:off x="3131840" y="279747"/>
            <a:ext cx="39964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I. BIỂU ĐỒ ĐOẠN THẲNG</a:t>
            </a:r>
          </a:p>
        </p:txBody>
      </p:sp>
      <p:pic>
        <p:nvPicPr>
          <p:cNvPr id="3" name="Picture 2">
            <a:extLst>
              <a:ext uri="{FF2B5EF4-FFF2-40B4-BE49-F238E27FC236}">
                <a16:creationId xmlns:a16="http://schemas.microsoft.com/office/drawing/2014/main" id="{E82D2AC8-906F-4F94-852F-A9EA145A032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22033" y="859393"/>
            <a:ext cx="840608" cy="428439"/>
          </a:xfrm>
          <a:prstGeom prst="rect">
            <a:avLst/>
          </a:prstGeom>
        </p:spPr>
      </p:pic>
      <p:sp>
        <p:nvSpPr>
          <p:cNvPr id="6" name="TextBox 5">
            <a:extLst>
              <a:ext uri="{FF2B5EF4-FFF2-40B4-BE49-F238E27FC236}">
                <a16:creationId xmlns:a16="http://schemas.microsoft.com/office/drawing/2014/main" id="{82192AFB-3CF2-459D-97F0-8BE48BFCBD24}"/>
              </a:ext>
            </a:extLst>
          </p:cNvPr>
          <p:cNvSpPr txBox="1"/>
          <p:nvPr/>
        </p:nvSpPr>
        <p:spPr>
          <a:xfrm>
            <a:off x="2762641" y="866127"/>
            <a:ext cx="5796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11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 name="TextBox 9">
            <a:extLst>
              <a:ext uri="{FF2B5EF4-FFF2-40B4-BE49-F238E27FC236}">
                <a16:creationId xmlns:a16="http://schemas.microsoft.com/office/drawing/2014/main" id="{F968E3D8-D644-41C7-8343-51B0ED0CA337}"/>
              </a:ext>
            </a:extLst>
          </p:cNvPr>
          <p:cNvSpPr txBox="1"/>
          <p:nvPr/>
        </p:nvSpPr>
        <p:spPr>
          <a:xfrm>
            <a:off x="4495412" y="1304318"/>
            <a:ext cx="4200357" cy="1420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i="1" dirty="0">
                <a:latin typeface="Arial" panose="020B0604020202020204" pitchFamily="34" charset="0"/>
                <a:cs typeface="Arial" panose="020B0604020202020204" pitchFamily="34" charset="0"/>
              </a:rPr>
              <a:t>c) </a:t>
            </a:r>
            <a:r>
              <a:rPr lang="en-US" sz="2000" i="1" dirty="0" err="1">
                <a:latin typeface="Arial" panose="020B0604020202020204" pitchFamily="34" charset="0"/>
                <a:cs typeface="Arial" panose="020B0604020202020204" pitchFamily="34" charset="0"/>
              </a:rPr>
              <a:t>Mỗi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điểm</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đầu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mút</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của</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các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đoạn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thẳng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trong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đường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gấp</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khúc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được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xác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định</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như</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thế</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nào</a:t>
            </a:r>
            <a:r>
              <a:rPr lang="en-US" sz="2000" i="1" dirty="0">
                <a:latin typeface="Arial" panose="020B0604020202020204" pitchFamily="34" charset="0"/>
                <a:cs typeface="Arial" panose="020B0604020202020204" pitchFamily="34" charset="0"/>
              </a:rPr>
              <a:t>.</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descr="Chart&#10;&#10;Description automatically generated">
            <a:extLst>
              <a:ext uri="{FF2B5EF4-FFF2-40B4-BE49-F238E27FC236}">
                <a16:creationId xmlns:a16="http://schemas.microsoft.com/office/drawing/2014/main" id="{9759105E-6775-4196-BEB9-8A5A7A5ADCB0}"/>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15516" y="1907288"/>
            <a:ext cx="4047182" cy="2515126"/>
          </a:xfrm>
          <a:prstGeom prst="roundRect">
            <a:avLst/>
          </a:prstGeom>
        </p:spPr>
      </p:pic>
      <p:pic>
        <p:nvPicPr>
          <p:cNvPr id="15" name="Picture 2" descr="Giáo Dục, Học Tập, Học Sinh, Kiến Thức, Học Nhóm, Tải hình PNG 187 -  Free.Vector6.com">
            <a:extLst>
              <a:ext uri="{FF2B5EF4-FFF2-40B4-BE49-F238E27FC236}">
                <a16:creationId xmlns:a16="http://schemas.microsoft.com/office/drawing/2014/main" id="{A65364C8-38A5-44E3-AAB0-6D1141CC5C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9561"/>
            <a:ext cx="1646370" cy="12238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61B2843-172A-4AE2-8B6B-555620C1F1DD}"/>
              </a:ext>
            </a:extLst>
          </p:cNvPr>
          <p:cNvSpPr txBox="1"/>
          <p:nvPr/>
        </p:nvSpPr>
        <p:spPr>
          <a:xfrm>
            <a:off x="4495412" y="2718118"/>
            <a:ext cx="4360609" cy="2118529"/>
          </a:xfrm>
          <a:prstGeom prst="rect">
            <a:avLst/>
          </a:prstGeom>
          <a:noFill/>
        </p:spPr>
        <p:txBody>
          <a:bodyPr wrap="square" rtlCol="0">
            <a:spAutoFit/>
          </a:bodyPr>
          <a:lstStyle/>
          <a:p>
            <a:pPr algn="just">
              <a:lnSpc>
                <a:spcPct val="150000"/>
              </a:lnSpc>
            </a:pP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Mỗi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điểm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đầu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mút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của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các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đoạn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thẳng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trong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đường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gấp</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khúc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được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xác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định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bởi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thống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kê</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và</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nhập</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bình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quân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đầu</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người</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năm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của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Việt</a:t>
            </a:r>
            <a:r>
              <a:rPr lang="en-US" b="1" dirty="0">
                <a:latin typeface="Arial" panose="020B0604020202020204" pitchFamily="34" charset="0"/>
                <a:cs typeface="Arial" panose="020B0604020202020204" pitchFamily="34" charset="0"/>
              </a:rPr>
              <a:t> Nam </a:t>
            </a:r>
            <a:r>
              <a:rPr lang="en-US" b="1" dirty="0" err="1">
                <a:latin typeface="Arial" panose="020B0604020202020204" pitchFamily="34" charset="0"/>
                <a:cs typeface="Arial" panose="020B0604020202020204" pitchFamily="34" charset="0"/>
              </a:rPr>
              <a:t>trong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năm</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đó</a:t>
            </a:r>
            <a:r>
              <a:rPr lang="en-US"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70163116"/>
      </p:ext>
    </p:extLst>
  </p:cSld>
  <p:clrMapOvr>
    <a:masterClrMapping/>
  </p:clrMapOvr>
  <mc:AlternateContent xmlns:mc="http://schemas.openxmlformats.org/markup-compatibility/2006" xmlns:p159="http://schemas.microsoft.com/office/powerpoint/2015/09/main">
    <mc:Choice Requires="p159">
      <p:transition spd="med" advClick="0" advTm="3000">
        <p159:morph option="byChar"/>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447"/>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1F497D"/>
      </a:dk2>
      <a:lt2>
        <a:srgbClr val="EEECE1"/>
      </a:lt2>
      <a:accent1>
        <a:srgbClr val="56E0C4"/>
      </a:accent1>
      <a:accent2>
        <a:srgbClr val="1A99A5"/>
      </a:accent2>
      <a:accent3>
        <a:srgbClr val="56E0C4"/>
      </a:accent3>
      <a:accent4>
        <a:srgbClr val="1A99A5"/>
      </a:accent4>
      <a:accent5>
        <a:srgbClr val="56E0C4"/>
      </a:accent5>
      <a:accent6>
        <a:srgbClr val="1A99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0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1">
      <a:dk1>
        <a:sysClr val="windowText" lastClr="000000"/>
      </a:dk1>
      <a:lt1>
        <a:sysClr val="window" lastClr="FFFFFF"/>
      </a:lt1>
      <a:dk2>
        <a:srgbClr val="1F497D"/>
      </a:dk2>
      <a:lt2>
        <a:srgbClr val="EEECE1"/>
      </a:lt2>
      <a:accent1>
        <a:srgbClr val="56E0C4"/>
      </a:accent1>
      <a:accent2>
        <a:srgbClr val="1A99A5"/>
      </a:accent2>
      <a:accent3>
        <a:srgbClr val="56E0C4"/>
      </a:accent3>
      <a:accent4>
        <a:srgbClr val="1A99A5"/>
      </a:accent4>
      <a:accent5>
        <a:srgbClr val="56E0C4"/>
      </a:accent5>
      <a:accent6>
        <a:srgbClr val="1A99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000" dirty="0"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1569</TotalTime>
  <Words>1726</Words>
  <Application>Microsoft Office PowerPoint</Application>
  <PresentationFormat>Custom</PresentationFormat>
  <Paragraphs>261</Paragraphs>
  <Slides>30</Slides>
  <Notes>25</Notes>
  <HiddenSlides>0</HiddenSlides>
  <MMClips>15</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微软雅黑</vt:lpstr>
      <vt:lpstr>Arial</vt:lpstr>
      <vt:lpstr>Arial Unicode MS</vt:lpstr>
      <vt:lpstr>Calibri</vt:lpstr>
      <vt:lpstr>Calibri Light</vt:lpstr>
      <vt:lpstr>Times New Roman</vt:lpstr>
      <vt:lpstr>UTM Avo</vt:lpstr>
      <vt:lpstr>Wingdings</vt:lpstr>
      <vt:lpstr>汉仪小麦体简</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447</dc:title>
  <dc:creator>Administrator</dc:creator>
  <cp:lastModifiedBy>Dell I5</cp:lastModifiedBy>
  <cp:revision>180</cp:revision>
  <dcterms:created xsi:type="dcterms:W3CDTF">2017-06-17T14:14:12Z</dcterms:created>
  <dcterms:modified xsi:type="dcterms:W3CDTF">2025-02-10T13:36:52Z</dcterms:modified>
</cp:coreProperties>
</file>