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6" r:id="rId2"/>
    <p:sldId id="268" r:id="rId3"/>
    <p:sldId id="371" r:id="rId4"/>
    <p:sldId id="385" r:id="rId5"/>
    <p:sldId id="362" r:id="rId6"/>
    <p:sldId id="273" r:id="rId7"/>
    <p:sldId id="411" r:id="rId8"/>
    <p:sldId id="412" r:id="rId9"/>
    <p:sldId id="334" r:id="rId10"/>
    <p:sldId id="336" r:id="rId11"/>
    <p:sldId id="335" r:id="rId12"/>
    <p:sldId id="337" r:id="rId13"/>
    <p:sldId id="338" r:id="rId14"/>
    <p:sldId id="418" r:id="rId15"/>
    <p:sldId id="37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F0AC1-A8F4-4E82-9E3A-8572097EC13A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6FDE31-A3A5-4857-BF82-2F749AD49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060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Kick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bông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err="1"/>
              <a:t>án</a:t>
            </a:r>
            <a:r>
              <a:rPr lang="en-US"/>
              <a:t> đúng hay sai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4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6EE4A-88D7-4958-8B71-E9E5DC3036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094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143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0504D-0BDF-75A5-B304-D347D83D78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142457-79BA-62DA-5678-8D0366D3E5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D7CA3-0EAD-ED44-B9F1-CEE15FA21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F4F2-F1A9-4F94-8BD0-BFAE08B30AFB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604E1-95DB-0A46-C7BF-D96B21B53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0BFBA-B817-4AFB-4886-EC1420109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3D81-4EC4-4CC8-A438-460A34E7C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32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D1111-9BA9-2197-57E5-C9E5411E4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B6EE59-36F6-3206-3A62-CBE3775236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D44FB2-CE82-9FA9-1A0D-292BDC716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F4F2-F1A9-4F94-8BD0-BFAE08B30AFB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87DC0-8A2E-1F63-FEAF-BE9B07A82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00785-97C3-30C3-BDFC-52E397815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3D81-4EC4-4CC8-A438-460A34E7C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55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B96009-7F14-F173-ED06-2225721359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E358E4-A235-6D68-8446-8D9791B3C1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757AA-7224-1432-A2C6-8947AE69B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F4F2-F1A9-4F94-8BD0-BFAE08B30AFB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375C5-EBA3-2F88-1876-24C8301EF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86ED13-5609-D51D-38E5-6C2D12049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3D81-4EC4-4CC8-A438-460A34E7C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00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5CD0C-EB4E-BE8A-9967-86774809E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A389D-F31E-CAB7-DA41-6B93E4D3D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0A402-0073-DE88-D6DC-319BB36E7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F4F2-F1A9-4F94-8BD0-BFAE08B30AFB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268B46-EEAC-86E4-2E02-BB8B6FCFB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4357C-5437-7FA1-E71B-61C62220C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3D81-4EC4-4CC8-A438-460A34E7C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2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18AD2-4058-1DA9-6057-E5C383E35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8F77A9-5319-6A0C-8D44-D81CD00B6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168A3-06A9-0FD4-6FFD-C76B42019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F4F2-F1A9-4F94-8BD0-BFAE08B30AFB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F71F8-3CE8-7A75-C337-6CEABF259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C7615-76A8-0BA5-C3B6-12FED30EE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3D81-4EC4-4CC8-A438-460A34E7C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56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B3862-41FE-59FA-AA62-060008CEA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BF066-6B02-F0AE-C279-44920093E6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25981A-B145-ADC3-9C9F-AB5F6E0AB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6B885A-986E-1AC5-D608-9692C18C2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F4F2-F1A9-4F94-8BD0-BFAE08B30AFB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72188F-DBB9-2633-A89C-A863B7518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AA60CA-4C97-19A4-56CC-A8D92DD0F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3D81-4EC4-4CC8-A438-460A34E7C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35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37216-D701-2458-F379-09EA4366F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E6B770-3563-D033-0139-C71DE7FBB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6614FA-523A-515E-E4D8-87C388AEBA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DE4DA5-FB58-9900-961B-6EE6DA6BD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1ED8BE-20C4-9E33-5520-FE00EDE0E9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3465FF-4E0E-585C-6ECF-F6F74525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F4F2-F1A9-4F94-8BD0-BFAE08B30AFB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0ECD06-4D94-D73C-ABF6-4747F95D4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E60A74-CEAE-2168-030F-EA6812849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3D81-4EC4-4CC8-A438-460A34E7C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648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B1ED1-D707-4DE8-587B-2D4EA0E7D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529A79-0A03-55BE-465E-93FF6867F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F4F2-F1A9-4F94-8BD0-BFAE08B30AFB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DA19C0-8D2F-6F7D-28B6-5D57CF741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B48DC8-C9A9-5958-98CC-3255EAF47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3D81-4EC4-4CC8-A438-460A34E7C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70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B06AAC-9839-D0DA-D0CF-EC769265D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F4F2-F1A9-4F94-8BD0-BFAE08B30AFB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1BABF6-A828-DF98-8B51-F85D9D33E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694EFC-7444-3F66-A0F1-D03BAA9F7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3D81-4EC4-4CC8-A438-460A34E7C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076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E4C1B-4D6B-A875-63D7-055128E35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8FD48-9275-76FF-010C-C3F0CA1D5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585ED8-3F4D-3ED1-7C3D-63D3F9486D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AD6735-FFF1-8771-03C0-9E8F88DC4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F4F2-F1A9-4F94-8BD0-BFAE08B30AFB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E24AD5-F991-C0D0-0096-5ADFB517E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5F2727-52EB-5997-3E2E-3823286BD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3D81-4EC4-4CC8-A438-460A34E7C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784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BDB6B-3AEA-1954-849E-F2BE07671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6C1A06-2123-325E-0417-FB253A849B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FEA30F-EE62-C931-04BE-1806BF5C1F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1378F-08EC-E7AB-12E0-A4384EEAF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F4F2-F1A9-4F94-8BD0-BFAE08B30AFB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82E4FA-5638-0883-F804-04A0392F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63AB14-1002-411A-9BCB-44A9F6511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3D81-4EC4-4CC8-A438-460A34E7C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167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7CFAE0-0D5A-C982-6000-8A9109856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789A7-A511-F557-5438-5C2A68C85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A3A11-ADC7-413D-DB6E-6A9BBF76CB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8F4F2-F1A9-4F94-8BD0-BFAE08B30AFB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35CE9-033C-66DD-B5A7-4F7D686C75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9E0DA4-3889-3480-54E4-22F64FE543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83D81-4EC4-4CC8-A438-460A34E7C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27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5.png"/><Relationship Id="rId3" Type="http://schemas.openxmlformats.org/officeDocument/2006/relationships/audio" Target="../media/audio2.wav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3.png"/><Relationship Id="rId5" Type="http://schemas.openxmlformats.org/officeDocument/2006/relationships/image" Target="../media/image21.gif"/><Relationship Id="rId15" Type="http://schemas.openxmlformats.org/officeDocument/2006/relationships/image" Target="../media/image18.gif"/><Relationship Id="rId10" Type="http://schemas.openxmlformats.org/officeDocument/2006/relationships/image" Target="../media/image42.png"/><Relationship Id="rId4" Type="http://schemas.openxmlformats.org/officeDocument/2006/relationships/audio" Target="../media/audio3.wav"/><Relationship Id="rId9" Type="http://schemas.openxmlformats.org/officeDocument/2006/relationships/image" Target="../media/image19.gif"/><Relationship Id="rId1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13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46.png"/><Relationship Id="rId12" Type="http://schemas.openxmlformats.org/officeDocument/2006/relationships/image" Target="../media/image5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9.png"/><Relationship Id="rId5" Type="http://schemas.openxmlformats.org/officeDocument/2006/relationships/image" Target="../media/image18.gif"/><Relationship Id="rId10" Type="http://schemas.openxmlformats.org/officeDocument/2006/relationships/image" Target="../media/image48.png"/><Relationship Id="rId4" Type="http://schemas.openxmlformats.org/officeDocument/2006/relationships/image" Target="../media/image21.gif"/><Relationship Id="rId9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13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51.png"/><Relationship Id="rId12" Type="http://schemas.openxmlformats.org/officeDocument/2006/relationships/image" Target="../media/image5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54.png"/><Relationship Id="rId5" Type="http://schemas.openxmlformats.org/officeDocument/2006/relationships/image" Target="../media/image18.gif"/><Relationship Id="rId10" Type="http://schemas.openxmlformats.org/officeDocument/2006/relationships/image" Target="../media/image53.png"/><Relationship Id="rId4" Type="http://schemas.openxmlformats.org/officeDocument/2006/relationships/image" Target="../media/image21.gif"/><Relationship Id="rId9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13" Type="http://schemas.openxmlformats.org/officeDocument/2006/relationships/image" Target="../media/image20.png"/><Relationship Id="rId3" Type="http://schemas.openxmlformats.org/officeDocument/2006/relationships/audio" Target="../media/audio3.wav"/><Relationship Id="rId7" Type="http://schemas.openxmlformats.org/officeDocument/2006/relationships/image" Target="../media/image56.png"/><Relationship Id="rId12" Type="http://schemas.openxmlformats.org/officeDocument/2006/relationships/image" Target="../media/image6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59.png"/><Relationship Id="rId5" Type="http://schemas.openxmlformats.org/officeDocument/2006/relationships/image" Target="../media/image18.gif"/><Relationship Id="rId10" Type="http://schemas.openxmlformats.org/officeDocument/2006/relationships/image" Target="../media/image58.png"/><Relationship Id="rId4" Type="http://schemas.openxmlformats.org/officeDocument/2006/relationships/image" Target="../media/image21.gif"/><Relationship Id="rId9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13" Type="http://schemas.openxmlformats.org/officeDocument/2006/relationships/image" Target="../media/image20.png"/><Relationship Id="rId3" Type="http://schemas.openxmlformats.org/officeDocument/2006/relationships/audio" Target="../media/audio3.wav"/><Relationship Id="rId7" Type="http://schemas.openxmlformats.org/officeDocument/2006/relationships/image" Target="../media/image61.png"/><Relationship Id="rId12" Type="http://schemas.openxmlformats.org/officeDocument/2006/relationships/image" Target="../media/image6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64.png"/><Relationship Id="rId5" Type="http://schemas.openxmlformats.org/officeDocument/2006/relationships/image" Target="../media/image18.gif"/><Relationship Id="rId10" Type="http://schemas.openxmlformats.org/officeDocument/2006/relationships/image" Target="../media/image63.png"/><Relationship Id="rId4" Type="http://schemas.openxmlformats.org/officeDocument/2006/relationships/image" Target="../media/image21.gif"/><Relationship Id="rId9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38D3BC-0671-3CEC-51C1-DD8077C6712C}"/>
              </a:ext>
            </a:extLst>
          </p:cNvPr>
          <p:cNvSpPr txBox="1"/>
          <p:nvPr/>
        </p:nvSpPr>
        <p:spPr>
          <a:xfrm>
            <a:off x="1311492" y="964755"/>
            <a:ext cx="986398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377">
              <a:lnSpc>
                <a:spcPct val="100000"/>
              </a:lnSpc>
              <a:buClr>
                <a:srgbClr val="000000"/>
              </a:buClr>
              <a:defRPr/>
            </a:pP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Bài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5: </a:t>
            </a:r>
            <a:r>
              <a:rPr kumimoji="0" lang="vi-VN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Trường hợp bằng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Calibri"/>
            </a:endParaRPr>
          </a:p>
          <a:p>
            <a:pPr lvl="0" algn="ctr" defTabSz="914377">
              <a:lnSpc>
                <a:spcPct val="100000"/>
              </a:lnSpc>
              <a:buClr>
                <a:srgbClr val="000000"/>
              </a:buClr>
              <a:defRPr/>
            </a:pPr>
            <a:r>
              <a:rPr kumimoji="0" lang="vi-VN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nhau thứ hai của tam giác cạnh - góc - cạnh 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Calibri"/>
            </a:endParaRPr>
          </a:p>
          <a:p>
            <a:pPr lvl="0" algn="ctr" defTabSz="914377">
              <a:lnSpc>
                <a:spcPct val="100000"/>
              </a:lnSpc>
              <a:buClr>
                <a:srgbClr val="000000"/>
              </a:buClr>
              <a:defRPr/>
            </a:pP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Tiết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2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0667024D-077C-41FB-84FC-D91D5651A194}"/>
                  </a:ext>
                </a:extLst>
              </p:cNvPr>
              <p:cNvSpPr/>
              <p:nvPr/>
            </p:nvSpPr>
            <p:spPr>
              <a:xfrm>
                <a:off x="898649" y="311203"/>
                <a:ext cx="9307285" cy="2235094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09478">
                  <a:lnSpc>
                    <a:spcPct val="150000"/>
                  </a:lnSpc>
                </a:pPr>
                <a:r>
                  <a:rPr lang="vi-VN" sz="2400" b="1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Câu 1. </a:t>
                </a:r>
                <a:r>
                  <a:rPr lang="vi-VN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ABC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và tam giác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MHK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có: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AB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MH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vi-VN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</m:acc>
                    <m:r>
                      <m:rPr>
                        <m:nor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vi-VN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M</m:t>
                        </m:r>
                      </m:e>
                    </m:acc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. Cần thêm một điều kiện gì để tam giác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ABC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và tam giác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MHK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bằng nhau theo trường hợp cạnh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vi-VN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–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vi-VN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vi-VN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–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vi-VN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?</a:t>
                </a:r>
                <a:r>
                  <a:rPr lang="vi-VN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 </a:t>
                </a:r>
                <a:r>
                  <a:rPr lang="vi-VN" sz="2400" dirty="0">
                    <a:solidFill>
                      <a:schemeClr val="bg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 </a:t>
                </a:r>
                <a:endParaRPr lang="en-US" sz="2400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0667024D-077C-41FB-84FC-D91D5651A1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649" y="311203"/>
                <a:ext cx="9307285" cy="2235094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50" y="1904833"/>
            <a:ext cx="1600706" cy="16078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98ECE88-115D-4A1D-8452-F943FF1AC741}"/>
                  </a:ext>
                </a:extLst>
              </p:cNvPr>
              <p:cNvSpPr/>
              <p:nvPr/>
            </p:nvSpPr>
            <p:spPr>
              <a:xfrm>
                <a:off x="394950" y="5724065"/>
                <a:ext cx="2774179" cy="84182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2400" noProof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BC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MK</m:t>
                    </m:r>
                  </m:oMath>
                </a14:m>
                <a:endParaRPr lang="vi-VN" sz="2400" noProof="1">
                  <a:solidFill>
                    <a:prstClr val="black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98ECE88-115D-4A1D-8452-F943FF1AC7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50" y="5724065"/>
                <a:ext cx="2774179" cy="841829"/>
              </a:xfrm>
              <a:prstGeom prst="roundRect">
                <a:avLst/>
              </a:prstGeom>
              <a:blipFill>
                <a:blip r:embed="rId10"/>
                <a:stretch>
                  <a:fillRect l="-19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88E5E567-B90E-4275-AC51-C8D58F3AA2A7}"/>
                  </a:ext>
                </a:extLst>
              </p:cNvPr>
              <p:cNvSpPr/>
              <p:nvPr/>
            </p:nvSpPr>
            <p:spPr>
              <a:xfrm>
                <a:off x="3227245" y="5724065"/>
                <a:ext cx="2774179" cy="84182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2400" noProof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BC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HK</m:t>
                    </m:r>
                    <m:r>
                      <m:rPr>
                        <m:nor/>
                      </m:rPr>
                      <a:rPr lang="vi-VN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vi-VN" sz="2400" noProof="1">
                  <a:solidFill>
                    <a:prstClr val="black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88E5E567-B90E-4275-AC51-C8D58F3AA2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7245" y="5724065"/>
                <a:ext cx="2774179" cy="841829"/>
              </a:xfrm>
              <a:prstGeom prst="roundRect">
                <a:avLst/>
              </a:prstGeom>
              <a:blipFill>
                <a:blip r:embed="rId11"/>
                <a:stretch>
                  <a:fillRect l="-17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64E263D4-FF99-4115-A750-399C550760EE}"/>
                  </a:ext>
                </a:extLst>
              </p:cNvPr>
              <p:cNvSpPr/>
              <p:nvPr/>
            </p:nvSpPr>
            <p:spPr>
              <a:xfrm>
                <a:off x="6059540" y="5724065"/>
                <a:ext cx="2774179" cy="84182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2400" noProof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AC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MK</m:t>
                    </m:r>
                    <m:r>
                      <m:rPr>
                        <m:nor/>
                      </m:rPr>
                      <a:rPr lang="vi-VN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vi-VN" sz="2400" noProof="1">
                  <a:solidFill>
                    <a:prstClr val="black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64E263D4-FF99-4115-A750-399C550760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9540" y="5724065"/>
                <a:ext cx="2774179" cy="841829"/>
              </a:xfrm>
              <a:prstGeom prst="roundRect">
                <a:avLst/>
              </a:prstGeom>
              <a:blipFill>
                <a:blip r:embed="rId12"/>
                <a:stretch>
                  <a:fillRect l="-19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00BEFBB1-525B-415D-8E45-ADCB8FD217EA}"/>
                  </a:ext>
                </a:extLst>
              </p:cNvPr>
              <p:cNvSpPr/>
              <p:nvPr/>
            </p:nvSpPr>
            <p:spPr>
              <a:xfrm>
                <a:off x="8891835" y="5724065"/>
                <a:ext cx="2774179" cy="84182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492"/>
                <a:r>
                  <a:rPr lang="vi-VN" sz="2400" noProof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AC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HK</m:t>
                    </m:r>
                  </m:oMath>
                </a14:m>
                <a:endParaRPr lang="vi-VN" sz="2400" noProof="1">
                  <a:solidFill>
                    <a:prstClr val="black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00BEFBB1-525B-415D-8E45-ADCB8FD217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1835" y="5724065"/>
                <a:ext cx="2774179" cy="841829"/>
              </a:xfrm>
              <a:prstGeom prst="roundRect">
                <a:avLst/>
              </a:prstGeom>
              <a:blipFill>
                <a:blip r:embed="rId13"/>
                <a:stretch>
                  <a:fillRect l="-19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E5825044-4B38-3930-E537-E3275F1CAA3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1739" cy="11393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833" y="-129957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22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0667024D-077C-41FB-84FC-D91D5651A194}"/>
                  </a:ext>
                </a:extLst>
              </p:cNvPr>
              <p:cNvSpPr/>
              <p:nvPr/>
            </p:nvSpPr>
            <p:spPr>
              <a:xfrm>
                <a:off x="1632004" y="392637"/>
                <a:ext cx="7886047" cy="1928855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indent="0" algn="ctr" defTabSz="609478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2400" b="1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Câu 2. </a:t>
                </a:r>
                <a:r>
                  <a:rPr lang="vi-VN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BAC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và tam giác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KEF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BA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= </m:t>
                    </m:r>
                    <m:r>
                      <m:rPr>
                        <m:nor/>
                      </m:rPr>
                      <a:rPr lang="vi-VN" sz="240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EK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vi-VN" sz="24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</m:acc>
                    <m:r>
                      <m:rPr>
                        <m:nor/>
                      </m:rPr>
                      <a:rPr lang="en-US" sz="240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240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vi-VN" sz="24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</m:acc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CA</m:t>
                    </m:r>
                    <m:r>
                      <m:rPr>
                        <m:nor/>
                      </m:rPr>
                      <a:rPr lang="vi-VN" sz="240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=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240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KF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.  Phát biểu nào trong các phát biểu sau đây đúng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?</a:t>
                </a:r>
                <a:endParaRPr lang="vi-VN" sz="2400" noProof="1">
                  <a:solidFill>
                    <a:prstClr val="black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0667024D-077C-41FB-84FC-D91D5651A1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004" y="392637"/>
                <a:ext cx="7886047" cy="1928855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blipFill>
                <a:blip r:embed="rId7"/>
                <a:stretch>
                  <a:fillRect b="-15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8" y="1603081"/>
            <a:ext cx="1600706" cy="16078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98ECE88-115D-4A1D-8452-F943FF1AC741}"/>
                  </a:ext>
                </a:extLst>
              </p:cNvPr>
              <p:cNvSpPr/>
              <p:nvPr/>
            </p:nvSpPr>
            <p:spPr>
              <a:xfrm>
                <a:off x="394950" y="5724065"/>
                <a:ext cx="2774179" cy="84182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2400" noProof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Δ</m:t>
                    </m:r>
                    <m:r>
                      <m:rPr>
                        <m:nor/>
                      </m:rPr>
                      <a:rPr lang="vi-VN" sz="240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BAC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240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Δ</m:t>
                    </m:r>
                    <m:r>
                      <m:rPr>
                        <m:nor/>
                      </m:rPr>
                      <a:rPr lang="vi-VN" sz="240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EKF</m:t>
                    </m:r>
                  </m:oMath>
                </a14:m>
                <a:endParaRPr lang="vi-VN" sz="2400" noProof="1">
                  <a:solidFill>
                    <a:prstClr val="black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98ECE88-115D-4A1D-8452-F943FF1AC7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50" y="5724065"/>
                <a:ext cx="2774179" cy="841829"/>
              </a:xfrm>
              <a:prstGeom prst="roundRect">
                <a:avLst/>
              </a:prstGeom>
              <a:blipFill>
                <a:blip r:embed="rId9"/>
                <a:stretch>
                  <a:fillRect l="-19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88E5E567-B90E-4275-AC51-C8D58F3AA2A7}"/>
                  </a:ext>
                </a:extLst>
              </p:cNvPr>
              <p:cNvSpPr/>
              <p:nvPr/>
            </p:nvSpPr>
            <p:spPr>
              <a:xfrm>
                <a:off x="3227245" y="5724065"/>
                <a:ext cx="2774179" cy="84182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2400" noProof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Δ</m:t>
                    </m:r>
                    <m:r>
                      <m:rPr>
                        <m:nor/>
                      </m:rPr>
                      <a:rPr lang="vi-VN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BAC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Δ</m:t>
                    </m:r>
                    <m:r>
                      <m:rPr>
                        <m:nor/>
                      </m:rPr>
                      <a:rPr lang="vi-VN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EFK</m:t>
                    </m:r>
                  </m:oMath>
                </a14:m>
                <a:endParaRPr lang="vi-VN" sz="2400" noProof="1">
                  <a:solidFill>
                    <a:prstClr val="black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88E5E567-B90E-4275-AC51-C8D58F3AA2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7245" y="5724065"/>
                <a:ext cx="2774179" cy="841829"/>
              </a:xfrm>
              <a:prstGeom prst="roundRect">
                <a:avLst/>
              </a:prstGeom>
              <a:blipFill>
                <a:blip r:embed="rId10"/>
                <a:stretch>
                  <a:fillRect l="-17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64E263D4-FF99-4115-A750-399C550760EE}"/>
                  </a:ext>
                </a:extLst>
              </p:cNvPr>
              <p:cNvSpPr/>
              <p:nvPr/>
            </p:nvSpPr>
            <p:spPr>
              <a:xfrm>
                <a:off x="6059540" y="5724065"/>
                <a:ext cx="2774179" cy="84182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492"/>
                <a:r>
                  <a:rPr lang="vi-VN" sz="2400" noProof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Δ</m:t>
                    </m:r>
                    <m:r>
                      <m:rPr>
                        <m:nor/>
                      </m:rPr>
                      <a:rPr lang="vi-VN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BAC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Δ</m:t>
                    </m:r>
                    <m:r>
                      <m:rPr>
                        <m:nor/>
                      </m:rPr>
                      <a:rPr lang="vi-VN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FKE</m:t>
                    </m:r>
                  </m:oMath>
                </a14:m>
                <a:endParaRPr lang="vi-VN" sz="2400" noProof="1">
                  <a:solidFill>
                    <a:prstClr val="black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64E263D4-FF99-4115-A750-399C550760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9540" y="5724065"/>
                <a:ext cx="2774179" cy="841829"/>
              </a:xfrm>
              <a:prstGeom prst="roundRect">
                <a:avLst/>
              </a:prstGeom>
              <a:blipFill>
                <a:blip r:embed="rId11"/>
                <a:stretch>
                  <a:fillRect l="-19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00BEFBB1-525B-415D-8E45-ADCB8FD217EA}"/>
                  </a:ext>
                </a:extLst>
              </p:cNvPr>
              <p:cNvSpPr/>
              <p:nvPr/>
            </p:nvSpPr>
            <p:spPr>
              <a:xfrm>
                <a:off x="8891835" y="5724065"/>
                <a:ext cx="2774179" cy="84182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defTabSz="914492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2400" noProof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Δ</m:t>
                    </m:r>
                    <m:r>
                      <m:rPr>
                        <m:nor/>
                      </m:rPr>
                      <a:rPr lang="vi-VN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BAC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Δ</m:t>
                    </m:r>
                    <m:r>
                      <m:rPr>
                        <m:nor/>
                      </m:rPr>
                      <a:rPr lang="vi-VN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KEF</m:t>
                    </m:r>
                  </m:oMath>
                </a14:m>
                <a:endParaRPr lang="vi-VN" sz="2400" noProof="1">
                  <a:solidFill>
                    <a:prstClr val="black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00BEFBB1-525B-415D-8E45-ADCB8FD217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1835" y="5724065"/>
                <a:ext cx="2774179" cy="841829"/>
              </a:xfrm>
              <a:prstGeom prst="roundRect">
                <a:avLst/>
              </a:prstGeom>
              <a:blipFill>
                <a:blip r:embed="rId12"/>
                <a:stretch>
                  <a:fillRect l="-19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8E243B4C-3AFF-E220-420B-25B08810B81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1739" cy="113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91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0667024D-077C-41FB-84FC-D91D5651A194}"/>
                  </a:ext>
                </a:extLst>
              </p:cNvPr>
              <p:cNvSpPr/>
              <p:nvPr/>
            </p:nvSpPr>
            <p:spPr>
              <a:xfrm>
                <a:off x="945516" y="392706"/>
                <a:ext cx="8728836" cy="1928855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478">
                  <a:lnSpc>
                    <a:spcPct val="150000"/>
                  </a:lnSpc>
                  <a:defRPr/>
                </a:pPr>
                <a:r>
                  <a:rPr lang="vi-VN" sz="2400" b="1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Câu 3. </a:t>
                </a:r>
                <a:r>
                  <a:rPr lang="vi-VN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DEF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và tam giác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HKG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DE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HK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vi-VN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</m:acc>
                    <m:r>
                      <m:rPr>
                        <m:nor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vi-VN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</m:acc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EF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KG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, biết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vi-VN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D</m:t>
                        </m:r>
                      </m:e>
                    </m:acc>
                    <m:r>
                      <m:rPr>
                        <m:nor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70</m:t>
                    </m:r>
                    <m:r>
                      <m:rPr>
                        <m:nor/>
                      </m:rPr>
                      <a:rPr lang="vi-VN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, số đo góc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là:</a:t>
                </a:r>
                <a:endParaRPr lang="vi-VN" sz="2400" noProof="1">
                  <a:solidFill>
                    <a:prstClr val="black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0667024D-077C-41FB-84FC-D91D5651A1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516" y="392706"/>
                <a:ext cx="8728836" cy="1928855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8" y="1603081"/>
            <a:ext cx="1600706" cy="16078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98ECE88-115D-4A1D-8452-F943FF1AC741}"/>
                  </a:ext>
                </a:extLst>
              </p:cNvPr>
              <p:cNvSpPr/>
              <p:nvPr/>
            </p:nvSpPr>
            <p:spPr>
              <a:xfrm>
                <a:off x="394950" y="5724065"/>
                <a:ext cx="2774179" cy="84182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92"/>
                <a:r>
                  <a:rPr lang="vi-VN" sz="2400" noProof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70</m:t>
                    </m:r>
                    <m:r>
                      <m:rPr>
                        <m:nor/>
                      </m:rPr>
                      <a:rPr lang="vi-VN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vi-VN" sz="2400" noProof="1">
                  <a:solidFill>
                    <a:prstClr val="black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98ECE88-115D-4A1D-8452-F943FF1AC7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50" y="5724065"/>
                <a:ext cx="2774179" cy="841829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88E5E567-B90E-4275-AC51-C8D58F3AA2A7}"/>
                  </a:ext>
                </a:extLst>
              </p:cNvPr>
              <p:cNvSpPr/>
              <p:nvPr/>
            </p:nvSpPr>
            <p:spPr>
              <a:xfrm>
                <a:off x="3227245" y="5724065"/>
                <a:ext cx="2774179" cy="84182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defTabSz="914492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2400" noProof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8</m:t>
                    </m:r>
                    <m:r>
                      <m:rPr>
                        <m:nor/>
                      </m:rPr>
                      <a:rPr lang="vi-VN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m:rPr>
                        <m:nor/>
                      </m:rPr>
                      <a:rPr lang="vi-VN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vi-VN" sz="2400" noProof="1">
                  <a:solidFill>
                    <a:prstClr val="black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88E5E567-B90E-4275-AC51-C8D58F3AA2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7245" y="5724065"/>
                <a:ext cx="2774179" cy="841829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64E263D4-FF99-4115-A750-399C550760EE}"/>
                  </a:ext>
                </a:extLst>
              </p:cNvPr>
              <p:cNvSpPr/>
              <p:nvPr/>
            </p:nvSpPr>
            <p:spPr>
              <a:xfrm>
                <a:off x="6059540" y="5724065"/>
                <a:ext cx="2774179" cy="84182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92"/>
                <a:r>
                  <a:rPr lang="vi-VN" sz="2400" noProof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9</m:t>
                    </m:r>
                    <m:r>
                      <m:rPr>
                        <m:nor/>
                      </m:rPr>
                      <a:rPr lang="vi-VN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m:rPr>
                        <m:nor/>
                      </m:rPr>
                      <a:rPr lang="vi-VN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vi-VN" sz="2400" noProof="1">
                  <a:solidFill>
                    <a:prstClr val="black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64E263D4-FF99-4115-A750-399C550760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9540" y="5724065"/>
                <a:ext cx="2774179" cy="841829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00BEFBB1-525B-415D-8E45-ADCB8FD217EA}"/>
                  </a:ext>
                </a:extLst>
              </p:cNvPr>
              <p:cNvSpPr/>
              <p:nvPr/>
            </p:nvSpPr>
            <p:spPr>
              <a:xfrm>
                <a:off x="8891835" y="5724065"/>
                <a:ext cx="2774179" cy="84182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defTabSz="914492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2400" noProof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10</m:t>
                    </m:r>
                    <m:r>
                      <m:rPr>
                        <m:nor/>
                      </m:rPr>
                      <a:rPr lang="vi-VN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m:rPr>
                        <m:nor/>
                      </m:rPr>
                      <a:rPr lang="vi-VN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vi-VN" sz="2400" noProof="1">
                  <a:solidFill>
                    <a:prstClr val="black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00BEFBB1-525B-415D-8E45-ADCB8FD217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1835" y="5724065"/>
                <a:ext cx="2774179" cy="841829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B637351B-84DD-F078-1517-8BBCE936AB1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1739" cy="113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31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0667024D-077C-41FB-84FC-D91D5651A194}"/>
                  </a:ext>
                </a:extLst>
              </p:cNvPr>
              <p:cNvSpPr/>
              <p:nvPr/>
            </p:nvSpPr>
            <p:spPr>
              <a:xfrm>
                <a:off x="1494156" y="484146"/>
                <a:ext cx="8116188" cy="1928855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defTabSz="609478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2400" b="1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Câu 4. </a:t>
                </a:r>
                <a:r>
                  <a:rPr lang="vi-VN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 b="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ABC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b="0" i="0" dirty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</m:acc>
                    <m:r>
                      <m:rPr>
                        <m:nor/>
                      </m:rPr>
                      <a:rPr lang="en-US" sz="2400" b="0" i="0" dirty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2400" b="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2400" b="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90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°, tia phân giác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 b="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BD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của góc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 b="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B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 b="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D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2400" b="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2400" b="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AC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).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Trên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BC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lấy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E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sao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cho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BE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BA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. Hai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nào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sau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đây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?</a:t>
                </a:r>
                <a:endParaRPr lang="vi-VN" sz="2400" noProof="1">
                  <a:solidFill>
                    <a:prstClr val="black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0667024D-077C-41FB-84FC-D91D5651A1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156" y="484146"/>
                <a:ext cx="8116188" cy="1928855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blipFill>
                <a:blip r:embed="rId7"/>
                <a:stretch>
                  <a:fillRect b="-126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8" y="1603081"/>
            <a:ext cx="1600706" cy="16078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98ECE88-115D-4A1D-8452-F943FF1AC741}"/>
                  </a:ext>
                </a:extLst>
              </p:cNvPr>
              <p:cNvSpPr/>
              <p:nvPr/>
            </p:nvSpPr>
            <p:spPr>
              <a:xfrm>
                <a:off x="394950" y="5724065"/>
                <a:ext cx="2774179" cy="84182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2400" noProof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vi-VN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EDC</m:t>
                        </m:r>
                      </m:e>
                    </m:acc>
                    <m:r>
                      <m:rPr>
                        <m:nor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vi-VN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BAC</m:t>
                        </m:r>
                      </m:e>
                    </m:acc>
                  </m:oMath>
                </a14:m>
                <a:endParaRPr lang="vi-VN" sz="2400" noProof="1">
                  <a:solidFill>
                    <a:prstClr val="black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98ECE88-115D-4A1D-8452-F943FF1AC7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50" y="5724065"/>
                <a:ext cx="2774179" cy="841829"/>
              </a:xfrm>
              <a:prstGeom prst="roundRect">
                <a:avLst/>
              </a:prstGeom>
              <a:blipFill>
                <a:blip r:embed="rId9"/>
                <a:stretch>
                  <a:fillRect l="-19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88E5E567-B90E-4275-AC51-C8D58F3AA2A7}"/>
                  </a:ext>
                </a:extLst>
              </p:cNvPr>
              <p:cNvSpPr/>
              <p:nvPr/>
            </p:nvSpPr>
            <p:spPr>
              <a:xfrm>
                <a:off x="3227245" y="5724065"/>
                <a:ext cx="2774179" cy="84182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2400" noProof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vi-VN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EDC</m:t>
                        </m:r>
                        <m:r>
                          <a:rPr lang="en-US" sz="24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m:rPr>
                        <m:nor/>
                      </m:rPr>
                      <a:rPr lang="vi-VN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vi-VN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ACB</m:t>
                        </m:r>
                      </m:e>
                    </m:acc>
                  </m:oMath>
                </a14:m>
                <a:endParaRPr lang="vi-VN" sz="2400" noProof="1">
                  <a:solidFill>
                    <a:prstClr val="black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88E5E567-B90E-4275-AC51-C8D58F3AA2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7245" y="5724065"/>
                <a:ext cx="2774179" cy="841829"/>
              </a:xfrm>
              <a:prstGeom prst="roundRect">
                <a:avLst/>
              </a:prstGeom>
              <a:blipFill>
                <a:blip r:embed="rId10"/>
                <a:stretch>
                  <a:fillRect l="-17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64E263D4-FF99-4115-A750-399C550760EE}"/>
                  </a:ext>
                </a:extLst>
              </p:cNvPr>
              <p:cNvSpPr/>
              <p:nvPr/>
            </p:nvSpPr>
            <p:spPr>
              <a:xfrm>
                <a:off x="6059540" y="5724065"/>
                <a:ext cx="2774179" cy="84182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492"/>
                <a:r>
                  <a:rPr lang="vi-VN" sz="2400" noProof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vi-VN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EDC</m:t>
                        </m:r>
                      </m:e>
                    </m:acc>
                    <m:r>
                      <m:rPr>
                        <m:nor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vi-VN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ABC</m:t>
                        </m:r>
                      </m:e>
                    </m:acc>
                  </m:oMath>
                </a14:m>
                <a:endParaRPr lang="vi-VN" sz="2400" noProof="1">
                  <a:solidFill>
                    <a:prstClr val="black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64E263D4-FF99-4115-A750-399C550760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9540" y="5724065"/>
                <a:ext cx="2774179" cy="841829"/>
              </a:xfrm>
              <a:prstGeom prst="roundRect">
                <a:avLst/>
              </a:prstGeom>
              <a:blipFill>
                <a:blip r:embed="rId11"/>
                <a:stretch>
                  <a:fillRect l="-19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00BEFBB1-525B-415D-8E45-ADCB8FD217EA}"/>
                  </a:ext>
                </a:extLst>
              </p:cNvPr>
              <p:cNvSpPr/>
              <p:nvPr/>
            </p:nvSpPr>
            <p:spPr>
              <a:xfrm>
                <a:off x="8891835" y="5724065"/>
                <a:ext cx="2774179" cy="84182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2400" noProof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vi-VN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EDC</m:t>
                        </m:r>
                      </m:e>
                    </m:acc>
                    <m:r>
                      <m:rPr>
                        <m:nor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vi-VN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ECD</m:t>
                        </m:r>
                      </m:e>
                    </m:acc>
                  </m:oMath>
                </a14:m>
                <a:endParaRPr lang="vi-VN" sz="2400" noProof="1">
                  <a:solidFill>
                    <a:prstClr val="black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00BEFBB1-525B-415D-8E45-ADCB8FD217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1835" y="5724065"/>
                <a:ext cx="2774179" cy="841829"/>
              </a:xfrm>
              <a:prstGeom prst="roundRect">
                <a:avLst/>
              </a:prstGeom>
              <a:blipFill>
                <a:blip r:embed="rId12"/>
                <a:stretch>
                  <a:fillRect l="-19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A30B9833-77CF-16F0-092E-9C36E3814C9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1739" cy="113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55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0667024D-077C-41FB-84FC-D91D5651A194}"/>
                  </a:ext>
                </a:extLst>
              </p:cNvPr>
              <p:cNvSpPr/>
              <p:nvPr/>
            </p:nvSpPr>
            <p:spPr>
              <a:xfrm>
                <a:off x="1271451" y="484146"/>
                <a:ext cx="8176079" cy="1878055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92">
                  <a:lnSpc>
                    <a:spcPct val="150000"/>
                  </a:lnSpc>
                  <a:defRPr/>
                </a:pPr>
                <a:r>
                  <a:rPr lang="vi-VN" sz="2400" b="1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Câu 5. </a:t>
                </a:r>
                <a:r>
                  <a:rPr lang="vi-VN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ABC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A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. Tia phân giác của góc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ABC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cắt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AC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tại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D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, lấy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E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trên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BC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sao cho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BE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AB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. Chọn câu đúng </a:t>
                </a:r>
                <a:endParaRPr lang="en-US" sz="2400" dirty="0">
                  <a:solidFill>
                    <a:prstClr val="black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0667024D-077C-41FB-84FC-D91D5651A1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451" y="484146"/>
                <a:ext cx="8176079" cy="1878055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blipFill>
                <a:blip r:embed="rId7"/>
                <a:stretch>
                  <a:fillRect b="-16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8" y="1603081"/>
            <a:ext cx="1600706" cy="16078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98ECE88-115D-4A1D-8452-F943FF1AC741}"/>
                  </a:ext>
                </a:extLst>
              </p:cNvPr>
              <p:cNvSpPr/>
              <p:nvPr/>
            </p:nvSpPr>
            <p:spPr>
              <a:xfrm>
                <a:off x="394950" y="5724065"/>
                <a:ext cx="2774179" cy="84182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2400" noProof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Δ</m:t>
                    </m:r>
                    <m:r>
                      <m:rPr>
                        <m:nor/>
                      </m:rPr>
                      <a:rPr lang="vi-VN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ABD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Δ</m:t>
                    </m:r>
                    <m:r>
                      <m:rPr>
                        <m:nor/>
                      </m:rPr>
                      <a:rPr lang="vi-VN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BED</m:t>
                    </m:r>
                  </m:oMath>
                </a14:m>
                <a:endParaRPr lang="vi-VN" sz="2400" noProof="1">
                  <a:solidFill>
                    <a:prstClr val="black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98ECE88-115D-4A1D-8452-F943FF1AC7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50" y="5724065"/>
                <a:ext cx="2774179" cy="841829"/>
              </a:xfrm>
              <a:prstGeom prst="roundRect">
                <a:avLst/>
              </a:prstGeom>
              <a:blipFill>
                <a:blip r:embed="rId9"/>
                <a:stretch>
                  <a:fillRect l="-19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88E5E567-B90E-4275-AC51-C8D58F3AA2A7}"/>
                  </a:ext>
                </a:extLst>
              </p:cNvPr>
              <p:cNvSpPr/>
              <p:nvPr/>
            </p:nvSpPr>
            <p:spPr>
              <a:xfrm>
                <a:off x="3227245" y="5724065"/>
                <a:ext cx="2774179" cy="84182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492"/>
                <a:r>
                  <a:rPr lang="vi-VN" sz="2400" noProof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Δ</m:t>
                    </m:r>
                    <m:r>
                      <m:rPr>
                        <m:nor/>
                      </m:rPr>
                      <a:rPr lang="vi-VN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ABD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Δ</m:t>
                    </m:r>
                    <m:r>
                      <m:rPr>
                        <m:nor/>
                      </m:rPr>
                      <a:rPr lang="vi-VN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EBD</m:t>
                    </m:r>
                  </m:oMath>
                </a14:m>
                <a:endParaRPr lang="vi-VN" sz="2400" noProof="1">
                  <a:solidFill>
                    <a:prstClr val="black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88E5E567-B90E-4275-AC51-C8D58F3AA2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7245" y="5724065"/>
                <a:ext cx="2774179" cy="841829"/>
              </a:xfrm>
              <a:prstGeom prst="roundRect">
                <a:avLst/>
              </a:prstGeom>
              <a:blipFill>
                <a:blip r:embed="rId10"/>
                <a:stretch>
                  <a:fillRect l="-17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64E263D4-FF99-4115-A750-399C550760EE}"/>
                  </a:ext>
                </a:extLst>
              </p:cNvPr>
              <p:cNvSpPr/>
              <p:nvPr/>
            </p:nvSpPr>
            <p:spPr>
              <a:xfrm>
                <a:off x="6059540" y="5724065"/>
                <a:ext cx="2774179" cy="84182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defTabSz="914492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2400" noProof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DC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DE</m:t>
                    </m:r>
                    <m:r>
                      <m:rPr>
                        <m:nor/>
                      </m:rPr>
                      <a:rPr lang="vi-VN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vi-VN" sz="2400" noProof="1">
                  <a:solidFill>
                    <a:prstClr val="black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64E263D4-FF99-4115-A750-399C550760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9540" y="5724065"/>
                <a:ext cx="2774179" cy="841829"/>
              </a:xfrm>
              <a:prstGeom prst="roundRect">
                <a:avLst/>
              </a:prstGeom>
              <a:blipFill>
                <a:blip r:embed="rId11"/>
                <a:stretch>
                  <a:fillRect l="-19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00BEFBB1-525B-415D-8E45-ADCB8FD217EA}"/>
                  </a:ext>
                </a:extLst>
              </p:cNvPr>
              <p:cNvSpPr/>
              <p:nvPr/>
            </p:nvSpPr>
            <p:spPr>
              <a:xfrm>
                <a:off x="8891835" y="5724065"/>
                <a:ext cx="2774179" cy="84182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2400" noProof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Δ</m:t>
                    </m:r>
                    <m:r>
                      <m:rPr>
                        <m:nor/>
                      </m:rPr>
                      <a:rPr lang="vi-VN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ABD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= </m:t>
                    </m:r>
                    <m:r>
                      <m:rPr>
                        <m:nor/>
                      </m:rPr>
                      <a:rPr lang="en-US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Δ</m:t>
                    </m:r>
                    <m:r>
                      <m:rPr>
                        <m:nor/>
                      </m:rPr>
                      <a:rPr lang="vi-VN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CBD</m:t>
                    </m:r>
                  </m:oMath>
                </a14:m>
                <a:endParaRPr lang="vi-VN" sz="2400" noProof="1">
                  <a:solidFill>
                    <a:prstClr val="black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00BEFBB1-525B-415D-8E45-ADCB8FD217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1835" y="5724065"/>
                <a:ext cx="2774179" cy="841829"/>
              </a:xfrm>
              <a:prstGeom prst="roundRect">
                <a:avLst/>
              </a:prstGeom>
              <a:blipFill>
                <a:blip r:embed="rId12"/>
                <a:stretch>
                  <a:fillRect l="-19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B7811DC6-6047-6F13-EB1C-539D90CF9F0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1739" cy="113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42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7">
            <a:extLst>
              <a:ext uri="{FF2B5EF4-FFF2-40B4-BE49-F238E27FC236}">
                <a16:creationId xmlns:a16="http://schemas.microsoft.com/office/drawing/2014/main" id="{8824690F-D5E3-4C55-9D9A-7CCEC3DAC7C5}"/>
              </a:ext>
            </a:extLst>
          </p:cNvPr>
          <p:cNvSpPr txBox="1"/>
          <p:nvPr/>
        </p:nvSpPr>
        <p:spPr>
          <a:xfrm>
            <a:off x="915347" y="3454942"/>
            <a:ext cx="2893219" cy="1121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Ghi nhớ kiến thức trong bài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Hộp Văn bản 12">
            <a:extLst>
              <a:ext uri="{FF2B5EF4-FFF2-40B4-BE49-F238E27FC236}">
                <a16:creationId xmlns:a16="http://schemas.microsoft.com/office/drawing/2014/main" id="{7D91DFB1-338A-4D56-9FD3-CD0C38C7B7C9}"/>
              </a:ext>
            </a:extLst>
          </p:cNvPr>
          <p:cNvSpPr txBox="1"/>
          <p:nvPr/>
        </p:nvSpPr>
        <p:spPr>
          <a:xfrm>
            <a:off x="3867361" y="3454941"/>
            <a:ext cx="2994819" cy="114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Hoàn thành bài tập 34,35 trong SBT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Hộp Văn bản 17">
            <a:extLst>
              <a:ext uri="{FF2B5EF4-FFF2-40B4-BE49-F238E27FC236}">
                <a16:creationId xmlns:a16="http://schemas.microsoft.com/office/drawing/2014/main" id="{50810A03-B501-42AF-B1BE-4D522AB34BF9}"/>
              </a:ext>
            </a:extLst>
          </p:cNvPr>
          <p:cNvSpPr txBox="1"/>
          <p:nvPr/>
        </p:nvSpPr>
        <p:spPr>
          <a:xfrm>
            <a:off x="6657975" y="3459839"/>
            <a:ext cx="4610099" cy="2251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Chuẩn bị bài mới 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vi-VN" sz="2400" b="1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Bài 6: Trường hợp bằng nhau thứ ba của tam giác:</a:t>
            </a:r>
            <a:r>
              <a:rPr lang="en-US" sz="2400" b="1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2400" b="1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US" sz="2400" b="1" dirty="0" err="1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2400" b="1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US" sz="2400" b="1" dirty="0" err="1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2400" b="1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2400" b="1" dirty="0" err="1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lang="en-US" sz="2400" b="1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3)</a:t>
            </a:r>
            <a:endParaRPr lang="vi-VN" sz="2400" b="1" dirty="0">
              <a:solidFill>
                <a:prstClr val="black"/>
              </a:solidFill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Đồ họa 19" descr="Backpack outline">
            <a:extLst>
              <a:ext uri="{FF2B5EF4-FFF2-40B4-BE49-F238E27FC236}">
                <a16:creationId xmlns:a16="http://schemas.microsoft.com/office/drawing/2014/main" id="{502A3A19-F558-47DE-8C0A-997FCF4115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88704" y="1899191"/>
            <a:ext cx="1574800" cy="1574800"/>
          </a:xfrm>
          <a:prstGeom prst="rect">
            <a:avLst/>
          </a:prstGeom>
        </p:spPr>
      </p:pic>
      <p:pic>
        <p:nvPicPr>
          <p:cNvPr id="6" name="Đồ họa 20" descr="Backpack outline">
            <a:extLst>
              <a:ext uri="{FF2B5EF4-FFF2-40B4-BE49-F238E27FC236}">
                <a16:creationId xmlns:a16="http://schemas.microsoft.com/office/drawing/2014/main" id="{438A96F8-3E21-4CFB-A70A-3355B8DFDC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03004" y="1941725"/>
            <a:ext cx="1574800" cy="1574800"/>
          </a:xfrm>
          <a:prstGeom prst="rect">
            <a:avLst/>
          </a:prstGeom>
        </p:spPr>
      </p:pic>
      <p:pic>
        <p:nvPicPr>
          <p:cNvPr id="7" name="Đồ họa 21" descr="Backpack outline">
            <a:extLst>
              <a:ext uri="{FF2B5EF4-FFF2-40B4-BE49-F238E27FC236}">
                <a16:creationId xmlns:a16="http://schemas.microsoft.com/office/drawing/2014/main" id="{D5E17234-BECE-4242-80AF-9C8021AC9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76175" y="1941725"/>
            <a:ext cx="15748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0760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" name="Hộp Văn bản 18">
                <a:extLst>
                  <a:ext uri="{FF2B5EF4-FFF2-40B4-BE49-F238E27FC236}">
                    <a16:creationId xmlns:a16="http://schemas.microsoft.com/office/drawing/2014/main" id="{C11FB45E-4F9F-800D-267B-A3966FF8ABEF}"/>
                  </a:ext>
                </a:extLst>
              </p:cNvPr>
              <p:cNvSpPr txBox="1"/>
              <p:nvPr/>
            </p:nvSpPr>
            <p:spPr>
              <a:xfrm>
                <a:off x="900792" y="360633"/>
                <a:ext cx="10058400" cy="13368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667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667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vi-VN" sz="2667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ABC 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667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 </m:t>
                    </m:r>
                  </m:oMath>
                </a14:m>
                <a:r>
                  <a:rPr lang="vi-VN" sz="2667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DMNP</a:t>
                </a:r>
                <a:r>
                  <a:rPr lang="en-US" sz="2667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667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AB = NM,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67" i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Â</m:t>
                    </m:r>
                    <m:r>
                      <m:rPr>
                        <m:nor/>
                      </m:rPr>
                      <a:rPr lang="en-US" sz="2667" b="0" i="0" smtClea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667" i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667" b="0" i="0" smtClea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667" i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M</m:t>
                        </m:r>
                      </m:e>
                    </m:acc>
                    <m:r>
                      <m:rPr>
                        <m:nor/>
                      </m:rPr>
                      <a:rPr lang="en-US" sz="2667" b="0" i="0" smtClea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667" i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667" b="0" i="0" smtClea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667" i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667" i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2667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AC = PM. </a:t>
                </a:r>
                <a:r>
                  <a:rPr lang="en-US" sz="2667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2667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67" i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Â</m:t>
                    </m:r>
                    <m:r>
                      <m:rPr>
                        <m:nor/>
                      </m:rPr>
                      <a:rPr lang="en-US" sz="2667" b="0" i="0" smtClea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667" i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667" b="0" i="0" smtClea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667" i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70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667" i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2667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Tính </a:t>
                </a:r>
                <a:r>
                  <a:rPr lang="en-US" sz="2667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2667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của </a:t>
                </a:r>
                <a:r>
                  <a:rPr lang="en-US" sz="2667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667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P.</a:t>
                </a:r>
                <a:endParaRPr lang="vi-VN" sz="2667" dirty="0">
                  <a:solidFill>
                    <a:srgbClr val="0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Hộp Văn bản 18">
                <a:extLst>
                  <a:ext uri="{FF2B5EF4-FFF2-40B4-BE49-F238E27FC236}">
                    <a16:creationId xmlns:a16="http://schemas.microsoft.com/office/drawing/2014/main" id="{C11FB45E-4F9F-800D-267B-A3966FF8AB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792" y="360633"/>
                <a:ext cx="10058400" cy="1336841"/>
              </a:xfrm>
              <a:prstGeom prst="rect">
                <a:avLst/>
              </a:prstGeom>
              <a:blipFill>
                <a:blip r:embed="rId2"/>
                <a:stretch>
                  <a:fillRect r="-545" b="-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2">
            <a:extLst>
              <a:ext uri="{FF2B5EF4-FFF2-40B4-BE49-F238E27FC236}">
                <a16:creationId xmlns:a16="http://schemas.microsoft.com/office/drawing/2014/main" id="{A1988F19-CB26-0C0D-A90B-E85E02574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916" y="2057229"/>
            <a:ext cx="3492500" cy="349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23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1824;p47">
            <a:extLst>
              <a:ext uri="{FF2B5EF4-FFF2-40B4-BE49-F238E27FC236}">
                <a16:creationId xmlns:a16="http://schemas.microsoft.com/office/drawing/2014/main" id="{ECFBF920-687F-2C4E-90EC-977ECF178777}"/>
              </a:ext>
            </a:extLst>
          </p:cNvPr>
          <p:cNvSpPr/>
          <p:nvPr/>
        </p:nvSpPr>
        <p:spPr>
          <a:xfrm>
            <a:off x="4265407" y="5218790"/>
            <a:ext cx="3666600" cy="121171"/>
          </a:xfrm>
          <a:prstGeom prst="rect">
            <a:avLst/>
          </a:prstGeom>
          <a:solidFill>
            <a:srgbClr val="C9E6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22" name="Google Shape;1857;p47">
            <a:extLst>
              <a:ext uri="{FF2B5EF4-FFF2-40B4-BE49-F238E27FC236}">
                <a16:creationId xmlns:a16="http://schemas.microsoft.com/office/drawing/2014/main" id="{22280B01-1741-B465-2D3F-7578CB7F88D2}"/>
              </a:ext>
            </a:extLst>
          </p:cNvPr>
          <p:cNvSpPr txBox="1">
            <a:spLocks/>
          </p:cNvSpPr>
          <p:nvPr/>
        </p:nvSpPr>
        <p:spPr>
          <a:xfrm>
            <a:off x="1744523" y="555970"/>
            <a:ext cx="7871952" cy="2904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veat Brush"/>
              <a:buNone/>
              <a:defRPr sz="5000" b="1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600" kern="0" dirty="0">
                <a:solidFill>
                  <a:schemeClr val="accent1"/>
                </a:solidFill>
                <a:latin typeface="UTM Avo" panose="02040603050506020204" pitchFamily="18" charset="0"/>
              </a:rPr>
              <a:t>II.</a:t>
            </a:r>
            <a:r>
              <a:rPr lang="vi-VN" sz="3600" kern="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br>
              <a:rPr lang="vi-VN" sz="3600" kern="0" dirty="0">
                <a:solidFill>
                  <a:schemeClr val="accent1"/>
                </a:solidFill>
                <a:latin typeface="UTM Avo" panose="02040603050506020204" pitchFamily="18" charset="0"/>
              </a:rPr>
            </a:br>
            <a:r>
              <a:rPr lang="vi-VN" sz="3600" kern="0" dirty="0">
                <a:solidFill>
                  <a:schemeClr val="accent1"/>
                </a:solidFill>
                <a:latin typeface="UTM Avo" panose="02040603050506020204" pitchFamily="18" charset="0"/>
              </a:rPr>
              <a:t>ÁP DỤNG VÀO TRƯỜNG HỢP BẰNG NHAU VỀ HAI CẠNH GÓC VUÔNG CỦA TAM GIÁC VUÔNG</a:t>
            </a:r>
          </a:p>
        </p:txBody>
      </p:sp>
      <p:pic>
        <p:nvPicPr>
          <p:cNvPr id="3" name="图片 16">
            <a:extLst>
              <a:ext uri="{FF2B5EF4-FFF2-40B4-BE49-F238E27FC236}">
                <a16:creationId xmlns:a16="http://schemas.microsoft.com/office/drawing/2014/main" id="{CED380D9-D386-86A9-184A-889B06767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5856" y="855751"/>
            <a:ext cx="2194629" cy="169750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40C984B-72A4-DEC1-1889-8E438D28B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5" y="4630994"/>
            <a:ext cx="2641224" cy="18392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B9C0A4-DCCD-2CF2-C0E2-E3552F6DF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427" y="4800599"/>
            <a:ext cx="2262415" cy="226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77202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124218-8FE7-2BFD-FF55-01A2FD4F13CE}"/>
              </a:ext>
            </a:extLst>
          </p:cNvPr>
          <p:cNvSpPr txBox="1"/>
          <p:nvPr/>
        </p:nvSpPr>
        <p:spPr>
          <a:xfrm>
            <a:off x="1264840" y="569687"/>
            <a:ext cx="9662319" cy="10514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Nếu hai cạnh góc vuông của tam giác vuông này bằng hai cạnh góc vuông của tam giác vuông kia thì hai tam giác vuông đó bằng nhau</a:t>
            </a:r>
            <a:endParaRPr lang="en-US" sz="2000" dirty="0">
              <a:solidFill>
                <a:srgbClr val="000000"/>
              </a:solidFill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555C37-98D8-B00C-84AA-E517CDEE8790}"/>
                  </a:ext>
                </a:extLst>
              </p:cNvPr>
              <p:cNvSpPr txBox="1"/>
              <p:nvPr/>
            </p:nvSpPr>
            <p:spPr>
              <a:xfrm>
                <a:off x="2068478" y="2089716"/>
                <a:ext cx="8055041" cy="582287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400"/>
                  </a:spcAft>
                </a:pPr>
                <a:r>
                  <a:rPr lang="vi-VN" sz="20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Nếu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vi-VN" sz="2000" i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</m:acc>
                    <m:r>
                      <m:rPr>
                        <m:nor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2000" i="0">
                        <a:solidFill>
                          <a:schemeClr val="tx1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vi-VN" sz="2000" i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vi-VN" sz="2000" i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  <m:r>
                      <m:rPr>
                        <m:nor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2000" i="0">
                        <a:solidFill>
                          <a:schemeClr val="tx1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2000" i="0">
                        <a:solidFill>
                          <a:schemeClr val="tx1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90</m:t>
                    </m:r>
                    <m:r>
                      <m:rPr>
                        <m:nor/>
                      </m:rPr>
                      <a:rPr lang="vi-VN" sz="2000" i="0">
                        <a:solidFill>
                          <a:schemeClr val="tx1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vi-VN" sz="20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000" i="0" dirty="0">
                        <a:solidFill>
                          <a:schemeClr val="tx1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AB</m:t>
                    </m:r>
                    <m:r>
                      <m:rPr>
                        <m:nor/>
                      </m:rPr>
                      <a:rPr lang="en-US" sz="2000" b="0" i="0" dirty="0" smtClean="0">
                        <a:solidFill>
                          <a:schemeClr val="tx1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2000" i="0" dirty="0">
                        <a:solidFill>
                          <a:schemeClr val="tx1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 b="0" i="0" dirty="0" smtClean="0">
                        <a:solidFill>
                          <a:schemeClr val="tx1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2000" i="0" dirty="0">
                        <a:solidFill>
                          <a:schemeClr val="tx1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vi-VN" sz="2000" i="0" dirty="0">
                        <a:solidFill>
                          <a:schemeClr val="tx1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nor/>
                      </m:rPr>
                      <a:rPr lang="vi-VN" sz="2000" i="0" dirty="0">
                        <a:solidFill>
                          <a:schemeClr val="tx1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vi-VN" sz="2000" i="0" dirty="0">
                        <a:solidFill>
                          <a:schemeClr val="tx1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,</a:t>
                </a:r>
                <a:r>
                  <a:rPr lang="vi-VN" sz="20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000" i="0" dirty="0">
                        <a:solidFill>
                          <a:schemeClr val="tx1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AC</m:t>
                    </m:r>
                    <m:r>
                      <m:rPr>
                        <m:nor/>
                      </m:rPr>
                      <a:rPr lang="en-US" sz="2000" b="0" i="0" dirty="0" smtClean="0">
                        <a:solidFill>
                          <a:schemeClr val="tx1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2000" i="0" dirty="0">
                        <a:solidFill>
                          <a:schemeClr val="tx1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 b="0" i="0" dirty="0" smtClean="0">
                        <a:solidFill>
                          <a:schemeClr val="tx1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2000" i="0" dirty="0">
                        <a:solidFill>
                          <a:schemeClr val="tx1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vi-VN" sz="2000" i="0" dirty="0">
                        <a:solidFill>
                          <a:schemeClr val="tx1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nor/>
                      </m:rPr>
                      <a:rPr lang="vi-VN" sz="2000" i="0" dirty="0">
                        <a:solidFill>
                          <a:schemeClr val="tx1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vi-VN" sz="2000" i="0" dirty="0">
                        <a:solidFill>
                          <a:schemeClr val="tx1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vi-VN" sz="20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thì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i="0" dirty="0">
                        <a:solidFill>
                          <a:schemeClr val="tx1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Δ</m:t>
                    </m:r>
                    <m:r>
                      <m:rPr>
                        <m:nor/>
                      </m:rPr>
                      <a:rPr lang="vi-VN" sz="2000" i="0" dirty="0">
                        <a:solidFill>
                          <a:schemeClr val="tx1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ABC</m:t>
                    </m:r>
                    <m:r>
                      <m:rPr>
                        <m:nor/>
                      </m:rPr>
                      <a:rPr lang="en-US" sz="2000" b="0" i="0" dirty="0" smtClean="0">
                        <a:solidFill>
                          <a:schemeClr val="tx1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2000" i="0" dirty="0">
                        <a:solidFill>
                          <a:schemeClr val="tx1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 b="0" i="0" dirty="0" smtClean="0">
                        <a:solidFill>
                          <a:schemeClr val="tx1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i="0" dirty="0">
                        <a:solidFill>
                          <a:schemeClr val="tx1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Δ</m:t>
                    </m:r>
                    <m:r>
                      <m:rPr>
                        <m:nor/>
                      </m:rPr>
                      <a:rPr lang="vi-VN" sz="2000" i="0" dirty="0">
                        <a:solidFill>
                          <a:schemeClr val="tx1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vi-VN" sz="2000" i="0" dirty="0">
                        <a:solidFill>
                          <a:schemeClr val="tx1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nor/>
                      </m:rPr>
                      <a:rPr lang="vi-VN" sz="2000" i="0" dirty="0">
                        <a:solidFill>
                          <a:schemeClr val="tx1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vi-VN" sz="2000" i="0" dirty="0">
                        <a:solidFill>
                          <a:schemeClr val="tx1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nor/>
                      </m:rPr>
                      <a:rPr lang="vi-VN" sz="2000" i="0" dirty="0">
                        <a:solidFill>
                          <a:schemeClr val="tx1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vi-VN" sz="2000" i="0" dirty="0">
                        <a:solidFill>
                          <a:schemeClr val="tx1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vi-VN" sz="20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endParaRPr lang="en-US" sz="20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555C37-98D8-B00C-84AA-E517CDEE87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478" y="2089716"/>
                <a:ext cx="8055041" cy="582287"/>
              </a:xfrm>
              <a:prstGeom prst="roundRect">
                <a:avLst/>
              </a:prstGeom>
              <a:blipFill>
                <a:blip r:embed="rId2"/>
                <a:stretch>
                  <a:fillRect b="-11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C43C4E7-D0F1-944E-FCAA-29FF53D66702}"/>
                  </a:ext>
                </a:extLst>
              </p:cNvPr>
              <p:cNvSpPr txBox="1"/>
              <p:nvPr/>
            </p:nvSpPr>
            <p:spPr>
              <a:xfrm>
                <a:off x="1264840" y="2907449"/>
                <a:ext cx="7054282" cy="29461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Aft>
                    <a:spcPts val="400"/>
                  </a:spcAft>
                </a:pPr>
                <a:r>
                  <a:rPr lang="vi-VN" sz="2000" b="1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Chứng minh: </a:t>
                </a:r>
                <a:r>
                  <a:rPr lang="en-US" sz="2000" b="1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Aft>
                    <a:spcPts val="400"/>
                  </a:spcAft>
                </a:pPr>
                <a:r>
                  <a:rPr lang="vi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Xét hai tam giác vuông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000" i="0" dirty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ABC</m:t>
                    </m:r>
                  </m:oMath>
                </a14:m>
                <a:r>
                  <a:rPr lang="vi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000" i="0" dirty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vi-VN" sz="2000" i="0" dirty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nor/>
                      </m:rPr>
                      <a:rPr lang="vi-VN" sz="2000" i="0" dirty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vi-VN" sz="2000" i="0" dirty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nor/>
                      </m:rPr>
                      <a:rPr lang="vi-VN" sz="2000" i="0" dirty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vi-VN" sz="2000" i="0" dirty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vi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, ta có: </a:t>
                </a:r>
                <a:endParaRPr lang="en-US" sz="2000" dirty="0">
                  <a:latin typeface="UTM Avo" panose="020406030505060202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400"/>
                  </a:spcAft>
                </a:pPr>
                <a:r>
                  <a:rPr lang="en-US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000" i="0" dirty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AB</m:t>
                    </m:r>
                    <m:r>
                      <m:rPr>
                        <m:nor/>
                      </m:rPr>
                      <a:rPr lang="en-US" sz="2000" b="0" i="0" dirty="0" smtClean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2000" i="0" dirty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 b="0" i="0" dirty="0" smtClean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2000" i="0" dirty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vi-VN" sz="2000" i="0" dirty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nor/>
                      </m:rPr>
                      <a:rPr lang="vi-VN" sz="2000" i="0" dirty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vi-VN" sz="2000" i="0" dirty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endParaRPr lang="en-US" sz="2000" dirty="0">
                  <a:latin typeface="UTM Avo" panose="020406030505060202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400"/>
                  </a:spcAft>
                </a:pPr>
                <a:r>
                  <a:rPr lang="en-US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vi-VN" sz="2000" i="0"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</m:acc>
                    <m:r>
                      <m:rPr>
                        <m:nor/>
                      </m:rPr>
                      <a:rPr lang="en-US" sz="2000" b="0" i="0" smtClean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2000" i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 b="0" i="0" smtClean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vi-VN" sz="2000" i="0"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vi-VN" sz="2000" i="0"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  <m:r>
                      <m:rPr>
                        <m:nor/>
                      </m:rPr>
                      <a:rPr lang="en-US" sz="2000" b="0" i="0" smtClean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2000" i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 b="0" i="0" smtClean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2000" i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90</m:t>
                    </m:r>
                    <m:r>
                      <m:rPr>
                        <m:nor/>
                      </m:rPr>
                      <a:rPr lang="vi-VN" sz="2000" i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vi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endParaRPr lang="en-US" sz="2000" dirty="0">
                  <a:latin typeface="UTM Avo" panose="020406030505060202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400"/>
                  </a:spcAft>
                </a:pPr>
                <a:r>
                  <a:rPr lang="en-US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000" i="0" dirty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AC</m:t>
                    </m:r>
                    <m:r>
                      <m:rPr>
                        <m:nor/>
                      </m:rPr>
                      <a:rPr lang="en-US" sz="2000" b="0" i="0" dirty="0" smtClean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2000" i="0" dirty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 b="0" i="0" dirty="0" smtClean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2000" i="0" dirty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vi-VN" sz="2000" i="0" dirty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nor/>
                      </m:rPr>
                      <a:rPr lang="vi-VN" sz="2000" i="0" dirty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vi-VN" sz="2000" i="0" dirty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endParaRPr lang="en-US" sz="2000" dirty="0">
                  <a:latin typeface="UTM Avo" panose="020406030505060202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400"/>
                  </a:spcAft>
                </a:pPr>
                <a:r>
                  <a:rPr lang="vi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Suy ra: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i="0" dirty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Δ</m:t>
                    </m:r>
                    <m:r>
                      <m:rPr>
                        <m:nor/>
                      </m:rPr>
                      <a:rPr lang="vi-VN" sz="2000" i="0" dirty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ABC</m:t>
                    </m:r>
                    <m:r>
                      <m:rPr>
                        <m:nor/>
                      </m:rPr>
                      <a:rPr lang="en-US" sz="2000" b="0" i="0" dirty="0" smtClean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2000" i="0" dirty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 b="0" i="0" dirty="0" smtClean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i="0" dirty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Δ</m:t>
                    </m:r>
                    <m:r>
                      <m:rPr>
                        <m:nor/>
                      </m:rPr>
                      <a:rPr lang="vi-VN" sz="2000" i="0" dirty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vi-VN" sz="2000" i="0" dirty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nor/>
                      </m:rPr>
                      <a:rPr lang="vi-VN" sz="2000" i="0" dirty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vi-VN" sz="2000" i="0" dirty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nor/>
                      </m:rPr>
                      <a:rPr lang="vi-VN" sz="2000" i="0" dirty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vi-VN" sz="2000" i="0" dirty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vi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 (c.g.c)</a:t>
                </a:r>
                <a:endParaRPr lang="en-US" sz="2000" dirty="0"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C43C4E7-D0F1-944E-FCAA-29FF53D66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840" y="2907449"/>
                <a:ext cx="7054282" cy="2946128"/>
              </a:xfrm>
              <a:prstGeom prst="rect">
                <a:avLst/>
              </a:prstGeom>
              <a:blipFill>
                <a:blip r:embed="rId3"/>
                <a:stretch>
                  <a:fillRect l="-864" t="-1242" b="-2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0A2D2AEA-739E-93F8-BB80-52304C096C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114" y="3307229"/>
            <a:ext cx="3162567" cy="247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6537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6">
            <a:extLst>
              <a:ext uri="{FF2B5EF4-FFF2-40B4-BE49-F238E27FC236}">
                <a16:creationId xmlns:a16="http://schemas.microsoft.com/office/drawing/2014/main" id="{38A44AFF-FA05-41D9-A98E-0AF776578714}"/>
              </a:ext>
            </a:extLst>
          </p:cNvPr>
          <p:cNvSpPr/>
          <p:nvPr/>
        </p:nvSpPr>
        <p:spPr>
          <a:xfrm>
            <a:off x="400767" y="274604"/>
            <a:ext cx="1392919" cy="442059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Ví </a:t>
            </a:r>
            <a:r>
              <a:rPr lang="en-US" sz="2400" b="1" dirty="0" err="1">
                <a:solidFill>
                  <a:sysClr val="windowText" lastClr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4" name="Hộp Văn bản 18">
            <a:extLst>
              <a:ext uri="{FF2B5EF4-FFF2-40B4-BE49-F238E27FC236}">
                <a16:creationId xmlns:a16="http://schemas.microsoft.com/office/drawing/2014/main" id="{62A2D88C-50E5-4507-BCE5-DD7864A98BFD}"/>
              </a:ext>
            </a:extLst>
          </p:cNvPr>
          <p:cNvSpPr txBox="1"/>
          <p:nvPr/>
        </p:nvSpPr>
        <p:spPr>
          <a:xfrm>
            <a:off x="1912862" y="274604"/>
            <a:ext cx="9878371" cy="57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Hai tam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giác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AHB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AHC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vuông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tại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H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HB = HC.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Chứng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minh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Hộp Văn bản 6">
                <a:extLst>
                  <a:ext uri="{FF2B5EF4-FFF2-40B4-BE49-F238E27FC236}">
                    <a16:creationId xmlns:a16="http://schemas.microsoft.com/office/drawing/2014/main" id="{99587E27-77FE-0936-E3E0-C61134BB043A}"/>
                  </a:ext>
                </a:extLst>
              </p:cNvPr>
              <p:cNvSpPr txBox="1"/>
              <p:nvPr/>
            </p:nvSpPr>
            <p:spPr>
              <a:xfrm>
                <a:off x="1717902" y="1212284"/>
                <a:ext cx="78526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m:rPr>
                        <m:nor/>
                      </m:rPr>
                      <a:rPr lang="en-US" sz="240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AHB</m:t>
                    </m:r>
                    <m:r>
                      <m:rPr>
                        <m:nor/>
                      </m:rPr>
                      <a:rPr lang="en-US" sz="240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= ∆</m:t>
                    </m:r>
                    <m:r>
                      <m:rPr>
                        <m:nor/>
                      </m:rPr>
                      <a:rPr lang="en-US" sz="240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AHC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				b) AB = AC</a:t>
                </a:r>
              </a:p>
            </p:txBody>
          </p:sp>
        </mc:Choice>
        <mc:Fallback>
          <p:sp>
            <p:nvSpPr>
              <p:cNvPr id="3" name="Hộp Văn bản 6">
                <a:extLst>
                  <a:ext uri="{FF2B5EF4-FFF2-40B4-BE49-F238E27FC236}">
                    <a16:creationId xmlns:a16="http://schemas.microsoft.com/office/drawing/2014/main" id="{99587E27-77FE-0936-E3E0-C61134BB0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902" y="1212284"/>
                <a:ext cx="7852660" cy="461665"/>
              </a:xfrm>
              <a:prstGeom prst="rect">
                <a:avLst/>
              </a:prstGeom>
              <a:blipFill>
                <a:blip r:embed="rId2"/>
                <a:stretch>
                  <a:fillRect l="-124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ộp Văn bản 7">
            <a:extLst>
              <a:ext uri="{FF2B5EF4-FFF2-40B4-BE49-F238E27FC236}">
                <a16:creationId xmlns:a16="http://schemas.microsoft.com/office/drawing/2014/main" id="{B9D71347-EFBA-7C2E-83FC-EDD9028F703A}"/>
              </a:ext>
            </a:extLst>
          </p:cNvPr>
          <p:cNvSpPr txBox="1"/>
          <p:nvPr/>
        </p:nvSpPr>
        <p:spPr>
          <a:xfrm>
            <a:off x="157426" y="1938737"/>
            <a:ext cx="187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latin typeface="UTM Avo" panose="02040603050506020204" pitchFamily="18" charset="0"/>
                <a:cs typeface="Arial" panose="020B0604020202020204" pitchFamily="34" charset="0"/>
              </a:rPr>
              <a:t>Giải</a:t>
            </a:r>
            <a:endParaRPr lang="en-US" sz="2400" b="1" u="sng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Hộp Văn bản 8">
                <a:extLst>
                  <a:ext uri="{FF2B5EF4-FFF2-40B4-BE49-F238E27FC236}">
                    <a16:creationId xmlns:a16="http://schemas.microsoft.com/office/drawing/2014/main" id="{8E223A07-C047-034E-2AA3-19F11C878779}"/>
                  </a:ext>
                </a:extLst>
              </p:cNvPr>
              <p:cNvSpPr txBox="1"/>
              <p:nvPr/>
            </p:nvSpPr>
            <p:spPr>
              <a:xfrm>
                <a:off x="479425" y="2583426"/>
                <a:ext cx="7128909" cy="2783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a) </a:t>
                </a:r>
                <a:r>
                  <a:rPr lang="en-US" sz="24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Xét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24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dirty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AHB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dirty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AHC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, ta </a:t>
                </a:r>
                <a:r>
                  <a:rPr lang="en-US" sz="24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dirty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AH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chung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dirty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HB</m:t>
                    </m:r>
                    <m:r>
                      <m:rPr>
                        <m:nor/>
                      </m:rPr>
                      <a:rPr lang="en-US" sz="2400" b="0" i="0" dirty="0" smtClean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dirty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dirty="0" smtClean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dirty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HC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24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gt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m:rPr>
                        <m:nor/>
                      </m:rPr>
                      <a:rPr lang="en-US" sz="2400" b="0" i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AHB</m:t>
                    </m:r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m:rPr>
                        <m:nor/>
                      </m:rPr>
                      <a:rPr lang="en-US" sz="2400" b="0" i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AHC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24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24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m:rPr>
                        <m:nor/>
                      </m:rPr>
                      <a:rPr lang="en-US" sz="2400" b="0" i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AHB</m:t>
                    </m:r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m:rPr>
                        <m:nor/>
                      </m:rPr>
                      <a:rPr lang="en-US" sz="2400" b="0" i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AHC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dirty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AB</m:t>
                    </m:r>
                    <m:r>
                      <m:rPr>
                        <m:nor/>
                      </m:rPr>
                      <a:rPr lang="en-US" sz="2400" b="0" i="0" dirty="0" smtClean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dirty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dirty="0" smtClean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dirty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AC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24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tương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ứng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>
          <p:sp>
            <p:nvSpPr>
              <p:cNvPr id="7" name="Hộp Văn bản 8">
                <a:extLst>
                  <a:ext uri="{FF2B5EF4-FFF2-40B4-BE49-F238E27FC236}">
                    <a16:creationId xmlns:a16="http://schemas.microsoft.com/office/drawing/2014/main" id="{8E223A07-C047-034E-2AA3-19F11C8787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25" y="2583426"/>
                <a:ext cx="7128909" cy="2783839"/>
              </a:xfrm>
              <a:prstGeom prst="rect">
                <a:avLst/>
              </a:prstGeom>
              <a:blipFill>
                <a:blip r:embed="rId3"/>
                <a:stretch>
                  <a:fillRect l="-1369" r="-1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4E59CD1A-5785-DC5D-21C1-2DE135B6CF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682" y="2169569"/>
            <a:ext cx="4343551" cy="306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3607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1C92EDC-C21D-E7C6-8FC9-B6175927A65F}"/>
                  </a:ext>
                </a:extLst>
              </p:cNvPr>
              <p:cNvSpPr txBox="1"/>
              <p:nvPr/>
            </p:nvSpPr>
            <p:spPr>
              <a:xfrm>
                <a:off x="468086" y="270813"/>
                <a:ext cx="11723914" cy="35155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0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Vẽ tam </a:t>
                </a:r>
                <a:r>
                  <a:rPr lang="en-US" sz="2000" b="1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20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b="1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khi</a:t>
                </a:r>
                <a:r>
                  <a:rPr lang="en-US" sz="20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b="1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biết</a:t>
                </a:r>
                <a:r>
                  <a:rPr lang="en-US" sz="20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b="1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20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b="1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20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b="1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20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b="1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20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xen </a:t>
                </a:r>
                <a:r>
                  <a:rPr lang="en-US" sz="2000" b="1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giữa</a:t>
                </a:r>
                <a:endParaRPr lang="en-US" sz="2000" b="1" dirty="0">
                  <a:latin typeface="UTM Avo" panose="020406030505060202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Để</a:t>
                </a:r>
                <a:r>
                  <a:rPr lang="en-US" sz="20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vẽ</a:t>
                </a:r>
                <a:r>
                  <a:rPr lang="en-US" sz="20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20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20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ABC </a:t>
                </a:r>
                <a:r>
                  <a:rPr lang="en-US" sz="20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20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AB = 2 cm, AC = 3 cm,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</m:acc>
                    <m:r>
                      <m:rPr>
                        <m:nor/>
                      </m:rPr>
                      <a:rPr lang="en-US" sz="2000" i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0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40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0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o</m:t>
                        </m:r>
                      </m:sup>
                    </m:sSup>
                    <m:r>
                      <m:rPr>
                        <m:nor/>
                      </m:rPr>
                      <a:rPr lang="en-US" sz="2000" i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0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20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thước</a:t>
                </a:r>
                <a:r>
                  <a:rPr lang="en-US" sz="20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20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20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20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chia </a:t>
                </a:r>
                <a:r>
                  <a:rPr lang="en-US" sz="20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đơn</a:t>
                </a:r>
                <a:r>
                  <a:rPr lang="en-US" sz="20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20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) </a:t>
                </a:r>
                <a:r>
                  <a:rPr lang="en-US" sz="20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20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thước</a:t>
                </a:r>
                <a:r>
                  <a:rPr lang="en-US" sz="20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đo</a:t>
                </a:r>
                <a:r>
                  <a:rPr lang="en-US" sz="20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20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, ta </a:t>
                </a:r>
                <a:r>
                  <a:rPr lang="en-US" sz="20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làm</a:t>
                </a:r>
                <a:r>
                  <a:rPr lang="en-US" sz="20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như</a:t>
                </a:r>
                <a:r>
                  <a:rPr lang="en-US" sz="20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sau</a:t>
                </a:r>
                <a:r>
                  <a:rPr lang="en-US" sz="20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Bước</a:t>
                </a:r>
                <a:r>
                  <a:rPr lang="en-US" sz="20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1. </a:t>
                </a:r>
                <a:r>
                  <a:rPr lang="en-US" sz="20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Vẽ</a:t>
                </a:r>
                <a:r>
                  <a:rPr lang="en-US" sz="20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xAy</m:t>
                        </m:r>
                      </m:e>
                    </m:acc>
                    <m:r>
                      <m:rPr>
                        <m:nor/>
                      </m:rPr>
                      <a:rPr lang="en-US" sz="2000" i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0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40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0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o</m:t>
                        </m:r>
                      </m:sup>
                    </m:sSup>
                  </m:oMath>
                </a14:m>
                <a:endParaRPr lang="en-US" sz="2000" dirty="0">
                  <a:solidFill>
                    <a:prstClr val="black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Bước</a:t>
                </a:r>
                <a:r>
                  <a:rPr lang="en-US" sz="20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2. </a:t>
                </a:r>
                <a:r>
                  <a:rPr lang="en-US" sz="20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Trên</a:t>
                </a:r>
                <a:r>
                  <a:rPr lang="en-US" sz="20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tia</a:t>
                </a:r>
                <a:r>
                  <a:rPr lang="en-US" sz="20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Ax </a:t>
                </a:r>
                <a:r>
                  <a:rPr lang="en-US" sz="20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lấy</a:t>
                </a:r>
                <a:r>
                  <a:rPr lang="en-US" sz="20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20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B </a:t>
                </a:r>
                <a:r>
                  <a:rPr lang="en-US" sz="20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sao</a:t>
                </a:r>
                <a:r>
                  <a:rPr lang="en-US" sz="20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cho</a:t>
                </a:r>
                <a:r>
                  <a:rPr lang="en-US" sz="20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AB = 2 cm, </a:t>
                </a:r>
                <a:r>
                  <a:rPr lang="en-US" sz="20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trên</a:t>
                </a:r>
                <a:r>
                  <a:rPr lang="en-US" sz="20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tia</a:t>
                </a:r>
                <a:r>
                  <a:rPr lang="en-US" sz="20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Ay </a:t>
                </a:r>
                <a:r>
                  <a:rPr lang="en-US" sz="20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lấy</a:t>
                </a:r>
                <a:r>
                  <a:rPr lang="en-US" sz="20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20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C </a:t>
                </a:r>
                <a:r>
                  <a:rPr lang="en-US" sz="20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sao</a:t>
                </a:r>
                <a:r>
                  <a:rPr lang="en-US" sz="20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cho</a:t>
                </a:r>
                <a:r>
                  <a:rPr lang="en-US" sz="20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AC = 3 cm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Bước</a:t>
                </a:r>
                <a:r>
                  <a:rPr lang="en-US" sz="20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3. </a:t>
                </a:r>
                <a:r>
                  <a:rPr lang="en-US" sz="20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Vẽ</a:t>
                </a:r>
                <a:r>
                  <a:rPr lang="en-US" sz="20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đoạn</a:t>
                </a:r>
                <a:r>
                  <a:rPr lang="en-US" sz="20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20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BC. Ta </a:t>
                </a:r>
                <a:r>
                  <a:rPr lang="en-US" sz="20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nhận</a:t>
                </a:r>
                <a:r>
                  <a:rPr lang="en-US" sz="20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20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20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20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ABC.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1C92EDC-C21D-E7C6-8FC9-B6175927A6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86" y="270813"/>
                <a:ext cx="11723914" cy="3515578"/>
              </a:xfrm>
              <a:prstGeom prst="rect">
                <a:avLst/>
              </a:prstGeom>
              <a:blipFill>
                <a:blip r:embed="rId2"/>
                <a:stretch>
                  <a:fillRect l="-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42DEFA3-32E1-EBF4-5611-EDFEB889A3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09"/>
          <a:stretch/>
        </p:blipFill>
        <p:spPr>
          <a:xfrm>
            <a:off x="1717534" y="3479962"/>
            <a:ext cx="3098306" cy="19248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789E1D-D716-4FA8-7771-991A896F01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08" r="32447"/>
          <a:stretch/>
        </p:blipFill>
        <p:spPr>
          <a:xfrm>
            <a:off x="5037446" y="3479962"/>
            <a:ext cx="2736900" cy="20938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61FF2C-0669-B188-5F12-334198FF14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50" r="959"/>
          <a:stretch/>
        </p:blipFill>
        <p:spPr>
          <a:xfrm>
            <a:off x="7995952" y="3479962"/>
            <a:ext cx="3098306" cy="192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3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B6BF513-971E-3E31-F4AF-8BE85A5883AF}"/>
              </a:ext>
            </a:extLst>
          </p:cNvPr>
          <p:cNvSpPr/>
          <p:nvPr/>
        </p:nvSpPr>
        <p:spPr>
          <a:xfrm>
            <a:off x="825500" y="519748"/>
            <a:ext cx="644769" cy="410307"/>
          </a:xfrm>
          <a:prstGeom prst="roundRect">
            <a:avLst>
              <a:gd name="adj" fmla="val 26252"/>
            </a:avLst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0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endParaRPr lang="en-US" sz="24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Hộp Văn bản 18">
                <a:extLst>
                  <a:ext uri="{FF2B5EF4-FFF2-40B4-BE49-F238E27FC236}">
                    <a16:creationId xmlns:a16="http://schemas.microsoft.com/office/drawing/2014/main" id="{CC71CD8C-07AC-A69A-4A85-2C47DF6C585F}"/>
                  </a:ext>
                </a:extLst>
              </p:cNvPr>
              <p:cNvSpPr txBox="1"/>
              <p:nvPr/>
            </p:nvSpPr>
            <p:spPr>
              <a:xfrm>
                <a:off x="1893120" y="359229"/>
                <a:ext cx="9239720" cy="1682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just">
                  <a:lnSpc>
                    <a:spcPct val="125000"/>
                  </a:lnSpc>
                  <a:defRPr sz="2400">
                    <a:latin typeface="UTM Avo" panose="02040603050506020204" pitchFamily="18" charset="0"/>
                    <a:cs typeface="Arial" panose="020B0604020202020204" pitchFamily="34" charset="0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prstClr val="black"/>
                    </a:solidFill>
                  </a:rPr>
                  <a:t>Cho </a:t>
                </a:r>
                <a:r>
                  <a:rPr lang="en-US" dirty="0" err="1">
                    <a:solidFill>
                      <a:prstClr val="black"/>
                    </a:solidFill>
                  </a:rPr>
                  <a:t>Hình</a:t>
                </a:r>
                <a:r>
                  <a:rPr lang="en-US" dirty="0">
                    <a:solidFill>
                      <a:prstClr val="black"/>
                    </a:solidFill>
                  </a:rPr>
                  <a:t> 53 </a:t>
                </a:r>
                <a:r>
                  <a:rPr lang="en-US" dirty="0" err="1">
                    <a:solidFill>
                      <a:prstClr val="black"/>
                    </a:solidFill>
                  </a:rPr>
                  <a:t>có</a:t>
                </a: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0" dirty="0">
                        <a:solidFill>
                          <a:prstClr val="black"/>
                        </a:solidFill>
                      </a:rPr>
                      <m:t>AD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prstClr val="black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i="0" dirty="0">
                        <a:solidFill>
                          <a:prstClr val="black"/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prstClr val="black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i="0" dirty="0">
                        <a:solidFill>
                          <a:prstClr val="black"/>
                        </a:solidFill>
                      </a:rPr>
                      <m:t>BC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0" dirty="0">
                        <a:solidFill>
                          <a:prstClr val="black"/>
                        </a:solidFill>
                      </a:rPr>
                      <m:t>IC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prstClr val="black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i="0" dirty="0">
                        <a:solidFill>
                          <a:prstClr val="black"/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prstClr val="black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i="0" dirty="0">
                        <a:solidFill>
                          <a:prstClr val="black"/>
                        </a:solidFill>
                      </a:rPr>
                      <m:t>ID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, </a:t>
                </a:r>
                <a:r>
                  <a:rPr lang="en-US" dirty="0" err="1">
                    <a:solidFill>
                      <a:prstClr val="black"/>
                    </a:solidFill>
                  </a:rPr>
                  <a:t>các</a:t>
                </a: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</a:rPr>
                  <a:t>góc</a:t>
                </a: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</a:rPr>
                  <a:t>tại</a:t>
                </a: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</a:rPr>
                  <a:t>đỉnh</a:t>
                </a: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0" dirty="0">
                        <a:solidFill>
                          <a:prstClr val="black"/>
                        </a:solidFill>
                      </a:rPr>
                      <m:t>C</m:t>
                    </m:r>
                    <m:r>
                      <m:rPr>
                        <m:nor/>
                      </m:rPr>
                      <a:rPr lang="en-US" i="0" dirty="0">
                        <a:solidFill>
                          <a:prstClr val="black"/>
                        </a:solidFill>
                      </a:rPr>
                      <m:t>, </m:t>
                    </m:r>
                    <m:r>
                      <m:rPr>
                        <m:nor/>
                      </m:rPr>
                      <a:rPr lang="en-US" i="0" dirty="0">
                        <a:solidFill>
                          <a:prstClr val="black"/>
                        </a:solidFill>
                      </a:rPr>
                      <m:t>D</m:t>
                    </m:r>
                    <m:r>
                      <m:rPr>
                        <m:nor/>
                      </m:rPr>
                      <a:rPr lang="en-US" i="0" dirty="0">
                        <a:solidFill>
                          <a:prstClr val="black"/>
                        </a:solidFill>
                      </a:rPr>
                      <m:t>, </m:t>
                    </m:r>
                    <m:r>
                      <m:rPr>
                        <m:nor/>
                      </m:rPr>
                      <a:rPr lang="en-US" i="0" dirty="0">
                        <a:solidFill>
                          <a:prstClr val="black"/>
                        </a:solidFill>
                      </a:rPr>
                      <m:t>H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</a:rPr>
                  <a:t>là</a:t>
                </a: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</a:rPr>
                  <a:t>góc</a:t>
                </a: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</a:rPr>
                  <a:t>vuông</a:t>
                </a:r>
                <a:r>
                  <a:rPr lang="en-US" dirty="0">
                    <a:solidFill>
                      <a:prstClr val="black"/>
                    </a:solidFill>
                  </a:rPr>
                  <a:t>. </a:t>
                </a:r>
                <a:r>
                  <a:rPr lang="en-US" dirty="0" err="1">
                    <a:solidFill>
                      <a:prstClr val="black"/>
                    </a:solidFill>
                  </a:rPr>
                  <a:t>Chứng</a:t>
                </a: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</a:rPr>
                  <a:t>minh</a:t>
                </a:r>
                <a:r>
                  <a:rPr lang="en-US" dirty="0">
                    <a:solidFill>
                      <a:prstClr val="black"/>
                    </a:solidFill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prstClr val="black"/>
                    </a:solidFill>
                  </a:rPr>
                  <a:t>a)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0" dirty="0">
                        <a:solidFill>
                          <a:prstClr val="black"/>
                        </a:solidFill>
                      </a:rPr>
                      <m:t>IA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prstClr val="black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i="0" dirty="0">
                        <a:solidFill>
                          <a:prstClr val="black"/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prstClr val="black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i="0" dirty="0">
                        <a:solidFill>
                          <a:prstClr val="black"/>
                        </a:solidFill>
                      </a:rPr>
                      <m:t>IB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;			b)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0" dirty="0">
                        <a:solidFill>
                          <a:prstClr val="black"/>
                        </a:solidFill>
                      </a:rPr>
                      <m:t>IH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</a:rPr>
                  <a:t>là</a:t>
                </a: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</a:rPr>
                  <a:t>tia</a:t>
                </a: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</a:rPr>
                  <a:t>phân</a:t>
                </a: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</a:rPr>
                  <a:t>giác</a:t>
                </a: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</a:rPr>
                  <a:t>của</a:t>
                </a: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</a:rPr>
                  <a:t>góc</a:t>
                </a: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0" dirty="0">
                        <a:solidFill>
                          <a:prstClr val="black"/>
                        </a:solidFill>
                      </a:rPr>
                      <m:t>AIB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3" name="Hộp Văn bản 18">
                <a:extLst>
                  <a:ext uri="{FF2B5EF4-FFF2-40B4-BE49-F238E27FC236}">
                    <a16:creationId xmlns:a16="http://schemas.microsoft.com/office/drawing/2014/main" id="{CC71CD8C-07AC-A69A-4A85-2C47DF6C58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120" y="359229"/>
                <a:ext cx="9239720" cy="1682640"/>
              </a:xfrm>
              <a:prstGeom prst="rect">
                <a:avLst/>
              </a:prstGeom>
              <a:blipFill>
                <a:blip r:embed="rId2"/>
                <a:stretch>
                  <a:fillRect l="-1056" r="-1056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Hộp Văn bản 10">
                <a:extLst>
                  <a:ext uri="{FF2B5EF4-FFF2-40B4-BE49-F238E27FC236}">
                    <a16:creationId xmlns:a16="http://schemas.microsoft.com/office/drawing/2014/main" id="{14624D23-D3B2-E604-C352-B646B7F7D0D8}"/>
                  </a:ext>
                </a:extLst>
              </p:cNvPr>
              <p:cNvSpPr txBox="1"/>
              <p:nvPr/>
            </p:nvSpPr>
            <p:spPr>
              <a:xfrm>
                <a:off x="515522" y="2810579"/>
                <a:ext cx="6838777" cy="28448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a)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Xét</a:t>
                </a:r>
                <a:r>
                  <a:rPr lang="vi-VN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hai tam giác vuông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ADI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ICB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, ta có: </a:t>
                </a:r>
                <a:endParaRPr lang="en-US" sz="2400" dirty="0">
                  <a:solidFill>
                    <a:prstClr val="black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D</m:t>
                        </m:r>
                      </m:e>
                    </m:acc>
                    <m:r>
                      <m:rPr>
                        <m:nor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</m:acc>
                    <m:r>
                      <m:rPr>
                        <m:nor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90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AD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BC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IC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ID</m:t>
                    </m:r>
                  </m:oMath>
                </a14:m>
                <a:endParaRPr lang="en-US" sz="2400" dirty="0">
                  <a:solidFill>
                    <a:prstClr val="black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Suy ra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Δ</m:t>
                    </m:r>
                    <m:r>
                      <m:rPr>
                        <m:nor/>
                      </m:rPr>
                      <a:rPr lang="en-US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ADI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Δ</m:t>
                    </m:r>
                    <m:r>
                      <m:rPr>
                        <m:nor/>
                      </m:rPr>
                      <a:rPr lang="en-US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ICB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 (c</a:t>
                </a:r>
                <a:r>
                  <a:rPr lang="vi-VN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.g.c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⇒</m:t>
                    </m:r>
                    <m:r>
                      <m:rPr>
                        <m:nor/>
                      </m:rPr>
                      <a:rPr lang="vi-VN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IA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IB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(2 cạnh tương ứng)</a:t>
                </a:r>
                <a:endParaRPr lang="en-US" sz="2400" dirty="0">
                  <a:solidFill>
                    <a:prstClr val="black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Hộp Văn bản 10">
                <a:extLst>
                  <a:ext uri="{FF2B5EF4-FFF2-40B4-BE49-F238E27FC236}">
                    <a16:creationId xmlns:a16="http://schemas.microsoft.com/office/drawing/2014/main" id="{14624D23-D3B2-E604-C352-B646B7F7D0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22" y="2810579"/>
                <a:ext cx="6838777" cy="2844881"/>
              </a:xfrm>
              <a:prstGeom prst="rect">
                <a:avLst/>
              </a:prstGeom>
              <a:blipFill>
                <a:blip r:embed="rId3"/>
                <a:stretch>
                  <a:fillRect l="-1427" b="-2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Hộp Văn bản 7">
            <a:extLst>
              <a:ext uri="{FF2B5EF4-FFF2-40B4-BE49-F238E27FC236}">
                <a16:creationId xmlns:a16="http://schemas.microsoft.com/office/drawing/2014/main" id="{F09A3620-BF21-E20F-5C7D-E0D6F2275894}"/>
              </a:ext>
            </a:extLst>
          </p:cNvPr>
          <p:cNvSpPr txBox="1"/>
          <p:nvPr/>
        </p:nvSpPr>
        <p:spPr>
          <a:xfrm>
            <a:off x="208084" y="2350705"/>
            <a:ext cx="187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latin typeface="UTM Avo" panose="02040603050506020204" pitchFamily="18" charset="0"/>
                <a:cs typeface="Arial" panose="020B0604020202020204" pitchFamily="34" charset="0"/>
              </a:rPr>
              <a:t>Giải</a:t>
            </a:r>
            <a:endParaRPr lang="en-US" sz="2400" b="1" u="sng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D302EAE-1B7F-FC0A-5E42-C1D686DBB0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308" y="2910791"/>
            <a:ext cx="4763170" cy="274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1810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Hộp Văn bản 10">
                <a:extLst>
                  <a:ext uri="{FF2B5EF4-FFF2-40B4-BE49-F238E27FC236}">
                    <a16:creationId xmlns:a16="http://schemas.microsoft.com/office/drawing/2014/main" id="{14624D23-D3B2-E604-C352-B646B7F7D0D8}"/>
                  </a:ext>
                </a:extLst>
              </p:cNvPr>
              <p:cNvSpPr txBox="1"/>
              <p:nvPr/>
            </p:nvSpPr>
            <p:spPr>
              <a:xfrm>
                <a:off x="1218965" y="1110935"/>
                <a:ext cx="7492773" cy="39955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b</a:t>
                </a:r>
                <a:r>
                  <a:rPr lang="vi-VN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) Xét hai tam giác vuông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AIH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BIH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, ta có: </a:t>
                </a:r>
                <a:endParaRPr lang="en-US" sz="2400" dirty="0">
                  <a:solidFill>
                    <a:prstClr val="black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IA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IB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(cmt)</a:t>
                </a:r>
                <a:endParaRPr lang="en-US" sz="2400" dirty="0">
                  <a:solidFill>
                    <a:prstClr val="black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IHD</m:t>
                        </m:r>
                      </m:e>
                    </m:acc>
                    <m:r>
                      <m:rPr>
                        <m:nor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IHB</m:t>
                        </m:r>
                      </m:e>
                    </m:acc>
                    <m:r>
                      <m:rPr>
                        <m:nor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90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IH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là cạnh chung </a:t>
                </a:r>
                <a:endParaRPr lang="en-US" sz="2400" dirty="0">
                  <a:solidFill>
                    <a:prstClr val="black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=&gt;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Δ</m:t>
                    </m:r>
                    <m:r>
                      <m:rPr>
                        <m:nor/>
                      </m:rPr>
                      <a:rPr lang="vi-VN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AIH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Δ</m:t>
                    </m:r>
                    <m:r>
                      <m:rPr>
                        <m:nor/>
                      </m:rPr>
                      <a:rPr lang="vi-VN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BIH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 (c.g.c)</a:t>
                </a:r>
                <a:endParaRPr lang="en-US" sz="2400" dirty="0">
                  <a:solidFill>
                    <a:prstClr val="black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⇒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vi-VN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AIH</m:t>
                        </m:r>
                      </m:e>
                    </m:acc>
                    <m:r>
                      <m:rPr>
                        <m:nor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vi-VN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BIH</m:t>
                        </m:r>
                      </m:e>
                    </m:acc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(2 góc tương ứng)</a:t>
                </a:r>
                <a:endParaRPr lang="en-US" sz="2400" dirty="0">
                  <a:solidFill>
                    <a:prstClr val="black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⇒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IH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là phân giác của góc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 i="0" dirty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AIB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endParaRPr lang="en-US" sz="2400" dirty="0">
                  <a:solidFill>
                    <a:prstClr val="black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Hộp Văn bản 10">
                <a:extLst>
                  <a:ext uri="{FF2B5EF4-FFF2-40B4-BE49-F238E27FC236}">
                    <a16:creationId xmlns:a16="http://schemas.microsoft.com/office/drawing/2014/main" id="{14624D23-D3B2-E604-C352-B646B7F7D0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965" y="1110935"/>
                <a:ext cx="7492773" cy="3995581"/>
              </a:xfrm>
              <a:prstGeom prst="rect">
                <a:avLst/>
              </a:prstGeom>
              <a:blipFill>
                <a:blip r:embed="rId2"/>
                <a:stretch>
                  <a:fillRect l="-1302" b="-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Hộp Văn bản 7">
            <a:extLst>
              <a:ext uri="{FF2B5EF4-FFF2-40B4-BE49-F238E27FC236}">
                <a16:creationId xmlns:a16="http://schemas.microsoft.com/office/drawing/2014/main" id="{F09A3620-BF21-E20F-5C7D-E0D6F2275894}"/>
              </a:ext>
            </a:extLst>
          </p:cNvPr>
          <p:cNvSpPr txBox="1"/>
          <p:nvPr/>
        </p:nvSpPr>
        <p:spPr>
          <a:xfrm>
            <a:off x="61340" y="1110935"/>
            <a:ext cx="187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latin typeface="UTM Avo" panose="02040603050506020204" pitchFamily="18" charset="0"/>
                <a:cs typeface="Arial" panose="020B0604020202020204" pitchFamily="34" charset="0"/>
              </a:rPr>
              <a:t>Giải</a:t>
            </a:r>
            <a:endParaRPr lang="en-US" sz="2400" b="1" u="sng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D302EAE-1B7F-FC0A-5E42-C1D686DBB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791" y="1455988"/>
            <a:ext cx="4763170" cy="274466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3A2468C-955B-FA2E-AABE-397542911FD8}"/>
              </a:ext>
            </a:extLst>
          </p:cNvPr>
          <p:cNvSpPr/>
          <p:nvPr/>
        </p:nvSpPr>
        <p:spPr>
          <a:xfrm>
            <a:off x="678756" y="278049"/>
            <a:ext cx="644769" cy="410307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0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endParaRPr lang="en-US" sz="24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2806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15850" y="1379220"/>
            <a:ext cx="2740154" cy="2362201"/>
          </a:xfrm>
          <a:prstGeom prst="hexagon">
            <a:avLst/>
          </a:prstGeom>
          <a:solidFill>
            <a:srgbClr val="FFC62A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Ong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ECB32C92-7DDE-4979-AB3A-808B65CBF3F1}"/>
              </a:ext>
            </a:extLst>
          </p:cNvPr>
          <p:cNvSpPr/>
          <p:nvPr/>
        </p:nvSpPr>
        <p:spPr>
          <a:xfrm>
            <a:off x="2471928" y="198120"/>
            <a:ext cx="2740154" cy="2362201"/>
          </a:xfrm>
          <a:prstGeom prst="hexagon">
            <a:avLst/>
          </a:prstGeom>
          <a:solidFill>
            <a:srgbClr val="FFC62A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non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CABDF488-8BEB-4D77-A429-CFB91F278DD1}"/>
              </a:ext>
            </a:extLst>
          </p:cNvPr>
          <p:cNvSpPr/>
          <p:nvPr/>
        </p:nvSpPr>
        <p:spPr>
          <a:xfrm>
            <a:off x="6784082" y="2560320"/>
            <a:ext cx="2740154" cy="2362201"/>
          </a:xfrm>
          <a:prstGeom prst="hexagon">
            <a:avLst/>
          </a:prstGeom>
          <a:solidFill>
            <a:srgbClr val="FFC62A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việc</a:t>
            </a:r>
            <a:endParaRPr kumimoji="0" lang="en-US" sz="60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199C24C2-6B91-4322-BDB4-819FF0CB9BE4}"/>
              </a:ext>
            </a:extLst>
          </p:cNvPr>
          <p:cNvSpPr/>
          <p:nvPr/>
        </p:nvSpPr>
        <p:spPr>
          <a:xfrm>
            <a:off x="4628004" y="1379220"/>
            <a:ext cx="2740154" cy="2362201"/>
          </a:xfrm>
          <a:prstGeom prst="hexagon">
            <a:avLst/>
          </a:prstGeom>
          <a:solidFill>
            <a:srgbClr val="FFC62A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học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54" y="3436624"/>
            <a:ext cx="2650039" cy="26618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AC0B8C-725A-9A12-821E-6B573CC43C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1739" cy="113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7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901</Words>
  <Application>Microsoft Office PowerPoint</Application>
  <PresentationFormat>Widescreen</PresentationFormat>
  <Paragraphs>79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 I5</dc:creator>
  <cp:lastModifiedBy>Dell I5</cp:lastModifiedBy>
  <cp:revision>2</cp:revision>
  <dcterms:created xsi:type="dcterms:W3CDTF">2025-02-26T12:32:35Z</dcterms:created>
  <dcterms:modified xsi:type="dcterms:W3CDTF">2025-02-26T12:37:15Z</dcterms:modified>
</cp:coreProperties>
</file>