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617" r:id="rId2"/>
    <p:sldId id="618" r:id="rId3"/>
    <p:sldId id="602" r:id="rId4"/>
    <p:sldId id="603" r:id="rId5"/>
    <p:sldId id="604" r:id="rId6"/>
    <p:sldId id="381" r:id="rId7"/>
    <p:sldId id="382" r:id="rId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2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PC" initials="P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4FFF"/>
    <a:srgbClr val="FF93FF"/>
    <a:srgbClr val="FFECAF"/>
    <a:srgbClr val="CC00CC"/>
    <a:srgbClr val="7F7F7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baseline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baseline="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baseline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baseline="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cột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9796974522292999"/>
          <c:y val="2.58944714098714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611615427052515E-2"/>
          <c:y val="0.21944962107324337"/>
          <c:w val="0.76805799354698512"/>
          <c:h val="0.482494818325352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02-4C72-AC67-A3AA83F7B1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Cửa hàng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</c:v>
                </c:pt>
                <c:pt idx="1">
                  <c:v>20</c:v>
                </c:pt>
                <c:pt idx="2">
                  <c:v>25</c:v>
                </c:pt>
                <c:pt idx="3">
                  <c:v>30</c:v>
                </c:pt>
                <c:pt idx="4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102-4C72-AC67-A3AA83F7B1E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102-4C72-AC67-A3AA83F7B1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5804296"/>
        <c:axId val="245804688"/>
      </c:barChart>
      <c:catAx>
        <c:axId val="245804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Điểm</a:t>
                </a:r>
                <a:endParaRPr lang="en-US" sz="24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81836309076015179"/>
              <c:y val="0.723244264013135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45804688"/>
        <c:crosses val="autoZero"/>
        <c:auto val="1"/>
        <c:lblAlgn val="ctr"/>
        <c:lblOffset val="100"/>
        <c:noMultiLvlLbl val="0"/>
      </c:catAx>
      <c:valAx>
        <c:axId val="24580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t" anchorCtr="0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i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Tần</a:t>
                </a:r>
                <a:r>
                  <a:rPr lang="en-US" sz="2400" i="1" baseline="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baseline="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sô</a:t>
                </a:r>
                <a:r>
                  <a:rPr lang="en-US" sz="2400" i="1" baseline="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́ </a:t>
                </a:r>
                <a:r>
                  <a:rPr lang="en-US" sz="2400" i="1" baseline="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tương</a:t>
                </a:r>
                <a:r>
                  <a:rPr lang="en-US" sz="2400" i="1" baseline="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baseline="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đối</a:t>
                </a:r>
                <a:r>
                  <a:rPr lang="en-US" sz="2400" i="1" baseline="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(%)</a:t>
                </a:r>
                <a:endParaRPr lang="en-US" sz="24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3.4574384280717047E-2"/>
              <c:y val="3.56960015006559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t" anchorCtr="0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/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45804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31815944881889"/>
          <c:y val="9.5460931627649376E-2"/>
          <c:w val="0.54136368110236222"/>
          <c:h val="0.8120454716999586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A96-4568-B407-E1A93A1173B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A96-4568-B407-E1A93A1173B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A96-4568-B407-E1A93A1173B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1A96-4568-B407-E1A93A1173B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A96-4568-B407-E1A93A1173B8}"/>
              </c:ext>
            </c:extLst>
          </c:dPt>
          <c:dLbls>
            <c:dLbl>
              <c:idx val="0"/>
              <c:layout>
                <c:manualLayout>
                  <c:x val="-0.11523868110236227"/>
                  <c:y val="0.19615783734265269"/>
                </c:manualLayout>
              </c:layout>
              <c:tx>
                <c:rich>
                  <a:bodyPr/>
                  <a:lstStyle/>
                  <a:p>
                    <a:r>
                      <a: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Điểm</a:t>
                    </a:r>
                    <a:r>
                      <a:rPr lang="vi-VN" sz="28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5 </a:t>
                    </a:r>
                  </a:p>
                  <a:p>
                    <a:fld id="{AA97505F-1640-4534-B10A-7C6E4094E5A8}" type="VALUE">
                      <a:rPr lang="en-US" sz="28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[VALUE]</a:t>
                    </a:fld>
                    <a:r>
                      <a: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A96-4568-B407-E1A93A1173B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vi-VN" sz="2800" b="0" i="0" u="none" strike="noStrike" kern="1200" baseline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rPr>
                      <a:t>Điểm 6 </a:t>
                    </a:r>
                  </a:p>
                  <a:p>
                    <a:fld id="{AA97505F-1640-4534-B10A-7C6E4094E5A8}" type="VALUE">
                      <a:rPr lang="en-US" sz="2800" b="1" i="0" u="none" strike="noStrike" kern="1200" baseline="0" smtClean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rPr>
                      <a:pPr/>
                      <a:t>[VALUE]</a:t>
                    </a:fld>
                    <a:r>
                      <a:rPr lang="en-US" sz="2800" b="1" i="0" u="none" strike="noStrike" kern="1200" baseline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rPr>
                      <a:t>%</a:t>
                    </a:r>
                  </a:p>
                  <a:p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96-4568-B407-E1A93A1173B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vi-VN" sz="28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Điểm 7 </a:t>
                    </a:r>
                  </a:p>
                  <a:p>
                    <a:fld id="{AA97505F-1640-4534-B10A-7C6E4094E5A8}" type="VALUE">
                      <a:rPr lang="en-US" sz="2800" b="0" i="0" u="none" strike="noStrike" kern="1200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[VALUE]</a:t>
                    </a:fld>
                    <a:r>
                      <a:rPr lang="en-US" sz="28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  <a:p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A96-4568-B407-E1A93A1173B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vi-VN" sz="28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Điểm 8 </a:t>
                    </a:r>
                  </a:p>
                  <a:p>
                    <a:fld id="{AA97505F-1640-4534-B10A-7C6E4094E5A8}" type="VALUE">
                      <a:rPr lang="en-US" sz="2800" b="0" i="0" u="none" strike="noStrike" kern="1200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[VALUE]</a:t>
                    </a:fld>
                    <a:r>
                      <a:rPr lang="en-US" sz="28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A96-4568-B407-E1A93A1173B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8.8803395669291282E-2"/>
                  <c:y val="0.1466897670589464"/>
                </c:manualLayout>
              </c:layout>
              <c:tx>
                <c:rich>
                  <a:bodyPr/>
                  <a:lstStyle/>
                  <a:p>
                    <a:r>
                      <a:rPr lang="vi-VN" sz="28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Điểm 9 </a:t>
                    </a:r>
                  </a:p>
                  <a:p>
                    <a:fld id="{AA97505F-1640-4534-B10A-7C6E4094E5A8}" type="VALUE">
                      <a:rPr lang="en-US" sz="2800" b="0" i="0" u="none" strike="noStrike" kern="1200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[VALUE]</a:t>
                    </a:fld>
                    <a:r>
                      <a:rPr lang="en-US" sz="28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  <a:p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A96-4568-B407-E1A93A1173B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Điểm 5</c:v>
                </c:pt>
                <c:pt idx="1">
                  <c:v>Điểm 6</c:v>
                </c:pt>
                <c:pt idx="2">
                  <c:v>Điểm 7</c:v>
                </c:pt>
                <c:pt idx="3">
                  <c:v>Điểm 8</c:v>
                </c:pt>
                <c:pt idx="4">
                  <c:v>Điểm 9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</c:v>
                </c:pt>
                <c:pt idx="1">
                  <c:v>20</c:v>
                </c:pt>
                <c:pt idx="2">
                  <c:v>25</c:v>
                </c:pt>
                <c:pt idx="3">
                  <c:v>30</c:v>
                </c:pt>
                <c:pt idx="4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A96-4568-B407-E1A93A1173B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7292D-5B6E-4748-BD46-8839EDC6037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68A89-F29B-44A5-93B5-548F33E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22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 eaLnBrk="1" hangingPunct="1">
              <a:spcBef>
                <a:spcPct val="0"/>
              </a:spcBef>
            </a:pPr>
            <a:r>
              <a:rPr lang="en-US" altLang="en-US"/>
              <a:t>Giáo án của Thảo Nguyên 0979818956</a:t>
            </a:r>
          </a:p>
          <a:p>
            <a:pPr defTabSz="912813"/>
            <a:endParaRPr lang="en-US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C599CD-3A65-46F2-8609-A1FAA5BF0CF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679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4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8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4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9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3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9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2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7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2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0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5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AE751-BC33-4D44-9EB8-F7A13F929D3E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54624-F2E3-46CC-90C1-ED011B418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1237736" y="997427"/>
            <a:ext cx="940276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CHÀO MỪNG CÁC THẦY CÔ GIÁO VỀ DỰ GIỜ THĂM LỚP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i="1" kern="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i="1" kern="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 9</a:t>
            </a:r>
            <a:endParaRPr kumimoji="0" lang="en-US" sz="3200" b="1" i="1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9901EC8-58F3-12F5-CC28-4FFB27763374}"/>
              </a:ext>
            </a:extLst>
          </p:cNvPr>
          <p:cNvSpPr txBox="1"/>
          <p:nvPr/>
        </p:nvSpPr>
        <p:spPr>
          <a:xfrm>
            <a:off x="1025077" y="4223197"/>
            <a:ext cx="9232517" cy="1431161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743200" marR="0" lvl="6" indent="0" algn="just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743200" marR="0" lvl="6" indent="0" algn="just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Giáo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viên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: Nguyễn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Thị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4"/>
                </a:solidFill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Đông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0" marR="0" lvl="6" indent="0" algn="just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Đơn</a:t>
            </a:r>
            <a:r>
              <a:rPr lang="en-US" sz="3200" b="1" i="1" dirty="0">
                <a:solidFill>
                  <a:schemeClr val="accent4"/>
                </a:solidFill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vị</a:t>
            </a:r>
            <a:r>
              <a:rPr lang="en-US" sz="3200" b="1" i="1" dirty="0">
                <a:solidFill>
                  <a:schemeClr val="accent4"/>
                </a:solidFill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: Trường THCS </a:t>
            </a:r>
            <a:r>
              <a:rPr lang="en-US" sz="3200" b="1" i="1" dirty="0" err="1" smtClean="0">
                <a:solidFill>
                  <a:schemeClr val="accent4"/>
                </a:solidFill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Hoài</a:t>
            </a:r>
            <a:r>
              <a:rPr lang="en-US" sz="3200" b="1" i="1" dirty="0" smtClean="0">
                <a:solidFill>
                  <a:schemeClr val="accent4"/>
                </a:solidFill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4"/>
                </a:solidFill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Mỹ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imes New Roman" panose="02020603050405020304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A32927-49C1-7528-A300-C192E1C60DA0}"/>
              </a:ext>
            </a:extLst>
          </p:cNvPr>
          <p:cNvSpPr txBox="1"/>
          <p:nvPr/>
        </p:nvSpPr>
        <p:spPr>
          <a:xfrm>
            <a:off x="2812676" y="3244334"/>
            <a:ext cx="62528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67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6F55DB-D834-F7DB-321C-E2F614B42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562" y="105938"/>
            <a:ext cx="10126417" cy="1325563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HS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xmlns="" id="{298DCCBD-57D6-0707-3BDC-96E41E919B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363065"/>
              </p:ext>
            </p:extLst>
          </p:nvPr>
        </p:nvGraphicFramePr>
        <p:xfrm>
          <a:off x="4531343" y="991672"/>
          <a:ext cx="6209636" cy="2928536"/>
        </p:xfrm>
        <a:graphic>
          <a:graphicData uri="http://schemas.openxmlformats.org/drawingml/2006/table">
            <a:tbl>
              <a:tblPr firstRow="1" firstCol="1" bandRow="1"/>
              <a:tblGrid>
                <a:gridCol w="620710">
                  <a:extLst>
                    <a:ext uri="{9D8B030D-6E8A-4147-A177-3AD203B41FA5}">
                      <a16:colId xmlns:a16="http://schemas.microsoft.com/office/drawing/2014/main" xmlns="" val="908025972"/>
                    </a:ext>
                  </a:extLst>
                </a:gridCol>
                <a:gridCol w="620710">
                  <a:extLst>
                    <a:ext uri="{9D8B030D-6E8A-4147-A177-3AD203B41FA5}">
                      <a16:colId xmlns:a16="http://schemas.microsoft.com/office/drawing/2014/main" xmlns="" val="3931140744"/>
                    </a:ext>
                  </a:extLst>
                </a:gridCol>
                <a:gridCol w="620710">
                  <a:extLst>
                    <a:ext uri="{9D8B030D-6E8A-4147-A177-3AD203B41FA5}">
                      <a16:colId xmlns:a16="http://schemas.microsoft.com/office/drawing/2014/main" xmlns="" val="2353659285"/>
                    </a:ext>
                  </a:extLst>
                </a:gridCol>
                <a:gridCol w="620710">
                  <a:extLst>
                    <a:ext uri="{9D8B030D-6E8A-4147-A177-3AD203B41FA5}">
                      <a16:colId xmlns:a16="http://schemas.microsoft.com/office/drawing/2014/main" xmlns="" val="358180768"/>
                    </a:ext>
                  </a:extLst>
                </a:gridCol>
                <a:gridCol w="620710">
                  <a:extLst>
                    <a:ext uri="{9D8B030D-6E8A-4147-A177-3AD203B41FA5}">
                      <a16:colId xmlns:a16="http://schemas.microsoft.com/office/drawing/2014/main" xmlns="" val="530377090"/>
                    </a:ext>
                  </a:extLst>
                </a:gridCol>
                <a:gridCol w="620710">
                  <a:extLst>
                    <a:ext uri="{9D8B030D-6E8A-4147-A177-3AD203B41FA5}">
                      <a16:colId xmlns:a16="http://schemas.microsoft.com/office/drawing/2014/main" xmlns="" val="1429425765"/>
                    </a:ext>
                  </a:extLst>
                </a:gridCol>
                <a:gridCol w="620710">
                  <a:extLst>
                    <a:ext uri="{9D8B030D-6E8A-4147-A177-3AD203B41FA5}">
                      <a16:colId xmlns:a16="http://schemas.microsoft.com/office/drawing/2014/main" xmlns="" val="95980100"/>
                    </a:ext>
                  </a:extLst>
                </a:gridCol>
                <a:gridCol w="620710">
                  <a:extLst>
                    <a:ext uri="{9D8B030D-6E8A-4147-A177-3AD203B41FA5}">
                      <a16:colId xmlns:a16="http://schemas.microsoft.com/office/drawing/2014/main" xmlns="" val="580174989"/>
                    </a:ext>
                  </a:extLst>
                </a:gridCol>
                <a:gridCol w="621978">
                  <a:extLst>
                    <a:ext uri="{9D8B030D-6E8A-4147-A177-3AD203B41FA5}">
                      <a16:colId xmlns:a16="http://schemas.microsoft.com/office/drawing/2014/main" xmlns="" val="181216009"/>
                    </a:ext>
                  </a:extLst>
                </a:gridCol>
                <a:gridCol w="621978">
                  <a:extLst>
                    <a:ext uri="{9D8B030D-6E8A-4147-A177-3AD203B41FA5}">
                      <a16:colId xmlns:a16="http://schemas.microsoft.com/office/drawing/2014/main" xmlns="" val="473434027"/>
                    </a:ext>
                  </a:extLst>
                </a:gridCol>
              </a:tblGrid>
              <a:tr h="73213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4166873"/>
                  </a:ext>
                </a:extLst>
              </a:tr>
              <a:tr h="73213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5510457"/>
                  </a:ext>
                </a:extLst>
              </a:tr>
              <a:tr h="73213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kern="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6427519"/>
                  </a:ext>
                </a:extLst>
              </a:tr>
              <a:tr h="73213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kern="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0616122"/>
                  </a:ext>
                </a:extLst>
              </a:tr>
            </a:tbl>
          </a:graphicData>
        </a:graphic>
      </p:graphicFrame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1A12EA0-42DF-05B8-B0D1-20D3683743A2}"/>
              </a:ext>
            </a:extLst>
          </p:cNvPr>
          <p:cNvSpPr txBox="1">
            <a:spLocks/>
          </p:cNvSpPr>
          <p:nvPr/>
        </p:nvSpPr>
        <p:spPr>
          <a:xfrm>
            <a:off x="1286435" y="4739901"/>
            <a:ext cx="83595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>
              <a:buAutoNum type="alphaLcParenR"/>
            </a:pPr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tần </a:t>
            </a:r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của mẫu số liệu thống kê đó </a:t>
            </a:r>
          </a:p>
          <a:p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Vẽ biểu đồ tần số ở dạng biểu đồ đoạn thẳng và </a:t>
            </a:r>
            <a:r>
              <a:rPr lang="nl-NL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hình cột</a:t>
            </a:r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mẫu số liệu thống kê </a:t>
            </a:r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đó.</a:t>
            </a:r>
          </a:p>
          <a:p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Lập 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tần số </a:t>
            </a:r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 đối của 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 số liệu thống kê đó </a:t>
            </a:r>
          </a:p>
          <a:p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 biểu đồ tần </a:t>
            </a:r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tương đối  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dạng biểu đồ </a:t>
            </a:r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 và 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hình </a:t>
            </a:r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quạt  </a:t>
            </a:r>
            <a:r>
              <a:rPr lang="nl-N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mẫu số liệu thống kê đó</a:t>
            </a:r>
            <a:r>
              <a:rPr lang="nl-N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78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EB0D1734-F6FA-E976-F7E9-4EB3CC1876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5803754"/>
              </p:ext>
            </p:extLst>
          </p:nvPr>
        </p:nvGraphicFramePr>
        <p:xfrm>
          <a:off x="1444283" y="988043"/>
          <a:ext cx="9838006" cy="539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329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 descr="OPL20U25GSXzBJYl68kk8uQGfFKzs7yb1M4KJWUiLk6ZEvGF+qCIPSnY57AbBFCvTW(2023.15.83.Nguyen Hien)83+K4lPs7H94VUqPe2XwIsfPRnrXQE//QTEXxb8/8N4CNc6FpgZahzpTjFhMzSA7T/nHJa11DE8Ng2TP3iAmRczFlmslSuUNOgUeb6yRvs0=">
                <a:extLst>
                  <a:ext uri="{FF2B5EF4-FFF2-40B4-BE49-F238E27FC236}">
                    <a16:creationId xmlns:a16="http://schemas.microsoft.com/office/drawing/2014/main" xmlns="" id="{71105CCC-A6FA-327F-64B0-5ECC3DBFAEE9}"/>
                  </a:ext>
                </a:extLst>
              </p:cNvPr>
              <p:cNvSpPr txBox="1"/>
              <p:nvPr/>
            </p:nvSpPr>
            <p:spPr>
              <a:xfrm>
                <a:off x="633773" y="305887"/>
                <a:ext cx="10924454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32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Vẽ biểu đồ hình quạt tròn: </a:t>
                </a:r>
              </a:p>
              <a:p>
                <a:pPr algn="just"/>
                <a:r>
                  <a:rPr lang="pt-BR" sz="3200" i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Bước 1. </a:t>
                </a:r>
                <a:r>
                  <a:rPr lang="pt-BR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Xác định số đo cung tương ứng của các hình quạt biểu diễn các tần số tương đối cho mỗi loại điểm.</a:t>
                </a:r>
              </a:p>
              <a:p>
                <a:pPr algn="just"/>
                <a:r>
                  <a:rPr lang="pt-BR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Điểm 5: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360°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. 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15%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54°</m:t>
                    </m:r>
                  </m:oMath>
                </a14:m>
                <a:r>
                  <a:rPr lang="pt-BR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Điểm 6: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320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360°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. </m:t>
                    </m:r>
                    <m:r>
                      <m:rPr>
                        <m:nor/>
                      </m:rPr>
                      <a:rPr lang="nl-NL" sz="320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20%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nl-NL" sz="320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nl-NL" sz="320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72°</m:t>
                    </m:r>
                  </m:oMath>
                </a14:m>
                <a:endParaRPr lang="pt-BR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pt-BR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Điểm 7: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360°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. 2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5%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90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pt-BR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Điểm 8: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360°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. 3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0%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108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pt-BR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pt-BR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Điểm 9: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360°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. 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10%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36</m:t>
                    </m:r>
                    <m:r>
                      <m:rPr>
                        <m:nor/>
                      </m:rPr>
                      <a:rPr lang="nl-NL" sz="3200" i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pt-BR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pt-BR" sz="3200" i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Bước 2</a:t>
                </a:r>
                <a:r>
                  <a:rPr lang="pt-BR" sz="32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pt-BR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Vẽ hình tròn và chia hình tròn thành các hình quạt có số đo cung tương ứng được xác định trong </a:t>
                </a:r>
                <a:r>
                  <a:rPr lang="pt-BR" sz="3200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Bước 1</a:t>
                </a:r>
                <a:r>
                  <a:rPr lang="pt-BR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</a:t>
                </a:r>
              </a:p>
              <a:p>
                <a:pPr algn="just"/>
                <a:r>
                  <a:rPr lang="pt-BR" sz="3200" i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Bước 3. </a:t>
                </a:r>
                <a:r>
                  <a:rPr lang="pt-BR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Định dạng các hình quạt tròn (thường bằng cách tô màu), ghi tần số tương đối, chú giải và tiêu đề.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 descr="OPL20U25GSXzBJYl68kk8uQGfFKzs7yb1M4KJWUiLk6ZEvGF+qCIPSnY57AbBFCvTW(2023.15.83.Nguyen Hien)83+K4lPs7H94VUqPe2XwIsfPRnrXQE//QTEXxb8/8N4CNc6FpgZahzpTjFhMzSA7T/nHJa11DE8Ng2TP3iAmRczFlmslSuUNOgUeb6yRvs0=">
                <a:extLst>
                  <a:ext uri="{FF2B5EF4-FFF2-40B4-BE49-F238E27FC236}">
                    <a16:creationId xmlns:a16="http://schemas.microsoft.com/office/drawing/2014/main" id="{71105CCC-A6FA-327F-64B0-5ECC3DBFA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73" y="305887"/>
                <a:ext cx="10924454" cy="5016758"/>
              </a:xfrm>
              <a:prstGeom prst="rect">
                <a:avLst/>
              </a:prstGeom>
              <a:blipFill>
                <a:blip r:embed="rId2"/>
                <a:stretch>
                  <a:fillRect l="-1451" t="-1701" r="-2288" b="-29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78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C9F9C97-F392-F4E1-B4B9-71D276881518}"/>
              </a:ext>
            </a:extLst>
          </p:cNvPr>
          <p:cNvSpPr txBox="1"/>
          <p:nvPr/>
        </p:nvSpPr>
        <p:spPr>
          <a:xfrm>
            <a:off x="2860431" y="134891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Biểu đồ hình quạt tròn: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AE176D2D-DB6C-07FC-717B-3CA3F9B10A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336448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612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OPL20U25GSXzBJYl68kk8uQGfFKzs7yb1M4KJWUiLk6ZEvGF+qCIPSnY57AbBFCvTW(2023.15.83.Nguyen Hien)83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xmlns="" id="{98ACB5EE-A090-077A-3735-B1A142BA82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5241" b="27407"/>
          <a:stretch/>
        </p:blipFill>
        <p:spPr>
          <a:xfrm rot="5400000" flipH="1">
            <a:off x="7543587" y="-989008"/>
            <a:ext cx="5837648" cy="7970818"/>
          </a:xfrm>
          <a:custGeom>
            <a:avLst/>
            <a:gdLst>
              <a:gd name="connsiteX0" fmla="*/ 0 w 10489406"/>
              <a:gd name="connsiteY0" fmla="*/ 0 h 4924926"/>
              <a:gd name="connsiteX1" fmla="*/ 10489406 w 10489406"/>
              <a:gd name="connsiteY1" fmla="*/ 0 h 4924926"/>
              <a:gd name="connsiteX2" fmla="*/ 10489406 w 10489406"/>
              <a:gd name="connsiteY2" fmla="*/ 4924926 h 4924926"/>
              <a:gd name="connsiteX3" fmla="*/ 3121009 w 10489406"/>
              <a:gd name="connsiteY3" fmla="*/ 4924926 h 4924926"/>
              <a:gd name="connsiteX4" fmla="*/ 3140441 w 10489406"/>
              <a:gd name="connsiteY4" fmla="*/ 4862327 h 4924926"/>
              <a:gd name="connsiteX5" fmla="*/ 3155759 w 10489406"/>
              <a:gd name="connsiteY5" fmla="*/ 4710374 h 4924926"/>
              <a:gd name="connsiteX6" fmla="*/ 2401780 w 10489406"/>
              <a:gd name="connsiteY6" fmla="*/ 3956395 h 4924926"/>
              <a:gd name="connsiteX7" fmla="*/ 1647801 w 10489406"/>
              <a:gd name="connsiteY7" fmla="*/ 4710374 h 4924926"/>
              <a:gd name="connsiteX8" fmla="*/ 1663119 w 10489406"/>
              <a:gd name="connsiteY8" fmla="*/ 4862327 h 4924926"/>
              <a:gd name="connsiteX9" fmla="*/ 1682551 w 10489406"/>
              <a:gd name="connsiteY9" fmla="*/ 4924926 h 4924926"/>
              <a:gd name="connsiteX10" fmla="*/ 0 w 10489406"/>
              <a:gd name="connsiteY10" fmla="*/ 4924926 h 4924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489406" h="4924926">
                <a:moveTo>
                  <a:pt x="0" y="0"/>
                </a:moveTo>
                <a:lnTo>
                  <a:pt x="10489406" y="0"/>
                </a:lnTo>
                <a:lnTo>
                  <a:pt x="10489406" y="4924926"/>
                </a:lnTo>
                <a:lnTo>
                  <a:pt x="3121009" y="4924926"/>
                </a:lnTo>
                <a:lnTo>
                  <a:pt x="3140441" y="4862327"/>
                </a:lnTo>
                <a:cubicBezTo>
                  <a:pt x="3150485" y="4813245"/>
                  <a:pt x="3155759" y="4762426"/>
                  <a:pt x="3155759" y="4710374"/>
                </a:cubicBezTo>
                <a:cubicBezTo>
                  <a:pt x="3155759" y="4293963"/>
                  <a:pt x="2818191" y="3956395"/>
                  <a:pt x="2401780" y="3956395"/>
                </a:cubicBezTo>
                <a:cubicBezTo>
                  <a:pt x="1985369" y="3956395"/>
                  <a:pt x="1647801" y="4293963"/>
                  <a:pt x="1647801" y="4710374"/>
                </a:cubicBezTo>
                <a:cubicBezTo>
                  <a:pt x="1647801" y="4762426"/>
                  <a:pt x="1653076" y="4813245"/>
                  <a:pt x="1663119" y="4862327"/>
                </a:cubicBezTo>
                <a:lnTo>
                  <a:pt x="1682551" y="4924926"/>
                </a:lnTo>
                <a:lnTo>
                  <a:pt x="0" y="4924926"/>
                </a:lnTo>
                <a:close/>
              </a:path>
            </a:pathLst>
          </a:custGeom>
          <a:effectLst>
            <a:outerShdw blurRad="254000" dist="38100" dir="8100000" algn="tr" rotWithShape="0">
              <a:prstClr val="black">
                <a:alpha val="30000"/>
              </a:prstClr>
            </a:outerShdw>
          </a:effectLst>
        </p:spPr>
      </p:pic>
      <p:sp>
        <p:nvSpPr>
          <p:cNvPr id="4" name="Rectangle: Rounded Corners 3" descr="OPL20U25GSXzBJYl68kk8uQGfFKzs7yb1M4KJWUiLk6ZEvGF+qCIPSnY57AbBFCvTW(2023.15.83.Nguyen Hien)83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xmlns="" id="{10AE8C0B-F0B3-F38F-9134-38AB8564D00A}"/>
              </a:ext>
            </a:extLst>
          </p:cNvPr>
          <p:cNvSpPr/>
          <p:nvPr/>
        </p:nvSpPr>
        <p:spPr>
          <a:xfrm>
            <a:off x="258237" y="979112"/>
            <a:ext cx="5569605" cy="91807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467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HƯỚNG </a:t>
            </a:r>
            <a:r>
              <a:rPr kumimoji="0" lang="en-US" sz="3467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DẪN </a:t>
            </a:r>
            <a:r>
              <a:rPr lang="en-US" sz="3467" b="1" ker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VỀ NHÀ</a:t>
            </a:r>
            <a:endParaRPr kumimoji="0" lang="en-US" sz="3467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" name="TextBox 4" descr="OPL20U25GSXzBJYl68kk8uQGfFKzs7yb1M4KJWUiLk6ZEvGF+qCIPSnY57AbBFCvTW(2023.15.83.Nguyen Hien)83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xmlns="" id="{D93BB5D9-B701-B99A-B334-6D8023462F41}"/>
              </a:ext>
            </a:extLst>
          </p:cNvPr>
          <p:cNvSpPr txBox="1"/>
          <p:nvPr/>
        </p:nvSpPr>
        <p:spPr>
          <a:xfrm>
            <a:off x="258237" y="2658051"/>
            <a:ext cx="83828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 lại ví dụ và bài tập đã thực hiện trên lớp</a:t>
            </a:r>
            <a:endParaRPr lang="pt-BR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đồ tư duy của bài học</a:t>
            </a:r>
            <a:endParaRPr lang="pt-BR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tập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1;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2; 3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85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 descr="OPL20U25GSXzBJYl68kk8uQGfFKzs7yb1M4KJWUiLk6ZEvGF+qCIPSnY57AbBFCvTW(2023.15.83.Nguyen Hien)83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xmlns="" id="{A01AEEBF-BFA7-40E1-50ED-E47FC2B6D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8473" y="-672150"/>
            <a:ext cx="4763527" cy="4041315"/>
          </a:xfrm>
          <a:prstGeom prst="rect">
            <a:avLst/>
          </a:prstGeom>
        </p:spPr>
      </p:pic>
      <p:sp>
        <p:nvSpPr>
          <p:cNvPr id="5" name="文本框 10" descr="OPL20U25GSXzBJYl68kk8uQGfFKzs7yb1M4KJWUiLk6ZEvGF+qCIPSnY57AbBFCvTW(2023.15.83.Nguyen Hien)83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xmlns="" id="{1B3E0154-A4F4-4F64-810A-E5FEE04588D9}"/>
              </a:ext>
            </a:extLst>
          </p:cNvPr>
          <p:cNvSpPr txBox="1"/>
          <p:nvPr/>
        </p:nvSpPr>
        <p:spPr>
          <a:xfrm>
            <a:off x="1916794" y="1348507"/>
            <a:ext cx="822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  <a:sym typeface="Arial"/>
              </a:rPr>
              <a:t>CHÀO TẠM BIỆT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  <a:sym typeface="Arial"/>
              </a:rPr>
              <a:t>VÀ CHÚC CÁC CON HỌC TỐT!</a:t>
            </a:r>
            <a:endParaRPr kumimoji="0" lang="zh-CN" altLang="en-US" sz="3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6" name="图片 27" descr="OPL20U25GSXzBJYl68kk8uQGfFKzs7yb1M4KJWUiLk6ZEvGF+qCIPSnY57AbBFCvTW(2023.15.83.Nguyen Hien)83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xmlns="" id="{25C743F1-E5D9-B753-2896-8C00F278490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187"/>
          <a:stretch/>
        </p:blipFill>
        <p:spPr>
          <a:xfrm>
            <a:off x="8086725" y="-256685"/>
            <a:ext cx="4105275" cy="1927486"/>
          </a:xfrm>
          <a:custGeom>
            <a:avLst/>
            <a:gdLst>
              <a:gd name="connsiteX0" fmla="*/ 0 w 10489406"/>
              <a:gd name="connsiteY0" fmla="*/ 0 h 4924926"/>
              <a:gd name="connsiteX1" fmla="*/ 10489406 w 10489406"/>
              <a:gd name="connsiteY1" fmla="*/ 0 h 4924926"/>
              <a:gd name="connsiteX2" fmla="*/ 10489406 w 10489406"/>
              <a:gd name="connsiteY2" fmla="*/ 4924926 h 4924926"/>
              <a:gd name="connsiteX3" fmla="*/ 3121009 w 10489406"/>
              <a:gd name="connsiteY3" fmla="*/ 4924926 h 4924926"/>
              <a:gd name="connsiteX4" fmla="*/ 3140441 w 10489406"/>
              <a:gd name="connsiteY4" fmla="*/ 4862327 h 4924926"/>
              <a:gd name="connsiteX5" fmla="*/ 3155759 w 10489406"/>
              <a:gd name="connsiteY5" fmla="*/ 4710374 h 4924926"/>
              <a:gd name="connsiteX6" fmla="*/ 2401780 w 10489406"/>
              <a:gd name="connsiteY6" fmla="*/ 3956395 h 4924926"/>
              <a:gd name="connsiteX7" fmla="*/ 1647801 w 10489406"/>
              <a:gd name="connsiteY7" fmla="*/ 4710374 h 4924926"/>
              <a:gd name="connsiteX8" fmla="*/ 1663119 w 10489406"/>
              <a:gd name="connsiteY8" fmla="*/ 4862327 h 4924926"/>
              <a:gd name="connsiteX9" fmla="*/ 1682551 w 10489406"/>
              <a:gd name="connsiteY9" fmla="*/ 4924926 h 4924926"/>
              <a:gd name="connsiteX10" fmla="*/ 0 w 10489406"/>
              <a:gd name="connsiteY10" fmla="*/ 4924926 h 4924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489406" h="4924926">
                <a:moveTo>
                  <a:pt x="0" y="0"/>
                </a:moveTo>
                <a:lnTo>
                  <a:pt x="10489406" y="0"/>
                </a:lnTo>
                <a:lnTo>
                  <a:pt x="10489406" y="4924926"/>
                </a:lnTo>
                <a:lnTo>
                  <a:pt x="3121009" y="4924926"/>
                </a:lnTo>
                <a:lnTo>
                  <a:pt x="3140441" y="4862327"/>
                </a:lnTo>
                <a:cubicBezTo>
                  <a:pt x="3150485" y="4813245"/>
                  <a:pt x="3155759" y="4762426"/>
                  <a:pt x="3155759" y="4710374"/>
                </a:cubicBezTo>
                <a:cubicBezTo>
                  <a:pt x="3155759" y="4293963"/>
                  <a:pt x="2818191" y="3956395"/>
                  <a:pt x="2401780" y="3956395"/>
                </a:cubicBezTo>
                <a:cubicBezTo>
                  <a:pt x="1985369" y="3956395"/>
                  <a:pt x="1647801" y="4293963"/>
                  <a:pt x="1647801" y="4710374"/>
                </a:cubicBezTo>
                <a:cubicBezTo>
                  <a:pt x="1647801" y="4762426"/>
                  <a:pt x="1653076" y="4813245"/>
                  <a:pt x="1663119" y="4862327"/>
                </a:cubicBezTo>
                <a:lnTo>
                  <a:pt x="1682551" y="4924926"/>
                </a:lnTo>
                <a:lnTo>
                  <a:pt x="0" y="4924926"/>
                </a:lnTo>
                <a:close/>
              </a:path>
            </a:pathLst>
          </a:custGeom>
          <a:effectLst>
            <a:outerShdw blurRad="254000" dist="38100" dir="8100000" algn="tr" rotWithShape="0">
              <a:prstClr val="black">
                <a:alpha val="30000"/>
              </a:prstClr>
            </a:outerShdw>
          </a:effectLst>
        </p:spPr>
      </p:pic>
      <p:pic>
        <p:nvPicPr>
          <p:cNvPr id="7" name="Picture 2" descr="OPL20U25GSXzBJYl68kk8uQGfFKzs7yb1M4KJWUiLk6ZEvGF+qCIPSnY57AbBFCvTW(2023.15.83.Nguyen Hien)83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xmlns="" id="{D5EE1C1A-7A71-5267-28F7-9084B2A9EE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52"/>
          <a:stretch/>
        </p:blipFill>
        <p:spPr bwMode="auto">
          <a:xfrm>
            <a:off x="3002295" y="2860234"/>
            <a:ext cx="6204010" cy="363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44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6162</TotalTime>
  <Words>404</Words>
  <Application>Microsoft Office PowerPoint</Application>
  <PresentationFormat>Widescreen</PresentationFormat>
  <Paragraphs>83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Arial</vt:lpstr>
      <vt:lpstr>Calibri</vt:lpstr>
      <vt:lpstr>Calibri Light</vt:lpstr>
      <vt:lpstr>Times New Roman</vt:lpstr>
      <vt:lpstr>1_Office Theme</vt:lpstr>
      <vt:lpstr>PowerPoint Presentation</vt:lpstr>
      <vt:lpstr>Thống kê điểm kiểm tra môn toán (hay còn gọi mẫu số liệu thống kê)  của 40 HS lớp 9 như sau: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Minh Phuong</dc:creator>
  <cp:lastModifiedBy>Admin</cp:lastModifiedBy>
  <cp:revision>481</cp:revision>
  <dcterms:created xsi:type="dcterms:W3CDTF">2022-08-03T11:07:12Z</dcterms:created>
  <dcterms:modified xsi:type="dcterms:W3CDTF">2025-02-03T21:50:21Z</dcterms:modified>
</cp:coreProperties>
</file>