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39"/>
  </p:notesMasterIdLst>
  <p:sldIdLst>
    <p:sldId id="334" r:id="rId14"/>
    <p:sldId id="304" r:id="rId15"/>
    <p:sldId id="310" r:id="rId16"/>
    <p:sldId id="269" r:id="rId17"/>
    <p:sldId id="332" r:id="rId18"/>
    <p:sldId id="275" r:id="rId19"/>
    <p:sldId id="276" r:id="rId20"/>
    <p:sldId id="305" r:id="rId21"/>
    <p:sldId id="277" r:id="rId22"/>
    <p:sldId id="278" r:id="rId23"/>
    <p:sldId id="308" r:id="rId24"/>
    <p:sldId id="306" r:id="rId25"/>
    <p:sldId id="307" r:id="rId26"/>
    <p:sldId id="312" r:id="rId27"/>
    <p:sldId id="314" r:id="rId28"/>
    <p:sldId id="316" r:id="rId29"/>
    <p:sldId id="318" r:id="rId30"/>
    <p:sldId id="320" r:id="rId31"/>
    <p:sldId id="322" r:id="rId32"/>
    <p:sldId id="324" r:id="rId33"/>
    <p:sldId id="326" r:id="rId34"/>
    <p:sldId id="328" r:id="rId35"/>
    <p:sldId id="271" r:id="rId36"/>
    <p:sldId id="330" r:id="rId37"/>
    <p:sldId id="272" r:id="rId38"/>
  </p:sldIdLst>
  <p:sldSz cx="12192000" cy="6858000"/>
  <p:notesSz cx="6858000" cy="9144000"/>
  <p:embeddedFontLst>
    <p:embeddedFont>
      <p:font typeface="Cambria Math" panose="02040503050406030204" pitchFamily="18" charset="0"/>
      <p:regular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99"/>
    <a:srgbClr val="FCEBE0"/>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99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293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7034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14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251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819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72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04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13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569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9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2917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97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9249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9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9203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5794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2054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07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5560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54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933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836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6849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967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0190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732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5761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14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3189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46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6175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8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582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56179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2408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22092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37926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3167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0343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428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68344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69177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87112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609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23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2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10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980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21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32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14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442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34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185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949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87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140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921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399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64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0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363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778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287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213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255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38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24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681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481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37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580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6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781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353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517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571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25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321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220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08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47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55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231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82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311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181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268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37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51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16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233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938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519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817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214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478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9213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570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335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260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726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163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70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321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3869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673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4090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416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70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527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3662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50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6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38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1238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3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669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867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5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9738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8851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3712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75557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766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768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34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2977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432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4774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F8809-A423-4163-AE37-3BBFBD60E7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85F18-DA87-46F2-9D97-611BEF94D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137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6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9.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0.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12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3050" y="-29372"/>
            <a:ext cx="12191999" cy="6857991"/>
          </a:xfrm>
          <a:prstGeom prst="rect">
            <a:avLst/>
          </a:prstGeom>
        </p:spPr>
      </p:pic>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NĂM HỌC</a:t>
            </a:r>
            <a:r>
              <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2024 - 2025</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2656548" y="116099"/>
            <a:ext cx="5974834"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UBND THỊ XÃ HOÀI NHƠN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TRƯỜNG THCS HOÀI MỸ</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2347987" y="4272596"/>
            <a:ext cx="6591955" cy="52322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GV thực hiện: NGUYỄN TƯỜNG ĐẠT</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 name="TextBox 2"/>
          <p:cNvSpPr txBox="1"/>
          <p:nvPr/>
        </p:nvSpPr>
        <p:spPr>
          <a:xfrm>
            <a:off x="352698" y="1362629"/>
            <a:ext cx="2834640" cy="1015663"/>
          </a:xfrm>
          <a:prstGeom prst="rect">
            <a:avLst/>
          </a:prstGeom>
          <a:noFill/>
        </p:spPr>
        <p:txBody>
          <a:bodyPr wrap="square" rtlCol="0">
            <a:spAutoFit/>
          </a:bodyPr>
          <a:lstStyle/>
          <a:p>
            <a:r>
              <a:rPr lang="en-US" sz="6000" b="1" dirty="0" smtClean="0">
                <a:solidFill>
                  <a:srgbClr val="FF0000"/>
                </a:solidFill>
              </a:rPr>
              <a:t>TOÁN 8</a:t>
            </a:r>
            <a:endParaRPr lang="vi-VN" sz="6000" b="1" dirty="0">
              <a:solidFill>
                <a:srgbClr val="FF0000"/>
              </a:solidFill>
            </a:endParaRPr>
          </a:p>
        </p:txBody>
      </p:sp>
    </p:spTree>
    <p:extLst>
      <p:ext uri="{BB962C8B-B14F-4D97-AF65-F5344CB8AC3E}">
        <p14:creationId xmlns:p14="http://schemas.microsoft.com/office/powerpoint/2010/main" val="84724377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8F67D30C-F1AF-6F3B-7F7E-A8BAEAD23182}"/>
              </a:ext>
            </a:extLst>
          </p:cNvPr>
          <p:cNvSpPr/>
          <p:nvPr/>
        </p:nvSpPr>
        <p:spPr>
          <a:xfrm>
            <a:off x="171269" y="438997"/>
            <a:ext cx="2156691" cy="542636"/>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cs typeface="Arial" panose="020B0604020202020204" pitchFamily="34" charset="0"/>
              </a:rPr>
              <a:t>Luyện tập 1</a:t>
            </a:r>
            <a:endParaRPr lang="en-US" sz="2400" b="1" dirty="0">
              <a:solidFill>
                <a:schemeClr val="bg1"/>
              </a:solidFill>
              <a:latin typeface="UTM Avo"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1A580129-161A-DFF0-25EB-71275B7A32AE}"/>
              </a:ext>
            </a:extLst>
          </p:cNvPr>
          <p:cNvSpPr txBox="1"/>
          <p:nvPr/>
        </p:nvSpPr>
        <p:spPr>
          <a:xfrm>
            <a:off x="171269" y="1086136"/>
            <a:ext cx="11328400" cy="960263"/>
          </a:xfrm>
          <a:prstGeom prst="rect">
            <a:avLst/>
          </a:prstGeom>
          <a:noFill/>
        </p:spPr>
        <p:txBody>
          <a:bodyPr wrap="square" rtlCol="0">
            <a:spAutoFit/>
          </a:bodyPr>
          <a:lstStyle/>
          <a:p>
            <a:pPr algn="just" defTabSz="609539">
              <a:lnSpc>
                <a:spcPct val="125000"/>
              </a:lnSpc>
            </a:pPr>
            <a:r>
              <a:rPr lang="vi-VN" sz="2400" dirty="0">
                <a:solidFill>
                  <a:prstClr val="black"/>
                </a:solidFill>
                <a:latin typeface="UTM Avo" panose="02040603050506020204" pitchFamily="18" charset="0"/>
                <a:cs typeface="Arial" panose="020B0604020202020204" pitchFamily="34" charset="0"/>
              </a:rPr>
              <a:t>Trong Ví dụ 2, nêu cách xác định tổng sản phẩm trong nước (GDP) của Việt Nam và Singapore lần lượt trong các năm 2016, 2017, 2018.</a:t>
            </a:r>
          </a:p>
        </p:txBody>
      </p:sp>
      <p:pic>
        <p:nvPicPr>
          <p:cNvPr id="2" name="Picture 1">
            <a:extLst>
              <a:ext uri="{FF2B5EF4-FFF2-40B4-BE49-F238E27FC236}">
                <a16:creationId xmlns:a16="http://schemas.microsoft.com/office/drawing/2014/main" id="{757C33F8-8C16-FEF9-8762-67F7CC750535}"/>
              </a:ext>
            </a:extLst>
          </p:cNvPr>
          <p:cNvPicPr>
            <a:picLocks noChangeAspect="1"/>
          </p:cNvPicPr>
          <p:nvPr/>
        </p:nvPicPr>
        <p:blipFill>
          <a:blip r:embed="rId2"/>
          <a:stretch>
            <a:fillRect/>
          </a:stretch>
        </p:blipFill>
        <p:spPr>
          <a:xfrm>
            <a:off x="3117360" y="2046399"/>
            <a:ext cx="5436217" cy="3265944"/>
          </a:xfrm>
          <a:prstGeom prst="rect">
            <a:avLst/>
          </a:prstGeom>
        </p:spPr>
      </p:pic>
    </p:spTree>
    <p:extLst>
      <p:ext uri="{BB962C8B-B14F-4D97-AF65-F5344CB8AC3E}">
        <p14:creationId xmlns:p14="http://schemas.microsoft.com/office/powerpoint/2010/main" val="27978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8F67D30C-F1AF-6F3B-7F7E-A8BAEAD23182}"/>
              </a:ext>
            </a:extLst>
          </p:cNvPr>
          <p:cNvSpPr/>
          <p:nvPr/>
        </p:nvSpPr>
        <p:spPr>
          <a:xfrm>
            <a:off x="179898" y="425934"/>
            <a:ext cx="2156691" cy="542636"/>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cs typeface="Arial" panose="020B0604020202020204" pitchFamily="34" charset="0"/>
              </a:rPr>
              <a:t>Luyện tập 1</a:t>
            </a:r>
            <a:endParaRPr lang="en-US" sz="2400" b="1" dirty="0">
              <a:solidFill>
                <a:schemeClr val="bg1"/>
              </a:solidFill>
              <a:latin typeface="UTM Avo" panose="0204060305050602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33EBDEDF-AA9F-4517-495E-90C7A0CBB095}"/>
              </a:ext>
            </a:extLst>
          </p:cNvPr>
          <p:cNvSpPr txBox="1"/>
          <p:nvPr/>
        </p:nvSpPr>
        <p:spPr>
          <a:xfrm>
            <a:off x="2912419" y="463886"/>
            <a:ext cx="931333" cy="466731"/>
          </a:xfrm>
          <a:prstGeom prst="rect">
            <a:avLst/>
          </a:prstGeom>
          <a:noFill/>
        </p:spPr>
        <p:txBody>
          <a:bodyPr wrap="square" rtlCol="0">
            <a:spAutoFit/>
          </a:bodyPr>
          <a:lstStyle/>
          <a:p>
            <a:pPr algn="ctr" defTabSz="609539"/>
            <a:r>
              <a:rPr lang="vi-VN" sz="2400" b="1" dirty="0">
                <a:solidFill>
                  <a:srgbClr val="C00000"/>
                </a:solidFill>
                <a:latin typeface="UTM Avo" panose="02040603050506020204" pitchFamily="18" charset="0"/>
                <a:cs typeface="Arial" panose="020B0604020202020204" pitchFamily="34" charset="0"/>
              </a:rPr>
              <a:t>Giải</a:t>
            </a:r>
            <a:endParaRPr lang="en-US" sz="2400" b="1" dirty="0">
              <a:solidFill>
                <a:srgbClr val="C00000"/>
              </a:solidFill>
              <a:latin typeface="UTM Avo" panose="0204060305050602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C709901D-0B2C-100D-5394-550CF87819E2}"/>
              </a:ext>
            </a:extLst>
          </p:cNvPr>
          <p:cNvSpPr/>
          <p:nvPr/>
        </p:nvSpPr>
        <p:spPr>
          <a:xfrm>
            <a:off x="145247" y="968570"/>
            <a:ext cx="6682297" cy="4413516"/>
          </a:xfrm>
          <a:prstGeom prst="rect">
            <a:avLst/>
          </a:prstGeom>
        </p:spPr>
        <p:txBody>
          <a:bodyPr wrap="square">
            <a:spAutoFit/>
          </a:bodyPr>
          <a:lstStyle/>
          <a:p>
            <a:pPr algn="just" defTabSz="609539">
              <a:lnSpc>
                <a:spcPct val="130000"/>
              </a:lnSpc>
            </a:pPr>
            <a:r>
              <a:rPr lang="vi-VN" sz="2400" dirty="0">
                <a:solidFill>
                  <a:prstClr val="black"/>
                </a:solidFill>
                <a:latin typeface="UTM Avo" panose="02040603050506020204" pitchFamily="18" charset="0"/>
                <a:cs typeface="Arial" panose="020B0604020202020204" pitchFamily="34" charset="0"/>
              </a:rPr>
              <a:t>Trong Ví dụ 2, ta đã xác định được cột màu xanh là GDP của Việt Nam; cột màu cam là GDP của Singapore.</a:t>
            </a: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của mỗi nước, qua mỗi năm được thể hiện trên đỉnh mỗi cột của nước đó.</a:t>
            </a:r>
            <a:endParaRPr lang="en-US" sz="2400" dirty="0">
              <a:solidFill>
                <a:prstClr val="black"/>
              </a:solidFill>
              <a:latin typeface="UTM Avo" panose="02040603050506020204" pitchFamily="18" charset="0"/>
              <a:cs typeface="Arial" panose="020B0604020202020204" pitchFamily="34" charset="0"/>
            </a:endParaRP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Việt Nam từ 2016 đến 2018 là: </a:t>
            </a:r>
            <a:endParaRPr lang="en-US" sz="2400" dirty="0">
              <a:solidFill>
                <a:prstClr val="black"/>
              </a:solidFill>
              <a:latin typeface="UTM Avo" panose="02040603050506020204" pitchFamily="18" charset="0"/>
              <a:cs typeface="Arial" panose="020B0604020202020204" pitchFamily="34" charset="0"/>
            </a:endParaRPr>
          </a:p>
          <a:p>
            <a:pPr algn="just" defTabSz="609539">
              <a:lnSpc>
                <a:spcPct val="130000"/>
              </a:lnSpc>
            </a:pP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205,3;</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223,7;</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245,2 tỉ đô la Mỹ.</a:t>
            </a:r>
            <a:endParaRPr lang="en-US" sz="2400" dirty="0">
              <a:solidFill>
                <a:prstClr val="black"/>
              </a:solidFill>
              <a:latin typeface="UTM Avo" panose="02040603050506020204" pitchFamily="18" charset="0"/>
              <a:cs typeface="Arial" panose="020B0604020202020204" pitchFamily="34" charset="0"/>
            </a:endParaRP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Singapore từ 2016 đến 2018 là: 318,7; 341,9;</a:t>
            </a:r>
            <a:r>
              <a:rPr lang="en-US" sz="2400" dirty="0">
                <a:solidFill>
                  <a:prstClr val="black"/>
                </a:solidFill>
                <a:latin typeface="UTM Avo" panose="02040603050506020204" pitchFamily="18" charset="0"/>
                <a:cs typeface="Arial" panose="020B0604020202020204" pitchFamily="34" charset="0"/>
              </a:rPr>
              <a:t> </a:t>
            </a:r>
            <a:r>
              <a:rPr lang="vi-VN" sz="2400" dirty="0" smtClean="0">
                <a:solidFill>
                  <a:prstClr val="black"/>
                </a:solidFill>
                <a:latin typeface="UTM Avo" panose="02040603050506020204" pitchFamily="18" charset="0"/>
                <a:cs typeface="Arial" panose="020B0604020202020204" pitchFamily="34" charset="0"/>
              </a:rPr>
              <a:t>373,2 tỉ </a:t>
            </a:r>
            <a:r>
              <a:rPr lang="vi-VN" sz="2400" dirty="0">
                <a:solidFill>
                  <a:prstClr val="black"/>
                </a:solidFill>
                <a:latin typeface="UTM Avo" panose="02040603050506020204" pitchFamily="18" charset="0"/>
                <a:cs typeface="Arial" panose="020B0604020202020204" pitchFamily="34" charset="0"/>
              </a:rPr>
              <a:t>đô là Mỹ.</a:t>
            </a:r>
          </a:p>
        </p:txBody>
      </p:sp>
      <p:pic>
        <p:nvPicPr>
          <p:cNvPr id="2" name="Picture 1">
            <a:extLst>
              <a:ext uri="{FF2B5EF4-FFF2-40B4-BE49-F238E27FC236}">
                <a16:creationId xmlns:a16="http://schemas.microsoft.com/office/drawing/2014/main" id="{36C35B0D-6650-13CB-6A75-05F69D91CB2B}"/>
              </a:ext>
            </a:extLst>
          </p:cNvPr>
          <p:cNvPicPr>
            <a:picLocks noChangeAspect="1"/>
          </p:cNvPicPr>
          <p:nvPr/>
        </p:nvPicPr>
        <p:blipFill>
          <a:blip r:embed="rId2"/>
          <a:stretch>
            <a:fillRect/>
          </a:stretch>
        </p:blipFill>
        <p:spPr>
          <a:xfrm>
            <a:off x="6827544" y="2138312"/>
            <a:ext cx="5184558" cy="311475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24599481"/>
              </p:ext>
            </p:extLst>
          </p:nvPr>
        </p:nvGraphicFramePr>
        <p:xfrm>
          <a:off x="1496423" y="5439308"/>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27580250"/>
                    </a:ext>
                  </a:extLst>
                </a:gridCol>
                <a:gridCol w="2032000">
                  <a:extLst>
                    <a:ext uri="{9D8B030D-6E8A-4147-A177-3AD203B41FA5}">
                      <a16:colId xmlns:a16="http://schemas.microsoft.com/office/drawing/2014/main" val="2430917741"/>
                    </a:ext>
                  </a:extLst>
                </a:gridCol>
                <a:gridCol w="2032000">
                  <a:extLst>
                    <a:ext uri="{9D8B030D-6E8A-4147-A177-3AD203B41FA5}">
                      <a16:colId xmlns:a16="http://schemas.microsoft.com/office/drawing/2014/main" val="1051337276"/>
                    </a:ext>
                  </a:extLst>
                </a:gridCol>
                <a:gridCol w="2032000">
                  <a:extLst>
                    <a:ext uri="{9D8B030D-6E8A-4147-A177-3AD203B41FA5}">
                      <a16:colId xmlns:a16="http://schemas.microsoft.com/office/drawing/2014/main" val="211834211"/>
                    </a:ext>
                  </a:extLst>
                </a:gridCol>
              </a:tblGrid>
              <a:tr h="370840">
                <a:tc>
                  <a:txBody>
                    <a:bodyPr/>
                    <a:lstStyle/>
                    <a:p>
                      <a:r>
                        <a:rPr lang="vi-VN" dirty="0" smtClean="0"/>
                        <a:t>Năm</a:t>
                      </a:r>
                      <a:endParaRPr lang="vi-VN" dirty="0"/>
                    </a:p>
                  </a:txBody>
                  <a:tcPr/>
                </a:tc>
                <a:tc>
                  <a:txBody>
                    <a:bodyPr/>
                    <a:lstStyle/>
                    <a:p>
                      <a:r>
                        <a:rPr lang="vi-VN" dirty="0" smtClean="0"/>
                        <a:t>2016</a:t>
                      </a:r>
                      <a:endParaRPr lang="vi-VN" dirty="0"/>
                    </a:p>
                  </a:txBody>
                  <a:tcPr/>
                </a:tc>
                <a:tc>
                  <a:txBody>
                    <a:bodyPr/>
                    <a:lstStyle/>
                    <a:p>
                      <a:r>
                        <a:rPr lang="vi-VN" dirty="0" smtClean="0"/>
                        <a:t>2017</a:t>
                      </a:r>
                      <a:endParaRPr lang="vi-VN" dirty="0"/>
                    </a:p>
                  </a:txBody>
                  <a:tcPr/>
                </a:tc>
                <a:tc>
                  <a:txBody>
                    <a:bodyPr/>
                    <a:lstStyle/>
                    <a:p>
                      <a:r>
                        <a:rPr lang="vi-VN" dirty="0" smtClean="0"/>
                        <a:t>2018</a:t>
                      </a:r>
                      <a:endParaRPr lang="vi-VN" dirty="0"/>
                    </a:p>
                  </a:txBody>
                  <a:tcPr/>
                </a:tc>
                <a:extLst>
                  <a:ext uri="{0D108BD9-81ED-4DB2-BD59-A6C34878D82A}">
                    <a16:rowId xmlns:a16="http://schemas.microsoft.com/office/drawing/2014/main" val="2714014633"/>
                  </a:ext>
                </a:extLst>
              </a:tr>
              <a:tr h="370840">
                <a:tc>
                  <a:txBody>
                    <a:bodyPr/>
                    <a:lstStyle/>
                    <a:p>
                      <a:r>
                        <a:rPr lang="vi-VN" dirty="0" smtClean="0"/>
                        <a:t>GDP Việt</a:t>
                      </a:r>
                      <a:r>
                        <a:rPr lang="vi-VN" baseline="0" dirty="0" smtClean="0"/>
                        <a:t> Nam</a:t>
                      </a:r>
                      <a:endParaRPr lang="vi-VN" dirty="0"/>
                    </a:p>
                  </a:txBody>
                  <a:tcPr/>
                </a:tc>
                <a:tc>
                  <a:txBody>
                    <a:bodyPr/>
                    <a:lstStyle/>
                    <a:p>
                      <a:r>
                        <a:rPr lang="vi-VN" dirty="0" smtClean="0"/>
                        <a:t>205,3</a:t>
                      </a:r>
                      <a:endParaRPr lang="vi-VN" dirty="0"/>
                    </a:p>
                  </a:txBody>
                  <a:tcPr/>
                </a:tc>
                <a:tc>
                  <a:txBody>
                    <a:bodyPr/>
                    <a:lstStyle/>
                    <a:p>
                      <a:r>
                        <a:rPr lang="vi-VN" dirty="0" smtClean="0"/>
                        <a:t>223,7</a:t>
                      </a:r>
                      <a:endParaRPr lang="vi-VN" dirty="0"/>
                    </a:p>
                  </a:txBody>
                  <a:tcPr/>
                </a:tc>
                <a:tc>
                  <a:txBody>
                    <a:bodyPr/>
                    <a:lstStyle/>
                    <a:p>
                      <a:r>
                        <a:rPr lang="vi-VN" dirty="0" smtClean="0"/>
                        <a:t>245,2</a:t>
                      </a:r>
                      <a:endParaRPr lang="vi-VN" dirty="0"/>
                    </a:p>
                  </a:txBody>
                  <a:tcPr/>
                </a:tc>
                <a:extLst>
                  <a:ext uri="{0D108BD9-81ED-4DB2-BD59-A6C34878D82A}">
                    <a16:rowId xmlns:a16="http://schemas.microsoft.com/office/drawing/2014/main" val="4131315016"/>
                  </a:ext>
                </a:extLst>
              </a:tr>
              <a:tr h="370840">
                <a:tc>
                  <a:txBody>
                    <a:bodyPr/>
                    <a:lstStyle/>
                    <a:p>
                      <a:r>
                        <a:rPr lang="vi-VN" dirty="0" smtClean="0"/>
                        <a:t>GDP Singapore</a:t>
                      </a:r>
                      <a:endParaRPr lang="vi-VN" dirty="0"/>
                    </a:p>
                  </a:txBody>
                  <a:tcPr/>
                </a:tc>
                <a:tc>
                  <a:txBody>
                    <a:bodyPr/>
                    <a:lstStyle/>
                    <a:p>
                      <a:r>
                        <a:rPr lang="vi-VN" dirty="0" smtClean="0"/>
                        <a:t>318,7</a:t>
                      </a:r>
                      <a:endParaRPr lang="vi-VN" dirty="0"/>
                    </a:p>
                  </a:txBody>
                  <a:tcPr/>
                </a:tc>
                <a:tc>
                  <a:txBody>
                    <a:bodyPr/>
                    <a:lstStyle/>
                    <a:p>
                      <a:r>
                        <a:rPr lang="vi-VN" dirty="0" smtClean="0"/>
                        <a:t>341,9</a:t>
                      </a:r>
                      <a:endParaRPr lang="vi-VN" dirty="0"/>
                    </a:p>
                  </a:txBody>
                  <a:tcPr/>
                </a:tc>
                <a:tc>
                  <a:txBody>
                    <a:bodyPr/>
                    <a:lstStyle/>
                    <a:p>
                      <a:r>
                        <a:rPr lang="vi-VN" dirty="0" smtClean="0"/>
                        <a:t>373,2</a:t>
                      </a:r>
                      <a:endParaRPr lang="vi-VN" dirty="0"/>
                    </a:p>
                  </a:txBody>
                  <a:tcPr/>
                </a:tc>
                <a:extLst>
                  <a:ext uri="{0D108BD9-81ED-4DB2-BD59-A6C34878D82A}">
                    <a16:rowId xmlns:a16="http://schemas.microsoft.com/office/drawing/2014/main" val="3071684434"/>
                  </a:ext>
                </a:extLst>
              </a:tr>
            </a:tbl>
          </a:graphicData>
        </a:graphic>
      </p:graphicFrame>
    </p:spTree>
    <p:extLst>
      <p:ext uri="{BB962C8B-B14F-4D97-AF65-F5344CB8AC3E}">
        <p14:creationId xmlns:p14="http://schemas.microsoft.com/office/powerpoint/2010/main" val="1479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187308" y="1830701"/>
            <a:ext cx="6958286" cy="1772858"/>
            <a:chOff x="-737" y="1024269"/>
            <a:chExt cx="9806727" cy="2659288"/>
          </a:xfrm>
        </p:grpSpPr>
        <p:sp>
          <p:nvSpPr>
            <p:cNvPr id="4" name="Rectangle 3">
              <a:extLst>
                <a:ext uri="{FF2B5EF4-FFF2-40B4-BE49-F238E27FC236}">
                  <a16:creationId xmlns:a16="http://schemas.microsoft.com/office/drawing/2014/main" id="{E12C1939-49BC-2F3D-2226-E50B0B5092D1}"/>
                </a:ext>
              </a:extLst>
            </p:cNvPr>
            <p:cNvSpPr/>
            <p:nvPr/>
          </p:nvSpPr>
          <p:spPr>
            <a:xfrm>
              <a:off x="457200" y="1024269"/>
              <a:ext cx="9348790" cy="2659288"/>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đoạn thẳng trong Hình 5 biểu diễn nhiệt độ tại một số thời điểm trong ngày 23/4/2022 ở Huế.</a:t>
              </a:r>
            </a:p>
            <a:p>
              <a:pPr marL="0" marR="0" lvl="0" indent="0" algn="just" defTabSz="609539" eaLnBrk="1" fontAlgn="auto" latinLnBrk="0" hangingPunct="1">
                <a:lnSpc>
                  <a:spcPct val="125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Xác định nhiệt độ ở Huế lúc 9 h.</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737" y="1024269"/>
              <a:ext cx="2057400" cy="674868"/>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3</a:t>
              </a:r>
            </a:p>
          </p:txBody>
        </p:sp>
      </p:grpSp>
      <p:sp>
        <p:nvSpPr>
          <p:cNvPr id="8" name="TextBox 7">
            <a:extLst>
              <a:ext uri="{FF2B5EF4-FFF2-40B4-BE49-F238E27FC236}">
                <a16:creationId xmlns:a16="http://schemas.microsoft.com/office/drawing/2014/main" id="{525F58C5-33C6-8632-1BC7-B07A8290FF16}"/>
              </a:ext>
            </a:extLst>
          </p:cNvPr>
          <p:cNvSpPr txBox="1"/>
          <p:nvPr/>
        </p:nvSpPr>
        <p:spPr>
          <a:xfrm>
            <a:off x="254000" y="3603559"/>
            <a:ext cx="931333" cy="430887"/>
          </a:xfrm>
          <a:prstGeom prst="rect">
            <a:avLst/>
          </a:prstGeom>
          <a:noFill/>
        </p:spPr>
        <p:txBody>
          <a:bodyPr wrap="square" rtlCol="0">
            <a:spAutoFit/>
          </a:bodyPr>
          <a:lstStyle/>
          <a:p>
            <a:r>
              <a:rPr lang="vi-VN" sz="2200" b="1" kern="0" dirty="0">
                <a:solidFill>
                  <a:srgbClr val="C00000"/>
                </a:solidFill>
                <a:latin typeface="UTM Avo" panose="02040603050506020204" pitchFamily="18" charset="0"/>
                <a:cs typeface="Arial" panose="020B0604020202020204" pitchFamily="34" charset="0"/>
              </a:rPr>
              <a:t>Giải</a:t>
            </a:r>
            <a:endParaRPr lang="en-US" sz="22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1F2ADAD2-4601-49E2-B89F-3BE8A659CFB1}"/>
              </a:ext>
            </a:extLst>
          </p:cNvPr>
          <p:cNvSpPr/>
          <p:nvPr/>
        </p:nvSpPr>
        <p:spPr>
          <a:xfrm>
            <a:off x="254000" y="4034446"/>
            <a:ext cx="11363159" cy="2588209"/>
          </a:xfrm>
          <a:prstGeom prst="rect">
            <a:avLst/>
          </a:prstGeom>
        </p:spPr>
        <p:txBody>
          <a:bodyPr wrap="square">
            <a:spAutoFit/>
          </a:bodyPr>
          <a:lstStyle/>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Để biết nhiệt độ ở Huế lúc 9 h, ta làm như sau:</a:t>
            </a: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Từ điểm “9” trên trục nằm ngang, dóng theo chiều thẳng đứng tới đầu mút của đoạn thẳng thuộc đường gấp khúc;</a:t>
            </a:r>
            <a:endParaRPr lang="en-US" sz="2200" kern="0" dirty="0">
              <a:solidFill>
                <a:prstClr val="black"/>
              </a:solidFill>
              <a:latin typeface="UTM Avo" panose="02040603050506020204" pitchFamily="18" charset="0"/>
              <a:cs typeface="Arial" panose="020B0604020202020204" pitchFamily="34" charset="0"/>
            </a:endParaRP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Đi tiếp theo chiều ngang về bên trái cho đến khi gặp trục thẳng đứng;</a:t>
            </a:r>
            <a:endParaRPr lang="en-US" sz="2200" kern="0" dirty="0">
              <a:solidFill>
                <a:prstClr val="black"/>
              </a:solidFill>
              <a:latin typeface="UTM Avo" panose="02040603050506020204" pitchFamily="18" charset="0"/>
              <a:cs typeface="Arial" panose="020B0604020202020204" pitchFamily="34" charset="0"/>
            </a:endParaRP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Đọc số chỉ trên trục thẳng đứng.</a:t>
            </a:r>
          </a:p>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Ta có: Nhiệt độ ở Huế lúc 9 h là 32 °C.</a:t>
            </a:r>
          </a:p>
        </p:txBody>
      </p:sp>
      <p:pic>
        <p:nvPicPr>
          <p:cNvPr id="5" name="Picture 4">
            <a:extLst>
              <a:ext uri="{FF2B5EF4-FFF2-40B4-BE49-F238E27FC236}">
                <a16:creationId xmlns:a16="http://schemas.microsoft.com/office/drawing/2014/main" id="{F7CC7A5E-7BA0-E0A1-C019-6799AA1DB1D6}"/>
              </a:ext>
            </a:extLst>
          </p:cNvPr>
          <p:cNvPicPr>
            <a:picLocks noChangeAspect="1"/>
          </p:cNvPicPr>
          <p:nvPr/>
        </p:nvPicPr>
        <p:blipFill>
          <a:blip r:embed="rId2"/>
          <a:stretch>
            <a:fillRect/>
          </a:stretch>
        </p:blipFill>
        <p:spPr>
          <a:xfrm>
            <a:off x="7403828" y="594590"/>
            <a:ext cx="4809524" cy="3866667"/>
          </a:xfrm>
          <a:prstGeom prst="rect">
            <a:avLst/>
          </a:prstGeom>
        </p:spPr>
      </p:pic>
      <p:pic>
        <p:nvPicPr>
          <p:cNvPr id="6" name="Picture 5"/>
          <p:cNvPicPr>
            <a:picLocks noChangeAspect="1"/>
          </p:cNvPicPr>
          <p:nvPr/>
        </p:nvPicPr>
        <p:blipFill>
          <a:blip r:embed="rId3"/>
          <a:stretch>
            <a:fillRect/>
          </a:stretch>
        </p:blipFill>
        <p:spPr>
          <a:xfrm>
            <a:off x="2113055" y="0"/>
            <a:ext cx="7645047" cy="749873"/>
          </a:xfrm>
          <a:prstGeom prst="rect">
            <a:avLst/>
          </a:prstGeom>
        </p:spPr>
      </p:pic>
      <p:pic>
        <p:nvPicPr>
          <p:cNvPr id="7" name="Picture 6"/>
          <p:cNvPicPr>
            <a:picLocks noChangeAspect="1"/>
          </p:cNvPicPr>
          <p:nvPr/>
        </p:nvPicPr>
        <p:blipFill>
          <a:blip r:embed="rId4"/>
          <a:stretch>
            <a:fillRect/>
          </a:stretch>
        </p:blipFill>
        <p:spPr>
          <a:xfrm>
            <a:off x="0" y="374936"/>
            <a:ext cx="11010330" cy="859611"/>
          </a:xfrm>
          <a:prstGeom prst="rect">
            <a:avLst/>
          </a:prstGeom>
        </p:spPr>
      </p:pic>
      <p:pic>
        <p:nvPicPr>
          <p:cNvPr id="10" name="Picture 9"/>
          <p:cNvPicPr>
            <a:picLocks noChangeAspect="1"/>
          </p:cNvPicPr>
          <p:nvPr/>
        </p:nvPicPr>
        <p:blipFill>
          <a:blip r:embed="rId5"/>
          <a:stretch>
            <a:fillRect/>
          </a:stretch>
        </p:blipFill>
        <p:spPr>
          <a:xfrm>
            <a:off x="0" y="996497"/>
            <a:ext cx="6565961" cy="804742"/>
          </a:xfrm>
          <a:prstGeom prst="rect">
            <a:avLst/>
          </a:prstGeom>
        </p:spPr>
      </p:pic>
    </p:spTree>
    <p:extLst>
      <p:ext uri="{BB962C8B-B14F-4D97-AF65-F5344CB8AC3E}">
        <p14:creationId xmlns:p14="http://schemas.microsoft.com/office/powerpoint/2010/main" val="26819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209576" y="1704068"/>
            <a:ext cx="5929698" cy="3067443"/>
            <a:chOff x="333037" y="897445"/>
            <a:chExt cx="9348790" cy="4601167"/>
          </a:xfrm>
        </p:grpSpPr>
        <p:sp>
          <p:nvSpPr>
            <p:cNvPr id="4" name="Rectangle 3">
              <a:extLst>
                <a:ext uri="{FF2B5EF4-FFF2-40B4-BE49-F238E27FC236}">
                  <a16:creationId xmlns:a16="http://schemas.microsoft.com/office/drawing/2014/main" id="{E12C1939-49BC-2F3D-2226-E50B0B5092D1}"/>
                </a:ext>
              </a:extLst>
            </p:cNvPr>
            <p:cNvSpPr/>
            <p:nvPr/>
          </p:nvSpPr>
          <p:spPr>
            <a:xfrm>
              <a:off x="333037" y="897445"/>
              <a:ext cx="9348790" cy="4601167"/>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Biểu</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đồ</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quạt</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tròn</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ở</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6</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kết quả thống kê (tính theo tỉ số phần trăm) diện tích của châu Á, châu Âu, châu Phi, châu Mỹ, châu Đại Dương, châu Nam Cực so với tổng diện tích của cả sáu châu lục đó.</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333037" y="1124398"/>
              <a:ext cx="227172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4</a:t>
              </a:r>
            </a:p>
          </p:txBody>
        </p:sp>
      </p:grpSp>
      <p:sp>
        <p:nvSpPr>
          <p:cNvPr id="8" name="TextBox 7">
            <a:extLst>
              <a:ext uri="{FF2B5EF4-FFF2-40B4-BE49-F238E27FC236}">
                <a16:creationId xmlns:a16="http://schemas.microsoft.com/office/drawing/2014/main" id="{525F58C5-33C6-8632-1BC7-B07A8290FF16}"/>
              </a:ext>
            </a:extLst>
          </p:cNvPr>
          <p:cNvSpPr txBox="1"/>
          <p:nvPr/>
        </p:nvSpPr>
        <p:spPr>
          <a:xfrm>
            <a:off x="5555193" y="5283329"/>
            <a:ext cx="931333" cy="430887"/>
          </a:xfrm>
          <a:prstGeom prst="rect">
            <a:avLst/>
          </a:prstGeom>
          <a:noFill/>
        </p:spPr>
        <p:txBody>
          <a:bodyPr wrap="square" rtlCol="0">
            <a:spAutoFit/>
          </a:bodyPr>
          <a:lstStyle/>
          <a:p>
            <a:r>
              <a:rPr lang="vi-VN" sz="2200" b="1" kern="0" dirty="0">
                <a:solidFill>
                  <a:srgbClr val="C00000"/>
                </a:solidFill>
                <a:latin typeface="UTM Avo" panose="02040603050506020204" pitchFamily="18" charset="0"/>
                <a:cs typeface="Arial" panose="020B0604020202020204" pitchFamily="34" charset="0"/>
              </a:rPr>
              <a:t>Giải</a:t>
            </a:r>
            <a:endParaRPr lang="en-US" sz="22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1F2ADAD2-4601-49E2-B89F-3BE8A659CFB1}"/>
              </a:ext>
            </a:extLst>
          </p:cNvPr>
          <p:cNvSpPr/>
          <p:nvPr/>
        </p:nvSpPr>
        <p:spPr>
          <a:xfrm>
            <a:off x="166301" y="4771511"/>
            <a:ext cx="11363159" cy="464807"/>
          </a:xfrm>
          <a:prstGeom prst="rect">
            <a:avLst/>
          </a:prstGeom>
        </p:spPr>
        <p:txBody>
          <a:bodyPr wrap="square">
            <a:spAutoFit/>
          </a:bodyPr>
          <a:lstStyle/>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Hỏi châu Á chiếm bao nhiêu phần trăm tổng diện tích của cả sáu châu lục đó?</a:t>
            </a:r>
          </a:p>
        </p:txBody>
      </p:sp>
      <p:sp>
        <p:nvSpPr>
          <p:cNvPr id="10" name="Rectangle 9">
            <a:extLst>
              <a:ext uri="{FF2B5EF4-FFF2-40B4-BE49-F238E27FC236}">
                <a16:creationId xmlns:a16="http://schemas.microsoft.com/office/drawing/2014/main" id="{1DA97010-F1EC-A270-AB58-94038674AD9D}"/>
              </a:ext>
            </a:extLst>
          </p:cNvPr>
          <p:cNvSpPr/>
          <p:nvPr/>
        </p:nvSpPr>
        <p:spPr>
          <a:xfrm>
            <a:off x="329472" y="5695502"/>
            <a:ext cx="11459253" cy="600164"/>
          </a:xfrm>
          <a:prstGeom prst="rect">
            <a:avLst/>
          </a:prstGeom>
        </p:spPr>
        <p:txBody>
          <a:bodyPr wrap="square">
            <a:spAutoFit/>
          </a:bodyPr>
          <a:lstStyle/>
          <a:p>
            <a:pPr algn="just">
              <a:lnSpc>
                <a:spcPct val="150000"/>
              </a:lnSpc>
            </a:pPr>
            <a:r>
              <a:rPr lang="vi-VN" sz="2200" kern="0" dirty="0">
                <a:solidFill>
                  <a:prstClr val="black"/>
                </a:solidFill>
                <a:latin typeface="UTM Avo" panose="02040603050506020204" pitchFamily="18" charset="0"/>
                <a:cs typeface="Arial" panose="020B0604020202020204" pitchFamily="34" charset="0"/>
              </a:rPr>
              <a:t>Tỉ số phần trăm của diện tích châu Á so với tổng diện tích của cả sáu châu lục là 30%.</a:t>
            </a:r>
          </a:p>
        </p:txBody>
      </p:sp>
      <p:pic>
        <p:nvPicPr>
          <p:cNvPr id="5" name="Picture 4">
            <a:extLst>
              <a:ext uri="{FF2B5EF4-FFF2-40B4-BE49-F238E27FC236}">
                <a16:creationId xmlns:a16="http://schemas.microsoft.com/office/drawing/2014/main" id="{DDD91E06-558E-BEFE-656C-36BFCC5A9454}"/>
              </a:ext>
            </a:extLst>
          </p:cNvPr>
          <p:cNvPicPr>
            <a:picLocks noChangeAspect="1"/>
          </p:cNvPicPr>
          <p:nvPr/>
        </p:nvPicPr>
        <p:blipFill>
          <a:blip r:embed="rId2"/>
          <a:stretch>
            <a:fillRect/>
          </a:stretch>
        </p:blipFill>
        <p:spPr>
          <a:xfrm>
            <a:off x="5990340" y="1788617"/>
            <a:ext cx="6127227" cy="2512375"/>
          </a:xfrm>
          <a:prstGeom prst="rect">
            <a:avLst/>
          </a:prstGeom>
        </p:spPr>
      </p:pic>
      <p:pic>
        <p:nvPicPr>
          <p:cNvPr id="6" name="Picture 5"/>
          <p:cNvPicPr>
            <a:picLocks noChangeAspect="1"/>
          </p:cNvPicPr>
          <p:nvPr/>
        </p:nvPicPr>
        <p:blipFill>
          <a:blip r:embed="rId3"/>
          <a:stretch>
            <a:fillRect/>
          </a:stretch>
        </p:blipFill>
        <p:spPr>
          <a:xfrm>
            <a:off x="2198335" y="77588"/>
            <a:ext cx="7645047" cy="749873"/>
          </a:xfrm>
          <a:prstGeom prst="rect">
            <a:avLst/>
          </a:prstGeom>
        </p:spPr>
      </p:pic>
      <p:pic>
        <p:nvPicPr>
          <p:cNvPr id="7" name="Picture 6"/>
          <p:cNvPicPr>
            <a:picLocks noChangeAspect="1"/>
          </p:cNvPicPr>
          <p:nvPr/>
        </p:nvPicPr>
        <p:blipFill>
          <a:blip r:embed="rId4"/>
          <a:stretch>
            <a:fillRect/>
          </a:stretch>
        </p:blipFill>
        <p:spPr>
          <a:xfrm>
            <a:off x="-163568" y="482204"/>
            <a:ext cx="11010330" cy="859611"/>
          </a:xfrm>
          <a:prstGeom prst="rect">
            <a:avLst/>
          </a:prstGeom>
        </p:spPr>
      </p:pic>
      <p:pic>
        <p:nvPicPr>
          <p:cNvPr id="11" name="Picture 10"/>
          <p:cNvPicPr>
            <a:picLocks noChangeAspect="1"/>
          </p:cNvPicPr>
          <p:nvPr/>
        </p:nvPicPr>
        <p:blipFill>
          <a:blip r:embed="rId5"/>
          <a:stretch>
            <a:fillRect/>
          </a:stretch>
        </p:blipFill>
        <p:spPr>
          <a:xfrm>
            <a:off x="166301" y="1072105"/>
            <a:ext cx="6565961" cy="804742"/>
          </a:xfrm>
          <a:prstGeom prst="rect">
            <a:avLst/>
          </a:prstGeom>
        </p:spPr>
      </p:pic>
    </p:spTree>
    <p:extLst>
      <p:ext uri="{BB962C8B-B14F-4D97-AF65-F5344CB8AC3E}">
        <p14:creationId xmlns:p14="http://schemas.microsoft.com/office/powerpoint/2010/main" val="28341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90F10927-ED66-481D-67AF-5AA35AB83C47}"/>
              </a:ext>
            </a:extLst>
          </p:cNvPr>
          <p:cNvSpPr txBox="1"/>
          <p:nvPr/>
        </p:nvSpPr>
        <p:spPr>
          <a:xfrm>
            <a:off x="0" y="75793"/>
            <a:ext cx="2164453" cy="2170395"/>
          </a:xfrm>
          <a:prstGeom prst="rect">
            <a:avLst/>
          </a:prstGeom>
        </p:spPr>
        <p:txBody>
          <a:bodyPr lIns="33867" tIns="33867" rIns="33867" bIns="33867" rtlCol="0" anchor="ctr"/>
          <a:lstStyle/>
          <a:p>
            <a:pPr marL="0" marR="0" lvl="0" indent="0" algn="ctr" defTabSz="609539" rtl="0" eaLnBrk="1" fontAlgn="auto" latinLnBrk="0" hangingPunct="1">
              <a:lnSpc>
                <a:spcPts val="1773"/>
              </a:lnSpc>
              <a:spcBef>
                <a:spcPct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Round Single Corner Rectangle 1">
            <a:extLst>
              <a:ext uri="{FF2B5EF4-FFF2-40B4-BE49-F238E27FC236}">
                <a16:creationId xmlns:a16="http://schemas.microsoft.com/office/drawing/2014/main" id="{9172532E-B666-6A04-58CE-26FB77FC27AE}"/>
              </a:ext>
            </a:extLst>
          </p:cNvPr>
          <p:cNvSpPr/>
          <p:nvPr/>
        </p:nvSpPr>
        <p:spPr>
          <a:xfrm flipH="1">
            <a:off x="79823" y="737597"/>
            <a:ext cx="11648396" cy="720092"/>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2.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Lựa</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chọn</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và</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biểu</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diễn</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dữ</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liệu</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vào</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bảng</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biểu</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đồ</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thích</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hợp</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endParaRPr>
          </a:p>
        </p:txBody>
      </p:sp>
      <p:grpSp>
        <p:nvGrpSpPr>
          <p:cNvPr id="2" name="Group 1">
            <a:extLst>
              <a:ext uri="{FF2B5EF4-FFF2-40B4-BE49-F238E27FC236}">
                <a16:creationId xmlns:a16="http://schemas.microsoft.com/office/drawing/2014/main" id="{C36AF62E-8219-AF2E-579A-7E2773F570A6}"/>
              </a:ext>
            </a:extLst>
          </p:cNvPr>
          <p:cNvGrpSpPr/>
          <p:nvPr/>
        </p:nvGrpSpPr>
        <p:grpSpPr>
          <a:xfrm>
            <a:off x="79823" y="1487470"/>
            <a:ext cx="8030517" cy="2498276"/>
            <a:chOff x="587010" y="2761021"/>
            <a:chExt cx="8030517" cy="2498276"/>
          </a:xfrm>
        </p:grpSpPr>
        <p:sp>
          <p:nvSpPr>
            <p:cNvPr id="11" name="Rounded Rectangle 9">
              <a:extLst>
                <a:ext uri="{FF2B5EF4-FFF2-40B4-BE49-F238E27FC236}">
                  <a16:creationId xmlns:a16="http://schemas.microsoft.com/office/drawing/2014/main" id="{A693CF0E-1928-E6A0-3D87-7364F2FCD0BA}"/>
                </a:ext>
              </a:extLst>
            </p:cNvPr>
            <p:cNvSpPr/>
            <p:nvPr/>
          </p:nvSpPr>
          <p:spPr>
            <a:xfrm>
              <a:off x="587010" y="2761021"/>
              <a:ext cx="1117600" cy="667980"/>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UTM Avo" panose="02040603050506020204" pitchFamily="18" charset="0"/>
                  <a:ea typeface="Dotum" panose="020B0600000101010101" pitchFamily="34" charset="-127"/>
                  <a:cs typeface="Arial" panose="020B0604020202020204" pitchFamily="34" charset="0"/>
                </a:rPr>
                <a:t>HĐ</a:t>
              </a:r>
              <a:r>
                <a:rPr kumimoji="0" lang="en-US" sz="2400" b="1" i="0" u="none" strike="noStrike" kern="1200" cap="none" spc="0" normalizeH="0" baseline="0" noProof="0" dirty="0">
                  <a:ln>
                    <a:noFill/>
                  </a:ln>
                  <a:solidFill>
                    <a:prstClr val="white"/>
                  </a:solidFill>
                  <a:effectLst/>
                  <a:uLnTx/>
                  <a:uFillTx/>
                  <a:latin typeface="UTM Avo" panose="02040603050506020204" pitchFamily="18" charset="0"/>
                  <a:ea typeface="Dotum" panose="020B0600000101010101" pitchFamily="34" charset="-127"/>
                  <a:cs typeface="Arial" panose="020B0604020202020204" pitchFamily="34" charset="0"/>
                </a:rPr>
                <a:t>2</a:t>
              </a:r>
            </a:p>
          </p:txBody>
        </p:sp>
        <p:sp>
          <p:nvSpPr>
            <p:cNvPr id="12" name="Rectangle 11">
              <a:extLst>
                <a:ext uri="{FF2B5EF4-FFF2-40B4-BE49-F238E27FC236}">
                  <a16:creationId xmlns:a16="http://schemas.microsoft.com/office/drawing/2014/main" id="{98A7CDA0-8B1F-5ACA-F82C-7B6555A24FF9}"/>
                </a:ext>
              </a:extLst>
            </p:cNvPr>
            <p:cNvSpPr/>
            <p:nvPr/>
          </p:nvSpPr>
          <p:spPr>
            <a:xfrm>
              <a:off x="587010" y="2914040"/>
              <a:ext cx="8030517" cy="2345257"/>
            </a:xfrm>
            <a:prstGeom prst="rect">
              <a:avLst/>
            </a:prstGeom>
          </p:spPr>
          <p:txBody>
            <a:bodyPr wrap="square">
              <a:spAutoFit/>
            </a:bodyPr>
            <a:lstStyle/>
            <a:p>
              <a:pPr marL="0" marR="0" lvl="0" indent="0" algn="just" defTabSz="609539"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Một công ty taxi tuyển lái xe cho ba ca làm việc trong ngày: ca 1 từ 0h00 đến 7h00; ca 2 từ 7h00 đến 17h00; ca 3 từ 17</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h</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00 đến 24h00. Kết quả tuyển chọn lái xe của công ty như sau: 5 người cho ca 1; 31 người cho ca 2; 14 người cho ca 3.</a:t>
              </a:r>
            </a:p>
          </p:txBody>
        </p:sp>
      </p:grpSp>
      <p:sp>
        <p:nvSpPr>
          <p:cNvPr id="6" name="Rectangle 5">
            <a:extLst>
              <a:ext uri="{FF2B5EF4-FFF2-40B4-BE49-F238E27FC236}">
                <a16:creationId xmlns:a16="http://schemas.microsoft.com/office/drawing/2014/main" id="{1A5BBEC0-F121-86C8-B291-2FDC0A919198}"/>
              </a:ext>
            </a:extLst>
          </p:cNvPr>
          <p:cNvSpPr/>
          <p:nvPr/>
        </p:nvSpPr>
        <p:spPr>
          <a:xfrm>
            <a:off x="316312" y="4813325"/>
            <a:ext cx="11411907"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a) Hãy lựa chọn biểu đồ </a:t>
            </a:r>
            <a:r>
              <a:rPr kumimoji="0" lang="vi-VN" sz="2400" b="0" i="0" u="none" strike="noStrike" kern="1200" cap="none" spc="0" normalizeH="0" baseline="0" noProof="0" dirty="0" smtClean="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thíchhợp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để biểu diễn dữ liệu trên.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b) Hãy hoàn thiện biểu đồ ở Hình 7 để nhận được biểu đồ cột biểu diễn kết quả tuyển chọn trên.</a:t>
            </a:r>
          </a:p>
        </p:txBody>
      </p:sp>
      <p:pic>
        <p:nvPicPr>
          <p:cNvPr id="4" name="Picture 3">
            <a:extLst>
              <a:ext uri="{FF2B5EF4-FFF2-40B4-BE49-F238E27FC236}">
                <a16:creationId xmlns:a16="http://schemas.microsoft.com/office/drawing/2014/main" id="{6A29AE69-D3A2-6EC0-3544-0BED0ABC73C7}"/>
              </a:ext>
            </a:extLst>
          </p:cNvPr>
          <p:cNvPicPr>
            <a:picLocks noChangeAspect="1"/>
          </p:cNvPicPr>
          <p:nvPr/>
        </p:nvPicPr>
        <p:blipFill>
          <a:blip r:embed="rId2"/>
          <a:stretch>
            <a:fillRect/>
          </a:stretch>
        </p:blipFill>
        <p:spPr>
          <a:xfrm>
            <a:off x="8327870" y="1640489"/>
            <a:ext cx="3559329" cy="3172836"/>
          </a:xfrm>
          <a:prstGeom prst="rect">
            <a:avLst/>
          </a:prstGeom>
        </p:spPr>
      </p:pic>
      <p:pic>
        <p:nvPicPr>
          <p:cNvPr id="5" name="Picture 4"/>
          <p:cNvPicPr>
            <a:picLocks noChangeAspect="1"/>
          </p:cNvPicPr>
          <p:nvPr/>
        </p:nvPicPr>
        <p:blipFill>
          <a:blip r:embed="rId3"/>
          <a:stretch>
            <a:fillRect/>
          </a:stretch>
        </p:blipFill>
        <p:spPr>
          <a:xfrm>
            <a:off x="2417167" y="75793"/>
            <a:ext cx="7645047" cy="749873"/>
          </a:xfrm>
          <a:prstGeom prst="rect">
            <a:avLst/>
          </a:prstGeom>
        </p:spPr>
      </p:pic>
      <p:sp>
        <p:nvSpPr>
          <p:cNvPr id="8" name="Rectangle 7"/>
          <p:cNvSpPr/>
          <p:nvPr/>
        </p:nvSpPr>
        <p:spPr>
          <a:xfrm>
            <a:off x="4315845" y="4542909"/>
            <a:ext cx="248786" cy="369332"/>
          </a:xfrm>
          <a:prstGeom prst="rect">
            <a:avLst/>
          </a:prstGeom>
        </p:spPr>
        <p:txBody>
          <a:bodyPr wrap="none">
            <a:spAutoFit/>
          </a:bodyPr>
          <a:lstStyle/>
          <a:p>
            <a:r>
              <a:rPr lang="vi-VN" dirty="0">
                <a:solidFill>
                  <a:prstClr val="black"/>
                </a:solidFill>
                <a:latin typeface="UTM Avo" panose="02040603050506020204" pitchFamily="18" charset="0"/>
                <a:ea typeface="Dotum" panose="020B0600000101010101" pitchFamily="34" charset="-127"/>
                <a:cs typeface="Arial" panose="020B0604020202020204" pitchFamily="34" charset="0"/>
              </a:rPr>
              <a:t> </a:t>
            </a:r>
            <a:endParaRPr lang="vi-VN" dirty="0"/>
          </a:p>
        </p:txBody>
      </p:sp>
    </p:spTree>
    <p:extLst>
      <p:ext uri="{BB962C8B-B14F-4D97-AF65-F5344CB8AC3E}">
        <p14:creationId xmlns:p14="http://schemas.microsoft.com/office/powerpoint/2010/main" val="246623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F720A6-006F-69E6-28CA-EAD6CC3B513A}"/>
              </a:ext>
            </a:extLst>
          </p:cNvPr>
          <p:cNvGrpSpPr/>
          <p:nvPr/>
        </p:nvGrpSpPr>
        <p:grpSpPr>
          <a:xfrm>
            <a:off x="5368488" y="1090308"/>
            <a:ext cx="1455021" cy="942201"/>
            <a:chOff x="746615" y="1072312"/>
            <a:chExt cx="2182531" cy="1250635"/>
          </a:xfrm>
        </p:grpSpPr>
        <p:pic>
          <p:nvPicPr>
            <p:cNvPr id="6" name="Picture 5">
              <a:extLst>
                <a:ext uri="{FF2B5EF4-FFF2-40B4-BE49-F238E27FC236}">
                  <a16:creationId xmlns:a16="http://schemas.microsoft.com/office/drawing/2014/main" id="{C61CEA9A-8362-96D2-9FBE-2055787367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5" y="1072312"/>
              <a:ext cx="2182531" cy="1250635"/>
            </a:xfrm>
            <a:prstGeom prst="rect">
              <a:avLst/>
            </a:prstGeom>
          </p:spPr>
        </p:pic>
        <p:sp>
          <p:nvSpPr>
            <p:cNvPr id="8" name="TextBox 7">
              <a:extLst>
                <a:ext uri="{FF2B5EF4-FFF2-40B4-BE49-F238E27FC236}">
                  <a16:creationId xmlns:a16="http://schemas.microsoft.com/office/drawing/2014/main" id="{3A03A3F7-1212-A192-F373-E5ABF85EECEA}"/>
                </a:ext>
              </a:extLst>
            </p:cNvPr>
            <p:cNvSpPr txBox="1"/>
            <p:nvPr/>
          </p:nvSpPr>
          <p:spPr>
            <a:xfrm>
              <a:off x="854972" y="1308440"/>
              <a:ext cx="1965816" cy="612793"/>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1F497D"/>
                  </a:solidFill>
                  <a:effectLst/>
                  <a:uLnTx/>
                  <a:uFillTx/>
                  <a:latin typeface="UTM Avo" panose="02040603050506020204" pitchFamily="18" charset="0"/>
                  <a:ea typeface="+mn-ea"/>
                  <a:cs typeface="Arial" panose="020B0604020202020204" pitchFamily="34" charset="0"/>
                </a:rPr>
                <a:t>Giải</a:t>
              </a:r>
              <a:r>
                <a:rPr kumimoji="0" lang="en-US" sz="2400" b="1" i="0" u="none" strike="noStrike" kern="1200" cap="none" spc="0" normalizeH="0" baseline="0" noProof="0" dirty="0">
                  <a:ln>
                    <a:noFill/>
                  </a:ln>
                  <a:solidFill>
                    <a:srgbClr val="1F497D"/>
                  </a:solidFill>
                  <a:effectLst/>
                  <a:uLnTx/>
                  <a:uFillTx/>
                  <a:latin typeface="UTM Avo" panose="02040603050506020204" pitchFamily="18" charset="0"/>
                  <a:ea typeface="+mn-ea"/>
                  <a:cs typeface="Arial" panose="020B0604020202020204" pitchFamily="34" charset="0"/>
                </a:rPr>
                <a:t>:</a:t>
              </a:r>
            </a:p>
          </p:txBody>
        </p:sp>
      </p:grpSp>
      <p:sp>
        <p:nvSpPr>
          <p:cNvPr id="10" name="Rectangle 9">
            <a:extLst>
              <a:ext uri="{FF2B5EF4-FFF2-40B4-BE49-F238E27FC236}">
                <a16:creationId xmlns:a16="http://schemas.microsoft.com/office/drawing/2014/main" id="{66C7AC64-921C-7B64-C228-0759128982F6}"/>
              </a:ext>
            </a:extLst>
          </p:cNvPr>
          <p:cNvSpPr/>
          <p:nvPr/>
        </p:nvSpPr>
        <p:spPr>
          <a:xfrm>
            <a:off x="279399" y="2032509"/>
            <a:ext cx="11633200" cy="567848"/>
          </a:xfrm>
          <a:prstGeom prst="rect">
            <a:avLst/>
          </a:prstGeom>
        </p:spPr>
        <p:txBody>
          <a:bodyPr wrap="square">
            <a:spAutoFit/>
          </a:bodyPr>
          <a:lstStyle/>
          <a:p>
            <a:pPr marL="0" marR="0" lvl="0" indent="0" algn="ctr" defTabSz="609539" rtl="0" eaLnBrk="1" fontAlgn="auto" latinLnBrk="0" hangingPunct="1">
              <a:lnSpc>
                <a:spcPct val="150000"/>
              </a:lnSpc>
              <a:spcBef>
                <a:spcPts val="800"/>
              </a:spcBef>
              <a:spcAft>
                <a:spcPts val="80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UTM Avo" panose="02040603050506020204" pitchFamily="18" charset="0"/>
                <a:ea typeface="Dotum" panose="020B0600000101010101" pitchFamily="34" charset="-127"/>
                <a:cs typeface="Arial" panose="020B0604020202020204" pitchFamily="34" charset="0"/>
              </a:rPr>
              <a:t>a) Ta chọn biểu đồ đoạn thẳng hoặc biểu đồ cột để biểu diễn dữ liệu trên.</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7441691-1060-7507-1709-13BC96AE4CD5}"/>
              </a:ext>
            </a:extLst>
          </p:cNvPr>
          <p:cNvPicPr>
            <a:picLocks noChangeAspect="1"/>
          </p:cNvPicPr>
          <p:nvPr/>
        </p:nvPicPr>
        <p:blipFill>
          <a:blip r:embed="rId3"/>
          <a:stretch>
            <a:fillRect/>
          </a:stretch>
        </p:blipFill>
        <p:spPr>
          <a:xfrm>
            <a:off x="4111498" y="2974711"/>
            <a:ext cx="4064794" cy="3724394"/>
          </a:xfrm>
          <a:prstGeom prst="rect">
            <a:avLst/>
          </a:prstGeom>
        </p:spPr>
      </p:pic>
      <p:sp>
        <p:nvSpPr>
          <p:cNvPr id="14" name="Rectangle 13">
            <a:extLst>
              <a:ext uri="{FF2B5EF4-FFF2-40B4-BE49-F238E27FC236}">
                <a16:creationId xmlns:a16="http://schemas.microsoft.com/office/drawing/2014/main" id="{55A2FC77-BBFF-5728-3EE7-CB1EECA96157}"/>
              </a:ext>
            </a:extLst>
          </p:cNvPr>
          <p:cNvSpPr/>
          <p:nvPr/>
        </p:nvSpPr>
        <p:spPr>
          <a:xfrm>
            <a:off x="6181725" y="3381375"/>
            <a:ext cx="564716" cy="494110"/>
          </a:xfrm>
          <a:prstGeom prst="rect">
            <a:avLst/>
          </a:prstGeom>
          <a:solidFill>
            <a:schemeClr val="bg1"/>
          </a:solidFill>
        </p:spPr>
        <p:txBody>
          <a:bodyPr wrap="square">
            <a:spAutoFit/>
          </a:bodyPr>
          <a:lstStyle/>
          <a:p>
            <a:pPr marL="0" marR="0" lvl="0" indent="0" algn="ctr" defTabSz="609539" rtl="0" eaLnBrk="1" fontAlgn="auto" latinLnBrk="0" hangingPunct="1">
              <a:lnSpc>
                <a:spcPct val="15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31</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88D8079-8C62-44E4-AA3C-21914D3A9096}"/>
              </a:ext>
            </a:extLst>
          </p:cNvPr>
          <p:cNvSpPr/>
          <p:nvPr/>
        </p:nvSpPr>
        <p:spPr>
          <a:xfrm>
            <a:off x="6933115" y="4450213"/>
            <a:ext cx="564716" cy="494110"/>
          </a:xfrm>
          <a:prstGeom prst="rect">
            <a:avLst/>
          </a:prstGeom>
          <a:solidFill>
            <a:schemeClr val="bg1"/>
          </a:solidFill>
        </p:spPr>
        <p:txBody>
          <a:bodyPr wrap="square">
            <a:spAutoFit/>
          </a:bodyPr>
          <a:lstStyle/>
          <a:p>
            <a:pPr marL="0" marR="0" lvl="0" indent="0" algn="ctr" defTabSz="609539" rtl="0" eaLnBrk="1" fontAlgn="auto" latinLnBrk="0" hangingPunct="1">
              <a:lnSpc>
                <a:spcPct val="15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14</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4ACB35D-55B7-11F6-1738-1C028527BEC0}"/>
              </a:ext>
            </a:extLst>
          </p:cNvPr>
          <p:cNvSpPr/>
          <p:nvPr/>
        </p:nvSpPr>
        <p:spPr>
          <a:xfrm>
            <a:off x="5485970" y="5080509"/>
            <a:ext cx="390447" cy="400110"/>
          </a:xfrm>
          <a:prstGeom prst="rect">
            <a:avLst/>
          </a:prstGeom>
          <a:solidFill>
            <a:schemeClr val="bg1"/>
          </a:solidFill>
        </p:spPr>
        <p:txBody>
          <a:bodyPr wrap="square">
            <a:spAutoFit/>
          </a:bodyPr>
          <a:lstStyle/>
          <a:p>
            <a:pPr marL="0" marR="0" lvl="0" indent="0" algn="ctr" defTabSz="609539" rtl="0" eaLnBrk="1" fontAlgn="auto" latinLnBrk="0" hangingPunct="1">
              <a:lnSpc>
                <a:spcPct val="10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5</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1B79407-7D6B-E0EE-4523-CA6EEE3CCD56}"/>
              </a:ext>
            </a:extLst>
          </p:cNvPr>
          <p:cNvSpPr/>
          <p:nvPr/>
        </p:nvSpPr>
        <p:spPr>
          <a:xfrm>
            <a:off x="5189249" y="5889807"/>
            <a:ext cx="893399" cy="400110"/>
          </a:xfrm>
          <a:prstGeom prst="rect">
            <a:avLst/>
          </a:prstGeom>
          <a:solidFill>
            <a:schemeClr val="bg1"/>
          </a:solidFill>
        </p:spPr>
        <p:txBody>
          <a:bodyPr wrap="square">
            <a:spAutoFit/>
          </a:bodyPr>
          <a:lstStyle/>
          <a:p>
            <a:pPr marL="0" marR="0" lvl="0" indent="0" algn="ctr" defTabSz="609539" rtl="0" eaLnBrk="1" fontAlgn="auto" latinLnBrk="0" hangingPunct="1">
              <a:lnSpc>
                <a:spcPct val="10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Ca 1</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CD8FC8E-AFA7-706C-1416-B11781DC2E46}"/>
              </a:ext>
            </a:extLst>
          </p:cNvPr>
          <p:cNvSpPr/>
          <p:nvPr/>
        </p:nvSpPr>
        <p:spPr>
          <a:xfrm>
            <a:off x="5992091" y="5889807"/>
            <a:ext cx="893399" cy="400110"/>
          </a:xfrm>
          <a:prstGeom prst="rect">
            <a:avLst/>
          </a:prstGeom>
          <a:solidFill>
            <a:schemeClr val="bg1"/>
          </a:solidFill>
        </p:spPr>
        <p:txBody>
          <a:bodyPr wrap="square">
            <a:spAutoFit/>
          </a:bodyPr>
          <a:lstStyle/>
          <a:p>
            <a:pPr marL="0" marR="0" lvl="0" indent="0" algn="ctr" defTabSz="609539" rtl="0" eaLnBrk="1" fontAlgn="auto" latinLnBrk="0" hangingPunct="1">
              <a:lnSpc>
                <a:spcPct val="10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Ca 2</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AD97E14-F2CB-1418-B9ED-6B8EE2356E7B}"/>
              </a:ext>
            </a:extLst>
          </p:cNvPr>
          <p:cNvSpPr/>
          <p:nvPr/>
        </p:nvSpPr>
        <p:spPr>
          <a:xfrm>
            <a:off x="6794933" y="5889807"/>
            <a:ext cx="893399" cy="400110"/>
          </a:xfrm>
          <a:prstGeom prst="rect">
            <a:avLst/>
          </a:prstGeom>
          <a:solidFill>
            <a:schemeClr val="bg1"/>
          </a:solidFill>
        </p:spPr>
        <p:txBody>
          <a:bodyPr wrap="square">
            <a:spAutoFit/>
          </a:bodyPr>
          <a:lstStyle/>
          <a:p>
            <a:pPr marL="0" marR="0" lvl="0" indent="0" algn="ctr" defTabSz="609539" rtl="0" eaLnBrk="1" fontAlgn="auto" latinLnBrk="0" hangingPunct="1">
              <a:lnSpc>
                <a:spcPct val="100000"/>
              </a:lnSpc>
              <a:spcBef>
                <a:spcPts val="800"/>
              </a:spcBef>
              <a:spcAft>
                <a:spcPts val="800"/>
              </a:spcAft>
              <a:buClrTx/>
              <a:buSzTx/>
              <a:buFontTx/>
              <a:buNone/>
              <a:tabLst/>
              <a:defRPr/>
            </a:pPr>
            <a:r>
              <a:rPr kumimoji="0" lang="da-DK" sz="2000" b="1" i="0" u="none" strike="noStrike" kern="1200" cap="none" spc="0" normalizeH="0" baseline="0" noProof="0" dirty="0">
                <a:ln>
                  <a:noFill/>
                </a:ln>
                <a:solidFill>
                  <a:srgbClr val="C00000"/>
                </a:solidFill>
                <a:effectLst/>
                <a:uLnTx/>
                <a:uFillTx/>
                <a:latin typeface="UTM Avo" panose="02040603050506020204" pitchFamily="18" charset="0"/>
                <a:ea typeface="Dotum" panose="020B0600000101010101" pitchFamily="34" charset="-127"/>
                <a:cs typeface="Arial" panose="020B0604020202020204" pitchFamily="34" charset="0"/>
              </a:rPr>
              <a:t>Ca 3</a:t>
            </a:r>
            <a:endParaRPr kumimoji="0" lang="en-US" sz="2000" b="1" i="0" u="none" strike="noStrike" kern="120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359201" y="37793"/>
            <a:ext cx="7645047" cy="749873"/>
          </a:xfrm>
          <a:prstGeom prst="rect">
            <a:avLst/>
          </a:prstGeom>
        </p:spPr>
      </p:pic>
    </p:spTree>
    <p:extLst>
      <p:ext uri="{BB962C8B-B14F-4D97-AF65-F5344CB8AC3E}">
        <p14:creationId xmlns:p14="http://schemas.microsoft.com/office/powerpoint/2010/main" val="24961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barn(inVertical)">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barn(inVertical)">
                                      <p:cBhvr>
                                        <p:cTn id="4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a:extLst>
              <a:ext uri="{FF2B5EF4-FFF2-40B4-BE49-F238E27FC236}">
                <a16:creationId xmlns:a16="http://schemas.microsoft.com/office/drawing/2014/main" id="{C8113F77-758B-55C4-20CB-4F8D64DFBDF7}"/>
              </a:ext>
            </a:extLst>
          </p:cNvPr>
          <p:cNvSpPr txBox="1"/>
          <p:nvPr/>
        </p:nvSpPr>
        <p:spPr>
          <a:xfrm>
            <a:off x="2960979" y="1428414"/>
            <a:ext cx="5190243" cy="430887"/>
          </a:xfrm>
          <a:prstGeom prst="rect">
            <a:avLst/>
          </a:prstGeom>
        </p:spPr>
        <p:txBody>
          <a:bodyPr wrap="square" lIns="0" tIns="0" rIns="0" bIns="0" rtlCol="0" anchor="t">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98"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rPr>
              <a:t>Nhận </a:t>
            </a:r>
            <a:r>
              <a:rPr kumimoji="0" lang="en-US" sz="2800" b="1" i="0" u="none" strike="noStrike" kern="1200" cap="none" spc="98" normalizeH="0" baseline="0" noProof="0" dirty="0" smtClean="0">
                <a:ln>
                  <a:noFill/>
                </a:ln>
                <a:solidFill>
                  <a:srgbClr val="C00000"/>
                </a:solidFill>
                <a:effectLst/>
                <a:uLnTx/>
                <a:uFillTx/>
                <a:latin typeface="UTM Avo" panose="02040603050506020204" pitchFamily="18" charset="0"/>
                <a:ea typeface="+mn-ea"/>
                <a:cs typeface="Arial" panose="020B0604020202020204" pitchFamily="34" charset="0"/>
              </a:rPr>
              <a:t>xét (SGK-trang 11)</a:t>
            </a:r>
            <a:endParaRPr kumimoji="0" lang="en-US" sz="2800" b="1" i="0" u="none" strike="noStrike" kern="1200" cap="none" spc="98"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7D82CDE-48D4-ACF3-F828-03D2556CF124}"/>
              </a:ext>
            </a:extLst>
          </p:cNvPr>
          <p:cNvGrpSpPr/>
          <p:nvPr/>
        </p:nvGrpSpPr>
        <p:grpSpPr>
          <a:xfrm>
            <a:off x="829661" y="1859301"/>
            <a:ext cx="10532675" cy="4111170"/>
            <a:chOff x="2498407" y="2476501"/>
            <a:chExt cx="15799013" cy="6166755"/>
          </a:xfrm>
        </p:grpSpPr>
        <p:sp>
          <p:nvSpPr>
            <p:cNvPr id="8" name="Rounded Rectangle 33">
              <a:extLst>
                <a:ext uri="{FF2B5EF4-FFF2-40B4-BE49-F238E27FC236}">
                  <a16:creationId xmlns:a16="http://schemas.microsoft.com/office/drawing/2014/main" id="{F9F54D82-730E-B309-624F-69A9F91DC090}"/>
                </a:ext>
              </a:extLst>
            </p:cNvPr>
            <p:cNvSpPr/>
            <p:nvPr/>
          </p:nvSpPr>
          <p:spPr>
            <a:xfrm>
              <a:off x="2498407" y="2476501"/>
              <a:ext cx="15799013" cy="6166755"/>
            </a:xfrm>
            <a:prstGeom prst="round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78FB46F-0821-3D4C-F1C3-614ACF9E2287}"/>
                </a:ext>
              </a:extLst>
            </p:cNvPr>
            <p:cNvSpPr/>
            <p:nvPr/>
          </p:nvSpPr>
          <p:spPr>
            <a:xfrm>
              <a:off x="3148663" y="2767191"/>
              <a:ext cx="14465418" cy="5707428"/>
            </a:xfrm>
            <a:prstGeom prst="rect">
              <a:avLst/>
            </a:prstGeom>
          </p:spPr>
          <p:txBody>
            <a:bodyPr wrap="square">
              <a:spAutoFit/>
            </a:bodyPr>
            <a:lstStyle/>
            <a:p>
              <a:pPr marL="381019" marR="0" lvl="0" indent="-381019" algn="just" defTabSz="609539" rtl="0" eaLnBrk="1" fontAlgn="auto" latinLnBrk="0" hangingPunct="1">
                <a:lnSpc>
                  <a:spcPct val="165000"/>
                </a:lnSpc>
                <a:spcBef>
                  <a:spcPts val="0"/>
                </a:spcBef>
                <a:spcAft>
                  <a:spcPts val="0"/>
                </a:spcAft>
                <a:buClrTx/>
                <a:buSzTx/>
                <a:buFont typeface="Arial" panose="020B0604020202020204" pitchFamily="34" charset="0"/>
                <a:buChar char="•"/>
                <a:tabLst/>
                <a:defRPr/>
              </a:pPr>
              <a:r>
                <a:rPr kumimoji="0" lang="vi-VN" sz="2500" b="0" i="0" u="none" strike="noStrike" kern="0" cap="none" spc="0" normalizeH="0" baseline="0" noProof="0" dirty="0">
                  <a:ln>
                    <a:noFill/>
                  </a:ln>
                  <a:solidFill>
                    <a:prstClr val="white"/>
                  </a:solidFill>
                  <a:effectLst/>
                  <a:uLnTx/>
                  <a:uFillTx/>
                  <a:latin typeface="UTM Avo" panose="02040603050506020204" pitchFamily="18" charset="0"/>
                  <a:ea typeface="Dotum" panose="020B0600000101010101" pitchFamily="34" charset="-127"/>
                  <a:cs typeface="Arial" panose="020B0604020202020204" pitchFamily="34" charset="0"/>
                </a:rPr>
                <a:t>Để biểu diễn dữ liệu thống kê, ta cần lựa chọn bảng, biểu đồ thích hợp.</a:t>
              </a:r>
            </a:p>
            <a:p>
              <a:pPr marL="381019" marR="0" lvl="0" indent="-381019" algn="just" defTabSz="609539" rtl="0" eaLnBrk="1" fontAlgn="auto" latinLnBrk="0" hangingPunct="1">
                <a:lnSpc>
                  <a:spcPct val="165000"/>
                </a:lnSpc>
                <a:spcBef>
                  <a:spcPts val="0"/>
                </a:spcBef>
                <a:spcAft>
                  <a:spcPts val="0"/>
                </a:spcAft>
                <a:buClrTx/>
                <a:buSzTx/>
                <a:buFont typeface="Arial" panose="020B0604020202020204" pitchFamily="34" charset="0"/>
                <a:buChar char="•"/>
                <a:tabLst/>
                <a:defRPr/>
              </a:pPr>
              <a:r>
                <a:rPr kumimoji="0" lang="vi-VN" sz="2500" b="0" i="0" u="none" strike="noStrike" kern="0" cap="none" spc="0" normalizeH="0" baseline="0" noProof="0" dirty="0">
                  <a:ln>
                    <a:noFill/>
                  </a:ln>
                  <a:solidFill>
                    <a:prstClr val="white"/>
                  </a:solidFill>
                  <a:effectLst/>
                  <a:uLnTx/>
                  <a:uFillTx/>
                  <a:latin typeface="UTM Avo" panose="02040603050506020204" pitchFamily="18" charset="0"/>
                  <a:ea typeface="Dotum" panose="020B0600000101010101" pitchFamily="34" charset="-127"/>
                  <a:cs typeface="Arial" panose="020B0604020202020204" pitchFamily="34" charset="0"/>
                </a:rPr>
                <a:t>Để có thể hoàn thiện được biểu đồ thống kê (hoặc bảng thống kê) đã lựa chọn, ta cần biểu diễn được dữ liệu vào biểu đồ (hoặc bảng) đó. Muốn vậy, ta cần biết cách xác định mỗi yếu tố của biểu đồ (hoặc bản) thống kê đó.</a:t>
              </a:r>
            </a:p>
          </p:txBody>
        </p:sp>
      </p:grpSp>
      <p:pic>
        <p:nvPicPr>
          <p:cNvPr id="10" name="Picture 9">
            <a:extLst>
              <a:ext uri="{FF2B5EF4-FFF2-40B4-BE49-F238E27FC236}">
                <a16:creationId xmlns:a16="http://schemas.microsoft.com/office/drawing/2014/main" id="{9E9FCB0B-0E15-E755-AD8B-8F9C8C748A68}"/>
              </a:ext>
            </a:extLst>
          </p:cNvPr>
          <p:cNvPicPr>
            <a:picLocks noChangeAspect="1"/>
          </p:cNvPicPr>
          <p:nvPr/>
        </p:nvPicPr>
        <p:blipFill>
          <a:blip r:embed="rId2"/>
          <a:stretch>
            <a:fillRect/>
          </a:stretch>
        </p:blipFill>
        <p:spPr>
          <a:xfrm flipH="1">
            <a:off x="10300442" y="5071959"/>
            <a:ext cx="1686845" cy="1959759"/>
          </a:xfrm>
          <a:prstGeom prst="rect">
            <a:avLst/>
          </a:prstGeom>
        </p:spPr>
      </p:pic>
      <p:pic>
        <p:nvPicPr>
          <p:cNvPr id="4" name="Picture 3"/>
          <p:cNvPicPr>
            <a:picLocks noChangeAspect="1"/>
          </p:cNvPicPr>
          <p:nvPr/>
        </p:nvPicPr>
        <p:blipFill>
          <a:blip r:embed="rId3"/>
          <a:stretch>
            <a:fillRect/>
          </a:stretch>
        </p:blipFill>
        <p:spPr>
          <a:xfrm>
            <a:off x="2273474" y="88161"/>
            <a:ext cx="7645047" cy="749873"/>
          </a:xfrm>
          <a:prstGeom prst="rect">
            <a:avLst/>
          </a:prstGeom>
        </p:spPr>
      </p:pic>
      <p:pic>
        <p:nvPicPr>
          <p:cNvPr id="5" name="Picture 4"/>
          <p:cNvPicPr>
            <a:picLocks noChangeAspect="1"/>
          </p:cNvPicPr>
          <p:nvPr/>
        </p:nvPicPr>
        <p:blipFill>
          <a:blip r:embed="rId4"/>
          <a:stretch>
            <a:fillRect/>
          </a:stretch>
        </p:blipFill>
        <p:spPr>
          <a:xfrm>
            <a:off x="263663" y="563915"/>
            <a:ext cx="11723624" cy="804742"/>
          </a:xfrm>
          <a:prstGeom prst="rect">
            <a:avLst/>
          </a:prstGeom>
        </p:spPr>
      </p:pic>
    </p:spTree>
    <p:extLst>
      <p:ext uri="{BB962C8B-B14F-4D97-AF65-F5344CB8AC3E}">
        <p14:creationId xmlns:p14="http://schemas.microsoft.com/office/powerpoint/2010/main" val="9504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77372" y="1377245"/>
            <a:ext cx="7365564" cy="4872359"/>
            <a:chOff x="533401" y="102410"/>
            <a:chExt cx="11048346" cy="7308541"/>
          </a:xfrm>
        </p:grpSpPr>
        <p:sp>
          <p:nvSpPr>
            <p:cNvPr id="4" name="Rectangle 3">
              <a:extLst>
                <a:ext uri="{FF2B5EF4-FFF2-40B4-BE49-F238E27FC236}">
                  <a16:creationId xmlns:a16="http://schemas.microsoft.com/office/drawing/2014/main" id="{E12C1939-49BC-2F3D-2226-E50B0B5092D1}"/>
                </a:ext>
              </a:extLst>
            </p:cNvPr>
            <p:cNvSpPr/>
            <p:nvPr/>
          </p:nvSpPr>
          <p:spPr>
            <a:xfrm>
              <a:off x="533401" y="102410"/>
              <a:ext cx="11048346" cy="7308541"/>
            </a:xfrm>
            <a:prstGeom prst="rect">
              <a:avLst/>
            </a:prstGeom>
          </p:spPr>
          <p:txBody>
            <a:bodyPr wrap="square">
              <a:spAutoFit/>
            </a:bodyPr>
            <a:lstStyle/>
            <a:p>
              <a:pPr marL="0" marR="0" lvl="0" indent="0" algn="just" defTabSz="609539" rtl="0"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vi-VN" sz="23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Số lượng học sinh ở hai lớp 8A và 8B đăng kí tham gia: câu lạc bộ (CLB) bóng đá lần lượt là 26 và 22 (học sinh); CLB bóng rổ lần lượt là 14 và 18 (học sinh).</a:t>
              </a:r>
            </a:p>
            <a:p>
              <a:pPr marL="0" marR="0" lvl="0" indent="0" algn="just" defTabSz="609539" rtl="0" eaLnBrk="1" fontAlgn="auto" latinLnBrk="0" hangingPunct="1">
                <a:lnSpc>
                  <a:spcPct val="150000"/>
                </a:lnSpc>
                <a:spcBef>
                  <a:spcPts val="0"/>
                </a:spcBef>
                <a:spcAft>
                  <a:spcPts val="333"/>
                </a:spcAft>
                <a:buClrTx/>
                <a:buSzTx/>
                <a:buFontTx/>
                <a:buNone/>
                <a:tabLst/>
                <a:defRPr/>
              </a:pPr>
              <a:r>
                <a:rPr kumimoji="0" lang="vi-VN" sz="23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 Hãy lựa chọn biểu đồ thích hợp để biểu diễn dữ liệu trên.</a:t>
              </a:r>
            </a:p>
            <a:p>
              <a:pPr marL="0" marR="0" lvl="0" indent="0" algn="just" defTabSz="609539" rtl="0" eaLnBrk="1" fontAlgn="auto" latinLnBrk="0" hangingPunct="1">
                <a:lnSpc>
                  <a:spcPct val="150000"/>
                </a:lnSpc>
                <a:spcBef>
                  <a:spcPts val="0"/>
                </a:spcBef>
                <a:spcAft>
                  <a:spcPts val="333"/>
                </a:spcAft>
                <a:buClrTx/>
                <a:buSzTx/>
                <a:buFontTx/>
                <a:buNone/>
                <a:tabLst/>
                <a:defRPr/>
              </a:pPr>
              <a:r>
                <a:rPr kumimoji="0" lang="vi-VN" sz="23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Hãy hoàn thiện biểu đồ ở Hình 8 để nhận được biểu đồ cột kép biểu diễn số lượng học sinh ở hai lớp 8A và 8B đăng kí tham gia hai CLB trên.</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1" y="223171"/>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rtl="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5</a:t>
              </a:r>
            </a:p>
          </p:txBody>
        </p:sp>
      </p:grpSp>
      <p:pic>
        <p:nvPicPr>
          <p:cNvPr id="5" name="Picture 4">
            <a:extLst>
              <a:ext uri="{FF2B5EF4-FFF2-40B4-BE49-F238E27FC236}">
                <a16:creationId xmlns:a16="http://schemas.microsoft.com/office/drawing/2014/main" id="{F1BA7587-5FD6-EBAC-8EAD-5A8A51204DFB}"/>
              </a:ext>
            </a:extLst>
          </p:cNvPr>
          <p:cNvPicPr>
            <a:picLocks noChangeAspect="1"/>
          </p:cNvPicPr>
          <p:nvPr/>
        </p:nvPicPr>
        <p:blipFill>
          <a:blip r:embed="rId2"/>
          <a:stretch>
            <a:fillRect/>
          </a:stretch>
        </p:blipFill>
        <p:spPr>
          <a:xfrm>
            <a:off x="7742935" y="2446881"/>
            <a:ext cx="4449065" cy="3111774"/>
          </a:xfrm>
          <a:prstGeom prst="rect">
            <a:avLst/>
          </a:prstGeom>
        </p:spPr>
      </p:pic>
      <p:pic>
        <p:nvPicPr>
          <p:cNvPr id="6" name="Picture 5"/>
          <p:cNvPicPr>
            <a:picLocks noChangeAspect="1"/>
          </p:cNvPicPr>
          <p:nvPr/>
        </p:nvPicPr>
        <p:blipFill>
          <a:blip r:embed="rId3"/>
          <a:stretch>
            <a:fillRect/>
          </a:stretch>
        </p:blipFill>
        <p:spPr>
          <a:xfrm>
            <a:off x="2508608" y="0"/>
            <a:ext cx="7645047" cy="749873"/>
          </a:xfrm>
          <a:prstGeom prst="rect">
            <a:avLst/>
          </a:prstGeom>
        </p:spPr>
      </p:pic>
      <p:pic>
        <p:nvPicPr>
          <p:cNvPr id="7" name="Picture 6"/>
          <p:cNvPicPr>
            <a:picLocks noChangeAspect="1"/>
          </p:cNvPicPr>
          <p:nvPr/>
        </p:nvPicPr>
        <p:blipFill>
          <a:blip r:embed="rId4"/>
          <a:stretch>
            <a:fillRect/>
          </a:stretch>
        </p:blipFill>
        <p:spPr>
          <a:xfrm>
            <a:off x="208062" y="572503"/>
            <a:ext cx="11723624" cy="804742"/>
          </a:xfrm>
          <a:prstGeom prst="rect">
            <a:avLst/>
          </a:prstGeom>
        </p:spPr>
      </p:pic>
    </p:spTree>
    <p:extLst>
      <p:ext uri="{BB962C8B-B14F-4D97-AF65-F5344CB8AC3E}">
        <p14:creationId xmlns:p14="http://schemas.microsoft.com/office/powerpoint/2010/main" val="19493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5F58C5-33C6-8632-1BC7-B07A8290FF16}"/>
              </a:ext>
            </a:extLst>
          </p:cNvPr>
          <p:cNvSpPr txBox="1"/>
          <p:nvPr/>
        </p:nvSpPr>
        <p:spPr>
          <a:xfrm>
            <a:off x="310217" y="2219799"/>
            <a:ext cx="9313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rPr>
              <a:t>Giải</a:t>
            </a:r>
            <a:endParaRPr kumimoji="0" lang="en-US"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DA97010-F1EC-A270-AB58-94038674AD9D}"/>
              </a:ext>
            </a:extLst>
          </p:cNvPr>
          <p:cNvSpPr/>
          <p:nvPr/>
        </p:nvSpPr>
        <p:spPr>
          <a:xfrm>
            <a:off x="217505" y="2435243"/>
            <a:ext cx="5983081" cy="38918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Ta lựa chọn biểu đồ cột kép để biểu diễn dữ liệu trên.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Sau khi hoàn thiện biểu đồ ở Hình 8, ta nhận được biểu đồ cột kép ở Hình 9 biểu diễn số lượng học sinh ở hai lớp 8A và 8B đăng kí tham gia CLB bóng đá và CLB bóng rổ.</a:t>
            </a:r>
          </a:p>
        </p:txBody>
      </p:sp>
      <p:pic>
        <p:nvPicPr>
          <p:cNvPr id="3" name="Picture 2">
            <a:extLst>
              <a:ext uri="{FF2B5EF4-FFF2-40B4-BE49-F238E27FC236}">
                <a16:creationId xmlns:a16="http://schemas.microsoft.com/office/drawing/2014/main" id="{7F78ADE7-E214-37E2-1988-7BA5CB9A1209}"/>
              </a:ext>
            </a:extLst>
          </p:cNvPr>
          <p:cNvPicPr>
            <a:picLocks noChangeAspect="1"/>
          </p:cNvPicPr>
          <p:nvPr/>
        </p:nvPicPr>
        <p:blipFill>
          <a:blip r:embed="rId2"/>
          <a:stretch>
            <a:fillRect/>
          </a:stretch>
        </p:blipFill>
        <p:spPr>
          <a:xfrm>
            <a:off x="6553606" y="2044376"/>
            <a:ext cx="5420887" cy="3693694"/>
          </a:xfrm>
          <a:prstGeom prst="rect">
            <a:avLst/>
          </a:prstGeom>
        </p:spPr>
      </p:pic>
      <p:pic>
        <p:nvPicPr>
          <p:cNvPr id="2" name="Picture 1"/>
          <p:cNvPicPr>
            <a:picLocks noChangeAspect="1"/>
          </p:cNvPicPr>
          <p:nvPr/>
        </p:nvPicPr>
        <p:blipFill>
          <a:blip r:embed="rId3"/>
          <a:stretch>
            <a:fillRect/>
          </a:stretch>
        </p:blipFill>
        <p:spPr>
          <a:xfrm>
            <a:off x="2378063" y="141046"/>
            <a:ext cx="7645047" cy="749873"/>
          </a:xfrm>
          <a:prstGeom prst="rect">
            <a:avLst/>
          </a:prstGeom>
        </p:spPr>
      </p:pic>
      <p:pic>
        <p:nvPicPr>
          <p:cNvPr id="4" name="Picture 3"/>
          <p:cNvPicPr>
            <a:picLocks noChangeAspect="1"/>
          </p:cNvPicPr>
          <p:nvPr/>
        </p:nvPicPr>
        <p:blipFill>
          <a:blip r:embed="rId4"/>
          <a:stretch>
            <a:fillRect/>
          </a:stretch>
        </p:blipFill>
        <p:spPr>
          <a:xfrm>
            <a:off x="250869" y="662905"/>
            <a:ext cx="11723624" cy="804742"/>
          </a:xfrm>
          <a:prstGeom prst="rect">
            <a:avLst/>
          </a:prstGeom>
        </p:spPr>
      </p:pic>
      <p:pic>
        <p:nvPicPr>
          <p:cNvPr id="5" name="Picture 4"/>
          <p:cNvPicPr>
            <a:picLocks noChangeAspect="1"/>
          </p:cNvPicPr>
          <p:nvPr/>
        </p:nvPicPr>
        <p:blipFill>
          <a:blip r:embed="rId5"/>
          <a:stretch>
            <a:fillRect/>
          </a:stretch>
        </p:blipFill>
        <p:spPr>
          <a:xfrm>
            <a:off x="250869" y="1427144"/>
            <a:ext cx="1780186" cy="1048603"/>
          </a:xfrm>
          <a:prstGeom prst="rect">
            <a:avLst/>
          </a:prstGeom>
        </p:spPr>
      </p:pic>
    </p:spTree>
    <p:extLst>
      <p:ext uri="{BB962C8B-B14F-4D97-AF65-F5344CB8AC3E}">
        <p14:creationId xmlns:p14="http://schemas.microsoft.com/office/powerpoint/2010/main" val="33837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235131" y="1724297"/>
            <a:ext cx="6974114" cy="2666537"/>
            <a:chOff x="457200" y="953328"/>
            <a:chExt cx="10461172" cy="3999807"/>
          </a:xfrm>
        </p:grpSpPr>
        <p:sp>
          <p:nvSpPr>
            <p:cNvPr id="4" name="Rectangle 3">
              <a:extLst>
                <a:ext uri="{FF2B5EF4-FFF2-40B4-BE49-F238E27FC236}">
                  <a16:creationId xmlns:a16="http://schemas.microsoft.com/office/drawing/2014/main" id="{E12C1939-49BC-2F3D-2226-E50B0B5092D1}"/>
                </a:ext>
              </a:extLst>
            </p:cNvPr>
            <p:cNvSpPr/>
            <p:nvPr/>
          </p:nvSpPr>
          <p:spPr>
            <a:xfrm>
              <a:off x="457200" y="1024269"/>
              <a:ext cx="10461172" cy="3928866"/>
            </a:xfrm>
            <a:prstGeom prst="rect">
              <a:avLst/>
            </a:prstGeom>
          </p:spPr>
          <p:txBody>
            <a:bodyPr wrap="square">
              <a:spAutoFit/>
            </a:bodyPr>
            <a:lstStyle/>
            <a:p>
              <a:pPr marL="0" marR="0" lvl="0" indent="0" algn="just" defTabSz="609539" rtl="0" eaLnBrk="1" fontAlgn="auto" latinLnBrk="0" hangingPunct="1">
                <a:lnSpc>
                  <a:spcPct val="125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Người phụ trách một câu lạc bộ thống kê số lượng thành viên có mặt tại câu lạc bộ từ thứ Hai đến thứ Sáu lần lượt như sau: 15; 20; 20; 15; 12 (người). </a:t>
              </a:r>
            </a:p>
            <a:p>
              <a:pPr marL="0" marR="0" lvl="0" indent="0" algn="just" defTabSz="609539" rtl="0" eaLnBrk="1" fontAlgn="auto" latinLnBrk="0" hangingPunct="1">
                <a:lnSpc>
                  <a:spcPct val="125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 Hãy lựa chọn biểu đồ thích hợp để biểu diễn dữ liệu trên.</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2" y="953328"/>
              <a:ext cx="2057400" cy="694695"/>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rtl="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6</a:t>
              </a:r>
            </a:p>
          </p:txBody>
        </p:sp>
      </p:grpSp>
      <p:pic>
        <p:nvPicPr>
          <p:cNvPr id="6" name="Picture 5">
            <a:extLst>
              <a:ext uri="{FF2B5EF4-FFF2-40B4-BE49-F238E27FC236}">
                <a16:creationId xmlns:a16="http://schemas.microsoft.com/office/drawing/2014/main" id="{1A4A0C9D-A79E-77FF-26B7-84B0810198E4}"/>
              </a:ext>
            </a:extLst>
          </p:cNvPr>
          <p:cNvPicPr>
            <a:picLocks noChangeAspect="1"/>
          </p:cNvPicPr>
          <p:nvPr/>
        </p:nvPicPr>
        <p:blipFill rotWithShape="1">
          <a:blip r:embed="rId2">
            <a:extLst>
              <a:ext uri="{28A0092B-C50C-407E-A947-70E740481C1C}">
                <a14:useLocalDpi xmlns:a14="http://schemas.microsoft.com/office/drawing/2010/main" val="0"/>
              </a:ext>
            </a:extLst>
          </a:blip>
          <a:srcRect l="54377" t="15374" r="2331" b="16340"/>
          <a:stretch/>
        </p:blipFill>
        <p:spPr>
          <a:xfrm>
            <a:off x="7467077" y="1991816"/>
            <a:ext cx="4398352" cy="2619243"/>
          </a:xfrm>
          <a:prstGeom prst="rect">
            <a:avLst/>
          </a:prstGeom>
        </p:spPr>
      </p:pic>
      <p:sp>
        <p:nvSpPr>
          <p:cNvPr id="7" name="Rectangle 6">
            <a:extLst>
              <a:ext uri="{FF2B5EF4-FFF2-40B4-BE49-F238E27FC236}">
                <a16:creationId xmlns:a16="http://schemas.microsoft.com/office/drawing/2014/main" id="{9D437B97-8A1C-FAB6-0B5E-9AC8BA611F4E}"/>
              </a:ext>
            </a:extLst>
          </p:cNvPr>
          <p:cNvSpPr/>
          <p:nvPr/>
        </p:nvSpPr>
        <p:spPr>
          <a:xfrm>
            <a:off x="377372" y="4611059"/>
            <a:ext cx="11207795" cy="888000"/>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Hãy hoàn thiện biểu đồ ở Hình 10 để nhận được biểu đồ đoạn thẳng biểu diễn số thành viên có mặt tại câu lạc bộ trong những ngày đã nêu.</a:t>
            </a:r>
          </a:p>
        </p:txBody>
      </p:sp>
      <p:pic>
        <p:nvPicPr>
          <p:cNvPr id="5" name="Picture 4"/>
          <p:cNvPicPr>
            <a:picLocks noChangeAspect="1"/>
          </p:cNvPicPr>
          <p:nvPr/>
        </p:nvPicPr>
        <p:blipFill>
          <a:blip r:embed="rId3"/>
          <a:stretch>
            <a:fillRect/>
          </a:stretch>
        </p:blipFill>
        <p:spPr>
          <a:xfrm>
            <a:off x="2730676" y="114920"/>
            <a:ext cx="7645047" cy="749873"/>
          </a:xfrm>
          <a:prstGeom prst="rect">
            <a:avLst/>
          </a:prstGeom>
        </p:spPr>
      </p:pic>
      <p:pic>
        <p:nvPicPr>
          <p:cNvPr id="8" name="Picture 7"/>
          <p:cNvPicPr>
            <a:picLocks noChangeAspect="1"/>
          </p:cNvPicPr>
          <p:nvPr/>
        </p:nvPicPr>
        <p:blipFill>
          <a:blip r:embed="rId4"/>
          <a:stretch>
            <a:fillRect/>
          </a:stretch>
        </p:blipFill>
        <p:spPr>
          <a:xfrm>
            <a:off x="141805" y="670464"/>
            <a:ext cx="11723624" cy="804742"/>
          </a:xfrm>
          <a:prstGeom prst="rect">
            <a:avLst/>
          </a:prstGeom>
        </p:spPr>
      </p:pic>
    </p:spTree>
    <p:extLst>
      <p:ext uri="{BB962C8B-B14F-4D97-AF65-F5344CB8AC3E}">
        <p14:creationId xmlns:p14="http://schemas.microsoft.com/office/powerpoint/2010/main" val="36718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579D2F-2D50-18EE-D317-88D46A699518}"/>
              </a:ext>
            </a:extLst>
          </p:cNvPr>
          <p:cNvSpPr/>
          <p:nvPr/>
        </p:nvSpPr>
        <p:spPr>
          <a:xfrm>
            <a:off x="263601" y="647121"/>
            <a:ext cx="11288878" cy="1675843"/>
          </a:xfrm>
          <a:prstGeom prst="rect">
            <a:avLst/>
          </a:prstGeom>
        </p:spPr>
        <p:txBody>
          <a:bodyPr wrap="square">
            <a:spAutoFit/>
          </a:bodyPr>
          <a:lstStyle/>
          <a:p>
            <a:pPr algn="just" defTabSz="609539">
              <a:lnSpc>
                <a:spcPct val="150000"/>
              </a:lnSpc>
            </a:pPr>
            <a:r>
              <a:rPr lang="en-US" sz="2400" dirty="0">
                <a:solidFill>
                  <a:prstClr val="black"/>
                </a:solidFill>
                <a:cs typeface="Arial" panose="020B0604020202020204" pitchFamily="34" charset="0"/>
              </a:rPr>
              <a:t>Ở </a:t>
            </a:r>
            <a:r>
              <a:rPr lang="en-US" sz="2400" dirty="0" err="1">
                <a:solidFill>
                  <a:prstClr val="black"/>
                </a:solidFill>
                <a:cs typeface="Arial" panose="020B0604020202020204" pitchFamily="34" charset="0"/>
              </a:rPr>
              <a:t>lớp</a:t>
            </a:r>
            <a:r>
              <a:rPr lang="en-US" sz="2400" dirty="0">
                <a:solidFill>
                  <a:prstClr val="black"/>
                </a:solidFill>
                <a:cs typeface="Arial" panose="020B0604020202020204" pitchFamily="34" charset="0"/>
              </a:rPr>
              <a:t> 6 </a:t>
            </a:r>
            <a:r>
              <a:rPr lang="en-US" sz="2400" dirty="0" err="1">
                <a:solidFill>
                  <a:prstClr val="black"/>
                </a:solidFill>
                <a:cs typeface="Arial" panose="020B0604020202020204" pitchFamily="34" charset="0"/>
              </a:rPr>
              <a:t>và</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lớp</a:t>
            </a:r>
            <a:r>
              <a:rPr lang="en-US" sz="2400" dirty="0">
                <a:solidFill>
                  <a:prstClr val="black"/>
                </a:solidFill>
                <a:cs typeface="Arial" panose="020B0604020202020204" pitchFamily="34" charset="0"/>
              </a:rPr>
              <a:t> 7, </a:t>
            </a:r>
            <a:r>
              <a:rPr lang="en-US" sz="2400" dirty="0" err="1">
                <a:solidFill>
                  <a:prstClr val="black"/>
                </a:solidFill>
                <a:cs typeface="Arial" panose="020B0604020202020204" pitchFamily="34" charset="0"/>
              </a:rPr>
              <a:t>chúng</a:t>
            </a:r>
            <a:r>
              <a:rPr lang="en-US" sz="2400" dirty="0">
                <a:solidFill>
                  <a:prstClr val="black"/>
                </a:solidFill>
                <a:cs typeface="Arial" panose="020B0604020202020204" pitchFamily="34" charset="0"/>
              </a:rPr>
              <a:t> ta </a:t>
            </a:r>
            <a:r>
              <a:rPr lang="en-US" sz="2400" dirty="0" err="1">
                <a:solidFill>
                  <a:prstClr val="black"/>
                </a:solidFill>
                <a:cs typeface="Arial" panose="020B0604020202020204" pitchFamily="34" charset="0"/>
              </a:rPr>
              <a:t>đã</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làm</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quen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với</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việc</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mô</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tả</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và</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diễn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dữ</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liệu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vào</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bảng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thích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hợp</a:t>
            </a:r>
            <a:r>
              <a:rPr lang="en-US" sz="2400" dirty="0">
                <a:solidFill>
                  <a:prstClr val="black"/>
                </a:solidFill>
                <a:cs typeface="Arial" panose="020B0604020202020204" pitchFamily="34" charset="0"/>
              </a:rPr>
              <a:t> ở </a:t>
            </a:r>
            <a:r>
              <a:rPr lang="en-US" sz="2400" dirty="0" err="1">
                <a:solidFill>
                  <a:prstClr val="black"/>
                </a:solidFill>
                <a:cs typeface="Arial" panose="020B0604020202020204" pitchFamily="34" charset="0"/>
              </a:rPr>
              <a:t>dạng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bảng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thống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kê</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tranh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dạng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cột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cột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kép</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đoạn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thẳng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hình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quạt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tròn</a:t>
            </a:r>
            <a:r>
              <a:rPr lang="en-US" sz="2400" dirty="0">
                <a:solidFill>
                  <a:prstClr val="black"/>
                </a:solidFill>
                <a:cs typeface="Arial" panose="020B0604020202020204" pitchFamily="34" charset="0"/>
              </a:rPr>
              <a:t>.</a:t>
            </a:r>
          </a:p>
        </p:txBody>
      </p:sp>
      <p:grpSp>
        <p:nvGrpSpPr>
          <p:cNvPr id="5" name="Group 4">
            <a:extLst>
              <a:ext uri="{FF2B5EF4-FFF2-40B4-BE49-F238E27FC236}">
                <a16:creationId xmlns:a16="http://schemas.microsoft.com/office/drawing/2014/main" id="{460964E4-A6D5-BF8C-2203-AF2AE97273AD}"/>
              </a:ext>
            </a:extLst>
          </p:cNvPr>
          <p:cNvGrpSpPr/>
          <p:nvPr/>
        </p:nvGrpSpPr>
        <p:grpSpPr>
          <a:xfrm>
            <a:off x="746926" y="2513230"/>
            <a:ext cx="6974395" cy="1381027"/>
            <a:chOff x="-654604" y="8717510"/>
            <a:chExt cx="11974214" cy="2071540"/>
          </a:xfrm>
        </p:grpSpPr>
        <p:sp>
          <p:nvSpPr>
            <p:cNvPr id="6" name="Rectangle 5">
              <a:extLst>
                <a:ext uri="{FF2B5EF4-FFF2-40B4-BE49-F238E27FC236}">
                  <a16:creationId xmlns:a16="http://schemas.microsoft.com/office/drawing/2014/main" id="{FBD756F1-C598-3F69-BFC7-69E253840342}"/>
                </a:ext>
              </a:extLst>
            </p:cNvPr>
            <p:cNvSpPr/>
            <p:nvPr/>
          </p:nvSpPr>
          <p:spPr>
            <a:xfrm>
              <a:off x="1171800" y="8911895"/>
              <a:ext cx="10147810" cy="1682769"/>
            </a:xfrm>
            <a:prstGeom prst="rect">
              <a:avLst/>
            </a:prstGeom>
          </p:spPr>
          <p:txBody>
            <a:bodyPr wrap="square">
              <a:spAutoFit/>
            </a:bodyPr>
            <a:lstStyle/>
            <a:p>
              <a:pPr defTabSz="609539">
                <a:lnSpc>
                  <a:spcPct val="150000"/>
                </a:lnSpc>
                <a:spcBef>
                  <a:spcPts val="400"/>
                </a:spcBef>
                <a:spcAft>
                  <a:spcPts val="400"/>
                </a:spcAft>
              </a:pPr>
              <a:r>
                <a:rPr lang="vi-VN" sz="2400" i="1" dirty="0">
                  <a:solidFill>
                    <a:prstClr val="black"/>
                  </a:solidFill>
                  <a:cs typeface="Arial" panose="020B0604020202020204" pitchFamily="34" charset="0"/>
                </a:rPr>
                <a:t>Các dạng bảng, biểu đồ trên mô tả và biểu diễn dữ liệu như thế nào?</a:t>
              </a:r>
            </a:p>
          </p:txBody>
        </p:sp>
        <p:pic>
          <p:nvPicPr>
            <p:cNvPr id="7" name="Picture 6">
              <a:extLst>
                <a:ext uri="{FF2B5EF4-FFF2-40B4-BE49-F238E27FC236}">
                  <a16:creationId xmlns:a16="http://schemas.microsoft.com/office/drawing/2014/main" id="{A123884C-8761-6C24-FFCB-0F686C07C854}"/>
                </a:ext>
              </a:extLst>
            </p:cNvPr>
            <p:cNvPicPr>
              <a:picLocks noChangeAspect="1"/>
            </p:cNvPicPr>
            <p:nvPr/>
          </p:nvPicPr>
          <p:blipFill>
            <a:blip r:embed="rId2"/>
            <a:stretch>
              <a:fillRect/>
            </a:stretch>
          </p:blipFill>
          <p:spPr>
            <a:xfrm>
              <a:off x="-654604" y="8717510"/>
              <a:ext cx="1642679" cy="2071540"/>
            </a:xfrm>
            <a:prstGeom prst="rect">
              <a:avLst/>
            </a:prstGeom>
          </p:spPr>
        </p:pic>
      </p:gr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5F58C5-33C6-8632-1BC7-B07A8290FF16}"/>
              </a:ext>
            </a:extLst>
          </p:cNvPr>
          <p:cNvSpPr txBox="1"/>
          <p:nvPr/>
        </p:nvSpPr>
        <p:spPr>
          <a:xfrm>
            <a:off x="333829" y="2047047"/>
            <a:ext cx="9313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rPr>
              <a:t>Giải</a:t>
            </a:r>
            <a:endParaRPr kumimoji="0" lang="en-US"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DA97010-F1EC-A270-AB58-94038674AD9D}"/>
              </a:ext>
            </a:extLst>
          </p:cNvPr>
          <p:cNvSpPr/>
          <p:nvPr/>
        </p:nvSpPr>
        <p:spPr>
          <a:xfrm>
            <a:off x="333829" y="2423726"/>
            <a:ext cx="6266576" cy="33378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Ta lựa chọn biểu đồ đoạn thẳng để biểu diễn dữ liệu trên.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Sau khi hoàn thiện biểu đồ ở </a:t>
            </a:r>
            <a:r>
              <a:rPr kumimoji="0" lang="vi-VN"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Hình 10</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ta nhận được biểu đồ đoạn thẳng ở </a:t>
            </a:r>
            <a:r>
              <a:rPr kumimoji="0" lang="vi-VN"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Hình 11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biểu diễn số thành viên có mặt tại câu lạc bộ trong những ngày đã nêu.</a:t>
            </a:r>
          </a:p>
        </p:txBody>
      </p:sp>
      <p:pic>
        <p:nvPicPr>
          <p:cNvPr id="3" name="Picture 2">
            <a:extLst>
              <a:ext uri="{FF2B5EF4-FFF2-40B4-BE49-F238E27FC236}">
                <a16:creationId xmlns:a16="http://schemas.microsoft.com/office/drawing/2014/main" id="{8C59B67B-F840-8CAF-7D67-4F7127DF121D}"/>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10354" r="5492" b="778"/>
          <a:stretch/>
        </p:blipFill>
        <p:spPr>
          <a:xfrm>
            <a:off x="7029456" y="2423726"/>
            <a:ext cx="4912605" cy="3446251"/>
          </a:xfrm>
          <a:prstGeom prst="rect">
            <a:avLst/>
          </a:prstGeom>
        </p:spPr>
      </p:pic>
      <p:pic>
        <p:nvPicPr>
          <p:cNvPr id="2" name="Picture 1"/>
          <p:cNvPicPr>
            <a:picLocks noChangeAspect="1"/>
          </p:cNvPicPr>
          <p:nvPr/>
        </p:nvPicPr>
        <p:blipFill>
          <a:blip r:embed="rId3"/>
          <a:stretch>
            <a:fillRect/>
          </a:stretch>
        </p:blipFill>
        <p:spPr>
          <a:xfrm>
            <a:off x="2443293" y="154109"/>
            <a:ext cx="7645047" cy="749873"/>
          </a:xfrm>
          <a:prstGeom prst="rect">
            <a:avLst/>
          </a:prstGeom>
        </p:spPr>
      </p:pic>
      <p:pic>
        <p:nvPicPr>
          <p:cNvPr id="4" name="Picture 3"/>
          <p:cNvPicPr>
            <a:picLocks noChangeAspect="1"/>
          </p:cNvPicPr>
          <p:nvPr/>
        </p:nvPicPr>
        <p:blipFill>
          <a:blip r:embed="rId4"/>
          <a:stretch>
            <a:fillRect/>
          </a:stretch>
        </p:blipFill>
        <p:spPr>
          <a:xfrm>
            <a:off x="218437" y="727567"/>
            <a:ext cx="11723624" cy="804742"/>
          </a:xfrm>
          <a:prstGeom prst="rect">
            <a:avLst/>
          </a:prstGeom>
        </p:spPr>
      </p:pic>
      <p:pic>
        <p:nvPicPr>
          <p:cNvPr id="5" name="Picture 4"/>
          <p:cNvPicPr>
            <a:picLocks noChangeAspect="1"/>
          </p:cNvPicPr>
          <p:nvPr/>
        </p:nvPicPr>
        <p:blipFill>
          <a:blip r:embed="rId5"/>
          <a:stretch>
            <a:fillRect/>
          </a:stretch>
        </p:blipFill>
        <p:spPr>
          <a:xfrm>
            <a:off x="218437" y="1450668"/>
            <a:ext cx="1780186" cy="1054699"/>
          </a:xfrm>
          <a:prstGeom prst="rect">
            <a:avLst/>
          </a:prstGeom>
        </p:spPr>
      </p:pic>
    </p:spTree>
    <p:extLst>
      <p:ext uri="{BB962C8B-B14F-4D97-AF65-F5344CB8AC3E}">
        <p14:creationId xmlns:p14="http://schemas.microsoft.com/office/powerpoint/2010/main" val="121578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76905" y="1721674"/>
            <a:ext cx="7861084" cy="2783839"/>
            <a:chOff x="432033" y="820390"/>
            <a:chExt cx="11791627" cy="4175759"/>
          </a:xfrm>
        </p:grpSpPr>
        <p:sp>
          <p:nvSpPr>
            <p:cNvPr id="4" name="Rectangle 3">
              <a:extLst>
                <a:ext uri="{FF2B5EF4-FFF2-40B4-BE49-F238E27FC236}">
                  <a16:creationId xmlns:a16="http://schemas.microsoft.com/office/drawing/2014/main" id="{E12C1939-49BC-2F3D-2226-E50B0B5092D1}"/>
                </a:ext>
              </a:extLst>
            </p:cNvPr>
            <p:cNvSpPr/>
            <p:nvPr/>
          </p:nvSpPr>
          <p:spPr>
            <a:xfrm>
              <a:off x="432033" y="820390"/>
              <a:ext cx="11791627" cy="4175759"/>
            </a:xfrm>
            <a:prstGeom prst="rect">
              <a:avLst/>
            </a:prstGeom>
          </p:spPr>
          <p:txBody>
            <a:bodyPr wrap="square">
              <a:spAutoFit/>
            </a:bodyPr>
            <a:lstStyle/>
            <a:p>
              <a:pPr marL="0" marR="0" lvl="0" indent="0" algn="just" defTabSz="609539" rtl="0" eaLnBrk="1" fontAlgn="auto" latinLnBrk="0" hangingPunct="1">
                <a:lnSpc>
                  <a:spcPct val="150000"/>
                </a:lnSpc>
                <a:spcBef>
                  <a:spcPts val="0"/>
                </a:spcBef>
                <a:spcAft>
                  <a:spcPts val="333"/>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Một đội sản xuất bình xét thi đua cho mỗi thành viên theo bốn mức: Tốt, Khá, Trung bình, Chưa đạt. Sau khi bình xét, tỉ lệ xếp loại thi đua theo bốn mức: Tốt, Khá, Trung bình, Chưa đạt lần lượt là 30%; 40%; 20%; 10%</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1" y="910029"/>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7</a:t>
              </a:r>
            </a:p>
          </p:txBody>
        </p:sp>
      </p:grpSp>
      <p:sp>
        <p:nvSpPr>
          <p:cNvPr id="7" name="Rectangle 6">
            <a:extLst>
              <a:ext uri="{FF2B5EF4-FFF2-40B4-BE49-F238E27FC236}">
                <a16:creationId xmlns:a16="http://schemas.microsoft.com/office/drawing/2014/main" id="{9D437B97-8A1C-FAB6-0B5E-9AC8BA611F4E}"/>
              </a:ext>
            </a:extLst>
          </p:cNvPr>
          <p:cNvSpPr/>
          <p:nvPr/>
        </p:nvSpPr>
        <p:spPr>
          <a:xfrm>
            <a:off x="259459" y="4480971"/>
            <a:ext cx="11207795" cy="222984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 Hãy lựa chọn biểu đồ thích hợp để biểu diễn dữ liệu trên.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Hãy hoàn thiện biểu đồ ở </a:t>
            </a:r>
            <a:r>
              <a:rPr kumimoji="0" lang="vi-VN"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Hình 12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để nhận được biểu đồ hình quạt tròn biểu diễn các dữ liệu thống kê trên. Biết rằng hình tròn biểu diễn dữ liệu ở </a:t>
            </a:r>
            <a:r>
              <a:rPr kumimoji="0" lang="vi-VN"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Hình 12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đã được chia sẵn thành các hình quạt, mỗi hình quạt ứng với 10%.</a:t>
            </a:r>
          </a:p>
        </p:txBody>
      </p:sp>
      <p:pic>
        <p:nvPicPr>
          <p:cNvPr id="8" name="Picture 7">
            <a:extLst>
              <a:ext uri="{FF2B5EF4-FFF2-40B4-BE49-F238E27FC236}">
                <a16:creationId xmlns:a16="http://schemas.microsoft.com/office/drawing/2014/main" id="{01BB9EC3-4238-E03C-737B-19DBD4BB7FCA}"/>
              </a:ext>
            </a:extLst>
          </p:cNvPr>
          <p:cNvPicPr>
            <a:picLocks noChangeAspect="1"/>
          </p:cNvPicPr>
          <p:nvPr/>
        </p:nvPicPr>
        <p:blipFill rotWithShape="1">
          <a:blip r:embed="rId2">
            <a:extLst>
              <a:ext uri="{28A0092B-C50C-407E-A947-70E740481C1C}">
                <a14:useLocalDpi xmlns:a14="http://schemas.microsoft.com/office/drawing/2010/main" val="0"/>
              </a:ext>
            </a:extLst>
          </a:blip>
          <a:srcRect l="65327" t="14527" r="5750"/>
          <a:stretch/>
        </p:blipFill>
        <p:spPr>
          <a:xfrm>
            <a:off x="8611368" y="1376100"/>
            <a:ext cx="3077425" cy="3237844"/>
          </a:xfrm>
          <a:prstGeom prst="rect">
            <a:avLst/>
          </a:prstGeom>
        </p:spPr>
      </p:pic>
      <p:pic>
        <p:nvPicPr>
          <p:cNvPr id="5" name="Picture 4"/>
          <p:cNvPicPr>
            <a:picLocks noChangeAspect="1"/>
          </p:cNvPicPr>
          <p:nvPr/>
        </p:nvPicPr>
        <p:blipFill>
          <a:blip r:embed="rId3"/>
          <a:stretch>
            <a:fillRect/>
          </a:stretch>
        </p:blipFill>
        <p:spPr>
          <a:xfrm>
            <a:off x="2505033" y="114920"/>
            <a:ext cx="7645047" cy="749873"/>
          </a:xfrm>
          <a:prstGeom prst="rect">
            <a:avLst/>
          </a:prstGeom>
        </p:spPr>
      </p:pic>
      <p:pic>
        <p:nvPicPr>
          <p:cNvPr id="6" name="Picture 5"/>
          <p:cNvPicPr>
            <a:picLocks noChangeAspect="1"/>
          </p:cNvPicPr>
          <p:nvPr/>
        </p:nvPicPr>
        <p:blipFill>
          <a:blip r:embed="rId4"/>
          <a:stretch>
            <a:fillRect/>
          </a:stretch>
        </p:blipFill>
        <p:spPr>
          <a:xfrm>
            <a:off x="259459" y="706114"/>
            <a:ext cx="11723624" cy="804742"/>
          </a:xfrm>
          <a:prstGeom prst="rect">
            <a:avLst/>
          </a:prstGeom>
        </p:spPr>
      </p:pic>
    </p:spTree>
    <p:extLst>
      <p:ext uri="{BB962C8B-B14F-4D97-AF65-F5344CB8AC3E}">
        <p14:creationId xmlns:p14="http://schemas.microsoft.com/office/powerpoint/2010/main" val="5552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5F58C5-33C6-8632-1BC7-B07A8290FF16}"/>
              </a:ext>
            </a:extLst>
          </p:cNvPr>
          <p:cNvSpPr txBox="1"/>
          <p:nvPr/>
        </p:nvSpPr>
        <p:spPr>
          <a:xfrm>
            <a:off x="367857" y="1703540"/>
            <a:ext cx="9313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rPr>
              <a:t>Giải</a:t>
            </a:r>
            <a:endParaRPr kumimoji="0" lang="en-US" sz="2200" b="1" i="0" u="none" strike="noStrike" kern="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DA97010-F1EC-A270-AB58-94038674AD9D}"/>
              </a:ext>
            </a:extLst>
          </p:cNvPr>
          <p:cNvSpPr/>
          <p:nvPr/>
        </p:nvSpPr>
        <p:spPr>
          <a:xfrm>
            <a:off x="333828" y="2134427"/>
            <a:ext cx="7048483" cy="444583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a)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Ta lựa chọn biểu đồ hình quạt tròn để biểu diễn dữ liệu trên.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 Do tỉ lệ xếp loại Tốt là 30% nên ta tô cùng màu cho ba hình quạt chia sẵn liền nhau để biểu diễn tỉ lệ xếp loại Tốt. Ta cũng làm tương tự đối với các tỉ lệ xếp loại còn lại.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Biểu đồ hình quạt tròn ở </a:t>
            </a:r>
            <a:r>
              <a:rPr kumimoji="0" lang="vi-VN"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Hình 13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rPr>
              <a:t>biểu diễn các dữ liệu thống kê đã cho.</a:t>
            </a:r>
          </a:p>
        </p:txBody>
      </p:sp>
      <p:pic>
        <p:nvPicPr>
          <p:cNvPr id="4" name="Picture 3">
            <a:extLst>
              <a:ext uri="{FF2B5EF4-FFF2-40B4-BE49-F238E27FC236}">
                <a16:creationId xmlns:a16="http://schemas.microsoft.com/office/drawing/2014/main" id="{3CE55424-C152-DAE7-C34E-D13033B51A38}"/>
              </a:ext>
            </a:extLst>
          </p:cNvPr>
          <p:cNvPicPr>
            <a:picLocks noChangeAspect="1"/>
          </p:cNvPicPr>
          <p:nvPr/>
        </p:nvPicPr>
        <p:blipFill rotWithShape="1">
          <a:blip r:embed="rId2">
            <a:extLst>
              <a:ext uri="{28A0092B-C50C-407E-A947-70E740481C1C}">
                <a14:useLocalDpi xmlns:a14="http://schemas.microsoft.com/office/drawing/2010/main" val="0"/>
              </a:ext>
            </a:extLst>
          </a:blip>
          <a:srcRect l="64585" r="5501"/>
          <a:stretch/>
        </p:blipFill>
        <p:spPr>
          <a:xfrm>
            <a:off x="7490044" y="1686762"/>
            <a:ext cx="3868432" cy="4738039"/>
          </a:xfrm>
          <a:prstGeom prst="rect">
            <a:avLst/>
          </a:prstGeom>
        </p:spPr>
      </p:pic>
      <p:pic>
        <p:nvPicPr>
          <p:cNvPr id="2" name="Picture 1"/>
          <p:cNvPicPr>
            <a:picLocks noChangeAspect="1"/>
          </p:cNvPicPr>
          <p:nvPr/>
        </p:nvPicPr>
        <p:blipFill>
          <a:blip r:embed="rId3"/>
          <a:stretch>
            <a:fillRect/>
          </a:stretch>
        </p:blipFill>
        <p:spPr>
          <a:xfrm>
            <a:off x="2221225" y="141046"/>
            <a:ext cx="7645047" cy="749873"/>
          </a:xfrm>
          <a:prstGeom prst="rect">
            <a:avLst/>
          </a:prstGeom>
        </p:spPr>
      </p:pic>
      <p:pic>
        <p:nvPicPr>
          <p:cNvPr id="3" name="Picture 2"/>
          <p:cNvPicPr>
            <a:picLocks noChangeAspect="1"/>
          </p:cNvPicPr>
          <p:nvPr/>
        </p:nvPicPr>
        <p:blipFill>
          <a:blip r:embed="rId4"/>
          <a:stretch>
            <a:fillRect/>
          </a:stretch>
        </p:blipFill>
        <p:spPr>
          <a:xfrm>
            <a:off x="367857" y="711871"/>
            <a:ext cx="11723624" cy="804742"/>
          </a:xfrm>
          <a:prstGeom prst="rect">
            <a:avLst/>
          </a:prstGeom>
        </p:spPr>
      </p:pic>
    </p:spTree>
    <p:extLst>
      <p:ext uri="{BB962C8B-B14F-4D97-AF65-F5344CB8AC3E}">
        <p14:creationId xmlns:p14="http://schemas.microsoft.com/office/powerpoint/2010/main" val="8125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364BC56-024C-CDA6-5965-FCB0DC6AC0C8}"/>
              </a:ext>
            </a:extLst>
          </p:cNvPr>
          <p:cNvPicPr>
            <a:picLocks noChangeAspect="1"/>
          </p:cNvPicPr>
          <p:nvPr/>
        </p:nvPicPr>
        <p:blipFill>
          <a:blip r:embed="rId2"/>
          <a:stretch>
            <a:fillRect/>
          </a:stretch>
        </p:blipFill>
        <p:spPr>
          <a:xfrm>
            <a:off x="5165266" y="4033358"/>
            <a:ext cx="6523594" cy="2825814"/>
          </a:xfrm>
          <a:prstGeom prst="rect">
            <a:avLst/>
          </a:prstGeom>
          <a:solidFill>
            <a:srgbClr val="FFFAF7"/>
          </a:solidFill>
        </p:spPr>
      </p:pic>
      <p:sp>
        <p:nvSpPr>
          <p:cNvPr id="9" name="Rectangle 8">
            <a:extLst>
              <a:ext uri="{FF2B5EF4-FFF2-40B4-BE49-F238E27FC236}">
                <a16:creationId xmlns:a16="http://schemas.microsoft.com/office/drawing/2014/main" id="{DB1668F7-3F3C-9797-601C-E9BB7193CF8E}"/>
              </a:ext>
            </a:extLst>
          </p:cNvPr>
          <p:cNvSpPr/>
          <p:nvPr/>
        </p:nvSpPr>
        <p:spPr>
          <a:xfrm>
            <a:off x="312734" y="1066366"/>
            <a:ext cx="11661652" cy="1200393"/>
          </a:xfrm>
          <a:prstGeom prst="rect">
            <a:avLst/>
          </a:prstGeom>
        </p:spPr>
        <p:txBody>
          <a:bodyPr wrap="square">
            <a:spAutoFit/>
          </a:bodyPr>
          <a:lstStyle/>
          <a:p>
            <a:pPr algn="just" defTabSz="609539">
              <a:lnSpc>
                <a:spcPct val="125000"/>
              </a:lnSpc>
            </a:pPr>
            <a:r>
              <a:rPr lang="vi-VN" sz="2000" b="1" dirty="0">
                <a:solidFill>
                  <a:srgbClr val="1F497D"/>
                </a:solidFill>
                <a:latin typeface="UTM Avo" panose="02040603050506020204" pitchFamily="18" charset="0"/>
                <a:cs typeface="Arial" panose="020B0604020202020204" pitchFamily="34" charset="0"/>
              </a:rPr>
              <a:t>Bài </a:t>
            </a:r>
            <a:r>
              <a:rPr lang="en-US" sz="2000" b="1" dirty="0">
                <a:solidFill>
                  <a:srgbClr val="1F497D"/>
                </a:solidFill>
                <a:latin typeface="UTM Avo" panose="02040603050506020204" pitchFamily="18" charset="0"/>
                <a:cs typeface="Arial" panose="020B0604020202020204" pitchFamily="34" charset="0"/>
              </a:rPr>
              <a:t>1</a:t>
            </a:r>
            <a:r>
              <a:rPr lang="vi-VN" sz="2000" b="1" dirty="0">
                <a:solidFill>
                  <a:srgbClr val="1F497D"/>
                </a:solidFill>
                <a:latin typeface="UTM Avo" panose="02040603050506020204" pitchFamily="18" charset="0"/>
                <a:cs typeface="Arial" panose="020B0604020202020204" pitchFamily="34" charset="0"/>
              </a:rPr>
              <a:t> (SGK</a:t>
            </a:r>
            <a:r>
              <a:rPr lang="en-US" sz="2000" b="1" dirty="0">
                <a:solidFill>
                  <a:srgbClr val="1F497D"/>
                </a:solidFill>
                <a:latin typeface="UTM Avo" panose="02040603050506020204" pitchFamily="18" charset="0"/>
                <a:cs typeface="Arial" panose="020B0604020202020204" pitchFamily="34" charset="0"/>
              </a:rPr>
              <a:t> – </a:t>
            </a:r>
            <a:r>
              <a:rPr lang="vi-VN" sz="2000" b="1" dirty="0">
                <a:solidFill>
                  <a:srgbClr val="1F497D"/>
                </a:solidFill>
                <a:latin typeface="UTM Avo" panose="02040603050506020204" pitchFamily="18" charset="0"/>
                <a:cs typeface="Arial" panose="020B0604020202020204" pitchFamily="34" charset="0"/>
              </a:rPr>
              <a:t>tr.</a:t>
            </a:r>
            <a:r>
              <a:rPr lang="en-US" sz="2000" b="1" dirty="0">
                <a:solidFill>
                  <a:srgbClr val="1F497D"/>
                </a:solidFill>
                <a:latin typeface="UTM Avo" panose="02040603050506020204" pitchFamily="18" charset="0"/>
                <a:cs typeface="Arial" panose="020B0604020202020204" pitchFamily="34" charset="0"/>
              </a:rPr>
              <a:t> 17) </a:t>
            </a:r>
            <a:r>
              <a:rPr lang="vi-VN" sz="2000" dirty="0">
                <a:latin typeface="UTM Avo" panose="02040603050506020204" pitchFamily="18" charset="0"/>
                <a:ea typeface="Calibri" panose="020F0502020204030204" pitchFamily="34" charset="0"/>
                <a:cs typeface="Arial" panose="020B0604020202020204" pitchFamily="34" charset="0"/>
              </a:rPr>
              <a:t>Số lượt khách đến một cửa hàng kinh doanh từ thứ Hai đến</a:t>
            </a:r>
            <a:r>
              <a:rPr lang="en-US" sz="2000" dirty="0">
                <a:latin typeface="UTM Avo" panose="02040603050506020204" pitchFamily="18" charset="0"/>
                <a:ea typeface="Calibri" panose="020F0502020204030204" pitchFamily="34" charset="0"/>
                <a:cs typeface="Arial" panose="020B0604020202020204" pitchFamily="34" charset="0"/>
              </a:rPr>
              <a:t> </a:t>
            </a:r>
            <a:r>
              <a:rPr lang="vi-VN" sz="2000" dirty="0">
                <a:latin typeface="UTM Avo" panose="02040603050506020204" pitchFamily="18" charset="0"/>
                <a:ea typeface="Calibri" panose="020F0502020204030204" pitchFamily="34" charset="0"/>
                <a:cs typeface="Arial" panose="020B0604020202020204" pitchFamily="34" charset="0"/>
              </a:rPr>
              <a:t>Chủ nhật của một tuần trong tháng lần lượt là: 161, 243, </a:t>
            </a:r>
            <a:r>
              <a:rPr lang="en-US" sz="2000" dirty="0">
                <a:latin typeface="UTM Avo" panose="02040603050506020204" pitchFamily="18" charset="0"/>
                <a:ea typeface="Calibri" panose="020F0502020204030204" pitchFamily="34" charset="0"/>
                <a:cs typeface="Arial" panose="020B0604020202020204" pitchFamily="34" charset="0"/>
              </a:rPr>
              <a:t>2</a:t>
            </a:r>
            <a:r>
              <a:rPr lang="vi-VN" sz="2000" dirty="0">
                <a:latin typeface="UTM Avo" panose="02040603050506020204" pitchFamily="18" charset="0"/>
                <a:ea typeface="Calibri" panose="020F0502020204030204" pitchFamily="34" charset="0"/>
                <a:cs typeface="Arial" panose="020B0604020202020204" pitchFamily="34" charset="0"/>
              </a:rPr>
              <a:t>70, 210, 185, 421, 615.</a:t>
            </a:r>
          </a:p>
          <a:p>
            <a:pPr algn="just" defTabSz="609539">
              <a:lnSpc>
                <a:spcPct val="125000"/>
              </a:lnSpc>
            </a:pPr>
            <a:r>
              <a:rPr lang="vi-VN" sz="2000" dirty="0">
                <a:latin typeface="UTM Avo" panose="02040603050506020204" pitchFamily="18" charset="0"/>
                <a:ea typeface="Calibri" panose="020F0502020204030204" pitchFamily="34" charset="0"/>
                <a:cs typeface="Arial" panose="020B0604020202020204" pitchFamily="34" charset="0"/>
              </a:rPr>
              <a:t>a) Lập bảng thống kê số lượt khách đến cửa hàng trong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những</a:t>
            </a:r>
            <a:r>
              <a:rPr lang="vi-VN" sz="2000" dirty="0">
                <a:latin typeface="UTM Avo" panose="02040603050506020204" pitchFamily="18" charset="0"/>
                <a:ea typeface="Calibri" panose="020F0502020204030204" pitchFamily="34" charset="0"/>
                <a:cs typeface="Arial" panose="020B0604020202020204" pitchFamily="34" charset="0"/>
              </a:rPr>
              <a:t> ngày đó theo mẫu sau: </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723EE4F-6C26-DFDC-A688-676A9C2E2E1A}"/>
              </a:ext>
            </a:extLst>
          </p:cNvPr>
          <p:cNvSpPr/>
          <p:nvPr/>
        </p:nvSpPr>
        <p:spPr>
          <a:xfrm>
            <a:off x="135543" y="4128458"/>
            <a:ext cx="5010938" cy="1873654"/>
          </a:xfrm>
          <a:prstGeom prst="rect">
            <a:avLst/>
          </a:prstGeom>
        </p:spPr>
        <p:txBody>
          <a:bodyPr wrap="square">
            <a:spAutoFit/>
          </a:bodyPr>
          <a:lstStyle/>
          <a:p>
            <a:pPr algn="just" defTabSz="609539">
              <a:lnSpc>
                <a:spcPct val="150000"/>
              </a:lnSpc>
            </a:pPr>
            <a:r>
              <a:rPr lang="vi-VN" sz="2000" dirty="0">
                <a:latin typeface="UTM Avo" panose="02040603050506020204" pitchFamily="18" charset="0"/>
                <a:ea typeface="Calibri" panose="020F0502020204030204" pitchFamily="34" charset="0"/>
                <a:cs typeface="Arial" panose="020B0604020202020204" pitchFamily="34" charset="0"/>
              </a:rPr>
              <a:t>b) Hãy hoàn thiện biểu đồ ở Hình 23 để nhận được biểu đồ cột biểu diễn số lượt khách đến cửa hàng trong những ngày đó. </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3764788F-CB60-217B-023C-8EA658769009}"/>
              </a:ext>
            </a:extLst>
          </p:cNvPr>
          <p:cNvGraphicFramePr>
            <a:graphicFrameLocks noGrp="1"/>
          </p:cNvGraphicFramePr>
          <p:nvPr>
            <p:extLst>
              <p:ext uri="{D42A27DB-BD31-4B8C-83A1-F6EECF244321}">
                <p14:modId xmlns:p14="http://schemas.microsoft.com/office/powerpoint/2010/main" val="902119334"/>
              </p:ext>
            </p:extLst>
          </p:nvPr>
        </p:nvGraphicFramePr>
        <p:xfrm>
          <a:off x="248041" y="2838450"/>
          <a:ext cx="11661652" cy="1194908"/>
        </p:xfrm>
        <a:graphic>
          <a:graphicData uri="http://schemas.openxmlformats.org/drawingml/2006/table">
            <a:tbl>
              <a:tblPr firstRow="1" firstCol="1" bandRow="1"/>
              <a:tblGrid>
                <a:gridCol w="2338930">
                  <a:extLst>
                    <a:ext uri="{9D8B030D-6E8A-4147-A177-3AD203B41FA5}">
                      <a16:colId xmlns:a16="http://schemas.microsoft.com/office/drawing/2014/main" val="1037532484"/>
                    </a:ext>
                  </a:extLst>
                </a:gridCol>
                <a:gridCol w="1236760">
                  <a:extLst>
                    <a:ext uri="{9D8B030D-6E8A-4147-A177-3AD203B41FA5}">
                      <a16:colId xmlns:a16="http://schemas.microsoft.com/office/drawing/2014/main" val="1130703777"/>
                    </a:ext>
                  </a:extLst>
                </a:gridCol>
                <a:gridCol w="1228445">
                  <a:extLst>
                    <a:ext uri="{9D8B030D-6E8A-4147-A177-3AD203B41FA5}">
                      <a16:colId xmlns:a16="http://schemas.microsoft.com/office/drawing/2014/main" val="324020669"/>
                    </a:ext>
                  </a:extLst>
                </a:gridCol>
                <a:gridCol w="1228445">
                  <a:extLst>
                    <a:ext uri="{9D8B030D-6E8A-4147-A177-3AD203B41FA5}">
                      <a16:colId xmlns:a16="http://schemas.microsoft.com/office/drawing/2014/main" val="2711716617"/>
                    </a:ext>
                  </a:extLst>
                </a:gridCol>
                <a:gridCol w="1442089">
                  <a:extLst>
                    <a:ext uri="{9D8B030D-6E8A-4147-A177-3AD203B41FA5}">
                      <a16:colId xmlns:a16="http://schemas.microsoft.com/office/drawing/2014/main" val="3403444455"/>
                    </a:ext>
                  </a:extLst>
                </a:gridCol>
                <a:gridCol w="1442089">
                  <a:extLst>
                    <a:ext uri="{9D8B030D-6E8A-4147-A177-3AD203B41FA5}">
                      <a16:colId xmlns:a16="http://schemas.microsoft.com/office/drawing/2014/main" val="2115665350"/>
                    </a:ext>
                  </a:extLst>
                </a:gridCol>
                <a:gridCol w="1335268">
                  <a:extLst>
                    <a:ext uri="{9D8B030D-6E8A-4147-A177-3AD203B41FA5}">
                      <a16:colId xmlns:a16="http://schemas.microsoft.com/office/drawing/2014/main" val="2691432556"/>
                    </a:ext>
                  </a:extLst>
                </a:gridCol>
                <a:gridCol w="1409626">
                  <a:extLst>
                    <a:ext uri="{9D8B030D-6E8A-4147-A177-3AD203B41FA5}">
                      <a16:colId xmlns:a16="http://schemas.microsoft.com/office/drawing/2014/main" val="4160825650"/>
                    </a:ext>
                  </a:extLst>
                </a:gridCol>
              </a:tblGrid>
              <a:tr h="6318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Ngày</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trong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tuần</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Hai</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Ba</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Tư</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Năm</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Sáu</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Bảy</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Chủ</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nhật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2978381964"/>
                  </a:ext>
                </a:extLst>
              </a:tr>
              <a:tr h="5630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Số</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lượt</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khách</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793250"/>
                  </a:ext>
                </a:extLst>
              </a:tr>
            </a:tbl>
          </a:graphicData>
        </a:graphic>
      </p:graphicFrame>
      <p:sp>
        <p:nvSpPr>
          <p:cNvPr id="12" name="Rectangle 11">
            <a:extLst>
              <a:ext uri="{FF2B5EF4-FFF2-40B4-BE49-F238E27FC236}">
                <a16:creationId xmlns:a16="http://schemas.microsoft.com/office/drawing/2014/main" id="{EFDF77ED-1EC9-1A2D-1556-873294E1293F}"/>
              </a:ext>
            </a:extLst>
          </p:cNvPr>
          <p:cNvSpPr/>
          <p:nvPr/>
        </p:nvSpPr>
        <p:spPr>
          <a:xfrm>
            <a:off x="2946280"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161</a:t>
            </a:r>
            <a:endParaRPr kumimoji="0" lang="en-US" sz="20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EB45279-FDF2-A25E-6565-EE775743EAC2}"/>
              </a:ext>
            </a:extLst>
          </p:cNvPr>
          <p:cNvSpPr/>
          <p:nvPr/>
        </p:nvSpPr>
        <p:spPr>
          <a:xfrm>
            <a:off x="4049701"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243</a:t>
            </a:r>
          </a:p>
        </p:txBody>
      </p:sp>
      <p:sp>
        <p:nvSpPr>
          <p:cNvPr id="14" name="Rectangle 13">
            <a:extLst>
              <a:ext uri="{FF2B5EF4-FFF2-40B4-BE49-F238E27FC236}">
                <a16:creationId xmlns:a16="http://schemas.microsoft.com/office/drawing/2014/main" id="{4BFB47E7-4F07-8BCB-C9BB-C2332F68A425}"/>
              </a:ext>
            </a:extLst>
          </p:cNvPr>
          <p:cNvSpPr/>
          <p:nvPr/>
        </p:nvSpPr>
        <p:spPr>
          <a:xfrm>
            <a:off x="5344177"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270</a:t>
            </a:r>
          </a:p>
        </p:txBody>
      </p:sp>
      <p:sp>
        <p:nvSpPr>
          <p:cNvPr id="15" name="Rectangle 14">
            <a:extLst>
              <a:ext uri="{FF2B5EF4-FFF2-40B4-BE49-F238E27FC236}">
                <a16:creationId xmlns:a16="http://schemas.microsoft.com/office/drawing/2014/main" id="{8D8B0D08-B89D-0E1D-9CFA-D83036FFB2DC}"/>
              </a:ext>
            </a:extLst>
          </p:cNvPr>
          <p:cNvSpPr/>
          <p:nvPr/>
        </p:nvSpPr>
        <p:spPr>
          <a:xfrm>
            <a:off x="6712382"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210</a:t>
            </a:r>
          </a:p>
        </p:txBody>
      </p:sp>
      <p:sp>
        <p:nvSpPr>
          <p:cNvPr id="16" name="Rectangle 15">
            <a:extLst>
              <a:ext uri="{FF2B5EF4-FFF2-40B4-BE49-F238E27FC236}">
                <a16:creationId xmlns:a16="http://schemas.microsoft.com/office/drawing/2014/main" id="{F1893B20-E59A-AACF-0B4F-E65BEA02EE34}"/>
              </a:ext>
            </a:extLst>
          </p:cNvPr>
          <p:cNvSpPr/>
          <p:nvPr/>
        </p:nvSpPr>
        <p:spPr>
          <a:xfrm>
            <a:off x="8098235"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185</a:t>
            </a:r>
          </a:p>
        </p:txBody>
      </p:sp>
      <p:sp>
        <p:nvSpPr>
          <p:cNvPr id="17" name="Rectangle 16">
            <a:extLst>
              <a:ext uri="{FF2B5EF4-FFF2-40B4-BE49-F238E27FC236}">
                <a16:creationId xmlns:a16="http://schemas.microsoft.com/office/drawing/2014/main" id="{FE7EC6AB-782B-87AF-BB25-33DF154F48F6}"/>
              </a:ext>
            </a:extLst>
          </p:cNvPr>
          <p:cNvSpPr/>
          <p:nvPr/>
        </p:nvSpPr>
        <p:spPr>
          <a:xfrm>
            <a:off x="9557818"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421</a:t>
            </a:r>
          </a:p>
        </p:txBody>
      </p:sp>
      <p:sp>
        <p:nvSpPr>
          <p:cNvPr id="18" name="Rectangle 17">
            <a:extLst>
              <a:ext uri="{FF2B5EF4-FFF2-40B4-BE49-F238E27FC236}">
                <a16:creationId xmlns:a16="http://schemas.microsoft.com/office/drawing/2014/main" id="{A6D8B268-485E-DDF6-7D82-561C7A81285B}"/>
              </a:ext>
            </a:extLst>
          </p:cNvPr>
          <p:cNvSpPr/>
          <p:nvPr/>
        </p:nvSpPr>
        <p:spPr>
          <a:xfrm>
            <a:off x="10869942"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615</a:t>
            </a:r>
          </a:p>
        </p:txBody>
      </p:sp>
      <p:sp>
        <p:nvSpPr>
          <p:cNvPr id="21" name="Rectangle 20">
            <a:extLst>
              <a:ext uri="{FF2B5EF4-FFF2-40B4-BE49-F238E27FC236}">
                <a16:creationId xmlns:a16="http://schemas.microsoft.com/office/drawing/2014/main" id="{DB24F2A5-5197-0365-3B16-88D0CBC12F92}"/>
              </a:ext>
            </a:extLst>
          </p:cNvPr>
          <p:cNvSpPr/>
          <p:nvPr/>
        </p:nvSpPr>
        <p:spPr>
          <a:xfrm>
            <a:off x="6881853" y="5216216"/>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243</a:t>
            </a:r>
          </a:p>
        </p:txBody>
      </p:sp>
      <p:sp>
        <p:nvSpPr>
          <p:cNvPr id="22" name="Rectangle 21">
            <a:extLst>
              <a:ext uri="{FF2B5EF4-FFF2-40B4-BE49-F238E27FC236}">
                <a16:creationId xmlns:a16="http://schemas.microsoft.com/office/drawing/2014/main" id="{EB7E988F-EBAE-883B-DDCF-3BF5C1D7F23A}"/>
              </a:ext>
            </a:extLst>
          </p:cNvPr>
          <p:cNvSpPr/>
          <p:nvPr/>
        </p:nvSpPr>
        <p:spPr>
          <a:xfrm>
            <a:off x="7533894" y="5159134"/>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270</a:t>
            </a:r>
          </a:p>
        </p:txBody>
      </p:sp>
      <p:sp>
        <p:nvSpPr>
          <p:cNvPr id="23" name="Rectangle 22">
            <a:extLst>
              <a:ext uri="{FF2B5EF4-FFF2-40B4-BE49-F238E27FC236}">
                <a16:creationId xmlns:a16="http://schemas.microsoft.com/office/drawing/2014/main" id="{558CA3F3-3187-7DFD-6504-2BD9F67830AF}"/>
              </a:ext>
            </a:extLst>
          </p:cNvPr>
          <p:cNvSpPr/>
          <p:nvPr/>
        </p:nvSpPr>
        <p:spPr>
          <a:xfrm>
            <a:off x="8146561" y="5313462"/>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210</a:t>
            </a:r>
          </a:p>
        </p:txBody>
      </p:sp>
      <p:sp>
        <p:nvSpPr>
          <p:cNvPr id="24" name="Rectangle 23">
            <a:extLst>
              <a:ext uri="{FF2B5EF4-FFF2-40B4-BE49-F238E27FC236}">
                <a16:creationId xmlns:a16="http://schemas.microsoft.com/office/drawing/2014/main" id="{DE2F4D90-C4CD-1FE6-B35C-D7F1A033F90C}"/>
              </a:ext>
            </a:extLst>
          </p:cNvPr>
          <p:cNvSpPr/>
          <p:nvPr/>
        </p:nvSpPr>
        <p:spPr>
          <a:xfrm>
            <a:off x="8759228" y="5408762"/>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185</a:t>
            </a:r>
          </a:p>
        </p:txBody>
      </p:sp>
      <p:sp>
        <p:nvSpPr>
          <p:cNvPr id="25" name="Rectangle 24">
            <a:extLst>
              <a:ext uri="{FF2B5EF4-FFF2-40B4-BE49-F238E27FC236}">
                <a16:creationId xmlns:a16="http://schemas.microsoft.com/office/drawing/2014/main" id="{1F0A0865-444D-6FEF-5082-B8512C963342}"/>
              </a:ext>
            </a:extLst>
          </p:cNvPr>
          <p:cNvSpPr/>
          <p:nvPr/>
        </p:nvSpPr>
        <p:spPr>
          <a:xfrm>
            <a:off x="9412392" y="4673007"/>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421</a:t>
            </a:r>
          </a:p>
        </p:txBody>
      </p:sp>
      <p:sp>
        <p:nvSpPr>
          <p:cNvPr id="26" name="Rectangle 25">
            <a:extLst>
              <a:ext uri="{FF2B5EF4-FFF2-40B4-BE49-F238E27FC236}">
                <a16:creationId xmlns:a16="http://schemas.microsoft.com/office/drawing/2014/main" id="{ADB8CB4D-4105-0BBF-D458-58CE1CA82F5B}"/>
              </a:ext>
            </a:extLst>
          </p:cNvPr>
          <p:cNvSpPr/>
          <p:nvPr/>
        </p:nvSpPr>
        <p:spPr>
          <a:xfrm>
            <a:off x="10044629" y="4079813"/>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615</a:t>
            </a:r>
          </a:p>
        </p:txBody>
      </p:sp>
      <p:grpSp>
        <p:nvGrpSpPr>
          <p:cNvPr id="32" name="Group 31">
            <a:extLst>
              <a:ext uri="{FF2B5EF4-FFF2-40B4-BE49-F238E27FC236}">
                <a16:creationId xmlns:a16="http://schemas.microsoft.com/office/drawing/2014/main" id="{42C71A20-5436-2F48-B508-653A87ADA406}"/>
              </a:ext>
            </a:extLst>
          </p:cNvPr>
          <p:cNvGrpSpPr/>
          <p:nvPr/>
        </p:nvGrpSpPr>
        <p:grpSpPr>
          <a:xfrm>
            <a:off x="6250401" y="5480230"/>
            <a:ext cx="612667" cy="400110"/>
            <a:chOff x="5980580" y="5608817"/>
            <a:chExt cx="612667" cy="400110"/>
          </a:xfrm>
        </p:grpSpPr>
        <p:sp>
          <p:nvSpPr>
            <p:cNvPr id="20" name="Rectangle 19">
              <a:extLst>
                <a:ext uri="{FF2B5EF4-FFF2-40B4-BE49-F238E27FC236}">
                  <a16:creationId xmlns:a16="http://schemas.microsoft.com/office/drawing/2014/main" id="{397BB993-F3DE-61FC-82E9-F7CE46774624}"/>
                </a:ext>
              </a:extLst>
            </p:cNvPr>
            <p:cNvSpPr/>
            <p:nvPr/>
          </p:nvSpPr>
          <p:spPr>
            <a:xfrm>
              <a:off x="6095999" y="5608817"/>
              <a:ext cx="390525" cy="400110"/>
            </a:xfrm>
            <a:prstGeom prst="rect">
              <a:avLst/>
            </a:prstGeom>
            <a:solidFill>
              <a:sysClr val="window" lastClr="FFFFFF"/>
            </a:solidFill>
          </p:spPr>
          <p:txBody>
            <a:bodyPr wrap="squar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E47C2B4-C9CD-F008-B77E-003FBAE0BE7A}"/>
                </a:ext>
              </a:extLst>
            </p:cNvPr>
            <p:cNvSpPr txBox="1"/>
            <p:nvPr/>
          </p:nvSpPr>
          <p:spPr>
            <a:xfrm>
              <a:off x="5980580" y="5608817"/>
              <a:ext cx="612667" cy="400110"/>
            </a:xfrm>
            <a:prstGeom prst="rect">
              <a:avLst/>
            </a:prstGeom>
            <a:noFill/>
          </p:spPr>
          <p:txBody>
            <a:bodyPr wrap="squar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161</a:t>
              </a:r>
              <a:endParaRPr kumimoji="0" lang="en-US" sz="20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3"/>
          <a:stretch>
            <a:fillRect/>
          </a:stretch>
        </p:blipFill>
        <p:spPr>
          <a:xfrm>
            <a:off x="2577871" y="112167"/>
            <a:ext cx="7645047" cy="749873"/>
          </a:xfrm>
          <a:prstGeom prst="rect">
            <a:avLst/>
          </a:prstGeom>
        </p:spPr>
      </p:pic>
      <p:sp>
        <p:nvSpPr>
          <p:cNvPr id="28" name="TextBox 27"/>
          <p:cNvSpPr txBox="1"/>
          <p:nvPr/>
        </p:nvSpPr>
        <p:spPr>
          <a:xfrm>
            <a:off x="135543" y="600430"/>
            <a:ext cx="483325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HOẠT ĐỘNG LUYỆN TẬP</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1668F7-3F3C-9797-601C-E9BB7193CF8E}"/>
              </a:ext>
            </a:extLst>
          </p:cNvPr>
          <p:cNvSpPr/>
          <p:nvPr/>
        </p:nvSpPr>
        <p:spPr>
          <a:xfrm>
            <a:off x="248999" y="1377499"/>
            <a:ext cx="11694001" cy="1883593"/>
          </a:xfrm>
          <a:prstGeom prst="rect">
            <a:avLst/>
          </a:prstGeom>
        </p:spPr>
        <p:txBody>
          <a:bodyPr wrap="square">
            <a:spAutoFit/>
          </a:bodyPr>
          <a:lstStyle/>
          <a:p>
            <a:pPr marL="0" marR="0" lvl="0" indent="0" algn="just" defTabSz="609539"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1F497D"/>
                </a:solidFill>
                <a:effectLst/>
                <a:uLnTx/>
                <a:uFillTx/>
                <a:latin typeface="UTM Avo" panose="02040603050506020204" pitchFamily="18" charset="0"/>
                <a:ea typeface="+mn-ea"/>
                <a:cs typeface="Arial" panose="020B0604020202020204" pitchFamily="34" charset="0"/>
              </a:rPr>
              <a:t>Bài 3 (SGK – tr. 18)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Ban tổ chức của giải thi đấu thể thao bán vé theo bốn mức A, B, C, D. Tỉ lệ phân chia của các vé ở bốn mức A, B, C, D lần lượt là 35%, 45%, 15%, 5%.</a:t>
            </a:r>
          </a:p>
          <a:p>
            <a:pPr marL="0" marR="0" lvl="0" indent="0" algn="just" defTabSz="609539"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a) Lập bảng thống kê tỉ lệ phân chia vé ở bốn mức trên theo mẫu sau: </a:t>
            </a:r>
          </a:p>
        </p:txBody>
      </p:sp>
      <mc:AlternateContent xmlns:mc="http://schemas.openxmlformats.org/markup-compatibility/2006" xmlns:a14="http://schemas.microsoft.com/office/drawing/2010/main">
        <mc:Choice Requires="a14">
          <p:graphicFrame>
            <p:nvGraphicFramePr>
              <p:cNvPr id="42" name="Table 41">
                <a:extLst>
                  <a:ext uri="{FF2B5EF4-FFF2-40B4-BE49-F238E27FC236}">
                    <a16:creationId xmlns:a16="http://schemas.microsoft.com/office/drawing/2014/main" id="{CE3D593A-94B7-0A12-D0F4-24D5AE94FC40}"/>
                  </a:ext>
                </a:extLst>
              </p:cNvPr>
              <p:cNvGraphicFramePr>
                <a:graphicFrameLocks noGrp="1"/>
              </p:cNvGraphicFramePr>
              <p:nvPr>
                <p:extLst/>
              </p:nvPr>
            </p:nvGraphicFramePr>
            <p:xfrm>
              <a:off x="1331280" y="3523673"/>
              <a:ext cx="6087977" cy="1011852"/>
            </p:xfrm>
            <a:graphic>
              <a:graphicData uri="http://schemas.openxmlformats.org/drawingml/2006/table">
                <a:tbl>
                  <a:tblPr firstRow="1" firstCol="1" bandRow="1"/>
                  <a:tblGrid>
                    <a:gridCol w="1932191">
                      <a:extLst>
                        <a:ext uri="{9D8B030D-6E8A-4147-A177-3AD203B41FA5}">
                          <a16:colId xmlns:a16="http://schemas.microsoft.com/office/drawing/2014/main" val="1115742652"/>
                        </a:ext>
                      </a:extLst>
                    </a:gridCol>
                    <a:gridCol w="1038543">
                      <a:extLst>
                        <a:ext uri="{9D8B030D-6E8A-4147-A177-3AD203B41FA5}">
                          <a16:colId xmlns:a16="http://schemas.microsoft.com/office/drawing/2014/main" val="3014333393"/>
                        </a:ext>
                      </a:extLst>
                    </a:gridCol>
                    <a:gridCol w="1039081">
                      <a:extLst>
                        <a:ext uri="{9D8B030D-6E8A-4147-A177-3AD203B41FA5}">
                          <a16:colId xmlns:a16="http://schemas.microsoft.com/office/drawing/2014/main" val="3784961275"/>
                        </a:ext>
                      </a:extLst>
                    </a:gridCol>
                    <a:gridCol w="1039081">
                      <a:extLst>
                        <a:ext uri="{9D8B030D-6E8A-4147-A177-3AD203B41FA5}">
                          <a16:colId xmlns:a16="http://schemas.microsoft.com/office/drawing/2014/main" val="2344004941"/>
                        </a:ext>
                      </a:extLst>
                    </a:gridCol>
                    <a:gridCol w="1039081">
                      <a:extLst>
                        <a:ext uri="{9D8B030D-6E8A-4147-A177-3AD203B41FA5}">
                          <a16:colId xmlns:a16="http://schemas.microsoft.com/office/drawing/2014/main" val="1521472440"/>
                        </a:ext>
                      </a:extLst>
                    </a:gridCol>
                  </a:tblGrid>
                  <a:tr h="505926">
                    <a:tc>
                      <a:txBody>
                        <a:bodyPr/>
                        <a:lstStyle/>
                        <a:p>
                          <a:pPr algn="ctr">
                            <a:lnSpc>
                              <a:spcPct val="150000"/>
                            </a:lnSpc>
                            <a:spcBef>
                              <a:spcPts val="600"/>
                            </a:spcBef>
                            <a:spcAft>
                              <a:spcPts val="600"/>
                            </a:spcAft>
                          </a:pPr>
                          <a:r>
                            <a:rPr lang="fr-FR" sz="2000" dirty="0" err="1">
                              <a:effectLst/>
                              <a:latin typeface="UTM Avo" panose="02040603050506020204" pitchFamily="18" charset="0"/>
                              <a:ea typeface="Times New Roman" panose="02020603050405020304" pitchFamily="18" charset="0"/>
                              <a:cs typeface="Arial" panose="020B0604020202020204" pitchFamily="34" charset="0"/>
                            </a:rPr>
                            <a:t>Mức</a:t>
                          </a:r>
                          <a:r>
                            <a:rPr lang="fr-FR" sz="2000" dirty="0">
                              <a:effectLst/>
                              <a:latin typeface="UTM Avo" panose="02040603050506020204" pitchFamily="18" charset="0"/>
                              <a:ea typeface="Times New Roman" panose="02020603050405020304" pitchFamily="18" charset="0"/>
                              <a:cs typeface="Arial" panose="020B0604020202020204" pitchFamily="34" charset="0"/>
                            </a:rPr>
                            <a:t> vé</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B</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C</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D</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3768862"/>
                      </a:ext>
                    </a:extLst>
                  </a:tr>
                  <a:tr h="505926">
                    <a:tc>
                      <a:txBody>
                        <a:bodyPr/>
                        <a:lstStyle/>
                        <a:p>
                          <a:pPr algn="ctr">
                            <a:lnSpc>
                              <a:spcPct val="150000"/>
                            </a:lnSpc>
                            <a:spcBef>
                              <a:spcPts val="600"/>
                            </a:spcBef>
                            <a:spcAft>
                              <a:spcPts val="600"/>
                            </a:spcAft>
                          </a:pPr>
                          <a:r>
                            <a:rPr lang="fr-FR" sz="2000" dirty="0" err="1">
                              <a:effectLst/>
                              <a:latin typeface="UTM Avo" panose="02040603050506020204" pitchFamily="18" charset="0"/>
                              <a:ea typeface="Times New Roman" panose="02020603050405020304" pitchFamily="18" charset="0"/>
                              <a:cs typeface="Arial" panose="020B0604020202020204" pitchFamily="34" charset="0"/>
                            </a:rPr>
                            <a:t>Tỉ</a:t>
                          </a:r>
                          <a:r>
                            <a:rPr lang="fr-FR" sz="2000" dirty="0">
                              <a:effectLst/>
                              <a:latin typeface="UTM Avo" panose="02040603050506020204" pitchFamily="18" charset="0"/>
                              <a:ea typeface="Times New Roman" panose="02020603050405020304" pitchFamily="18" charset="0"/>
                              <a:cs typeface="Arial" panose="020B0604020202020204" pitchFamily="34" charset="0"/>
                            </a:rPr>
                            <a:t> </a:t>
                          </a:r>
                          <a:r>
                            <a:rPr lang="fr-FR" sz="2000" dirty="0" err="1">
                              <a:effectLst/>
                              <a:latin typeface="UTM Avo" panose="02040603050506020204" pitchFamily="18" charset="0"/>
                              <a:ea typeface="Times New Roman" panose="02020603050405020304" pitchFamily="18" charset="0"/>
                              <a:cs typeface="Arial" panose="020B0604020202020204" pitchFamily="34" charset="0"/>
                            </a:rPr>
                            <a:t>lệ</a:t>
                          </a:r>
                          <a:r>
                            <a:rPr lang="fr-FR" sz="2000" dirty="0">
                              <a:effectLst/>
                              <a:latin typeface="UTM Avo" panose="02040603050506020204" pitchFamily="18" charset="0"/>
                              <a:ea typeface="Times New Roman" panose="02020603050405020304" pitchFamily="18" charset="0"/>
                              <a:cs typeface="Arial" panose="020B0604020202020204" pitchFamily="34" charset="0"/>
                            </a:rPr>
                            <a:t> vé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78820"/>
                      </a:ext>
                    </a:extLst>
                  </a:tr>
                </a:tbl>
              </a:graphicData>
            </a:graphic>
          </p:graphicFrame>
        </mc:Choice>
        <mc:Fallback xmlns="">
          <p:graphicFrame>
            <p:nvGraphicFramePr>
              <p:cNvPr id="42" name="Table 41">
                <a:extLst>
                  <a:ext uri="{FF2B5EF4-FFF2-40B4-BE49-F238E27FC236}">
                    <a16:creationId xmlns:a16="http://schemas.microsoft.com/office/drawing/2014/main" id="{CE3D593A-94B7-0A12-D0F4-24D5AE94FC40}"/>
                  </a:ext>
                </a:extLst>
              </p:cNvPr>
              <p:cNvGraphicFramePr>
                <a:graphicFrameLocks noGrp="1"/>
              </p:cNvGraphicFramePr>
              <p:nvPr>
                <p:extLst>
                  <p:ext uri="{D42A27DB-BD31-4B8C-83A1-F6EECF244321}">
                    <p14:modId xmlns:p14="http://schemas.microsoft.com/office/powerpoint/2010/main" val="1502716632"/>
                  </p:ext>
                </p:extLst>
              </p:nvPr>
            </p:nvGraphicFramePr>
            <p:xfrm>
              <a:off x="1331280" y="3523673"/>
              <a:ext cx="6087977" cy="1011852"/>
            </p:xfrm>
            <a:graphic>
              <a:graphicData uri="http://schemas.openxmlformats.org/drawingml/2006/table">
                <a:tbl>
                  <a:tblPr firstRow="1" firstCol="1" bandRow="1"/>
                  <a:tblGrid>
                    <a:gridCol w="1932191">
                      <a:extLst>
                        <a:ext uri="{9D8B030D-6E8A-4147-A177-3AD203B41FA5}">
                          <a16:colId xmlns:a16="http://schemas.microsoft.com/office/drawing/2014/main" val="1115742652"/>
                        </a:ext>
                      </a:extLst>
                    </a:gridCol>
                    <a:gridCol w="1038543">
                      <a:extLst>
                        <a:ext uri="{9D8B030D-6E8A-4147-A177-3AD203B41FA5}">
                          <a16:colId xmlns:a16="http://schemas.microsoft.com/office/drawing/2014/main" val="3014333393"/>
                        </a:ext>
                      </a:extLst>
                    </a:gridCol>
                    <a:gridCol w="1039081">
                      <a:extLst>
                        <a:ext uri="{9D8B030D-6E8A-4147-A177-3AD203B41FA5}">
                          <a16:colId xmlns:a16="http://schemas.microsoft.com/office/drawing/2014/main" val="3784961275"/>
                        </a:ext>
                      </a:extLst>
                    </a:gridCol>
                    <a:gridCol w="1039081">
                      <a:extLst>
                        <a:ext uri="{9D8B030D-6E8A-4147-A177-3AD203B41FA5}">
                          <a16:colId xmlns:a16="http://schemas.microsoft.com/office/drawing/2014/main" val="2344004941"/>
                        </a:ext>
                      </a:extLst>
                    </a:gridCol>
                    <a:gridCol w="1039081">
                      <a:extLst>
                        <a:ext uri="{9D8B030D-6E8A-4147-A177-3AD203B41FA5}">
                          <a16:colId xmlns:a16="http://schemas.microsoft.com/office/drawing/2014/main" val="1521472440"/>
                        </a:ext>
                      </a:extLst>
                    </a:gridCol>
                  </a:tblGrid>
                  <a:tr h="505926">
                    <a:tc>
                      <a:txBody>
                        <a:bodyPr/>
                        <a:lstStyle/>
                        <a:p>
                          <a:pPr algn="ctr">
                            <a:lnSpc>
                              <a:spcPct val="150000"/>
                            </a:lnSpc>
                            <a:spcBef>
                              <a:spcPts val="600"/>
                            </a:spcBef>
                            <a:spcAft>
                              <a:spcPts val="600"/>
                            </a:spcAft>
                          </a:pPr>
                          <a:r>
                            <a:rPr lang="fr-FR" sz="2000" dirty="0" err="1">
                              <a:effectLst/>
                              <a:latin typeface="UTM Avo" panose="02040603050506020204" pitchFamily="18" charset="0"/>
                              <a:ea typeface="Times New Roman" panose="02020603050405020304" pitchFamily="18" charset="0"/>
                              <a:cs typeface="Arial" panose="020B0604020202020204" pitchFamily="34" charset="0"/>
                            </a:rPr>
                            <a:t>Mức</a:t>
                          </a:r>
                          <a:r>
                            <a:rPr lang="fr-FR" sz="2000" dirty="0">
                              <a:effectLst/>
                              <a:latin typeface="UTM Avo" panose="02040603050506020204" pitchFamily="18" charset="0"/>
                              <a:ea typeface="Times New Roman" panose="02020603050405020304" pitchFamily="18" charset="0"/>
                              <a:cs typeface="Arial" panose="020B0604020202020204" pitchFamily="34" charset="0"/>
                            </a:rPr>
                            <a:t> vé</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B</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C</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D</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3768862"/>
                      </a:ext>
                    </a:extLst>
                  </a:tr>
                  <a:tr h="505926">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5" t="-103614" r="-216088" b="-18072"/>
                          </a:stretch>
                        </a:blipFill>
                      </a:tcPr>
                    </a:tc>
                    <a:tc>
                      <a:txBody>
                        <a:bodyPr/>
                        <a:lstStyle/>
                        <a:p>
                          <a:pPr algn="ctr">
                            <a:lnSpc>
                              <a:spcPct val="15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2000" dirty="0">
                              <a:effectLst/>
                              <a:latin typeface="UTM Avo" panose="02040603050506020204" pitchFamily="18" charset="0"/>
                              <a:ea typeface="Times New Roman" panose="02020603050405020304" pitchFamily="18"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78820"/>
                      </a:ext>
                    </a:extLst>
                  </a:tr>
                </a:tbl>
              </a:graphicData>
            </a:graphic>
          </p:graphicFrame>
        </mc:Fallback>
      </mc:AlternateContent>
      <p:sp>
        <p:nvSpPr>
          <p:cNvPr id="43" name="Rectangle 42">
            <a:extLst>
              <a:ext uri="{FF2B5EF4-FFF2-40B4-BE49-F238E27FC236}">
                <a16:creationId xmlns:a16="http://schemas.microsoft.com/office/drawing/2014/main" id="{5D21F6D5-3147-6134-9839-A66E4A1C9F8F}"/>
              </a:ext>
            </a:extLst>
          </p:cNvPr>
          <p:cNvSpPr/>
          <p:nvPr/>
        </p:nvSpPr>
        <p:spPr>
          <a:xfrm>
            <a:off x="3463399" y="4040304"/>
            <a:ext cx="524503" cy="461665"/>
          </a:xfrm>
          <a:prstGeom prst="rect">
            <a:avLst/>
          </a:prstGeom>
          <a:solidFill>
            <a:srgbClr val="FFFAF7"/>
          </a:solidFill>
        </p:spPr>
        <p:txBody>
          <a:bodyPr wrap="none">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Arial" panose="020B0604020202020204" pitchFamily="34" charset="0"/>
              </a:rPr>
              <a:t>35</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4AD057CE-332F-8A03-7383-FE58F9975383}"/>
              </a:ext>
            </a:extLst>
          </p:cNvPr>
          <p:cNvSpPr/>
          <p:nvPr/>
        </p:nvSpPr>
        <p:spPr>
          <a:xfrm>
            <a:off x="4531262" y="4064926"/>
            <a:ext cx="524503" cy="461665"/>
          </a:xfrm>
          <a:prstGeom prst="rect">
            <a:avLst/>
          </a:prstGeom>
          <a:solidFill>
            <a:srgbClr val="FFFAF7"/>
          </a:solidFill>
        </p:spPr>
        <p:txBody>
          <a:bodyPr wrap="none">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Arial" panose="020B0604020202020204" pitchFamily="34" charset="0"/>
              </a:rPr>
              <a:t>45</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2F513C3E-5ECB-90CC-E2FF-AA4D1AFA5BD6}"/>
              </a:ext>
            </a:extLst>
          </p:cNvPr>
          <p:cNvSpPr/>
          <p:nvPr/>
        </p:nvSpPr>
        <p:spPr>
          <a:xfrm>
            <a:off x="5571497" y="4048834"/>
            <a:ext cx="524503" cy="461665"/>
          </a:xfrm>
          <a:prstGeom prst="rect">
            <a:avLst/>
          </a:prstGeom>
          <a:solidFill>
            <a:srgbClr val="FFFAF7"/>
          </a:solidFill>
        </p:spPr>
        <p:txBody>
          <a:bodyPr wrap="none">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Arial" panose="020B0604020202020204" pitchFamily="34" charset="0"/>
              </a:rPr>
              <a:t>15</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70B95037-D412-028A-6179-7CBC343B14CB}"/>
              </a:ext>
            </a:extLst>
          </p:cNvPr>
          <p:cNvSpPr/>
          <p:nvPr/>
        </p:nvSpPr>
        <p:spPr>
          <a:xfrm>
            <a:off x="6705486" y="4040303"/>
            <a:ext cx="354584" cy="461665"/>
          </a:xfrm>
          <a:prstGeom prst="rect">
            <a:avLst/>
          </a:prstGeom>
          <a:solidFill>
            <a:srgbClr val="FFFAF7"/>
          </a:solidFill>
        </p:spPr>
        <p:txBody>
          <a:bodyPr wrap="none">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Arial" panose="020B0604020202020204" pitchFamily="34" charset="0"/>
              </a:rPr>
              <a:t>5</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727ED70-6F2C-D041-AA18-48F1E1529E22}"/>
              </a:ext>
            </a:extLst>
          </p:cNvPr>
          <p:cNvSpPr/>
          <p:nvPr/>
        </p:nvSpPr>
        <p:spPr>
          <a:xfrm>
            <a:off x="198634" y="4628159"/>
            <a:ext cx="8257469" cy="222984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b) Hãy hoàn thiện biểu đồ ở </a:t>
            </a:r>
            <a:r>
              <a:rPr kumimoji="0" lang="vi-VN" sz="2400" b="0" i="1"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Hình 25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để nhận được biểu đồ hình quạt tròn biểu diễn các dữ liệu thống kê trên. Biết rằng ở </a:t>
            </a:r>
            <a:r>
              <a:rPr kumimoji="0" lang="vi-VN" sz="2400" b="0" i="1"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Hình 25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hình tròn đã được chia sẵn thành các hình quạt ứng với 5%.</a:t>
            </a:r>
          </a:p>
        </p:txBody>
      </p:sp>
      <p:pic>
        <p:nvPicPr>
          <p:cNvPr id="48" name="Picture 47">
            <a:extLst>
              <a:ext uri="{FF2B5EF4-FFF2-40B4-BE49-F238E27FC236}">
                <a16:creationId xmlns:a16="http://schemas.microsoft.com/office/drawing/2014/main" id="{35A9493D-58F5-B1BD-D840-B8A52DD223C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20000"/>
                    </a14:imgEffect>
                  </a14:imgLayer>
                </a14:imgProps>
              </a:ext>
            </a:extLst>
          </a:blip>
          <a:stretch>
            <a:fillRect/>
          </a:stretch>
        </p:blipFill>
        <p:spPr>
          <a:xfrm>
            <a:off x="8652938" y="3741860"/>
            <a:ext cx="3340428" cy="2897852"/>
          </a:xfrm>
          <a:prstGeom prst="rect">
            <a:avLst/>
          </a:prstGeom>
        </p:spPr>
      </p:pic>
      <p:pic>
        <p:nvPicPr>
          <p:cNvPr id="2" name="Picture 1"/>
          <p:cNvPicPr>
            <a:picLocks noChangeAspect="1"/>
          </p:cNvPicPr>
          <p:nvPr/>
        </p:nvPicPr>
        <p:blipFill>
          <a:blip r:embed="rId6"/>
          <a:stretch>
            <a:fillRect/>
          </a:stretch>
        </p:blipFill>
        <p:spPr>
          <a:xfrm>
            <a:off x="2011224" y="121399"/>
            <a:ext cx="7645047" cy="749873"/>
          </a:xfrm>
          <a:prstGeom prst="rect">
            <a:avLst/>
          </a:prstGeom>
        </p:spPr>
      </p:pic>
      <p:sp>
        <p:nvSpPr>
          <p:cNvPr id="12" name="TextBox 11"/>
          <p:cNvSpPr txBox="1"/>
          <p:nvPr/>
        </p:nvSpPr>
        <p:spPr>
          <a:xfrm>
            <a:off x="198634" y="722989"/>
            <a:ext cx="483325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HOẠT ĐỘNG VẬN DỤNG</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94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animBg="1"/>
      <p:bldP spid="44" grpId="0" animBg="1"/>
      <p:bldP spid="45" grpId="0" animBg="1"/>
      <p:bldP spid="46" grpId="0" animBg="1"/>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329179" y="867952"/>
            <a:ext cx="3464394"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2"/>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4013666" y="867952"/>
            <a:ext cx="3464395" cy="3907980"/>
            <a:chOff x="3022223" y="1306284"/>
            <a:chExt cx="2598296"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a:t>
              </a:r>
              <a:r>
                <a:rPr lang="pt-BR" sz="2400" kern="0" dirty="0" smtClean="0">
                  <a:solidFill>
                    <a:srgbClr val="000000"/>
                  </a:solidFill>
                  <a:latin typeface="UTM Avo" panose="02040603050506020204" pitchFamily="18" charset="0"/>
                  <a:cs typeface="Times New Roman" panose="02020603050405020304" pitchFamily="18" charset="0"/>
                  <a:sym typeface="Arial"/>
                </a:rPr>
                <a:t>2, 3 trang 17, 28 SGk </a:t>
              </a:r>
              <a:endParaRPr lang="pt-BR" sz="2400" kern="0" dirty="0">
                <a:solidFill>
                  <a:srgbClr val="000000"/>
                </a:solidFill>
                <a:latin typeface="UTM Avo" panose="020406030505060202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2"/>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id="{E7A49479-3F2D-DE27-642E-D386AFD6B4C9}"/>
              </a:ext>
            </a:extLst>
          </p:cNvPr>
          <p:cNvGrpSpPr/>
          <p:nvPr/>
        </p:nvGrpSpPr>
        <p:grpSpPr>
          <a:xfrm>
            <a:off x="7841846" y="867952"/>
            <a:ext cx="3858052" cy="3907979"/>
            <a:chOff x="5873765" y="1306286"/>
            <a:chExt cx="2893539" cy="2930984"/>
          </a:xfrm>
        </p:grpSpPr>
        <p:sp>
          <p:nvSpPr>
            <p:cNvPr id="9" name="Title 13">
              <a:extLst>
                <a:ext uri="{FF2B5EF4-FFF2-40B4-BE49-F238E27FC236}">
                  <a16:creationId xmlns:a16="http://schemas.microsoft.com/office/drawing/2014/main" id="{2004D37C-9442-DB65-82FD-DE984FFAB772}"/>
                </a:ext>
              </a:extLst>
            </p:cNvPr>
            <p:cNvSpPr txBox="1">
              <a:spLocks/>
            </p:cNvSpPr>
            <p:nvPr/>
          </p:nvSpPr>
          <p:spPr>
            <a:xfrm>
              <a:off x="5873765" y="1306286"/>
              <a:ext cx="2893539"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a:t>
              </a:r>
              <a:r>
                <a:rPr lang="pt-BR" sz="2400" kern="0" dirty="0" smtClean="0">
                  <a:solidFill>
                    <a:srgbClr val="000000"/>
                  </a:solidFill>
                  <a:latin typeface="UTM Avo" panose="02040603050506020204" pitchFamily="18" charset="0"/>
                  <a:cs typeface="Times New Roman" panose="02020603050405020304" pitchFamily="18" charset="0"/>
                  <a:sym typeface="Arial"/>
                </a:rPr>
                <a:t>trước nội dung II</a:t>
              </a:r>
              <a:endParaRPr lang="pt-BR" sz="2400" kern="0" dirty="0">
                <a:solidFill>
                  <a:srgbClr val="000000"/>
                </a:solidFill>
                <a:latin typeface="UTM Avo" panose="02040603050506020204" pitchFamily="18" charset="0"/>
                <a:cs typeface="Times New Roman" panose="02020603050405020304" pitchFamily="18" charset="0"/>
                <a:sym typeface="Arial"/>
              </a:endParaRP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b="1" kern="0" dirty="0">
                  <a:solidFill>
                    <a:srgbClr val="000000"/>
                  </a:solidFill>
                  <a:latin typeface="UTM Avo" panose="02040603050506020204" pitchFamily="18" charset="0"/>
                  <a:cs typeface="Times New Roman" panose="02020603050405020304" pitchFamily="18" charset="0"/>
                  <a:sym typeface="Arial"/>
                </a:rPr>
                <a:t>Bài 2: Mô tả và biểu diễn dữ liệu trên các bảng, </a:t>
              </a:r>
              <a:r>
                <a:rPr lang="pt-BR" sz="2400" b="1" kern="0">
                  <a:solidFill>
                    <a:srgbClr val="000000"/>
                  </a:solidFill>
                  <a:latin typeface="UTM Avo" panose="02040603050506020204" pitchFamily="18" charset="0"/>
                  <a:cs typeface="Times New Roman" panose="02020603050405020304" pitchFamily="18" charset="0"/>
                  <a:sym typeface="Arial"/>
                </a:rPr>
                <a:t>biểu </a:t>
              </a:r>
              <a:r>
                <a:rPr lang="pt-BR" sz="2400" b="1" kern="0" smtClean="0">
                  <a:solidFill>
                    <a:srgbClr val="000000"/>
                  </a:solidFill>
                  <a:latin typeface="UTM Avo" panose="02040603050506020204" pitchFamily="18" charset="0"/>
                  <a:cs typeface="Times New Roman" panose="02020603050405020304" pitchFamily="18" charset="0"/>
                  <a:sym typeface="Arial"/>
                </a:rPr>
                <a:t>đồ</a:t>
              </a:r>
              <a:endParaRPr lang="pt-BR" sz="2400" b="1" kern="0" dirty="0">
                <a:solidFill>
                  <a:srgbClr val="000000"/>
                </a:solidFill>
                <a:latin typeface="UTM Avo" panose="020406030505060202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1155DD5-1D5A-C58A-C905-1CE11125E5FC}"/>
                </a:ext>
              </a:extLst>
            </p:cNvPr>
            <p:cNvPicPr>
              <a:picLocks noChangeAspect="1"/>
            </p:cNvPicPr>
            <p:nvPr/>
          </p:nvPicPr>
          <p:blipFill>
            <a:blip r:embed="rId2"/>
            <a:stretch>
              <a:fillRect/>
            </a:stretch>
          </p:blipFill>
          <p:spPr>
            <a:xfrm>
              <a:off x="6629020"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0" y="1307794"/>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2: Mô tả và biểu diễn </a:t>
            </a:r>
          </a:p>
          <a:p>
            <a:pPr marL="0" marR="0" lvl="0" indent="0" algn="ctr" defTabSz="914377" rtl="0" eaLnBrk="1" fontAlgn="auto" latinLnBrk="0" hangingPunct="1">
              <a:lnSpc>
                <a:spcPct val="10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dữ liệu trên các bảng, biểu đồ</a:t>
            </a:r>
          </a:p>
          <a:p>
            <a:pPr marL="0" marR="0" lvl="0" indent="0" algn="ctr" defTabSz="914377" rtl="0" eaLnBrk="1" fontAlgn="auto" latinLnBrk="0" hangingPunct="1">
              <a:lnSpc>
                <a:spcPct val="10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extLst>
      <p:ext uri="{BB962C8B-B14F-4D97-AF65-F5344CB8AC3E}">
        <p14:creationId xmlns:p14="http://schemas.microsoft.com/office/powerpoint/2010/main" val="3736342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CCEC9F52-37E5-B634-7472-7E50551CB9ED}"/>
              </a:ext>
            </a:extLst>
          </p:cNvPr>
          <p:cNvSpPr txBox="1"/>
          <p:nvPr/>
        </p:nvSpPr>
        <p:spPr>
          <a:xfrm>
            <a:off x="321280" y="1080586"/>
            <a:ext cx="4865182" cy="466346"/>
          </a:xfrm>
          <a:prstGeom prst="rect">
            <a:avLst/>
          </a:prstGeom>
        </p:spPr>
        <p:txBody>
          <a:bodyPr wrap="square" lIns="0" tIns="0" rIns="0" bIns="0" rtlCol="0" anchor="t">
            <a:spAutoFit/>
          </a:bodyPr>
          <a:lstStyle/>
          <a:p>
            <a:pPr algn="ctr" defTabSz="609539">
              <a:lnSpc>
                <a:spcPts val="3993"/>
              </a:lnSpc>
            </a:pPr>
            <a:r>
              <a:rPr lang="vi-VN" sz="2800" b="1" spc="53" dirty="0">
                <a:latin typeface="UTM Avo" panose="02040603050506020204" pitchFamily="18" charset="0"/>
                <a:cs typeface="Arial" panose="020B0604020202020204" pitchFamily="34" charset="0"/>
              </a:rPr>
              <a:t>NỘI DUNG BÀI HỌC</a:t>
            </a:r>
            <a:endParaRPr lang="en-US" sz="28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id="{A8972297-8105-B8B2-4AC4-94893673BE85}"/>
              </a:ext>
            </a:extLst>
          </p:cNvPr>
          <p:cNvSpPr txBox="1"/>
          <p:nvPr/>
        </p:nvSpPr>
        <p:spPr>
          <a:xfrm>
            <a:off x="1992314" y="1638578"/>
            <a:ext cx="6661915" cy="1020216"/>
          </a:xfrm>
          <a:prstGeom prst="rect">
            <a:avLst/>
          </a:prstGeom>
        </p:spPr>
        <p:txBody>
          <a:bodyPr wrap="square" lIns="0" tIns="0" rIns="0" bIns="0" rtlCol="0" anchor="t">
            <a:spAutoFit/>
          </a:bodyPr>
          <a:lstStyle/>
          <a:p>
            <a:pPr algn="just" defTabSz="609539">
              <a:lnSpc>
                <a:spcPct val="125000"/>
              </a:lnSpc>
            </a:pPr>
            <a:r>
              <a:rPr lang="en-US" sz="2800" b="1" spc="53" dirty="0" err="1">
                <a:solidFill>
                  <a:srgbClr val="4F81BD">
                    <a:lumMod val="50000"/>
                  </a:srgbClr>
                </a:solidFill>
                <a:latin typeface="UTM Avo" panose="02040603050506020204" pitchFamily="18" charset="0"/>
                <a:cs typeface="Arial" panose="020B0604020202020204" pitchFamily="34" charset="0"/>
              </a:rPr>
              <a:t>Biểu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diễn</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dữ</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liệu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trên</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các</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bảng</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và</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biểu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đồ</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thống</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kê</a:t>
            </a:r>
            <a:endParaRPr lang="en-US" sz="2800" b="1" spc="53" dirty="0">
              <a:solidFill>
                <a:srgbClr val="4F81BD">
                  <a:lumMod val="50000"/>
                </a:srgbClr>
              </a:solidFill>
              <a:latin typeface="UTM Avo" panose="02040603050506020204" pitchFamily="18" charset="0"/>
              <a:cs typeface="Arial" panose="020B0604020202020204" pitchFamily="34" charset="0"/>
            </a:endParaRPr>
          </a:p>
        </p:txBody>
      </p:sp>
      <p:sp>
        <p:nvSpPr>
          <p:cNvPr id="4" name="TextBox 37">
            <a:extLst>
              <a:ext uri="{FF2B5EF4-FFF2-40B4-BE49-F238E27FC236}">
                <a16:creationId xmlns:a16="http://schemas.microsoft.com/office/drawing/2014/main" id="{90CF2911-83D9-5BA8-D38B-C98A7C1B5630}"/>
              </a:ext>
            </a:extLst>
          </p:cNvPr>
          <p:cNvSpPr txBox="1"/>
          <p:nvPr/>
        </p:nvSpPr>
        <p:spPr>
          <a:xfrm>
            <a:off x="1992314" y="3093032"/>
            <a:ext cx="5696959" cy="1020216"/>
          </a:xfrm>
          <a:prstGeom prst="rect">
            <a:avLst/>
          </a:prstGeom>
        </p:spPr>
        <p:txBody>
          <a:bodyPr wrap="square" lIns="0" tIns="0" rIns="0" bIns="0" rtlCol="0" anchor="t">
            <a:spAutoFit/>
          </a:bodyPr>
          <a:lstStyle/>
          <a:p>
            <a:pPr algn="just" defTabSz="609539">
              <a:lnSpc>
                <a:spcPct val="125000"/>
              </a:lnSpc>
            </a:pPr>
            <a:r>
              <a:rPr lang="vi-VN" sz="2800" b="1" spc="53" dirty="0">
                <a:solidFill>
                  <a:srgbClr val="4F81BD">
                    <a:lumMod val="50000"/>
                  </a:srgbClr>
                </a:solidFill>
                <a:latin typeface="UTM Avo" panose="02040603050506020204" pitchFamily="18" charset="0"/>
                <a:cs typeface="Arial" panose="020B0604020202020204" pitchFamily="34" charset="0"/>
              </a:rPr>
              <a:t>Biểu diễn một tập dữ liệu theo những cách khác nhau</a:t>
            </a:r>
            <a:endParaRPr lang="en-US" sz="2800" b="1" spc="53" dirty="0">
              <a:solidFill>
                <a:srgbClr val="4F81BD">
                  <a:lumMod val="50000"/>
                </a:srgbClr>
              </a:solidFill>
              <a:latin typeface="UTM Avo" panose="02040603050506020204" pitchFamily="18" charset="0"/>
              <a:cs typeface="Arial" panose="020B0604020202020204" pitchFamily="34" charset="0"/>
            </a:endParaRPr>
          </a:p>
        </p:txBody>
      </p:sp>
      <p:sp>
        <p:nvSpPr>
          <p:cNvPr id="6" name="Folded Corner 39">
            <a:extLst>
              <a:ext uri="{FF2B5EF4-FFF2-40B4-BE49-F238E27FC236}">
                <a16:creationId xmlns:a16="http://schemas.microsoft.com/office/drawing/2014/main" id="{00DD9D15-CC9E-B78F-AA3D-D1E9DA045D47}"/>
              </a:ext>
            </a:extLst>
          </p:cNvPr>
          <p:cNvSpPr/>
          <p:nvPr/>
        </p:nvSpPr>
        <p:spPr>
          <a:xfrm>
            <a:off x="1019265" y="1786477"/>
            <a:ext cx="829223" cy="724417"/>
          </a:xfrm>
          <a:prstGeom prst="foldedCorner">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id="{6263A0B3-F682-813C-42AD-19675D316B52}"/>
              </a:ext>
            </a:extLst>
          </p:cNvPr>
          <p:cNvSpPr/>
          <p:nvPr/>
        </p:nvSpPr>
        <p:spPr>
          <a:xfrm>
            <a:off x="1019265" y="3240931"/>
            <a:ext cx="829223" cy="724417"/>
          </a:xfrm>
          <a:prstGeom prst="foldedCorner">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sp>
        <p:nvSpPr>
          <p:cNvPr id="8" name="TextBox 7"/>
          <p:cNvSpPr txBox="1"/>
          <p:nvPr/>
        </p:nvSpPr>
        <p:spPr>
          <a:xfrm>
            <a:off x="849448" y="171012"/>
            <a:ext cx="9784080" cy="523220"/>
          </a:xfrm>
          <a:prstGeom prst="rect">
            <a:avLst/>
          </a:prstGeom>
          <a:noFill/>
        </p:spPr>
        <p:txBody>
          <a:bodyPr wrap="square" rtlCol="0">
            <a:spAutoFit/>
          </a:bodyPr>
          <a:lstStyle/>
          <a:p>
            <a:pPr algn="ctr"/>
            <a:r>
              <a:rPr lang="en-US" sz="2800" b="1" dirty="0" smtClean="0">
                <a:solidFill>
                  <a:srgbClr val="FF0000"/>
                </a:solidFill>
              </a:rPr>
              <a:t>Bài 2- MÔ TẢ DỮ LIỆU TRÊN CÁC BẢNG, BIỂU ĐỒ.</a:t>
            </a:r>
            <a:endParaRPr lang="vi-VN" sz="2800" b="1" dirty="0">
              <a:solidFill>
                <a:srgbClr val="FF0000"/>
              </a:solidFill>
            </a:endParaRPr>
          </a:p>
        </p:txBody>
      </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7">
            <a:extLst>
              <a:ext uri="{FF2B5EF4-FFF2-40B4-BE49-F238E27FC236}">
                <a16:creationId xmlns:a16="http://schemas.microsoft.com/office/drawing/2014/main" id="{90CF2911-83D9-5BA8-D38B-C98A7C1B5630}"/>
              </a:ext>
            </a:extLst>
          </p:cNvPr>
          <p:cNvSpPr txBox="1"/>
          <p:nvPr/>
        </p:nvSpPr>
        <p:spPr>
          <a:xfrm>
            <a:off x="2893008" y="1748327"/>
            <a:ext cx="5696959" cy="485710"/>
          </a:xfrm>
          <a:prstGeom prst="rect">
            <a:avLst/>
          </a:prstGeom>
        </p:spPr>
        <p:txBody>
          <a:bodyPr wrap="square" lIns="0" tIns="0" rIns="0" bIns="0" rtlCol="0" anchor="t">
            <a:spAutoFit/>
          </a:bodyPr>
          <a:lstStyle/>
          <a:p>
            <a:pPr marL="0" marR="0" lvl="0" indent="0" algn="just" defTabSz="609539" rtl="0" eaLnBrk="1" fontAlgn="auto" latinLnBrk="0" hangingPunct="1">
              <a:lnSpc>
                <a:spcPct val="125000"/>
              </a:lnSpc>
              <a:spcBef>
                <a:spcPts val="0"/>
              </a:spcBef>
              <a:spcAft>
                <a:spcPts val="0"/>
              </a:spcAft>
              <a:buClrTx/>
              <a:buSzTx/>
              <a:buFontTx/>
              <a:buNone/>
              <a:tabLst/>
              <a:defRPr/>
            </a:pPr>
            <a:r>
              <a:rPr kumimoji="0" lang="vi-VN" sz="2800" b="1" i="0" u="none" strike="noStrike" kern="1200" cap="none" spc="53" normalizeH="0" baseline="0" noProof="0" dirty="0" smtClean="0">
                <a:ln>
                  <a:noFill/>
                </a:ln>
                <a:solidFill>
                  <a:srgbClr val="4F81BD">
                    <a:lumMod val="50000"/>
                  </a:srgbClr>
                </a:solidFill>
                <a:effectLst/>
                <a:uLnTx/>
                <a:uFillTx/>
                <a:latin typeface="UTM Avo" panose="02040603050506020204" pitchFamily="18" charset="0"/>
                <a:ea typeface="+mn-ea"/>
                <a:cs typeface="Arial" panose="020B0604020202020204" pitchFamily="34" charset="0"/>
              </a:rPr>
              <a:t>HÌNH</a:t>
            </a:r>
            <a:r>
              <a:rPr kumimoji="0" lang="vi-VN" sz="2800" b="1" i="0" u="none" strike="noStrike" kern="1200" cap="none" spc="53" normalizeH="0" noProof="0" dirty="0" smtClean="0">
                <a:ln>
                  <a:noFill/>
                </a:ln>
                <a:solidFill>
                  <a:srgbClr val="4F81BD">
                    <a:lumMod val="50000"/>
                  </a:srgbClr>
                </a:solidFill>
                <a:effectLst/>
                <a:uLnTx/>
                <a:uFillTx/>
                <a:latin typeface="UTM Avo" panose="02040603050506020204" pitchFamily="18" charset="0"/>
                <a:ea typeface="+mn-ea"/>
                <a:cs typeface="Arial" panose="020B0604020202020204" pitchFamily="34" charset="0"/>
              </a:rPr>
              <a:t> THÀNH KIẾN THỨC</a:t>
            </a:r>
            <a:endParaRPr kumimoji="0" lang="en-US" sz="2800" b="1" i="0" u="none" strike="noStrike" kern="1200" cap="none" spc="53" normalizeH="0" baseline="0" noProof="0" dirty="0">
              <a:ln>
                <a:noFill/>
              </a:ln>
              <a:solidFill>
                <a:srgbClr val="4F81BD">
                  <a:lumMod val="50000"/>
                </a:srgbClr>
              </a:solidFill>
              <a:effectLst/>
              <a:uLnTx/>
              <a:uFillTx/>
              <a:latin typeface="UTM Avo" panose="02040603050506020204" pitchFamily="18" charset="0"/>
              <a:ea typeface="+mn-ea"/>
              <a:cs typeface="Arial" panose="020B0604020202020204" pitchFamily="34" charset="0"/>
            </a:endParaRPr>
          </a:p>
        </p:txBody>
      </p:sp>
      <p:sp>
        <p:nvSpPr>
          <p:cNvPr id="8" name="TextBox 7"/>
          <p:cNvSpPr txBox="1"/>
          <p:nvPr/>
        </p:nvSpPr>
        <p:spPr>
          <a:xfrm>
            <a:off x="849448" y="171012"/>
            <a:ext cx="9784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Bài 2- MÔ TẢ DỮ LIỆU TRÊN CÁC BẢNG, BIỂU ĐỒ.</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90F10927-ED66-481D-67AF-5AA35AB83C47}"/>
              </a:ext>
            </a:extLst>
          </p:cNvPr>
          <p:cNvSpPr txBox="1"/>
          <p:nvPr/>
        </p:nvSpPr>
        <p:spPr>
          <a:xfrm>
            <a:off x="0" y="75793"/>
            <a:ext cx="2164453" cy="2170395"/>
          </a:xfrm>
          <a:prstGeom prst="rect">
            <a:avLst/>
          </a:prstGeom>
        </p:spPr>
        <p:txBody>
          <a:bodyPr lIns="33867" tIns="33867" rIns="33867" bIns="33867" rtlCol="0" anchor="ctr"/>
          <a:lstStyle/>
          <a:p>
            <a:pPr marL="0" marR="0" lvl="0" indent="0" algn="ctr" defTabSz="609539" eaLnBrk="1" fontAlgn="auto" latinLnBrk="0" hangingPunct="1">
              <a:lnSpc>
                <a:spcPts val="1773"/>
              </a:lnSpc>
              <a:spcBef>
                <a:spcPct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endParaRPr>
          </a:p>
        </p:txBody>
      </p:sp>
      <p:sp>
        <p:nvSpPr>
          <p:cNvPr id="7" name="Round Single Corner Rectangle 1">
            <a:extLst>
              <a:ext uri="{FF2B5EF4-FFF2-40B4-BE49-F238E27FC236}">
                <a16:creationId xmlns:a16="http://schemas.microsoft.com/office/drawing/2014/main" id="{9172532E-B666-6A04-58CE-26FB77FC27AE}"/>
              </a:ext>
            </a:extLst>
          </p:cNvPr>
          <p:cNvSpPr/>
          <p:nvPr/>
        </p:nvSpPr>
        <p:spPr>
          <a:xfrm flipH="1">
            <a:off x="405061" y="1758597"/>
            <a:ext cx="6488545" cy="720092"/>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defTabSz="609539"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1.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Một</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số</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dạng</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biểu</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đồ</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thống</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kê</a:t>
            </a:r>
            <a:endPar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endParaRPr>
          </a:p>
        </p:txBody>
      </p:sp>
      <p:sp>
        <p:nvSpPr>
          <p:cNvPr id="11" name="Rounded Rectangle 9">
            <a:extLst>
              <a:ext uri="{FF2B5EF4-FFF2-40B4-BE49-F238E27FC236}">
                <a16:creationId xmlns:a16="http://schemas.microsoft.com/office/drawing/2014/main" id="{A693CF0E-1928-E6A0-3D87-7364F2FCD0BA}"/>
              </a:ext>
            </a:extLst>
          </p:cNvPr>
          <p:cNvSpPr/>
          <p:nvPr/>
        </p:nvSpPr>
        <p:spPr>
          <a:xfrm>
            <a:off x="587010" y="2761020"/>
            <a:ext cx="1117600" cy="798387"/>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ea typeface="Dotum" panose="020B0600000101010101" pitchFamily="34" charset="-127"/>
                <a:cs typeface="Arial" panose="020B0604020202020204" pitchFamily="34" charset="0"/>
              </a:rPr>
              <a:t>HĐ1</a:t>
            </a:r>
            <a:endParaRPr lang="en-US" sz="2400" b="1" dirty="0">
              <a:solidFill>
                <a:schemeClr val="bg1"/>
              </a:solidFill>
              <a:latin typeface="UTM Avo" panose="02040603050506020204" pitchFamily="18" charset="0"/>
              <a:ea typeface="Dotum" panose="020B0600000101010101" pitchFamily="34" charset="-127"/>
              <a:cs typeface="Arial" panose="020B0604020202020204" pitchFamily="34" charset="0"/>
            </a:endParaRPr>
          </a:p>
        </p:txBody>
      </p:sp>
      <p:sp>
        <p:nvSpPr>
          <p:cNvPr id="12" name="Rectangle 11">
            <a:extLst>
              <a:ext uri="{FF2B5EF4-FFF2-40B4-BE49-F238E27FC236}">
                <a16:creationId xmlns:a16="http://schemas.microsoft.com/office/drawing/2014/main" id="{98A7CDA0-8B1F-5ACA-F82C-7B6555A24FF9}"/>
              </a:ext>
            </a:extLst>
          </p:cNvPr>
          <p:cNvSpPr/>
          <p:nvPr/>
        </p:nvSpPr>
        <p:spPr>
          <a:xfrm>
            <a:off x="1827222" y="2637235"/>
            <a:ext cx="10226233" cy="1121846"/>
          </a:xfrm>
          <a:prstGeom prst="rect">
            <a:avLst/>
          </a:prstGeom>
        </p:spPr>
        <p:txBody>
          <a:bodyPr wrap="square">
            <a:spAutoFit/>
          </a:bodyPr>
          <a:lstStyle/>
          <a:p>
            <a:pPr algn="just" defTabSz="609539">
              <a:lnSpc>
                <a:spcPct val="150000"/>
              </a:lnSpc>
            </a:pPr>
            <a:r>
              <a:rPr lang="vi-VN" sz="2400" dirty="0">
                <a:solidFill>
                  <a:prstClr val="black"/>
                </a:solidFill>
                <a:latin typeface="UTM Avo" panose="02040603050506020204" pitchFamily="18" charset="0"/>
                <a:ea typeface="Dotum" panose="020B0600000101010101" pitchFamily="34" charset="-127"/>
                <a:cs typeface="Arial" panose="020B0604020202020204" pitchFamily="34" charset="0"/>
              </a:rPr>
              <a:t>Hãy cho biết ta có thể sử dụng những dạng biểu đồ thống kê nào để mô tả và biểu diễn dữ liệu.</a:t>
            </a:r>
          </a:p>
        </p:txBody>
      </p:sp>
      <p:grpSp>
        <p:nvGrpSpPr>
          <p:cNvPr id="14" name="Group 13">
            <a:extLst>
              <a:ext uri="{FF2B5EF4-FFF2-40B4-BE49-F238E27FC236}">
                <a16:creationId xmlns:a16="http://schemas.microsoft.com/office/drawing/2014/main" id="{CCFB1815-A01F-C1FD-590A-2FE275D06219}"/>
              </a:ext>
            </a:extLst>
          </p:cNvPr>
          <p:cNvGrpSpPr/>
          <p:nvPr/>
        </p:nvGrpSpPr>
        <p:grpSpPr>
          <a:xfrm>
            <a:off x="5345125" y="3878754"/>
            <a:ext cx="1595213" cy="1004536"/>
            <a:chOff x="981393" y="720513"/>
            <a:chExt cx="2194840" cy="1506804"/>
          </a:xfrm>
        </p:grpSpPr>
        <p:pic>
          <p:nvPicPr>
            <p:cNvPr id="15" name="Picture 14">
              <a:extLst>
                <a:ext uri="{FF2B5EF4-FFF2-40B4-BE49-F238E27FC236}">
                  <a16:creationId xmlns:a16="http://schemas.microsoft.com/office/drawing/2014/main" id="{7BB04B3E-DFCD-EE31-84EC-A4E701590B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393" y="720513"/>
              <a:ext cx="2194840" cy="1506804"/>
            </a:xfrm>
            <a:prstGeom prst="rect">
              <a:avLst/>
            </a:prstGeom>
          </p:spPr>
        </p:pic>
        <p:sp>
          <p:nvSpPr>
            <p:cNvPr id="18" name="TextBox 17">
              <a:extLst>
                <a:ext uri="{FF2B5EF4-FFF2-40B4-BE49-F238E27FC236}">
                  <a16:creationId xmlns:a16="http://schemas.microsoft.com/office/drawing/2014/main" id="{47718FA7-853D-C074-9BA2-E8769A883C0B}"/>
                </a:ext>
              </a:extLst>
            </p:cNvPr>
            <p:cNvSpPr txBox="1"/>
            <p:nvPr/>
          </p:nvSpPr>
          <p:spPr>
            <a:xfrm>
              <a:off x="1140075" y="1027547"/>
              <a:ext cx="1965815" cy="692498"/>
            </a:xfrm>
            <a:prstGeom prst="rect">
              <a:avLst/>
            </a:prstGeom>
            <a:noFill/>
          </p:spPr>
          <p:txBody>
            <a:bodyPr wrap="square" rtlCol="0">
              <a:spAutoFit/>
            </a:bodyPr>
            <a:lstStyle/>
            <a:p>
              <a:pPr algn="ctr" defTabSz="609539"/>
              <a:r>
                <a:rPr lang="en-US" sz="2400" b="1" dirty="0" err="1">
                  <a:solidFill>
                    <a:srgbClr val="1F497D"/>
                  </a:solidFill>
                  <a:latin typeface="UTM Avo" panose="02040603050506020204" pitchFamily="18" charset="0"/>
                  <a:cs typeface="Arial" panose="020B0604020202020204" pitchFamily="34" charset="0"/>
                </a:rPr>
                <a:t>Trả</a:t>
              </a:r>
              <a:r>
                <a:rPr lang="en-US" sz="2400" b="1" dirty="0">
                  <a:solidFill>
                    <a:srgbClr val="1F497D"/>
                  </a:solidFill>
                  <a:latin typeface="UTM Avo" panose="02040603050506020204" pitchFamily="18" charset="0"/>
                  <a:cs typeface="Arial" panose="020B0604020202020204" pitchFamily="34" charset="0"/>
                </a:rPr>
                <a:t> </a:t>
              </a:r>
              <a:r>
                <a:rPr lang="en-US" sz="2400" b="1" dirty="0" err="1">
                  <a:solidFill>
                    <a:srgbClr val="1F497D"/>
                  </a:solidFill>
                  <a:latin typeface="UTM Avo" panose="02040603050506020204" pitchFamily="18" charset="0"/>
                  <a:cs typeface="Arial" panose="020B0604020202020204" pitchFamily="34" charset="0"/>
                </a:rPr>
                <a:t>lời</a:t>
              </a:r>
              <a:endParaRPr lang="en-US" sz="2400" b="1" dirty="0">
                <a:solidFill>
                  <a:srgbClr val="1F497D"/>
                </a:solidFill>
                <a:latin typeface="UTM Avo" panose="02040603050506020204" pitchFamily="18" charset="0"/>
                <a:cs typeface="Arial" panose="020B0604020202020204" pitchFamily="34" charset="0"/>
              </a:endParaRPr>
            </a:p>
          </p:txBody>
        </p:sp>
      </p:grpSp>
      <p:sp>
        <p:nvSpPr>
          <p:cNvPr id="19" name="Rectangle 18">
            <a:extLst>
              <a:ext uri="{FF2B5EF4-FFF2-40B4-BE49-F238E27FC236}">
                <a16:creationId xmlns:a16="http://schemas.microsoft.com/office/drawing/2014/main" id="{2F56BBA8-BFB7-A275-E549-D67ADDDE8347}"/>
              </a:ext>
            </a:extLst>
          </p:cNvPr>
          <p:cNvSpPr/>
          <p:nvPr/>
        </p:nvSpPr>
        <p:spPr>
          <a:xfrm>
            <a:off x="711200" y="5002963"/>
            <a:ext cx="10668000" cy="1683923"/>
          </a:xfrm>
          <a:prstGeom prst="rect">
            <a:avLst/>
          </a:prstGeom>
        </p:spPr>
        <p:txBody>
          <a:bodyPr wrap="square">
            <a:spAutoFit/>
          </a:bodyPr>
          <a:lstStyle/>
          <a:p>
            <a:pPr algn="just" defTabSz="609539">
              <a:lnSpc>
                <a:spcPct val="150000"/>
              </a:lnSpc>
              <a:spcBef>
                <a:spcPts val="400"/>
              </a:spcBef>
              <a:spcAft>
                <a:spcPts val="400"/>
              </a:spcAft>
            </a:pPr>
            <a:r>
              <a:rPr lang="da-DK" sz="2400" dirty="0">
                <a:solidFill>
                  <a:prstClr val="black"/>
                </a:solidFill>
                <a:latin typeface="UTM Avo" panose="02040603050506020204" pitchFamily="18" charset="0"/>
                <a:ea typeface="Dotum" panose="020B0600000101010101" pitchFamily="34" charset="-127"/>
                <a:cs typeface="Arial" panose="020B0604020202020204" pitchFamily="34" charset="0"/>
              </a:rPr>
              <a:t>Ta có thể sử dụng những dạng biểu đồ thống kê như: biểu đồ cột/    cột kép, biểu đồ đoạn thẳng, biểu đồ tranh, biểu đồ hình quạt tròn,... để mô tả và biểu diễn dữ liệu. </a:t>
            </a:r>
            <a:endParaRPr lang="en-US" sz="2400" dirty="0">
              <a:solidFill>
                <a:prstClr val="black"/>
              </a:solidFill>
              <a:latin typeface="UTM Avo" panose="02040603050506020204" pitchFamily="18"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323256" y="167322"/>
            <a:ext cx="7638950" cy="749873"/>
          </a:xfrm>
          <a:prstGeom prst="rect">
            <a:avLst/>
          </a:prstGeom>
        </p:spPr>
      </p:pic>
      <p:sp>
        <p:nvSpPr>
          <p:cNvPr id="13" name="TextBox 36">
            <a:extLst>
              <a:ext uri="{FF2B5EF4-FFF2-40B4-BE49-F238E27FC236}">
                <a16:creationId xmlns:a16="http://schemas.microsoft.com/office/drawing/2014/main" id="{A8972297-8105-B8B2-4AC4-94893673BE85}"/>
              </a:ext>
            </a:extLst>
          </p:cNvPr>
          <p:cNvSpPr txBox="1"/>
          <p:nvPr/>
        </p:nvSpPr>
        <p:spPr>
          <a:xfrm>
            <a:off x="287496" y="910543"/>
            <a:ext cx="10763682" cy="615553"/>
          </a:xfrm>
          <a:prstGeom prst="rect">
            <a:avLst/>
          </a:prstGeom>
        </p:spPr>
        <p:txBody>
          <a:bodyPr wrap="square" lIns="0" tIns="0" rIns="0" bIns="0" rtlCol="0" anchor="t">
            <a:spAutoFit/>
          </a:bodyPr>
          <a:lstStyle/>
          <a:p>
            <a:pPr algn="just" defTabSz="609539">
              <a:lnSpc>
                <a:spcPct val="125000"/>
              </a:lnSpc>
            </a:pPr>
            <a:r>
              <a:rPr lang="en-US" sz="3200" b="1" spc="53" dirty="0" smtClean="0">
                <a:solidFill>
                  <a:srgbClr val="4F81BD">
                    <a:lumMod val="50000"/>
                  </a:srgbClr>
                </a:solidFill>
                <a:latin typeface="UTM Avo" panose="02040603050506020204" pitchFamily="18" charset="0"/>
                <a:cs typeface="Arial" panose="020B0604020202020204" pitchFamily="34" charset="0"/>
              </a:rPr>
              <a:t>I. Biểu </a:t>
            </a:r>
            <a:r>
              <a:rPr lang="en-US" sz="3200" b="1" spc="53" dirty="0">
                <a:solidFill>
                  <a:srgbClr val="4F81BD">
                    <a:lumMod val="50000"/>
                  </a:srgbClr>
                </a:solidFill>
                <a:latin typeface="UTM Avo" panose="02040603050506020204" pitchFamily="18" charset="0"/>
                <a:cs typeface="Arial" panose="020B0604020202020204" pitchFamily="34" charset="0"/>
              </a:rPr>
              <a:t>diễn dữ liệu trên các bảng và biểu đồ thống kê</a:t>
            </a:r>
          </a:p>
        </p:txBody>
      </p:sp>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0" y="1788617"/>
            <a:ext cx="7810616" cy="2512860"/>
            <a:chOff x="76201" y="1024269"/>
            <a:chExt cx="11715925" cy="3769290"/>
          </a:xfrm>
        </p:grpSpPr>
        <p:sp>
          <p:nvSpPr>
            <p:cNvPr id="3" name="Rounded Rectangle 1">
              <a:extLst>
                <a:ext uri="{FF2B5EF4-FFF2-40B4-BE49-F238E27FC236}">
                  <a16:creationId xmlns:a16="http://schemas.microsoft.com/office/drawing/2014/main" id="{69A26AA2-3FAA-5744-AB54-72A98329E7EF}"/>
                </a:ext>
              </a:extLst>
            </p:cNvPr>
            <p:cNvSpPr/>
            <p:nvPr/>
          </p:nvSpPr>
          <p:spPr>
            <a:xfrm>
              <a:off x="76201" y="1024269"/>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1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1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1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1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1</a:t>
              </a:r>
            </a:p>
          </p:txBody>
        </p:sp>
        <p:sp>
          <p:nvSpPr>
            <p:cNvPr id="4" name="Rectangle 3">
              <a:extLst>
                <a:ext uri="{FF2B5EF4-FFF2-40B4-BE49-F238E27FC236}">
                  <a16:creationId xmlns:a16="http://schemas.microsoft.com/office/drawing/2014/main" id="{E12C1939-49BC-2F3D-2226-E50B0B5092D1}"/>
                </a:ext>
              </a:extLst>
            </p:cNvPr>
            <p:cNvSpPr/>
            <p:nvPr/>
          </p:nvSpPr>
          <p:spPr>
            <a:xfrm>
              <a:off x="533401" y="1081389"/>
              <a:ext cx="11258725" cy="3712170"/>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ở </a:t>
              </a:r>
              <a:r>
                <a:rPr kumimoji="0" lang="vi-VN" sz="21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3</a:t>
              </a:r>
              <a:r>
                <a:rPr kumimoji="0" lang="vi-VN"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kim ngạch xuất khẩu điện thoại và linh kiện của Việt Nam trong các năm 2017, 2018, 2019, 2020. Ở đây, kim ngạch xuất khẩu một loại hàng hoá là số tiền thu được khi xuất khẩu loại hàng hoá đó. Nêu cách xác định kim ngạch xuất khẩu điện thoại và linh kiện của Việt Nam trong năm 2020.</a:t>
              </a:r>
              <a:endParaRPr kumimoji="0" lang="vi-VN" sz="210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7" name="TextBox 6">
            <a:extLst>
              <a:ext uri="{FF2B5EF4-FFF2-40B4-BE49-F238E27FC236}">
                <a16:creationId xmlns:a16="http://schemas.microsoft.com/office/drawing/2014/main" id="{5AA0C71B-9F2A-E062-E0B4-2437C7D08D81}"/>
              </a:ext>
            </a:extLst>
          </p:cNvPr>
          <p:cNvSpPr txBox="1"/>
          <p:nvPr/>
        </p:nvSpPr>
        <p:spPr>
          <a:xfrm>
            <a:off x="5697443" y="4339557"/>
            <a:ext cx="931333" cy="415498"/>
          </a:xfrm>
          <a:prstGeom prst="rect">
            <a:avLst/>
          </a:prstGeom>
          <a:noFill/>
        </p:spPr>
        <p:txBody>
          <a:bodyPr wrap="square" rtlCol="0">
            <a:spAutoFit/>
          </a:bodyPr>
          <a:lstStyle/>
          <a:p>
            <a:pPr algn="ctr" defTabSz="609539"/>
            <a:r>
              <a:rPr lang="vi-VN" sz="2100" b="1" kern="0" dirty="0">
                <a:solidFill>
                  <a:srgbClr val="C00000"/>
                </a:solidFill>
                <a:latin typeface="UTM Avo" panose="02040603050506020204" pitchFamily="18" charset="0"/>
                <a:cs typeface="Arial" panose="020B0604020202020204" pitchFamily="34" charset="0"/>
              </a:rPr>
              <a:t>Giải:</a:t>
            </a:r>
            <a:endParaRPr lang="en-US" sz="21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8A4A80F0-700D-1175-6665-2D6F77264E10}"/>
              </a:ext>
            </a:extLst>
          </p:cNvPr>
          <p:cNvSpPr/>
          <p:nvPr/>
        </p:nvSpPr>
        <p:spPr>
          <a:xfrm>
            <a:off x="196272" y="4831215"/>
            <a:ext cx="11799455" cy="1659750"/>
          </a:xfrm>
          <a:prstGeom prst="rect">
            <a:avLst/>
          </a:prstGeom>
        </p:spPr>
        <p:txBody>
          <a:bodyPr wrap="square">
            <a:spAutoFit/>
          </a:bodyPr>
          <a:lstStyle/>
          <a:p>
            <a:pPr algn="just" defTabSz="609539">
              <a:lnSpc>
                <a:spcPct val="125000"/>
              </a:lnSpc>
              <a:spcAft>
                <a:spcPts val="333"/>
              </a:spcAft>
            </a:pPr>
            <a:r>
              <a:rPr lang="vi-VN" sz="2100" kern="0" dirty="0">
                <a:solidFill>
                  <a:prstClr val="black"/>
                </a:solidFill>
                <a:latin typeface="UTM Avo" panose="02040603050506020204" pitchFamily="18" charset="0"/>
                <a:cs typeface="Arial" panose="020B0604020202020204" pitchFamily="34" charset="0"/>
              </a:rPr>
              <a:t>Nhìn vào cột biểu thị kim ngạch xuất khẩu điện thoại và linh kiện của Việt Nam trong năm 2020, ta thấy trên đỉnh cột đó ghi số 50 và đơn vị tính ghi trên trục thẳng đứng là tỉ đô la Mỹ. Vậy kim ngạch xuất khẩu điện thoại và linh kiện của Việt Nam trong năm 2020 là 50 tỉ đô la Mỹ.</a:t>
            </a:r>
          </a:p>
        </p:txBody>
      </p:sp>
      <p:pic>
        <p:nvPicPr>
          <p:cNvPr id="5" name="Picture 4">
            <a:extLst>
              <a:ext uri="{FF2B5EF4-FFF2-40B4-BE49-F238E27FC236}">
                <a16:creationId xmlns:a16="http://schemas.microsoft.com/office/drawing/2014/main" id="{803F81DF-901E-7274-4FC3-65178F7835BA}"/>
              </a:ext>
            </a:extLst>
          </p:cNvPr>
          <p:cNvPicPr>
            <a:picLocks noChangeAspect="1"/>
          </p:cNvPicPr>
          <p:nvPr/>
        </p:nvPicPr>
        <p:blipFill>
          <a:blip r:embed="rId2"/>
          <a:stretch>
            <a:fillRect/>
          </a:stretch>
        </p:blipFill>
        <p:spPr>
          <a:xfrm>
            <a:off x="7957734" y="1072794"/>
            <a:ext cx="4037993" cy="3516230"/>
          </a:xfrm>
          <a:prstGeom prst="rect">
            <a:avLst/>
          </a:prstGeom>
        </p:spPr>
      </p:pic>
      <p:pic>
        <p:nvPicPr>
          <p:cNvPr id="8" name="Picture 7"/>
          <p:cNvPicPr>
            <a:picLocks noChangeAspect="1"/>
          </p:cNvPicPr>
          <p:nvPr/>
        </p:nvPicPr>
        <p:blipFill>
          <a:blip r:embed="rId3"/>
          <a:stretch>
            <a:fillRect/>
          </a:stretch>
        </p:blipFill>
        <p:spPr>
          <a:xfrm>
            <a:off x="1758480" y="58052"/>
            <a:ext cx="7638950" cy="749873"/>
          </a:xfrm>
          <a:prstGeom prst="rect">
            <a:avLst/>
          </a:prstGeom>
        </p:spPr>
      </p:pic>
      <p:sp>
        <p:nvSpPr>
          <p:cNvPr id="10" name="TextBox 36">
            <a:extLst>
              <a:ext uri="{FF2B5EF4-FFF2-40B4-BE49-F238E27FC236}">
                <a16:creationId xmlns:a16="http://schemas.microsoft.com/office/drawing/2014/main" id="{A8972297-8105-B8B2-4AC4-94893673BE85}"/>
              </a:ext>
            </a:extLst>
          </p:cNvPr>
          <p:cNvSpPr txBox="1"/>
          <p:nvPr/>
        </p:nvSpPr>
        <p:spPr>
          <a:xfrm>
            <a:off x="304800" y="457241"/>
            <a:ext cx="10358718" cy="615553"/>
          </a:xfrm>
          <a:prstGeom prst="rect">
            <a:avLst/>
          </a:prstGeom>
        </p:spPr>
        <p:txBody>
          <a:bodyPr wrap="square" lIns="0" tIns="0" rIns="0" bIns="0" rtlCol="0" anchor="t">
            <a:spAutoFit/>
          </a:bodyPr>
          <a:lstStyle/>
          <a:p>
            <a:pPr algn="just" defTabSz="609539">
              <a:lnSpc>
                <a:spcPct val="125000"/>
              </a:lnSpc>
            </a:pPr>
            <a:r>
              <a:rPr lang="en-US" sz="3200" b="1" spc="53" dirty="0" smtClean="0">
                <a:solidFill>
                  <a:srgbClr val="4F81BD">
                    <a:lumMod val="50000"/>
                  </a:srgbClr>
                </a:solidFill>
                <a:latin typeface="UTM Avo" panose="02040603050506020204" pitchFamily="18" charset="0"/>
                <a:cs typeface="Arial" panose="020B0604020202020204" pitchFamily="34" charset="0"/>
              </a:rPr>
              <a:t>I. Biểu </a:t>
            </a:r>
            <a:r>
              <a:rPr lang="en-US" sz="3200" b="1" spc="53" dirty="0">
                <a:solidFill>
                  <a:srgbClr val="4F81BD">
                    <a:lumMod val="50000"/>
                  </a:srgbClr>
                </a:solidFill>
                <a:latin typeface="UTM Avo" panose="02040603050506020204" pitchFamily="18" charset="0"/>
                <a:cs typeface="Arial" panose="020B0604020202020204" pitchFamily="34" charset="0"/>
              </a:rPr>
              <a:t>diễn dữ liệu trên các bảng và biểu đồ thống kê</a:t>
            </a:r>
          </a:p>
        </p:txBody>
      </p:sp>
      <p:pic>
        <p:nvPicPr>
          <p:cNvPr id="6" name="Picture 5"/>
          <p:cNvPicPr>
            <a:picLocks noChangeAspect="1"/>
          </p:cNvPicPr>
          <p:nvPr/>
        </p:nvPicPr>
        <p:blipFill>
          <a:blip r:embed="rId4"/>
          <a:stretch>
            <a:fillRect/>
          </a:stretch>
        </p:blipFill>
        <p:spPr>
          <a:xfrm>
            <a:off x="0" y="983875"/>
            <a:ext cx="6565961" cy="804742"/>
          </a:xfrm>
          <a:prstGeom prst="rect">
            <a:avLst/>
          </a:prstGeom>
        </p:spPr>
      </p:pic>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0" y="1788617"/>
            <a:ext cx="12011890" cy="1772858"/>
            <a:chOff x="76199" y="1024269"/>
            <a:chExt cx="18017837" cy="2659287"/>
          </a:xfrm>
        </p:grpSpPr>
        <p:sp>
          <p:nvSpPr>
            <p:cNvPr id="4" name="Rectangle 3">
              <a:extLst>
                <a:ext uri="{FF2B5EF4-FFF2-40B4-BE49-F238E27FC236}">
                  <a16:creationId xmlns:a16="http://schemas.microsoft.com/office/drawing/2014/main" id="{E12C1939-49BC-2F3D-2226-E50B0B5092D1}"/>
                </a:ext>
              </a:extLst>
            </p:cNvPr>
            <p:cNvSpPr/>
            <p:nvPr/>
          </p:nvSpPr>
          <p:spPr>
            <a:xfrm>
              <a:off x="457198" y="1024269"/>
              <a:ext cx="17636838" cy="2659287"/>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kép ở </a:t>
              </a:r>
              <a:r>
                <a:rPr kumimoji="0" lang="vi-VN" sz="22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4</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tổng sản phẩm trong nước (GDP) theo giá hiện hành của Việt Nam và Singapore trong các năm 2016, 2017, 2018, 2019.</a:t>
              </a:r>
            </a:p>
            <a:p>
              <a:pPr marL="0" marR="0" lvl="0" indent="0" algn="just" defTabSz="609539" eaLnBrk="1" fontAlgn="auto" latinLnBrk="0" hangingPunct="1">
                <a:lnSpc>
                  <a:spcPct val="125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Nêu cách xác định tổng sản phẩm trong nước (GDP) của Việt Nam và Singapore trong năm 2019.</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76199" y="1024269"/>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2</a:t>
              </a:r>
            </a:p>
          </p:txBody>
        </p:sp>
      </p:grpSp>
      <p:pic>
        <p:nvPicPr>
          <p:cNvPr id="5" name="Picture 4">
            <a:extLst>
              <a:ext uri="{FF2B5EF4-FFF2-40B4-BE49-F238E27FC236}">
                <a16:creationId xmlns:a16="http://schemas.microsoft.com/office/drawing/2014/main" id="{A48C9D98-2CE2-A232-CEEC-FB85B10CFAC8}"/>
              </a:ext>
            </a:extLst>
          </p:cNvPr>
          <p:cNvPicPr>
            <a:picLocks noChangeAspect="1"/>
          </p:cNvPicPr>
          <p:nvPr/>
        </p:nvPicPr>
        <p:blipFill>
          <a:blip r:embed="rId2"/>
          <a:stretch>
            <a:fillRect/>
          </a:stretch>
        </p:blipFill>
        <p:spPr>
          <a:xfrm>
            <a:off x="3377891" y="3361888"/>
            <a:ext cx="5436217" cy="3265944"/>
          </a:xfrm>
          <a:prstGeom prst="rect">
            <a:avLst/>
          </a:prstGeom>
        </p:spPr>
      </p:pic>
      <p:pic>
        <p:nvPicPr>
          <p:cNvPr id="6" name="Picture 5"/>
          <p:cNvPicPr>
            <a:picLocks noChangeAspect="1"/>
          </p:cNvPicPr>
          <p:nvPr/>
        </p:nvPicPr>
        <p:blipFill>
          <a:blip r:embed="rId3"/>
          <a:stretch>
            <a:fillRect/>
          </a:stretch>
        </p:blipFill>
        <p:spPr>
          <a:xfrm>
            <a:off x="2179346" y="0"/>
            <a:ext cx="7645047" cy="749873"/>
          </a:xfrm>
          <a:prstGeom prst="rect">
            <a:avLst/>
          </a:prstGeom>
        </p:spPr>
      </p:pic>
      <p:pic>
        <p:nvPicPr>
          <p:cNvPr id="7" name="Picture 6"/>
          <p:cNvPicPr>
            <a:picLocks noChangeAspect="1"/>
          </p:cNvPicPr>
          <p:nvPr/>
        </p:nvPicPr>
        <p:blipFill>
          <a:blip r:embed="rId4"/>
          <a:stretch>
            <a:fillRect/>
          </a:stretch>
        </p:blipFill>
        <p:spPr>
          <a:xfrm>
            <a:off x="0" y="409633"/>
            <a:ext cx="11010330" cy="859611"/>
          </a:xfrm>
          <a:prstGeom prst="rect">
            <a:avLst/>
          </a:prstGeom>
        </p:spPr>
      </p:pic>
      <p:pic>
        <p:nvPicPr>
          <p:cNvPr id="8" name="Picture 7"/>
          <p:cNvPicPr>
            <a:picLocks noChangeAspect="1"/>
          </p:cNvPicPr>
          <p:nvPr/>
        </p:nvPicPr>
        <p:blipFill>
          <a:blip r:embed="rId5"/>
          <a:stretch>
            <a:fillRect/>
          </a:stretch>
        </p:blipFill>
        <p:spPr>
          <a:xfrm>
            <a:off x="125783" y="983875"/>
            <a:ext cx="6565961" cy="804742"/>
          </a:xfrm>
          <a:prstGeom prst="rect">
            <a:avLst/>
          </a:prstGeom>
        </p:spPr>
      </p:pic>
    </p:spTree>
    <p:extLst>
      <p:ext uri="{BB962C8B-B14F-4D97-AF65-F5344CB8AC3E}">
        <p14:creationId xmlns:p14="http://schemas.microsoft.com/office/powerpoint/2010/main" val="3866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B72543-B7E3-8A59-E326-F06CE0F52BFC}"/>
              </a:ext>
            </a:extLst>
          </p:cNvPr>
          <p:cNvGrpSpPr/>
          <p:nvPr/>
        </p:nvGrpSpPr>
        <p:grpSpPr>
          <a:xfrm>
            <a:off x="5450533" y="1195223"/>
            <a:ext cx="1290932" cy="835945"/>
            <a:chOff x="675917" y="1145922"/>
            <a:chExt cx="1936398" cy="1109596"/>
          </a:xfrm>
        </p:grpSpPr>
        <p:pic>
          <p:nvPicPr>
            <p:cNvPr id="5" name="Picture 4">
              <a:extLst>
                <a:ext uri="{FF2B5EF4-FFF2-40B4-BE49-F238E27FC236}">
                  <a16:creationId xmlns:a16="http://schemas.microsoft.com/office/drawing/2014/main" id="{4081DC93-4B90-3B60-E06B-36D1276A1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17" y="1145922"/>
              <a:ext cx="1936398" cy="1109596"/>
            </a:xfrm>
            <a:prstGeom prst="rect">
              <a:avLst/>
            </a:prstGeom>
          </p:spPr>
        </p:pic>
        <p:sp>
          <p:nvSpPr>
            <p:cNvPr id="6" name="TextBox 5">
              <a:extLst>
                <a:ext uri="{FF2B5EF4-FFF2-40B4-BE49-F238E27FC236}">
                  <a16:creationId xmlns:a16="http://schemas.microsoft.com/office/drawing/2014/main" id="{E8C7C42E-F3ED-8FC6-03D5-6EB8C17E707E}"/>
                </a:ext>
              </a:extLst>
            </p:cNvPr>
            <p:cNvSpPr txBox="1"/>
            <p:nvPr/>
          </p:nvSpPr>
          <p:spPr>
            <a:xfrm>
              <a:off x="897502" y="1329393"/>
              <a:ext cx="1528743" cy="571940"/>
            </a:xfrm>
            <a:prstGeom prst="rect">
              <a:avLst/>
            </a:prstGeom>
            <a:noFill/>
          </p:spPr>
          <p:txBody>
            <a:bodyPr wrap="square" rtlCol="0">
              <a:spAutoFit/>
            </a:bodyPr>
            <a:lstStyle/>
            <a:p>
              <a:pPr algn="ctr" defTabSz="609630">
                <a:defRPr/>
              </a:pPr>
              <a:r>
                <a:rPr lang="en-US" sz="2200" b="1" dirty="0" err="1">
                  <a:solidFill>
                    <a:srgbClr val="1F497D"/>
                  </a:solidFill>
                  <a:latin typeface="UTM Avo" panose="02040603050506020204" pitchFamily="18" charset="0"/>
                  <a:cs typeface="Arial" panose="020B0604020202020204" pitchFamily="34" charset="0"/>
                </a:rPr>
                <a:t>Giải</a:t>
              </a:r>
              <a:r>
                <a:rPr lang="en-US" sz="2200" b="1" dirty="0">
                  <a:solidFill>
                    <a:srgbClr val="1F497D"/>
                  </a:solidFill>
                  <a:latin typeface="UTM Avo" panose="02040603050506020204" pitchFamily="18" charset="0"/>
                  <a:cs typeface="Arial" panose="020B0604020202020204" pitchFamily="34" charset="0"/>
                </a:rPr>
                <a:t>:</a:t>
              </a:r>
            </a:p>
          </p:txBody>
        </p:sp>
      </p:grpSp>
      <p:sp>
        <p:nvSpPr>
          <p:cNvPr id="7" name="Rectangle 6">
            <a:extLst>
              <a:ext uri="{FF2B5EF4-FFF2-40B4-BE49-F238E27FC236}">
                <a16:creationId xmlns:a16="http://schemas.microsoft.com/office/drawing/2014/main" id="{B2B39159-6B88-D48D-403F-D9AA00642B07}"/>
              </a:ext>
            </a:extLst>
          </p:cNvPr>
          <p:cNvSpPr/>
          <p:nvPr/>
        </p:nvSpPr>
        <p:spPr>
          <a:xfrm>
            <a:off x="121123" y="2192228"/>
            <a:ext cx="6861316" cy="2559611"/>
          </a:xfrm>
          <a:prstGeom prst="rect">
            <a:avLst/>
          </a:prstGeom>
        </p:spPr>
        <p:txBody>
          <a:bodyPr wrap="square">
            <a:spAutoFit/>
          </a:bodyPr>
          <a:lstStyle/>
          <a:p>
            <a:pPr marL="381019" lvl="0" indent="-381019" algn="just" defTabSz="609539">
              <a:lnSpc>
                <a:spcPct val="150000"/>
              </a:lnSpc>
              <a:buFontTx/>
              <a:buChar char="-"/>
            </a:pPr>
            <a:r>
              <a:rPr lang="vi-VN" sz="2200" kern="0" dirty="0">
                <a:solidFill>
                  <a:srgbClr val="000000"/>
                </a:solidFill>
                <a:latin typeface="UTM Avo" panose="02040603050506020204" pitchFamily="18" charset="0"/>
              </a:rPr>
              <a:t>Nhìn vào cột (màu xanh) biểu thị GDP của Việt Nam trong năm 2019, ta thấy trên đỉnh cột đó ghi số 261,9 và đơn vị tính ghi trên trục thẳng đứng là tỉ đô la Mỹ. Vậy</a:t>
            </a:r>
            <a:r>
              <a:rPr lang="en-US" sz="2200" kern="0" dirty="0">
                <a:solidFill>
                  <a:srgbClr val="000000"/>
                </a:solidFill>
                <a:latin typeface="UTM Avo" panose="02040603050506020204" pitchFamily="18" charset="0"/>
              </a:rPr>
              <a:t> </a:t>
            </a:r>
            <a:r>
              <a:rPr lang="vi-VN" sz="2200" kern="0" dirty="0">
                <a:solidFill>
                  <a:srgbClr val="000000"/>
                </a:solidFill>
                <a:latin typeface="UTM Avo" panose="02040603050506020204" pitchFamily="18" charset="0"/>
              </a:rPr>
              <a:t>GDP của Việt Nam trong năm 2019 là 261,9 tỉ đô la Mỹ.</a:t>
            </a:r>
          </a:p>
        </p:txBody>
      </p:sp>
      <p:pic>
        <p:nvPicPr>
          <p:cNvPr id="2" name="Picture 1">
            <a:extLst>
              <a:ext uri="{FF2B5EF4-FFF2-40B4-BE49-F238E27FC236}">
                <a16:creationId xmlns:a16="http://schemas.microsoft.com/office/drawing/2014/main" id="{EE17242B-3D12-BBAB-B30E-E2A2067B9461}"/>
              </a:ext>
            </a:extLst>
          </p:cNvPr>
          <p:cNvPicPr>
            <a:picLocks noChangeAspect="1"/>
          </p:cNvPicPr>
          <p:nvPr/>
        </p:nvPicPr>
        <p:blipFill>
          <a:blip r:embed="rId3"/>
          <a:stretch>
            <a:fillRect/>
          </a:stretch>
        </p:blipFill>
        <p:spPr>
          <a:xfrm>
            <a:off x="7190147" y="1872505"/>
            <a:ext cx="4880730" cy="2932221"/>
          </a:xfrm>
          <a:prstGeom prst="rect">
            <a:avLst/>
          </a:prstGeom>
        </p:spPr>
      </p:pic>
      <p:sp>
        <p:nvSpPr>
          <p:cNvPr id="8" name="TextBox 7">
            <a:extLst>
              <a:ext uri="{FF2B5EF4-FFF2-40B4-BE49-F238E27FC236}">
                <a16:creationId xmlns:a16="http://schemas.microsoft.com/office/drawing/2014/main" id="{1F645396-D2CB-B8AE-ADE2-E9878487016D}"/>
              </a:ext>
            </a:extLst>
          </p:cNvPr>
          <p:cNvSpPr txBox="1"/>
          <p:nvPr/>
        </p:nvSpPr>
        <p:spPr>
          <a:xfrm>
            <a:off x="121123" y="4857614"/>
            <a:ext cx="11241247" cy="1543949"/>
          </a:xfrm>
          <a:prstGeom prst="rect">
            <a:avLst/>
          </a:prstGeom>
          <a:noFill/>
        </p:spPr>
        <p:txBody>
          <a:bodyPr wrap="square">
            <a:spAutoFit/>
          </a:bodyPr>
          <a:lstStyle/>
          <a:p>
            <a:pPr marL="381019" lvl="0" indent="-381019" algn="just" defTabSz="609539">
              <a:lnSpc>
                <a:spcPct val="150000"/>
              </a:lnSpc>
              <a:buFontTx/>
              <a:buChar char="-"/>
            </a:pPr>
            <a:r>
              <a:rPr lang="vi-VN" sz="2200" kern="0" dirty="0">
                <a:solidFill>
                  <a:srgbClr val="000000"/>
                </a:solidFill>
                <a:latin typeface="UTM Avo" panose="02040603050506020204" pitchFamily="18" charset="0"/>
              </a:rPr>
              <a:t>Nhìn vào cột (màu cam) biểu thị GDP của Singapore trong năm 2019, ta thấy trên đỉnh cột đó ghi số 372,1 và đơn vị tính ghi trên trục thẳng đứng là tỉ đô la Mỹ. Vậy GDP của Singapore trong năm 2019 là 372,1 tỉ đô la Mỹ.</a:t>
            </a:r>
          </a:p>
        </p:txBody>
      </p:sp>
      <p:pic>
        <p:nvPicPr>
          <p:cNvPr id="3" name="Picture 2"/>
          <p:cNvPicPr>
            <a:picLocks noChangeAspect="1"/>
          </p:cNvPicPr>
          <p:nvPr/>
        </p:nvPicPr>
        <p:blipFill>
          <a:blip r:embed="rId4"/>
          <a:stretch>
            <a:fillRect/>
          </a:stretch>
        </p:blipFill>
        <p:spPr>
          <a:xfrm>
            <a:off x="0" y="-39189"/>
            <a:ext cx="11918713" cy="1896020"/>
          </a:xfrm>
          <a:prstGeom prst="rect">
            <a:avLst/>
          </a:prstGeom>
        </p:spPr>
      </p:pic>
      <p:pic>
        <p:nvPicPr>
          <p:cNvPr id="10" name="Picture 9"/>
          <p:cNvPicPr>
            <a:picLocks noChangeAspect="1"/>
          </p:cNvPicPr>
          <p:nvPr/>
        </p:nvPicPr>
        <p:blipFill>
          <a:blip r:embed="rId5"/>
          <a:stretch>
            <a:fillRect/>
          </a:stretch>
        </p:blipFill>
        <p:spPr>
          <a:xfrm>
            <a:off x="0" y="0"/>
            <a:ext cx="1780186" cy="782076"/>
          </a:xfrm>
          <a:prstGeom prst="rect">
            <a:avLst/>
          </a:prstGeom>
        </p:spPr>
      </p:pic>
    </p:spTree>
    <p:extLst>
      <p:ext uri="{BB962C8B-B14F-4D97-AF65-F5344CB8AC3E}">
        <p14:creationId xmlns:p14="http://schemas.microsoft.com/office/powerpoint/2010/main" val="8466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docProps/app.xml><?xml version="1.0" encoding="utf-8"?>
<Properties xmlns="http://schemas.openxmlformats.org/officeDocument/2006/extended-properties" xmlns:vt="http://schemas.openxmlformats.org/officeDocument/2006/docPropsVTypes">
  <Template>Tuần 18 Bài 4  Đồ thị của hàm số bậc nhất y = ax + b (a ≠ 0) - Tiết 4</Template>
  <TotalTime>169</TotalTime>
  <Words>1967</Words>
  <Application>Microsoft Office PowerPoint</Application>
  <PresentationFormat>Widescreen</PresentationFormat>
  <Paragraphs>166</Paragraphs>
  <Slides>25</Slides>
  <Notes>1</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25</vt:i4>
      </vt:variant>
    </vt:vector>
  </HeadingPairs>
  <TitlesOfParts>
    <vt:vector size="46" baseType="lpstr">
      <vt:lpstr>Dotum</vt:lpstr>
      <vt:lpstr>Arial</vt:lpstr>
      <vt:lpstr>Cambria Math</vt:lpstr>
      <vt:lpstr>Euphoria Script</vt:lpstr>
      <vt:lpstr>Times New Roman</vt:lpstr>
      <vt:lpstr>Calibri Light</vt:lpstr>
      <vt:lpstr>UTM Avo</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MyPC</cp:lastModifiedBy>
  <cp:revision>32</cp:revision>
  <dcterms:created xsi:type="dcterms:W3CDTF">2023-12-26T06:39:53Z</dcterms:created>
  <dcterms:modified xsi:type="dcterms:W3CDTF">2025-02-27T15:05:31Z</dcterms:modified>
</cp:coreProperties>
</file>