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21"/>
  </p:notesMasterIdLst>
  <p:sldIdLst>
    <p:sldId id="320" r:id="rId4"/>
    <p:sldId id="304" r:id="rId5"/>
    <p:sldId id="266" r:id="rId6"/>
    <p:sldId id="269" r:id="rId7"/>
    <p:sldId id="275" r:id="rId8"/>
    <p:sldId id="276" r:id="rId9"/>
    <p:sldId id="305" r:id="rId10"/>
    <p:sldId id="313" r:id="rId11"/>
    <p:sldId id="314" r:id="rId12"/>
    <p:sldId id="315" r:id="rId13"/>
    <p:sldId id="316" r:id="rId14"/>
    <p:sldId id="308" r:id="rId15"/>
    <p:sldId id="317" r:id="rId16"/>
    <p:sldId id="309" r:id="rId17"/>
    <p:sldId id="271" r:id="rId18"/>
    <p:sldId id="318" r:id="rId19"/>
    <p:sldId id="272" r:id="rId20"/>
  </p:sldIdLst>
  <p:sldSz cx="12192000" cy="6858000"/>
  <p:notesSz cx="6858000" cy="9144000"/>
  <p:embeddedFontLst>
    <p:embeddedFont>
      <p:font typeface="Cambria Math" panose="02040503050406030204" pitchFamily="18" charset="0"/>
      <p:regular r:id="rId22"/>
    </p:embeddedFont>
    <p:embeddedFont>
      <p:font typeface="Calibri Light" panose="020F0302020204030204" pitchFamily="34" charset="0"/>
      <p:regular r:id="rId23"/>
      <p:italic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 id="2" name="Monkey" initials="M" lastIdx="1" clrIdx="1">
    <p:extLst>
      <p:ext uri="{19B8F6BF-5375-455C-9EA6-DF929625EA0E}">
        <p15:presenceInfo xmlns:p15="http://schemas.microsoft.com/office/powerpoint/2012/main" userId="Monk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4522C"/>
    <a:srgbClr val="FFFA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2/27/2025</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2/27/2025</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2/27/2025</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3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217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822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583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37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17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53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22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2/27/2025</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112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19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020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9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54839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03172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9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0177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30221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6920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36237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307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2/27/2025</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500"/>
            </a:lvl2pPr>
            <a:lvl3pPr marL="914354" indent="0">
              <a:buNone/>
              <a:defRPr sz="1200"/>
            </a:lvl3pPr>
            <a:lvl4pPr marL="1371532" indent="0">
              <a:buNone/>
              <a:defRPr sz="1100"/>
            </a:lvl4pPr>
            <a:lvl5pPr marL="1828709" indent="0">
              <a:buNone/>
              <a:defRPr sz="1100"/>
            </a:lvl5pPr>
            <a:lvl6pPr marL="2285886" indent="0">
              <a:buNone/>
              <a:defRPr sz="1100"/>
            </a:lvl6pPr>
            <a:lvl7pPr marL="2743062" indent="0">
              <a:buNone/>
              <a:defRPr sz="1100"/>
            </a:lvl7pPr>
            <a:lvl8pPr marL="3200240" indent="0">
              <a:buNone/>
              <a:defRPr sz="1100"/>
            </a:lvl8pPr>
            <a:lvl9pPr marL="3657418"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3079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8"/>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500"/>
            </a:lvl2pPr>
            <a:lvl3pPr marL="914354" indent="0">
              <a:buNone/>
              <a:defRPr sz="1200"/>
            </a:lvl3pPr>
            <a:lvl4pPr marL="1371532" indent="0">
              <a:buNone/>
              <a:defRPr sz="1100"/>
            </a:lvl4pPr>
            <a:lvl5pPr marL="1828709" indent="0">
              <a:buNone/>
              <a:defRPr sz="1100"/>
            </a:lvl5pPr>
            <a:lvl6pPr marL="2285886" indent="0">
              <a:buNone/>
              <a:defRPr sz="1100"/>
            </a:lvl6pPr>
            <a:lvl7pPr marL="2743062" indent="0">
              <a:buNone/>
              <a:defRPr sz="1100"/>
            </a:lvl7pPr>
            <a:lvl8pPr marL="3200240" indent="0">
              <a:buNone/>
              <a:defRPr sz="1100"/>
            </a:lvl8pPr>
            <a:lvl9pPr marL="3657418"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63438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5271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2489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2/27/2025</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2/27/2025</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2/27/2025</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2/27/2025</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2/27/2025</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2/27/2025</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2/27/2025</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pPr marL="0" marR="0" lvl="0" indent="0" algn="l" defTabSz="914354" rtl="0" eaLnBrk="1" fontAlgn="auto" latinLnBrk="0" hangingPunct="1">
              <a:lnSpc>
                <a:spcPct val="100000"/>
              </a:lnSpc>
              <a:spcBef>
                <a:spcPts val="0"/>
              </a:spcBef>
              <a:spcAft>
                <a:spcPts val="0"/>
              </a:spcAft>
              <a:buClrTx/>
              <a:buSzTx/>
              <a:buFontTx/>
              <a:buNone/>
              <a:tabLst/>
              <a:defRPr/>
            </a:pPr>
            <a:fld id="{268AE751-BC33-4D44-9EB8-F7A13F929D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2/27/2025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pPr marL="0" marR="0" lvl="0" indent="0" algn="r" defTabSz="914354" rtl="0" eaLnBrk="1" fontAlgn="auto" latinLnBrk="0" hangingPunct="1">
              <a:lnSpc>
                <a:spcPct val="100000"/>
              </a:lnSpc>
              <a:spcBef>
                <a:spcPts val="0"/>
              </a:spcBef>
              <a:spcAft>
                <a:spcPts val="0"/>
              </a:spcAft>
              <a:buClrTx/>
              <a:buSzTx/>
              <a:buFontTx/>
              <a:buNone/>
              <a:tabLst/>
              <a:defRPr/>
            </a:pPr>
            <a:fld id="{45554624-F2E3-46CC-90C1-ED011B4189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502983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0.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microsoft.com/office/2007/relationships/media" Target="../media/media2.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slideLayout" Target="../slideLayouts/slideLayout13.xml"/><Relationship Id="rId10" Type="http://schemas.openxmlformats.org/officeDocument/2006/relationships/image" Target="../media/image8.svg"/><Relationship Id="rId4" Type="http://schemas.openxmlformats.org/officeDocument/2006/relationships/audio" Target="../media/media2.mp3"/><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3050" y="-29372"/>
            <a:ext cx="12191999" cy="6857991"/>
          </a:xfrm>
          <a:prstGeom prst="rect">
            <a:avLst/>
          </a:prstGeom>
        </p:spPr>
      </p:pic>
      <p:sp>
        <p:nvSpPr>
          <p:cNvPr id="10" name="Hộp Văn bản 9"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C2202BE-FB57-4E81-83EF-0EA40E864761}"/>
              </a:ext>
            </a:extLst>
          </p:cNvPr>
          <p:cNvSpPr txBox="1"/>
          <p:nvPr/>
        </p:nvSpPr>
        <p:spPr>
          <a:xfrm>
            <a:off x="284160" y="1338788"/>
            <a:ext cx="3634282" cy="101566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TOÁN </a:t>
            </a:r>
            <a:r>
              <a:rPr kumimoji="0" lang="en-US" sz="60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8</a:t>
            </a:r>
            <a:endPar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1" name="Hộp Văn bản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D2B28935-FE08-4EA8-AA06-C7169869F84A}"/>
              </a:ext>
            </a:extLst>
          </p:cNvPr>
          <p:cNvSpPr txBox="1"/>
          <p:nvPr/>
        </p:nvSpPr>
        <p:spPr>
          <a:xfrm>
            <a:off x="3050" y="6150104"/>
            <a:ext cx="12179809" cy="70788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NĂM HỌC</a:t>
            </a:r>
            <a:r>
              <a:rPr kumimoji="0" lang="en-US" sz="40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 2024 - 2025</a:t>
            </a:r>
            <a:endPar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4" name="Hộp Văn bản 1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3AC0B02-5D75-D7CA-3E91-F132A5C6CD6B}"/>
              </a:ext>
            </a:extLst>
          </p:cNvPr>
          <p:cNvSpPr txBox="1"/>
          <p:nvPr/>
        </p:nvSpPr>
        <p:spPr>
          <a:xfrm>
            <a:off x="2656548" y="116099"/>
            <a:ext cx="5974834" cy="107721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UBND THỊ XÃ HOÀI NHƠN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TRƯỜNG THCS HOÀI MỸ</a:t>
            </a:r>
            <a:endPar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2347987" y="4272596"/>
            <a:ext cx="6591955" cy="523220"/>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Calibri"/>
                <a:ea typeface="+mn-ea"/>
                <a:cs typeface="+mn-cs"/>
              </a:rPr>
              <a:t>GV thực hiện: NGUYỄN TƯỜNG ĐẠT</a:t>
            </a:r>
            <a:endPar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3061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295042-E2D9-FE10-2E95-57A56C81EB3D}"/>
              </a:ext>
            </a:extLst>
          </p:cNvPr>
          <p:cNvGrpSpPr/>
          <p:nvPr/>
        </p:nvGrpSpPr>
        <p:grpSpPr>
          <a:xfrm>
            <a:off x="161899" y="424275"/>
            <a:ext cx="6561117" cy="1543949"/>
            <a:chOff x="457198" y="1024269"/>
            <a:chExt cx="9841676" cy="2315924"/>
          </a:xfrm>
        </p:grpSpPr>
        <p:sp>
          <p:nvSpPr>
            <p:cNvPr id="4" name="Rectangle 3">
              <a:extLst>
                <a:ext uri="{FF2B5EF4-FFF2-40B4-BE49-F238E27FC236}">
                  <a16:creationId xmlns:a16="http://schemas.microsoft.com/office/drawing/2014/main" id="{E12C1939-49BC-2F3D-2226-E50B0B5092D1}"/>
                </a:ext>
              </a:extLst>
            </p:cNvPr>
            <p:cNvSpPr/>
            <p:nvPr/>
          </p:nvSpPr>
          <p:spPr>
            <a:xfrm>
              <a:off x="457198" y="1024269"/>
              <a:ext cx="9841676" cy="2315924"/>
            </a:xfrm>
            <a:prstGeom prst="rect">
              <a:avLst/>
            </a:prstGeom>
          </p:spPr>
          <p:txBody>
            <a:bodyPr wrap="square">
              <a:spAutoFit/>
            </a:bodyPr>
            <a:lstStyle/>
            <a:p>
              <a:pPr marL="0" marR="0" lvl="0" indent="0" algn="just" defTabSz="609539" eaLnBrk="1" fontAlgn="auto" latinLnBrk="0" hangingPunct="1">
                <a:lnSpc>
                  <a:spcPct val="150000"/>
                </a:lnSpc>
                <a:spcBef>
                  <a:spcPts val="0"/>
                </a:spcBef>
                <a:spcAft>
                  <a:spcPts val="333"/>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a:t>
              </a:r>
              <a:r>
                <a:rPr kumimoji="0" lang="vi-VN"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b) Hãy hoàn thiện biểu đồ ở Hình 17 để nhận được biểu đồ đoạn thẳng biểu diễn GDP của Việt Nam trong các năm trên.</a:t>
              </a:r>
            </a:p>
          </p:txBody>
        </p:sp>
        <p:sp>
          <p:nvSpPr>
            <p:cNvPr id="3" name="Rounded Rectangle 1">
              <a:extLst>
                <a:ext uri="{FF2B5EF4-FFF2-40B4-BE49-F238E27FC236}">
                  <a16:creationId xmlns:a16="http://schemas.microsoft.com/office/drawing/2014/main" id="{69A26AA2-3FAA-5744-AB54-72A98329E7EF}"/>
                </a:ext>
              </a:extLst>
            </p:cNvPr>
            <p:cNvSpPr/>
            <p:nvPr/>
          </p:nvSpPr>
          <p:spPr>
            <a:xfrm>
              <a:off x="457198" y="1075241"/>
              <a:ext cx="2057400" cy="737994"/>
            </a:xfrm>
            <a:prstGeom prst="roundRect">
              <a:avLst/>
            </a:prstGeom>
            <a:solidFill>
              <a:srgbClr val="4F81BD">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609539"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Ví</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dụ</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9</a:t>
              </a:r>
            </a:p>
          </p:txBody>
        </p:sp>
      </p:grpSp>
      <p:pic>
        <p:nvPicPr>
          <p:cNvPr id="5" name="Picture 4">
            <a:extLst>
              <a:ext uri="{FF2B5EF4-FFF2-40B4-BE49-F238E27FC236}">
                <a16:creationId xmlns:a16="http://schemas.microsoft.com/office/drawing/2014/main" id="{E9E27C38-EEED-FE76-E8AF-04016AE44550}"/>
              </a:ext>
            </a:extLst>
          </p:cNvPr>
          <p:cNvPicPr>
            <a:picLocks noChangeAspect="1"/>
          </p:cNvPicPr>
          <p:nvPr/>
        </p:nvPicPr>
        <p:blipFill rotWithShape="1">
          <a:blip r:embed="rId2">
            <a:extLst>
              <a:ext uri="{28A0092B-C50C-407E-A947-70E740481C1C}">
                <a14:useLocalDpi xmlns:a14="http://schemas.microsoft.com/office/drawing/2010/main" val="0"/>
              </a:ext>
            </a:extLst>
          </a:blip>
          <a:srcRect l="56377" t="666" r="9571" b="18845"/>
          <a:stretch/>
        </p:blipFill>
        <p:spPr>
          <a:xfrm>
            <a:off x="161899" y="1968224"/>
            <a:ext cx="4281713" cy="4698328"/>
          </a:xfrm>
          <a:prstGeom prst="rect">
            <a:avLst/>
          </a:prstGeom>
        </p:spPr>
      </p:pic>
      <p:pic>
        <p:nvPicPr>
          <p:cNvPr id="6" name="Picture 5"/>
          <p:cNvPicPr>
            <a:picLocks noChangeAspect="1"/>
          </p:cNvPicPr>
          <p:nvPr/>
        </p:nvPicPr>
        <p:blipFill>
          <a:blip r:embed="rId3"/>
          <a:stretch>
            <a:fillRect/>
          </a:stretch>
        </p:blipFill>
        <p:spPr>
          <a:xfrm>
            <a:off x="6254264" y="1306704"/>
            <a:ext cx="5352752" cy="1475360"/>
          </a:xfrm>
          <a:prstGeom prst="rect">
            <a:avLst/>
          </a:prstGeom>
        </p:spPr>
      </p:pic>
      <p:pic>
        <p:nvPicPr>
          <p:cNvPr id="7" name="Picture 6"/>
          <p:cNvPicPr>
            <a:picLocks noChangeAspect="1"/>
          </p:cNvPicPr>
          <p:nvPr/>
        </p:nvPicPr>
        <p:blipFill>
          <a:blip r:embed="rId4"/>
          <a:stretch>
            <a:fillRect/>
          </a:stretch>
        </p:blipFill>
        <p:spPr>
          <a:xfrm>
            <a:off x="6565187" y="2749521"/>
            <a:ext cx="4730906" cy="4011516"/>
          </a:xfrm>
          <a:prstGeom prst="rect">
            <a:avLst/>
          </a:prstGeom>
        </p:spPr>
      </p:pic>
    </p:spTree>
    <p:extLst>
      <p:ext uri="{BB962C8B-B14F-4D97-AF65-F5344CB8AC3E}">
        <p14:creationId xmlns:p14="http://schemas.microsoft.com/office/powerpoint/2010/main" val="416845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295042-E2D9-FE10-2E95-57A56C81EB3D}"/>
              </a:ext>
            </a:extLst>
          </p:cNvPr>
          <p:cNvGrpSpPr/>
          <p:nvPr/>
        </p:nvGrpSpPr>
        <p:grpSpPr>
          <a:xfrm>
            <a:off x="318655" y="1785029"/>
            <a:ext cx="6619174" cy="3130842"/>
            <a:chOff x="457200" y="910029"/>
            <a:chExt cx="9928762" cy="4696263"/>
          </a:xfrm>
        </p:grpSpPr>
        <p:sp>
          <p:nvSpPr>
            <p:cNvPr id="4" name="Rectangle 3">
              <a:extLst>
                <a:ext uri="{FF2B5EF4-FFF2-40B4-BE49-F238E27FC236}">
                  <a16:creationId xmlns:a16="http://schemas.microsoft.com/office/drawing/2014/main" id="{E12C1939-49BC-2F3D-2226-E50B0B5092D1}"/>
                </a:ext>
              </a:extLst>
            </p:cNvPr>
            <p:cNvSpPr/>
            <p:nvPr/>
          </p:nvSpPr>
          <p:spPr>
            <a:xfrm>
              <a:off x="457200" y="1024269"/>
              <a:ext cx="9928762" cy="4582023"/>
            </a:xfrm>
            <a:prstGeom prst="rect">
              <a:avLst/>
            </a:prstGeom>
          </p:spPr>
          <p:txBody>
            <a:bodyPr wrap="square">
              <a:spAutoFit/>
            </a:bodyPr>
            <a:lstStyle/>
            <a:p>
              <a:pPr marL="0" marR="0" lvl="0" indent="0" algn="just" defTabSz="609539" eaLnBrk="1" fontAlgn="auto" latinLnBrk="0" hangingPunct="1">
                <a:lnSpc>
                  <a:spcPct val="125000"/>
                </a:lnSpc>
                <a:spcBef>
                  <a:spcPts val="0"/>
                </a:spcBef>
                <a:buClrTx/>
                <a:buSzTx/>
                <a:buFontTx/>
                <a:buNone/>
                <a:tabLst/>
                <a:defRPr/>
              </a:pPr>
              <a:r>
                <a:rPr kumimoji="0" lang="en-US"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a:t>
              </a:r>
              <a:r>
                <a:rPr kumimoji="0" lang="vi-VN"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Biểu đồ cột kép ở </a:t>
              </a:r>
              <a:r>
                <a:rPr kumimoji="0" lang="vi-VN" sz="2200" b="0" i="1"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Hình 19 </a:t>
              </a:r>
              <a:r>
                <a:rPr kumimoji="0" lang="vi-VN"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biểu diễn tổng sản phẩm trong nước của lĩnh vực </a:t>
              </a:r>
              <a:r>
                <a:rPr kumimoji="0" lang="vi-VN" sz="2200" b="0" i="0" u="none" strike="noStrike" kern="0" cap="none" spc="0" normalizeH="0" baseline="0" noProof="0" dirty="0">
                  <a:ln>
                    <a:noFill/>
                  </a:ln>
                  <a:solidFill>
                    <a:srgbClr val="00B050"/>
                  </a:solidFill>
                  <a:effectLst/>
                  <a:uLnTx/>
                  <a:uFillTx/>
                  <a:latin typeface="UTM Avo" panose="02040603050506020204" pitchFamily="18" charset="0"/>
                  <a:cs typeface="Arial" panose="020B0604020202020204" pitchFamily="34" charset="0"/>
                </a:rPr>
                <a:t>Nông, lâm nghiệp và thuỷ sản</a:t>
              </a:r>
              <a:r>
                <a:rPr kumimoji="0" lang="vi-VN"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a:t>
              </a:r>
              <a:r>
                <a:rPr kumimoji="0" lang="vi-VN" sz="2200" b="0" i="0" u="none" strike="noStrike" kern="0" cap="none" spc="0" normalizeH="0" baseline="0" noProof="0" dirty="0">
                  <a:ln>
                    <a:noFill/>
                  </a:ln>
                  <a:solidFill>
                    <a:schemeClr val="accent2">
                      <a:lumMod val="75000"/>
                    </a:schemeClr>
                  </a:solidFill>
                  <a:effectLst/>
                  <a:uLnTx/>
                  <a:uFillTx/>
                  <a:latin typeface="UTM Avo" panose="02040603050506020204" pitchFamily="18" charset="0"/>
                  <a:cs typeface="Arial" panose="020B0604020202020204" pitchFamily="34" charset="0"/>
                </a:rPr>
                <a:t>Công nghiệp và xây dựng</a:t>
              </a:r>
              <a:r>
                <a:rPr kumimoji="0" lang="vi-VN"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trong các năm 2017, 2018, 2019. Lập bảng số liệu tổng sản phẩm trong nước của hai lĩnh vực trên trong các năm 2017, 2018, 2019 theo mẫu sau (đơn vị: nghìn tỉ đồng):</a:t>
              </a:r>
            </a:p>
          </p:txBody>
        </p:sp>
        <p:sp>
          <p:nvSpPr>
            <p:cNvPr id="3" name="Rounded Rectangle 1">
              <a:extLst>
                <a:ext uri="{FF2B5EF4-FFF2-40B4-BE49-F238E27FC236}">
                  <a16:creationId xmlns:a16="http://schemas.microsoft.com/office/drawing/2014/main" id="{69A26AA2-3FAA-5744-AB54-72A98329E7EF}"/>
                </a:ext>
              </a:extLst>
            </p:cNvPr>
            <p:cNvSpPr/>
            <p:nvPr/>
          </p:nvSpPr>
          <p:spPr>
            <a:xfrm>
              <a:off x="533400" y="910029"/>
              <a:ext cx="2428502" cy="737994"/>
            </a:xfrm>
            <a:prstGeom prst="roundRect">
              <a:avLst/>
            </a:prstGeom>
            <a:solidFill>
              <a:srgbClr val="4F81BD">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609539"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Ví</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dụ</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10</a:t>
              </a:r>
            </a:p>
          </p:txBody>
        </p:sp>
      </p:grpSp>
      <p:pic>
        <p:nvPicPr>
          <p:cNvPr id="7" name="Picture 6">
            <a:extLst>
              <a:ext uri="{FF2B5EF4-FFF2-40B4-BE49-F238E27FC236}">
                <a16:creationId xmlns:a16="http://schemas.microsoft.com/office/drawing/2014/main" id="{F1E3C859-3D4B-C342-10B5-E524D7DA70E3}"/>
              </a:ext>
            </a:extLst>
          </p:cNvPr>
          <p:cNvPicPr>
            <a:picLocks noChangeAspect="1"/>
          </p:cNvPicPr>
          <p:nvPr/>
        </p:nvPicPr>
        <p:blipFill rotWithShape="1">
          <a:blip r:embed="rId2">
            <a:extLst>
              <a:ext uri="{28A0092B-C50C-407E-A947-70E740481C1C}">
                <a14:useLocalDpi xmlns:a14="http://schemas.microsoft.com/office/drawing/2010/main" val="0"/>
              </a:ext>
            </a:extLst>
          </a:blip>
          <a:srcRect l="54498"/>
          <a:stretch/>
        </p:blipFill>
        <p:spPr>
          <a:xfrm>
            <a:off x="7362863" y="1426781"/>
            <a:ext cx="4510482" cy="5119162"/>
          </a:xfrm>
          <a:prstGeom prst="rect">
            <a:avLst/>
          </a:prstGeom>
        </p:spPr>
      </p:pic>
      <p:pic>
        <p:nvPicPr>
          <p:cNvPr id="8" name="Picture 7">
            <a:extLst>
              <a:ext uri="{FF2B5EF4-FFF2-40B4-BE49-F238E27FC236}">
                <a16:creationId xmlns:a16="http://schemas.microsoft.com/office/drawing/2014/main" id="{EA3FF184-9AE0-E934-CB7D-1409C7AD3607}"/>
              </a:ext>
            </a:extLst>
          </p:cNvPr>
          <p:cNvPicPr>
            <a:picLocks noChangeAspect="1"/>
          </p:cNvPicPr>
          <p:nvPr/>
        </p:nvPicPr>
        <p:blipFill rotWithShape="1">
          <a:blip r:embed="rId2">
            <a:extLst>
              <a:ext uri="{28A0092B-C50C-407E-A947-70E740481C1C}">
                <a14:useLocalDpi xmlns:a14="http://schemas.microsoft.com/office/drawing/2010/main" val="0"/>
              </a:ext>
            </a:extLst>
          </a:blip>
          <a:srcRect l="8130" t="52163" r="44719" b="10829"/>
          <a:stretch/>
        </p:blipFill>
        <p:spPr>
          <a:xfrm>
            <a:off x="746619" y="4865153"/>
            <a:ext cx="5805183" cy="1814169"/>
          </a:xfrm>
          <a:prstGeom prst="rect">
            <a:avLst/>
          </a:prstGeom>
        </p:spPr>
      </p:pic>
      <p:pic>
        <p:nvPicPr>
          <p:cNvPr id="5" name="Picture 4"/>
          <p:cNvPicPr>
            <a:picLocks noChangeAspect="1"/>
          </p:cNvPicPr>
          <p:nvPr/>
        </p:nvPicPr>
        <p:blipFill>
          <a:blip r:embed="rId3"/>
          <a:stretch>
            <a:fillRect/>
          </a:stretch>
        </p:blipFill>
        <p:spPr>
          <a:xfrm>
            <a:off x="369455" y="116029"/>
            <a:ext cx="11534632" cy="749873"/>
          </a:xfrm>
          <a:prstGeom prst="rect">
            <a:avLst/>
          </a:prstGeom>
        </p:spPr>
      </p:pic>
      <p:pic>
        <p:nvPicPr>
          <p:cNvPr id="6" name="Picture 5"/>
          <p:cNvPicPr>
            <a:picLocks noChangeAspect="1"/>
          </p:cNvPicPr>
          <p:nvPr/>
        </p:nvPicPr>
        <p:blipFill>
          <a:blip r:embed="rId4"/>
          <a:stretch>
            <a:fillRect/>
          </a:stretch>
        </p:blipFill>
        <p:spPr>
          <a:xfrm>
            <a:off x="0" y="686830"/>
            <a:ext cx="11607790" cy="676715"/>
          </a:xfrm>
          <a:prstGeom prst="rect">
            <a:avLst/>
          </a:prstGeom>
        </p:spPr>
      </p:pic>
    </p:spTree>
    <p:extLst>
      <p:ext uri="{BB962C8B-B14F-4D97-AF65-F5344CB8AC3E}">
        <p14:creationId xmlns:p14="http://schemas.microsoft.com/office/powerpoint/2010/main" val="21425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29EB2C-48B1-2E93-4241-557CDED3397F}"/>
              </a:ext>
            </a:extLst>
          </p:cNvPr>
          <p:cNvSpPr/>
          <p:nvPr/>
        </p:nvSpPr>
        <p:spPr>
          <a:xfrm>
            <a:off x="5188130" y="1190007"/>
            <a:ext cx="6774300" cy="1754326"/>
          </a:xfrm>
          <a:prstGeom prst="rect">
            <a:avLst/>
          </a:prstGeom>
        </p:spPr>
        <p:txBody>
          <a:bodyPr wrap="square">
            <a:spAutoFit/>
          </a:bodyPr>
          <a:lstStyle/>
          <a:p>
            <a:pPr algn="just" defTabSz="609539">
              <a:lnSpc>
                <a:spcPct val="150000"/>
              </a:lnSpc>
              <a:defRPr/>
            </a:pPr>
            <a:r>
              <a:rPr lang="en-US" sz="2400" dirty="0">
                <a:solidFill>
                  <a:prstClr val="black"/>
                </a:solidFill>
                <a:latin typeface="UTM Avo" panose="02040603050506020204" pitchFamily="18" charset="0"/>
                <a:cs typeface="Arial" panose="020B0604020202020204" pitchFamily="34" charset="0"/>
              </a:rPr>
              <a:t>B</a:t>
            </a:r>
            <a:r>
              <a:rPr lang="vi-VN" sz="2400" dirty="0">
                <a:solidFill>
                  <a:prstClr val="black"/>
                </a:solidFill>
                <a:latin typeface="UTM Avo" panose="02040603050506020204" pitchFamily="18" charset="0"/>
                <a:cs typeface="Arial" panose="020B0604020202020204" pitchFamily="34" charset="0"/>
              </a:rPr>
              <a:t>ảng số liệu</a:t>
            </a:r>
            <a:r>
              <a:rPr lang="en-US" sz="2400" dirty="0">
                <a:solidFill>
                  <a:prstClr val="black"/>
                </a:solidFill>
                <a:latin typeface="UTM Avo" panose="02040603050506020204" pitchFamily="18" charset="0"/>
                <a:cs typeface="Arial" panose="020B0604020202020204" pitchFamily="34" charset="0"/>
              </a:rPr>
              <a:t> </a:t>
            </a:r>
            <a:r>
              <a:rPr lang="en-US" sz="2400" dirty="0" err="1">
                <a:solidFill>
                  <a:prstClr val="black"/>
                </a:solidFill>
                <a:latin typeface="UTM Avo" panose="02040603050506020204" pitchFamily="18" charset="0"/>
                <a:cs typeface="Arial" panose="020B0604020202020204" pitchFamily="34" charset="0"/>
              </a:rPr>
              <a:t>thống</a:t>
            </a:r>
            <a:r>
              <a:rPr lang="en-US" sz="2400" dirty="0">
                <a:solidFill>
                  <a:prstClr val="black"/>
                </a:solidFill>
                <a:latin typeface="UTM Avo" panose="02040603050506020204" pitchFamily="18" charset="0"/>
                <a:cs typeface="Arial" panose="020B0604020202020204" pitchFamily="34" charset="0"/>
              </a:rPr>
              <a:t> </a:t>
            </a:r>
            <a:r>
              <a:rPr lang="en-US" sz="2400" dirty="0" err="1">
                <a:solidFill>
                  <a:prstClr val="black"/>
                </a:solidFill>
                <a:latin typeface="UTM Avo" panose="02040603050506020204" pitchFamily="18" charset="0"/>
                <a:cs typeface="Arial" panose="020B0604020202020204" pitchFamily="34" charset="0"/>
              </a:rPr>
              <a:t>kê</a:t>
            </a:r>
            <a:r>
              <a:rPr lang="vi-VN" sz="2400" dirty="0">
                <a:solidFill>
                  <a:prstClr val="black"/>
                </a:solidFill>
                <a:latin typeface="UTM Avo" panose="02040603050506020204" pitchFamily="18" charset="0"/>
                <a:cs typeface="Arial" panose="020B0604020202020204" pitchFamily="34" charset="0"/>
              </a:rPr>
              <a:t> tổng sản phẩm trong nước của hai</a:t>
            </a:r>
            <a:r>
              <a:rPr lang="en-US" sz="2400" dirty="0">
                <a:solidFill>
                  <a:prstClr val="black"/>
                </a:solidFill>
                <a:latin typeface="UTM Avo" panose="02040603050506020204" pitchFamily="18" charset="0"/>
                <a:cs typeface="Arial" panose="020B0604020202020204" pitchFamily="34" charset="0"/>
              </a:rPr>
              <a:t> </a:t>
            </a:r>
            <a:r>
              <a:rPr lang="vi-VN" sz="2400" dirty="0">
                <a:solidFill>
                  <a:prstClr val="black"/>
                </a:solidFill>
                <a:latin typeface="UTM Avo" panose="02040603050506020204" pitchFamily="18" charset="0"/>
                <a:cs typeface="Arial" panose="020B0604020202020204" pitchFamily="34" charset="0"/>
              </a:rPr>
              <a:t>lĩnh vực trên trong các năm 2017, 2018, 2019 </a:t>
            </a:r>
            <a:r>
              <a:rPr lang="en-US" sz="2400" dirty="0" err="1">
                <a:solidFill>
                  <a:prstClr val="black"/>
                </a:solidFill>
                <a:latin typeface="UTM Avo" panose="02040603050506020204" pitchFamily="18" charset="0"/>
                <a:cs typeface="Arial" panose="020B0604020202020204" pitchFamily="34" charset="0"/>
              </a:rPr>
              <a:t>như</a:t>
            </a:r>
            <a:r>
              <a:rPr lang="en-US" sz="2400" dirty="0">
                <a:solidFill>
                  <a:prstClr val="black"/>
                </a:solidFill>
                <a:latin typeface="UTM Avo" panose="02040603050506020204" pitchFamily="18" charset="0"/>
                <a:cs typeface="Arial" panose="020B0604020202020204" pitchFamily="34" charset="0"/>
              </a:rPr>
              <a:t> </a:t>
            </a:r>
            <a:r>
              <a:rPr lang="vi-VN" sz="2400" dirty="0">
                <a:solidFill>
                  <a:prstClr val="black"/>
                </a:solidFill>
                <a:latin typeface="UTM Avo" panose="02040603050506020204" pitchFamily="18" charset="0"/>
                <a:cs typeface="Arial" panose="020B0604020202020204" pitchFamily="34" charset="0"/>
              </a:rPr>
              <a:t>sau (đơn vị: nghìn tỉ đồng):</a:t>
            </a:r>
          </a:p>
        </p:txBody>
      </p:sp>
      <p:grpSp>
        <p:nvGrpSpPr>
          <p:cNvPr id="10" name="Group 9">
            <a:extLst>
              <a:ext uri="{FF2B5EF4-FFF2-40B4-BE49-F238E27FC236}">
                <a16:creationId xmlns:a16="http://schemas.microsoft.com/office/drawing/2014/main" id="{FF82A590-4A8A-15BE-F32C-B17B6C6F76EC}"/>
              </a:ext>
            </a:extLst>
          </p:cNvPr>
          <p:cNvGrpSpPr/>
          <p:nvPr/>
        </p:nvGrpSpPr>
        <p:grpSpPr>
          <a:xfrm>
            <a:off x="5198047" y="0"/>
            <a:ext cx="1351767" cy="914400"/>
            <a:chOff x="1048490" y="798947"/>
            <a:chExt cx="2027650" cy="1371600"/>
          </a:xfrm>
        </p:grpSpPr>
        <p:pic>
          <p:nvPicPr>
            <p:cNvPr id="11" name="Picture 10">
              <a:extLst>
                <a:ext uri="{FF2B5EF4-FFF2-40B4-BE49-F238E27FC236}">
                  <a16:creationId xmlns:a16="http://schemas.microsoft.com/office/drawing/2014/main" id="{4FC04DA8-64FF-327A-D562-E04ED20B61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490" y="798947"/>
              <a:ext cx="1997899" cy="1371600"/>
            </a:xfrm>
            <a:prstGeom prst="rect">
              <a:avLst/>
            </a:prstGeom>
          </p:spPr>
        </p:pic>
        <p:sp>
          <p:nvSpPr>
            <p:cNvPr id="12" name="TextBox 11">
              <a:extLst>
                <a:ext uri="{FF2B5EF4-FFF2-40B4-BE49-F238E27FC236}">
                  <a16:creationId xmlns:a16="http://schemas.microsoft.com/office/drawing/2014/main" id="{925F3A0E-5AE5-80CD-6D14-49E789C88402}"/>
                </a:ext>
              </a:extLst>
            </p:cNvPr>
            <p:cNvSpPr txBox="1"/>
            <p:nvPr/>
          </p:nvSpPr>
          <p:spPr>
            <a:xfrm>
              <a:off x="1110324" y="1059631"/>
              <a:ext cx="1965816" cy="692498"/>
            </a:xfrm>
            <a:prstGeom prst="rect">
              <a:avLst/>
            </a:prstGeom>
            <a:noFill/>
          </p:spPr>
          <p:txBody>
            <a:bodyPr wrap="square" rtlCol="0">
              <a:spAutoFit/>
            </a:bodyPr>
            <a:lstStyle/>
            <a:p>
              <a:pPr algn="ctr" defTabSz="609630">
                <a:defRPr/>
              </a:pPr>
              <a:r>
                <a:rPr lang="en-US" sz="2400" b="1" dirty="0" err="1">
                  <a:solidFill>
                    <a:srgbClr val="1F497D"/>
                  </a:solidFill>
                  <a:latin typeface="UTM Avo" panose="02040603050506020204" pitchFamily="18" charset="0"/>
                  <a:cs typeface="Arial" panose="020B0604020202020204" pitchFamily="34" charset="0"/>
                </a:rPr>
                <a:t>Giải</a:t>
              </a:r>
              <a:r>
                <a:rPr lang="en-US" sz="2400" b="1" dirty="0">
                  <a:solidFill>
                    <a:srgbClr val="1F497D"/>
                  </a:solidFill>
                  <a:latin typeface="UTM Avo" panose="02040603050506020204" pitchFamily="18" charset="0"/>
                  <a:cs typeface="Arial" panose="020B0604020202020204" pitchFamily="34" charset="0"/>
                </a:rPr>
                <a:t>:</a:t>
              </a:r>
            </a:p>
          </p:txBody>
        </p:sp>
      </p:grpSp>
      <p:pic>
        <p:nvPicPr>
          <p:cNvPr id="13" name="Picture 12">
            <a:extLst>
              <a:ext uri="{FF2B5EF4-FFF2-40B4-BE49-F238E27FC236}">
                <a16:creationId xmlns:a16="http://schemas.microsoft.com/office/drawing/2014/main" id="{D3B85088-A42B-E211-85AF-27A91FD3356C}"/>
              </a:ext>
            </a:extLst>
          </p:cNvPr>
          <p:cNvPicPr>
            <a:picLocks noChangeAspect="1"/>
          </p:cNvPicPr>
          <p:nvPr/>
        </p:nvPicPr>
        <p:blipFill rotWithShape="1">
          <a:blip r:embed="rId3">
            <a:extLst>
              <a:ext uri="{28A0092B-C50C-407E-A947-70E740481C1C}">
                <a14:useLocalDpi xmlns:a14="http://schemas.microsoft.com/office/drawing/2010/main" val="0"/>
              </a:ext>
            </a:extLst>
          </a:blip>
          <a:srcRect l="6753" t="74709" r="7099" b="3069"/>
          <a:stretch/>
        </p:blipFill>
        <p:spPr>
          <a:xfrm>
            <a:off x="5198047" y="3458411"/>
            <a:ext cx="6754466" cy="2177143"/>
          </a:xfrm>
          <a:prstGeom prst="rect">
            <a:avLst/>
          </a:prstGeom>
        </p:spPr>
      </p:pic>
      <p:pic>
        <p:nvPicPr>
          <p:cNvPr id="2" name="Picture 1"/>
          <p:cNvPicPr>
            <a:picLocks noChangeAspect="1"/>
          </p:cNvPicPr>
          <p:nvPr/>
        </p:nvPicPr>
        <p:blipFill>
          <a:blip r:embed="rId4"/>
          <a:stretch>
            <a:fillRect/>
          </a:stretch>
        </p:blipFill>
        <p:spPr>
          <a:xfrm>
            <a:off x="222068" y="1190007"/>
            <a:ext cx="4511431" cy="5121084"/>
          </a:xfrm>
          <a:prstGeom prst="rect">
            <a:avLst/>
          </a:prstGeom>
        </p:spPr>
      </p:pic>
      <p:sp>
        <p:nvSpPr>
          <p:cNvPr id="3" name="TextBox 2"/>
          <p:cNvSpPr txBox="1"/>
          <p:nvPr/>
        </p:nvSpPr>
        <p:spPr>
          <a:xfrm>
            <a:off x="222068" y="635454"/>
            <a:ext cx="5133703" cy="461665"/>
          </a:xfrm>
          <a:prstGeom prst="rect">
            <a:avLst/>
          </a:prstGeom>
          <a:noFill/>
        </p:spPr>
        <p:txBody>
          <a:bodyPr wrap="square" rtlCol="0">
            <a:spAutoFit/>
          </a:bodyPr>
          <a:lstStyle/>
          <a:p>
            <a:r>
              <a:rPr lang="vi-VN" sz="2400" dirty="0" smtClean="0">
                <a:solidFill>
                  <a:srgbClr val="FF0000"/>
                </a:solidFill>
                <a:latin typeface="Times New Roman" panose="02020603050405020304" pitchFamily="18" charset="0"/>
                <a:cs typeface="Times New Roman" panose="02020603050405020304" pitchFamily="18" charset="0"/>
              </a:rPr>
              <a:t>Dựa vào biểu đồ hình cột kép (Hình 19)</a:t>
            </a:r>
            <a:endParaRPr lang="vi-VN"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19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295042-E2D9-FE10-2E95-57A56C81EB3D}"/>
              </a:ext>
            </a:extLst>
          </p:cNvPr>
          <p:cNvGrpSpPr/>
          <p:nvPr/>
        </p:nvGrpSpPr>
        <p:grpSpPr>
          <a:xfrm>
            <a:off x="268183" y="1207677"/>
            <a:ext cx="11655631" cy="2233738"/>
            <a:chOff x="457198" y="910029"/>
            <a:chExt cx="17483448" cy="3350607"/>
          </a:xfrm>
        </p:grpSpPr>
        <p:sp>
          <p:nvSpPr>
            <p:cNvPr id="4" name="Rectangle 3">
              <a:extLst>
                <a:ext uri="{FF2B5EF4-FFF2-40B4-BE49-F238E27FC236}">
                  <a16:creationId xmlns:a16="http://schemas.microsoft.com/office/drawing/2014/main" id="{E12C1939-49BC-2F3D-2226-E50B0B5092D1}"/>
                </a:ext>
              </a:extLst>
            </p:cNvPr>
            <p:cNvSpPr/>
            <p:nvPr/>
          </p:nvSpPr>
          <p:spPr>
            <a:xfrm>
              <a:off x="457198" y="1024269"/>
              <a:ext cx="17483448" cy="3236367"/>
            </a:xfrm>
            <a:prstGeom prst="rect">
              <a:avLst/>
            </a:prstGeom>
          </p:spPr>
          <p:txBody>
            <a:bodyPr wrap="square">
              <a:spAutoFit/>
            </a:bodyPr>
            <a:lstStyle/>
            <a:p>
              <a:pPr marL="0" marR="0" lvl="0" indent="0" algn="just" defTabSz="609539" eaLnBrk="1" fontAlgn="auto" latinLnBrk="0" hangingPunct="1">
                <a:lnSpc>
                  <a:spcPct val="125000"/>
                </a:lnSpc>
                <a:spcBef>
                  <a:spcPts val="0"/>
                </a:spcBef>
                <a:buClrTx/>
                <a:buSzTx/>
                <a:buFontTx/>
                <a:buNone/>
                <a:tabLst/>
                <a:defRPr/>
              </a:pPr>
              <a:r>
                <a:rPr kumimoji="0" lang="en-US"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a:t>
              </a:r>
              <a:r>
                <a:rPr kumimoji="0" lang="vi-VN"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Biểu đồ cột ở Hình 20 biểu diễn tỉ lệ phần trăm sản phẩm bán được của một doanh nghiệp trong bốn quý của năm 2021. Hãy hoàn thiện biểu đồ ở Hình 21 để nhận được biểu đồ hình quạt tròn biểu diễn các dữ liệu thống kê trên. Biết rằng hình tròn biểu diễn dữ liệu ở Hình 21 đã được chia sẵn thành các hình quạt, mỗi hình quạt ứng với 10%.</a:t>
              </a:r>
            </a:p>
          </p:txBody>
        </p:sp>
        <p:sp>
          <p:nvSpPr>
            <p:cNvPr id="3" name="Rounded Rectangle 1">
              <a:extLst>
                <a:ext uri="{FF2B5EF4-FFF2-40B4-BE49-F238E27FC236}">
                  <a16:creationId xmlns:a16="http://schemas.microsoft.com/office/drawing/2014/main" id="{69A26AA2-3FAA-5744-AB54-72A98329E7EF}"/>
                </a:ext>
              </a:extLst>
            </p:cNvPr>
            <p:cNvSpPr/>
            <p:nvPr/>
          </p:nvSpPr>
          <p:spPr>
            <a:xfrm>
              <a:off x="533400" y="910029"/>
              <a:ext cx="2428502" cy="737994"/>
            </a:xfrm>
            <a:prstGeom prst="roundRect">
              <a:avLst/>
            </a:prstGeom>
            <a:solidFill>
              <a:srgbClr val="4F81BD">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609539"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Ví</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dụ</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11</a:t>
              </a:r>
            </a:p>
          </p:txBody>
        </p:sp>
      </p:grpSp>
      <p:pic>
        <p:nvPicPr>
          <p:cNvPr id="6" name="Picture 5">
            <a:extLst>
              <a:ext uri="{FF2B5EF4-FFF2-40B4-BE49-F238E27FC236}">
                <a16:creationId xmlns:a16="http://schemas.microsoft.com/office/drawing/2014/main" id="{452A9690-0A63-239C-18D3-CD057B24CFD6}"/>
              </a:ext>
            </a:extLst>
          </p:cNvPr>
          <p:cNvPicPr>
            <a:picLocks noChangeAspect="1"/>
          </p:cNvPicPr>
          <p:nvPr/>
        </p:nvPicPr>
        <p:blipFill rotWithShape="1">
          <a:blip r:embed="rId2">
            <a:extLst>
              <a:ext uri="{28A0092B-C50C-407E-A947-70E740481C1C}">
                <a14:useLocalDpi xmlns:a14="http://schemas.microsoft.com/office/drawing/2010/main" val="0"/>
              </a:ext>
            </a:extLst>
          </a:blip>
          <a:srcRect l="10558" t="36741" r="7272"/>
          <a:stretch/>
        </p:blipFill>
        <p:spPr>
          <a:xfrm>
            <a:off x="1937985" y="3131262"/>
            <a:ext cx="8542066" cy="3377115"/>
          </a:xfrm>
          <a:prstGeom prst="rect">
            <a:avLst/>
          </a:prstGeom>
        </p:spPr>
      </p:pic>
      <p:pic>
        <p:nvPicPr>
          <p:cNvPr id="5" name="Picture 4"/>
          <p:cNvPicPr>
            <a:picLocks noChangeAspect="1"/>
          </p:cNvPicPr>
          <p:nvPr/>
        </p:nvPicPr>
        <p:blipFill>
          <a:blip r:embed="rId3"/>
          <a:stretch>
            <a:fillRect/>
          </a:stretch>
        </p:blipFill>
        <p:spPr>
          <a:xfrm>
            <a:off x="328683" y="43287"/>
            <a:ext cx="11534632" cy="749873"/>
          </a:xfrm>
          <a:prstGeom prst="rect">
            <a:avLst/>
          </a:prstGeom>
        </p:spPr>
      </p:pic>
      <p:pic>
        <p:nvPicPr>
          <p:cNvPr id="7" name="Picture 6"/>
          <p:cNvPicPr>
            <a:picLocks noChangeAspect="1"/>
          </p:cNvPicPr>
          <p:nvPr/>
        </p:nvPicPr>
        <p:blipFill>
          <a:blip r:embed="rId4"/>
          <a:stretch>
            <a:fillRect/>
          </a:stretch>
        </p:blipFill>
        <p:spPr>
          <a:xfrm>
            <a:off x="0" y="530962"/>
            <a:ext cx="11607790" cy="676715"/>
          </a:xfrm>
          <a:prstGeom prst="rect">
            <a:avLst/>
          </a:prstGeom>
        </p:spPr>
      </p:pic>
    </p:spTree>
    <p:extLst>
      <p:ext uri="{BB962C8B-B14F-4D97-AF65-F5344CB8AC3E}">
        <p14:creationId xmlns:p14="http://schemas.microsoft.com/office/powerpoint/2010/main" val="212396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196F8DC-1BE3-E38D-FA2B-DC6489DE4DAE}"/>
              </a:ext>
            </a:extLst>
          </p:cNvPr>
          <p:cNvGrpSpPr/>
          <p:nvPr/>
        </p:nvGrpSpPr>
        <p:grpSpPr>
          <a:xfrm>
            <a:off x="6563116" y="95685"/>
            <a:ext cx="1351767" cy="914400"/>
            <a:chOff x="1048490" y="798947"/>
            <a:chExt cx="2027650" cy="1371600"/>
          </a:xfrm>
        </p:grpSpPr>
        <p:pic>
          <p:nvPicPr>
            <p:cNvPr id="15" name="Picture 14">
              <a:extLst>
                <a:ext uri="{FF2B5EF4-FFF2-40B4-BE49-F238E27FC236}">
                  <a16:creationId xmlns:a16="http://schemas.microsoft.com/office/drawing/2014/main" id="{D3DFA3CE-5ACA-B756-CC83-DE8973F96E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490" y="798947"/>
              <a:ext cx="1997899" cy="1371600"/>
            </a:xfrm>
            <a:prstGeom prst="rect">
              <a:avLst/>
            </a:prstGeom>
          </p:spPr>
        </p:pic>
        <p:sp>
          <p:nvSpPr>
            <p:cNvPr id="16" name="TextBox 15">
              <a:extLst>
                <a:ext uri="{FF2B5EF4-FFF2-40B4-BE49-F238E27FC236}">
                  <a16:creationId xmlns:a16="http://schemas.microsoft.com/office/drawing/2014/main" id="{6C04A4C7-43BE-21BD-D7D7-11DFD24B0737}"/>
                </a:ext>
              </a:extLst>
            </p:cNvPr>
            <p:cNvSpPr txBox="1"/>
            <p:nvPr/>
          </p:nvSpPr>
          <p:spPr>
            <a:xfrm>
              <a:off x="1110324" y="1059631"/>
              <a:ext cx="1965816" cy="692498"/>
            </a:xfrm>
            <a:prstGeom prst="rect">
              <a:avLst/>
            </a:prstGeom>
            <a:noFill/>
          </p:spPr>
          <p:txBody>
            <a:bodyPr wrap="square" rtlCol="0">
              <a:spAutoFit/>
            </a:bodyPr>
            <a:lstStyle/>
            <a:p>
              <a:pPr algn="ctr" defTabSz="609630">
                <a:defRPr/>
              </a:pPr>
              <a:r>
                <a:rPr lang="en-US" sz="2400" b="1" dirty="0" err="1">
                  <a:solidFill>
                    <a:srgbClr val="1F497D"/>
                  </a:solidFill>
                  <a:latin typeface="UTM Avo" panose="02040603050506020204" pitchFamily="18" charset="0"/>
                  <a:cs typeface="Arial" panose="020B0604020202020204" pitchFamily="34" charset="0"/>
                </a:rPr>
                <a:t>Giải</a:t>
              </a:r>
              <a:r>
                <a:rPr lang="en-US" sz="2400" b="1" dirty="0">
                  <a:solidFill>
                    <a:srgbClr val="1F497D"/>
                  </a:solidFill>
                  <a:latin typeface="UTM Avo" panose="02040603050506020204" pitchFamily="18" charset="0"/>
                  <a:cs typeface="Arial" panose="020B0604020202020204" pitchFamily="34" charset="0"/>
                </a:rPr>
                <a:t>:</a:t>
              </a:r>
            </a:p>
          </p:txBody>
        </p:sp>
      </p:grpSp>
      <p:sp>
        <p:nvSpPr>
          <p:cNvPr id="17" name="Rectangle 16">
            <a:extLst>
              <a:ext uri="{FF2B5EF4-FFF2-40B4-BE49-F238E27FC236}">
                <a16:creationId xmlns:a16="http://schemas.microsoft.com/office/drawing/2014/main" id="{8A667CBA-E148-37FF-AA88-F09620AA892D}"/>
              </a:ext>
            </a:extLst>
          </p:cNvPr>
          <p:cNvSpPr/>
          <p:nvPr/>
        </p:nvSpPr>
        <p:spPr>
          <a:xfrm>
            <a:off x="273606" y="376501"/>
            <a:ext cx="5539983" cy="2308324"/>
          </a:xfrm>
          <a:prstGeom prst="rect">
            <a:avLst/>
          </a:prstGeom>
        </p:spPr>
        <p:txBody>
          <a:bodyPr wrap="square">
            <a:spAutoFit/>
          </a:bodyPr>
          <a:lstStyle/>
          <a:p>
            <a:pPr algn="just" defTabSz="609539">
              <a:lnSpc>
                <a:spcPct val="150000"/>
              </a:lnSpc>
              <a:defRPr/>
            </a:pPr>
            <a:r>
              <a:rPr lang="vi-VN" sz="2400" dirty="0">
                <a:solidFill>
                  <a:prstClr val="black"/>
                </a:solidFill>
                <a:latin typeface="UTM Avo" panose="02040603050506020204" pitchFamily="18" charset="0"/>
                <a:cs typeface="Arial" panose="020B0604020202020204" pitchFamily="34" charset="0"/>
              </a:rPr>
              <a:t>Do tỉ lệ phần trăm sản phẩm bán được trong Quý I là 30% nên ta tô cùng màu cho ba hình quạt chia sẵn liền nhau để biểu diễn tỉ lệ đó. </a:t>
            </a:r>
          </a:p>
        </p:txBody>
      </p:sp>
      <p:sp>
        <p:nvSpPr>
          <p:cNvPr id="18" name="Rectangle 17">
            <a:extLst>
              <a:ext uri="{FF2B5EF4-FFF2-40B4-BE49-F238E27FC236}">
                <a16:creationId xmlns:a16="http://schemas.microsoft.com/office/drawing/2014/main" id="{7320A911-D3E9-3279-247E-0709F61DCC93}"/>
              </a:ext>
            </a:extLst>
          </p:cNvPr>
          <p:cNvSpPr/>
          <p:nvPr/>
        </p:nvSpPr>
        <p:spPr>
          <a:xfrm>
            <a:off x="280812" y="2751992"/>
            <a:ext cx="5979249" cy="2783839"/>
          </a:xfrm>
          <a:prstGeom prst="rect">
            <a:avLst/>
          </a:prstGeom>
        </p:spPr>
        <p:txBody>
          <a:bodyPr wrap="square">
            <a:spAutoFit/>
          </a:bodyPr>
          <a:lstStyle/>
          <a:p>
            <a:pPr algn="just" defTabSz="609539">
              <a:lnSpc>
                <a:spcPct val="150000"/>
              </a:lnSpc>
            </a:pPr>
            <a:r>
              <a:rPr lang="vi-VN" sz="2400" dirty="0">
                <a:solidFill>
                  <a:prstClr val="black"/>
                </a:solidFill>
                <a:latin typeface="UTM Avo" panose="02040603050506020204" pitchFamily="18" charset="0"/>
                <a:cs typeface="Arial" panose="020B0604020202020204" pitchFamily="34" charset="0"/>
              </a:rPr>
              <a:t>Ta cũng làm tương tự đối với các tỉ lệ phần trăm sản phẩm bán được trong các quý còn lại. Biểu đồ hình quạt tròn ở </a:t>
            </a:r>
            <a:r>
              <a:rPr lang="vi-VN" sz="2400" i="1" dirty="0">
                <a:solidFill>
                  <a:prstClr val="black"/>
                </a:solidFill>
                <a:latin typeface="UTM Avo" panose="02040603050506020204" pitchFamily="18" charset="0"/>
                <a:cs typeface="Arial" panose="020B0604020202020204" pitchFamily="34" charset="0"/>
              </a:rPr>
              <a:t>Hình 22 </a:t>
            </a:r>
            <a:r>
              <a:rPr lang="vi-VN" sz="2400" dirty="0">
                <a:solidFill>
                  <a:prstClr val="black"/>
                </a:solidFill>
                <a:latin typeface="UTM Avo" panose="02040603050506020204" pitchFamily="18" charset="0"/>
                <a:cs typeface="Arial" panose="020B0604020202020204" pitchFamily="34" charset="0"/>
              </a:rPr>
              <a:t>biểu diễn các dữ liệu thống kê đã cho.</a:t>
            </a:r>
          </a:p>
        </p:txBody>
      </p:sp>
      <p:pic>
        <p:nvPicPr>
          <p:cNvPr id="2" name="Picture 1">
            <a:extLst>
              <a:ext uri="{FF2B5EF4-FFF2-40B4-BE49-F238E27FC236}">
                <a16:creationId xmlns:a16="http://schemas.microsoft.com/office/drawing/2014/main" id="{4F037FA6-19EE-BCBD-FB9A-DFC9E32B7DBE}"/>
              </a:ext>
            </a:extLst>
          </p:cNvPr>
          <p:cNvPicPr>
            <a:picLocks noChangeAspect="1"/>
          </p:cNvPicPr>
          <p:nvPr/>
        </p:nvPicPr>
        <p:blipFill>
          <a:blip r:embed="rId3"/>
          <a:stretch>
            <a:fillRect/>
          </a:stretch>
        </p:blipFill>
        <p:spPr>
          <a:xfrm>
            <a:off x="7229082" y="3467524"/>
            <a:ext cx="3514286" cy="3390476"/>
          </a:xfrm>
          <a:prstGeom prst="rect">
            <a:avLst/>
          </a:prstGeom>
        </p:spPr>
      </p:pic>
      <p:pic>
        <p:nvPicPr>
          <p:cNvPr id="3" name="Picture 2"/>
          <p:cNvPicPr>
            <a:picLocks noChangeAspect="1"/>
          </p:cNvPicPr>
          <p:nvPr/>
        </p:nvPicPr>
        <p:blipFill>
          <a:blip r:embed="rId4"/>
          <a:stretch>
            <a:fillRect/>
          </a:stretch>
        </p:blipFill>
        <p:spPr>
          <a:xfrm>
            <a:off x="5813589" y="1271239"/>
            <a:ext cx="5898800" cy="2332573"/>
          </a:xfrm>
          <a:prstGeom prst="rect">
            <a:avLst/>
          </a:prstGeom>
        </p:spPr>
      </p:pic>
    </p:spTree>
    <p:extLst>
      <p:ext uri="{BB962C8B-B14F-4D97-AF65-F5344CB8AC3E}">
        <p14:creationId xmlns:p14="http://schemas.microsoft.com/office/powerpoint/2010/main" val="85885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1668F7-3F3C-9797-601C-E9BB7193CF8E}"/>
              </a:ext>
            </a:extLst>
          </p:cNvPr>
          <p:cNvSpPr/>
          <p:nvPr/>
        </p:nvSpPr>
        <p:spPr>
          <a:xfrm>
            <a:off x="136047" y="748814"/>
            <a:ext cx="11694001" cy="1883593"/>
          </a:xfrm>
          <a:prstGeom prst="rect">
            <a:avLst/>
          </a:prstGeom>
        </p:spPr>
        <p:txBody>
          <a:bodyPr wrap="square">
            <a:spAutoFit/>
          </a:bodyPr>
          <a:lstStyle/>
          <a:p>
            <a:pPr algn="just" defTabSz="609539">
              <a:lnSpc>
                <a:spcPct val="125000"/>
              </a:lnSpc>
            </a:pPr>
            <a:r>
              <a:rPr lang="vi-VN" sz="2000" b="1" dirty="0">
                <a:solidFill>
                  <a:srgbClr val="1F497D"/>
                </a:solidFill>
                <a:latin typeface="UTM Avo" panose="02040603050506020204" pitchFamily="18" charset="0"/>
                <a:cs typeface="Arial" panose="020B0604020202020204" pitchFamily="34" charset="0"/>
              </a:rPr>
              <a:t>Bài </a:t>
            </a:r>
            <a:r>
              <a:rPr lang="en-US" sz="2000" b="1" dirty="0">
                <a:solidFill>
                  <a:srgbClr val="1F497D"/>
                </a:solidFill>
                <a:latin typeface="UTM Avo" panose="02040603050506020204" pitchFamily="18" charset="0"/>
                <a:cs typeface="Arial" panose="020B0604020202020204" pitchFamily="34" charset="0"/>
              </a:rPr>
              <a:t>4</a:t>
            </a:r>
            <a:r>
              <a:rPr lang="vi-VN" sz="2000" b="1" dirty="0">
                <a:solidFill>
                  <a:srgbClr val="1F497D"/>
                </a:solidFill>
                <a:latin typeface="UTM Avo" panose="02040603050506020204" pitchFamily="18" charset="0"/>
                <a:cs typeface="Arial" panose="020B0604020202020204" pitchFamily="34" charset="0"/>
              </a:rPr>
              <a:t> (SGK – tr. 18) </a:t>
            </a:r>
            <a:r>
              <a:rPr lang="vi-VN" sz="2400" dirty="0">
                <a:latin typeface="UTM Avo" panose="02040603050506020204" pitchFamily="18" charset="0"/>
                <a:ea typeface="Calibri" panose="020F0502020204030204" pitchFamily="34" charset="0"/>
                <a:cs typeface="Arial" panose="020B0604020202020204" pitchFamily="34" charset="0"/>
              </a:rPr>
              <a:t>Biểu đồ đoạn thẳng ở Hình 26 biểu diễn số lượng ti vi và tủ lạnh bán được trong tháng 1, tháng 2, tháng 3, tháng 4 của một cửa hàng kinh doanh. Hãy hoàn thiện biểu đồ ở Hình 27 để nhận được biểu đồ cột kép biểu diễn các dữ liệu trong biểu đồ đoạn thẳng ở Hình 26.</a:t>
            </a:r>
          </a:p>
        </p:txBody>
      </p:sp>
      <p:pic>
        <p:nvPicPr>
          <p:cNvPr id="3" name="Picture 2">
            <a:extLst>
              <a:ext uri="{FF2B5EF4-FFF2-40B4-BE49-F238E27FC236}">
                <a16:creationId xmlns:a16="http://schemas.microsoft.com/office/drawing/2014/main" id="{F2AE7206-F159-D08F-4EED-0D869FF2CE59}"/>
              </a:ext>
            </a:extLst>
          </p:cNvPr>
          <p:cNvPicPr>
            <a:picLocks noChangeAspect="1"/>
          </p:cNvPicPr>
          <p:nvPr/>
        </p:nvPicPr>
        <p:blipFill rotWithShape="1">
          <a:blip r:embed="rId2">
            <a:extLst>
              <a:ext uri="{28A0092B-C50C-407E-A947-70E740481C1C}">
                <a14:useLocalDpi xmlns:a14="http://schemas.microsoft.com/office/drawing/2010/main" val="0"/>
              </a:ext>
            </a:extLst>
          </a:blip>
          <a:srcRect l="7381" t="30352"/>
          <a:stretch/>
        </p:blipFill>
        <p:spPr>
          <a:xfrm>
            <a:off x="1614248" y="3480136"/>
            <a:ext cx="8737600" cy="3274446"/>
          </a:xfrm>
          <a:prstGeom prst="rect">
            <a:avLst/>
          </a:prstGeom>
        </p:spPr>
      </p:pic>
      <p:grpSp>
        <p:nvGrpSpPr>
          <p:cNvPr id="28" name="Group 27">
            <a:extLst>
              <a:ext uri="{FF2B5EF4-FFF2-40B4-BE49-F238E27FC236}">
                <a16:creationId xmlns:a16="http://schemas.microsoft.com/office/drawing/2014/main" id="{746DD5F0-F3F1-3EC3-6414-8F2F9B035C4C}"/>
              </a:ext>
            </a:extLst>
          </p:cNvPr>
          <p:cNvGrpSpPr/>
          <p:nvPr/>
        </p:nvGrpSpPr>
        <p:grpSpPr>
          <a:xfrm>
            <a:off x="6394192" y="4236213"/>
            <a:ext cx="470000" cy="400110"/>
            <a:chOff x="6509658" y="3976493"/>
            <a:chExt cx="470000" cy="400110"/>
          </a:xfrm>
        </p:grpSpPr>
        <p:sp>
          <p:nvSpPr>
            <p:cNvPr id="13" name="Rectangle 12">
              <a:extLst>
                <a:ext uri="{FF2B5EF4-FFF2-40B4-BE49-F238E27FC236}">
                  <a16:creationId xmlns:a16="http://schemas.microsoft.com/office/drawing/2014/main" id="{0E890D23-46E6-60F8-DDB5-CB83610FE818}"/>
                </a:ext>
              </a:extLst>
            </p:cNvPr>
            <p:cNvSpPr/>
            <p:nvPr/>
          </p:nvSpPr>
          <p:spPr>
            <a:xfrm>
              <a:off x="6593204" y="4017656"/>
              <a:ext cx="315596" cy="306694"/>
            </a:xfrm>
            <a:prstGeom prst="rect">
              <a:avLst/>
            </a:prstGeom>
            <a:solidFill>
              <a:srgbClr val="FF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B59355-7013-0FE2-8FC1-7B3F5B9C65C8}"/>
                </a:ext>
              </a:extLst>
            </p:cNvPr>
            <p:cNvSpPr/>
            <p:nvPr/>
          </p:nvSpPr>
          <p:spPr>
            <a:xfrm>
              <a:off x="6509658" y="3976493"/>
              <a:ext cx="470000" cy="400110"/>
            </a:xfrm>
            <a:prstGeom prst="rect">
              <a:avLst/>
            </a:prstGeom>
            <a:noFill/>
          </p:spPr>
          <p:txBody>
            <a:bodyPr wrap="square">
              <a:spAutoFit/>
            </a:bodyPr>
            <a:lstStyle/>
            <a:p>
              <a:pPr algn="ctr" defTabSz="609630">
                <a:defRPr/>
              </a:pPr>
              <a:r>
                <a:rPr lang="fr-FR" sz="2000" dirty="0">
                  <a:solidFill>
                    <a:srgbClr val="C00000"/>
                  </a:solidFill>
                  <a:latin typeface="UTM Avo" panose="02040603050506020204" pitchFamily="18" charset="0"/>
                  <a:ea typeface="Calibri" panose="020F0502020204030204" pitchFamily="34" charset="0"/>
                  <a:cs typeface="Arial" panose="020B0604020202020204" pitchFamily="34" charset="0"/>
                </a:rPr>
                <a:t>20</a:t>
              </a:r>
            </a:p>
          </p:txBody>
        </p:sp>
      </p:grpSp>
      <p:grpSp>
        <p:nvGrpSpPr>
          <p:cNvPr id="27" name="Group 26">
            <a:extLst>
              <a:ext uri="{FF2B5EF4-FFF2-40B4-BE49-F238E27FC236}">
                <a16:creationId xmlns:a16="http://schemas.microsoft.com/office/drawing/2014/main" id="{9AC1D9A4-DA58-D817-8E0F-55EF44167C24}"/>
              </a:ext>
            </a:extLst>
          </p:cNvPr>
          <p:cNvGrpSpPr/>
          <p:nvPr/>
        </p:nvGrpSpPr>
        <p:grpSpPr>
          <a:xfrm>
            <a:off x="6654359" y="5052850"/>
            <a:ext cx="470000" cy="400110"/>
            <a:chOff x="6770168" y="4793549"/>
            <a:chExt cx="470000" cy="400110"/>
          </a:xfrm>
        </p:grpSpPr>
        <p:sp>
          <p:nvSpPr>
            <p:cNvPr id="14" name="Rectangle 13">
              <a:extLst>
                <a:ext uri="{FF2B5EF4-FFF2-40B4-BE49-F238E27FC236}">
                  <a16:creationId xmlns:a16="http://schemas.microsoft.com/office/drawing/2014/main" id="{CB574D43-26D5-B7F4-F58E-4891BC5438AD}"/>
                </a:ext>
              </a:extLst>
            </p:cNvPr>
            <p:cNvSpPr/>
            <p:nvPr/>
          </p:nvSpPr>
          <p:spPr>
            <a:xfrm>
              <a:off x="6896895" y="4810665"/>
              <a:ext cx="289718" cy="306694"/>
            </a:xfrm>
            <a:prstGeom prst="rect">
              <a:avLst/>
            </a:prstGeom>
            <a:solidFill>
              <a:srgbClr val="FF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4AEF009-1886-8CA1-9D26-C01B0CD71569}"/>
                </a:ext>
              </a:extLst>
            </p:cNvPr>
            <p:cNvSpPr/>
            <p:nvPr/>
          </p:nvSpPr>
          <p:spPr>
            <a:xfrm>
              <a:off x="6770168" y="4793549"/>
              <a:ext cx="470000" cy="400110"/>
            </a:xfrm>
            <a:prstGeom prst="rect">
              <a:avLst/>
            </a:prstGeom>
            <a:noFill/>
          </p:spPr>
          <p:txBody>
            <a:bodyPr wrap="none">
              <a:spAutoFit/>
            </a:bodyPr>
            <a:lstStyle/>
            <a:p>
              <a:pPr algn="ctr" defTabSz="609630">
                <a:defRPr/>
              </a:pPr>
              <a:r>
                <a:rPr lang="fr-FR" sz="2000" dirty="0">
                  <a:solidFill>
                    <a:srgbClr val="C00000"/>
                  </a:solidFill>
                  <a:latin typeface="UTM Avo" panose="02040603050506020204" pitchFamily="18" charset="0"/>
                  <a:ea typeface="Calibri" panose="020F0502020204030204" pitchFamily="34" charset="0"/>
                  <a:cs typeface="Arial" panose="020B0604020202020204" pitchFamily="34" charset="0"/>
                </a:rPr>
                <a:t>10</a:t>
              </a:r>
            </a:p>
          </p:txBody>
        </p:sp>
      </p:grpSp>
      <p:grpSp>
        <p:nvGrpSpPr>
          <p:cNvPr id="26" name="Group 25">
            <a:extLst>
              <a:ext uri="{FF2B5EF4-FFF2-40B4-BE49-F238E27FC236}">
                <a16:creationId xmlns:a16="http://schemas.microsoft.com/office/drawing/2014/main" id="{20B1E7B0-B569-7777-F7A6-266EFB1C5197}"/>
              </a:ext>
            </a:extLst>
          </p:cNvPr>
          <p:cNvGrpSpPr/>
          <p:nvPr/>
        </p:nvGrpSpPr>
        <p:grpSpPr>
          <a:xfrm>
            <a:off x="7172383" y="4616740"/>
            <a:ext cx="470000" cy="400110"/>
            <a:chOff x="7284940" y="4356616"/>
            <a:chExt cx="470000" cy="400110"/>
          </a:xfrm>
        </p:grpSpPr>
        <p:sp>
          <p:nvSpPr>
            <p:cNvPr id="15" name="Rectangle 14">
              <a:extLst>
                <a:ext uri="{FF2B5EF4-FFF2-40B4-BE49-F238E27FC236}">
                  <a16:creationId xmlns:a16="http://schemas.microsoft.com/office/drawing/2014/main" id="{9497D900-5FC8-F198-AC57-A41149A3A409}"/>
                </a:ext>
              </a:extLst>
            </p:cNvPr>
            <p:cNvSpPr/>
            <p:nvPr/>
          </p:nvSpPr>
          <p:spPr>
            <a:xfrm>
              <a:off x="7382684" y="4436268"/>
              <a:ext cx="307680" cy="270393"/>
            </a:xfrm>
            <a:prstGeom prst="rect">
              <a:avLst/>
            </a:prstGeom>
            <a:solidFill>
              <a:srgbClr val="FF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553E892-6647-4552-1DBC-EE4E60371B28}"/>
                </a:ext>
              </a:extLst>
            </p:cNvPr>
            <p:cNvSpPr/>
            <p:nvPr/>
          </p:nvSpPr>
          <p:spPr>
            <a:xfrm>
              <a:off x="7284940" y="4356616"/>
              <a:ext cx="470000" cy="400110"/>
            </a:xfrm>
            <a:prstGeom prst="rect">
              <a:avLst/>
            </a:prstGeom>
            <a:noFill/>
          </p:spPr>
          <p:txBody>
            <a:bodyPr wrap="none">
              <a:spAutoFit/>
            </a:bodyPr>
            <a:lstStyle/>
            <a:p>
              <a:pPr algn="ctr" defTabSz="609630">
                <a:defRPr/>
              </a:pPr>
              <a:r>
                <a:rPr lang="fr-FR" sz="2000" dirty="0">
                  <a:solidFill>
                    <a:srgbClr val="C00000"/>
                  </a:solidFill>
                  <a:latin typeface="UTM Avo" panose="02040603050506020204" pitchFamily="18" charset="0"/>
                  <a:ea typeface="Calibri" panose="020F0502020204030204" pitchFamily="34" charset="0"/>
                  <a:cs typeface="Arial" panose="020B0604020202020204" pitchFamily="34" charset="0"/>
                </a:rPr>
                <a:t>15</a:t>
              </a:r>
            </a:p>
          </p:txBody>
        </p:sp>
      </p:grpSp>
      <p:grpSp>
        <p:nvGrpSpPr>
          <p:cNvPr id="24" name="Group 23">
            <a:extLst>
              <a:ext uri="{FF2B5EF4-FFF2-40B4-BE49-F238E27FC236}">
                <a16:creationId xmlns:a16="http://schemas.microsoft.com/office/drawing/2014/main" id="{EF7E4EF6-E965-3CF9-8E1C-180FFEA63D92}"/>
              </a:ext>
            </a:extLst>
          </p:cNvPr>
          <p:cNvGrpSpPr/>
          <p:nvPr/>
        </p:nvGrpSpPr>
        <p:grpSpPr>
          <a:xfrm>
            <a:off x="8061274" y="3838531"/>
            <a:ext cx="470000" cy="400110"/>
            <a:chOff x="8187363" y="3576383"/>
            <a:chExt cx="470000" cy="400110"/>
          </a:xfrm>
        </p:grpSpPr>
        <p:sp>
          <p:nvSpPr>
            <p:cNvPr id="17" name="Rectangle 16">
              <a:extLst>
                <a:ext uri="{FF2B5EF4-FFF2-40B4-BE49-F238E27FC236}">
                  <a16:creationId xmlns:a16="http://schemas.microsoft.com/office/drawing/2014/main" id="{D5ABFABD-116C-CD07-B0DF-66AB976AC17D}"/>
                </a:ext>
              </a:extLst>
            </p:cNvPr>
            <p:cNvSpPr/>
            <p:nvPr/>
          </p:nvSpPr>
          <p:spPr>
            <a:xfrm>
              <a:off x="8248650" y="3680825"/>
              <a:ext cx="347427" cy="270393"/>
            </a:xfrm>
            <a:prstGeom prst="rect">
              <a:avLst/>
            </a:prstGeom>
            <a:solidFill>
              <a:srgbClr val="FF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4B953CA-4F99-DEFF-4274-9FB4B1E4DEAD}"/>
                </a:ext>
              </a:extLst>
            </p:cNvPr>
            <p:cNvSpPr/>
            <p:nvPr/>
          </p:nvSpPr>
          <p:spPr>
            <a:xfrm>
              <a:off x="8187363" y="3576383"/>
              <a:ext cx="470000" cy="400110"/>
            </a:xfrm>
            <a:prstGeom prst="rect">
              <a:avLst/>
            </a:prstGeom>
            <a:noFill/>
          </p:spPr>
          <p:txBody>
            <a:bodyPr wrap="none">
              <a:spAutoFit/>
            </a:bodyPr>
            <a:lstStyle/>
            <a:p>
              <a:pPr algn="ctr" defTabSz="609630">
                <a:defRPr/>
              </a:pPr>
              <a:r>
                <a:rPr lang="fr-FR" sz="2000" dirty="0">
                  <a:solidFill>
                    <a:srgbClr val="C00000"/>
                  </a:solidFill>
                  <a:latin typeface="UTM Avo" panose="02040603050506020204" pitchFamily="18" charset="0"/>
                  <a:ea typeface="Calibri" panose="020F0502020204030204" pitchFamily="34" charset="0"/>
                  <a:cs typeface="Arial" panose="020B0604020202020204" pitchFamily="34" charset="0"/>
                </a:rPr>
                <a:t>25</a:t>
              </a:r>
            </a:p>
          </p:txBody>
        </p:sp>
      </p:grpSp>
      <p:grpSp>
        <p:nvGrpSpPr>
          <p:cNvPr id="25" name="Group 24">
            <a:extLst>
              <a:ext uri="{FF2B5EF4-FFF2-40B4-BE49-F238E27FC236}">
                <a16:creationId xmlns:a16="http://schemas.microsoft.com/office/drawing/2014/main" id="{20B312D7-212B-4F8B-C840-AD377B9570C6}"/>
              </a:ext>
            </a:extLst>
          </p:cNvPr>
          <p:cNvGrpSpPr/>
          <p:nvPr/>
        </p:nvGrpSpPr>
        <p:grpSpPr>
          <a:xfrm>
            <a:off x="7458963" y="4268990"/>
            <a:ext cx="470000" cy="400110"/>
            <a:chOff x="7572817" y="4010511"/>
            <a:chExt cx="470000" cy="400110"/>
          </a:xfrm>
        </p:grpSpPr>
        <p:sp>
          <p:nvSpPr>
            <p:cNvPr id="16" name="Rectangle 15">
              <a:extLst>
                <a:ext uri="{FF2B5EF4-FFF2-40B4-BE49-F238E27FC236}">
                  <a16:creationId xmlns:a16="http://schemas.microsoft.com/office/drawing/2014/main" id="{E1D0EFCA-427A-3E42-DD65-6DBE2D128083}"/>
                </a:ext>
              </a:extLst>
            </p:cNvPr>
            <p:cNvSpPr/>
            <p:nvPr/>
          </p:nvSpPr>
          <p:spPr>
            <a:xfrm>
              <a:off x="7678165" y="4093368"/>
              <a:ext cx="307680" cy="270393"/>
            </a:xfrm>
            <a:prstGeom prst="rect">
              <a:avLst/>
            </a:prstGeom>
            <a:solidFill>
              <a:srgbClr val="FF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AE8E73-B30F-AC08-902C-8525EF1C5B31}"/>
                </a:ext>
              </a:extLst>
            </p:cNvPr>
            <p:cNvSpPr/>
            <p:nvPr/>
          </p:nvSpPr>
          <p:spPr>
            <a:xfrm>
              <a:off x="7572817" y="4010511"/>
              <a:ext cx="470000" cy="400110"/>
            </a:xfrm>
            <a:prstGeom prst="rect">
              <a:avLst/>
            </a:prstGeom>
            <a:noFill/>
          </p:spPr>
          <p:txBody>
            <a:bodyPr wrap="none">
              <a:spAutoFit/>
            </a:bodyPr>
            <a:lstStyle/>
            <a:p>
              <a:pPr algn="ctr" defTabSz="609630">
                <a:defRPr/>
              </a:pPr>
              <a:r>
                <a:rPr lang="fr-FR" sz="2000" dirty="0">
                  <a:solidFill>
                    <a:srgbClr val="C00000"/>
                  </a:solidFill>
                  <a:latin typeface="UTM Avo" panose="02040603050506020204" pitchFamily="18" charset="0"/>
                  <a:ea typeface="Calibri" panose="020F0502020204030204" pitchFamily="34" charset="0"/>
                  <a:cs typeface="Arial" panose="020B0604020202020204" pitchFamily="34" charset="0"/>
                </a:rPr>
                <a:t>20</a:t>
              </a:r>
            </a:p>
          </p:txBody>
        </p:sp>
      </p:grpSp>
      <p:grpSp>
        <p:nvGrpSpPr>
          <p:cNvPr id="23" name="Group 22">
            <a:extLst>
              <a:ext uri="{FF2B5EF4-FFF2-40B4-BE49-F238E27FC236}">
                <a16:creationId xmlns:a16="http://schemas.microsoft.com/office/drawing/2014/main" id="{C915B403-1648-7B97-694E-ABA3B8E15AD4}"/>
              </a:ext>
            </a:extLst>
          </p:cNvPr>
          <p:cNvGrpSpPr/>
          <p:nvPr/>
        </p:nvGrpSpPr>
        <p:grpSpPr>
          <a:xfrm>
            <a:off x="8323599" y="4648311"/>
            <a:ext cx="470000" cy="400110"/>
            <a:chOff x="8448084" y="4377884"/>
            <a:chExt cx="470000" cy="400110"/>
          </a:xfrm>
        </p:grpSpPr>
        <p:sp>
          <p:nvSpPr>
            <p:cNvPr id="18" name="Rectangle 17">
              <a:extLst>
                <a:ext uri="{FF2B5EF4-FFF2-40B4-BE49-F238E27FC236}">
                  <a16:creationId xmlns:a16="http://schemas.microsoft.com/office/drawing/2014/main" id="{FAAE8D1E-9B89-FF92-A443-DAB066D968ED}"/>
                </a:ext>
              </a:extLst>
            </p:cNvPr>
            <p:cNvSpPr/>
            <p:nvPr/>
          </p:nvSpPr>
          <p:spPr>
            <a:xfrm>
              <a:off x="8556441" y="4453373"/>
              <a:ext cx="347427" cy="270393"/>
            </a:xfrm>
            <a:prstGeom prst="rect">
              <a:avLst/>
            </a:prstGeom>
            <a:solidFill>
              <a:srgbClr val="FF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8C159-9625-7189-4A22-9F2D6109B609}"/>
                </a:ext>
              </a:extLst>
            </p:cNvPr>
            <p:cNvSpPr/>
            <p:nvPr/>
          </p:nvSpPr>
          <p:spPr>
            <a:xfrm>
              <a:off x="8448084" y="4377884"/>
              <a:ext cx="470000" cy="400110"/>
            </a:xfrm>
            <a:prstGeom prst="rect">
              <a:avLst/>
            </a:prstGeom>
            <a:noFill/>
          </p:spPr>
          <p:txBody>
            <a:bodyPr wrap="none">
              <a:spAutoFit/>
            </a:bodyPr>
            <a:lstStyle/>
            <a:p>
              <a:pPr algn="ctr" defTabSz="609630">
                <a:defRPr/>
              </a:pPr>
              <a:r>
                <a:rPr lang="fr-FR" sz="2000" dirty="0">
                  <a:solidFill>
                    <a:srgbClr val="C00000"/>
                  </a:solidFill>
                  <a:latin typeface="UTM Avo" panose="02040603050506020204" pitchFamily="18" charset="0"/>
                  <a:ea typeface="Calibri" panose="020F0502020204030204" pitchFamily="34" charset="0"/>
                  <a:cs typeface="Arial" panose="020B0604020202020204" pitchFamily="34" charset="0"/>
                </a:rPr>
                <a:t>15</a:t>
              </a:r>
            </a:p>
          </p:txBody>
        </p:sp>
      </p:grpSp>
      <p:grpSp>
        <p:nvGrpSpPr>
          <p:cNvPr id="22" name="Group 21">
            <a:extLst>
              <a:ext uri="{FF2B5EF4-FFF2-40B4-BE49-F238E27FC236}">
                <a16:creationId xmlns:a16="http://schemas.microsoft.com/office/drawing/2014/main" id="{BD155127-295A-0B38-44A0-FA88EDB083B4}"/>
              </a:ext>
            </a:extLst>
          </p:cNvPr>
          <p:cNvGrpSpPr/>
          <p:nvPr/>
        </p:nvGrpSpPr>
        <p:grpSpPr>
          <a:xfrm>
            <a:off x="8858384" y="4635314"/>
            <a:ext cx="470000" cy="400110"/>
            <a:chOff x="8986442" y="4377884"/>
            <a:chExt cx="470000" cy="400110"/>
          </a:xfrm>
        </p:grpSpPr>
        <p:sp>
          <p:nvSpPr>
            <p:cNvPr id="19" name="Rectangle 18">
              <a:extLst>
                <a:ext uri="{FF2B5EF4-FFF2-40B4-BE49-F238E27FC236}">
                  <a16:creationId xmlns:a16="http://schemas.microsoft.com/office/drawing/2014/main" id="{4F956E67-77B3-26B5-7572-36DDE7B9EA08}"/>
                </a:ext>
              </a:extLst>
            </p:cNvPr>
            <p:cNvSpPr/>
            <p:nvPr/>
          </p:nvSpPr>
          <p:spPr>
            <a:xfrm>
              <a:off x="9080872" y="4428619"/>
              <a:ext cx="347427" cy="270393"/>
            </a:xfrm>
            <a:prstGeom prst="rect">
              <a:avLst/>
            </a:prstGeom>
            <a:solidFill>
              <a:srgbClr val="FF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BA892F-2BE0-7F29-18A8-70CB5F447F84}"/>
                </a:ext>
              </a:extLst>
            </p:cNvPr>
            <p:cNvSpPr/>
            <p:nvPr/>
          </p:nvSpPr>
          <p:spPr>
            <a:xfrm>
              <a:off x="8986442" y="4377884"/>
              <a:ext cx="470000" cy="400110"/>
            </a:xfrm>
            <a:prstGeom prst="rect">
              <a:avLst/>
            </a:prstGeom>
            <a:noFill/>
          </p:spPr>
          <p:txBody>
            <a:bodyPr wrap="none">
              <a:spAutoFit/>
            </a:bodyPr>
            <a:lstStyle/>
            <a:p>
              <a:pPr algn="ctr" defTabSz="609630">
                <a:defRPr/>
              </a:pPr>
              <a:r>
                <a:rPr lang="fr-FR" sz="2000" dirty="0">
                  <a:solidFill>
                    <a:srgbClr val="C00000"/>
                  </a:solidFill>
                  <a:latin typeface="UTM Avo" panose="02040603050506020204" pitchFamily="18" charset="0"/>
                  <a:ea typeface="Calibri" panose="020F0502020204030204" pitchFamily="34" charset="0"/>
                  <a:cs typeface="Arial" panose="020B0604020202020204" pitchFamily="34" charset="0"/>
                </a:rPr>
                <a:t>15</a:t>
              </a:r>
            </a:p>
          </p:txBody>
        </p:sp>
      </p:grpSp>
      <p:grpSp>
        <p:nvGrpSpPr>
          <p:cNvPr id="21" name="Group 20">
            <a:extLst>
              <a:ext uri="{FF2B5EF4-FFF2-40B4-BE49-F238E27FC236}">
                <a16:creationId xmlns:a16="http://schemas.microsoft.com/office/drawing/2014/main" id="{1613DE79-C7E0-ECDC-696D-3EBF10C9B2B7}"/>
              </a:ext>
            </a:extLst>
          </p:cNvPr>
          <p:cNvGrpSpPr/>
          <p:nvPr/>
        </p:nvGrpSpPr>
        <p:grpSpPr>
          <a:xfrm>
            <a:off x="9171457" y="5035424"/>
            <a:ext cx="470000" cy="400110"/>
            <a:chOff x="9289363" y="4772018"/>
            <a:chExt cx="470000" cy="400110"/>
          </a:xfrm>
        </p:grpSpPr>
        <p:sp>
          <p:nvSpPr>
            <p:cNvPr id="20" name="Rectangle 19">
              <a:extLst>
                <a:ext uri="{FF2B5EF4-FFF2-40B4-BE49-F238E27FC236}">
                  <a16:creationId xmlns:a16="http://schemas.microsoft.com/office/drawing/2014/main" id="{9FE90A28-5A3A-444A-E753-C2DF84369374}"/>
                </a:ext>
              </a:extLst>
            </p:cNvPr>
            <p:cNvSpPr/>
            <p:nvPr/>
          </p:nvSpPr>
          <p:spPr>
            <a:xfrm>
              <a:off x="9411936" y="4823965"/>
              <a:ext cx="347427" cy="270393"/>
            </a:xfrm>
            <a:prstGeom prst="rect">
              <a:avLst/>
            </a:prstGeom>
            <a:solidFill>
              <a:srgbClr val="FF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8CFAE55-6C6C-EA04-A0AB-E006EE297C60}"/>
                </a:ext>
              </a:extLst>
            </p:cNvPr>
            <p:cNvSpPr/>
            <p:nvPr/>
          </p:nvSpPr>
          <p:spPr>
            <a:xfrm>
              <a:off x="9289363" y="4772018"/>
              <a:ext cx="470000" cy="400110"/>
            </a:xfrm>
            <a:prstGeom prst="rect">
              <a:avLst/>
            </a:prstGeom>
            <a:noFill/>
          </p:spPr>
          <p:txBody>
            <a:bodyPr wrap="none">
              <a:spAutoFit/>
            </a:bodyPr>
            <a:lstStyle/>
            <a:p>
              <a:pPr algn="ctr" defTabSz="609630">
                <a:defRPr/>
              </a:pPr>
              <a:r>
                <a:rPr lang="fr-FR" sz="2000" dirty="0">
                  <a:solidFill>
                    <a:srgbClr val="C00000"/>
                  </a:solidFill>
                  <a:latin typeface="UTM Avo" panose="02040603050506020204" pitchFamily="18" charset="0"/>
                  <a:ea typeface="Calibri" panose="020F0502020204030204" pitchFamily="34" charset="0"/>
                  <a:cs typeface="Arial" panose="020B0604020202020204" pitchFamily="34" charset="0"/>
                </a:rPr>
                <a:t>10</a:t>
              </a:r>
            </a:p>
          </p:txBody>
        </p:sp>
      </p:grpSp>
      <p:sp>
        <p:nvSpPr>
          <p:cNvPr id="2" name="TextBox 1"/>
          <p:cNvSpPr txBox="1"/>
          <p:nvPr/>
        </p:nvSpPr>
        <p:spPr>
          <a:xfrm>
            <a:off x="509451" y="248194"/>
            <a:ext cx="6283883" cy="523220"/>
          </a:xfrm>
          <a:prstGeom prst="rect">
            <a:avLst/>
          </a:prstGeom>
          <a:noFill/>
        </p:spPr>
        <p:txBody>
          <a:bodyPr wrap="square" rtlCol="0">
            <a:spAutoFit/>
          </a:bodyPr>
          <a:lstStyle/>
          <a:p>
            <a:r>
              <a:rPr lang="vi-VN" sz="2800" b="1" dirty="0" smtClean="0">
                <a:solidFill>
                  <a:srgbClr val="FF0000"/>
                </a:solidFill>
                <a:latin typeface="+mj-lt"/>
              </a:rPr>
              <a:t>HOẠT ĐỘNG LUYỆN TẬP</a:t>
            </a:r>
            <a:endParaRPr lang="vi-VN" sz="2800" b="1" dirty="0">
              <a:solidFill>
                <a:srgbClr val="FF0000"/>
              </a:solidFill>
              <a:latin typeface="+mj-lt"/>
            </a:endParaRPr>
          </a:p>
        </p:txBody>
      </p:sp>
    </p:spTree>
    <p:extLst>
      <p:ext uri="{BB962C8B-B14F-4D97-AF65-F5344CB8AC3E}">
        <p14:creationId xmlns:p14="http://schemas.microsoft.com/office/powerpoint/2010/main" val="349969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1668F7-3F3C-9797-601C-E9BB7193CF8E}"/>
              </a:ext>
            </a:extLst>
          </p:cNvPr>
          <p:cNvSpPr/>
          <p:nvPr/>
        </p:nvSpPr>
        <p:spPr>
          <a:xfrm>
            <a:off x="136049" y="906378"/>
            <a:ext cx="8638835" cy="2693879"/>
          </a:xfrm>
          <a:prstGeom prst="rect">
            <a:avLst/>
          </a:prstGeom>
        </p:spPr>
        <p:txBody>
          <a:bodyPr wrap="square">
            <a:spAutoFit/>
          </a:bodyPr>
          <a:lstStyle/>
          <a:p>
            <a:pPr algn="just" defTabSz="609539">
              <a:lnSpc>
                <a:spcPct val="125000"/>
              </a:lnSpc>
            </a:pPr>
            <a:r>
              <a:rPr lang="vi-VN" sz="2000" b="1" dirty="0">
                <a:solidFill>
                  <a:srgbClr val="1F497D"/>
                </a:solidFill>
                <a:latin typeface="UTM Avo" panose="02040603050506020204" pitchFamily="18" charset="0"/>
                <a:cs typeface="Arial" panose="020B0604020202020204" pitchFamily="34" charset="0"/>
              </a:rPr>
              <a:t>Bài </a:t>
            </a:r>
            <a:r>
              <a:rPr lang="en-US" sz="2000" b="1" dirty="0">
                <a:solidFill>
                  <a:srgbClr val="1F497D"/>
                </a:solidFill>
                <a:latin typeface="UTM Avo" panose="02040603050506020204" pitchFamily="18" charset="0"/>
                <a:cs typeface="Arial" panose="020B0604020202020204" pitchFamily="34" charset="0"/>
              </a:rPr>
              <a:t>5</a:t>
            </a:r>
            <a:r>
              <a:rPr lang="vi-VN" sz="2000" b="1" dirty="0">
                <a:solidFill>
                  <a:srgbClr val="1F497D"/>
                </a:solidFill>
                <a:latin typeface="UTM Avo" panose="02040603050506020204" pitchFamily="18" charset="0"/>
                <a:cs typeface="Arial" panose="020B0604020202020204" pitchFamily="34" charset="0"/>
              </a:rPr>
              <a:t> (SGK – tr. 18) </a:t>
            </a:r>
            <a:r>
              <a:rPr lang="vi-VN" sz="2300" dirty="0">
                <a:latin typeface="UTM Avo" panose="02040603050506020204" pitchFamily="18" charset="0"/>
                <a:ea typeface="Calibri" panose="020F0502020204030204" pitchFamily="34" charset="0"/>
                <a:cs typeface="Arial" panose="020B0604020202020204" pitchFamily="34" charset="0"/>
              </a:rPr>
              <a:t>Biểu đồ hình quạt tròn ở Hình 28 biểu diễn tỉ lệ các loại mẫu vật trong bảo tàng sinh vật của một trường đại học về những lớp động vật có xương sống: Cá; Lưỡng cư; Bò sát; Chim; Động vật có vú.</a:t>
            </a:r>
          </a:p>
          <a:p>
            <a:pPr algn="just" defTabSz="609539">
              <a:lnSpc>
                <a:spcPct val="125000"/>
              </a:lnSpc>
            </a:pPr>
            <a:r>
              <a:rPr lang="vi-VN" sz="2300" dirty="0">
                <a:latin typeface="UTM Avo" panose="02040603050506020204" pitchFamily="18" charset="0"/>
                <a:ea typeface="Calibri" panose="020F0502020204030204" pitchFamily="34" charset="0"/>
                <a:cs typeface="Arial" panose="020B0604020202020204" pitchFamily="34" charset="0"/>
              </a:rPr>
              <a:t>Lập bảng thống kê tỉ lệ các loại mẫu vật đó trong bảo tàng sinh vật theo mẫu sau: </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3031A4BD-41AC-D581-3D6B-9CC7AE4574AE}"/>
                  </a:ext>
                </a:extLst>
              </p:cNvPr>
              <p:cNvGraphicFramePr>
                <a:graphicFrameLocks noGrp="1"/>
              </p:cNvGraphicFramePr>
              <p:nvPr>
                <p:extLst>
                  <p:ext uri="{D42A27DB-BD31-4B8C-83A1-F6EECF244321}">
                    <p14:modId xmlns:p14="http://schemas.microsoft.com/office/powerpoint/2010/main" val="3429662013"/>
                  </p:ext>
                </p:extLst>
              </p:nvPr>
            </p:nvGraphicFramePr>
            <p:xfrm>
              <a:off x="136049" y="4501430"/>
              <a:ext cx="7970127" cy="1466723"/>
            </p:xfrm>
            <a:graphic>
              <a:graphicData uri="http://schemas.openxmlformats.org/drawingml/2006/table">
                <a:tbl>
                  <a:tblPr firstRow="1" firstCol="1" bandRow="1"/>
                  <a:tblGrid>
                    <a:gridCol w="1908616">
                      <a:extLst>
                        <a:ext uri="{9D8B030D-6E8A-4147-A177-3AD203B41FA5}">
                          <a16:colId xmlns:a16="http://schemas.microsoft.com/office/drawing/2014/main" val="2188359378"/>
                        </a:ext>
                      </a:extLst>
                    </a:gridCol>
                    <a:gridCol w="954309">
                      <a:extLst>
                        <a:ext uri="{9D8B030D-6E8A-4147-A177-3AD203B41FA5}">
                          <a16:colId xmlns:a16="http://schemas.microsoft.com/office/drawing/2014/main" val="3826545142"/>
                        </a:ext>
                      </a:extLst>
                    </a:gridCol>
                    <a:gridCol w="1557029">
                      <a:extLst>
                        <a:ext uri="{9D8B030D-6E8A-4147-A177-3AD203B41FA5}">
                          <a16:colId xmlns:a16="http://schemas.microsoft.com/office/drawing/2014/main" val="3321717124"/>
                        </a:ext>
                      </a:extLst>
                    </a:gridCol>
                    <a:gridCol w="1104989">
                      <a:extLst>
                        <a:ext uri="{9D8B030D-6E8A-4147-A177-3AD203B41FA5}">
                          <a16:colId xmlns:a16="http://schemas.microsoft.com/office/drawing/2014/main" val="2141321390"/>
                        </a:ext>
                      </a:extLst>
                    </a:gridCol>
                    <a:gridCol w="962043">
                      <a:extLst>
                        <a:ext uri="{9D8B030D-6E8A-4147-A177-3AD203B41FA5}">
                          <a16:colId xmlns:a16="http://schemas.microsoft.com/office/drawing/2014/main" val="3935808024"/>
                        </a:ext>
                      </a:extLst>
                    </a:gridCol>
                    <a:gridCol w="1483141">
                      <a:extLst>
                        <a:ext uri="{9D8B030D-6E8A-4147-A177-3AD203B41FA5}">
                          <a16:colId xmlns:a16="http://schemas.microsoft.com/office/drawing/2014/main" val="2154660076"/>
                        </a:ext>
                      </a:extLst>
                    </a:gridCol>
                  </a:tblGrid>
                  <a:tr h="803564">
                    <a:tc>
                      <a:txBody>
                        <a:body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Lớp</a:t>
                          </a:r>
                          <a:r>
                            <a:rPr lang="fr-FR" sz="2000" dirty="0">
                              <a:effectLst/>
                              <a:latin typeface="UTM Avo" panose="02040603050506020204" pitchFamily="18" charset="0"/>
                              <a:ea typeface="Calibri" panose="020F0502020204030204" pitchFamily="34" charset="0"/>
                              <a:cs typeface="Arial" panose="020B0604020202020204" pitchFamily="34" charset="0"/>
                            </a:rPr>
                            <a:t> ĐV </a:t>
                          </a:r>
                          <a:r>
                            <a:rPr lang="fr-FR" sz="2000" dirty="0" err="1">
                              <a:effectLst/>
                              <a:latin typeface="UTM Avo" panose="02040603050506020204" pitchFamily="18" charset="0"/>
                              <a:ea typeface="Calibri" panose="020F0502020204030204" pitchFamily="34" charset="0"/>
                              <a:cs typeface="Arial" panose="020B0604020202020204" pitchFamily="34" charset="0"/>
                            </a:rPr>
                            <a:t>có</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xương</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sống</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Cá</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Lưỡng</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cư</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Bò</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sát</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Chim</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Bef>
                              <a:spcPts val="600"/>
                            </a:spcBef>
                            <a:spcAft>
                              <a:spcPts val="600"/>
                            </a:spcAft>
                          </a:pPr>
                          <a:r>
                            <a:rPr lang="fr-FR" sz="2000" dirty="0">
                              <a:effectLst/>
                              <a:latin typeface="UTM Avo" panose="02040603050506020204" pitchFamily="18" charset="0"/>
                              <a:ea typeface="Calibri" panose="020F0502020204030204" pitchFamily="34" charset="0"/>
                              <a:cs typeface="Arial" panose="020B0604020202020204" pitchFamily="34" charset="0"/>
                            </a:rPr>
                            <a:t>ĐV </a:t>
                          </a:r>
                          <a:r>
                            <a:rPr lang="fr-FR" sz="2000" dirty="0" err="1">
                              <a:effectLst/>
                              <a:latin typeface="UTM Avo" panose="02040603050506020204" pitchFamily="18" charset="0"/>
                              <a:ea typeface="Calibri" panose="020F0502020204030204" pitchFamily="34" charset="0"/>
                              <a:cs typeface="Arial" panose="020B0604020202020204" pitchFamily="34" charset="0"/>
                            </a:rPr>
                            <a:t>có</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vú</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00187302"/>
                      </a:ext>
                    </a:extLst>
                  </a:tr>
                  <a:tr h="663159">
                    <a:tc>
                      <a:txBody>
                        <a:body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Tỉ</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lệ</a:t>
                          </a:r>
                          <a:r>
                            <a:rPr lang="fr-FR" sz="2000" dirty="0">
                              <a:effectLst/>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r>
                                <a:rPr lang="fr-FR"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2000" dirty="0">
                              <a:effectLst/>
                              <a:latin typeface="UTM Avo" panose="02040603050506020204" pitchFamily="18" charset="0"/>
                              <a:ea typeface="Calibri" panose="020F0502020204030204" pitchFamily="34" charset="0"/>
                              <a:cs typeface="Arial" panose="020B0604020202020204" pitchFamily="34" charset="0"/>
                            </a:rPr>
                            <a:t>)</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983336"/>
                      </a:ext>
                    </a:extLst>
                  </a:tr>
                </a:tbl>
              </a:graphicData>
            </a:graphic>
          </p:graphicFrame>
        </mc:Choice>
        <mc:Fallback xmlns="">
          <p:graphicFrame>
            <p:nvGraphicFramePr>
              <p:cNvPr id="2" name="Table 1">
                <a:extLst>
                  <a:ext uri="{FF2B5EF4-FFF2-40B4-BE49-F238E27FC236}">
                    <a16:creationId xmlns:a16="http://schemas.microsoft.com/office/drawing/2014/main" id="{3031A4BD-41AC-D581-3D6B-9CC7AE4574AE}"/>
                  </a:ext>
                </a:extLst>
              </p:cNvPr>
              <p:cNvGraphicFramePr>
                <a:graphicFrameLocks noGrp="1"/>
              </p:cNvGraphicFramePr>
              <p:nvPr>
                <p:extLst>
                  <p:ext uri="{D42A27DB-BD31-4B8C-83A1-F6EECF244321}">
                    <p14:modId xmlns:p14="http://schemas.microsoft.com/office/powerpoint/2010/main" val="3429662013"/>
                  </p:ext>
                </p:extLst>
              </p:nvPr>
            </p:nvGraphicFramePr>
            <p:xfrm>
              <a:off x="136049" y="4501430"/>
              <a:ext cx="7970127" cy="1466723"/>
            </p:xfrm>
            <a:graphic>
              <a:graphicData uri="http://schemas.openxmlformats.org/drawingml/2006/table">
                <a:tbl>
                  <a:tblPr firstRow="1" firstCol="1" bandRow="1"/>
                  <a:tblGrid>
                    <a:gridCol w="1908616">
                      <a:extLst>
                        <a:ext uri="{9D8B030D-6E8A-4147-A177-3AD203B41FA5}">
                          <a16:colId xmlns:a16="http://schemas.microsoft.com/office/drawing/2014/main" val="2188359378"/>
                        </a:ext>
                      </a:extLst>
                    </a:gridCol>
                    <a:gridCol w="954309">
                      <a:extLst>
                        <a:ext uri="{9D8B030D-6E8A-4147-A177-3AD203B41FA5}">
                          <a16:colId xmlns:a16="http://schemas.microsoft.com/office/drawing/2014/main" val="3826545142"/>
                        </a:ext>
                      </a:extLst>
                    </a:gridCol>
                    <a:gridCol w="1557029">
                      <a:extLst>
                        <a:ext uri="{9D8B030D-6E8A-4147-A177-3AD203B41FA5}">
                          <a16:colId xmlns:a16="http://schemas.microsoft.com/office/drawing/2014/main" val="3321717124"/>
                        </a:ext>
                      </a:extLst>
                    </a:gridCol>
                    <a:gridCol w="1104989">
                      <a:extLst>
                        <a:ext uri="{9D8B030D-6E8A-4147-A177-3AD203B41FA5}">
                          <a16:colId xmlns:a16="http://schemas.microsoft.com/office/drawing/2014/main" val="2141321390"/>
                        </a:ext>
                      </a:extLst>
                    </a:gridCol>
                    <a:gridCol w="962043">
                      <a:extLst>
                        <a:ext uri="{9D8B030D-6E8A-4147-A177-3AD203B41FA5}">
                          <a16:colId xmlns:a16="http://schemas.microsoft.com/office/drawing/2014/main" val="3935808024"/>
                        </a:ext>
                      </a:extLst>
                    </a:gridCol>
                    <a:gridCol w="1483141">
                      <a:extLst>
                        <a:ext uri="{9D8B030D-6E8A-4147-A177-3AD203B41FA5}">
                          <a16:colId xmlns:a16="http://schemas.microsoft.com/office/drawing/2014/main" val="2154660076"/>
                        </a:ext>
                      </a:extLst>
                    </a:gridCol>
                  </a:tblGrid>
                  <a:tr h="803564">
                    <a:tc>
                      <a:txBody>
                        <a:body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Lớp</a:t>
                          </a:r>
                          <a:r>
                            <a:rPr lang="fr-FR" sz="2000" dirty="0">
                              <a:effectLst/>
                              <a:latin typeface="UTM Avo" panose="02040603050506020204" pitchFamily="18" charset="0"/>
                              <a:ea typeface="Calibri" panose="020F0502020204030204" pitchFamily="34" charset="0"/>
                              <a:cs typeface="Arial" panose="020B0604020202020204" pitchFamily="34" charset="0"/>
                            </a:rPr>
                            <a:t> ĐV </a:t>
                          </a:r>
                          <a:r>
                            <a:rPr lang="fr-FR" sz="2000" dirty="0" err="1">
                              <a:effectLst/>
                              <a:latin typeface="UTM Avo" panose="02040603050506020204" pitchFamily="18" charset="0"/>
                              <a:ea typeface="Calibri" panose="020F0502020204030204" pitchFamily="34" charset="0"/>
                              <a:cs typeface="Arial" panose="020B0604020202020204" pitchFamily="34" charset="0"/>
                            </a:rPr>
                            <a:t>có</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xương</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sống</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Cá</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Lưỡng</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cư</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Bò</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sát</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Chim</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Bef>
                              <a:spcPts val="600"/>
                            </a:spcBef>
                            <a:spcAft>
                              <a:spcPts val="600"/>
                            </a:spcAft>
                          </a:pPr>
                          <a:r>
                            <a:rPr lang="fr-FR" sz="2000" dirty="0">
                              <a:effectLst/>
                              <a:latin typeface="UTM Avo" panose="02040603050506020204" pitchFamily="18" charset="0"/>
                              <a:ea typeface="Calibri" panose="020F0502020204030204" pitchFamily="34" charset="0"/>
                              <a:cs typeface="Arial" panose="020B0604020202020204" pitchFamily="34" charset="0"/>
                            </a:rPr>
                            <a:t>ĐV </a:t>
                          </a:r>
                          <a:r>
                            <a:rPr lang="fr-FR" sz="2000" dirty="0" err="1">
                              <a:effectLst/>
                              <a:latin typeface="UTM Avo" panose="02040603050506020204" pitchFamily="18" charset="0"/>
                              <a:ea typeface="Calibri" panose="020F0502020204030204" pitchFamily="34" charset="0"/>
                              <a:cs typeface="Arial" panose="020B0604020202020204" pitchFamily="34" charset="0"/>
                            </a:rPr>
                            <a:t>có</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vú</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00187302"/>
                      </a:ext>
                    </a:extLst>
                  </a:tr>
                  <a:tr h="663159">
                    <a:tc>
                      <a:txBody>
                        <a:bodyPr/>
                        <a:lstStyle/>
                        <a:p>
                          <a:endParaRPr lang="en-US"/>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19" t="-122936" r="-318530" b="-1835"/>
                          </a:stretch>
                        </a:blipFill>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983336"/>
                      </a:ext>
                    </a:extLst>
                  </a:tr>
                </a:tbl>
              </a:graphicData>
            </a:graphic>
          </p:graphicFrame>
        </mc:Fallback>
      </mc:AlternateContent>
      <p:sp>
        <p:nvSpPr>
          <p:cNvPr id="29" name="Rectangle 28">
            <a:extLst>
              <a:ext uri="{FF2B5EF4-FFF2-40B4-BE49-F238E27FC236}">
                <a16:creationId xmlns:a16="http://schemas.microsoft.com/office/drawing/2014/main" id="{15567535-285F-F2EF-AAC0-AF3B7B25CC92}"/>
              </a:ext>
            </a:extLst>
          </p:cNvPr>
          <p:cNvSpPr/>
          <p:nvPr/>
        </p:nvSpPr>
        <p:spPr>
          <a:xfrm>
            <a:off x="2075034" y="5418130"/>
            <a:ext cx="801823" cy="461665"/>
          </a:xfrm>
          <a:prstGeom prst="rect">
            <a:avLst/>
          </a:prstGeom>
          <a:solidFill>
            <a:srgbClr val="FFFAF7"/>
          </a:solidFill>
          <a:ln>
            <a:solidFill>
              <a:srgbClr val="FFFAF7"/>
            </a:solidFill>
          </a:ln>
        </p:spPr>
        <p:txBody>
          <a:bodyPr wrap="none">
            <a:spAutoFit/>
          </a:bodyPr>
          <a:lstStyle/>
          <a:p>
            <a:pPr algn="ctr">
              <a:spcBef>
                <a:spcPts val="400"/>
              </a:spcBef>
              <a:spcAft>
                <a:spcPts val="400"/>
              </a:spcAft>
            </a:pPr>
            <a:r>
              <a:rPr lang="en-US" sz="2400" dirty="0">
                <a:solidFill>
                  <a:srgbClr val="FF0000"/>
                </a:solidFill>
                <a:latin typeface="UTM Avo" panose="02040603050506020204" pitchFamily="18" charset="0"/>
                <a:ea typeface="Arial" panose="020B0604020202020204" pitchFamily="34" charset="0"/>
                <a:cs typeface="Arial" panose="020B0604020202020204" pitchFamily="34" charset="0"/>
              </a:rPr>
              <a:t>15%</a:t>
            </a:r>
          </a:p>
        </p:txBody>
      </p:sp>
      <p:sp>
        <p:nvSpPr>
          <p:cNvPr id="30" name="Rectangle 29">
            <a:extLst>
              <a:ext uri="{FF2B5EF4-FFF2-40B4-BE49-F238E27FC236}">
                <a16:creationId xmlns:a16="http://schemas.microsoft.com/office/drawing/2014/main" id="{71F19ACE-3AFF-8A38-308E-FCBFDCDAC8DF}"/>
              </a:ext>
            </a:extLst>
          </p:cNvPr>
          <p:cNvSpPr/>
          <p:nvPr/>
        </p:nvSpPr>
        <p:spPr>
          <a:xfrm>
            <a:off x="3320853" y="5443297"/>
            <a:ext cx="801823" cy="461665"/>
          </a:xfrm>
          <a:prstGeom prst="rect">
            <a:avLst/>
          </a:prstGeom>
          <a:solidFill>
            <a:srgbClr val="FFFAF7"/>
          </a:solidFill>
          <a:ln>
            <a:solidFill>
              <a:srgbClr val="FFFAF7"/>
            </a:solidFill>
          </a:ln>
        </p:spPr>
        <p:txBody>
          <a:bodyPr wrap="none">
            <a:spAutoFit/>
          </a:bodyPr>
          <a:lstStyle/>
          <a:p>
            <a:pPr algn="ctr">
              <a:spcBef>
                <a:spcPts val="400"/>
              </a:spcBef>
              <a:spcAft>
                <a:spcPts val="400"/>
              </a:spcAft>
            </a:pPr>
            <a:r>
              <a:rPr lang="en-US" sz="2400" dirty="0">
                <a:solidFill>
                  <a:srgbClr val="FF0000"/>
                </a:solidFill>
                <a:latin typeface="UTM Avo" panose="02040603050506020204" pitchFamily="18" charset="0"/>
                <a:ea typeface="Arial" panose="020B0604020202020204" pitchFamily="34" charset="0"/>
                <a:cs typeface="Arial" panose="020B0604020202020204" pitchFamily="34" charset="0"/>
              </a:rPr>
              <a:t>10%</a:t>
            </a:r>
          </a:p>
        </p:txBody>
      </p:sp>
      <p:sp>
        <p:nvSpPr>
          <p:cNvPr id="31" name="Rectangle 30">
            <a:extLst>
              <a:ext uri="{FF2B5EF4-FFF2-40B4-BE49-F238E27FC236}">
                <a16:creationId xmlns:a16="http://schemas.microsoft.com/office/drawing/2014/main" id="{F878500D-CBD5-5E7B-09B1-D7774E99A929}"/>
              </a:ext>
            </a:extLst>
          </p:cNvPr>
          <p:cNvSpPr/>
          <p:nvPr/>
        </p:nvSpPr>
        <p:spPr>
          <a:xfrm>
            <a:off x="4749315" y="5426519"/>
            <a:ext cx="801823" cy="461665"/>
          </a:xfrm>
          <a:prstGeom prst="rect">
            <a:avLst/>
          </a:prstGeom>
          <a:solidFill>
            <a:srgbClr val="FFFAF7"/>
          </a:solidFill>
          <a:ln>
            <a:solidFill>
              <a:srgbClr val="FFFAF7"/>
            </a:solidFill>
          </a:ln>
        </p:spPr>
        <p:txBody>
          <a:bodyPr wrap="none">
            <a:spAutoFit/>
          </a:bodyPr>
          <a:lstStyle/>
          <a:p>
            <a:pPr algn="ctr">
              <a:spcBef>
                <a:spcPts val="400"/>
              </a:spcBef>
              <a:spcAft>
                <a:spcPts val="400"/>
              </a:spcAft>
            </a:pPr>
            <a:r>
              <a:rPr lang="en-US" sz="2400" dirty="0">
                <a:solidFill>
                  <a:srgbClr val="FF0000"/>
                </a:solidFill>
                <a:latin typeface="UTM Avo" panose="02040603050506020204" pitchFamily="18" charset="0"/>
                <a:ea typeface="Arial" panose="020B0604020202020204" pitchFamily="34" charset="0"/>
                <a:cs typeface="Arial" panose="020B0604020202020204" pitchFamily="34" charset="0"/>
              </a:rPr>
              <a:t>20%</a:t>
            </a:r>
          </a:p>
        </p:txBody>
      </p:sp>
      <p:sp>
        <p:nvSpPr>
          <p:cNvPr id="32" name="Rectangle 31">
            <a:extLst>
              <a:ext uri="{FF2B5EF4-FFF2-40B4-BE49-F238E27FC236}">
                <a16:creationId xmlns:a16="http://schemas.microsoft.com/office/drawing/2014/main" id="{CDAA15BB-09F7-7FD0-2C03-9B19EFD5506A}"/>
              </a:ext>
            </a:extLst>
          </p:cNvPr>
          <p:cNvSpPr/>
          <p:nvPr/>
        </p:nvSpPr>
        <p:spPr>
          <a:xfrm>
            <a:off x="5763374" y="5434908"/>
            <a:ext cx="801823" cy="461665"/>
          </a:xfrm>
          <a:prstGeom prst="rect">
            <a:avLst/>
          </a:prstGeom>
          <a:solidFill>
            <a:srgbClr val="FFFAF7"/>
          </a:solidFill>
          <a:ln>
            <a:solidFill>
              <a:srgbClr val="FFFAF7"/>
            </a:solidFill>
          </a:ln>
        </p:spPr>
        <p:txBody>
          <a:bodyPr wrap="none">
            <a:spAutoFit/>
          </a:bodyPr>
          <a:lstStyle/>
          <a:p>
            <a:pPr algn="ctr">
              <a:spcBef>
                <a:spcPts val="400"/>
              </a:spcBef>
              <a:spcAft>
                <a:spcPts val="400"/>
              </a:spcAft>
            </a:pPr>
            <a:r>
              <a:rPr lang="en-US" sz="2400" dirty="0">
                <a:solidFill>
                  <a:srgbClr val="FF0000"/>
                </a:solidFill>
                <a:latin typeface="UTM Avo" panose="02040603050506020204" pitchFamily="18" charset="0"/>
                <a:ea typeface="Arial" panose="020B0604020202020204" pitchFamily="34" charset="0"/>
                <a:cs typeface="Arial" panose="020B0604020202020204" pitchFamily="34" charset="0"/>
              </a:rPr>
              <a:t>25%</a:t>
            </a:r>
          </a:p>
        </p:txBody>
      </p:sp>
      <p:sp>
        <p:nvSpPr>
          <p:cNvPr id="33" name="Rectangle 32">
            <a:extLst>
              <a:ext uri="{FF2B5EF4-FFF2-40B4-BE49-F238E27FC236}">
                <a16:creationId xmlns:a16="http://schemas.microsoft.com/office/drawing/2014/main" id="{1842793A-17F7-3AF8-CBE5-D41B37A2EC9B}"/>
              </a:ext>
            </a:extLst>
          </p:cNvPr>
          <p:cNvSpPr/>
          <p:nvPr/>
        </p:nvSpPr>
        <p:spPr>
          <a:xfrm>
            <a:off x="6979382" y="5443297"/>
            <a:ext cx="801823" cy="461665"/>
          </a:xfrm>
          <a:prstGeom prst="rect">
            <a:avLst/>
          </a:prstGeom>
          <a:solidFill>
            <a:srgbClr val="FFFAF7"/>
          </a:solidFill>
          <a:ln>
            <a:solidFill>
              <a:srgbClr val="FFFAF7"/>
            </a:solidFill>
          </a:ln>
        </p:spPr>
        <p:txBody>
          <a:bodyPr wrap="none">
            <a:spAutoFit/>
          </a:bodyPr>
          <a:lstStyle/>
          <a:p>
            <a:pPr algn="ctr">
              <a:spcBef>
                <a:spcPts val="400"/>
              </a:spcBef>
              <a:spcAft>
                <a:spcPts val="400"/>
              </a:spcAft>
            </a:pPr>
            <a:r>
              <a:rPr lang="en-US" sz="2400" dirty="0">
                <a:solidFill>
                  <a:srgbClr val="FF0000"/>
                </a:solidFill>
                <a:latin typeface="UTM Avo" panose="02040603050506020204" pitchFamily="18" charset="0"/>
                <a:ea typeface="Arial" panose="020B0604020202020204" pitchFamily="34" charset="0"/>
                <a:cs typeface="Arial" panose="020B0604020202020204" pitchFamily="34" charset="0"/>
              </a:rPr>
              <a:t>30%</a:t>
            </a:r>
          </a:p>
        </p:txBody>
      </p:sp>
      <p:pic>
        <p:nvPicPr>
          <p:cNvPr id="35" name="Picture 34">
            <a:extLst>
              <a:ext uri="{FF2B5EF4-FFF2-40B4-BE49-F238E27FC236}">
                <a16:creationId xmlns:a16="http://schemas.microsoft.com/office/drawing/2014/main" id="{522EDDEE-87B7-DE4A-8162-997C86E5B02B}"/>
              </a:ext>
            </a:extLst>
          </p:cNvPr>
          <p:cNvPicPr>
            <a:picLocks noChangeAspect="1"/>
          </p:cNvPicPr>
          <p:nvPr/>
        </p:nvPicPr>
        <p:blipFill rotWithShape="1">
          <a:blip r:embed="rId4">
            <a:extLst>
              <a:ext uri="{28A0092B-C50C-407E-A947-70E740481C1C}">
                <a14:useLocalDpi xmlns:a14="http://schemas.microsoft.com/office/drawing/2010/main" val="0"/>
              </a:ext>
            </a:extLst>
          </a:blip>
          <a:srcRect l="68622" r="6831"/>
          <a:stretch/>
        </p:blipFill>
        <p:spPr>
          <a:xfrm>
            <a:off x="8645023" y="1178520"/>
            <a:ext cx="3283527" cy="4932095"/>
          </a:xfrm>
          <a:prstGeom prst="rect">
            <a:avLst/>
          </a:prstGeom>
        </p:spPr>
      </p:pic>
      <p:sp>
        <p:nvSpPr>
          <p:cNvPr id="3" name="TextBox 2"/>
          <p:cNvSpPr txBox="1"/>
          <p:nvPr/>
        </p:nvSpPr>
        <p:spPr>
          <a:xfrm>
            <a:off x="287383" y="209006"/>
            <a:ext cx="4376057" cy="523220"/>
          </a:xfrm>
          <a:prstGeom prst="rect">
            <a:avLst/>
          </a:prstGeom>
          <a:noFill/>
        </p:spPr>
        <p:txBody>
          <a:bodyPr wrap="square" rtlCol="0">
            <a:spAutoFit/>
          </a:bodyPr>
          <a:lstStyle/>
          <a:p>
            <a:r>
              <a:rPr lang="vi-VN" sz="2800" b="1" dirty="0" smtClean="0">
                <a:solidFill>
                  <a:srgbClr val="FF0000"/>
                </a:solidFill>
                <a:latin typeface="+mj-lt"/>
              </a:rPr>
              <a:t>VẬN DỤNG</a:t>
            </a:r>
            <a:endParaRPr lang="vi-VN" sz="2800" b="1" dirty="0">
              <a:solidFill>
                <a:srgbClr val="FF0000"/>
              </a:solidFill>
              <a:latin typeface="+mj-lt"/>
            </a:endParaRPr>
          </a:p>
        </p:txBody>
      </p:sp>
    </p:spTree>
    <p:extLst>
      <p:ext uri="{BB962C8B-B14F-4D97-AF65-F5344CB8AC3E}">
        <p14:creationId xmlns:p14="http://schemas.microsoft.com/office/powerpoint/2010/main" val="324553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9" grpId="0" animBg="1"/>
      <p:bldP spid="30" grpId="0" animBg="1"/>
      <p:bldP spid="31" grpId="0" animBg="1"/>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AF4C71-BC84-B09F-F282-3C663D63AA50}"/>
              </a:ext>
            </a:extLst>
          </p:cNvPr>
          <p:cNvGrpSpPr/>
          <p:nvPr/>
        </p:nvGrpSpPr>
        <p:grpSpPr>
          <a:xfrm>
            <a:off x="442783" y="2030548"/>
            <a:ext cx="5304873" cy="3907980"/>
            <a:chOff x="255888" y="1306284"/>
            <a:chExt cx="2598295" cy="2930986"/>
          </a:xfrm>
        </p:grpSpPr>
        <p:sp>
          <p:nvSpPr>
            <p:cNvPr id="3" name="Title 11">
              <a:extLst>
                <a:ext uri="{FF2B5EF4-FFF2-40B4-BE49-F238E27FC236}">
                  <a16:creationId xmlns:a16="http://schemas.microsoft.com/office/drawing/2014/main" id="{7B39FDEF-C2B8-291F-FE76-155B3C73890E}"/>
                </a:ext>
              </a:extLst>
            </p:cNvPr>
            <p:cNvSpPr txBox="1">
              <a:spLocks/>
            </p:cNvSpPr>
            <p:nvPr/>
          </p:nvSpPr>
          <p:spPr>
            <a:xfrm>
              <a:off x="255888" y="1306284"/>
              <a:ext cx="2598295" cy="2542009"/>
            </a:xfrm>
            <a:prstGeom prst="rect">
              <a:avLst/>
            </a:prstGeom>
            <a:solidFill>
              <a:srgbClr val="FCD9D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uphoria Script"/>
                <a:buNone/>
                <a:defRPr sz="5000" b="0" i="0" u="none" strike="noStrike" cap="none">
                  <a:solidFill>
                    <a:schemeClr val="dk1"/>
                  </a:solidFill>
                  <a:latin typeface="Euphoria Script"/>
                  <a:ea typeface="Euphoria Script"/>
                  <a:cs typeface="Euphoria Script"/>
                  <a:sym typeface="Euphoria Script"/>
                </a:defRPr>
              </a:lvl1pPr>
              <a:lvl2pPr marR="0" lvl="1"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2pPr>
              <a:lvl3pPr marR="0" lvl="2"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3pPr>
              <a:lvl4pPr marR="0" lvl="3"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4pPr>
              <a:lvl5pPr marR="0" lvl="4"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5pPr>
              <a:lvl6pPr marR="0" lvl="5"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6pPr>
              <a:lvl7pPr marR="0" lvl="6"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7pPr>
              <a:lvl8pPr marR="0" lvl="7"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8pPr>
              <a:lvl9pPr marR="0" lvl="8"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9pPr>
            </a:lstStyle>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kumimoji="0" lang="pt-BR"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rPr>
                <a:t>Ôn lại các kiến thức đã học trong bài</a:t>
              </a:r>
            </a:p>
          </p:txBody>
        </p:sp>
        <p:pic>
          <p:nvPicPr>
            <p:cNvPr id="4" name="Picture 3">
              <a:extLst>
                <a:ext uri="{FF2B5EF4-FFF2-40B4-BE49-F238E27FC236}">
                  <a16:creationId xmlns:a16="http://schemas.microsoft.com/office/drawing/2014/main" id="{96B9ED55-B110-DE95-3A0A-610BD50FAD0B}"/>
                </a:ext>
              </a:extLst>
            </p:cNvPr>
            <p:cNvPicPr>
              <a:picLocks noChangeAspect="1"/>
            </p:cNvPicPr>
            <p:nvPr/>
          </p:nvPicPr>
          <p:blipFill>
            <a:blip r:embed="rId2"/>
            <a:stretch>
              <a:fillRect/>
            </a:stretch>
          </p:blipFill>
          <p:spPr>
            <a:xfrm>
              <a:off x="863521" y="3459316"/>
              <a:ext cx="1383030" cy="777954"/>
            </a:xfrm>
            <a:prstGeom prst="rect">
              <a:avLst/>
            </a:prstGeom>
          </p:spPr>
        </p:pic>
      </p:grpSp>
      <p:grpSp>
        <p:nvGrpSpPr>
          <p:cNvPr id="5" name="Group 4">
            <a:extLst>
              <a:ext uri="{FF2B5EF4-FFF2-40B4-BE49-F238E27FC236}">
                <a16:creationId xmlns:a16="http://schemas.microsoft.com/office/drawing/2014/main" id="{933C77FD-5490-7EF5-B0AB-79F6D75AF578}"/>
              </a:ext>
            </a:extLst>
          </p:cNvPr>
          <p:cNvGrpSpPr/>
          <p:nvPr/>
        </p:nvGrpSpPr>
        <p:grpSpPr>
          <a:xfrm>
            <a:off x="6113417" y="2030547"/>
            <a:ext cx="5329646" cy="3907980"/>
            <a:chOff x="3022223" y="1306284"/>
            <a:chExt cx="4847058" cy="2930986"/>
          </a:xfrm>
        </p:grpSpPr>
        <p:sp>
          <p:nvSpPr>
            <p:cNvPr id="6" name="Title 12">
              <a:extLst>
                <a:ext uri="{FF2B5EF4-FFF2-40B4-BE49-F238E27FC236}">
                  <a16:creationId xmlns:a16="http://schemas.microsoft.com/office/drawing/2014/main" id="{2479555A-DEF3-81F7-1D34-58937968A35B}"/>
                </a:ext>
              </a:extLst>
            </p:cNvPr>
            <p:cNvSpPr txBox="1">
              <a:spLocks/>
            </p:cNvSpPr>
            <p:nvPr/>
          </p:nvSpPr>
          <p:spPr>
            <a:xfrm>
              <a:off x="3022223" y="1306284"/>
              <a:ext cx="4847058" cy="2542009"/>
            </a:xfrm>
            <a:prstGeom prst="rect">
              <a:avLst/>
            </a:prstGeom>
            <a:solidFill>
              <a:srgbClr val="D0DAC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uphoria Script"/>
                <a:buNone/>
                <a:defRPr sz="5000" b="0" i="0" u="none" strike="noStrike" cap="none">
                  <a:solidFill>
                    <a:schemeClr val="dk1"/>
                  </a:solidFill>
                  <a:latin typeface="Euphoria Script"/>
                  <a:ea typeface="Euphoria Script"/>
                  <a:cs typeface="Euphoria Script"/>
                  <a:sym typeface="Euphoria Script"/>
                </a:defRPr>
              </a:lvl1pPr>
              <a:lvl2pPr marR="0" lvl="1"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2pPr>
              <a:lvl3pPr marR="0" lvl="2"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3pPr>
              <a:lvl4pPr marR="0" lvl="3"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4pPr>
              <a:lvl5pPr marR="0" lvl="4"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5pPr>
              <a:lvl6pPr marR="0" lvl="5"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6pPr>
              <a:lvl7pPr marR="0" lvl="6"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7pPr>
              <a:lvl8pPr marR="0" lvl="7"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8pPr>
              <a:lvl9pPr marR="0" lvl="8"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9pPr>
            </a:lstStyle>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pt-BR" sz="2400" kern="0" dirty="0">
                  <a:solidFill>
                    <a:srgbClr val="000000"/>
                  </a:solidFill>
                  <a:latin typeface="UTM Avo" panose="02040603050506020204" pitchFamily="18" charset="0"/>
                  <a:cs typeface="Times New Roman" panose="02020603050405020304" pitchFamily="18" charset="0"/>
                  <a:sym typeface="Arial"/>
                </a:rPr>
                <a:t>Hoàn thành </a:t>
              </a:r>
            </a:p>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pt-BR" sz="2400" kern="0" dirty="0">
                  <a:solidFill>
                    <a:srgbClr val="000000"/>
                  </a:solidFill>
                  <a:latin typeface="UTM Avo" panose="02040603050506020204" pitchFamily="18" charset="0"/>
                  <a:cs typeface="Times New Roman" panose="02020603050405020304" pitchFamily="18" charset="0"/>
                  <a:sym typeface="Arial"/>
                </a:rPr>
                <a:t>các bài tập </a:t>
              </a:r>
              <a:r>
                <a:rPr lang="pt-BR" sz="2400" kern="0" dirty="0" smtClean="0">
                  <a:solidFill>
                    <a:srgbClr val="000000"/>
                  </a:solidFill>
                  <a:latin typeface="UTM Avo" panose="02040603050506020204" pitchFamily="18" charset="0"/>
                  <a:cs typeface="Times New Roman" panose="02020603050405020304" pitchFamily="18" charset="0"/>
                  <a:sym typeface="Arial"/>
                </a:rPr>
                <a:t>5 trang 18 SGK và các bài tập 6, 7, 8, 9 trang 13, 14, 15 SBT </a:t>
              </a:r>
              <a:endParaRPr lang="pt-BR" sz="2400" kern="0" dirty="0">
                <a:solidFill>
                  <a:srgbClr val="000000"/>
                </a:solidFill>
                <a:latin typeface="UTM Avo" panose="02040603050506020204" pitchFamily="18" charset="0"/>
                <a:cs typeface="Times New Roman" panose="02020603050405020304" pitchFamily="18" charset="0"/>
                <a:sym typeface="Arial"/>
              </a:endParaRPr>
            </a:p>
          </p:txBody>
        </p:sp>
        <p:pic>
          <p:nvPicPr>
            <p:cNvPr id="7" name="Picture 6">
              <a:extLst>
                <a:ext uri="{FF2B5EF4-FFF2-40B4-BE49-F238E27FC236}">
                  <a16:creationId xmlns:a16="http://schemas.microsoft.com/office/drawing/2014/main" id="{CC76A8AE-E5F8-C667-0259-78FCB21C4953}"/>
                </a:ext>
              </a:extLst>
            </p:cNvPr>
            <p:cNvPicPr>
              <a:picLocks noChangeAspect="1"/>
            </p:cNvPicPr>
            <p:nvPr/>
          </p:nvPicPr>
          <p:blipFill>
            <a:blip r:embed="rId2"/>
            <a:stretch>
              <a:fillRect/>
            </a:stretch>
          </p:blipFill>
          <p:spPr>
            <a:xfrm>
              <a:off x="4953681" y="3459316"/>
              <a:ext cx="1383030" cy="777954"/>
            </a:xfrm>
            <a:prstGeom prst="rect">
              <a:avLst/>
            </a:prstGeom>
          </p:spPr>
        </p:pic>
      </p:grpSp>
    </p:spTree>
    <p:extLst>
      <p:ext uri="{BB962C8B-B14F-4D97-AF65-F5344CB8AC3E}">
        <p14:creationId xmlns:p14="http://schemas.microsoft.com/office/powerpoint/2010/main" val="184126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DF29D0C-9F98-B08B-8BD1-9A12AF024E2C}"/>
              </a:ext>
            </a:extLst>
          </p:cNvPr>
          <p:cNvSpPr/>
          <p:nvPr/>
        </p:nvSpPr>
        <p:spPr>
          <a:xfrm>
            <a:off x="909924" y="646004"/>
            <a:ext cx="10137946" cy="958468"/>
          </a:xfrm>
          <a:prstGeom prst="rect">
            <a:avLst/>
          </a:prstGeom>
        </p:spPr>
        <p:txBody>
          <a:bodyPr wrap="square">
            <a:spAutoFit/>
          </a:bodyPr>
          <a:lstStyle/>
          <a:p>
            <a:pPr marR="20321" algn="just" defTabSz="609539">
              <a:lnSpc>
                <a:spcPct val="150000"/>
              </a:lnSpc>
            </a:pPr>
            <a:r>
              <a:rPr lang="vi-VN" sz="2000" dirty="0">
                <a:solidFill>
                  <a:prstClr val="black"/>
                </a:solidFill>
                <a:ea typeface="Times New Roman" panose="02020603050405020304" pitchFamily="18" charset="0"/>
                <a:cs typeface="Arial" panose="020B0604020202020204" pitchFamily="34" charset="0"/>
              </a:rPr>
              <a:t>Bảng số liệu sau đây biểu thị số lượng đàn bò và đàn lợn trên thế giới giai đoạn 1980 – 2014 (đơn vị: triệu con).</a:t>
            </a:r>
            <a:endParaRPr lang="en-US" sz="2000" dirty="0">
              <a:solidFill>
                <a:prstClr val="black"/>
              </a:solidFill>
              <a:ea typeface="Times New Roman" panose="02020603050405020304" pitchFamily="18" charset="0"/>
              <a:cs typeface="Arial" panose="020B0604020202020204" pitchFamily="34" charset="0"/>
            </a:endParaRPr>
          </a:p>
        </p:txBody>
      </p:sp>
      <p:sp>
        <p:nvSpPr>
          <p:cNvPr id="38" name="Rectangle 37">
            <a:extLst>
              <a:ext uri="{FF2B5EF4-FFF2-40B4-BE49-F238E27FC236}">
                <a16:creationId xmlns:a16="http://schemas.microsoft.com/office/drawing/2014/main" id="{E485368B-01A5-A1D3-02E9-00B7643F1587}"/>
              </a:ext>
            </a:extLst>
          </p:cNvPr>
          <p:cNvSpPr/>
          <p:nvPr/>
        </p:nvSpPr>
        <p:spPr>
          <a:xfrm>
            <a:off x="1090009" y="4035550"/>
            <a:ext cx="10137946" cy="950325"/>
          </a:xfrm>
          <a:prstGeom prst="rect">
            <a:avLst/>
          </a:prstGeom>
        </p:spPr>
        <p:txBody>
          <a:bodyPr wrap="square">
            <a:spAutoFit/>
          </a:bodyPr>
          <a:lstStyle/>
          <a:p>
            <a:pPr marR="20321" algn="just" defTabSz="609539">
              <a:lnSpc>
                <a:spcPct val="150000"/>
              </a:lnSpc>
            </a:pPr>
            <a:r>
              <a:rPr lang="vi-VN" sz="2000" dirty="0">
                <a:solidFill>
                  <a:prstClr val="black"/>
                </a:solidFill>
                <a:ea typeface="Times New Roman" panose="02020603050405020304" pitchFamily="18" charset="0"/>
                <a:cs typeface="Arial" panose="020B0604020202020204" pitchFamily="34" charset="0"/>
              </a:rPr>
              <a:t>Để biểu diễn số lượng đàn bò và đàn lợn trên thế giới qua các năm, biểu đồ nào thích hợp nhất?</a:t>
            </a:r>
            <a:endParaRPr lang="en-US" sz="2000" dirty="0">
              <a:solidFill>
                <a:prstClr val="black"/>
              </a:solidFill>
              <a:ea typeface="Times New Roman" panose="02020603050405020304" pitchFamily="18" charset="0"/>
              <a:cs typeface="Arial" panose="020B0604020202020204" pitchFamily="34" charset="0"/>
            </a:endParaRPr>
          </a:p>
        </p:txBody>
      </p:sp>
      <p:graphicFrame>
        <p:nvGraphicFramePr>
          <p:cNvPr id="41" name="Table 40">
            <a:extLst>
              <a:ext uri="{FF2B5EF4-FFF2-40B4-BE49-F238E27FC236}">
                <a16:creationId xmlns:a16="http://schemas.microsoft.com/office/drawing/2014/main" id="{BED4B2DA-6BF7-82D2-D106-C6E012D7CD33}"/>
              </a:ext>
            </a:extLst>
          </p:cNvPr>
          <p:cNvGraphicFramePr>
            <a:graphicFrameLocks noGrp="1"/>
          </p:cNvGraphicFramePr>
          <p:nvPr>
            <p:extLst>
              <p:ext uri="{D42A27DB-BD31-4B8C-83A1-F6EECF244321}">
                <p14:modId xmlns:p14="http://schemas.microsoft.com/office/powerpoint/2010/main" val="3684902914"/>
              </p:ext>
            </p:extLst>
          </p:nvPr>
        </p:nvGraphicFramePr>
        <p:xfrm>
          <a:off x="1117234" y="1709925"/>
          <a:ext cx="9440944" cy="1602156"/>
        </p:xfrm>
        <a:graphic>
          <a:graphicData uri="http://schemas.openxmlformats.org/drawingml/2006/table">
            <a:tbl>
              <a:tblPr firstRow="1" firstCol="1" bandRow="1"/>
              <a:tblGrid>
                <a:gridCol w="2032609">
                  <a:extLst>
                    <a:ext uri="{9D8B030D-6E8A-4147-A177-3AD203B41FA5}">
                      <a16:colId xmlns:a16="http://schemas.microsoft.com/office/drawing/2014/main" val="418957045"/>
                    </a:ext>
                  </a:extLst>
                </a:gridCol>
                <a:gridCol w="1481667">
                  <a:extLst>
                    <a:ext uri="{9D8B030D-6E8A-4147-A177-3AD203B41FA5}">
                      <a16:colId xmlns:a16="http://schemas.microsoft.com/office/drawing/2014/main" val="3966222919"/>
                    </a:ext>
                  </a:extLst>
                </a:gridCol>
                <a:gridCol w="1481667">
                  <a:extLst>
                    <a:ext uri="{9D8B030D-6E8A-4147-A177-3AD203B41FA5}">
                      <a16:colId xmlns:a16="http://schemas.microsoft.com/office/drawing/2014/main" val="3720635213"/>
                    </a:ext>
                  </a:extLst>
                </a:gridCol>
                <a:gridCol w="1481667">
                  <a:extLst>
                    <a:ext uri="{9D8B030D-6E8A-4147-A177-3AD203B41FA5}">
                      <a16:colId xmlns:a16="http://schemas.microsoft.com/office/drawing/2014/main" val="280829687"/>
                    </a:ext>
                  </a:extLst>
                </a:gridCol>
                <a:gridCol w="1481667">
                  <a:extLst>
                    <a:ext uri="{9D8B030D-6E8A-4147-A177-3AD203B41FA5}">
                      <a16:colId xmlns:a16="http://schemas.microsoft.com/office/drawing/2014/main" val="1327056133"/>
                    </a:ext>
                  </a:extLst>
                </a:gridCol>
                <a:gridCol w="1481667">
                  <a:extLst>
                    <a:ext uri="{9D8B030D-6E8A-4147-A177-3AD203B41FA5}">
                      <a16:colId xmlns:a16="http://schemas.microsoft.com/office/drawing/2014/main" val="1126571489"/>
                    </a:ext>
                  </a:extLst>
                </a:gridCol>
              </a:tblGrid>
              <a:tr h="691079">
                <a:tc>
                  <a:txBody>
                    <a:bodyPr/>
                    <a:lstStyle/>
                    <a:p>
                      <a:pPr algn="r">
                        <a:lnSpc>
                          <a:spcPct val="100000"/>
                        </a:lnSpc>
                        <a:spcBef>
                          <a:spcPts val="600"/>
                        </a:spcBef>
                        <a:spcAft>
                          <a:spcPts val="600"/>
                        </a:spcAft>
                      </a:pPr>
                      <a:r>
                        <a:rPr lang="en-US" sz="2000" b="1" dirty="0" err="1">
                          <a:effectLst/>
                          <a:latin typeface="UTM Avo" panose="02040603050506020204" pitchFamily="18" charset="0"/>
                          <a:ea typeface="Times New Roman" panose="02020603050405020304" pitchFamily="18" charset="0"/>
                          <a:cs typeface="Arial" panose="020B0604020202020204" pitchFamily="34" charset="0"/>
                        </a:rPr>
                        <a:t>Năm</a:t>
                      </a:r>
                      <a:endParaRPr lang="en-US" sz="2000" dirty="0">
                        <a:effectLst/>
                        <a:latin typeface="UTM Avo" panose="02040603050506020204" pitchFamily="18" charset="0"/>
                        <a:ea typeface="Times New Roman" panose="02020603050405020304" pitchFamily="18" charset="0"/>
                        <a:cs typeface="Arial" panose="020B0604020202020204" pitchFamily="34" charset="0"/>
                      </a:endParaRPr>
                    </a:p>
                    <a:p>
                      <a:pPr algn="l">
                        <a:lnSpc>
                          <a:spcPct val="100000"/>
                        </a:lnSpc>
                        <a:spcBef>
                          <a:spcPts val="600"/>
                        </a:spcBef>
                        <a:spcAft>
                          <a:spcPts val="600"/>
                        </a:spcAft>
                      </a:pPr>
                      <a:r>
                        <a:rPr lang="en-US" sz="2000" b="1" dirty="0" err="1">
                          <a:effectLst/>
                          <a:latin typeface="UTM Avo" panose="02040603050506020204" pitchFamily="18" charset="0"/>
                          <a:ea typeface="Times New Roman" panose="02020603050405020304" pitchFamily="18" charset="0"/>
                          <a:cs typeface="Arial" panose="020B0604020202020204" pitchFamily="34" charset="0"/>
                        </a:rPr>
                        <a:t>Vật</a:t>
                      </a:r>
                      <a:r>
                        <a:rPr lang="en-US" sz="2000" b="1" dirty="0">
                          <a:effectLst/>
                          <a:latin typeface="UTM Avo" panose="02040603050506020204" pitchFamily="18" charset="0"/>
                          <a:ea typeface="Times New Roman" panose="02020603050405020304" pitchFamily="18" charset="0"/>
                          <a:cs typeface="Arial" panose="020B0604020202020204" pitchFamily="34" charset="0"/>
                        </a:rPr>
                        <a:t> </a:t>
                      </a:r>
                      <a:r>
                        <a:rPr lang="en-US" sz="2000" b="1" dirty="0" err="1">
                          <a:effectLst/>
                          <a:latin typeface="UTM Avo" panose="02040603050506020204" pitchFamily="18" charset="0"/>
                          <a:ea typeface="Times New Roman" panose="02020603050405020304" pitchFamily="18" charset="0"/>
                          <a:cs typeface="Arial" panose="020B0604020202020204" pitchFamily="34" charset="0"/>
                        </a:rPr>
                        <a:t>nuôi</a:t>
                      </a:r>
                      <a:endParaRPr lang="en-US" sz="2000" dirty="0">
                        <a:effectLst/>
                        <a:latin typeface="UTM Avo" panose="020406030505060202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Times New Roman" panose="02020603050405020304" pitchFamily="18" charset="0"/>
                          <a:cs typeface="Arial" panose="020B0604020202020204" pitchFamily="34" charset="0"/>
                        </a:rPr>
                        <a:t>1980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Times New Roman" panose="02020603050405020304" pitchFamily="18" charset="0"/>
                          <a:cs typeface="Arial" panose="020B0604020202020204" pitchFamily="34" charset="0"/>
                        </a:rPr>
                        <a:t>1990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Times New Roman" panose="02020603050405020304" pitchFamily="18" charset="0"/>
                          <a:cs typeface="Arial" panose="020B0604020202020204" pitchFamily="34" charset="0"/>
                        </a:rPr>
                        <a:t>2000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Times New Roman" panose="02020603050405020304" pitchFamily="18" charset="0"/>
                          <a:cs typeface="Arial" panose="020B0604020202020204" pitchFamily="34" charset="0"/>
                        </a:rPr>
                        <a:t>2010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Times New Roman" panose="02020603050405020304" pitchFamily="18" charset="0"/>
                          <a:cs typeface="Arial" panose="020B0604020202020204" pitchFamily="34" charset="0"/>
                        </a:rPr>
                        <a:t>2014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14335583"/>
                  </a:ext>
                </a:extLst>
              </a:tr>
              <a:tr h="420078">
                <a:tc>
                  <a:txBody>
                    <a:bodyPr/>
                    <a:lstStyle/>
                    <a:p>
                      <a:pPr algn="ctr">
                        <a:lnSpc>
                          <a:spcPct val="100000"/>
                        </a:lnSpc>
                        <a:spcBef>
                          <a:spcPts val="600"/>
                        </a:spcBef>
                        <a:spcAft>
                          <a:spcPts val="600"/>
                        </a:spcAft>
                      </a:pPr>
                      <a:r>
                        <a:rPr lang="en-US" sz="2000" b="1" dirty="0" err="1">
                          <a:effectLst/>
                          <a:latin typeface="UTM Avo" panose="02040603050506020204" pitchFamily="18" charset="0"/>
                          <a:ea typeface="Times New Roman" panose="02020603050405020304" pitchFamily="18" charset="0"/>
                          <a:cs typeface="Arial" panose="020B0604020202020204" pitchFamily="34" charset="0"/>
                        </a:rPr>
                        <a:t>Bò</a:t>
                      </a:r>
                      <a:endParaRPr lang="en-US" sz="2000" dirty="0">
                        <a:effectLst/>
                        <a:latin typeface="UTM Avo" panose="020406030505060202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Times New Roman" panose="02020603050405020304" pitchFamily="18" charset="0"/>
                          <a:cs typeface="Arial" panose="020B0604020202020204" pitchFamily="34" charset="0"/>
                        </a:rPr>
                        <a:t>1 218,1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Times New Roman" panose="02020603050405020304" pitchFamily="18" charset="0"/>
                          <a:cs typeface="Arial" panose="020B0604020202020204" pitchFamily="34" charset="0"/>
                        </a:rPr>
                        <a:t>1 296,8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Times New Roman" panose="02020603050405020304" pitchFamily="18" charset="0"/>
                          <a:cs typeface="Arial" panose="020B0604020202020204" pitchFamily="34" charset="0"/>
                        </a:rPr>
                        <a:t>1 302,9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Times New Roman" panose="02020603050405020304" pitchFamily="18" charset="0"/>
                          <a:cs typeface="Arial" panose="020B0604020202020204" pitchFamily="34" charset="0"/>
                        </a:rPr>
                        <a:t>1 453,4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Times New Roman" panose="02020603050405020304" pitchFamily="18" charset="0"/>
                          <a:cs typeface="Arial" panose="020B0604020202020204" pitchFamily="34" charset="0"/>
                        </a:rPr>
                        <a:t>1 482,1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8829927"/>
                  </a:ext>
                </a:extLst>
              </a:tr>
              <a:tr h="420078">
                <a:tc>
                  <a:txBody>
                    <a:bodyPr/>
                    <a:lstStyle/>
                    <a:p>
                      <a:pPr algn="ctr">
                        <a:lnSpc>
                          <a:spcPct val="100000"/>
                        </a:lnSpc>
                        <a:spcBef>
                          <a:spcPts val="600"/>
                        </a:spcBef>
                        <a:spcAft>
                          <a:spcPts val="600"/>
                        </a:spcAft>
                      </a:pPr>
                      <a:r>
                        <a:rPr lang="en-US" sz="2000" b="1" dirty="0" err="1">
                          <a:effectLst/>
                          <a:latin typeface="UTM Avo" panose="02040603050506020204" pitchFamily="18" charset="0"/>
                          <a:ea typeface="Times New Roman" panose="02020603050405020304" pitchFamily="18" charset="0"/>
                          <a:cs typeface="Arial" panose="020B0604020202020204" pitchFamily="34" charset="0"/>
                        </a:rPr>
                        <a:t>Lợn</a:t>
                      </a:r>
                      <a:endParaRPr lang="en-US" sz="2000" dirty="0">
                        <a:effectLst/>
                        <a:latin typeface="UTM Avo" panose="020406030505060202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Times New Roman" panose="02020603050405020304" pitchFamily="18" charset="0"/>
                          <a:cs typeface="Arial" panose="020B0604020202020204" pitchFamily="34" charset="0"/>
                        </a:rPr>
                        <a:t>778,8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Times New Roman" panose="02020603050405020304" pitchFamily="18" charset="0"/>
                          <a:cs typeface="Arial" panose="020B0604020202020204" pitchFamily="34" charset="0"/>
                        </a:rPr>
                        <a:t>848,7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Times New Roman" panose="02020603050405020304" pitchFamily="18" charset="0"/>
                          <a:cs typeface="Arial" panose="020B0604020202020204" pitchFamily="34" charset="0"/>
                        </a:rPr>
                        <a:t>856,2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Times New Roman" panose="02020603050405020304" pitchFamily="18" charset="0"/>
                          <a:cs typeface="Arial" panose="020B0604020202020204" pitchFamily="34" charset="0"/>
                        </a:rPr>
                        <a:t>975,0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Times New Roman" panose="02020603050405020304" pitchFamily="18" charset="0"/>
                          <a:cs typeface="Arial" panose="020B0604020202020204" pitchFamily="34" charset="0"/>
                        </a:rPr>
                        <a:t>986,6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927604"/>
                  </a:ext>
                </a:extLst>
              </a:tr>
            </a:tbl>
          </a:graphicData>
        </a:graphic>
      </p:graphicFrame>
      <p:cxnSp>
        <p:nvCxnSpPr>
          <p:cNvPr id="42" name="Straight Connector 41">
            <a:extLst>
              <a:ext uri="{FF2B5EF4-FFF2-40B4-BE49-F238E27FC236}">
                <a16:creationId xmlns:a16="http://schemas.microsoft.com/office/drawing/2014/main" id="{FDE830A3-50AC-4D4C-A930-DD50A4890080}"/>
              </a:ext>
            </a:extLst>
          </p:cNvPr>
          <p:cNvCxnSpPr>
            <a:cxnSpLocks/>
          </p:cNvCxnSpPr>
          <p:nvPr/>
        </p:nvCxnSpPr>
        <p:spPr>
          <a:xfrm>
            <a:off x="1212881" y="1728320"/>
            <a:ext cx="2000102" cy="727794"/>
          </a:xfrm>
          <a:prstGeom prst="line">
            <a:avLst/>
          </a:prstGeom>
        </p:spPr>
        <p:style>
          <a:lnRef idx="1">
            <a:schemeClr val="dk1"/>
          </a:lnRef>
          <a:fillRef idx="0">
            <a:schemeClr val="dk1"/>
          </a:fillRef>
          <a:effectRef idx="0">
            <a:schemeClr val="dk1"/>
          </a:effectRef>
          <a:fontRef idx="minor">
            <a:schemeClr val="tx1"/>
          </a:fontRef>
        </p:style>
      </p:cxnSp>
      <p:sp>
        <p:nvSpPr>
          <p:cNvPr id="46" name="Đáp án đúng">
            <a:extLst>
              <a:ext uri="{FF2B5EF4-FFF2-40B4-BE49-F238E27FC236}">
                <a16:creationId xmlns:a16="http://schemas.microsoft.com/office/drawing/2014/main" id="{EE7F33F2-FA98-4875-18DD-93EF3F4FB577}"/>
              </a:ext>
            </a:extLst>
          </p:cNvPr>
          <p:cNvSpPr/>
          <p:nvPr/>
        </p:nvSpPr>
        <p:spPr>
          <a:xfrm>
            <a:off x="1212881" y="5886187"/>
            <a:ext cx="4338853" cy="877437"/>
          </a:xfrm>
          <a:prstGeom prst="roundRect">
            <a:avLst/>
          </a:prstGeom>
          <a:solidFill>
            <a:schemeClr val="accent4">
              <a:lumMod val="20000"/>
              <a:lumOff val="80000"/>
            </a:schemeClr>
          </a:solidFill>
          <a:ln w="25400" cap="flat" cmpd="sng" algn="ctr">
            <a:noFill/>
            <a:prstDash val="solid"/>
          </a:ln>
          <a:effectLst/>
        </p:spPr>
        <p:txBody>
          <a:bodyPr rtlCol="0" anchor="ctr"/>
          <a:lstStyle/>
          <a:p>
            <a:pPr algn="just" defTabSz="609539"/>
            <a:r>
              <a:rPr lang="vi-VN" sz="2000" noProof="1">
                <a:solidFill>
                  <a:prstClr val="black"/>
                </a:solidFill>
                <a:cs typeface="Arial" panose="020B0604020202020204" pitchFamily="34" charset="0"/>
              </a:rPr>
              <a:t>B. Biểu đồ cột kép</a:t>
            </a:r>
            <a:r>
              <a:rPr lang="en-US" sz="2000" noProof="1">
                <a:solidFill>
                  <a:prstClr val="black"/>
                </a:solidFill>
                <a:cs typeface="Arial" panose="020B0604020202020204" pitchFamily="34" charset="0"/>
              </a:rPr>
              <a:t>.</a:t>
            </a:r>
            <a:endParaRPr lang="vi-VN" sz="2000" noProof="1">
              <a:solidFill>
                <a:prstClr val="black"/>
              </a:solidFill>
              <a:cs typeface="Arial" panose="020B0604020202020204" pitchFamily="34" charset="0"/>
            </a:endParaRPr>
          </a:p>
        </p:txBody>
      </p:sp>
      <p:sp>
        <p:nvSpPr>
          <p:cNvPr id="47" name="Đáp án sai 1">
            <a:extLst>
              <a:ext uri="{FF2B5EF4-FFF2-40B4-BE49-F238E27FC236}">
                <a16:creationId xmlns:a16="http://schemas.microsoft.com/office/drawing/2014/main" id="{DFC33A35-9794-A14C-8554-47FC2A0BDBED}"/>
              </a:ext>
            </a:extLst>
          </p:cNvPr>
          <p:cNvSpPr/>
          <p:nvPr/>
        </p:nvSpPr>
        <p:spPr>
          <a:xfrm>
            <a:off x="1212881" y="4976332"/>
            <a:ext cx="4338853" cy="877437"/>
          </a:xfrm>
          <a:prstGeom prst="roundRect">
            <a:avLst/>
          </a:prstGeom>
          <a:solidFill>
            <a:schemeClr val="accent4">
              <a:lumMod val="20000"/>
              <a:lumOff val="80000"/>
            </a:schemeClr>
          </a:solidFill>
          <a:ln w="25400" cap="flat" cmpd="sng" algn="ctr">
            <a:noFill/>
            <a:prstDash val="solid"/>
          </a:ln>
          <a:effectLst/>
        </p:spPr>
        <p:txBody>
          <a:bodyPr rtlCol="0" anchor="ctr"/>
          <a:lstStyle/>
          <a:p>
            <a:pPr marL="0" marR="0" lvl="0" indent="0" algn="just" defTabSz="609539" eaLnBrk="1" fontAlgn="auto" latinLnBrk="0" hangingPunct="1">
              <a:lnSpc>
                <a:spcPct val="100000"/>
              </a:lnSpc>
              <a:spcBef>
                <a:spcPts val="0"/>
              </a:spcBef>
              <a:spcAft>
                <a:spcPts val="0"/>
              </a:spcAft>
              <a:buClrTx/>
              <a:buSzTx/>
              <a:buFontTx/>
              <a:buNone/>
              <a:tabLst/>
              <a:defRPr/>
            </a:pPr>
            <a:r>
              <a:rPr lang="vi-VN" sz="2000" noProof="1">
                <a:solidFill>
                  <a:prstClr val="black"/>
                </a:solidFill>
                <a:ea typeface="Times New Roman" panose="02020603050405020304" pitchFamily="18" charset="0"/>
                <a:cs typeface="Arial" panose="020B0604020202020204" pitchFamily="34" charset="0"/>
              </a:rPr>
              <a:t>A. Biểu đồ cột đơn</a:t>
            </a:r>
            <a:r>
              <a:rPr lang="en-US" sz="2000" noProof="1">
                <a:solidFill>
                  <a:prstClr val="black"/>
                </a:solidFill>
                <a:ea typeface="Times New Roman" panose="02020603050405020304" pitchFamily="18" charset="0"/>
                <a:cs typeface="Arial" panose="020B0604020202020204" pitchFamily="34" charset="0"/>
              </a:rPr>
              <a:t>.</a:t>
            </a:r>
            <a:endParaRPr lang="vi-VN" sz="2000" noProof="1">
              <a:solidFill>
                <a:prstClr val="black"/>
              </a:solidFill>
              <a:ea typeface="Times New Roman" panose="02020603050405020304" pitchFamily="18" charset="0"/>
              <a:cs typeface="Arial" panose="020B0604020202020204" pitchFamily="34" charset="0"/>
            </a:endParaRPr>
          </a:p>
        </p:txBody>
      </p:sp>
      <p:sp>
        <p:nvSpPr>
          <p:cNvPr id="48" name="Đáp án sai 2">
            <a:extLst>
              <a:ext uri="{FF2B5EF4-FFF2-40B4-BE49-F238E27FC236}">
                <a16:creationId xmlns:a16="http://schemas.microsoft.com/office/drawing/2014/main" id="{2880C942-1720-CEDE-8183-8CBE1AE4E602}"/>
              </a:ext>
            </a:extLst>
          </p:cNvPr>
          <p:cNvSpPr/>
          <p:nvPr/>
        </p:nvSpPr>
        <p:spPr>
          <a:xfrm>
            <a:off x="6466134" y="4942081"/>
            <a:ext cx="4338853" cy="877437"/>
          </a:xfrm>
          <a:prstGeom prst="roundRect">
            <a:avLst/>
          </a:prstGeom>
          <a:solidFill>
            <a:schemeClr val="accent4">
              <a:lumMod val="20000"/>
              <a:lumOff val="80000"/>
            </a:schemeClr>
          </a:solidFill>
          <a:ln w="25400" cap="flat" cmpd="sng" algn="ctr">
            <a:noFill/>
            <a:prstDash val="solid"/>
          </a:ln>
          <a:effectLst/>
        </p:spPr>
        <p:txBody>
          <a:bodyPr rtlCol="0" anchor="ctr"/>
          <a:lstStyle/>
          <a:p>
            <a:pPr algn="just" defTabSz="609539"/>
            <a:r>
              <a:rPr lang="vi-VN" sz="2000" noProof="1">
                <a:solidFill>
                  <a:prstClr val="black"/>
                </a:solidFill>
                <a:cs typeface="Arial" panose="020B0604020202020204" pitchFamily="34" charset="0"/>
              </a:rPr>
              <a:t>C. Biểu đồ hình quạt</a:t>
            </a:r>
            <a:r>
              <a:rPr lang="en-US" sz="2000" noProof="1">
                <a:solidFill>
                  <a:prstClr val="black"/>
                </a:solidFill>
                <a:cs typeface="Arial" panose="020B0604020202020204" pitchFamily="34" charset="0"/>
              </a:rPr>
              <a:t>.</a:t>
            </a:r>
            <a:endParaRPr lang="vi-VN" sz="2000" noProof="1">
              <a:solidFill>
                <a:prstClr val="black"/>
              </a:solidFill>
              <a:cs typeface="Arial" panose="020B0604020202020204" pitchFamily="34" charset="0"/>
            </a:endParaRPr>
          </a:p>
        </p:txBody>
      </p:sp>
      <p:sp>
        <p:nvSpPr>
          <p:cNvPr id="49" name="Đáp án sai 3">
            <a:extLst>
              <a:ext uri="{FF2B5EF4-FFF2-40B4-BE49-F238E27FC236}">
                <a16:creationId xmlns:a16="http://schemas.microsoft.com/office/drawing/2014/main" id="{DC8E043B-7833-78E4-98E5-F72B38DE4228}"/>
              </a:ext>
            </a:extLst>
          </p:cNvPr>
          <p:cNvSpPr/>
          <p:nvPr/>
        </p:nvSpPr>
        <p:spPr>
          <a:xfrm>
            <a:off x="6466134" y="5886187"/>
            <a:ext cx="4338853" cy="877437"/>
          </a:xfrm>
          <a:prstGeom prst="roundRect">
            <a:avLst/>
          </a:prstGeom>
          <a:solidFill>
            <a:schemeClr val="accent4">
              <a:lumMod val="20000"/>
              <a:lumOff val="80000"/>
            </a:schemeClr>
          </a:solidFill>
          <a:ln w="25400" cap="flat" cmpd="sng" algn="ctr">
            <a:noFill/>
            <a:prstDash val="solid"/>
          </a:ln>
          <a:effectLst/>
        </p:spPr>
        <p:txBody>
          <a:bodyPr rtlCol="0" anchor="ctr"/>
          <a:lstStyle/>
          <a:p>
            <a:pPr algn="just" defTabSz="609539"/>
            <a:r>
              <a:rPr lang="vi-VN" sz="2000" noProof="1">
                <a:solidFill>
                  <a:prstClr val="black"/>
                </a:solidFill>
                <a:cs typeface="Arial" panose="020B0604020202020204" pitchFamily="34" charset="0"/>
              </a:rPr>
              <a:t>D. Không có loại biểu đồ nào phù hợp</a:t>
            </a:r>
            <a:r>
              <a:rPr lang="en-US" sz="2000" noProof="1">
                <a:solidFill>
                  <a:prstClr val="black"/>
                </a:solidFill>
                <a:cs typeface="Arial" panose="020B0604020202020204" pitchFamily="34" charset="0"/>
              </a:rPr>
              <a:t>.</a:t>
            </a:r>
            <a:endParaRPr lang="vi-VN" sz="2000" noProof="1">
              <a:solidFill>
                <a:prstClr val="black"/>
              </a:solidFill>
              <a:cs typeface="Arial" panose="020B0604020202020204" pitchFamily="34" charset="0"/>
            </a:endParaRPr>
          </a:p>
        </p:txBody>
      </p:sp>
      <p:pic>
        <p:nvPicPr>
          <p:cNvPr id="50" name="Picture 5">
            <a:extLst>
              <a:ext uri="{FF2B5EF4-FFF2-40B4-BE49-F238E27FC236}">
                <a16:creationId xmlns:a16="http://schemas.microsoft.com/office/drawing/2014/main" id="{A0147824-8BB7-2202-DE5A-80A84AD1DF8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224060" y="6024050"/>
            <a:ext cx="691300" cy="601710"/>
          </a:xfrm>
          <a:prstGeom prst="rect">
            <a:avLst/>
          </a:prstGeom>
        </p:spPr>
      </p:pic>
      <p:pic>
        <p:nvPicPr>
          <p:cNvPr id="51" name="Picture 30">
            <a:extLst>
              <a:ext uri="{FF2B5EF4-FFF2-40B4-BE49-F238E27FC236}">
                <a16:creationId xmlns:a16="http://schemas.microsoft.com/office/drawing/2014/main" id="{A0E2492E-5045-C33A-D5F1-E0E01762BBD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527473" y="5119507"/>
            <a:ext cx="688931" cy="613775"/>
          </a:xfrm>
          <a:prstGeom prst="rect">
            <a:avLst/>
          </a:prstGeom>
        </p:spPr>
      </p:pic>
      <p:pic>
        <p:nvPicPr>
          <p:cNvPr id="52" name="Picture 10">
            <a:extLst>
              <a:ext uri="{FF2B5EF4-FFF2-40B4-BE49-F238E27FC236}">
                <a16:creationId xmlns:a16="http://schemas.microsoft.com/office/drawing/2014/main" id="{9C0DF74C-C4D8-C0E5-5231-055E482FE05D}"/>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695135" y="6028240"/>
            <a:ext cx="705470" cy="613775"/>
          </a:xfrm>
          <a:prstGeom prst="rect">
            <a:avLst/>
          </a:prstGeom>
        </p:spPr>
      </p:pic>
      <p:pic>
        <p:nvPicPr>
          <p:cNvPr id="53" name="Picture 10">
            <a:extLst>
              <a:ext uri="{FF2B5EF4-FFF2-40B4-BE49-F238E27FC236}">
                <a16:creationId xmlns:a16="http://schemas.microsoft.com/office/drawing/2014/main" id="{9AC02A97-F55D-F832-F1C5-D5EEC5B17649}"/>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148775" y="5038552"/>
            <a:ext cx="688931" cy="613775"/>
          </a:xfrm>
          <a:prstGeom prst="rect">
            <a:avLst/>
          </a:prstGeom>
        </p:spPr>
      </p:pic>
      <p:pic>
        <p:nvPicPr>
          <p:cNvPr id="54" name="Correct sound effect and wrong sound effect (mp3cut.net)">
            <a:hlinkClick r:id="" action="ppaction://media"/>
            <a:extLst>
              <a:ext uri="{FF2B5EF4-FFF2-40B4-BE49-F238E27FC236}">
                <a16:creationId xmlns:a16="http://schemas.microsoft.com/office/drawing/2014/main" id="{A704547E-19EC-D12D-9C6E-4445E3123FD7}"/>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543046" y="-653177"/>
            <a:ext cx="324909" cy="324909"/>
          </a:xfrm>
          <a:prstGeom prst="rect">
            <a:avLst/>
          </a:prstGeom>
        </p:spPr>
      </p:pic>
      <p:pic>
        <p:nvPicPr>
          <p:cNvPr id="55" name="Correct sound effect and wrong sound effect (mp3cut.net) (1)">
            <a:hlinkClick r:id="" action="ppaction://media"/>
            <a:extLst>
              <a:ext uri="{FF2B5EF4-FFF2-40B4-BE49-F238E27FC236}">
                <a16:creationId xmlns:a16="http://schemas.microsoft.com/office/drawing/2014/main" id="{883ECB2F-9539-D132-6342-621C4308DAF4}"/>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095279" y="-653176"/>
            <a:ext cx="324909" cy="324909"/>
          </a:xfrm>
          <a:prstGeom prst="rect">
            <a:avLst/>
          </a:prstGeom>
        </p:spPr>
      </p:pic>
      <p:sp>
        <p:nvSpPr>
          <p:cNvPr id="2" name="TextBox 1"/>
          <p:cNvSpPr txBox="1"/>
          <p:nvPr/>
        </p:nvSpPr>
        <p:spPr>
          <a:xfrm>
            <a:off x="666206" y="209006"/>
            <a:ext cx="5249154" cy="523220"/>
          </a:xfrm>
          <a:prstGeom prst="rect">
            <a:avLst/>
          </a:prstGeom>
          <a:noFill/>
        </p:spPr>
        <p:txBody>
          <a:bodyPr wrap="square" rtlCol="0">
            <a:spAutoFit/>
          </a:bodyPr>
          <a:lstStyle/>
          <a:p>
            <a:r>
              <a:rPr lang="vi-VN" sz="2800" b="1" dirty="0" smtClean="0">
                <a:solidFill>
                  <a:srgbClr val="FF0000"/>
                </a:solidFill>
                <a:latin typeface="Times New Roman" panose="02020603050405020304" pitchFamily="18" charset="0"/>
                <a:cs typeface="Times New Roman" panose="02020603050405020304" pitchFamily="18" charset="0"/>
              </a:rPr>
              <a:t>MỞ  ĐẦU</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35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circle(in)">
                                      <p:cBhvr>
                                        <p:cTn id="3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6"/>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46"/>
                                        </p:tgtEl>
                                        <p:attrNameLst>
                                          <p:attrName>fillcolor</p:attrName>
                                        </p:attrNameLst>
                                      </p:cBhvr>
                                      <p:to>
                                        <a:srgbClr val="92D050"/>
                                      </p:to>
                                    </p:animClr>
                                    <p:set>
                                      <p:cBhvr>
                                        <p:cTn id="39" dur="500" fill="hold"/>
                                        <p:tgtEl>
                                          <p:spTgt spid="46"/>
                                        </p:tgtEl>
                                        <p:attrNameLst>
                                          <p:attrName>fill.type</p:attrName>
                                        </p:attrNameLst>
                                      </p:cBhvr>
                                      <p:to>
                                        <p:strVal val="solid"/>
                                      </p:to>
                                    </p:set>
                                    <p:set>
                                      <p:cBhvr>
                                        <p:cTn id="40" dur="500" fill="hold"/>
                                        <p:tgtEl>
                                          <p:spTgt spid="46"/>
                                        </p:tgtEl>
                                        <p:attrNameLst>
                                          <p:attrName>fill.on</p:attrName>
                                        </p:attrNameLst>
                                      </p:cBhvr>
                                      <p:to>
                                        <p:strVal val="true"/>
                                      </p:to>
                                    </p:set>
                                  </p:childTnLst>
                                </p:cTn>
                              </p:par>
                              <p:par>
                                <p:cTn id="41" presetID="1" presetClass="entr" presetSubtype="0" fill="hold" nodeType="withEffect">
                                  <p:stCondLst>
                                    <p:cond delay="0"/>
                                  </p:stCondLst>
                                  <p:childTnLst>
                                    <p:set>
                                      <p:cBhvr>
                                        <p:cTn id="42" dur="1" fill="hold">
                                          <p:stCondLst>
                                            <p:cond delay="9"/>
                                          </p:stCondLst>
                                        </p:cTn>
                                        <p:tgtEl>
                                          <p:spTgt spid="50"/>
                                        </p:tgtEl>
                                        <p:attrNameLst>
                                          <p:attrName>style.visibility</p:attrName>
                                        </p:attrNameLst>
                                      </p:cBhvr>
                                      <p:to>
                                        <p:strVal val="visible"/>
                                      </p:to>
                                    </p:set>
                                  </p:childTnLst>
                                </p:cTn>
                              </p:par>
                              <p:par>
                                <p:cTn id="43" presetID="1" presetClass="mediacall" presetSubtype="0" fill="hold" nodeType="withEffect">
                                  <p:stCondLst>
                                    <p:cond delay="0"/>
                                  </p:stCondLst>
                                  <p:childTnLst>
                                    <p:cmd type="call" cmd="playFrom(0.0)">
                                      <p:cBhvr>
                                        <p:cTn id="44" dur="835" fill="hold"/>
                                        <p:tgtEl>
                                          <p:spTgt spid="54"/>
                                        </p:tgtEl>
                                      </p:cBhvr>
                                    </p:cmd>
                                  </p:childTnLst>
                                </p:cTn>
                              </p:par>
                              <p:par>
                                <p:cTn id="45" presetID="26" presetClass="emph" presetSubtype="0" repeatCount="4000" fill="hold" grpId="1" nodeType="withEffect">
                                  <p:stCondLst>
                                    <p:cond delay="0"/>
                                  </p:stCondLst>
                                  <p:childTnLst>
                                    <p:animEffect transition="out" filter="fade">
                                      <p:cBhvr>
                                        <p:cTn id="46" dur="500" tmFilter="0, 0; .2, .5; .8, .5; 1, 0"/>
                                        <p:tgtEl>
                                          <p:spTgt spid="46"/>
                                        </p:tgtEl>
                                      </p:cBhvr>
                                    </p:animEffect>
                                    <p:animScale>
                                      <p:cBhvr>
                                        <p:cTn id="47" dur="250" autoRev="1" fill="hold"/>
                                        <p:tgtEl>
                                          <p:spTgt spid="46"/>
                                        </p:tgtEl>
                                      </p:cBhvr>
                                      <p:by x="105000" y="105000"/>
                                    </p:animScale>
                                  </p:childTnLst>
                                </p:cTn>
                              </p:par>
                            </p:childTnLst>
                          </p:cTn>
                        </p:par>
                      </p:childTnLst>
                    </p:cTn>
                  </p:par>
                </p:childTnLst>
              </p:cTn>
              <p:nextCondLst>
                <p:cond evt="onClick" delay="0">
                  <p:tgtEl>
                    <p:spTgt spid="46"/>
                  </p:tgtEl>
                </p:cond>
              </p:nextCondLst>
            </p:seq>
            <p:seq concurrent="1" nextAc="seek">
              <p:cTn id="48" restart="whenNotActive" fill="hold" evtFilter="cancelBubble" nodeType="interactiveSeq">
                <p:stCondLst>
                  <p:cond evt="onClick" delay="0">
                    <p:tgtEl>
                      <p:spTgt spid="47"/>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47"/>
                                        </p:tgtEl>
                                        <p:attrNameLst>
                                          <p:attrName>fillcolor</p:attrName>
                                        </p:attrNameLst>
                                      </p:cBhvr>
                                      <p:to>
                                        <a:srgbClr val="D99694"/>
                                      </p:to>
                                    </p:animClr>
                                    <p:set>
                                      <p:cBhvr>
                                        <p:cTn id="53" dur="500" fill="hold"/>
                                        <p:tgtEl>
                                          <p:spTgt spid="47"/>
                                        </p:tgtEl>
                                        <p:attrNameLst>
                                          <p:attrName>fill.type</p:attrName>
                                        </p:attrNameLst>
                                      </p:cBhvr>
                                      <p:to>
                                        <p:strVal val="solid"/>
                                      </p:to>
                                    </p:set>
                                    <p:set>
                                      <p:cBhvr>
                                        <p:cTn id="54" dur="500" fill="hold"/>
                                        <p:tgtEl>
                                          <p:spTgt spid="47"/>
                                        </p:tgtEl>
                                        <p:attrNameLst>
                                          <p:attrName>fill.on</p:attrName>
                                        </p:attrNameLst>
                                      </p:cBhvr>
                                      <p:to>
                                        <p:strVal val="true"/>
                                      </p:to>
                                    </p:set>
                                  </p:childTnLst>
                                </p:cTn>
                              </p:par>
                              <p:par>
                                <p:cTn id="55" presetID="1" presetClass="mediacall" presetSubtype="0" fill="hold" nodeType="withEffect">
                                  <p:stCondLst>
                                    <p:cond delay="0"/>
                                  </p:stCondLst>
                                  <p:childTnLst>
                                    <p:cmd type="call" cmd="playFrom(0.0)">
                                      <p:cBhvr>
                                        <p:cTn id="56" dur="862" fill="hold"/>
                                        <p:tgtEl>
                                          <p:spTgt spid="55"/>
                                        </p:tgtEl>
                                      </p:cBhvr>
                                    </p:cmd>
                                  </p:childTnLst>
                                </p:cTn>
                              </p:par>
                              <p:par>
                                <p:cTn id="57" presetID="1" presetClass="entr" presetSubtype="0" fill="hold"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26" presetClass="emph" presetSubtype="0" repeatCount="4000" fill="hold" grpId="1" nodeType="withEffect">
                                  <p:stCondLst>
                                    <p:cond delay="0"/>
                                  </p:stCondLst>
                                  <p:childTnLst>
                                    <p:animEffect transition="out" filter="fade">
                                      <p:cBhvr>
                                        <p:cTn id="60" dur="500" tmFilter="0, 0; .2, .5; .8, .5; 1, 0"/>
                                        <p:tgtEl>
                                          <p:spTgt spid="47"/>
                                        </p:tgtEl>
                                      </p:cBhvr>
                                    </p:animEffect>
                                    <p:animScale>
                                      <p:cBhvr>
                                        <p:cTn id="61" dur="250" autoRev="1" fill="hold"/>
                                        <p:tgtEl>
                                          <p:spTgt spid="47"/>
                                        </p:tgtEl>
                                      </p:cBhvr>
                                      <p:by x="105000" y="105000"/>
                                    </p:animScale>
                                  </p:childTnLst>
                                </p:cTn>
                              </p:par>
                            </p:childTnLst>
                          </p:cTn>
                        </p:par>
                      </p:childTnLst>
                    </p:cTn>
                  </p:par>
                </p:childTnLst>
              </p:cTn>
              <p:nextCondLst>
                <p:cond evt="onClick" delay="0">
                  <p:tgtEl>
                    <p:spTgt spid="47"/>
                  </p:tgtEl>
                </p:cond>
              </p:nextCondLst>
            </p:seq>
            <p:seq concurrent="1" nextAc="seek">
              <p:cTn id="62" restart="whenNotActive" fill="hold" evtFilter="cancelBubble" nodeType="interactiveSeq">
                <p:stCondLst>
                  <p:cond evt="onClick" delay="0">
                    <p:tgtEl>
                      <p:spTgt spid="48"/>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500" fill="hold"/>
                                        <p:tgtEl>
                                          <p:spTgt spid="48"/>
                                        </p:tgtEl>
                                        <p:attrNameLst>
                                          <p:attrName>fillcolor</p:attrName>
                                        </p:attrNameLst>
                                      </p:cBhvr>
                                      <p:to>
                                        <a:srgbClr val="D99694"/>
                                      </p:to>
                                    </p:animClr>
                                    <p:set>
                                      <p:cBhvr>
                                        <p:cTn id="67" dur="500" fill="hold"/>
                                        <p:tgtEl>
                                          <p:spTgt spid="48"/>
                                        </p:tgtEl>
                                        <p:attrNameLst>
                                          <p:attrName>fill.type</p:attrName>
                                        </p:attrNameLst>
                                      </p:cBhvr>
                                      <p:to>
                                        <p:strVal val="solid"/>
                                      </p:to>
                                    </p:set>
                                    <p:set>
                                      <p:cBhvr>
                                        <p:cTn id="68" dur="500" fill="hold"/>
                                        <p:tgtEl>
                                          <p:spTgt spid="48"/>
                                        </p:tgtEl>
                                        <p:attrNameLst>
                                          <p:attrName>fill.on</p:attrName>
                                        </p:attrNameLst>
                                      </p:cBhvr>
                                      <p:to>
                                        <p:strVal val="true"/>
                                      </p:to>
                                    </p:set>
                                  </p:childTnLst>
                                </p:cTn>
                              </p:par>
                              <p:par>
                                <p:cTn id="69" presetID="1" presetClass="mediacall" presetSubtype="0" fill="hold" nodeType="withEffect">
                                  <p:stCondLst>
                                    <p:cond delay="0"/>
                                  </p:stCondLst>
                                  <p:childTnLst>
                                    <p:cmd type="call" cmd="playFrom(0.0)">
                                      <p:cBhvr>
                                        <p:cTn id="70" dur="862" fill="hold"/>
                                        <p:tgtEl>
                                          <p:spTgt spid="55"/>
                                        </p:tgtEl>
                                      </p:cBhvr>
                                    </p:cmd>
                                  </p:childTnLst>
                                </p:cTn>
                              </p:par>
                              <p:par>
                                <p:cTn id="71" presetID="1" presetClass="entr" presetSubtype="0" fill="hold" nodeType="withEffect">
                                  <p:stCondLst>
                                    <p:cond delay="0"/>
                                  </p:stCondLst>
                                  <p:childTnLst>
                                    <p:set>
                                      <p:cBhvr>
                                        <p:cTn id="72" dur="1" fill="hold">
                                          <p:stCondLst>
                                            <p:cond delay="9"/>
                                          </p:stCondLst>
                                        </p:cTn>
                                        <p:tgtEl>
                                          <p:spTgt spid="51"/>
                                        </p:tgtEl>
                                        <p:attrNameLst>
                                          <p:attrName>style.visibility</p:attrName>
                                        </p:attrNameLst>
                                      </p:cBhvr>
                                      <p:to>
                                        <p:strVal val="visible"/>
                                      </p:to>
                                    </p:set>
                                  </p:childTnLst>
                                </p:cTn>
                              </p:par>
                              <p:par>
                                <p:cTn id="73" presetID="26" presetClass="emph" presetSubtype="0" repeatCount="4000" fill="hold" grpId="1" nodeType="withEffect">
                                  <p:stCondLst>
                                    <p:cond delay="0"/>
                                  </p:stCondLst>
                                  <p:childTnLst>
                                    <p:animEffect transition="out" filter="fade">
                                      <p:cBhvr>
                                        <p:cTn id="74" dur="500" tmFilter="0, 0; .2, .5; .8, .5; 1, 0"/>
                                        <p:tgtEl>
                                          <p:spTgt spid="48"/>
                                        </p:tgtEl>
                                      </p:cBhvr>
                                    </p:animEffect>
                                    <p:animScale>
                                      <p:cBhvr>
                                        <p:cTn id="75" dur="250" autoRev="1" fill="hold"/>
                                        <p:tgtEl>
                                          <p:spTgt spid="48"/>
                                        </p:tgtEl>
                                      </p:cBhvr>
                                      <p:by x="105000" y="105000"/>
                                    </p:animScale>
                                  </p:childTnLst>
                                </p:cTn>
                              </p:par>
                            </p:childTnLst>
                          </p:cTn>
                        </p:par>
                      </p:childTnLst>
                    </p:cTn>
                  </p:par>
                </p:childTnLst>
              </p:cTn>
              <p:nextCondLst>
                <p:cond evt="onClick" delay="0">
                  <p:tgtEl>
                    <p:spTgt spid="48"/>
                  </p:tgtEl>
                </p:cond>
              </p:nextCondLst>
            </p:seq>
            <p:seq concurrent="1" nextAc="seek">
              <p:cTn id="76" restart="whenNotActive" fill="hold" evtFilter="cancelBubble" nodeType="interactiveSeq">
                <p:stCondLst>
                  <p:cond evt="onClick" delay="0">
                    <p:tgtEl>
                      <p:spTgt spid="49"/>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500" fill="hold"/>
                                        <p:tgtEl>
                                          <p:spTgt spid="49"/>
                                        </p:tgtEl>
                                        <p:attrNameLst>
                                          <p:attrName>fillcolor</p:attrName>
                                        </p:attrNameLst>
                                      </p:cBhvr>
                                      <p:to>
                                        <a:srgbClr val="D99694"/>
                                      </p:to>
                                    </p:animClr>
                                    <p:set>
                                      <p:cBhvr>
                                        <p:cTn id="81" dur="500" fill="hold"/>
                                        <p:tgtEl>
                                          <p:spTgt spid="49"/>
                                        </p:tgtEl>
                                        <p:attrNameLst>
                                          <p:attrName>fill.type</p:attrName>
                                        </p:attrNameLst>
                                      </p:cBhvr>
                                      <p:to>
                                        <p:strVal val="solid"/>
                                      </p:to>
                                    </p:set>
                                    <p:set>
                                      <p:cBhvr>
                                        <p:cTn id="82" dur="500" fill="hold"/>
                                        <p:tgtEl>
                                          <p:spTgt spid="49"/>
                                        </p:tgtEl>
                                        <p:attrNameLst>
                                          <p:attrName>fill.on</p:attrName>
                                        </p:attrNameLst>
                                      </p:cBhvr>
                                      <p:to>
                                        <p:strVal val="true"/>
                                      </p:to>
                                    </p:set>
                                  </p:childTnLst>
                                </p:cTn>
                              </p:par>
                              <p:par>
                                <p:cTn id="83" presetID="1" presetClass="entr" presetSubtype="0" fill="hold" nodeType="withEffect">
                                  <p:stCondLst>
                                    <p:cond delay="0"/>
                                  </p:stCondLst>
                                  <p:childTnLst>
                                    <p:set>
                                      <p:cBhvr>
                                        <p:cTn id="84" dur="1" fill="hold">
                                          <p:stCondLst>
                                            <p:cond delay="9"/>
                                          </p:stCondLst>
                                        </p:cTn>
                                        <p:tgtEl>
                                          <p:spTgt spid="52"/>
                                        </p:tgtEl>
                                        <p:attrNameLst>
                                          <p:attrName>style.visibility</p:attrName>
                                        </p:attrNameLst>
                                      </p:cBhvr>
                                      <p:to>
                                        <p:strVal val="visible"/>
                                      </p:to>
                                    </p:set>
                                  </p:childTnLst>
                                </p:cTn>
                              </p:par>
                              <p:par>
                                <p:cTn id="85" presetID="1" presetClass="mediacall" presetSubtype="0" fill="hold" nodeType="withEffect">
                                  <p:stCondLst>
                                    <p:cond delay="0"/>
                                  </p:stCondLst>
                                  <p:childTnLst>
                                    <p:cmd type="call" cmd="playFrom(0.0)">
                                      <p:cBhvr>
                                        <p:cTn id="86" dur="862" fill="hold"/>
                                        <p:tgtEl>
                                          <p:spTgt spid="55"/>
                                        </p:tgtEl>
                                      </p:cBhvr>
                                    </p:cmd>
                                  </p:childTnLst>
                                </p:cTn>
                              </p:par>
                              <p:par>
                                <p:cTn id="87" presetID="26" presetClass="emph" presetSubtype="0" repeatCount="4000" fill="hold" grpId="1" nodeType="withEffect">
                                  <p:stCondLst>
                                    <p:cond delay="0"/>
                                  </p:stCondLst>
                                  <p:childTnLst>
                                    <p:animEffect transition="out" filter="fade">
                                      <p:cBhvr>
                                        <p:cTn id="88" dur="500" tmFilter="0, 0; .2, .5; .8, .5; 1, 0"/>
                                        <p:tgtEl>
                                          <p:spTgt spid="49"/>
                                        </p:tgtEl>
                                      </p:cBhvr>
                                    </p:animEffect>
                                    <p:animScale>
                                      <p:cBhvr>
                                        <p:cTn id="89" dur="250" autoRev="1" fill="hold"/>
                                        <p:tgtEl>
                                          <p:spTgt spid="49"/>
                                        </p:tgtEl>
                                      </p:cBhvr>
                                      <p:by x="105000" y="105000"/>
                                    </p:animScale>
                                  </p:childTnLst>
                                </p:cTn>
                              </p:par>
                            </p:childTnLst>
                          </p:cTn>
                        </p:par>
                      </p:childTnLst>
                    </p:cTn>
                  </p:par>
                </p:childTnLst>
              </p:cTn>
              <p:nextCondLst>
                <p:cond evt="onClick" delay="0">
                  <p:tgtEl>
                    <p:spTgt spid="49"/>
                  </p:tgtEl>
                </p:cond>
              </p:nextCondLst>
            </p:seq>
            <p:audio>
              <p:cMediaNode vol="80000">
                <p:cTn id="90" fill="hold" display="0">
                  <p:stCondLst>
                    <p:cond delay="indefinite"/>
                  </p:stCondLst>
                  <p:endCondLst>
                    <p:cond evt="onStopAudio" delay="0">
                      <p:tgtEl>
                        <p:sldTgt/>
                      </p:tgtEl>
                    </p:cond>
                  </p:endCondLst>
                </p:cTn>
                <p:tgtEl>
                  <p:spTgt spid="54"/>
                </p:tgtEl>
              </p:cMediaNode>
            </p:audio>
            <p:audio>
              <p:cMediaNode vol="80000">
                <p:cTn id="91" fill="hold" display="0">
                  <p:stCondLst>
                    <p:cond delay="indefinite"/>
                  </p:stCondLst>
                  <p:endCondLst>
                    <p:cond evt="onStopAudio" delay="0">
                      <p:tgtEl>
                        <p:sldTgt/>
                      </p:tgtEl>
                    </p:cond>
                  </p:endCondLst>
                </p:cTn>
                <p:tgtEl>
                  <p:spTgt spid="55"/>
                </p:tgtEl>
              </p:cMediaNode>
            </p:audio>
          </p:childTnLst>
        </p:cTn>
      </p:par>
    </p:tnLst>
    <p:bldLst>
      <p:bldP spid="37" grpId="0"/>
      <p:bldP spid="38" grpId="0"/>
      <p:bldP spid="46" grpId="0" animBg="1"/>
      <p:bldP spid="46" grpId="1" animBg="1"/>
      <p:bldP spid="47" grpId="0" animBg="1"/>
      <p:bldP spid="47" grpId="1" animBg="1"/>
      <p:bldP spid="48" grpId="0" animBg="1"/>
      <p:bldP spid="48" grpId="1" animBg="1"/>
      <p:bldP spid="49" grpId="0" animBg="1"/>
      <p:bldP spid="49" grpId="1"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700981" y="1900646"/>
            <a:ext cx="10737785"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smtClean="0">
                <a:ln>
                  <a:noFill/>
                </a:ln>
                <a:solidFill>
                  <a:srgbClr val="FF0000"/>
                </a:solidFill>
                <a:effectLst/>
                <a:uLnTx/>
                <a:uFillTx/>
                <a:latin typeface="UTM Avo" panose="02040603050506020204" pitchFamily="18" charset="0"/>
                <a:cs typeface="Arial" panose="020B0604020202020204" pitchFamily="34" charset="0"/>
                <a:sym typeface="Calibri"/>
              </a:rPr>
              <a:t>Bài </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2: Mô tả và biểu diễn </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dữ liệu trên các bảng, biểu đồ</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Tiết </a:t>
            </a:r>
            <a:r>
              <a:rPr kumimoji="0" lang="en-US" sz="5200" b="1" i="0" u="none" strike="noStrike" kern="0" cap="none" spc="0" normalizeH="0" baseline="0" noProof="0" dirty="0" smtClean="0">
                <a:ln>
                  <a:noFill/>
                </a:ln>
                <a:solidFill>
                  <a:srgbClr val="FF0000"/>
                </a:solidFill>
                <a:effectLst/>
                <a:uLnTx/>
                <a:uFillTx/>
                <a:latin typeface="UTM Avo" panose="02040603050506020204" pitchFamily="18" charset="0"/>
                <a:cs typeface="Arial" panose="020B0604020202020204" pitchFamily="34" charset="0"/>
                <a:sym typeface="Calibri"/>
              </a:rPr>
              <a:t>2</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2">
            <a:extLst>
              <a:ext uri="{FF2B5EF4-FFF2-40B4-BE49-F238E27FC236}">
                <a16:creationId xmlns:a16="http://schemas.microsoft.com/office/drawing/2014/main" id="{CCEC9F52-37E5-B634-7472-7E50551CB9ED}"/>
              </a:ext>
            </a:extLst>
          </p:cNvPr>
          <p:cNvSpPr txBox="1"/>
          <p:nvPr/>
        </p:nvSpPr>
        <p:spPr>
          <a:xfrm>
            <a:off x="849448" y="513063"/>
            <a:ext cx="4865182" cy="512961"/>
          </a:xfrm>
          <a:prstGeom prst="rect">
            <a:avLst/>
          </a:prstGeom>
        </p:spPr>
        <p:txBody>
          <a:bodyPr wrap="square" lIns="0" tIns="0" rIns="0" bIns="0" rtlCol="0" anchor="t">
            <a:spAutoFit/>
          </a:bodyPr>
          <a:lstStyle/>
          <a:p>
            <a:pPr algn="ctr" defTabSz="609539">
              <a:lnSpc>
                <a:spcPts val="3993"/>
              </a:lnSpc>
            </a:pPr>
            <a:r>
              <a:rPr lang="vi-VN" sz="3600" b="1" spc="53" dirty="0">
                <a:latin typeface="UTM Avo" panose="02040603050506020204" pitchFamily="18" charset="0"/>
                <a:cs typeface="Arial" panose="020B0604020202020204" pitchFamily="34" charset="0"/>
              </a:rPr>
              <a:t>NỘI DUNG BÀI HỌC</a:t>
            </a:r>
            <a:endParaRPr lang="en-US" sz="3600" b="1" spc="53" dirty="0">
              <a:latin typeface="UTM Avo" panose="02040603050506020204" pitchFamily="18" charset="0"/>
              <a:cs typeface="Arial" panose="020B0604020202020204" pitchFamily="34" charset="0"/>
            </a:endParaRPr>
          </a:p>
        </p:txBody>
      </p:sp>
      <p:sp>
        <p:nvSpPr>
          <p:cNvPr id="3" name="TextBox 36">
            <a:extLst>
              <a:ext uri="{FF2B5EF4-FFF2-40B4-BE49-F238E27FC236}">
                <a16:creationId xmlns:a16="http://schemas.microsoft.com/office/drawing/2014/main" id="{A8972297-8105-B8B2-4AC4-94893673BE85}"/>
              </a:ext>
            </a:extLst>
          </p:cNvPr>
          <p:cNvSpPr txBox="1"/>
          <p:nvPr/>
        </p:nvSpPr>
        <p:spPr>
          <a:xfrm>
            <a:off x="3282039" y="1233915"/>
            <a:ext cx="6661915" cy="1020216"/>
          </a:xfrm>
          <a:prstGeom prst="rect">
            <a:avLst/>
          </a:prstGeom>
        </p:spPr>
        <p:txBody>
          <a:bodyPr wrap="square" lIns="0" tIns="0" rIns="0" bIns="0" rtlCol="0" anchor="t">
            <a:spAutoFit/>
          </a:bodyPr>
          <a:lstStyle/>
          <a:p>
            <a:pPr algn="just" defTabSz="609539">
              <a:lnSpc>
                <a:spcPct val="125000"/>
              </a:lnSpc>
            </a:pPr>
            <a:r>
              <a:rPr lang="en-US" sz="2800" b="1" spc="53" dirty="0">
                <a:solidFill>
                  <a:srgbClr val="4F81BD">
                    <a:lumMod val="50000"/>
                  </a:srgbClr>
                </a:solidFill>
                <a:latin typeface="UTM Avo" panose="02040603050506020204" pitchFamily="18" charset="0"/>
                <a:cs typeface="Arial" panose="020B0604020202020204" pitchFamily="34" charset="0"/>
              </a:rPr>
              <a:t>Biểu diễn </a:t>
            </a:r>
            <a:r>
              <a:rPr lang="en-US" sz="2800" b="1" spc="53" dirty="0" smtClean="0">
                <a:solidFill>
                  <a:srgbClr val="4F81BD">
                    <a:lumMod val="50000"/>
                  </a:srgbClr>
                </a:solidFill>
                <a:latin typeface="UTM Avo" panose="02040603050506020204" pitchFamily="18" charset="0"/>
                <a:cs typeface="Arial" panose="020B0604020202020204" pitchFamily="34" charset="0"/>
              </a:rPr>
              <a:t>dữ </a:t>
            </a:r>
            <a:r>
              <a:rPr lang="en-US" sz="2800" b="1" spc="53" dirty="0">
                <a:solidFill>
                  <a:srgbClr val="4F81BD">
                    <a:lumMod val="50000"/>
                  </a:srgbClr>
                </a:solidFill>
                <a:latin typeface="UTM Avo" panose="02040603050506020204" pitchFamily="18" charset="0"/>
                <a:cs typeface="Arial" panose="020B0604020202020204" pitchFamily="34" charset="0"/>
              </a:rPr>
              <a:t>liệu trên các bảng và biểu đồ thống kê</a:t>
            </a:r>
          </a:p>
        </p:txBody>
      </p:sp>
      <p:sp>
        <p:nvSpPr>
          <p:cNvPr id="4" name="TextBox 37">
            <a:extLst>
              <a:ext uri="{FF2B5EF4-FFF2-40B4-BE49-F238E27FC236}">
                <a16:creationId xmlns:a16="http://schemas.microsoft.com/office/drawing/2014/main" id="{90CF2911-83D9-5BA8-D38B-C98A7C1B5630}"/>
              </a:ext>
            </a:extLst>
          </p:cNvPr>
          <p:cNvSpPr txBox="1"/>
          <p:nvPr/>
        </p:nvSpPr>
        <p:spPr>
          <a:xfrm>
            <a:off x="4578760" y="2621403"/>
            <a:ext cx="5696959" cy="1020216"/>
          </a:xfrm>
          <a:prstGeom prst="rect">
            <a:avLst/>
          </a:prstGeom>
        </p:spPr>
        <p:txBody>
          <a:bodyPr wrap="square" lIns="0" tIns="0" rIns="0" bIns="0" rtlCol="0" anchor="t">
            <a:spAutoFit/>
          </a:bodyPr>
          <a:lstStyle/>
          <a:p>
            <a:pPr algn="just" defTabSz="609539">
              <a:lnSpc>
                <a:spcPct val="125000"/>
              </a:lnSpc>
            </a:pPr>
            <a:r>
              <a:rPr lang="vi-VN" sz="2800" b="1" spc="53" dirty="0">
                <a:solidFill>
                  <a:srgbClr val="4F81BD">
                    <a:lumMod val="50000"/>
                  </a:srgbClr>
                </a:solidFill>
                <a:latin typeface="UTM Avo" panose="02040603050506020204" pitchFamily="18" charset="0"/>
                <a:cs typeface="Arial" panose="020B0604020202020204" pitchFamily="34" charset="0"/>
              </a:rPr>
              <a:t>Biểu diễn một tập dữ liệu theo những cách khác nhau</a:t>
            </a:r>
            <a:endParaRPr lang="en-US" sz="2800" b="1" spc="53" dirty="0">
              <a:solidFill>
                <a:srgbClr val="4F81BD">
                  <a:lumMod val="50000"/>
                </a:srgbClr>
              </a:solidFill>
              <a:latin typeface="UTM Avo" panose="02040603050506020204" pitchFamily="18" charset="0"/>
              <a:cs typeface="Arial" panose="020B0604020202020204" pitchFamily="34" charset="0"/>
            </a:endParaRPr>
          </a:p>
        </p:txBody>
      </p:sp>
      <p:sp>
        <p:nvSpPr>
          <p:cNvPr id="6" name="Folded Corner 39">
            <a:extLst>
              <a:ext uri="{FF2B5EF4-FFF2-40B4-BE49-F238E27FC236}">
                <a16:creationId xmlns:a16="http://schemas.microsoft.com/office/drawing/2014/main" id="{00DD9D15-CC9E-B78F-AA3D-D1E9DA045D47}"/>
              </a:ext>
            </a:extLst>
          </p:cNvPr>
          <p:cNvSpPr/>
          <p:nvPr/>
        </p:nvSpPr>
        <p:spPr>
          <a:xfrm>
            <a:off x="2011030" y="1351235"/>
            <a:ext cx="829223" cy="724417"/>
          </a:xfrm>
          <a:prstGeom prst="foldedCorner">
            <a:avLst/>
          </a:prstGeom>
          <a:solidFill>
            <a:srgbClr val="F79646">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39" eaLnBrk="1" fontAlgn="auto" latinLnBrk="0" hangingPunct="1">
              <a:lnSpc>
                <a:spcPct val="150000"/>
              </a:lnSpc>
              <a:spcBef>
                <a:spcPts val="0"/>
              </a:spcBef>
              <a:spcAft>
                <a:spcPts val="0"/>
              </a:spcAft>
              <a:buClrTx/>
              <a:buSzTx/>
              <a:buFontTx/>
              <a:buNone/>
              <a:tabLst/>
              <a:defRPr/>
            </a:pPr>
            <a:r>
              <a:rPr kumimoji="0" lang="en-US" sz="3667"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I</a:t>
            </a:r>
          </a:p>
        </p:txBody>
      </p:sp>
      <p:sp>
        <p:nvSpPr>
          <p:cNvPr id="7" name="Folded Corner 41">
            <a:extLst>
              <a:ext uri="{FF2B5EF4-FFF2-40B4-BE49-F238E27FC236}">
                <a16:creationId xmlns:a16="http://schemas.microsoft.com/office/drawing/2014/main" id="{6263A0B3-F682-813C-42AD-19675D316B52}"/>
              </a:ext>
            </a:extLst>
          </p:cNvPr>
          <p:cNvSpPr/>
          <p:nvPr/>
        </p:nvSpPr>
        <p:spPr>
          <a:xfrm>
            <a:off x="3521680" y="2917202"/>
            <a:ext cx="829223" cy="724417"/>
          </a:xfrm>
          <a:prstGeom prst="foldedCorner">
            <a:avLst/>
          </a:prstGeom>
          <a:solidFill>
            <a:srgbClr val="9BBB59">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39" eaLnBrk="1" fontAlgn="auto" latinLnBrk="0" hangingPunct="1">
              <a:lnSpc>
                <a:spcPct val="150000"/>
              </a:lnSpc>
              <a:spcBef>
                <a:spcPts val="0"/>
              </a:spcBef>
              <a:spcAft>
                <a:spcPts val="0"/>
              </a:spcAft>
              <a:buClrTx/>
              <a:buSzTx/>
              <a:buFontTx/>
              <a:buNone/>
              <a:tabLst/>
              <a:defRPr/>
            </a:pPr>
            <a:r>
              <a:rPr kumimoji="0" lang="en-US" sz="3667"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II</a:t>
            </a:r>
          </a:p>
        </p:txBody>
      </p:sp>
    </p:spTree>
    <p:extLst>
      <p:ext uri="{BB962C8B-B14F-4D97-AF65-F5344CB8AC3E}">
        <p14:creationId xmlns:p14="http://schemas.microsoft.com/office/powerpoint/2010/main" val="288690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9">
            <a:extLst>
              <a:ext uri="{FF2B5EF4-FFF2-40B4-BE49-F238E27FC236}">
                <a16:creationId xmlns:a16="http://schemas.microsoft.com/office/drawing/2014/main" id="{90F10927-ED66-481D-67AF-5AA35AB83C47}"/>
              </a:ext>
            </a:extLst>
          </p:cNvPr>
          <p:cNvSpPr txBox="1"/>
          <p:nvPr/>
        </p:nvSpPr>
        <p:spPr>
          <a:xfrm>
            <a:off x="0" y="75793"/>
            <a:ext cx="2164453" cy="2170395"/>
          </a:xfrm>
          <a:prstGeom prst="rect">
            <a:avLst/>
          </a:prstGeom>
        </p:spPr>
        <p:txBody>
          <a:bodyPr lIns="33867" tIns="33867" rIns="33867" bIns="33867" rtlCol="0" anchor="ctr"/>
          <a:lstStyle/>
          <a:p>
            <a:pPr marL="0" marR="0" lvl="0" indent="0" algn="ctr" defTabSz="609539" eaLnBrk="1" fontAlgn="auto" latinLnBrk="0" hangingPunct="1">
              <a:lnSpc>
                <a:spcPts val="1773"/>
              </a:lnSpc>
              <a:spcBef>
                <a:spcPct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grpSp>
        <p:nvGrpSpPr>
          <p:cNvPr id="2" name="Group 1">
            <a:extLst>
              <a:ext uri="{FF2B5EF4-FFF2-40B4-BE49-F238E27FC236}">
                <a16:creationId xmlns:a16="http://schemas.microsoft.com/office/drawing/2014/main" id="{C36AF62E-8219-AF2E-579A-7E2773F570A6}"/>
              </a:ext>
            </a:extLst>
          </p:cNvPr>
          <p:cNvGrpSpPr/>
          <p:nvPr/>
        </p:nvGrpSpPr>
        <p:grpSpPr>
          <a:xfrm>
            <a:off x="121829" y="1695278"/>
            <a:ext cx="11912429" cy="2003173"/>
            <a:chOff x="491546" y="2856271"/>
            <a:chExt cx="11912429" cy="2003173"/>
          </a:xfrm>
        </p:grpSpPr>
        <p:sp>
          <p:nvSpPr>
            <p:cNvPr id="11" name="Rounded Rectangle 9">
              <a:extLst>
                <a:ext uri="{FF2B5EF4-FFF2-40B4-BE49-F238E27FC236}">
                  <a16:creationId xmlns:a16="http://schemas.microsoft.com/office/drawing/2014/main" id="{A693CF0E-1928-E6A0-3D87-7364F2FCD0BA}"/>
                </a:ext>
              </a:extLst>
            </p:cNvPr>
            <p:cNvSpPr/>
            <p:nvPr/>
          </p:nvSpPr>
          <p:spPr>
            <a:xfrm>
              <a:off x="663210" y="2856271"/>
              <a:ext cx="925894" cy="539069"/>
            </a:xfrm>
            <a:prstGeom prst="roundRect">
              <a:avLst/>
            </a:prstGeom>
            <a:solidFill>
              <a:srgbClr val="9BBB59">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39" eaLnBrk="1" fontAlgn="auto" latinLnBrk="0" hangingPunct="1">
                <a:lnSpc>
                  <a:spcPct val="100000"/>
                </a:lnSpc>
                <a:spcBef>
                  <a:spcPts val="0"/>
                </a:spcBef>
                <a:spcAft>
                  <a:spcPts val="0"/>
                </a:spcAft>
                <a:buClrTx/>
                <a:buSzTx/>
                <a:buFontTx/>
                <a:buNone/>
                <a:tabLst/>
                <a:defRPr/>
              </a:pPr>
              <a:r>
                <a:rPr lang="vi-VN" sz="2400" b="1" dirty="0">
                  <a:solidFill>
                    <a:schemeClr val="bg1"/>
                  </a:solidFill>
                  <a:latin typeface="UTM Avo" panose="02040603050506020204" pitchFamily="18" charset="0"/>
                  <a:ea typeface="Dotum" panose="020B0600000101010101" pitchFamily="34" charset="-127"/>
                  <a:cs typeface="Arial" panose="020B0604020202020204" pitchFamily="34" charset="0"/>
                </a:rPr>
                <a:t>HĐ</a:t>
              </a:r>
              <a:r>
                <a:rPr lang="en-US" sz="2400" b="1" dirty="0">
                  <a:solidFill>
                    <a:schemeClr val="bg1"/>
                  </a:solidFill>
                  <a:latin typeface="UTM Avo" panose="02040603050506020204" pitchFamily="18" charset="0"/>
                  <a:ea typeface="Dotum" panose="020B0600000101010101" pitchFamily="34" charset="-127"/>
                  <a:cs typeface="Arial" panose="020B0604020202020204" pitchFamily="34" charset="0"/>
                </a:rPr>
                <a:t>3</a:t>
              </a:r>
            </a:p>
          </p:txBody>
        </p:sp>
        <p:sp>
          <p:nvSpPr>
            <p:cNvPr id="12" name="Rectangle 11">
              <a:extLst>
                <a:ext uri="{FF2B5EF4-FFF2-40B4-BE49-F238E27FC236}">
                  <a16:creationId xmlns:a16="http://schemas.microsoft.com/office/drawing/2014/main" id="{98A7CDA0-8B1F-5ACA-F82C-7B6555A24FF9}"/>
                </a:ext>
              </a:extLst>
            </p:cNvPr>
            <p:cNvSpPr/>
            <p:nvPr/>
          </p:nvSpPr>
          <p:spPr>
            <a:xfrm>
              <a:off x="491546" y="2975851"/>
              <a:ext cx="11912429" cy="1883593"/>
            </a:xfrm>
            <a:prstGeom prst="rect">
              <a:avLst/>
            </a:prstGeom>
          </p:spPr>
          <p:txBody>
            <a:bodyPr wrap="square">
              <a:spAutoFit/>
            </a:bodyPr>
            <a:lstStyle/>
            <a:p>
              <a:pPr algn="just" defTabSz="609539">
                <a:lnSpc>
                  <a:spcPct val="125000"/>
                </a:lnSpc>
              </a:pPr>
              <a:r>
                <a:rPr lang="en-US" sz="2400" dirty="0">
                  <a:solidFill>
                    <a:prstClr val="black"/>
                  </a:solidFill>
                  <a:latin typeface="UTM Avo" panose="02040603050506020204" pitchFamily="18" charset="0"/>
                  <a:ea typeface="Dotum" panose="020B0600000101010101" pitchFamily="34" charset="-127"/>
                  <a:cs typeface="Arial" panose="020B0604020202020204" pitchFamily="34" charset="0"/>
                </a:rPr>
                <a:t>	       </a:t>
              </a:r>
              <a:r>
                <a:rPr lang="vi-VN" sz="2400" dirty="0">
                  <a:solidFill>
                    <a:prstClr val="black"/>
                  </a:solidFill>
                  <a:latin typeface="UTM Avo" panose="02040603050506020204" pitchFamily="18" charset="0"/>
                  <a:ea typeface="Dotum" panose="020B0600000101010101" pitchFamily="34" charset="-127"/>
                  <a:cs typeface="Arial" panose="020B0604020202020204" pitchFamily="34" charset="0"/>
                </a:rPr>
                <a:t>Số xi măng bán được của một cửa hàng kinh doanh vật liệu xây dựng trong các tháng 1, 2, 3, 4 lần lượt là: 200,5; 183,6; 215,5; 221,9 (đơn vị: tấn).</a:t>
              </a:r>
            </a:p>
            <a:p>
              <a:pPr algn="just" defTabSz="609539">
                <a:lnSpc>
                  <a:spcPct val="125000"/>
                </a:lnSpc>
              </a:pPr>
              <a:r>
                <a:rPr lang="vi-VN" sz="2400" dirty="0">
                  <a:solidFill>
                    <a:prstClr val="black"/>
                  </a:solidFill>
                  <a:latin typeface="UTM Avo" panose="02040603050506020204" pitchFamily="18" charset="0"/>
                  <a:ea typeface="Dotum" panose="020B0600000101010101" pitchFamily="34" charset="-127"/>
                  <a:cs typeface="Arial" panose="020B0604020202020204" pitchFamily="34" charset="0"/>
                </a:rPr>
                <a:t>a) Lập bảng số liệu thống kê số tấn xi măng bán được của cửa hàng đó trong các tháng 1,2,3,4 theo mẫu sau: </a:t>
              </a:r>
            </a:p>
          </p:txBody>
        </p:sp>
      </p:grpSp>
      <p:graphicFrame>
        <p:nvGraphicFramePr>
          <p:cNvPr id="4" name="Table 3">
            <a:extLst>
              <a:ext uri="{FF2B5EF4-FFF2-40B4-BE49-F238E27FC236}">
                <a16:creationId xmlns:a16="http://schemas.microsoft.com/office/drawing/2014/main" id="{605ED49D-74E6-374B-55C6-DE6F451CA344}"/>
              </a:ext>
            </a:extLst>
          </p:cNvPr>
          <p:cNvGraphicFramePr>
            <a:graphicFrameLocks noGrp="1"/>
          </p:cNvGraphicFramePr>
          <p:nvPr>
            <p:extLst>
              <p:ext uri="{D42A27DB-BD31-4B8C-83A1-F6EECF244321}">
                <p14:modId xmlns:p14="http://schemas.microsoft.com/office/powerpoint/2010/main" val="3403244720"/>
              </p:ext>
            </p:extLst>
          </p:nvPr>
        </p:nvGraphicFramePr>
        <p:xfrm>
          <a:off x="284488" y="3761285"/>
          <a:ext cx="6971316" cy="1176587"/>
        </p:xfrm>
        <a:graphic>
          <a:graphicData uri="http://schemas.openxmlformats.org/drawingml/2006/table">
            <a:tbl>
              <a:tblPr firstRow="1" firstCol="1" bandRow="1"/>
              <a:tblGrid>
                <a:gridCol w="2198178">
                  <a:extLst>
                    <a:ext uri="{9D8B030D-6E8A-4147-A177-3AD203B41FA5}">
                      <a16:colId xmlns:a16="http://schemas.microsoft.com/office/drawing/2014/main" val="3568718771"/>
                    </a:ext>
                  </a:extLst>
                </a:gridCol>
                <a:gridCol w="1229838">
                  <a:extLst>
                    <a:ext uri="{9D8B030D-6E8A-4147-A177-3AD203B41FA5}">
                      <a16:colId xmlns:a16="http://schemas.microsoft.com/office/drawing/2014/main" val="1564737516"/>
                    </a:ext>
                  </a:extLst>
                </a:gridCol>
                <a:gridCol w="1271588">
                  <a:extLst>
                    <a:ext uri="{9D8B030D-6E8A-4147-A177-3AD203B41FA5}">
                      <a16:colId xmlns:a16="http://schemas.microsoft.com/office/drawing/2014/main" val="1624278338"/>
                    </a:ext>
                  </a:extLst>
                </a:gridCol>
                <a:gridCol w="1143000">
                  <a:extLst>
                    <a:ext uri="{9D8B030D-6E8A-4147-A177-3AD203B41FA5}">
                      <a16:colId xmlns:a16="http://schemas.microsoft.com/office/drawing/2014/main" val="3461853151"/>
                    </a:ext>
                  </a:extLst>
                </a:gridCol>
                <a:gridCol w="1128712">
                  <a:extLst>
                    <a:ext uri="{9D8B030D-6E8A-4147-A177-3AD203B41FA5}">
                      <a16:colId xmlns:a16="http://schemas.microsoft.com/office/drawing/2014/main" val="1085229733"/>
                    </a:ext>
                  </a:extLst>
                </a:gridCol>
              </a:tblGrid>
              <a:tr h="527441">
                <a:tc>
                  <a:txBody>
                    <a:bodyPr/>
                    <a:lstStyle/>
                    <a:p>
                      <a:pPr algn="ctr">
                        <a:lnSpc>
                          <a:spcPct val="100000"/>
                        </a:lnSpc>
                        <a:spcBef>
                          <a:spcPts val="600"/>
                        </a:spcBef>
                        <a:spcAft>
                          <a:spcPts val="600"/>
                        </a:spcAft>
                      </a:pPr>
                      <a:r>
                        <a:rPr lang="en-US" sz="2000" dirty="0" err="1">
                          <a:effectLst/>
                          <a:latin typeface="UTM Avo" panose="02040603050506020204" pitchFamily="18" charset="0"/>
                          <a:ea typeface="Arial" panose="020B0604020202020204" pitchFamily="34" charset="0"/>
                          <a:cs typeface="Arial" panose="020B0604020202020204" pitchFamily="34" charset="0"/>
                        </a:rPr>
                        <a:t>Tháng</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1</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2</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3</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4</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45517904"/>
                  </a:ext>
                </a:extLst>
              </a:tr>
              <a:tr h="649146">
                <a:tc>
                  <a:txBody>
                    <a:bodyPr/>
                    <a:lstStyle/>
                    <a:p>
                      <a:pPr algn="ctr">
                        <a:lnSpc>
                          <a:spcPct val="100000"/>
                        </a:lnSpc>
                        <a:spcBef>
                          <a:spcPts val="600"/>
                        </a:spcBef>
                        <a:spcAft>
                          <a:spcPts val="600"/>
                        </a:spcAft>
                      </a:pPr>
                      <a:r>
                        <a:rPr lang="en-US" sz="2000" dirty="0" err="1">
                          <a:effectLst/>
                          <a:latin typeface="UTM Avo" panose="02040603050506020204" pitchFamily="18" charset="0"/>
                          <a:ea typeface="Arial" panose="020B0604020202020204" pitchFamily="34" charset="0"/>
                          <a:cs typeface="Arial" panose="020B0604020202020204" pitchFamily="34" charset="0"/>
                        </a:rPr>
                        <a:t>Số</a:t>
                      </a:r>
                      <a:r>
                        <a:rPr lang="en-US" sz="2000" dirty="0">
                          <a:effectLst/>
                          <a:latin typeface="UTM Avo" panose="02040603050506020204" pitchFamily="18" charset="0"/>
                          <a:ea typeface="Arial" panose="020B0604020202020204" pitchFamily="34" charset="0"/>
                          <a:cs typeface="Arial" panose="020B0604020202020204" pitchFamily="34" charset="0"/>
                        </a:rPr>
                        <a:t> </a:t>
                      </a:r>
                      <a:r>
                        <a:rPr lang="en-US" sz="2000" dirty="0" err="1">
                          <a:effectLst/>
                          <a:latin typeface="UTM Avo" panose="02040603050506020204" pitchFamily="18" charset="0"/>
                          <a:ea typeface="Arial" panose="020B0604020202020204" pitchFamily="34" charset="0"/>
                          <a:cs typeface="Arial" panose="020B0604020202020204" pitchFamily="34" charset="0"/>
                        </a:rPr>
                        <a:t>tấn</a:t>
                      </a:r>
                      <a:r>
                        <a:rPr lang="en-US" sz="2000" dirty="0">
                          <a:effectLst/>
                          <a:latin typeface="UTM Avo" panose="02040603050506020204" pitchFamily="18" charset="0"/>
                          <a:ea typeface="Arial" panose="020B0604020202020204" pitchFamily="34" charset="0"/>
                          <a:cs typeface="Arial" panose="020B0604020202020204" pitchFamily="34" charset="0"/>
                        </a:rPr>
                        <a:t> </a:t>
                      </a:r>
                      <a:r>
                        <a:rPr lang="en-US" sz="2000" dirty="0" err="1">
                          <a:effectLst/>
                          <a:latin typeface="UTM Avo" panose="02040603050506020204" pitchFamily="18" charset="0"/>
                          <a:ea typeface="Arial" panose="020B0604020202020204" pitchFamily="34" charset="0"/>
                          <a:cs typeface="Arial" panose="020B0604020202020204" pitchFamily="34" charset="0"/>
                        </a:rPr>
                        <a:t>đã</a:t>
                      </a:r>
                      <a:r>
                        <a:rPr lang="en-US" sz="2000" dirty="0">
                          <a:effectLst/>
                          <a:latin typeface="UTM Avo" panose="02040603050506020204" pitchFamily="18" charset="0"/>
                          <a:ea typeface="Arial" panose="020B0604020202020204" pitchFamily="34" charset="0"/>
                          <a:cs typeface="Arial" panose="020B0604020202020204" pitchFamily="34" charset="0"/>
                        </a:rPr>
                        <a:t> </a:t>
                      </a:r>
                      <a:r>
                        <a:rPr lang="en-US" sz="2000" dirty="0" err="1">
                          <a:effectLst/>
                          <a:latin typeface="UTM Avo" panose="02040603050506020204" pitchFamily="18" charset="0"/>
                          <a:ea typeface="Arial" panose="020B0604020202020204" pitchFamily="34" charset="0"/>
                          <a:cs typeface="Arial" panose="020B0604020202020204" pitchFamily="34" charset="0"/>
                        </a:rPr>
                        <a:t>bán</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400138"/>
                  </a:ext>
                </a:extLst>
              </a:tr>
            </a:tbl>
          </a:graphicData>
        </a:graphic>
      </p:graphicFrame>
      <p:sp>
        <p:nvSpPr>
          <p:cNvPr id="8" name="Rectangle 7">
            <a:extLst>
              <a:ext uri="{FF2B5EF4-FFF2-40B4-BE49-F238E27FC236}">
                <a16:creationId xmlns:a16="http://schemas.microsoft.com/office/drawing/2014/main" id="{DC5A96F5-6387-DB07-2A71-4331152B2007}"/>
              </a:ext>
            </a:extLst>
          </p:cNvPr>
          <p:cNvSpPr/>
          <p:nvPr/>
        </p:nvSpPr>
        <p:spPr>
          <a:xfrm>
            <a:off x="2605627" y="4389768"/>
            <a:ext cx="949299" cy="461665"/>
          </a:xfrm>
          <a:prstGeom prst="rect">
            <a:avLst/>
          </a:prstGeom>
          <a:solidFill>
            <a:srgbClr val="FFFAF7"/>
          </a:solidFill>
          <a:ln>
            <a:solidFill>
              <a:srgbClr val="FFFAF7"/>
            </a:solidFill>
          </a:ln>
        </p:spPr>
        <p:txBody>
          <a:bodyPr wrap="none">
            <a:spAutoFit/>
          </a:bodyPr>
          <a:lstStyle/>
          <a:p>
            <a:pPr algn="ctr">
              <a:spcBef>
                <a:spcPts val="400"/>
              </a:spcBef>
              <a:spcAft>
                <a:spcPts val="400"/>
              </a:spcAft>
            </a:pPr>
            <a:r>
              <a:rPr lang="en-US" sz="2400" dirty="0">
                <a:solidFill>
                  <a:srgbClr val="002060"/>
                </a:solidFill>
                <a:latin typeface="UTM Avo" panose="02040603050506020204" pitchFamily="18" charset="0"/>
                <a:ea typeface="Arial" panose="020B0604020202020204" pitchFamily="34" charset="0"/>
                <a:cs typeface="Arial" panose="020B0604020202020204" pitchFamily="34" charset="0"/>
              </a:rPr>
              <a:t>200,5</a:t>
            </a:r>
          </a:p>
        </p:txBody>
      </p:sp>
      <p:sp>
        <p:nvSpPr>
          <p:cNvPr id="9" name="Rectangle 8">
            <a:extLst>
              <a:ext uri="{FF2B5EF4-FFF2-40B4-BE49-F238E27FC236}">
                <a16:creationId xmlns:a16="http://schemas.microsoft.com/office/drawing/2014/main" id="{0BB77D67-F285-F77A-F3CE-CE44040C6E72}"/>
              </a:ext>
            </a:extLst>
          </p:cNvPr>
          <p:cNvSpPr/>
          <p:nvPr/>
        </p:nvSpPr>
        <p:spPr>
          <a:xfrm>
            <a:off x="3857836" y="4389768"/>
            <a:ext cx="949299" cy="461665"/>
          </a:xfrm>
          <a:prstGeom prst="rect">
            <a:avLst/>
          </a:prstGeom>
          <a:solidFill>
            <a:srgbClr val="FFFAF7"/>
          </a:solidFill>
          <a:ln>
            <a:solidFill>
              <a:srgbClr val="FFFAF7"/>
            </a:solidFill>
          </a:ln>
        </p:spPr>
        <p:txBody>
          <a:bodyPr wrap="none">
            <a:spAutoFit/>
          </a:bodyPr>
          <a:lstStyle/>
          <a:p>
            <a:pPr algn="ctr">
              <a:spcBef>
                <a:spcPts val="400"/>
              </a:spcBef>
              <a:spcAft>
                <a:spcPts val="400"/>
              </a:spcAft>
            </a:pPr>
            <a:r>
              <a:rPr lang="en-US" sz="2400" dirty="0">
                <a:solidFill>
                  <a:srgbClr val="002060"/>
                </a:solidFill>
                <a:latin typeface="UTM Avo" panose="02040603050506020204" pitchFamily="18" charset="0"/>
                <a:ea typeface="Arial" panose="020B0604020202020204" pitchFamily="34" charset="0"/>
                <a:cs typeface="Arial" panose="020B0604020202020204" pitchFamily="34" charset="0"/>
              </a:rPr>
              <a:t>183,6</a:t>
            </a:r>
          </a:p>
        </p:txBody>
      </p:sp>
      <p:sp>
        <p:nvSpPr>
          <p:cNvPr id="10" name="Rectangle 9">
            <a:extLst>
              <a:ext uri="{FF2B5EF4-FFF2-40B4-BE49-F238E27FC236}">
                <a16:creationId xmlns:a16="http://schemas.microsoft.com/office/drawing/2014/main" id="{A552819F-4E22-A803-C30B-DA2308BE6EAA}"/>
              </a:ext>
            </a:extLst>
          </p:cNvPr>
          <p:cNvSpPr/>
          <p:nvPr/>
        </p:nvSpPr>
        <p:spPr>
          <a:xfrm>
            <a:off x="5122115" y="4389768"/>
            <a:ext cx="949299" cy="461665"/>
          </a:xfrm>
          <a:prstGeom prst="rect">
            <a:avLst/>
          </a:prstGeom>
          <a:solidFill>
            <a:srgbClr val="FFFAF7"/>
          </a:solidFill>
          <a:ln>
            <a:solidFill>
              <a:srgbClr val="FFFAF7"/>
            </a:solidFill>
          </a:ln>
        </p:spPr>
        <p:txBody>
          <a:bodyPr wrap="none">
            <a:spAutoFit/>
          </a:bodyPr>
          <a:lstStyle/>
          <a:p>
            <a:pPr algn="ctr">
              <a:spcBef>
                <a:spcPts val="400"/>
              </a:spcBef>
              <a:spcAft>
                <a:spcPts val="400"/>
              </a:spcAft>
            </a:pPr>
            <a:r>
              <a:rPr lang="en-US" sz="2400" dirty="0">
                <a:solidFill>
                  <a:srgbClr val="002060"/>
                </a:solidFill>
                <a:latin typeface="UTM Avo" panose="02040603050506020204" pitchFamily="18" charset="0"/>
                <a:ea typeface="Arial" panose="020B0604020202020204" pitchFamily="34" charset="0"/>
                <a:cs typeface="Arial" panose="020B0604020202020204" pitchFamily="34" charset="0"/>
              </a:rPr>
              <a:t>215,5</a:t>
            </a:r>
          </a:p>
        </p:txBody>
      </p:sp>
      <p:sp>
        <p:nvSpPr>
          <p:cNvPr id="13" name="Rectangle 12">
            <a:extLst>
              <a:ext uri="{FF2B5EF4-FFF2-40B4-BE49-F238E27FC236}">
                <a16:creationId xmlns:a16="http://schemas.microsoft.com/office/drawing/2014/main" id="{170FCB2D-F703-BA5A-F911-F605DF5EEF99}"/>
              </a:ext>
            </a:extLst>
          </p:cNvPr>
          <p:cNvSpPr/>
          <p:nvPr/>
        </p:nvSpPr>
        <p:spPr>
          <a:xfrm>
            <a:off x="6224437" y="4389768"/>
            <a:ext cx="949299" cy="461665"/>
          </a:xfrm>
          <a:prstGeom prst="rect">
            <a:avLst/>
          </a:prstGeom>
          <a:solidFill>
            <a:srgbClr val="FFFAF7"/>
          </a:solidFill>
          <a:ln>
            <a:solidFill>
              <a:srgbClr val="FFFAF7"/>
            </a:solidFill>
          </a:ln>
        </p:spPr>
        <p:txBody>
          <a:bodyPr wrap="none">
            <a:spAutoFit/>
          </a:bodyPr>
          <a:lstStyle/>
          <a:p>
            <a:pPr algn="ctr">
              <a:spcBef>
                <a:spcPts val="400"/>
              </a:spcBef>
              <a:spcAft>
                <a:spcPts val="400"/>
              </a:spcAft>
            </a:pPr>
            <a:r>
              <a:rPr lang="en-US" sz="2400" dirty="0">
                <a:solidFill>
                  <a:srgbClr val="002060"/>
                </a:solidFill>
                <a:latin typeface="UTM Avo" panose="02040603050506020204" pitchFamily="18" charset="0"/>
                <a:ea typeface="Arial" panose="020B0604020202020204" pitchFamily="34" charset="0"/>
                <a:cs typeface="Arial" panose="020B0604020202020204" pitchFamily="34" charset="0"/>
              </a:rPr>
              <a:t>221,9</a:t>
            </a:r>
          </a:p>
        </p:txBody>
      </p:sp>
      <p:pic>
        <p:nvPicPr>
          <p:cNvPr id="15" name="Picture 14">
            <a:extLst>
              <a:ext uri="{FF2B5EF4-FFF2-40B4-BE49-F238E27FC236}">
                <a16:creationId xmlns:a16="http://schemas.microsoft.com/office/drawing/2014/main" id="{6658E159-53AC-903B-A309-B9CA4B8346B4}"/>
              </a:ext>
            </a:extLst>
          </p:cNvPr>
          <p:cNvPicPr>
            <a:picLocks noChangeAspect="1"/>
          </p:cNvPicPr>
          <p:nvPr/>
        </p:nvPicPr>
        <p:blipFill rotWithShape="1">
          <a:blip r:embed="rId2">
            <a:extLst>
              <a:ext uri="{28A0092B-C50C-407E-A947-70E740481C1C}">
                <a14:useLocalDpi xmlns:a14="http://schemas.microsoft.com/office/drawing/2010/main" val="0"/>
              </a:ext>
            </a:extLst>
          </a:blip>
          <a:srcRect l="64810" t="24383" r="2636" b="7808"/>
          <a:stretch/>
        </p:blipFill>
        <p:spPr>
          <a:xfrm>
            <a:off x="7954513" y="3267076"/>
            <a:ext cx="3462582" cy="3590924"/>
          </a:xfrm>
          <a:prstGeom prst="rect">
            <a:avLst/>
          </a:prstGeom>
        </p:spPr>
      </p:pic>
      <p:sp>
        <p:nvSpPr>
          <p:cNvPr id="16" name="Rectangle 15">
            <a:extLst>
              <a:ext uri="{FF2B5EF4-FFF2-40B4-BE49-F238E27FC236}">
                <a16:creationId xmlns:a16="http://schemas.microsoft.com/office/drawing/2014/main" id="{C5179075-7C4E-9BB5-34F9-6A0DC11232ED}"/>
              </a:ext>
            </a:extLst>
          </p:cNvPr>
          <p:cNvSpPr/>
          <p:nvPr/>
        </p:nvSpPr>
        <p:spPr>
          <a:xfrm>
            <a:off x="121829" y="5057642"/>
            <a:ext cx="7556228" cy="1430007"/>
          </a:xfrm>
          <a:prstGeom prst="rect">
            <a:avLst/>
          </a:prstGeom>
        </p:spPr>
        <p:txBody>
          <a:bodyPr wrap="square">
            <a:spAutoFit/>
          </a:bodyPr>
          <a:lstStyle/>
          <a:p>
            <a:pPr algn="just">
              <a:lnSpc>
                <a:spcPct val="125000"/>
              </a:lnSpc>
            </a:pPr>
            <a:r>
              <a:rPr lang="vi-VN" sz="2400" dirty="0">
                <a:solidFill>
                  <a:prstClr val="black"/>
                </a:solidFill>
                <a:latin typeface="UTM Avo" panose="02040603050506020204" pitchFamily="18" charset="0"/>
                <a:ea typeface="Dotum" panose="020B0600000101010101" pitchFamily="34" charset="-127"/>
                <a:cs typeface="Arial" panose="020B0604020202020204" pitchFamily="34" charset="0"/>
              </a:rPr>
              <a:t>b) Hãy hoàn thiện biểu đồ ở Hình 14 để nhận được biểu đồ cột biểu diễn số tấn xi măng bán được của cửa hàng đó trong các tháng trên. </a:t>
            </a:r>
            <a:endParaRPr lang="en-US" sz="2400" dirty="0">
              <a:solidFill>
                <a:prstClr val="black"/>
              </a:solidFill>
              <a:latin typeface="UTM Avo" panose="02040603050506020204" pitchFamily="18" charset="0"/>
              <a:ea typeface="Dotum" panose="020B0600000101010101" pitchFamily="34" charset="-127"/>
              <a:cs typeface="Arial" panose="020B0604020202020204" pitchFamily="34" charset="0"/>
            </a:endParaRPr>
          </a:p>
        </p:txBody>
      </p:sp>
      <p:grpSp>
        <p:nvGrpSpPr>
          <p:cNvPr id="26" name="Group 25">
            <a:extLst>
              <a:ext uri="{FF2B5EF4-FFF2-40B4-BE49-F238E27FC236}">
                <a16:creationId xmlns:a16="http://schemas.microsoft.com/office/drawing/2014/main" id="{5AF8F901-56AE-7FA1-5B0B-8F2B5B54F344}"/>
              </a:ext>
            </a:extLst>
          </p:cNvPr>
          <p:cNvGrpSpPr/>
          <p:nvPr/>
        </p:nvGrpSpPr>
        <p:grpSpPr>
          <a:xfrm>
            <a:off x="8257436" y="4083063"/>
            <a:ext cx="952488" cy="369332"/>
            <a:chOff x="8419037" y="4061254"/>
            <a:chExt cx="755334" cy="369332"/>
          </a:xfrm>
        </p:grpSpPr>
        <p:sp>
          <p:nvSpPr>
            <p:cNvPr id="19" name="Rectangle 18">
              <a:extLst>
                <a:ext uri="{FF2B5EF4-FFF2-40B4-BE49-F238E27FC236}">
                  <a16:creationId xmlns:a16="http://schemas.microsoft.com/office/drawing/2014/main" id="{7EF9E21A-A030-6236-31B6-B8AB0138A0BE}"/>
                </a:ext>
              </a:extLst>
            </p:cNvPr>
            <p:cNvSpPr/>
            <p:nvPr/>
          </p:nvSpPr>
          <p:spPr>
            <a:xfrm>
              <a:off x="8624978" y="4061254"/>
              <a:ext cx="399421" cy="369332"/>
            </a:xfrm>
            <a:prstGeom prst="rect">
              <a:avLst/>
            </a:prstGeom>
            <a:solidFill>
              <a:srgbClr val="FFFAF7"/>
            </a:solidFill>
            <a:ln>
              <a:solidFill>
                <a:srgbClr val="FFFAF7"/>
              </a:solidFill>
            </a:ln>
          </p:spPr>
          <p:txBody>
            <a:bodyPr wrap="square">
              <a:spAutoFit/>
            </a:bodyPr>
            <a:lstStyle/>
            <a:p>
              <a:pPr algn="ctr">
                <a:spcBef>
                  <a:spcPts val="400"/>
                </a:spcBef>
                <a:spcAft>
                  <a:spcPts val="400"/>
                </a:spcAft>
              </a:pPr>
              <a:r>
                <a:rPr lang="en-US" b="1" dirty="0">
                  <a:solidFill>
                    <a:srgbClr val="C00000"/>
                  </a:solidFill>
                  <a:latin typeface="UTM Avo" panose="02040603050506020204" pitchFamily="18" charset="0"/>
                  <a:ea typeface="Arial" panose="020B0604020202020204" pitchFamily="34" charset="0"/>
                  <a:cs typeface="Arial" panose="020B0604020202020204" pitchFamily="34" charset="0"/>
                </a:rPr>
                <a:t> </a:t>
              </a:r>
            </a:p>
          </p:txBody>
        </p:sp>
        <p:sp>
          <p:nvSpPr>
            <p:cNvPr id="21" name="Rectangle 20">
              <a:extLst>
                <a:ext uri="{FF2B5EF4-FFF2-40B4-BE49-F238E27FC236}">
                  <a16:creationId xmlns:a16="http://schemas.microsoft.com/office/drawing/2014/main" id="{7D47D165-D39D-4785-3B93-6D32F226EB4C}"/>
                </a:ext>
              </a:extLst>
            </p:cNvPr>
            <p:cNvSpPr/>
            <p:nvPr/>
          </p:nvSpPr>
          <p:spPr>
            <a:xfrm>
              <a:off x="8419037" y="4061254"/>
              <a:ext cx="755334" cy="369332"/>
            </a:xfrm>
            <a:prstGeom prst="rect">
              <a:avLst/>
            </a:prstGeom>
            <a:noFill/>
            <a:ln>
              <a:solidFill>
                <a:srgbClr val="FFFAF7"/>
              </a:solidFill>
            </a:ln>
          </p:spPr>
          <p:txBody>
            <a:bodyPr wrap="square">
              <a:spAutoFit/>
            </a:bodyPr>
            <a:lstStyle/>
            <a:p>
              <a:pPr algn="ctr">
                <a:spcBef>
                  <a:spcPts val="400"/>
                </a:spcBef>
                <a:spcAft>
                  <a:spcPts val="400"/>
                </a:spcAft>
              </a:pPr>
              <a:r>
                <a:rPr lang="en-US" dirty="0">
                  <a:solidFill>
                    <a:srgbClr val="002060"/>
                  </a:solidFill>
                  <a:latin typeface="UTM Avo" panose="02040603050506020204" pitchFamily="18" charset="0"/>
                  <a:ea typeface="Arial" panose="020B0604020202020204" pitchFamily="34" charset="0"/>
                  <a:cs typeface="Arial" panose="020B0604020202020204" pitchFamily="34" charset="0"/>
                </a:rPr>
                <a:t>200,5</a:t>
              </a:r>
            </a:p>
          </p:txBody>
        </p:sp>
      </p:grpSp>
      <p:grpSp>
        <p:nvGrpSpPr>
          <p:cNvPr id="30" name="Group 29">
            <a:extLst>
              <a:ext uri="{FF2B5EF4-FFF2-40B4-BE49-F238E27FC236}">
                <a16:creationId xmlns:a16="http://schemas.microsoft.com/office/drawing/2014/main" id="{74D445AA-7FD0-5F75-B3C6-8596C6726EDB}"/>
              </a:ext>
            </a:extLst>
          </p:cNvPr>
          <p:cNvGrpSpPr/>
          <p:nvPr/>
        </p:nvGrpSpPr>
        <p:grpSpPr>
          <a:xfrm>
            <a:off x="8883759" y="4251787"/>
            <a:ext cx="761747" cy="369332"/>
            <a:chOff x="8883759" y="4251787"/>
            <a:chExt cx="761747" cy="369332"/>
          </a:xfrm>
        </p:grpSpPr>
        <p:sp>
          <p:nvSpPr>
            <p:cNvPr id="27" name="Rectangle 26">
              <a:extLst>
                <a:ext uri="{FF2B5EF4-FFF2-40B4-BE49-F238E27FC236}">
                  <a16:creationId xmlns:a16="http://schemas.microsoft.com/office/drawing/2014/main" id="{AF96DF20-6136-2CD2-CF0A-2FE51BF1B6FB}"/>
                </a:ext>
              </a:extLst>
            </p:cNvPr>
            <p:cNvSpPr/>
            <p:nvPr/>
          </p:nvSpPr>
          <p:spPr>
            <a:xfrm>
              <a:off x="9123147" y="4251787"/>
              <a:ext cx="323469" cy="338554"/>
            </a:xfrm>
            <a:prstGeom prst="rect">
              <a:avLst/>
            </a:prstGeom>
            <a:solidFill>
              <a:srgbClr val="FF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ectangle 21">
              <a:extLst>
                <a:ext uri="{FF2B5EF4-FFF2-40B4-BE49-F238E27FC236}">
                  <a16:creationId xmlns:a16="http://schemas.microsoft.com/office/drawing/2014/main" id="{E8580F2F-2E75-BB71-22C7-F8470B58E1E0}"/>
                </a:ext>
              </a:extLst>
            </p:cNvPr>
            <p:cNvSpPr/>
            <p:nvPr/>
          </p:nvSpPr>
          <p:spPr>
            <a:xfrm>
              <a:off x="8883759" y="4251787"/>
              <a:ext cx="761747" cy="369332"/>
            </a:xfrm>
            <a:prstGeom prst="rect">
              <a:avLst/>
            </a:prstGeom>
            <a:noFill/>
            <a:ln>
              <a:noFill/>
            </a:ln>
          </p:spPr>
          <p:txBody>
            <a:bodyPr wrap="none">
              <a:spAutoFit/>
            </a:bodyPr>
            <a:lstStyle/>
            <a:p>
              <a:pPr algn="ctr">
                <a:spcBef>
                  <a:spcPts val="400"/>
                </a:spcBef>
                <a:spcAft>
                  <a:spcPts val="400"/>
                </a:spcAft>
              </a:pPr>
              <a:r>
                <a:rPr lang="en-US" dirty="0">
                  <a:solidFill>
                    <a:srgbClr val="002060"/>
                  </a:solidFill>
                  <a:latin typeface="UTM Avo" panose="02040603050506020204" pitchFamily="18" charset="0"/>
                  <a:ea typeface="Arial" panose="020B0604020202020204" pitchFamily="34" charset="0"/>
                  <a:cs typeface="Arial" panose="020B0604020202020204" pitchFamily="34" charset="0"/>
                </a:rPr>
                <a:t>183,6</a:t>
              </a:r>
            </a:p>
          </p:txBody>
        </p:sp>
      </p:grpSp>
      <p:grpSp>
        <p:nvGrpSpPr>
          <p:cNvPr id="33" name="Group 32">
            <a:extLst>
              <a:ext uri="{FF2B5EF4-FFF2-40B4-BE49-F238E27FC236}">
                <a16:creationId xmlns:a16="http://schemas.microsoft.com/office/drawing/2014/main" id="{3CBA7B44-B568-71AC-D028-BE735451FAEA}"/>
              </a:ext>
            </a:extLst>
          </p:cNvPr>
          <p:cNvGrpSpPr/>
          <p:nvPr/>
        </p:nvGrpSpPr>
        <p:grpSpPr>
          <a:xfrm>
            <a:off x="9405701" y="3981206"/>
            <a:ext cx="761747" cy="411792"/>
            <a:chOff x="9415549" y="3977976"/>
            <a:chExt cx="761747" cy="411792"/>
          </a:xfrm>
        </p:grpSpPr>
        <p:sp>
          <p:nvSpPr>
            <p:cNvPr id="29" name="Rectangle 28">
              <a:extLst>
                <a:ext uri="{FF2B5EF4-FFF2-40B4-BE49-F238E27FC236}">
                  <a16:creationId xmlns:a16="http://schemas.microsoft.com/office/drawing/2014/main" id="{826DD496-BBB1-FE5B-C25D-526CFA3AD261}"/>
                </a:ext>
              </a:extLst>
            </p:cNvPr>
            <p:cNvSpPr/>
            <p:nvPr/>
          </p:nvSpPr>
          <p:spPr>
            <a:xfrm>
              <a:off x="9685804" y="3977976"/>
              <a:ext cx="323469" cy="338554"/>
            </a:xfrm>
            <a:prstGeom prst="rect">
              <a:avLst/>
            </a:prstGeom>
            <a:solidFill>
              <a:srgbClr val="FF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0FD624F0-D267-0D32-2EA3-A1EA63248570}"/>
                </a:ext>
              </a:extLst>
            </p:cNvPr>
            <p:cNvSpPr/>
            <p:nvPr/>
          </p:nvSpPr>
          <p:spPr>
            <a:xfrm>
              <a:off x="9415549" y="4020436"/>
              <a:ext cx="761747" cy="369332"/>
            </a:xfrm>
            <a:prstGeom prst="rect">
              <a:avLst/>
            </a:prstGeom>
            <a:noFill/>
            <a:ln>
              <a:noFill/>
            </a:ln>
          </p:spPr>
          <p:txBody>
            <a:bodyPr wrap="none">
              <a:spAutoFit/>
            </a:bodyPr>
            <a:lstStyle/>
            <a:p>
              <a:pPr algn="ctr">
                <a:spcBef>
                  <a:spcPts val="400"/>
                </a:spcBef>
                <a:spcAft>
                  <a:spcPts val="400"/>
                </a:spcAft>
              </a:pPr>
              <a:r>
                <a:rPr lang="en-US" dirty="0">
                  <a:solidFill>
                    <a:srgbClr val="002060"/>
                  </a:solidFill>
                  <a:latin typeface="UTM Avo" panose="02040603050506020204" pitchFamily="18" charset="0"/>
                  <a:ea typeface="Arial" panose="020B0604020202020204" pitchFamily="34" charset="0"/>
                  <a:cs typeface="Arial" panose="020B0604020202020204" pitchFamily="34" charset="0"/>
                </a:rPr>
                <a:t>215,5</a:t>
              </a:r>
            </a:p>
          </p:txBody>
        </p:sp>
      </p:grpSp>
      <p:grpSp>
        <p:nvGrpSpPr>
          <p:cNvPr id="32" name="Group 31">
            <a:extLst>
              <a:ext uri="{FF2B5EF4-FFF2-40B4-BE49-F238E27FC236}">
                <a16:creationId xmlns:a16="http://schemas.microsoft.com/office/drawing/2014/main" id="{7D66604D-2F47-CCE7-20BE-01AC48D233F7}"/>
              </a:ext>
            </a:extLst>
          </p:cNvPr>
          <p:cNvGrpSpPr/>
          <p:nvPr/>
        </p:nvGrpSpPr>
        <p:grpSpPr>
          <a:xfrm>
            <a:off x="9891855" y="3891726"/>
            <a:ext cx="988425" cy="402241"/>
            <a:chOff x="9924022" y="3831907"/>
            <a:chExt cx="910291" cy="402241"/>
          </a:xfrm>
        </p:grpSpPr>
        <p:sp>
          <p:nvSpPr>
            <p:cNvPr id="31" name="Rectangle 30">
              <a:extLst>
                <a:ext uri="{FF2B5EF4-FFF2-40B4-BE49-F238E27FC236}">
                  <a16:creationId xmlns:a16="http://schemas.microsoft.com/office/drawing/2014/main" id="{A56FF60C-EDFF-A656-CF1E-DC11C4885D8F}"/>
                </a:ext>
              </a:extLst>
            </p:cNvPr>
            <p:cNvSpPr/>
            <p:nvPr/>
          </p:nvSpPr>
          <p:spPr>
            <a:xfrm>
              <a:off x="10226564" y="3842615"/>
              <a:ext cx="323469" cy="391533"/>
            </a:xfrm>
            <a:prstGeom prst="rect">
              <a:avLst/>
            </a:prstGeom>
            <a:solidFill>
              <a:srgbClr val="FF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a:extLst>
                <a:ext uri="{FF2B5EF4-FFF2-40B4-BE49-F238E27FC236}">
                  <a16:creationId xmlns:a16="http://schemas.microsoft.com/office/drawing/2014/main" id="{71FEEB13-551E-2681-4FB3-C8FC442F4F7D}"/>
                </a:ext>
              </a:extLst>
            </p:cNvPr>
            <p:cNvSpPr/>
            <p:nvPr/>
          </p:nvSpPr>
          <p:spPr>
            <a:xfrm>
              <a:off x="9924022" y="3831907"/>
              <a:ext cx="910291" cy="369332"/>
            </a:xfrm>
            <a:prstGeom prst="rect">
              <a:avLst/>
            </a:prstGeom>
            <a:noFill/>
            <a:ln>
              <a:solidFill>
                <a:srgbClr val="FFFAF7"/>
              </a:solidFill>
            </a:ln>
          </p:spPr>
          <p:txBody>
            <a:bodyPr wrap="square">
              <a:spAutoFit/>
            </a:bodyPr>
            <a:lstStyle/>
            <a:p>
              <a:pPr algn="ctr">
                <a:spcBef>
                  <a:spcPts val="400"/>
                </a:spcBef>
                <a:spcAft>
                  <a:spcPts val="400"/>
                </a:spcAft>
              </a:pPr>
              <a:r>
                <a:rPr lang="en-US" dirty="0">
                  <a:solidFill>
                    <a:srgbClr val="002060"/>
                  </a:solidFill>
                  <a:latin typeface="UTM Avo" panose="02040603050506020204" pitchFamily="18" charset="0"/>
                  <a:ea typeface="Arial" panose="020B0604020202020204" pitchFamily="34" charset="0"/>
                  <a:cs typeface="Arial" panose="020B0604020202020204" pitchFamily="34" charset="0"/>
                </a:rPr>
                <a:t>221,9</a:t>
              </a:r>
            </a:p>
          </p:txBody>
        </p:sp>
      </p:grpSp>
      <p:pic>
        <p:nvPicPr>
          <p:cNvPr id="5" name="Picture 4"/>
          <p:cNvPicPr>
            <a:picLocks noChangeAspect="1"/>
          </p:cNvPicPr>
          <p:nvPr/>
        </p:nvPicPr>
        <p:blipFill>
          <a:blip r:embed="rId3"/>
          <a:stretch>
            <a:fillRect/>
          </a:stretch>
        </p:blipFill>
        <p:spPr>
          <a:xfrm>
            <a:off x="533678" y="135662"/>
            <a:ext cx="11528535" cy="749873"/>
          </a:xfrm>
          <a:prstGeom prst="rect">
            <a:avLst/>
          </a:prstGeom>
        </p:spPr>
      </p:pic>
      <p:pic>
        <p:nvPicPr>
          <p:cNvPr id="6" name="Picture 5"/>
          <p:cNvPicPr>
            <a:picLocks noChangeAspect="1"/>
          </p:cNvPicPr>
          <p:nvPr/>
        </p:nvPicPr>
        <p:blipFill>
          <a:blip r:embed="rId4"/>
          <a:stretch>
            <a:fillRect/>
          </a:stretch>
        </p:blipFill>
        <p:spPr>
          <a:xfrm>
            <a:off x="39471" y="661238"/>
            <a:ext cx="11601694" cy="676715"/>
          </a:xfrm>
          <a:prstGeom prst="rect">
            <a:avLst/>
          </a:prstGeom>
        </p:spPr>
      </p:pic>
    </p:spTree>
    <p:extLst>
      <p:ext uri="{BB962C8B-B14F-4D97-AF65-F5344CB8AC3E}">
        <p14:creationId xmlns:p14="http://schemas.microsoft.com/office/powerpoint/2010/main" val="86535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79C900-EBE2-5AC6-BB45-57D50F785BD0}"/>
              </a:ext>
            </a:extLst>
          </p:cNvPr>
          <p:cNvGrpSpPr/>
          <p:nvPr/>
        </p:nvGrpSpPr>
        <p:grpSpPr>
          <a:xfrm>
            <a:off x="341812" y="2027714"/>
            <a:ext cx="11375203" cy="2544285"/>
            <a:chOff x="3974489" y="1939733"/>
            <a:chExt cx="17519608" cy="4086989"/>
          </a:xfrm>
          <a:solidFill>
            <a:srgbClr val="4F81BD">
              <a:lumMod val="20000"/>
              <a:lumOff val="80000"/>
            </a:srgbClr>
          </a:solidFill>
        </p:grpSpPr>
        <p:grpSp>
          <p:nvGrpSpPr>
            <p:cNvPr id="3" name="Group 6">
              <a:extLst>
                <a:ext uri="{FF2B5EF4-FFF2-40B4-BE49-F238E27FC236}">
                  <a16:creationId xmlns:a16="http://schemas.microsoft.com/office/drawing/2014/main" id="{5C4F3A81-D59D-0458-C120-98C818EC0BA9}"/>
                </a:ext>
              </a:extLst>
            </p:cNvPr>
            <p:cNvGrpSpPr/>
            <p:nvPr/>
          </p:nvGrpSpPr>
          <p:grpSpPr>
            <a:xfrm rot="16200000">
              <a:off x="10690798" y="-4776576"/>
              <a:ext cx="4086989" cy="17519608"/>
              <a:chOff x="-1598512" y="-2817301"/>
              <a:chExt cx="4835829" cy="17581951"/>
            </a:xfrm>
            <a:grpFill/>
          </p:grpSpPr>
          <p:sp>
            <p:nvSpPr>
              <p:cNvPr id="7" name="Freeform 7">
                <a:extLst>
                  <a:ext uri="{FF2B5EF4-FFF2-40B4-BE49-F238E27FC236}">
                    <a16:creationId xmlns:a16="http://schemas.microsoft.com/office/drawing/2014/main" id="{0216ED35-C6F0-91B3-EAB3-3C6252B9D7EB}"/>
                  </a:ext>
                </a:extLst>
              </p:cNvPr>
              <p:cNvSpPr/>
              <p:nvPr/>
            </p:nvSpPr>
            <p:spPr>
              <a:xfrm>
                <a:off x="-1598512" y="-2817301"/>
                <a:ext cx="4835829" cy="17581951"/>
              </a:xfrm>
              <a:custGeom>
                <a:avLst/>
                <a:gdLst/>
                <a:ahLst/>
                <a:cxnLst/>
                <a:rect l="l" t="t" r="r" b="b"/>
                <a:pathLst>
                  <a:path w="2524536" h="11417072">
                    <a:moveTo>
                      <a:pt x="0" y="0"/>
                    </a:moveTo>
                    <a:lnTo>
                      <a:pt x="0" y="11417072"/>
                    </a:lnTo>
                    <a:lnTo>
                      <a:pt x="2524536" y="11417072"/>
                    </a:lnTo>
                    <a:lnTo>
                      <a:pt x="2524536" y="0"/>
                    </a:lnTo>
                    <a:lnTo>
                      <a:pt x="0" y="0"/>
                    </a:lnTo>
                    <a:close/>
                    <a:moveTo>
                      <a:pt x="2463576" y="11356112"/>
                    </a:moveTo>
                    <a:lnTo>
                      <a:pt x="59690" y="11356112"/>
                    </a:lnTo>
                    <a:lnTo>
                      <a:pt x="59690" y="59690"/>
                    </a:lnTo>
                    <a:lnTo>
                      <a:pt x="2463576" y="59690"/>
                    </a:lnTo>
                    <a:lnTo>
                      <a:pt x="2463576" y="11356112"/>
                    </a:lnTo>
                    <a:close/>
                  </a:path>
                </a:pathLst>
              </a:custGeom>
              <a:grpFill/>
              <a:ln w="25400" cap="flat" cmpd="sng" algn="ctr">
                <a:solidFill>
                  <a:srgbClr val="4F81BD"/>
                </a:solidFill>
                <a:prstDash val="solid"/>
              </a:ln>
              <a:effectLst/>
            </p:spPr>
          </p:sp>
        </p:grpSp>
        <p:sp>
          <p:nvSpPr>
            <p:cNvPr id="4" name="TextBox 3">
              <a:extLst>
                <a:ext uri="{FF2B5EF4-FFF2-40B4-BE49-F238E27FC236}">
                  <a16:creationId xmlns:a16="http://schemas.microsoft.com/office/drawing/2014/main" id="{DA4EAB4A-D18A-5F04-79A4-532129DC28F0}"/>
                </a:ext>
              </a:extLst>
            </p:cNvPr>
            <p:cNvSpPr txBox="1"/>
            <p:nvPr/>
          </p:nvSpPr>
          <p:spPr>
            <a:xfrm>
              <a:off x="4279149" y="2186424"/>
              <a:ext cx="16805136" cy="3393796"/>
            </a:xfrm>
            <a:prstGeom prst="rect">
              <a:avLst/>
            </a:prstGeom>
            <a:noFill/>
            <a:ln w="25400" cap="flat" cmpd="sng" algn="ctr">
              <a:noFill/>
              <a:prstDash val="solid"/>
            </a:ln>
            <a:effectLst/>
          </p:spPr>
          <p:txBody>
            <a:bodyPr wrap="square">
              <a:spAutoFit/>
            </a:bodyPr>
            <a:lstStyle/>
            <a:p>
              <a:pPr marL="0" marR="0" lvl="0" indent="0" algn="just" defTabSz="609539" eaLnBrk="1" fontAlgn="auto" latinLnBrk="0" hangingPunct="1">
                <a:lnSpc>
                  <a:spcPct val="165000"/>
                </a:lnSpc>
                <a:spcBef>
                  <a:spcPts val="0"/>
                </a:spcBef>
                <a:spcAft>
                  <a:spcPts val="0"/>
                </a:spcAft>
                <a:buClr>
                  <a:srgbClr val="080808"/>
                </a:buClr>
                <a:buSzTx/>
                <a:buFontTx/>
                <a:buNone/>
                <a:tabLst>
                  <a:tab pos="133357" algn="l"/>
                </a:tabLst>
                <a:defRPr/>
              </a:pPr>
              <a:r>
                <a:rPr lang="en-US" sz="2500" b="1" kern="0" dirty="0" err="1">
                  <a:solidFill>
                    <a:prstClr val="black"/>
                  </a:solidFill>
                  <a:latin typeface="Times New Roman" panose="02020603050405020304" pitchFamily="18" charset="0"/>
                  <a:cs typeface="Times New Roman" panose="02020603050405020304" pitchFamily="18" charset="0"/>
                </a:rPr>
                <a:t>Đối</a:t>
              </a:r>
              <a:r>
                <a:rPr lang="en-US" sz="2500" b="1" kern="0" dirty="0">
                  <a:solidFill>
                    <a:prstClr val="black"/>
                  </a:solidFill>
                  <a:latin typeface="Times New Roman" panose="02020603050405020304" pitchFamily="18" charset="0"/>
                  <a:cs typeface="Times New Roman" panose="02020603050405020304" pitchFamily="18" charset="0"/>
                </a:rPr>
                <a:t> </a:t>
              </a:r>
              <a:r>
                <a:rPr lang="en-US" sz="2500" b="1" kern="0" dirty="0" err="1">
                  <a:solidFill>
                    <a:prstClr val="black"/>
                  </a:solidFill>
                  <a:latin typeface="Times New Roman" panose="02020603050405020304" pitchFamily="18" charset="0"/>
                  <a:cs typeface="Times New Roman" panose="02020603050405020304" pitchFamily="18" charset="0"/>
                </a:rPr>
                <a:t>với</a:t>
              </a:r>
              <a:r>
                <a:rPr lang="en-US" sz="2500" b="1" kern="0" dirty="0">
                  <a:solidFill>
                    <a:prstClr val="black"/>
                  </a:solidFill>
                  <a:latin typeface="Times New Roman" panose="02020603050405020304" pitchFamily="18" charset="0"/>
                  <a:cs typeface="Times New Roman" panose="02020603050405020304" pitchFamily="18" charset="0"/>
                </a:rPr>
                <a:t> </a:t>
              </a:r>
              <a:r>
                <a:rPr lang="en-US" sz="2500" b="1" kern="0" dirty="0" err="1">
                  <a:solidFill>
                    <a:prstClr val="black"/>
                  </a:solidFill>
                  <a:latin typeface="Times New Roman" panose="02020603050405020304" pitchFamily="18" charset="0"/>
                  <a:cs typeface="Times New Roman" panose="02020603050405020304" pitchFamily="18" charset="0"/>
                </a:rPr>
                <a:t>một</a:t>
              </a:r>
              <a:r>
                <a:rPr lang="en-US" sz="2500" b="1" kern="0" dirty="0">
                  <a:solidFill>
                    <a:prstClr val="black"/>
                  </a:solidFill>
                  <a:latin typeface="Times New Roman" panose="02020603050405020304" pitchFamily="18" charset="0"/>
                  <a:cs typeface="Times New Roman" panose="02020603050405020304" pitchFamily="18" charset="0"/>
                </a:rPr>
                <a:t> </a:t>
              </a:r>
              <a:r>
                <a:rPr lang="en-US" sz="2500" b="1" kern="0" dirty="0" err="1">
                  <a:solidFill>
                    <a:prstClr val="black"/>
                  </a:solidFill>
                  <a:latin typeface="Times New Roman" panose="02020603050405020304" pitchFamily="18" charset="0"/>
                  <a:cs typeface="Times New Roman" panose="02020603050405020304" pitchFamily="18" charset="0"/>
                </a:rPr>
                <a:t>tập</a:t>
              </a:r>
              <a:r>
                <a:rPr lang="en-US" sz="2500" b="1" kern="0" dirty="0">
                  <a:solidFill>
                    <a:prstClr val="black"/>
                  </a:solidFill>
                  <a:latin typeface="Times New Roman" panose="02020603050405020304" pitchFamily="18" charset="0"/>
                  <a:cs typeface="Times New Roman" panose="02020603050405020304" pitchFamily="18" charset="0"/>
                </a:rPr>
                <a:t> </a:t>
              </a:r>
              <a:r>
                <a:rPr lang="en-US" sz="2500" b="1" kern="0" dirty="0" err="1">
                  <a:solidFill>
                    <a:prstClr val="black"/>
                  </a:solidFill>
                  <a:latin typeface="Times New Roman" panose="02020603050405020304" pitchFamily="18" charset="0"/>
                  <a:cs typeface="Times New Roman" panose="02020603050405020304" pitchFamily="18" charset="0"/>
                </a:rPr>
                <a:t>dữ</a:t>
              </a:r>
              <a:r>
                <a:rPr lang="en-US" sz="2500" b="1" kern="0" dirty="0">
                  <a:solidFill>
                    <a:prstClr val="black"/>
                  </a:solidFill>
                  <a:latin typeface="Times New Roman" panose="02020603050405020304" pitchFamily="18" charset="0"/>
                  <a:cs typeface="Times New Roman" panose="02020603050405020304" pitchFamily="18" charset="0"/>
                </a:rPr>
                <a:t> </a:t>
              </a:r>
              <a:r>
                <a:rPr lang="en-US" sz="2500" b="1" kern="0" dirty="0" err="1">
                  <a:solidFill>
                    <a:prstClr val="black"/>
                  </a:solidFill>
                  <a:latin typeface="Times New Roman" panose="02020603050405020304" pitchFamily="18" charset="0"/>
                  <a:cs typeface="Times New Roman" panose="02020603050405020304" pitchFamily="18" charset="0"/>
                </a:rPr>
                <a:t>liệu</a:t>
              </a:r>
              <a:r>
                <a:rPr lang="en-US" sz="2500" b="1" kern="0" dirty="0">
                  <a:solidFill>
                    <a:prstClr val="black"/>
                  </a:solidFill>
                  <a:latin typeface="Times New Roman" panose="02020603050405020304" pitchFamily="18" charset="0"/>
                  <a:cs typeface="Times New Roman" panose="02020603050405020304" pitchFamily="18" charset="0"/>
                </a:rPr>
                <a:t>, ta </a:t>
              </a:r>
              <a:r>
                <a:rPr lang="en-US" sz="2500" b="1" kern="0" dirty="0" err="1">
                  <a:solidFill>
                    <a:prstClr val="black"/>
                  </a:solidFill>
                  <a:latin typeface="Times New Roman" panose="02020603050405020304" pitchFamily="18" charset="0"/>
                  <a:cs typeface="Times New Roman" panose="02020603050405020304" pitchFamily="18" charset="0"/>
                </a:rPr>
                <a:t>có</a:t>
              </a:r>
              <a:r>
                <a:rPr lang="en-US" sz="2500" b="1" kern="0" dirty="0">
                  <a:solidFill>
                    <a:prstClr val="black"/>
                  </a:solidFill>
                  <a:latin typeface="Times New Roman" panose="02020603050405020304" pitchFamily="18" charset="0"/>
                  <a:cs typeface="Times New Roman" panose="02020603050405020304" pitchFamily="18" charset="0"/>
                </a:rPr>
                <a:t> </a:t>
              </a:r>
              <a:r>
                <a:rPr lang="en-US" sz="2500" b="1" kern="0" dirty="0" err="1">
                  <a:solidFill>
                    <a:prstClr val="black"/>
                  </a:solidFill>
                  <a:latin typeface="Times New Roman" panose="02020603050405020304" pitchFamily="18" charset="0"/>
                  <a:cs typeface="Times New Roman" panose="02020603050405020304" pitchFamily="18" charset="0"/>
                </a:rPr>
                <a:t>thể</a:t>
              </a:r>
              <a:r>
                <a:rPr lang="en-US" sz="2500" b="1" kern="0" dirty="0">
                  <a:solidFill>
                    <a:prstClr val="black"/>
                  </a:solidFill>
                  <a:latin typeface="Times New Roman" panose="02020603050405020304" pitchFamily="18" charset="0"/>
                  <a:cs typeface="Times New Roman" panose="02020603050405020304" pitchFamily="18" charset="0"/>
                </a:rPr>
                <a:t>:</a:t>
              </a:r>
            </a:p>
            <a:p>
              <a:pPr marL="342900" marR="0" lvl="0" indent="-342900" algn="just" defTabSz="609539" eaLnBrk="1" fontAlgn="auto" latinLnBrk="0" hangingPunct="1">
                <a:lnSpc>
                  <a:spcPct val="165000"/>
                </a:lnSpc>
                <a:spcBef>
                  <a:spcPts val="0"/>
                </a:spcBef>
                <a:spcAft>
                  <a:spcPts val="0"/>
                </a:spcAft>
                <a:buClr>
                  <a:srgbClr val="080808"/>
                </a:buClr>
                <a:buSzTx/>
                <a:buFont typeface="UTM Avo" panose="02040603050506020204" pitchFamily="18" charset="0"/>
                <a:buChar char="-"/>
                <a:tabLst>
                  <a:tab pos="133357" algn="l"/>
                </a:tabLst>
                <a:defRPr/>
              </a:pPr>
              <a:r>
                <a:rPr lang="en-US" sz="2500" kern="0" dirty="0" err="1">
                  <a:solidFill>
                    <a:prstClr val="black"/>
                  </a:solidFill>
                  <a:latin typeface="Times New Roman" panose="02020603050405020304" pitchFamily="18" charset="0"/>
                  <a:cs typeface="Times New Roman" panose="02020603050405020304" pitchFamily="18" charset="0"/>
                </a:rPr>
                <a:t>Biểu</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diễn</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tập</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dữ</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liệu</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đó</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theo</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những</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cách</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khác</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nhau</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vào</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bảng</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biểu</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đồ</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thích</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hợp</a:t>
              </a:r>
              <a:r>
                <a:rPr lang="en-US" sz="2500" kern="0" dirty="0">
                  <a:solidFill>
                    <a:prstClr val="black"/>
                  </a:solidFill>
                  <a:latin typeface="Times New Roman" panose="02020603050405020304" pitchFamily="18" charset="0"/>
                  <a:cs typeface="Times New Roman" panose="02020603050405020304" pitchFamily="18" charset="0"/>
                </a:rPr>
                <a:t>;</a:t>
              </a:r>
            </a:p>
            <a:p>
              <a:pPr marL="342900" marR="0" lvl="0" indent="-342900" algn="just" defTabSz="609539" eaLnBrk="1" fontAlgn="auto" latinLnBrk="0" hangingPunct="1">
                <a:lnSpc>
                  <a:spcPct val="165000"/>
                </a:lnSpc>
                <a:spcBef>
                  <a:spcPts val="0"/>
                </a:spcBef>
                <a:spcAft>
                  <a:spcPts val="0"/>
                </a:spcAft>
                <a:buClr>
                  <a:srgbClr val="080808"/>
                </a:buClr>
                <a:buSzTx/>
                <a:buFont typeface="UTM Avo" panose="02040603050506020204" pitchFamily="18" charset="0"/>
                <a:buChar char="-"/>
                <a:tabLst>
                  <a:tab pos="133357" algn="l"/>
                </a:tabLst>
                <a:defRPr/>
              </a:pPr>
              <a:r>
                <a:rPr lang="en-US" sz="2500" kern="0" dirty="0" err="1">
                  <a:solidFill>
                    <a:prstClr val="black"/>
                  </a:solidFill>
                  <a:latin typeface="Times New Roman" panose="02020603050405020304" pitchFamily="18" charset="0"/>
                  <a:cs typeface="Times New Roman" panose="02020603050405020304" pitchFamily="18" charset="0"/>
                </a:rPr>
                <a:t>Chuyển</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tập</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dữ</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liệu</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đó</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từ</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dạng</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biểu</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diễn</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này</a:t>
              </a:r>
              <a:r>
                <a:rPr lang="en-US" sz="2500" kern="0" dirty="0">
                  <a:solidFill>
                    <a:prstClr val="black"/>
                  </a:solidFill>
                  <a:latin typeface="Times New Roman" panose="02020603050405020304" pitchFamily="18" charset="0"/>
                  <a:cs typeface="Times New Roman" panose="02020603050405020304" pitchFamily="18" charset="0"/>
                </a:rPr>
                <a:t> sang </a:t>
              </a:r>
              <a:r>
                <a:rPr lang="en-US" sz="2500" kern="0" dirty="0" err="1">
                  <a:solidFill>
                    <a:prstClr val="black"/>
                  </a:solidFill>
                  <a:latin typeface="Times New Roman" panose="02020603050405020304" pitchFamily="18" charset="0"/>
                  <a:cs typeface="Times New Roman" panose="02020603050405020304" pitchFamily="18" charset="0"/>
                </a:rPr>
                <a:t>dạng</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biểu</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diễn</a:t>
              </a:r>
              <a:r>
                <a:rPr lang="en-US" sz="2500" kern="0" dirty="0">
                  <a:solidFill>
                    <a:prstClr val="black"/>
                  </a:solidFill>
                  <a:latin typeface="Times New Roman" panose="02020603050405020304" pitchFamily="18" charset="0"/>
                  <a:cs typeface="Times New Roman" panose="02020603050405020304" pitchFamily="18" charset="0"/>
                </a:rPr>
                <a:t> </a:t>
              </a:r>
              <a:r>
                <a:rPr lang="en-US" sz="2500" kern="0" dirty="0" err="1">
                  <a:solidFill>
                    <a:prstClr val="black"/>
                  </a:solidFill>
                  <a:latin typeface="Times New Roman" panose="02020603050405020304" pitchFamily="18" charset="0"/>
                  <a:cs typeface="Times New Roman" panose="02020603050405020304" pitchFamily="18" charset="0"/>
                </a:rPr>
                <a:t>khác</a:t>
              </a:r>
              <a:r>
                <a:rPr lang="en-US" sz="2500" kern="0" dirty="0">
                  <a:solidFill>
                    <a:prstClr val="black"/>
                  </a:solidFill>
                  <a:latin typeface="Times New Roman" panose="02020603050405020304" pitchFamily="18" charset="0"/>
                  <a:cs typeface="Times New Roman" panose="02020603050405020304" pitchFamily="18" charset="0"/>
                </a:rPr>
                <a:t>.</a:t>
              </a:r>
            </a:p>
          </p:txBody>
        </p:sp>
      </p:grpSp>
      <p:grpSp>
        <p:nvGrpSpPr>
          <p:cNvPr id="11" name="Group 10">
            <a:extLst>
              <a:ext uri="{FF2B5EF4-FFF2-40B4-BE49-F238E27FC236}">
                <a16:creationId xmlns:a16="http://schemas.microsoft.com/office/drawing/2014/main" id="{57D3ABDA-8AB6-531F-B192-329217AC7339}"/>
              </a:ext>
            </a:extLst>
          </p:cNvPr>
          <p:cNvGrpSpPr/>
          <p:nvPr/>
        </p:nvGrpSpPr>
        <p:grpSpPr>
          <a:xfrm>
            <a:off x="3605349" y="1232685"/>
            <a:ext cx="4976948" cy="646331"/>
            <a:chOff x="2571423" y="1572126"/>
            <a:chExt cx="2982686" cy="1305719"/>
          </a:xfrm>
        </p:grpSpPr>
        <p:sp>
          <p:nvSpPr>
            <p:cNvPr id="12" name="Folded Corner 57">
              <a:extLst>
                <a:ext uri="{FF2B5EF4-FFF2-40B4-BE49-F238E27FC236}">
                  <a16:creationId xmlns:a16="http://schemas.microsoft.com/office/drawing/2014/main" id="{ADE7F83A-E0B4-3E74-4817-312DE15A9794}"/>
                </a:ext>
              </a:extLst>
            </p:cNvPr>
            <p:cNvSpPr/>
            <p:nvPr/>
          </p:nvSpPr>
          <p:spPr>
            <a:xfrm>
              <a:off x="2571423" y="1673754"/>
              <a:ext cx="2982686" cy="1160382"/>
            </a:xfrm>
            <a:prstGeom prst="foldedCorner">
              <a:avLst>
                <a:gd name="adj" fmla="val 39409"/>
              </a:avLst>
            </a:prstGeom>
            <a:solidFill>
              <a:srgbClr val="FFFFCC"/>
            </a:solidFill>
            <a:ln w="38100" cap="flat" cmpd="sng" algn="ctr">
              <a:solidFill>
                <a:srgbClr val="F79646">
                  <a:lumMod val="75000"/>
                </a:srgbClr>
              </a:solidFill>
              <a:prstDash val="solid"/>
            </a:ln>
            <a:effectLst>
              <a:outerShdw blurRad="50800" dist="38100" dir="2700000" algn="tl" rotWithShape="0">
                <a:prstClr val="black">
                  <a:alpha val="40000"/>
                </a:prstClr>
              </a:outerShdw>
            </a:effectLst>
          </p:spPr>
          <p:txBody>
            <a:bodyPr rtlCol="0" anchor="ctr"/>
            <a:lstStyle/>
            <a:p>
              <a:pPr marL="0" marR="0" lvl="0" indent="0" algn="just" defTabSz="609630" eaLnBrk="1" fontAlgn="auto" latinLnBrk="0" hangingPunct="1">
                <a:lnSpc>
                  <a:spcPct val="15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BA566D89-4844-59D2-70EF-1C43CE87631D}"/>
                </a:ext>
              </a:extLst>
            </p:cNvPr>
            <p:cNvSpPr/>
            <p:nvPr/>
          </p:nvSpPr>
          <p:spPr>
            <a:xfrm>
              <a:off x="2883925" y="1572126"/>
              <a:ext cx="2385561" cy="1305719"/>
            </a:xfrm>
            <a:prstGeom prst="rect">
              <a:avLst/>
            </a:prstGeom>
          </p:spPr>
          <p:txBody>
            <a:bodyPr wrap="none">
              <a:spAutoFit/>
            </a:bodyPr>
            <a:lstStyle/>
            <a:p>
              <a:pPr marL="0" marR="0" lvl="0" indent="0" algn="ctr" defTabSz="60963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Nhận </a:t>
              </a:r>
              <a:r>
                <a:rPr kumimoji="0" lang="en-US" sz="2400" b="1" i="0" u="none" strike="noStrike" kern="0" cap="none" spc="0" normalizeH="0" baseline="0" noProof="0" dirty="0" smtClean="0">
                  <a:ln>
                    <a:noFill/>
                  </a:ln>
                  <a:solidFill>
                    <a:prstClr val="black"/>
                  </a:solidFill>
                  <a:effectLst/>
                  <a:uLnTx/>
                  <a:uFillTx/>
                  <a:latin typeface="UTM Avo" panose="02040603050506020204" pitchFamily="18" charset="0"/>
                  <a:cs typeface="Arial" panose="020B0604020202020204" pitchFamily="34" charset="0"/>
                </a:rPr>
                <a:t>xét (SGK – trang 14)</a:t>
              </a:r>
              <a:endParaRPr kumimoji="0" lang="en-US" sz="2400" b="1"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endParaRPr>
            </a:p>
          </p:txBody>
        </p:sp>
      </p:grpSp>
      <p:pic>
        <p:nvPicPr>
          <p:cNvPr id="5" name="Picture 4"/>
          <p:cNvPicPr>
            <a:picLocks noChangeAspect="1"/>
          </p:cNvPicPr>
          <p:nvPr/>
        </p:nvPicPr>
        <p:blipFill>
          <a:blip r:embed="rId2"/>
          <a:stretch>
            <a:fillRect/>
          </a:stretch>
        </p:blipFill>
        <p:spPr>
          <a:xfrm>
            <a:off x="663465" y="82723"/>
            <a:ext cx="11528535" cy="749873"/>
          </a:xfrm>
          <a:prstGeom prst="rect">
            <a:avLst/>
          </a:prstGeom>
        </p:spPr>
      </p:pic>
      <p:pic>
        <p:nvPicPr>
          <p:cNvPr id="6" name="Picture 5"/>
          <p:cNvPicPr>
            <a:picLocks noChangeAspect="1"/>
          </p:cNvPicPr>
          <p:nvPr/>
        </p:nvPicPr>
        <p:blipFill>
          <a:blip r:embed="rId3"/>
          <a:stretch>
            <a:fillRect/>
          </a:stretch>
        </p:blipFill>
        <p:spPr>
          <a:xfrm>
            <a:off x="109225" y="555970"/>
            <a:ext cx="11607790" cy="676715"/>
          </a:xfrm>
          <a:prstGeom prst="rect">
            <a:avLst/>
          </a:prstGeom>
        </p:spPr>
      </p:pic>
    </p:spTree>
    <p:extLst>
      <p:ext uri="{BB962C8B-B14F-4D97-AF65-F5344CB8AC3E}">
        <p14:creationId xmlns:p14="http://schemas.microsoft.com/office/powerpoint/2010/main" val="229340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295042-E2D9-FE10-2E95-57A56C81EB3D}"/>
              </a:ext>
            </a:extLst>
          </p:cNvPr>
          <p:cNvGrpSpPr/>
          <p:nvPr/>
        </p:nvGrpSpPr>
        <p:grpSpPr>
          <a:xfrm>
            <a:off x="368452" y="937618"/>
            <a:ext cx="11808917" cy="3314754"/>
            <a:chOff x="565963" y="531320"/>
            <a:chExt cx="17713377" cy="4972131"/>
          </a:xfrm>
        </p:grpSpPr>
        <p:sp>
          <p:nvSpPr>
            <p:cNvPr id="4" name="Rectangle 3">
              <a:extLst>
                <a:ext uri="{FF2B5EF4-FFF2-40B4-BE49-F238E27FC236}">
                  <a16:creationId xmlns:a16="http://schemas.microsoft.com/office/drawing/2014/main" id="{E12C1939-49BC-2F3D-2226-E50B0B5092D1}"/>
                </a:ext>
              </a:extLst>
            </p:cNvPr>
            <p:cNvSpPr/>
            <p:nvPr/>
          </p:nvSpPr>
          <p:spPr>
            <a:xfrm>
              <a:off x="642502" y="531320"/>
              <a:ext cx="17636838" cy="4972131"/>
            </a:xfrm>
            <a:prstGeom prst="rect">
              <a:avLst/>
            </a:prstGeom>
          </p:spPr>
          <p:txBody>
            <a:bodyPr wrap="square">
              <a:spAutoFit/>
            </a:bodyPr>
            <a:lstStyle/>
            <a:p>
              <a:pPr marL="0" marR="0" lvl="0" indent="0" algn="just" defTabSz="609539" eaLnBrk="1" fontAlgn="auto" latinLnBrk="0" hangingPunct="1">
                <a:lnSpc>
                  <a:spcPct val="150000"/>
                </a:lnSpc>
                <a:spcBef>
                  <a:spcPts val="0"/>
                </a:spcBef>
                <a:spcAft>
                  <a:spcPts val="333"/>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a:t>
              </a:r>
              <a:r>
                <a:rPr kumimoji="0" lang="vi-VN" sz="24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Thống kê số lượt khách du lịch quốc tế đến Việt Nam trong các năm 1990, 1995, 2000, 2005, 2010, 2015, 2019 khoảng là: </a:t>
              </a:r>
            </a:p>
            <a:p>
              <a:pPr marL="0" marR="0" lvl="0" indent="0" algn="just" defTabSz="609539" eaLnBrk="1" fontAlgn="auto" latinLnBrk="0" hangingPunct="1">
                <a:lnSpc>
                  <a:spcPct val="150000"/>
                </a:lnSpc>
                <a:spcBef>
                  <a:spcPts val="0"/>
                </a:spcBef>
                <a:spcAft>
                  <a:spcPts val="333"/>
                </a:spcAft>
                <a:buClrTx/>
                <a:buSzTx/>
                <a:buFontTx/>
                <a:buNone/>
                <a:tabLst/>
                <a:defRPr/>
              </a:pPr>
              <a:r>
                <a:rPr kumimoji="0" lang="vi-VN" sz="24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250; 1 351; 2 140; 3 478; 5 050; 7 944; 18 009 (đơn vị: nghìn lượt khách)</a:t>
              </a:r>
            </a:p>
            <a:p>
              <a:pPr marL="0" marR="0" lvl="0" indent="0" algn="r" defTabSz="609539" eaLnBrk="1" fontAlgn="auto" latinLnBrk="0" hangingPunct="1">
                <a:lnSpc>
                  <a:spcPct val="150000"/>
                </a:lnSpc>
                <a:spcBef>
                  <a:spcPts val="0"/>
                </a:spcBef>
                <a:spcAft>
                  <a:spcPts val="333"/>
                </a:spcAft>
                <a:buClrTx/>
                <a:buSzTx/>
                <a:buFontTx/>
                <a:buNone/>
                <a:tabLst/>
                <a:defRPr/>
              </a:pPr>
              <a:r>
                <a:rPr kumimoji="0" lang="vi-VN"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a:t>
              </a:r>
              <a:r>
                <a:rPr kumimoji="0" lang="vi-VN" b="0" i="1"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Nguồn:https://vietnamtourism.gov.vn</a:t>
              </a:r>
              <a:r>
                <a:rPr kumimoji="0" lang="vi-VN"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a:t>
              </a:r>
            </a:p>
            <a:p>
              <a:pPr marL="0" marR="0" lvl="0" indent="0" algn="just" defTabSz="609539" eaLnBrk="1" fontAlgn="auto" latinLnBrk="0" hangingPunct="1">
                <a:lnSpc>
                  <a:spcPct val="150000"/>
                </a:lnSpc>
                <a:spcBef>
                  <a:spcPts val="0"/>
                </a:spcBef>
                <a:spcAft>
                  <a:spcPts val="333"/>
                </a:spcAft>
                <a:buClrTx/>
                <a:buSzTx/>
                <a:buFontTx/>
                <a:buNone/>
                <a:tabLst/>
                <a:defRPr/>
              </a:pPr>
              <a:r>
                <a:rPr kumimoji="0" lang="vi-VN" sz="24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a) Lập bảng thống kê số lượt khách du lịch quốc tế đến Việt Nam trong các năm trên theo mẫu sau:</a:t>
              </a:r>
            </a:p>
          </p:txBody>
        </p:sp>
        <p:sp>
          <p:nvSpPr>
            <p:cNvPr id="3" name="Rounded Rectangle 1">
              <a:extLst>
                <a:ext uri="{FF2B5EF4-FFF2-40B4-BE49-F238E27FC236}">
                  <a16:creationId xmlns:a16="http://schemas.microsoft.com/office/drawing/2014/main" id="{69A26AA2-3FAA-5744-AB54-72A98329E7EF}"/>
                </a:ext>
              </a:extLst>
            </p:cNvPr>
            <p:cNvSpPr/>
            <p:nvPr/>
          </p:nvSpPr>
          <p:spPr>
            <a:xfrm>
              <a:off x="565963" y="657524"/>
              <a:ext cx="2057400" cy="737994"/>
            </a:xfrm>
            <a:prstGeom prst="roundRect">
              <a:avLst/>
            </a:prstGeom>
            <a:solidFill>
              <a:srgbClr val="4F81BD">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609539"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Ví</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dụ</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8</a:t>
              </a:r>
            </a:p>
          </p:txBody>
        </p:sp>
      </p:grpSp>
      <p:pic>
        <p:nvPicPr>
          <p:cNvPr id="7" name="Picture 6">
            <a:extLst>
              <a:ext uri="{FF2B5EF4-FFF2-40B4-BE49-F238E27FC236}">
                <a16:creationId xmlns:a16="http://schemas.microsoft.com/office/drawing/2014/main" id="{D5C55677-9B08-7A76-6749-C15B8D8A78E3}"/>
              </a:ext>
            </a:extLst>
          </p:cNvPr>
          <p:cNvPicPr>
            <a:picLocks noChangeAspect="1"/>
          </p:cNvPicPr>
          <p:nvPr/>
        </p:nvPicPr>
        <p:blipFill rotWithShape="1">
          <a:blip r:embed="rId2">
            <a:extLst>
              <a:ext uri="{28A0092B-C50C-407E-A947-70E740481C1C}">
                <a14:useLocalDpi xmlns:a14="http://schemas.microsoft.com/office/drawing/2010/main" val="0"/>
              </a:ext>
            </a:extLst>
          </a:blip>
          <a:srcRect l="10281" t="29529" r="5635" b="53371"/>
          <a:stretch/>
        </p:blipFill>
        <p:spPr>
          <a:xfrm>
            <a:off x="1054252" y="4035170"/>
            <a:ext cx="10553538" cy="1378856"/>
          </a:xfrm>
          <a:prstGeom prst="rect">
            <a:avLst/>
          </a:prstGeom>
        </p:spPr>
      </p:pic>
      <p:pic>
        <p:nvPicPr>
          <p:cNvPr id="5" name="Picture 4"/>
          <p:cNvPicPr>
            <a:picLocks noChangeAspect="1"/>
          </p:cNvPicPr>
          <p:nvPr/>
        </p:nvPicPr>
        <p:blipFill>
          <a:blip r:embed="rId3"/>
          <a:stretch>
            <a:fillRect/>
          </a:stretch>
        </p:blipFill>
        <p:spPr>
          <a:xfrm>
            <a:off x="419478" y="0"/>
            <a:ext cx="11528535" cy="749873"/>
          </a:xfrm>
          <a:prstGeom prst="rect">
            <a:avLst/>
          </a:prstGeom>
        </p:spPr>
      </p:pic>
      <p:pic>
        <p:nvPicPr>
          <p:cNvPr id="6" name="Picture 5"/>
          <p:cNvPicPr>
            <a:picLocks noChangeAspect="1"/>
          </p:cNvPicPr>
          <p:nvPr/>
        </p:nvPicPr>
        <p:blipFill>
          <a:blip r:embed="rId4"/>
          <a:stretch>
            <a:fillRect/>
          </a:stretch>
        </p:blipFill>
        <p:spPr>
          <a:xfrm>
            <a:off x="0" y="440218"/>
            <a:ext cx="11607790" cy="676715"/>
          </a:xfrm>
          <a:prstGeom prst="rect">
            <a:avLst/>
          </a:prstGeom>
        </p:spPr>
      </p:pic>
      <p:pic>
        <p:nvPicPr>
          <p:cNvPr id="8" name="Picture 7"/>
          <p:cNvPicPr>
            <a:picLocks noChangeAspect="1"/>
          </p:cNvPicPr>
          <p:nvPr/>
        </p:nvPicPr>
        <p:blipFill>
          <a:blip r:embed="rId5"/>
          <a:stretch>
            <a:fillRect/>
          </a:stretch>
        </p:blipFill>
        <p:spPr>
          <a:xfrm>
            <a:off x="1229976" y="5522860"/>
            <a:ext cx="10202090" cy="1335140"/>
          </a:xfrm>
          <a:prstGeom prst="rect">
            <a:avLst/>
          </a:prstGeom>
        </p:spPr>
      </p:pic>
    </p:spTree>
    <p:extLst>
      <p:ext uri="{BB962C8B-B14F-4D97-AF65-F5344CB8AC3E}">
        <p14:creationId xmlns:p14="http://schemas.microsoft.com/office/powerpoint/2010/main" val="386661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295042-E2D9-FE10-2E95-57A56C81EB3D}"/>
              </a:ext>
            </a:extLst>
          </p:cNvPr>
          <p:cNvGrpSpPr/>
          <p:nvPr/>
        </p:nvGrpSpPr>
        <p:grpSpPr>
          <a:xfrm>
            <a:off x="97245" y="403954"/>
            <a:ext cx="11792857" cy="1036117"/>
            <a:chOff x="222067" y="-1052726"/>
            <a:chExt cx="17689287" cy="1554176"/>
          </a:xfrm>
        </p:grpSpPr>
        <p:sp>
          <p:nvSpPr>
            <p:cNvPr id="4" name="Rectangle 3">
              <a:extLst>
                <a:ext uri="{FF2B5EF4-FFF2-40B4-BE49-F238E27FC236}">
                  <a16:creationId xmlns:a16="http://schemas.microsoft.com/office/drawing/2014/main" id="{E12C1939-49BC-2F3D-2226-E50B0B5092D1}"/>
                </a:ext>
              </a:extLst>
            </p:cNvPr>
            <p:cNvSpPr/>
            <p:nvPr/>
          </p:nvSpPr>
          <p:spPr>
            <a:xfrm>
              <a:off x="222067" y="-1052726"/>
              <a:ext cx="17689287" cy="1554176"/>
            </a:xfrm>
            <a:prstGeom prst="rect">
              <a:avLst/>
            </a:prstGeom>
          </p:spPr>
          <p:txBody>
            <a:bodyPr wrap="square">
              <a:spAutoFit/>
            </a:bodyPr>
            <a:lstStyle/>
            <a:p>
              <a:pPr marL="0" marR="0" lvl="0" indent="0" algn="just" defTabSz="609539" eaLnBrk="1" fontAlgn="auto" latinLnBrk="0" hangingPunct="1">
                <a:lnSpc>
                  <a:spcPct val="150000"/>
                </a:lnSpc>
                <a:spcBef>
                  <a:spcPts val="0"/>
                </a:spcBef>
                <a:spcAft>
                  <a:spcPts val="333"/>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a:t>
              </a:r>
              <a:r>
                <a:rPr kumimoji="0" lang="vi-VN"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b) Hãy hoàn thiện biểu đồ ở Hình 15 để nhận được biểu đồ cột biểu diễn các dữ liệu thống kê số lượt khách du lịch quốc tế đến Việt Nam trong các năm trên.</a:t>
              </a:r>
            </a:p>
          </p:txBody>
        </p:sp>
        <p:sp>
          <p:nvSpPr>
            <p:cNvPr id="3" name="Rounded Rectangle 1">
              <a:extLst>
                <a:ext uri="{FF2B5EF4-FFF2-40B4-BE49-F238E27FC236}">
                  <a16:creationId xmlns:a16="http://schemas.microsoft.com/office/drawing/2014/main" id="{69A26AA2-3FAA-5744-AB54-72A98329E7EF}"/>
                </a:ext>
              </a:extLst>
            </p:cNvPr>
            <p:cNvSpPr/>
            <p:nvPr/>
          </p:nvSpPr>
          <p:spPr>
            <a:xfrm>
              <a:off x="222067" y="-873051"/>
              <a:ext cx="2057400" cy="737994"/>
            </a:xfrm>
            <a:prstGeom prst="roundRect">
              <a:avLst/>
            </a:prstGeom>
            <a:solidFill>
              <a:srgbClr val="4F81BD">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609539"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Ví</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dụ</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8</a:t>
              </a:r>
            </a:p>
          </p:txBody>
        </p:sp>
      </p:grpSp>
      <p:pic>
        <p:nvPicPr>
          <p:cNvPr id="7" name="Picture 6">
            <a:extLst>
              <a:ext uri="{FF2B5EF4-FFF2-40B4-BE49-F238E27FC236}">
                <a16:creationId xmlns:a16="http://schemas.microsoft.com/office/drawing/2014/main" id="{D5C55677-9B08-7A76-6749-C15B8D8A78E3}"/>
              </a:ext>
            </a:extLst>
          </p:cNvPr>
          <p:cNvPicPr>
            <a:picLocks noChangeAspect="1"/>
          </p:cNvPicPr>
          <p:nvPr/>
        </p:nvPicPr>
        <p:blipFill rotWithShape="1">
          <a:blip r:embed="rId2">
            <a:extLst>
              <a:ext uri="{28A0092B-C50C-407E-A947-70E740481C1C}">
                <a14:useLocalDpi xmlns:a14="http://schemas.microsoft.com/office/drawing/2010/main" val="0"/>
              </a:ext>
            </a:extLst>
          </a:blip>
          <a:srcRect l="45963" t="49150" r="5641" b="-1"/>
          <a:stretch/>
        </p:blipFill>
        <p:spPr>
          <a:xfrm>
            <a:off x="129901" y="2727086"/>
            <a:ext cx="5863772" cy="3958220"/>
          </a:xfrm>
          <a:prstGeom prst="rect">
            <a:avLst/>
          </a:prstGeom>
        </p:spPr>
      </p:pic>
      <p:pic>
        <p:nvPicPr>
          <p:cNvPr id="5" name="Picture 4"/>
          <p:cNvPicPr>
            <a:picLocks noChangeAspect="1"/>
          </p:cNvPicPr>
          <p:nvPr/>
        </p:nvPicPr>
        <p:blipFill>
          <a:blip r:embed="rId3"/>
          <a:stretch>
            <a:fillRect/>
          </a:stretch>
        </p:blipFill>
        <p:spPr>
          <a:xfrm>
            <a:off x="1616839" y="1546584"/>
            <a:ext cx="7913294" cy="1335140"/>
          </a:xfrm>
          <a:prstGeom prst="rect">
            <a:avLst/>
          </a:prstGeom>
        </p:spPr>
      </p:pic>
      <p:pic>
        <p:nvPicPr>
          <p:cNvPr id="6" name="Picture 5"/>
          <p:cNvPicPr>
            <a:picLocks noChangeAspect="1"/>
          </p:cNvPicPr>
          <p:nvPr/>
        </p:nvPicPr>
        <p:blipFill>
          <a:blip r:embed="rId4"/>
          <a:stretch>
            <a:fillRect/>
          </a:stretch>
        </p:blipFill>
        <p:spPr>
          <a:xfrm>
            <a:off x="6489865" y="2881724"/>
            <a:ext cx="5109951" cy="3406597"/>
          </a:xfrm>
          <a:prstGeom prst="rect">
            <a:avLst/>
          </a:prstGeom>
        </p:spPr>
      </p:pic>
    </p:spTree>
    <p:extLst>
      <p:ext uri="{BB962C8B-B14F-4D97-AF65-F5344CB8AC3E}">
        <p14:creationId xmlns:p14="http://schemas.microsoft.com/office/powerpoint/2010/main" val="137702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295042-E2D9-FE10-2E95-57A56C81EB3D}"/>
              </a:ext>
            </a:extLst>
          </p:cNvPr>
          <p:cNvGrpSpPr/>
          <p:nvPr/>
        </p:nvGrpSpPr>
        <p:grpSpPr>
          <a:xfrm>
            <a:off x="369456" y="1221552"/>
            <a:ext cx="11757891" cy="2128724"/>
            <a:chOff x="533401" y="64814"/>
            <a:chExt cx="17636838" cy="3193086"/>
          </a:xfrm>
        </p:grpSpPr>
        <p:sp>
          <p:nvSpPr>
            <p:cNvPr id="4" name="Rectangle 3">
              <a:extLst>
                <a:ext uri="{FF2B5EF4-FFF2-40B4-BE49-F238E27FC236}">
                  <a16:creationId xmlns:a16="http://schemas.microsoft.com/office/drawing/2014/main" id="{E12C1939-49BC-2F3D-2226-E50B0B5092D1}"/>
                </a:ext>
              </a:extLst>
            </p:cNvPr>
            <p:cNvSpPr/>
            <p:nvPr/>
          </p:nvSpPr>
          <p:spPr>
            <a:xfrm>
              <a:off x="533401" y="64814"/>
              <a:ext cx="17636838" cy="3193086"/>
            </a:xfrm>
            <a:prstGeom prst="rect">
              <a:avLst/>
            </a:prstGeom>
          </p:spPr>
          <p:txBody>
            <a:bodyPr wrap="square">
              <a:spAutoFit/>
            </a:bodyPr>
            <a:lstStyle/>
            <a:p>
              <a:pPr marL="0" marR="0" lvl="0" indent="0" algn="just" defTabSz="609539" eaLnBrk="1" fontAlgn="auto" latinLnBrk="0" hangingPunct="1">
                <a:lnSpc>
                  <a:spcPct val="150000"/>
                </a:lnSpc>
                <a:spcBef>
                  <a:spcPts val="0"/>
                </a:spcBef>
                <a:spcAft>
                  <a:spcPts val="333"/>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a:t>
              </a:r>
              <a:r>
                <a:rPr kumimoji="0" lang="vi-VN"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Như đã nêu trong Ví dụ 2, tổng sản phẩm trong nước (GDP) theo giá hiện hành của Việt Nam trong các năm 2016, 2017, 2018, 2019 lần lượt là: </a:t>
              </a:r>
            </a:p>
            <a:p>
              <a:pPr marL="0" marR="0" lvl="0" indent="0" algn="ctr" defTabSz="609539" eaLnBrk="1" fontAlgn="auto" latinLnBrk="0" hangingPunct="1">
                <a:lnSpc>
                  <a:spcPct val="150000"/>
                </a:lnSpc>
                <a:spcBef>
                  <a:spcPts val="0"/>
                </a:spcBef>
                <a:spcAft>
                  <a:spcPts val="333"/>
                </a:spcAft>
                <a:buClrTx/>
                <a:buSzTx/>
                <a:buFontTx/>
                <a:buNone/>
                <a:tabLst/>
                <a:defRPr/>
              </a:pPr>
              <a:r>
                <a:rPr kumimoji="0" lang="vi-VN"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205,3; 223,7; 245,2; 261,9 (đơn vị: tỉ đô la Mỹ).</a:t>
              </a:r>
            </a:p>
            <a:p>
              <a:pPr marL="0" marR="0" lvl="0" indent="0" algn="just" defTabSz="609539" eaLnBrk="1" fontAlgn="auto" latinLnBrk="0" hangingPunct="1">
                <a:lnSpc>
                  <a:spcPct val="150000"/>
                </a:lnSpc>
                <a:spcBef>
                  <a:spcPts val="0"/>
                </a:spcBef>
                <a:spcAft>
                  <a:spcPts val="333"/>
                </a:spcAft>
                <a:buClrTx/>
                <a:buSzTx/>
                <a:buFontTx/>
                <a:buNone/>
                <a:tabLst/>
                <a:defRPr/>
              </a:pPr>
              <a:r>
                <a:rPr kumimoji="0" lang="vi-VN"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a) Lập bảng số liệu thống kê GDP của Việt Nam trong các năm trên theo mẫu sau:</a:t>
              </a:r>
            </a:p>
          </p:txBody>
        </p:sp>
        <p:sp>
          <p:nvSpPr>
            <p:cNvPr id="3" name="Rounded Rectangle 1">
              <a:extLst>
                <a:ext uri="{FF2B5EF4-FFF2-40B4-BE49-F238E27FC236}">
                  <a16:creationId xmlns:a16="http://schemas.microsoft.com/office/drawing/2014/main" id="{69A26AA2-3FAA-5744-AB54-72A98329E7EF}"/>
                </a:ext>
              </a:extLst>
            </p:cNvPr>
            <p:cNvSpPr/>
            <p:nvPr/>
          </p:nvSpPr>
          <p:spPr>
            <a:xfrm>
              <a:off x="533401" y="281138"/>
              <a:ext cx="2057400" cy="737994"/>
            </a:xfrm>
            <a:prstGeom prst="roundRect">
              <a:avLst/>
            </a:prstGeom>
            <a:solidFill>
              <a:srgbClr val="4F81BD">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609539"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Ví</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dụ</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9</a:t>
              </a:r>
            </a:p>
          </p:txBody>
        </p:sp>
      </p:grpSp>
      <p:pic>
        <p:nvPicPr>
          <p:cNvPr id="6" name="Picture 5">
            <a:extLst>
              <a:ext uri="{FF2B5EF4-FFF2-40B4-BE49-F238E27FC236}">
                <a16:creationId xmlns:a16="http://schemas.microsoft.com/office/drawing/2014/main" id="{06474141-CD3C-9A00-A833-B7B0EAB20234}"/>
              </a:ext>
            </a:extLst>
          </p:cNvPr>
          <p:cNvPicPr>
            <a:picLocks noChangeAspect="1"/>
          </p:cNvPicPr>
          <p:nvPr/>
        </p:nvPicPr>
        <p:blipFill rotWithShape="1">
          <a:blip r:embed="rId2">
            <a:extLst>
              <a:ext uri="{28A0092B-C50C-407E-A947-70E740481C1C}">
                <a14:useLocalDpi xmlns:a14="http://schemas.microsoft.com/office/drawing/2010/main" val="0"/>
              </a:ext>
            </a:extLst>
          </a:blip>
          <a:srcRect l="7684" t="51730" r="44333" b="21507"/>
          <a:stretch/>
        </p:blipFill>
        <p:spPr>
          <a:xfrm>
            <a:off x="2972759" y="3350276"/>
            <a:ext cx="6551281" cy="1696314"/>
          </a:xfrm>
          <a:prstGeom prst="rect">
            <a:avLst/>
          </a:prstGeom>
        </p:spPr>
      </p:pic>
      <p:pic>
        <p:nvPicPr>
          <p:cNvPr id="5" name="Picture 4"/>
          <p:cNvPicPr>
            <a:picLocks noChangeAspect="1"/>
          </p:cNvPicPr>
          <p:nvPr/>
        </p:nvPicPr>
        <p:blipFill>
          <a:blip r:embed="rId3"/>
          <a:stretch>
            <a:fillRect/>
          </a:stretch>
        </p:blipFill>
        <p:spPr>
          <a:xfrm>
            <a:off x="484133" y="148301"/>
            <a:ext cx="11528535" cy="749873"/>
          </a:xfrm>
          <a:prstGeom prst="rect">
            <a:avLst/>
          </a:prstGeom>
        </p:spPr>
      </p:pic>
      <p:pic>
        <p:nvPicPr>
          <p:cNvPr id="7" name="Picture 6"/>
          <p:cNvPicPr>
            <a:picLocks noChangeAspect="1"/>
          </p:cNvPicPr>
          <p:nvPr/>
        </p:nvPicPr>
        <p:blipFill>
          <a:blip r:embed="rId4"/>
          <a:stretch>
            <a:fillRect/>
          </a:stretch>
        </p:blipFill>
        <p:spPr>
          <a:xfrm>
            <a:off x="96162" y="664886"/>
            <a:ext cx="11607790" cy="676715"/>
          </a:xfrm>
          <a:prstGeom prst="rect">
            <a:avLst/>
          </a:prstGeom>
        </p:spPr>
      </p:pic>
      <p:pic>
        <p:nvPicPr>
          <p:cNvPr id="8" name="Picture 7"/>
          <p:cNvPicPr>
            <a:picLocks noChangeAspect="1"/>
          </p:cNvPicPr>
          <p:nvPr/>
        </p:nvPicPr>
        <p:blipFill>
          <a:blip r:embed="rId5"/>
          <a:stretch>
            <a:fillRect/>
          </a:stretch>
        </p:blipFill>
        <p:spPr>
          <a:xfrm>
            <a:off x="96162" y="4898105"/>
            <a:ext cx="11772396" cy="719390"/>
          </a:xfrm>
          <a:prstGeom prst="rect">
            <a:avLst/>
          </a:prstGeom>
        </p:spPr>
      </p:pic>
      <p:pic>
        <p:nvPicPr>
          <p:cNvPr id="9" name="Picture 8"/>
          <p:cNvPicPr>
            <a:picLocks noChangeAspect="1"/>
          </p:cNvPicPr>
          <p:nvPr/>
        </p:nvPicPr>
        <p:blipFill>
          <a:blip r:embed="rId6"/>
          <a:stretch>
            <a:fillRect/>
          </a:stretch>
        </p:blipFill>
        <p:spPr>
          <a:xfrm>
            <a:off x="2972758" y="5382640"/>
            <a:ext cx="6667631" cy="1475360"/>
          </a:xfrm>
          <a:prstGeom prst="rect">
            <a:avLst/>
          </a:prstGeom>
        </p:spPr>
      </p:pic>
    </p:spTree>
    <p:extLst>
      <p:ext uri="{BB962C8B-B14F-4D97-AF65-F5344CB8AC3E}">
        <p14:creationId xmlns:p14="http://schemas.microsoft.com/office/powerpoint/2010/main" val="303272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20 - Bài 2 - Mô tả và biểu diễn dữ liệu trên các bảng, biểu đồ - Tiết 2</Template>
  <TotalTime>125</TotalTime>
  <Words>1032</Words>
  <Application>Microsoft Office PowerPoint</Application>
  <PresentationFormat>Widescreen</PresentationFormat>
  <Paragraphs>122</Paragraphs>
  <Slides>17</Slides>
  <Notes>1</Notes>
  <HiddenSlides>0</HiddenSlides>
  <MMClips>2</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Dotum</vt:lpstr>
      <vt:lpstr>Arial</vt:lpstr>
      <vt:lpstr>Cambria Math</vt:lpstr>
      <vt:lpstr>Euphoria Script</vt:lpstr>
      <vt:lpstr>Times New Roman</vt:lpstr>
      <vt:lpstr>Calibri Light</vt:lpstr>
      <vt:lpstr>UTM Avo</vt:lpstr>
      <vt:lpstr>Calibri</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Monkey</dc:creator>
  <cp:lastModifiedBy>MyPC</cp:lastModifiedBy>
  <cp:revision>28</cp:revision>
  <dcterms:created xsi:type="dcterms:W3CDTF">2023-12-26T08:14:38Z</dcterms:created>
  <dcterms:modified xsi:type="dcterms:W3CDTF">2025-02-27T15:11:54Z</dcterms:modified>
</cp:coreProperties>
</file>