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570" r:id="rId2"/>
    <p:sldId id="368" r:id="rId3"/>
    <p:sldId id="384" r:id="rId4"/>
    <p:sldId id="591" r:id="rId5"/>
    <p:sldId id="1262" r:id="rId6"/>
    <p:sldId id="1260" r:id="rId7"/>
    <p:sldId id="1244" r:id="rId8"/>
    <p:sldId id="1245" r:id="rId9"/>
    <p:sldId id="1247" r:id="rId10"/>
    <p:sldId id="1246" r:id="rId11"/>
    <p:sldId id="573" r:id="rId12"/>
    <p:sldId id="1268" r:id="rId13"/>
    <p:sldId id="578" r:id="rId14"/>
    <p:sldId id="594" r:id="rId15"/>
    <p:sldId id="1251" r:id="rId16"/>
    <p:sldId id="1252" r:id="rId17"/>
    <p:sldId id="1253" r:id="rId18"/>
    <p:sldId id="1254" r:id="rId19"/>
    <p:sldId id="1255" r:id="rId20"/>
    <p:sldId id="1256" r:id="rId21"/>
    <p:sldId id="1257" r:id="rId22"/>
    <p:sldId id="579" r:id="rId23"/>
    <p:sldId id="1258" r:id="rId24"/>
    <p:sldId id="1259" r:id="rId25"/>
    <p:sldId id="381" r:id="rId26"/>
    <p:sldId id="382" r:id="rId27"/>
    <p:sldId id="1265" r:id="rId28"/>
    <p:sldId id="1264" r:id="rId29"/>
    <p:sldId id="1266" r:id="rId30"/>
    <p:sldId id="1267"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PTShop" initials="F"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FFF"/>
    <a:srgbClr val="0000CC"/>
    <a:srgbClr val="FF93FF"/>
    <a:srgbClr val="FFECAF"/>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10" autoAdjust="0"/>
    <p:restoredTop sz="94660"/>
  </p:normalViewPr>
  <p:slideViewPr>
    <p:cSldViewPr snapToGrid="0">
      <p:cViewPr varScale="1">
        <p:scale>
          <a:sx n="69" d="100"/>
          <a:sy n="69" d="100"/>
        </p:scale>
        <p:origin x="63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4-07T23:16:39.945" idx="1">
    <p:pos x="6677" y="852"/>
    <p:text>bỏ đoạn này dễ bị đoán trước lộ đáp án</p:text>
  </p:cm>
  <p:cm authorId="0" dt="2024-04-07T23:21:09.273" idx="2">
    <p:pos x="6736" y="1893"/>
    <p:text>còn thiếu, khi các mảnh ghép chưa được lập mở hết ai đoán được đúng bức tranh sẽ sao, khi các bbuwcs trang đã mở hết ai là người được trả lời về bức trang bí ẩn và nội dung của nó em cần nêu cụ thể trong luật chơi</p:text>
  </p:cm>
  <p:cm authorId="0" dt="2024-04-07T23:23:01.179" idx="3">
    <p:pos x="4379" y="505"/>
    <p:text>ai được tham gia chơi và khi trả lời đúng các câu hỏi thì được phần thưởng gì chưa thây có nói đến</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Bảng 1,2,3,4 nhấp vào hiện các câu hỏi tương ứng, số 1,2,3,4 nhấp vào làm mất bảng. Mũi tên bỏ qua trò chơi </a:t>
            </a:r>
          </a:p>
        </p:txBody>
      </p:sp>
      <p:sp>
        <p:nvSpPr>
          <p:cNvPr id="4" name="Slide Number Placeholder 3"/>
          <p:cNvSpPr>
            <a:spLocks noGrp="1"/>
          </p:cNvSpPr>
          <p:nvPr>
            <p:ph type="sldNum" sz="quarter" idx="5"/>
          </p:nvPr>
        </p:nvSpPr>
        <p:spPr/>
        <p:txBody>
          <a:bodyPr/>
          <a:lstStyle/>
          <a:p>
            <a:fld id="{D2986841-B6E9-4602-99D2-E5DE711450F7}" type="slidenum">
              <a:rPr lang="en-US" smtClean="0"/>
              <a:t>5</a:t>
            </a:fld>
            <a:endParaRPr lang="en-US"/>
          </a:p>
        </p:txBody>
      </p:sp>
    </p:spTree>
    <p:extLst>
      <p:ext uri="{BB962C8B-B14F-4D97-AF65-F5344CB8AC3E}">
        <p14:creationId xmlns:p14="http://schemas.microsoft.com/office/powerpoint/2010/main" val="302911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ger Expert" panose="02070300020205020404" pitchFamily="18" charset="0"/>
                <a:cs typeface="Times New Roman" panose="02020603050405020304" pitchFamily="18" charset="0"/>
              </a:rPr>
              <a:t>Cá </a:t>
            </a:r>
            <a:r>
              <a:rPr lang="en-US" dirty="0" err="1">
                <a:latin typeface="Tiger Expert" panose="02070300020205020404" pitchFamily="18" charset="0"/>
                <a:cs typeface="Times New Roman" panose="02020603050405020304" pitchFamily="18" charset="0"/>
              </a:rPr>
              <a:t>nhân</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giơ</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tay</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chơi</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va</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suy</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nghi</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tra</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lời</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câu</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hỏi</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trong</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thời</a:t>
            </a:r>
            <a:r>
              <a:rPr lang="en-US" dirty="0">
                <a:latin typeface="Tiger Expert" panose="02070300020205020404" pitchFamily="18" charset="0"/>
                <a:cs typeface="Times New Roman" panose="02020603050405020304" pitchFamily="18" charset="0"/>
              </a:rPr>
              <a:t> </a:t>
            </a:r>
            <a:r>
              <a:rPr lang="en-US" dirty="0" err="1">
                <a:latin typeface="Tiger Expert" panose="02070300020205020404" pitchFamily="18" charset="0"/>
                <a:cs typeface="Times New Roman" panose="02020603050405020304" pitchFamily="18" charset="0"/>
              </a:rPr>
              <a:t>gian</a:t>
            </a:r>
            <a:r>
              <a:rPr lang="en-US" dirty="0">
                <a:latin typeface="Tiger Expert" panose="02070300020205020404" pitchFamily="18" charset="0"/>
                <a:cs typeface="Times New Roman" panose="02020603050405020304" pitchFamily="18" charset="0"/>
              </a:rPr>
              <a:t> 30 </a:t>
            </a:r>
            <a:r>
              <a:rPr lang="en-US" dirty="0" err="1">
                <a:latin typeface="Tiger Expert" panose="02070300020205020404" pitchFamily="18" charset="0"/>
                <a:cs typeface="Times New Roman" panose="02020603050405020304" pitchFamily="18" charset="0"/>
              </a:rPr>
              <a:t>giây</a:t>
            </a:r>
            <a:r>
              <a:rPr lang="en-US" dirty="0">
                <a:latin typeface="Tiger Expert" panose="02070300020205020404" pitchFamily="18" charset="0"/>
                <a:cs typeface="Times New Roman" panose="02020603050405020304" pitchFamily="18" charset="0"/>
              </a:rPr>
              <a:t>.</a:t>
            </a:r>
            <a:endParaRPr lang="vi-VN" dirty="0">
              <a:latin typeface="Tiger Expert" panose="020703000202050204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6768A89-F29B-44A5-93B5-548F33E52508}" type="slidenum">
              <a:rPr lang="en-US" smtClean="0"/>
              <a:t>6</a:t>
            </a:fld>
            <a:endParaRPr lang="en-US"/>
          </a:p>
        </p:txBody>
      </p:sp>
    </p:spTree>
    <p:extLst>
      <p:ext uri="{BB962C8B-B14F-4D97-AF65-F5344CB8AC3E}">
        <p14:creationId xmlns:p14="http://schemas.microsoft.com/office/powerpoint/2010/main" val="251479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Kích</a:t>
            </a:r>
            <a:r>
              <a:rPr lang="en-US" baseline="0" dirty="0"/>
              <a:t>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C </a:t>
            </a:r>
            <a:r>
              <a:rPr lang="en-US" baseline="0" dirty="0" err="1"/>
              <a:t>đúng</a:t>
            </a:r>
            <a:r>
              <a:rPr lang="en-US" baseline="0" dirty="0"/>
              <a:t>, </a:t>
            </a:r>
            <a:r>
              <a:rPr lang="en-US" baseline="0" dirty="0" err="1"/>
              <a:t>Kích</a:t>
            </a:r>
            <a:r>
              <a:rPr lang="en-US" baseline="0" dirty="0"/>
              <a:t> </a:t>
            </a:r>
            <a:r>
              <a:rPr lang="en-US" baseline="0" dirty="0" err="1"/>
              <a:t>vào</a:t>
            </a:r>
            <a:r>
              <a:rPr lang="en-US" baseline="0" dirty="0"/>
              <a:t> go  </a:t>
            </a:r>
            <a:r>
              <a:rPr lang="en-US" baseline="0" dirty="0" err="1"/>
              <a:t>trơ</a:t>
            </a:r>
            <a:r>
              <a:rPr lang="en-US" baseline="0" dirty="0"/>
              <a:t>̉ </a:t>
            </a:r>
            <a:r>
              <a:rPr lang="en-US" baseline="0" dirty="0" err="1"/>
              <a:t>vê</a:t>
            </a:r>
            <a:r>
              <a:rPr lang="en-US" baseline="0" dirty="0"/>
              <a:t>̀ </a:t>
            </a:r>
            <a:r>
              <a:rPr lang="en-US" baseline="0" dirty="0" err="1"/>
              <a:t>trang</a:t>
            </a:r>
            <a:r>
              <a:rPr lang="en-US" baseline="0" dirty="0"/>
              <a:t> </a:t>
            </a:r>
            <a:r>
              <a:rPr lang="en-US" baseline="0" dirty="0" err="1"/>
              <a:t>câu</a:t>
            </a:r>
            <a:r>
              <a:rPr lang="en-US" baseline="0" dirty="0"/>
              <a:t> </a:t>
            </a:r>
            <a:r>
              <a:rPr lang="en-US" baseline="0" dirty="0" err="1"/>
              <a:t>hỏi</a:t>
            </a:r>
            <a:r>
              <a:rPr lang="en-US" baseline="0" dirty="0"/>
              <a:t>, </a:t>
            </a:r>
            <a:r>
              <a:rPr lang="en-US" baseline="0" dirty="0" err="1"/>
              <a:t>kích</a:t>
            </a:r>
            <a:r>
              <a:rPr lang="en-US" baseline="0" dirty="0"/>
              <a:t> </a:t>
            </a:r>
            <a:r>
              <a:rPr lang="en-US" baseline="0" dirty="0" err="1"/>
              <a:t>vào</a:t>
            </a:r>
            <a:r>
              <a:rPr lang="en-US" baseline="0" dirty="0"/>
              <a:t> con </a:t>
            </a:r>
            <a:r>
              <a:rPr lang="en-US" baseline="0" dirty="0" err="1"/>
              <a:t>vịt</a:t>
            </a:r>
            <a:r>
              <a:rPr lang="en-US" baseline="0" dirty="0"/>
              <a:t> </a:t>
            </a:r>
            <a:r>
              <a:rPr lang="en-US" baseline="0" dirty="0" err="1"/>
              <a:t>cho</a:t>
            </a:r>
            <a:r>
              <a:rPr lang="en-US" baseline="0" dirty="0"/>
              <a:t> </a:t>
            </a:r>
            <a:r>
              <a:rPr lang="en-US" baseline="0" dirty="0" err="1"/>
              <a:t>lời</a:t>
            </a:r>
            <a:r>
              <a:rPr lang="en-US" baseline="0" dirty="0"/>
              <a:t> </a:t>
            </a:r>
            <a:r>
              <a:rPr lang="en-US" baseline="0" dirty="0" err="1"/>
              <a:t>giải</a:t>
            </a:r>
            <a:r>
              <a:rPr lang="en-US" baseline="0" dirty="0"/>
              <a:t> chi </a:t>
            </a:r>
            <a:r>
              <a:rPr lang="en-US" baseline="0" dirty="0" err="1"/>
              <a:t>tiết</a:t>
            </a:r>
            <a:endParaRPr lang="en-US" dirty="0"/>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01246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Kích</a:t>
            </a:r>
            <a:r>
              <a:rPr lang="en-US" baseline="0" dirty="0"/>
              <a:t>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A </a:t>
            </a:r>
            <a:r>
              <a:rPr lang="en-US" baseline="0" dirty="0" err="1"/>
              <a:t>đúng</a:t>
            </a:r>
            <a:r>
              <a:rPr lang="en-US" baseline="0" dirty="0"/>
              <a:t>. </a:t>
            </a:r>
            <a:r>
              <a:rPr lang="en-US" baseline="0" dirty="0" err="1"/>
              <a:t>Kích</a:t>
            </a:r>
            <a:r>
              <a:rPr lang="en-US" baseline="0" dirty="0"/>
              <a:t> </a:t>
            </a:r>
            <a:r>
              <a:rPr lang="en-US" baseline="0" dirty="0" err="1"/>
              <a:t>vào</a:t>
            </a:r>
            <a:r>
              <a:rPr lang="en-US" baseline="0" dirty="0"/>
              <a:t> go </a:t>
            </a:r>
            <a:r>
              <a:rPr lang="en-US" baseline="0" dirty="0" err="1"/>
              <a:t>trơ</a:t>
            </a:r>
            <a:r>
              <a:rPr lang="en-US" baseline="0" dirty="0"/>
              <a:t>̉ </a:t>
            </a:r>
            <a:r>
              <a:rPr lang="en-US" baseline="0" dirty="0" err="1"/>
              <a:t>vê</a:t>
            </a:r>
            <a:r>
              <a:rPr lang="en-US" baseline="0" dirty="0"/>
              <a:t>̀ </a:t>
            </a:r>
            <a:r>
              <a:rPr lang="en-US" baseline="0" dirty="0" err="1"/>
              <a:t>trang</a:t>
            </a:r>
            <a:r>
              <a:rPr lang="en-US" baseline="0" dirty="0"/>
              <a:t> </a:t>
            </a:r>
            <a:r>
              <a:rPr lang="en-US" baseline="0" dirty="0" err="1"/>
              <a:t>câu</a:t>
            </a:r>
            <a:r>
              <a:rPr lang="en-US" baseline="0" dirty="0"/>
              <a:t> </a:t>
            </a:r>
            <a:r>
              <a:rPr lang="en-US" baseline="0" dirty="0" err="1"/>
              <a:t>hỏi</a:t>
            </a:r>
            <a:r>
              <a:rPr lang="en-US" baseline="0" dirty="0"/>
              <a:t>, </a:t>
            </a:r>
            <a:r>
              <a:rPr lang="en-US" baseline="0" dirty="0" err="1"/>
              <a:t>kích</a:t>
            </a:r>
            <a:r>
              <a:rPr lang="en-US" baseline="0" dirty="0"/>
              <a:t> </a:t>
            </a:r>
            <a:r>
              <a:rPr lang="en-US" baseline="0" dirty="0" err="1"/>
              <a:t>vào</a:t>
            </a:r>
            <a:r>
              <a:rPr lang="en-US" baseline="0" dirty="0"/>
              <a:t> con </a:t>
            </a:r>
            <a:r>
              <a:rPr lang="en-US" baseline="0" dirty="0" err="1"/>
              <a:t>vịt</a:t>
            </a:r>
            <a:r>
              <a:rPr lang="en-US" baseline="0" dirty="0"/>
              <a:t> </a:t>
            </a:r>
            <a:r>
              <a:rPr lang="en-US" baseline="0" dirty="0" err="1"/>
              <a:t>cho</a:t>
            </a:r>
            <a:r>
              <a:rPr lang="en-US" baseline="0" dirty="0"/>
              <a:t> </a:t>
            </a:r>
            <a:r>
              <a:rPr lang="en-US" baseline="0" dirty="0" err="1"/>
              <a:t>lời</a:t>
            </a:r>
            <a:r>
              <a:rPr lang="en-US" baseline="0" dirty="0"/>
              <a:t> </a:t>
            </a:r>
            <a:r>
              <a:rPr lang="en-US" baseline="0" dirty="0" err="1"/>
              <a:t>giải</a:t>
            </a:r>
            <a:r>
              <a:rPr lang="en-US" baseline="0" dirty="0"/>
              <a:t> chi </a:t>
            </a:r>
            <a:r>
              <a:rPr lang="en-US" baseline="0" dirty="0" err="1"/>
              <a:t>tiết</a:t>
            </a:r>
            <a:endParaRPr lang="en-US" dirty="0"/>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1246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B </a:t>
            </a:r>
            <a:r>
              <a:rPr lang="en-US" baseline="0" dirty="0" err="1"/>
              <a:t>đúng</a:t>
            </a:r>
            <a:r>
              <a:rPr lang="en-US" baseline="0" dirty="0"/>
              <a:t>. </a:t>
            </a:r>
            <a:r>
              <a:rPr lang="en-US" baseline="0" dirty="0" err="1"/>
              <a:t>Kích</a:t>
            </a:r>
            <a:r>
              <a:rPr lang="en-US" baseline="0" dirty="0"/>
              <a:t> </a:t>
            </a:r>
            <a:r>
              <a:rPr lang="en-US" baseline="0" dirty="0" err="1"/>
              <a:t>vào</a:t>
            </a:r>
            <a:r>
              <a:rPr lang="en-US" baseline="0" dirty="0"/>
              <a:t> go </a:t>
            </a:r>
            <a:r>
              <a:rPr lang="en-US" baseline="0" dirty="0" err="1"/>
              <a:t>trơ</a:t>
            </a:r>
            <a:r>
              <a:rPr lang="en-US" baseline="0" dirty="0"/>
              <a:t>̉ </a:t>
            </a:r>
            <a:r>
              <a:rPr lang="en-US" baseline="0" dirty="0" err="1"/>
              <a:t>vê</a:t>
            </a:r>
            <a:r>
              <a:rPr lang="en-US" baseline="0" dirty="0"/>
              <a:t>̀ </a:t>
            </a:r>
            <a:r>
              <a:rPr lang="en-US" baseline="0" dirty="0" err="1"/>
              <a:t>trang</a:t>
            </a:r>
            <a:r>
              <a:rPr lang="en-US" baseline="0" dirty="0"/>
              <a:t> </a:t>
            </a:r>
            <a:r>
              <a:rPr lang="en-US" baseline="0" dirty="0" err="1"/>
              <a:t>câu</a:t>
            </a:r>
            <a:r>
              <a:rPr lang="en-US" baseline="0" dirty="0"/>
              <a:t> </a:t>
            </a:r>
            <a:r>
              <a:rPr lang="en-US" baseline="0" dirty="0" err="1"/>
              <a:t>hỏi</a:t>
            </a:r>
            <a:r>
              <a:rPr lang="en-US" baseline="0" dirty="0"/>
              <a:t>, </a:t>
            </a:r>
            <a:r>
              <a:rPr lang="en-US" baseline="0" dirty="0" err="1"/>
              <a:t>kích</a:t>
            </a:r>
            <a:r>
              <a:rPr lang="en-US" baseline="0" dirty="0"/>
              <a:t> </a:t>
            </a:r>
            <a:r>
              <a:rPr lang="en-US" baseline="0" dirty="0" err="1"/>
              <a:t>vào</a:t>
            </a:r>
            <a:r>
              <a:rPr lang="en-US" baseline="0" dirty="0"/>
              <a:t> con </a:t>
            </a:r>
            <a:r>
              <a:rPr lang="en-US" baseline="0" dirty="0" err="1"/>
              <a:t>vịt</a:t>
            </a:r>
            <a:r>
              <a:rPr lang="en-US" baseline="0" dirty="0"/>
              <a:t> </a:t>
            </a:r>
            <a:r>
              <a:rPr lang="en-US" baseline="0" dirty="0" err="1"/>
              <a:t>cho</a:t>
            </a:r>
            <a:r>
              <a:rPr lang="en-US" baseline="0" dirty="0"/>
              <a:t> </a:t>
            </a:r>
            <a:r>
              <a:rPr lang="en-US" baseline="0" dirty="0" err="1"/>
              <a:t>lời</a:t>
            </a:r>
            <a:r>
              <a:rPr lang="en-US" baseline="0" dirty="0"/>
              <a:t> </a:t>
            </a:r>
            <a:r>
              <a:rPr lang="en-US" baseline="0" dirty="0" err="1"/>
              <a:t>giải</a:t>
            </a:r>
            <a:r>
              <a:rPr lang="en-US" baseline="0" dirty="0"/>
              <a:t> chi </a:t>
            </a:r>
            <a:r>
              <a:rPr lang="en-US" baseline="0" dirty="0" err="1"/>
              <a:t>tiết</a:t>
            </a:r>
            <a:endParaRPr lang="en-US" dirty="0"/>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012461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B </a:t>
            </a:r>
            <a:r>
              <a:rPr lang="en-US" baseline="0" dirty="0" err="1"/>
              <a:t>đúng</a:t>
            </a:r>
            <a:r>
              <a:rPr lang="en-US" baseline="0" dirty="0"/>
              <a:t>. </a:t>
            </a:r>
            <a:r>
              <a:rPr lang="en-US" baseline="0" dirty="0" err="1"/>
              <a:t>Kích</a:t>
            </a:r>
            <a:r>
              <a:rPr lang="en-US" baseline="0" dirty="0"/>
              <a:t> </a:t>
            </a:r>
            <a:r>
              <a:rPr lang="en-US" baseline="0" dirty="0" err="1"/>
              <a:t>vào</a:t>
            </a:r>
            <a:r>
              <a:rPr lang="en-US" baseline="0" dirty="0"/>
              <a:t> go </a:t>
            </a:r>
            <a:r>
              <a:rPr lang="en-US" baseline="0" dirty="0" err="1"/>
              <a:t>trơ</a:t>
            </a:r>
            <a:r>
              <a:rPr lang="en-US" baseline="0" dirty="0"/>
              <a:t>̉ </a:t>
            </a:r>
            <a:r>
              <a:rPr lang="en-US" baseline="0" dirty="0" err="1"/>
              <a:t>vê</a:t>
            </a:r>
            <a:r>
              <a:rPr lang="en-US" baseline="0" dirty="0"/>
              <a:t>̀ </a:t>
            </a:r>
            <a:r>
              <a:rPr lang="en-US" baseline="0" dirty="0" err="1"/>
              <a:t>trang</a:t>
            </a:r>
            <a:r>
              <a:rPr lang="en-US" baseline="0" dirty="0"/>
              <a:t> </a:t>
            </a:r>
            <a:r>
              <a:rPr lang="en-US" baseline="0" dirty="0" err="1"/>
              <a:t>câu</a:t>
            </a:r>
            <a:r>
              <a:rPr lang="en-US" baseline="0" dirty="0"/>
              <a:t> </a:t>
            </a:r>
            <a:r>
              <a:rPr lang="en-US" baseline="0" dirty="0" err="1"/>
              <a:t>hỏi</a:t>
            </a:r>
            <a:r>
              <a:rPr lang="en-US" baseline="0" dirty="0"/>
              <a:t>, </a:t>
            </a:r>
            <a:r>
              <a:rPr lang="en-US" baseline="0" dirty="0" err="1"/>
              <a:t>kích</a:t>
            </a:r>
            <a:r>
              <a:rPr lang="en-US" baseline="0" dirty="0"/>
              <a:t> </a:t>
            </a:r>
            <a:r>
              <a:rPr lang="en-US" baseline="0" dirty="0" err="1"/>
              <a:t>vào</a:t>
            </a:r>
            <a:r>
              <a:rPr lang="en-US" baseline="0" dirty="0"/>
              <a:t> con </a:t>
            </a:r>
            <a:r>
              <a:rPr lang="en-US" baseline="0" dirty="0" err="1"/>
              <a:t>vịt</a:t>
            </a:r>
            <a:r>
              <a:rPr lang="en-US" baseline="0" dirty="0"/>
              <a:t> </a:t>
            </a:r>
            <a:r>
              <a:rPr lang="en-US" baseline="0" dirty="0" err="1"/>
              <a:t>cho</a:t>
            </a:r>
            <a:r>
              <a:rPr lang="en-US" baseline="0" dirty="0"/>
              <a:t> </a:t>
            </a:r>
            <a:r>
              <a:rPr lang="en-US" baseline="0" dirty="0" err="1"/>
              <a:t>lời</a:t>
            </a:r>
            <a:r>
              <a:rPr lang="en-US" baseline="0" dirty="0"/>
              <a:t> </a:t>
            </a:r>
            <a:r>
              <a:rPr lang="en-US" baseline="0" dirty="0" err="1"/>
              <a:t>giải</a:t>
            </a:r>
            <a:r>
              <a:rPr lang="en-US" baseline="0" dirty="0"/>
              <a:t> chi </a:t>
            </a:r>
            <a:r>
              <a:rPr lang="en-US" baseline="0" dirty="0" err="1"/>
              <a:t>tiết</a:t>
            </a:r>
            <a:endParaRPr lang="en-US" dirty="0"/>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12461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Kích</a:t>
            </a:r>
            <a:r>
              <a:rPr lang="en-US" baseline="0" dirty="0"/>
              <a:t> </a:t>
            </a:r>
            <a:r>
              <a:rPr lang="en-US" baseline="0" dirty="0" err="1"/>
              <a:t>vào</a:t>
            </a:r>
            <a:r>
              <a:rPr lang="en-US" baseline="0" dirty="0"/>
              <a:t> </a:t>
            </a:r>
            <a:r>
              <a:rPr lang="en-US" baseline="0" dirty="0" err="1"/>
              <a:t>nút</a:t>
            </a:r>
            <a:r>
              <a:rPr lang="en-US" baseline="0" dirty="0"/>
              <a:t> A,B,C,D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dirty="0" err="1"/>
              <a:t>Đáp</a:t>
            </a:r>
            <a:r>
              <a:rPr lang="en-US" baseline="0" dirty="0"/>
              <a:t> </a:t>
            </a:r>
            <a:r>
              <a:rPr lang="en-US" baseline="0" dirty="0" err="1"/>
              <a:t>án</a:t>
            </a:r>
            <a:r>
              <a:rPr lang="en-US" baseline="0" dirty="0"/>
              <a:t> A </a:t>
            </a:r>
            <a:r>
              <a:rPr lang="en-US" baseline="0" dirty="0" err="1"/>
              <a:t>đúng</a:t>
            </a:r>
            <a:r>
              <a:rPr lang="en-US" baseline="0" dirty="0"/>
              <a:t>. </a:t>
            </a:r>
            <a:r>
              <a:rPr lang="en-US" baseline="0" dirty="0" err="1"/>
              <a:t>Kích</a:t>
            </a:r>
            <a:r>
              <a:rPr lang="en-US" baseline="0" dirty="0"/>
              <a:t> </a:t>
            </a:r>
            <a:r>
              <a:rPr lang="en-US" baseline="0" dirty="0" err="1"/>
              <a:t>vào</a:t>
            </a:r>
            <a:r>
              <a:rPr lang="en-US" baseline="0" dirty="0"/>
              <a:t> go home </a:t>
            </a:r>
            <a:r>
              <a:rPr lang="en-US" baseline="0" dirty="0" err="1"/>
              <a:t>trơ</a:t>
            </a:r>
            <a:r>
              <a:rPr lang="en-US" baseline="0" dirty="0"/>
              <a:t>̉ </a:t>
            </a:r>
            <a:r>
              <a:rPr lang="en-US" baseline="0" dirty="0" err="1"/>
              <a:t>vê</a:t>
            </a:r>
            <a:r>
              <a:rPr lang="en-US" baseline="0" dirty="0"/>
              <a:t>̀ </a:t>
            </a:r>
            <a:r>
              <a:rPr lang="en-US" baseline="0" dirty="0" err="1"/>
              <a:t>trang</a:t>
            </a:r>
            <a:r>
              <a:rPr lang="en-US" baseline="0" dirty="0"/>
              <a:t> </a:t>
            </a:r>
            <a:r>
              <a:rPr lang="en-US" baseline="0" dirty="0" err="1"/>
              <a:t>câu</a:t>
            </a:r>
            <a:r>
              <a:rPr lang="en-US" baseline="0" dirty="0"/>
              <a:t> </a:t>
            </a:r>
            <a:r>
              <a:rPr lang="en-US" baseline="0" dirty="0" err="1"/>
              <a:t>hỏi</a:t>
            </a:r>
            <a:endParaRPr lang="en-US" dirty="0"/>
          </a:p>
        </p:txBody>
      </p:sp>
      <p:sp>
        <p:nvSpPr>
          <p:cNvPr id="4" name="Slide Number Placeholder 3"/>
          <p:cNvSpPr>
            <a:spLocks noGrp="1"/>
          </p:cNvSpPr>
          <p:nvPr>
            <p:ph type="sldNum" sz="quarter" idx="10"/>
          </p:nvPr>
        </p:nvSpPr>
        <p:spPr/>
        <p:txBody>
          <a:bodyPr/>
          <a:lstStyle/>
          <a:p>
            <a:fld id="{B78F6036-E835-44CB-A25A-34C755DFD5D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041517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30.xml"/><Relationship Id="rId3" Type="http://schemas.openxmlformats.org/officeDocument/2006/relationships/slideLayout" Target="../slideLayouts/slideLayout1.xml"/><Relationship Id="rId7" Type="http://schemas.openxmlformats.org/officeDocument/2006/relationships/image" Target="../media/image32.png"/><Relationship Id="rId12" Type="http://schemas.openxmlformats.org/officeDocument/2006/relationships/slide" Target="slide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gif"/><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35.png"/><Relationship Id="rId4" Type="http://schemas.openxmlformats.org/officeDocument/2006/relationships/notesSlide" Target="../notesSlides/notesSlide7.xml"/><Relationship Id="rId9" Type="http://schemas.openxmlformats.org/officeDocument/2006/relationships/image" Target="../media/image34.png"/><Relationship Id="rId14" Type="http://schemas.openxmlformats.org/officeDocument/2006/relationships/image" Target="../media/image14.gif"/></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png"/><Relationship Id="rId12"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7.png"/><Relationship Id="rId11" Type="http://schemas.openxmlformats.org/officeDocument/2006/relationships/image" Target="../media/image30.png"/><Relationship Id="rId5" Type="http://schemas.openxmlformats.org/officeDocument/2006/relationships/image" Target="../media/image46.png"/><Relationship Id="rId10" Type="http://schemas.openxmlformats.org/officeDocument/2006/relationships/hyperlink" Target="https://www.publicdomainpictures.net/en/view-image.php?image=317882&amp;picture=abstract-background" TargetMode="External"/><Relationship Id="rId4" Type="http://schemas.openxmlformats.org/officeDocument/2006/relationships/image" Target="../media/image45.png"/><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hyperlink" Target="https://www.wisc-online.com/assetrepository/viewasset?id=1508"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oleObject" Target="../embeddings/oleObject2.bin"/><Relationship Id="rId3" Type="http://schemas.openxmlformats.org/officeDocument/2006/relationships/video" Target="../media/media2.mp4"/><Relationship Id="rId7" Type="http://schemas.openxmlformats.org/officeDocument/2006/relationships/image" Target="../media/image39.emf"/><Relationship Id="rId12" Type="http://schemas.openxmlformats.org/officeDocument/2006/relationships/image" Target="../media/image31.png"/><Relationship Id="rId2" Type="http://schemas.microsoft.com/office/2007/relationships/media" Target="../media/media2.mp4"/><Relationship Id="rId1" Type="http://schemas.openxmlformats.org/officeDocument/2006/relationships/vmlDrawing" Target="../drawings/vmlDrawing2.vml"/><Relationship Id="rId6" Type="http://schemas.openxmlformats.org/officeDocument/2006/relationships/image" Target="../media/image38.emf"/><Relationship Id="rId11" Type="http://schemas.openxmlformats.org/officeDocument/2006/relationships/image" Target="../media/image42.png"/><Relationship Id="rId5" Type="http://schemas.openxmlformats.org/officeDocument/2006/relationships/image" Target="../media/image56.png"/><Relationship Id="rId10" Type="http://schemas.openxmlformats.org/officeDocument/2006/relationships/hyperlink" Target="http://www.allwhitebackground.com/colorful-background-images.html" TargetMode="External"/><Relationship Id="rId4" Type="http://schemas.openxmlformats.org/officeDocument/2006/relationships/slideLayout" Target="../slideLayouts/slideLayout2.xml"/><Relationship Id="rId9" Type="http://schemas.openxmlformats.org/officeDocument/2006/relationships/image" Target="../media/image41.jpeg"/><Relationship Id="rId14" Type="http://schemas.openxmlformats.org/officeDocument/2006/relationships/image" Target="../media/image37.wmf"/></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3.wmf"/><Relationship Id="rId5" Type="http://schemas.openxmlformats.org/officeDocument/2006/relationships/oleObject" Target="../embeddings/oleObject3.bin"/><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hyperlink" Target="http://www.allwhitebackground.com/colorful-background-images.html"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jpeg"/><Relationship Id="rId5" Type="http://schemas.openxmlformats.org/officeDocument/2006/relationships/image" Target="../media/image45.emf"/><Relationship Id="rId4" Type="http://schemas.openxmlformats.org/officeDocument/2006/relationships/image" Target="../media/image66.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1.emf"/><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www.wisc-online.com/assetrepository/viewasset?id=1508"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15.emf"/><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wmf"/></Relationships>
</file>

<file path=ppt/slides/_rels/slide3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0.jpeg"/><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11.xml"/><Relationship Id="rId9"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22.png"/><Relationship Id="rId12" Type="http://schemas.openxmlformats.org/officeDocument/2006/relationships/image" Target="../media/image14.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gif"/><Relationship Id="rId11" Type="http://schemas.openxmlformats.org/officeDocument/2006/relationships/slide" Target="slide27.xml"/><Relationship Id="rId5" Type="http://schemas.openxmlformats.org/officeDocument/2006/relationships/audio" Target="../media/audio1.wav"/><Relationship Id="rId10" Type="http://schemas.openxmlformats.org/officeDocument/2006/relationships/slide" Target="slide5.xml"/><Relationship Id="rId4" Type="http://schemas.openxmlformats.org/officeDocument/2006/relationships/notesSlide" Target="../notesSlides/notesSlide4.xml"/><Relationship Id="rId9"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15.emf"/><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slide" Target="slide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gif"/><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slide" Target="slide28.xml"/><Relationship Id="rId14" Type="http://schemas.openxmlformats.org/officeDocument/2006/relationships/image" Target="../media/image14.gif"/></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gif"/><Relationship Id="rId11" Type="http://schemas.openxmlformats.org/officeDocument/2006/relationships/image" Target="../media/image14.gif"/><Relationship Id="rId5" Type="http://schemas.openxmlformats.org/officeDocument/2006/relationships/audio" Target="../media/audio1.wav"/><Relationship Id="rId10" Type="http://schemas.openxmlformats.org/officeDocument/2006/relationships/slide" Target="slide29.xml"/><Relationship Id="rId4" Type="http://schemas.openxmlformats.org/officeDocument/2006/relationships/notesSlide" Target="../notesSlides/notesSlide6.xml"/><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algn="ctr" defTabSz="914377">
              <a:spcAft>
                <a:spcPts val="600"/>
              </a:spcAft>
            </a:pPr>
            <a:r>
              <a:rPr lang="en-US" sz="6000" b="1">
                <a:solidFill>
                  <a:srgbClr val="C00000"/>
                </a:solidFill>
                <a:latin typeface="Times New Roman" panose="02020603050405020304" pitchFamily="18" charset="0"/>
                <a:cs typeface="Times New Roman" panose="02020603050405020304" pitchFamily="18" charset="0"/>
              </a:rPr>
              <a:t>TOÁN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3400601" y="116099"/>
            <a:ext cx="5674126" cy="1077218"/>
          </a:xfrm>
          <a:prstGeom prst="rect">
            <a:avLst/>
          </a:prstGeom>
          <a:noFill/>
        </p:spPr>
        <p:txBody>
          <a:bodyPr wrap="square" rtlCol="0">
            <a:spAutoFit/>
          </a:bodyPr>
          <a:lstStyle/>
          <a:p>
            <a:pPr defTabSz="914377"/>
            <a:r>
              <a:rPr lang="en-US" sz="3200" b="1" dirty="0" smtClean="0">
                <a:solidFill>
                  <a:srgbClr val="C00000"/>
                </a:solidFill>
                <a:latin typeface="Times New Roman" panose="02020603050405020304" pitchFamily="18" charset="0"/>
                <a:cs typeface="Times New Roman" panose="02020603050405020304" pitchFamily="18" charset="0"/>
              </a:rPr>
              <a:t>UBND THỊ XÃ HOÀI NHƠN</a:t>
            </a:r>
          </a:p>
          <a:p>
            <a:pPr defTabSz="914377"/>
            <a:r>
              <a:rPr lang="en-US" sz="3200" b="1" dirty="0" smtClean="0">
                <a:solidFill>
                  <a:srgbClr val="C00000"/>
                </a:solidFill>
                <a:latin typeface="Times New Roman" panose="02020603050405020304" pitchFamily="18" charset="0"/>
                <a:cs typeface="Times New Roman" panose="02020603050405020304" pitchFamily="18" charset="0"/>
              </a:rPr>
              <a:t>TRƯỜNG THCS HOÀI MỸ</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297382" y="4433455"/>
            <a:ext cx="5666509" cy="523220"/>
          </a:xfrm>
          <a:prstGeom prst="rect">
            <a:avLst/>
          </a:prstGeom>
          <a:noFill/>
        </p:spPr>
        <p:txBody>
          <a:bodyPr wrap="square" rtlCol="0">
            <a:spAutoFit/>
          </a:bodyPr>
          <a:lstStyle/>
          <a:p>
            <a:r>
              <a:rPr lang="en-US" sz="2800" b="1" dirty="0" smtClean="0">
                <a:solidFill>
                  <a:srgbClr val="FF0000"/>
                </a:solidFill>
              </a:rPr>
              <a:t>GV thực hiện: NGUYỄN TƯỜNG ĐẠT</a:t>
            </a:r>
            <a:endParaRPr lang="vi-VN" sz="2800" b="1" dirty="0">
              <a:solidFill>
                <a:srgbClr val="FF0000"/>
              </a:solidFill>
            </a:endParaRPr>
          </a:p>
        </p:txBody>
      </p:sp>
    </p:spTree>
    <p:extLst>
      <p:ext uri="{BB962C8B-B14F-4D97-AF65-F5344CB8AC3E}">
        <p14:creationId xmlns:p14="http://schemas.microsoft.com/office/powerpoint/2010/main" val="21438861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3801018" y="4871686"/>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36802" y="5358353"/>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7513224" y="2002337"/>
                <a:ext cx="2041594" cy="930151"/>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 xmlns:m="http://schemas.openxmlformats.org/officeDocument/2006/math">
                    <m:r>
                      <m:rPr>
                        <m:nor/>
                      </m:rPr>
                      <a:rPr lang="en-US" sz="2800" i="0" smtClean="0">
                        <a:solidFill>
                          <a:schemeClr val="bg1"/>
                        </a:solidFill>
                        <a:latin typeface="Times New Roman" panose="02020603050405020304" pitchFamily="18" charset="0"/>
                        <a:cs typeface="Times New Roman" panose="02020603050405020304" pitchFamily="18" charset="0"/>
                      </a:rPr>
                      <m:t>10</m:t>
                    </m:r>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2</m:t>
                        </m:r>
                      </m:e>
                    </m:rad>
                  </m:oMath>
                </a14:m>
                <a:r>
                  <a:rPr lang="en-US" sz="2800" b="1" dirty="0">
                    <a:solidFill>
                      <a:schemeClr val="bg1"/>
                    </a:solidFill>
                    <a:latin typeface="Times New Roman" panose="02020603050405020304" pitchFamily="18" charset="0"/>
                    <a:cs typeface="Times New Roman" panose="02020603050405020304" pitchFamily="18" charset="0"/>
                  </a:rPr>
                  <a:t> </a:t>
                </a:r>
                <a:r>
                  <a:rPr lang="en-US" sz="2800" dirty="0">
                    <a:solidFill>
                      <a:prstClr val="white"/>
                    </a:solidFill>
                    <a:latin typeface="Times New Roman" panose="02020603050405020304" pitchFamily="18" charset="0"/>
                    <a:cs typeface="Times New Roman" panose="02020603050405020304" pitchFamily="18" charset="0"/>
                  </a:rPr>
                  <a:t>cm</a:t>
                </a:r>
                <a:r>
                  <a:rPr lang="fr-FR" sz="3200" dirty="0">
                    <a:solidFill>
                      <a:schemeClr val="bg1"/>
                    </a:solidFill>
                    <a:latin typeface="Times New Roman" panose="02020603050405020304" pitchFamily="18" charset="0"/>
                    <a:cs typeface="Times New Roman" panose="02020603050405020304" pitchFamily="18" charset="0"/>
                  </a:rPr>
                  <a:t>.</a:t>
                </a:r>
                <a:endParaRPr lang="en-US" sz="3200"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7513224" y="2002337"/>
                <a:ext cx="2041594" cy="930151"/>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7643002" y="3506737"/>
                <a:ext cx="1957463" cy="930151"/>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vi-VN" sz="2800" i="1" smtClean="0">
                              <a:solidFill>
                                <a:schemeClr val="bg1"/>
                              </a:solidFill>
                              <a:latin typeface="Cambria Math" panose="02040503050406030204" pitchFamily="18" charset="0"/>
                            </a:rPr>
                          </m:ctrlPr>
                        </m:fPr>
                        <m:num>
                          <m:r>
                            <m:rPr>
                              <m:nor/>
                            </m:rPr>
                            <a:rPr lang="en-US" sz="2800" i="0">
                              <a:solidFill>
                                <a:schemeClr val="bg1"/>
                              </a:solidFill>
                              <a:latin typeface="Times New Roman" panose="02020603050405020304" pitchFamily="18" charset="0"/>
                              <a:cs typeface="Times New Roman" panose="02020603050405020304" pitchFamily="18" charset="0"/>
                            </a:rPr>
                            <m:t>5</m:t>
                          </m:r>
                        </m:num>
                        <m:den>
                          <m:r>
                            <m:rPr>
                              <m:nor/>
                            </m:rPr>
                            <a:rPr lang="en-US" sz="2800" i="0">
                              <a:solidFill>
                                <a:schemeClr val="bg1"/>
                              </a:solidFill>
                              <a:latin typeface="Times New Roman" panose="02020603050405020304" pitchFamily="18" charset="0"/>
                              <a:cs typeface="Times New Roman" panose="02020603050405020304" pitchFamily="18" charset="0"/>
                            </a:rPr>
                            <m:t>2</m:t>
                          </m:r>
                        </m:den>
                      </m:f>
                      <m:r>
                        <m:rPr>
                          <m:nor/>
                        </m:rPr>
                        <a:rPr lang="en-US" sz="2800">
                          <a:solidFill>
                            <a:schemeClr val="bg1"/>
                          </a:solidFill>
                          <a:latin typeface="Times New Roman" panose="02020603050405020304" pitchFamily="18" charset="0"/>
                          <a:cs typeface="Times New Roman" panose="02020603050405020304" pitchFamily="18" charset="0"/>
                        </a:rPr>
                        <m:t> </m:t>
                      </m:r>
                      <m:r>
                        <m:rPr>
                          <m:nor/>
                        </m:rPr>
                        <a:rPr lang="en-US" sz="2800">
                          <a:solidFill>
                            <a:schemeClr val="bg1"/>
                          </a:solidFill>
                          <a:latin typeface="Times New Roman" panose="02020603050405020304" pitchFamily="18" charset="0"/>
                          <a:cs typeface="Times New Roman" panose="02020603050405020304" pitchFamily="18" charset="0"/>
                        </a:rPr>
                        <m:t>cm</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7643002" y="3506737"/>
                <a:ext cx="1957463" cy="930151"/>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1185097" y="2326592"/>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6859451" y="3672086"/>
            <a:ext cx="558189"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53739" y="3621782"/>
            <a:ext cx="530274"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6859451" y="2266131"/>
            <a:ext cx="530528"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1767072" y="2090781"/>
                <a:ext cx="1740219" cy="1011162"/>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r>
                      <m:rPr>
                        <m:nor/>
                      </m:rPr>
                      <a:rPr lang="en-US" sz="2800" i="0" smtClean="0">
                        <a:solidFill>
                          <a:schemeClr val="bg1"/>
                        </a:solidFill>
                        <a:latin typeface="Times New Roman" panose="02020603050405020304" pitchFamily="18" charset="0"/>
                        <a:cs typeface="Times New Roman" panose="02020603050405020304" pitchFamily="18" charset="0"/>
                      </a:rPr>
                      <m:t>5</m:t>
                    </m:r>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2</m:t>
                        </m:r>
                      </m:e>
                    </m:rad>
                    <m:r>
                      <m:rPr>
                        <m:nor/>
                      </m:rPr>
                      <a:rPr lang="en-US" sz="2800">
                        <a:solidFill>
                          <a:schemeClr val="bg1"/>
                        </a:solidFill>
                        <a:latin typeface="Times New Roman" panose="02020603050405020304" pitchFamily="18" charset="0"/>
                        <a:cs typeface="Times New Roman" panose="02020603050405020304" pitchFamily="18" charset="0"/>
                      </a:rPr>
                      <m:t> </m:t>
                    </m:r>
                    <m:r>
                      <m:rPr>
                        <m:nor/>
                      </m:rPr>
                      <a:rPr lang="en-US" sz="2800">
                        <a:solidFill>
                          <a:schemeClr val="bg1"/>
                        </a:solidFill>
                        <a:latin typeface="Times New Roman" panose="02020603050405020304" pitchFamily="18" charset="0"/>
                        <a:cs typeface="Times New Roman" panose="02020603050405020304" pitchFamily="18" charset="0"/>
                      </a:rPr>
                      <m:t>cm</m:t>
                    </m:r>
                  </m:oMath>
                </a14:m>
                <a:r>
                  <a:rPr lang="fr-FR" sz="2800" b="1" dirty="0">
                    <a:solidFill>
                      <a:schemeClr val="bg1"/>
                    </a:solidFill>
                    <a:latin typeface="Times New Roman" panose="02020603050405020304" pitchFamily="18" charset="0"/>
                    <a:cs typeface="Times New Roman" panose="02020603050405020304" pitchFamily="18" charset="0"/>
                  </a:rPr>
                  <a:t>.</a:t>
                </a:r>
                <a:endParaRPr lang="en-US" sz="28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1767072" y="2090781"/>
                <a:ext cx="1740219" cy="1011162"/>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767072" y="3384493"/>
                <a:ext cx="1740219" cy="1011162"/>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 xmlns:m="http://schemas.openxmlformats.org/officeDocument/2006/math">
                    <m:f>
                      <m:fPr>
                        <m:ctrlPr>
                          <a:rPr lang="vi-VN" sz="2800" i="1" smtClean="0">
                            <a:solidFill>
                              <a:schemeClr val="bg1"/>
                            </a:solidFill>
                            <a:latin typeface="Cambria Math" panose="02040503050406030204" pitchFamily="18" charset="0"/>
                          </a:rPr>
                        </m:ctrlPr>
                      </m:fPr>
                      <m:num>
                        <m:r>
                          <m:rPr>
                            <m:nor/>
                          </m:rPr>
                          <a:rPr lang="en-US" sz="2800" b="0" i="0">
                            <a:solidFill>
                              <a:schemeClr val="bg1"/>
                            </a:solidFill>
                            <a:latin typeface="Times New Roman" panose="02020603050405020304" pitchFamily="18" charset="0"/>
                            <a:cs typeface="Times New Roman" panose="02020603050405020304" pitchFamily="18" charset="0"/>
                          </a:rPr>
                          <m:t>5</m:t>
                        </m:r>
                        <m:rad>
                          <m:radPr>
                            <m:degHide m:val="on"/>
                            <m:ctrlPr>
                              <a:rPr lang="vi-VN" sz="2800" i="1">
                                <a:solidFill>
                                  <a:schemeClr val="bg1"/>
                                </a:solidFill>
                                <a:latin typeface="Cambria Math" panose="02040503050406030204" pitchFamily="18" charset="0"/>
                              </a:rPr>
                            </m:ctrlPr>
                          </m:radPr>
                          <m:deg/>
                          <m:e>
                            <m:r>
                              <m:rPr>
                                <m:nor/>
                              </m:rPr>
                              <a:rPr lang="en-US" sz="2800" b="0" i="0">
                                <a:solidFill>
                                  <a:schemeClr val="bg1"/>
                                </a:solidFill>
                                <a:latin typeface="Times New Roman" panose="02020603050405020304" pitchFamily="18" charset="0"/>
                                <a:cs typeface="Times New Roman" panose="02020603050405020304" pitchFamily="18" charset="0"/>
                              </a:rPr>
                              <m:t>2</m:t>
                            </m:r>
                          </m:e>
                        </m:rad>
                      </m:num>
                      <m:den>
                        <m:r>
                          <m:rPr>
                            <m:nor/>
                          </m:rPr>
                          <a:rPr lang="en-US" sz="2800" b="0" i="0">
                            <a:solidFill>
                              <a:schemeClr val="bg1"/>
                            </a:solidFill>
                            <a:latin typeface="Times New Roman" panose="02020603050405020304" pitchFamily="18" charset="0"/>
                            <a:cs typeface="Times New Roman" panose="02020603050405020304" pitchFamily="18" charset="0"/>
                          </a:rPr>
                          <m:t>2</m:t>
                        </m:r>
                      </m:den>
                    </m:f>
                    <m:r>
                      <m:rPr>
                        <m:nor/>
                      </m:rPr>
                      <a:rPr lang="en-US" sz="2800">
                        <a:latin typeface="Times New Roman" panose="02020603050405020304" pitchFamily="18" charset="0"/>
                        <a:cs typeface="Times New Roman" panose="02020603050405020304" pitchFamily="18" charset="0"/>
                      </a:rPr>
                      <m:t> </m:t>
                    </m:r>
                  </m:oMath>
                </a14:m>
                <a:r>
                  <a:rPr lang="fr-FR" sz="3200" dirty="0">
                    <a:solidFill>
                      <a:schemeClr val="bg1"/>
                    </a:solidFill>
                    <a:latin typeface="Times New Roman" panose="02020603050405020304" pitchFamily="18" charset="0"/>
                    <a:cs typeface="Times New Roman" panose="02020603050405020304" pitchFamily="18" charset="0"/>
                  </a:rPr>
                  <a:t>cm</a:t>
                </a:r>
                <a:r>
                  <a:rPr lang="fr-FR" sz="3200" dirty="0">
                    <a:solidFill>
                      <a:schemeClr val="bg1"/>
                    </a:solidFill>
                  </a:rPr>
                  <a:t>.</a:t>
                </a:r>
                <a:endParaRPr lang="en-US" sz="3200" i="1" dirty="0">
                  <a:solidFill>
                    <a:schemeClr val="bg1"/>
                  </a:solidFill>
                  <a:latin typeface="Cambria Math" panose="02040503050406030204" pitchFamily="18" charset="0"/>
                  <a:ea typeface="Cambria Math" panose="020405030504060302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767072" y="3384493"/>
                <a:ext cx="1740219" cy="1011162"/>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36801" y="5306484"/>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6801" y="535835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876558" y="368888"/>
            <a:ext cx="9652947" cy="1107800"/>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MNPQ</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cạnh</a:t>
            </a:r>
            <a:r>
              <a:rPr lang="en-US" sz="3200" dirty="0">
                <a:solidFill>
                  <a:schemeClr val="bg1"/>
                </a:solidFill>
                <a:latin typeface="Times New Roman" panose="02020603050405020304" pitchFamily="18" charset="0"/>
                <a:cs typeface="Times New Roman" panose="02020603050405020304" pitchFamily="18" charset="0"/>
              </a:rPr>
              <a:t> 5cm.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ngoại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MNPQ</a:t>
            </a:r>
            <a:r>
              <a:rPr lang="en-US" sz="3200"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2399" y="5009749"/>
            <a:ext cx="2644402" cy="1644228"/>
          </a:xfrm>
          <a:prstGeom prst="rect">
            <a:avLst/>
          </a:prstGeom>
        </p:spPr>
      </p:pic>
      <p:sp>
        <p:nvSpPr>
          <p:cNvPr id="9" name="Pentagon 9" descr="OPL20U25GSXzBJYl68kk8uQGfFKzs7yb1M4KJWUiLk6ZEvGF+qCIPSnY57AbBFCvTW(2023.15.95.THAO TRAN. 0989457818)95+K4lPs7H94VUqPe2XwIsfPRnrXQE//QTEXxb8/8N4CNc6FpgZahzpTjFhMzSA7T/nHJa11DE8Ng2TP3iAmRczFlmslSuUNOgUeb6yRvs0=">
            <a:hlinkClick r:id="rId12" action="ppaction://hlinksldjump"/>
            <a:extLst>
              <a:ext uri="{FF2B5EF4-FFF2-40B4-BE49-F238E27FC236}">
                <a16:creationId xmlns:a16="http://schemas.microsoft.com/office/drawing/2014/main" id="{231B429B-0F80-76CE-9BD7-DB707BE5FA8D}"/>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 action="ppaction://noaction">
                  <a:extLst>
                    <a:ext uri="{A12FA001-AC4F-418D-AE19-62706E023703}">
                      <ahyp:hlinkClr xmlns:ahyp="http://schemas.microsoft.com/office/drawing/2018/hyperlinkcolor" xmlns="" val="tx"/>
                    </a:ext>
                  </a:extLst>
                </a:hlinkClick>
              </a:rPr>
              <a:t>HOME</a:t>
            </a:r>
            <a:endParaRPr lang="en-US" sz="2100" dirty="0">
              <a:solidFill>
                <a:srgbClr val="FFC000"/>
              </a:solidFill>
              <a:latin typeface="Calibri" panose="020F0502020204030204"/>
              <a:sym typeface="Arial"/>
            </a:endParaRPr>
          </a:p>
        </p:txBody>
      </p:sp>
      <p:pic>
        <p:nvPicPr>
          <p:cNvPr id="4" name="Picture 53" descr="avatar320552_1043153">
            <a:hlinkClick r:id="rId13" action="ppaction://hlinksldjump"/>
            <a:extLst>
              <a:ext uri="{FF2B5EF4-FFF2-40B4-BE49-F238E27FC236}">
                <a16:creationId xmlns:a16="http://schemas.microsoft.com/office/drawing/2014/main" id="{71EDE67E-0254-5127-0A75-EABAD845EB4C}"/>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1160318" y="135002"/>
            <a:ext cx="89058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6362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750"/>
                                        <p:tgtEl>
                                          <p:spTgt spid="5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50"/>
                                        <p:tgtEl>
                                          <p:spTgt spid="5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42"/>
                                        </p:tgtEl>
                                        <p:attrNameLst>
                                          <p:attrName>fillcolor</p:attrName>
                                        </p:attrNameLst>
                                      </p:cBhvr>
                                      <p:to>
                                        <a:srgbClr val="375623"/>
                                      </p:to>
                                    </p:animClr>
                                    <p:set>
                                      <p:cBhvr>
                                        <p:cTn id="45" dur="2000" fill="hold"/>
                                        <p:tgtEl>
                                          <p:spTgt spid="42"/>
                                        </p:tgtEl>
                                        <p:attrNameLst>
                                          <p:attrName>fill.type</p:attrName>
                                        </p:attrNameLst>
                                      </p:cBhvr>
                                      <p:to>
                                        <p:strVal val="solid"/>
                                      </p:to>
                                    </p:set>
                                    <p:set>
                                      <p:cBhvr>
                                        <p:cTn id="46" dur="2000" fill="hold"/>
                                        <p:tgtEl>
                                          <p:spTgt spid="42"/>
                                        </p:tgtEl>
                                        <p:attrNameLst>
                                          <p:attrName>fill.on</p:attrName>
                                        </p:attrNameLst>
                                      </p:cBhvr>
                                      <p:to>
                                        <p:strVal val="true"/>
                                      </p:to>
                                    </p:set>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250"/>
                                        <p:tgtEl>
                                          <p:spTgt spid="44"/>
                                        </p:tgtEl>
                                      </p:cBhvr>
                                    </p:animEffect>
                                    <p:anim calcmode="lin" valueType="num">
                                      <p:cBhvr>
                                        <p:cTn id="51" dur="250" fill="hold"/>
                                        <p:tgtEl>
                                          <p:spTgt spid="44"/>
                                        </p:tgtEl>
                                        <p:attrNameLst>
                                          <p:attrName>ppt_x</p:attrName>
                                        </p:attrNameLst>
                                      </p:cBhvr>
                                      <p:tavLst>
                                        <p:tav tm="0">
                                          <p:val>
                                            <p:strVal val="#ppt_x"/>
                                          </p:val>
                                        </p:tav>
                                        <p:tav tm="100000">
                                          <p:val>
                                            <p:strVal val="#ppt_x"/>
                                          </p:val>
                                        </p:tav>
                                      </p:tavLst>
                                    </p:anim>
                                    <p:anim calcmode="lin" valueType="num">
                                      <p:cBhvr>
                                        <p:cTn id="52" dur="250" fill="hold"/>
                                        <p:tgtEl>
                                          <p:spTgt spid="44"/>
                                        </p:tgtEl>
                                        <p:attrNameLst>
                                          <p:attrName>ppt_y</p:attrName>
                                        </p:attrNameLst>
                                      </p:cBhvr>
                                      <p:tavLst>
                                        <p:tav tm="0">
                                          <p:val>
                                            <p:strVal val="#ppt_y+.1"/>
                                          </p:val>
                                        </p:tav>
                                        <p:tav tm="100000">
                                          <p:val>
                                            <p:strVal val="#ppt_y"/>
                                          </p:val>
                                        </p:tav>
                                      </p:tavLst>
                                    </p:anim>
                                  </p:childTnLst>
                                </p:cTn>
                              </p:par>
                            </p:childTnLst>
                          </p:cTn>
                        </p:par>
                        <p:par>
                          <p:cTn id="53" fill="hold">
                            <p:stCondLst>
                              <p:cond delay="2250"/>
                            </p:stCondLst>
                            <p:childTnLst>
                              <p:par>
                                <p:cTn id="54" presetID="53" presetClass="exit" presetSubtype="32" fill="hold" grpId="1" nodeType="afterEffect">
                                  <p:stCondLst>
                                    <p:cond delay="2250"/>
                                  </p:stCondLst>
                                  <p:childTnLst>
                                    <p:anim calcmode="lin" valueType="num">
                                      <p:cBhvr>
                                        <p:cTn id="55" dur="5000"/>
                                        <p:tgtEl>
                                          <p:spTgt spid="44"/>
                                        </p:tgtEl>
                                        <p:attrNameLst>
                                          <p:attrName>ppt_w</p:attrName>
                                        </p:attrNameLst>
                                      </p:cBhvr>
                                      <p:tavLst>
                                        <p:tav tm="0">
                                          <p:val>
                                            <p:strVal val="ppt_w"/>
                                          </p:val>
                                        </p:tav>
                                        <p:tav tm="100000">
                                          <p:val>
                                            <p:fltVal val="0"/>
                                          </p:val>
                                        </p:tav>
                                      </p:tavLst>
                                    </p:anim>
                                    <p:anim calcmode="lin" valueType="num">
                                      <p:cBhvr>
                                        <p:cTn id="56" dur="5000"/>
                                        <p:tgtEl>
                                          <p:spTgt spid="44"/>
                                        </p:tgtEl>
                                        <p:attrNameLst>
                                          <p:attrName>ppt_h</p:attrName>
                                        </p:attrNameLst>
                                      </p:cBhvr>
                                      <p:tavLst>
                                        <p:tav tm="0">
                                          <p:val>
                                            <p:strVal val="ppt_h"/>
                                          </p:val>
                                        </p:tav>
                                        <p:tav tm="100000">
                                          <p:val>
                                            <p:fltVal val="0"/>
                                          </p:val>
                                        </p:tav>
                                      </p:tavLst>
                                    </p:anim>
                                    <p:animEffect transition="out" filter="fade">
                                      <p:cBhvr>
                                        <p:cTn id="57" dur="5000"/>
                                        <p:tgtEl>
                                          <p:spTgt spid="44"/>
                                        </p:tgtEl>
                                      </p:cBhvr>
                                    </p:animEffect>
                                    <p:set>
                                      <p:cBhvr>
                                        <p:cTn id="58"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9" restart="whenNotActive" fill="hold" evtFilter="cancelBubble" nodeType="interactiveSeq">
                <p:stCondLst>
                  <p:cond evt="onClick" delay="0">
                    <p:tgtEl>
                      <p:spTgt spid="5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51"/>
                                        </p:tgtEl>
                                        <p:attrNameLst>
                                          <p:attrName>fillcolor</p:attrName>
                                        </p:attrNameLst>
                                      </p:cBhvr>
                                      <p:to>
                                        <a:srgbClr val="375623"/>
                                      </p:to>
                                    </p:animClr>
                                    <p:set>
                                      <p:cBhvr>
                                        <p:cTn id="64" dur="2000" fill="hold"/>
                                        <p:tgtEl>
                                          <p:spTgt spid="51"/>
                                        </p:tgtEl>
                                        <p:attrNameLst>
                                          <p:attrName>fill.type</p:attrName>
                                        </p:attrNameLst>
                                      </p:cBhvr>
                                      <p:to>
                                        <p:strVal val="solid"/>
                                      </p:to>
                                    </p:set>
                                    <p:set>
                                      <p:cBhvr>
                                        <p:cTn id="65" dur="2000" fill="hold"/>
                                        <p:tgtEl>
                                          <p:spTgt spid="51"/>
                                        </p:tgtEl>
                                        <p:attrNameLst>
                                          <p:attrName>fill.on</p:attrName>
                                        </p:attrNameLst>
                                      </p:cBhvr>
                                      <p:to>
                                        <p:strVal val="true"/>
                                      </p:to>
                                    </p:set>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50"/>
                                        <p:tgtEl>
                                          <p:spTgt spid="10"/>
                                        </p:tgtEl>
                                      </p:cBhvr>
                                    </p:animEffect>
                                    <p:anim calcmode="lin" valueType="num">
                                      <p:cBhvr>
                                        <p:cTn id="70" dur="250" fill="hold"/>
                                        <p:tgtEl>
                                          <p:spTgt spid="10"/>
                                        </p:tgtEl>
                                        <p:attrNameLst>
                                          <p:attrName>ppt_x</p:attrName>
                                        </p:attrNameLst>
                                      </p:cBhvr>
                                      <p:tavLst>
                                        <p:tav tm="0">
                                          <p:val>
                                            <p:strVal val="#ppt_x"/>
                                          </p:val>
                                        </p:tav>
                                        <p:tav tm="100000">
                                          <p:val>
                                            <p:strVal val="#ppt_x"/>
                                          </p:val>
                                        </p:tav>
                                      </p:tavLst>
                                    </p:anim>
                                    <p:anim calcmode="lin" valueType="num">
                                      <p:cBhvr>
                                        <p:cTn id="71" dur="250" fill="hold"/>
                                        <p:tgtEl>
                                          <p:spTgt spid="10"/>
                                        </p:tgtEl>
                                        <p:attrNameLst>
                                          <p:attrName>ppt_y</p:attrName>
                                        </p:attrNameLst>
                                      </p:cBhvr>
                                      <p:tavLst>
                                        <p:tav tm="0">
                                          <p:val>
                                            <p:strVal val="#ppt_y+.1"/>
                                          </p:val>
                                        </p:tav>
                                        <p:tav tm="100000">
                                          <p:val>
                                            <p:strVal val="#ppt_y"/>
                                          </p:val>
                                        </p:tav>
                                      </p:tavLst>
                                    </p:anim>
                                  </p:childTnLst>
                                </p:cTn>
                              </p:par>
                            </p:childTnLst>
                          </p:cTn>
                        </p:par>
                        <p:par>
                          <p:cTn id="72" fill="hold">
                            <p:stCondLst>
                              <p:cond delay="2250"/>
                            </p:stCondLst>
                            <p:childTnLst>
                              <p:par>
                                <p:cTn id="73" presetID="53" presetClass="exit" presetSubtype="32" fill="hold" grpId="1" nodeType="afterEffect">
                                  <p:stCondLst>
                                    <p:cond delay="2250"/>
                                  </p:stCondLst>
                                  <p:childTnLst>
                                    <p:anim calcmode="lin" valueType="num">
                                      <p:cBhvr>
                                        <p:cTn id="74" dur="5000"/>
                                        <p:tgtEl>
                                          <p:spTgt spid="10"/>
                                        </p:tgtEl>
                                        <p:attrNameLst>
                                          <p:attrName>ppt_w</p:attrName>
                                        </p:attrNameLst>
                                      </p:cBhvr>
                                      <p:tavLst>
                                        <p:tav tm="0">
                                          <p:val>
                                            <p:strVal val="ppt_w"/>
                                          </p:val>
                                        </p:tav>
                                        <p:tav tm="100000">
                                          <p:val>
                                            <p:fltVal val="0"/>
                                          </p:val>
                                        </p:tav>
                                      </p:tavLst>
                                    </p:anim>
                                    <p:anim calcmode="lin" valueType="num">
                                      <p:cBhvr>
                                        <p:cTn id="75" dur="5000"/>
                                        <p:tgtEl>
                                          <p:spTgt spid="10"/>
                                        </p:tgtEl>
                                        <p:attrNameLst>
                                          <p:attrName>ppt_h</p:attrName>
                                        </p:attrNameLst>
                                      </p:cBhvr>
                                      <p:tavLst>
                                        <p:tav tm="0">
                                          <p:val>
                                            <p:strVal val="ppt_h"/>
                                          </p:val>
                                        </p:tav>
                                        <p:tav tm="100000">
                                          <p:val>
                                            <p:fltVal val="0"/>
                                          </p:val>
                                        </p:tav>
                                      </p:tavLst>
                                    </p:anim>
                                    <p:animEffect transition="out" filter="fade">
                                      <p:cBhvr>
                                        <p:cTn id="76" dur="5000"/>
                                        <p:tgtEl>
                                          <p:spTgt spid="10"/>
                                        </p:tgtEl>
                                      </p:cBhvr>
                                    </p:animEffect>
                                    <p:set>
                                      <p:cBhvr>
                                        <p:cTn id="77"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8" restart="whenNotActive" fill="hold" evtFilter="cancelBubble" nodeType="interactiveSeq">
                <p:stCondLst>
                  <p:cond evt="onClick" delay="0">
                    <p:tgtEl>
                      <p:spTgt spid="55"/>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52"/>
                                        </p:tgtEl>
                                        <p:attrNameLst>
                                          <p:attrName>fillcolor</p:attrName>
                                        </p:attrNameLst>
                                      </p:cBhvr>
                                      <p:to>
                                        <a:srgbClr val="375623"/>
                                      </p:to>
                                    </p:animClr>
                                    <p:set>
                                      <p:cBhvr>
                                        <p:cTn id="83" dur="2000" fill="hold"/>
                                        <p:tgtEl>
                                          <p:spTgt spid="52"/>
                                        </p:tgtEl>
                                        <p:attrNameLst>
                                          <p:attrName>fill.type</p:attrName>
                                        </p:attrNameLst>
                                      </p:cBhvr>
                                      <p:to>
                                        <p:strVal val="solid"/>
                                      </p:to>
                                    </p:set>
                                    <p:set>
                                      <p:cBhvr>
                                        <p:cTn id="84" dur="2000" fill="hold"/>
                                        <p:tgtEl>
                                          <p:spTgt spid="52"/>
                                        </p:tgtEl>
                                        <p:attrNameLst>
                                          <p:attrName>fill.on</p:attrName>
                                        </p:attrNameLst>
                                      </p:cBhvr>
                                      <p:to>
                                        <p:strVal val="true"/>
                                      </p:to>
                                    </p:set>
                                  </p:childTnLst>
                                </p:cTn>
                              </p:par>
                              <p:par>
                                <p:cTn id="85" presetID="42" presetClass="entr" presetSubtype="0"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53" presetClass="exit" presetSubtype="32" fill="hold" grpId="1" nodeType="afterEffect">
                                  <p:stCondLst>
                                    <p:cond delay="1000"/>
                                  </p:stCondLst>
                                  <p:childTnLst>
                                    <p:anim calcmode="lin" valueType="num">
                                      <p:cBhvr>
                                        <p:cTn id="92" dur="5000"/>
                                        <p:tgtEl>
                                          <p:spTgt spid="46"/>
                                        </p:tgtEl>
                                        <p:attrNameLst>
                                          <p:attrName>ppt_w</p:attrName>
                                        </p:attrNameLst>
                                      </p:cBhvr>
                                      <p:tavLst>
                                        <p:tav tm="0">
                                          <p:val>
                                            <p:strVal val="ppt_w"/>
                                          </p:val>
                                        </p:tav>
                                        <p:tav tm="100000">
                                          <p:val>
                                            <p:fltVal val="0"/>
                                          </p:val>
                                        </p:tav>
                                      </p:tavLst>
                                    </p:anim>
                                    <p:anim calcmode="lin" valueType="num">
                                      <p:cBhvr>
                                        <p:cTn id="93" dur="5000"/>
                                        <p:tgtEl>
                                          <p:spTgt spid="46"/>
                                        </p:tgtEl>
                                        <p:attrNameLst>
                                          <p:attrName>ppt_h</p:attrName>
                                        </p:attrNameLst>
                                      </p:cBhvr>
                                      <p:tavLst>
                                        <p:tav tm="0">
                                          <p:val>
                                            <p:strVal val="ppt_h"/>
                                          </p:val>
                                        </p:tav>
                                        <p:tav tm="100000">
                                          <p:val>
                                            <p:fltVal val="0"/>
                                          </p:val>
                                        </p:tav>
                                      </p:tavLst>
                                    </p:anim>
                                    <p:animEffect transition="out" filter="fade">
                                      <p:cBhvr>
                                        <p:cTn id="94" dur="5000"/>
                                        <p:tgtEl>
                                          <p:spTgt spid="46"/>
                                        </p:tgtEl>
                                      </p:cBhvr>
                                    </p:animEffect>
                                    <p:set>
                                      <p:cBhvr>
                                        <p:cTn id="95"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56"/>
                    </p:tgtEl>
                  </p:cond>
                </p:stCondLst>
                <p:endSync evt="end" delay="0">
                  <p:rtn val="all"/>
                </p:endSync>
                <p:childTnLst>
                  <p:par>
                    <p:cTn id="97" fill="hold">
                      <p:stCondLst>
                        <p:cond delay="0"/>
                      </p:stCondLst>
                      <p:childTnLst>
                        <p:par>
                          <p:cTn id="98" fill="hold">
                            <p:stCondLst>
                              <p:cond delay="0"/>
                            </p:stCondLst>
                            <p:childTnLst>
                              <p:par>
                                <p:cTn id="99" presetID="21" presetClass="emph" presetSubtype="0" fill="hold" grpId="1" nodeType="clickEffect">
                                  <p:stCondLst>
                                    <p:cond delay="0"/>
                                  </p:stCondLst>
                                  <p:childTnLst>
                                    <p:animClr clrSpc="hsl" dir="cw">
                                      <p:cBhvr override="childStyle">
                                        <p:cTn id="100" dur="500" fill="hold"/>
                                        <p:tgtEl>
                                          <p:spTgt spid="43"/>
                                        </p:tgtEl>
                                        <p:attrNameLst>
                                          <p:attrName>style.color</p:attrName>
                                        </p:attrNameLst>
                                      </p:cBhvr>
                                      <p:by>
                                        <p:hsl h="7200000" s="0" l="0"/>
                                      </p:by>
                                    </p:animClr>
                                    <p:animClr clrSpc="hsl" dir="cw">
                                      <p:cBhvr>
                                        <p:cTn id="101" dur="500" fill="hold"/>
                                        <p:tgtEl>
                                          <p:spTgt spid="43"/>
                                        </p:tgtEl>
                                        <p:attrNameLst>
                                          <p:attrName>fillcolor</p:attrName>
                                        </p:attrNameLst>
                                      </p:cBhvr>
                                      <p:by>
                                        <p:hsl h="7200000" s="0" l="0"/>
                                      </p:by>
                                    </p:animClr>
                                    <p:animClr clrSpc="hsl" dir="cw">
                                      <p:cBhvr>
                                        <p:cTn id="102" dur="500" fill="hold"/>
                                        <p:tgtEl>
                                          <p:spTgt spid="43"/>
                                        </p:tgtEl>
                                        <p:attrNameLst>
                                          <p:attrName>stroke.color</p:attrName>
                                        </p:attrNameLst>
                                      </p:cBhvr>
                                      <p:by>
                                        <p:hsl h="7200000" s="0" l="0"/>
                                      </p:by>
                                    </p:animClr>
                                    <p:set>
                                      <p:cBhvr>
                                        <p:cTn id="103" dur="500" fill="hold"/>
                                        <p:tgtEl>
                                          <p:spTgt spid="43"/>
                                        </p:tgtEl>
                                        <p:attrNameLst>
                                          <p:attrName>fill.type</p:attrName>
                                        </p:attrNameLst>
                                      </p:cBhvr>
                                      <p:to>
                                        <p:strVal val="solid"/>
                                      </p:to>
                                    </p:set>
                                  </p:childTnLst>
                                  <p:subTnLst>
                                    <p:audio>
                                      <p:cMediaNode>
                                        <p:cTn display="0" masterRel="sameClick">
                                          <p:stCondLst>
                                            <p:cond evt="begin" delay="0">
                                              <p:tn val="99"/>
                                            </p:cond>
                                          </p:stCondLst>
                                          <p:endCondLst>
                                            <p:cond evt="onStopAudio" delay="0">
                                              <p:tgtEl>
                                                <p:sldTgt/>
                                              </p:tgtEl>
                                            </p:cond>
                                          </p:endCondLst>
                                        </p:cTn>
                                        <p:tgtEl>
                                          <p:sndTgt r:embed="rId5" name="applause.wav"/>
                                        </p:tgtEl>
                                      </p:cMediaNode>
                                    </p:audio>
                                  </p:subTnLst>
                                </p:cTn>
                              </p:par>
                            </p:childTnLst>
                          </p:cTn>
                        </p:par>
                        <p:par>
                          <p:cTn id="104" fill="hold">
                            <p:stCondLst>
                              <p:cond delay="500"/>
                            </p:stCondLst>
                            <p:childTnLst>
                              <p:par>
                                <p:cTn id="105" presetID="42" presetClass="entr" presetSubtype="0" fill="hold" grpId="0" nodeType="after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10"/>
                                        <p:tgtEl>
                                          <p:spTgt spid="8"/>
                                        </p:tgtEl>
                                      </p:cBhvr>
                                    </p:animEffect>
                                    <p:anim calcmode="lin" valueType="num">
                                      <p:cBhvr>
                                        <p:cTn id="108" dur="10" fill="hold"/>
                                        <p:tgtEl>
                                          <p:spTgt spid="8"/>
                                        </p:tgtEl>
                                        <p:attrNameLst>
                                          <p:attrName>ppt_x</p:attrName>
                                        </p:attrNameLst>
                                      </p:cBhvr>
                                      <p:tavLst>
                                        <p:tav tm="0">
                                          <p:val>
                                            <p:strVal val="#ppt_x"/>
                                          </p:val>
                                        </p:tav>
                                        <p:tav tm="100000">
                                          <p:val>
                                            <p:strVal val="#ppt_x"/>
                                          </p:val>
                                        </p:tav>
                                      </p:tavLst>
                                    </p:anim>
                                    <p:anim calcmode="lin" valueType="num">
                                      <p:cBhvr>
                                        <p:cTn id="109"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10"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Sơ</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đô</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tư</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duy</a:t>
            </a:r>
            <a:r>
              <a:rPr lang="en-US" sz="3200" b="1" dirty="0">
                <a:solidFill>
                  <a:srgbClr val="FFC000"/>
                </a:solidFill>
                <a:latin typeface="Times New Roman" panose="02020603050405020304" pitchFamily="18" charset="0"/>
                <a:cs typeface="Times New Roman" panose="02020603050405020304" pitchFamily="18" charset="0"/>
              </a:rPr>
              <a:t> </a:t>
            </a: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1564091" y="3084235"/>
            <a:ext cx="3478024" cy="46816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Hê</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thống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kiến</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thức</a:t>
            </a:r>
            <a:endParaRPr lang="en-US" dirty="0">
              <a:solidFill>
                <a:schemeClr val="bg1"/>
              </a:solidFill>
            </a:endParaRPr>
          </a:p>
        </p:txBody>
      </p:sp>
      <p:sp>
        <p:nvSpPr>
          <p:cNvPr id="9"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7783965-FC2F-DACC-5811-31459F9EA3D5}"/>
              </a:ext>
            </a:extLst>
          </p:cNvPr>
          <p:cNvSpPr>
            <a:spLocks noGrp="1"/>
          </p:cNvSpPr>
          <p:nvPr>
            <p:ph type="title"/>
          </p:nvPr>
        </p:nvSpPr>
        <p:spPr>
          <a:xfrm>
            <a:off x="3150009" y="87999"/>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6" name="Picture 1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734" y="4743451"/>
            <a:ext cx="7804151" cy="129222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333" y="3022601"/>
            <a:ext cx="3261784" cy="23288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084" y="3236913"/>
            <a:ext cx="7279216" cy="149542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334" y="2959100"/>
            <a:ext cx="3915833" cy="92868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784" y="2157413"/>
            <a:ext cx="5966883" cy="98266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334" y="2339975"/>
            <a:ext cx="3788833" cy="130333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0184" y="779463"/>
            <a:ext cx="6695016" cy="129222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6334" y="1260476"/>
            <a:ext cx="3503084" cy="2392363"/>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p:cNvSpPr/>
          <p:nvPr/>
        </p:nvSpPr>
        <p:spPr>
          <a:xfrm>
            <a:off x="1087451" y="2258316"/>
            <a:ext cx="2196000" cy="223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396" y="1872090"/>
            <a:ext cx="3012568" cy="273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581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ipe(left)">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wipe(left)">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wipe(left)">
                                      <p:cBhvr>
                                        <p:cTn id="22" dur="500"/>
                                        <p:tgtEl>
                                          <p:spTgt spid="215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lef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4"/>
                                        </p:tgtEl>
                                        <p:attrNameLst>
                                          <p:attrName>style.visibility</p:attrName>
                                        </p:attrNameLst>
                                      </p:cBhvr>
                                      <p:to>
                                        <p:strVal val="visible"/>
                                      </p:to>
                                    </p:set>
                                    <p:animEffect transition="in" filter="wipe(left)">
                                      <p:cBhvr>
                                        <p:cTn id="32" dur="500"/>
                                        <p:tgtEl>
                                          <p:spTgt spid="215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5"/>
                                        </p:tgtEl>
                                        <p:attrNameLst>
                                          <p:attrName>style.visibility</p:attrName>
                                        </p:attrNameLst>
                                      </p:cBhvr>
                                      <p:to>
                                        <p:strVal val="visible"/>
                                      </p:to>
                                    </p:set>
                                    <p:animEffect transition="in" filter="wipe(left)">
                                      <p:cBhvr>
                                        <p:cTn id="37" dur="500"/>
                                        <p:tgtEl>
                                          <p:spTgt spid="215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6"/>
                                        </p:tgtEl>
                                        <p:attrNameLst>
                                          <p:attrName>style.visibility</p:attrName>
                                        </p:attrNameLst>
                                      </p:cBhvr>
                                      <p:to>
                                        <p:strVal val="visible"/>
                                      </p:to>
                                    </p:set>
                                    <p:animEffect transition="in" filter="wipe(left)">
                                      <p:cBhvr>
                                        <p:cTn id="42"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LUYỆN TẬP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1002264" y="3242446"/>
            <a:ext cx="2509562" cy="6447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err="1">
                <a:solidFill>
                  <a:schemeClr val="bg1"/>
                </a:solidFill>
                <a:latin typeface="Times New Roman" panose="02020603050405020304" pitchFamily="18" charset="0"/>
                <a:cs typeface="Times New Roman" panose="02020603050405020304" pitchFamily="18" charset="0"/>
              </a:rPr>
              <a:t>Bài</a:t>
            </a:r>
            <a:r>
              <a:rPr lang="en-US" sz="2400" b="1" i="1" dirty="0">
                <a:solidFill>
                  <a:schemeClr val="bg1"/>
                </a:solidFill>
                <a:latin typeface="Times New Roman" panose="02020603050405020304" pitchFamily="18" charset="0"/>
                <a:cs typeface="Times New Roman" panose="02020603050405020304" pitchFamily="18" charset="0"/>
              </a:rPr>
              <a:t> 1,2, 5,6 SGK</a:t>
            </a:r>
          </a:p>
        </p:txBody>
      </p:sp>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E59FF16-E702-768B-A42C-59A8AD3E0880}"/>
              </a:ext>
            </a:extLst>
          </p:cNvPr>
          <p:cNvSpPr txBox="1">
            <a:spLocks/>
          </p:cNvSpPr>
          <p:nvPr/>
        </p:nvSpPr>
        <p:spPr>
          <a:xfrm>
            <a:off x="3150009" y="87999"/>
            <a:ext cx="5442656"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C3A0316-B5B3-1789-3DC8-9338882B80B1}"/>
                  </a:ext>
                </a:extLst>
              </p:cNvPr>
              <p:cNvSpPr txBox="1"/>
              <p:nvPr/>
            </p:nvSpPr>
            <p:spPr>
              <a:xfrm>
                <a:off x="596347" y="645431"/>
                <a:ext cx="9144001" cy="1545167"/>
              </a:xfrm>
              <a:prstGeom prst="rect">
                <a:avLst/>
              </a:prstGeom>
              <a:noFill/>
            </p:spPr>
            <p:txBody>
              <a:bodyPr wrap="square">
                <a:spAutoFit/>
              </a:bodyPr>
              <a:lstStyle/>
              <a:p>
                <a:pPr algn="just">
                  <a:spcBef>
                    <a:spcPts val="400"/>
                  </a:spcBef>
                  <a:spcAft>
                    <a:spcPts val="4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Bài 1:</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ABCD</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sô</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hợp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 </a:t>
                </a:r>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60</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B</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80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b)</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B</m:t>
                        </m:r>
                        <m:r>
                          <m:rPr>
                            <m:nor/>
                          </m:rPr>
                          <a:rPr lang="en-US" sz="2800" b="0" i="0" smtClean="0">
                            <a:solidFill>
                              <a:schemeClr val="bg1"/>
                            </a:solidFill>
                            <a:latin typeface="Times New Roman" panose="02020603050405020304" pitchFamily="18" charset="0"/>
                            <a:cs typeface="Times New Roman" panose="02020603050405020304" pitchFamily="18" charset="0"/>
                          </a:rPr>
                          <m:t> </m:t>
                        </m:r>
                      </m:e>
                    </m:acc>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vi-VN"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acc>
                      <m:accPr>
                        <m:chr m:val="̂"/>
                        <m:ctrlPr>
                          <a:rPr lang="vi-VN" sz="2800" i="1" smtClean="0">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A</m:t>
                        </m:r>
                      </m:e>
                    </m:acc>
                    <m:r>
                      <a:rPr lang="en-US" sz="2800" b="0" i="1" smtClean="0">
                        <a:solidFill>
                          <a:schemeClr val="bg1"/>
                        </a:solidFill>
                        <a:latin typeface="Cambria Math" panose="02040503050406030204" pitchFamily="18" charset="0"/>
                      </a:rPr>
                      <m:t> </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C</m:t>
                        </m:r>
                      </m:e>
                    </m:acc>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90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1C3A0316-B5B3-1789-3DC8-9338882B80B1}"/>
                  </a:ext>
                </a:extLst>
              </p:cNvPr>
              <p:cNvSpPr txBox="1">
                <a:spLocks noRot="1" noChangeAspect="1" noMove="1" noResize="1" noEditPoints="1" noAdjustHandles="1" noChangeArrowheads="1" noChangeShapeType="1" noTextEdit="1"/>
              </p:cNvSpPr>
              <p:nvPr/>
            </p:nvSpPr>
            <p:spPr>
              <a:xfrm>
                <a:off x="596347" y="645431"/>
                <a:ext cx="9144001" cy="1545167"/>
              </a:xfrm>
              <a:prstGeom prst="rect">
                <a:avLst/>
              </a:prstGeom>
              <a:blipFill>
                <a:blip r:embed="rId4"/>
                <a:stretch>
                  <a:fillRect l="-1400" t="-4348" r="-2333" b="-7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DA75190-138B-6130-B39D-7E036EC9AA0F}"/>
                  </a:ext>
                </a:extLst>
              </p:cNvPr>
              <p:cNvSpPr txBox="1"/>
              <p:nvPr/>
            </p:nvSpPr>
            <p:spPr>
              <a:xfrm>
                <a:off x="596348" y="3277535"/>
                <a:ext cx="2988945" cy="1431354"/>
              </a:xfrm>
              <a:prstGeom prst="rect">
                <a:avLst/>
              </a:prstGeom>
              <a:noFill/>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C</m:t>
                        </m:r>
                      </m:e>
                    </m:acc>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C</m:t>
                          </m:r>
                        </m:e>
                      </m:acc>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C</m:t>
                          </m:r>
                        </m:e>
                      </m:acc>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120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DA75190-138B-6130-B39D-7E036EC9AA0F}"/>
                  </a:ext>
                </a:extLst>
              </p:cNvPr>
              <p:cNvSpPr txBox="1">
                <a:spLocks noRot="1" noChangeAspect="1" noMove="1" noResize="1" noEditPoints="1" noAdjustHandles="1" noChangeArrowheads="1" noChangeShapeType="1" noTextEdit="1"/>
              </p:cNvSpPr>
              <p:nvPr/>
            </p:nvSpPr>
            <p:spPr>
              <a:xfrm>
                <a:off x="596348" y="3277535"/>
                <a:ext cx="2988945" cy="1431354"/>
              </a:xfrm>
              <a:prstGeom prst="rect">
                <a:avLst/>
              </a:prstGeom>
              <a:blipFill>
                <a:blip r:embed="rId5"/>
                <a:stretch>
                  <a:fillRect l="-4286" t="-3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9C041D7-5D8D-6189-812D-AA0A02656796}"/>
                  </a:ext>
                </a:extLst>
              </p:cNvPr>
              <p:cNvSpPr txBox="1"/>
              <p:nvPr/>
            </p:nvSpPr>
            <p:spPr>
              <a:xfrm>
                <a:off x="494747" y="4650988"/>
                <a:ext cx="2988945" cy="1415003"/>
              </a:xfrm>
              <a:prstGeom prst="rect">
                <a:avLst/>
              </a:prstGeom>
              <a:noFill/>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B</m:t>
                        </m:r>
                      </m:e>
                    </m:acc>
                    <m:r>
                      <m:rPr>
                        <m:nor/>
                      </m:rPr>
                      <a:rPr lang="en-US" sz="2800" b="0" i="0" smtClean="0">
                        <a:solidFill>
                          <a:schemeClr val="bg1"/>
                        </a:solidFill>
                        <a:latin typeface="Cambria Math" panose="020405030504060302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m:rPr>
                          <m:nor/>
                        </m:rPr>
                        <a:rPr lang="en-US" sz="2800" b="0" i="1" smtClean="0">
                          <a:solidFill>
                            <a:schemeClr val="bg1"/>
                          </a:solidFill>
                          <a:latin typeface="Cambria Math" panose="02040503050406030204" pitchFamily="18" charset="0"/>
                        </a:rPr>
                        <m:t>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100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19C041D7-5D8D-6189-812D-AA0A02656796}"/>
                  </a:ext>
                </a:extLst>
              </p:cNvPr>
              <p:cNvSpPr txBox="1">
                <a:spLocks noRot="1" noChangeAspect="1" noMove="1" noResize="1" noEditPoints="1" noAdjustHandles="1" noChangeArrowheads="1" noChangeShapeType="1" noTextEdit="1"/>
              </p:cNvSpPr>
              <p:nvPr/>
            </p:nvSpPr>
            <p:spPr>
              <a:xfrm>
                <a:off x="494747" y="4650988"/>
                <a:ext cx="2988945" cy="1415003"/>
              </a:xfrm>
              <a:prstGeom prst="rect">
                <a:avLst/>
              </a:prstGeom>
              <a:blipFill>
                <a:blip r:embed="rId6"/>
                <a:stretch>
                  <a:fillRect l="-4082" t="-387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50BD8F64-992F-AF1E-608D-39EEF0649AD0}"/>
              </a:ext>
            </a:extLst>
          </p:cNvPr>
          <p:cNvSpPr txBox="1"/>
          <p:nvPr/>
        </p:nvSpPr>
        <p:spPr>
          <a:xfrm>
            <a:off x="596347" y="2147573"/>
            <a:ext cx="11523475" cy="954107"/>
          </a:xfrm>
          <a:prstGeom prst="rect">
            <a:avLst/>
          </a:prstGeom>
          <a:noFill/>
        </p:spPr>
        <p:txBody>
          <a:bodyPr wrap="square">
            <a:spAutoFit/>
          </a:bodyPr>
          <a:lstStyle/>
          <a:p>
            <a:pPr algn="ctr"/>
            <a:r>
              <a:rPr lang="vi-VN" sz="2800" b="1" dirty="0">
                <a:solidFill>
                  <a:srgbClr val="FFFF00"/>
                </a:solidFill>
                <a:latin typeface="+mj-lt"/>
                <a:cs typeface="Times New Roman" panose="02020603050405020304" pitchFamily="18" charset="0"/>
              </a:rPr>
              <a:t>Giải.</a:t>
            </a:r>
          </a:p>
          <a:p>
            <a:r>
              <a:rPr lang="vi-VN" sz="2800" dirty="0">
                <a:solidFill>
                  <a:schemeClr val="bg1"/>
                </a:solidFill>
                <a:latin typeface="Times New Roman" panose="02020603050405020304" pitchFamily="18" charset="0"/>
                <a:cs typeface="Times New Roman" panose="02020603050405020304" pitchFamily="18" charset="0"/>
              </a:rPr>
              <a:t>Tứ giác </a:t>
            </a:r>
            <a:r>
              <a:rPr lang="vi-VN" sz="2800" i="1" dirty="0">
                <a:solidFill>
                  <a:schemeClr val="bg1"/>
                </a:solidFill>
                <a:latin typeface="Times New Roman" panose="02020603050405020304" pitchFamily="18" charset="0"/>
                <a:cs typeface="Times New Roman" panose="02020603050405020304" pitchFamily="18" charset="0"/>
              </a:rPr>
              <a:t>ABCD</a:t>
            </a:r>
            <a:r>
              <a:rPr lang="vi-VN" sz="2800" dirty="0">
                <a:solidFill>
                  <a:schemeClr val="bg1"/>
                </a:solidFill>
                <a:latin typeface="Times New Roman" panose="02020603050405020304" pitchFamily="18" charset="0"/>
                <a:cs typeface="Times New Roman" panose="02020603050405020304" pitchFamily="18" charset="0"/>
              </a:rPr>
              <a:t> nội tiếp đường tròn. Theo tính chất của tứ giác nội tiếp ta có. </a:t>
            </a:r>
            <a:endParaRPr lang="en-US" sz="2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90FDACC-8FD4-3169-B2B2-B72D323FAA7D}"/>
                  </a:ext>
                </a:extLst>
              </p:cNvPr>
              <p:cNvSpPr txBox="1"/>
              <p:nvPr/>
            </p:nvSpPr>
            <p:spPr>
              <a:xfrm>
                <a:off x="7492546" y="3277535"/>
                <a:ext cx="4495604" cy="2308581"/>
              </a:xfrm>
              <a:prstGeom prst="rect">
                <a:avLst/>
              </a:prstGeom>
              <a:noFill/>
            </p:spPr>
            <p:txBody>
              <a:bodyPr wrap="square">
                <a:spAutoFit/>
              </a:bodyPr>
              <a:lstStyle/>
              <a:p>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C</m:t>
                        </m:r>
                      </m:e>
                    </m:acc>
                    <m:r>
                      <m:rPr>
                        <m:nor/>
                      </m:rPr>
                      <a:rPr lang="en-US" sz="2800" b="0" i="1" smtClean="0">
                        <a:solidFill>
                          <a:schemeClr val="bg1"/>
                        </a:solidFill>
                        <a:latin typeface="Cambria Math" panose="02040503050406030204" pitchFamily="18" charset="0"/>
                      </a:rPr>
                      <m:t>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0</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mà</a:t>
                </a:r>
                <a:endParaRPr lang="vi-VN" sz="2800" i="1" dirty="0">
                  <a:solidFill>
                    <a:schemeClr val="bg1"/>
                  </a:solidFill>
                  <a:latin typeface="Times New Roman" panose="02020603050405020304" pitchFamily="18" charset="0"/>
                  <a:cs typeface="Times New Roman" panose="02020603050405020304" pitchFamily="18" charset="0"/>
                </a:endParaRPr>
              </a:p>
              <a:p>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A</m:t>
                        </m:r>
                      </m:e>
                    </m:acc>
                    <m:r>
                      <m:rPr>
                        <m:nor/>
                      </m:rPr>
                      <a:rPr lang="en-US" sz="2800" b="0" i="1" smtClean="0">
                        <a:solidFill>
                          <a:schemeClr val="bg1"/>
                        </a:solidFill>
                        <a:latin typeface="Cambria Math" panose="02040503050406030204" pitchFamily="18" charset="0"/>
                      </a:rPr>
                      <m:t> </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C</m:t>
                        </m:r>
                      </m:e>
                    </m:acc>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90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endParaRPr lang="vi-VN"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0</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90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e>
                      </m:d>
                      <m:r>
                        <a:rPr lang="en-US" sz="2800" b="0" i="1" smtClean="0">
                          <a:solidFill>
                            <a:schemeClr val="bg1"/>
                          </a:solidFill>
                          <a:latin typeface="Cambria Math" panose="02040503050406030204" pitchFamily="18" charset="0"/>
                          <a:ea typeface="Times New Roman" panose="02020603050405020304" pitchFamily="18" charset="0"/>
                        </a:rPr>
                        <m:t> </m:t>
                      </m:r>
                      <m:r>
                        <m:rPr>
                          <m:nor/>
                        </m:rPr>
                        <a:rPr lang="en-US" sz="2800" b="0" i="0" smtClean="0">
                          <a:solidFill>
                            <a:schemeClr val="bg1"/>
                          </a:solidFill>
                          <a:latin typeface="Cambria Math" panose="02040503050406030204" pitchFamily="18" charset="0"/>
                          <a:ea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135</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C</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135</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9</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45</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vi-VN" sz="2800" dirty="0">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90FDACC-8FD4-3169-B2B2-B72D323FAA7D}"/>
                  </a:ext>
                </a:extLst>
              </p:cNvPr>
              <p:cNvSpPr txBox="1">
                <a:spLocks noRot="1" noChangeAspect="1" noMove="1" noResize="1" noEditPoints="1" noAdjustHandles="1" noChangeArrowheads="1" noChangeShapeType="1" noTextEdit="1"/>
              </p:cNvSpPr>
              <p:nvPr/>
            </p:nvSpPr>
            <p:spPr>
              <a:xfrm>
                <a:off x="7492546" y="3277535"/>
                <a:ext cx="4495604" cy="2308581"/>
              </a:xfrm>
              <a:prstGeom prst="rect">
                <a:avLst/>
              </a:prstGeom>
              <a:blipFill>
                <a:blip r:embed="rId7"/>
                <a:stretch>
                  <a:fillRect l="-2710" t="-21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681810-AD22-5066-6D8D-7BF4E32B62A2}"/>
                  </a:ext>
                </a:extLst>
              </p:cNvPr>
              <p:cNvSpPr txBox="1"/>
              <p:nvPr/>
            </p:nvSpPr>
            <p:spPr>
              <a:xfrm>
                <a:off x="3917952" y="3277535"/>
                <a:ext cx="3091543" cy="2737673"/>
              </a:xfrm>
              <a:prstGeom prst="rect">
                <a:avLst/>
              </a:prstGeom>
              <a:noFill/>
            </p:spPr>
            <p:txBody>
              <a:bodyPr wrap="square">
                <a:spAutoFit/>
              </a:bodyPr>
              <a:lstStyle/>
              <a:p>
                <a:r>
                  <a:rPr lang="vi-VN" sz="2800" dirty="0">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B</m:t>
                        </m:r>
                      </m:e>
                    </m:acc>
                    <m:r>
                      <m:rPr>
                        <m:nor/>
                      </m:rPr>
                      <a:rPr lang="en-US" sz="2800" b="0" i="1" smtClean="0">
                        <a:solidFill>
                          <a:schemeClr val="bg1"/>
                        </a:solidFill>
                        <a:latin typeface="Cambria Math" panose="02040503050406030204" pitchFamily="18" charset="0"/>
                      </a:rPr>
                      <m:t> </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0</m:t>
                    </m:r>
                    <m:r>
                      <m:rPr>
                        <m:nor/>
                      </m:rPr>
                      <a:rPr lang="en-US" sz="280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D</m:t>
                          </m:r>
                        </m:e>
                      </m:acc>
                      <m:r>
                        <m:rPr>
                          <m:nor/>
                        </m:rPr>
                        <a:rPr lang="en-US" sz="2800" b="0" i="1" smtClean="0">
                          <a:solidFill>
                            <a:schemeClr val="bg1"/>
                          </a:solidFill>
                          <a:latin typeface="Cambria Math" panose="02040503050406030204" pitchFamily="18" charset="0"/>
                        </a:rPr>
                        <m:t> </m:t>
                      </m:r>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B</m:t>
                        </m:r>
                      </m:e>
                    </m:acc>
                    <m:r>
                      <m:rPr>
                        <m:nor/>
                      </m:rPr>
                      <a:rPr lang="en-US" sz="2800" b="0" i="0" smtClean="0">
                        <a:solidFill>
                          <a:schemeClr val="bg1"/>
                        </a:solidFill>
                        <a:latin typeface="Cambria Math" panose="02040503050406030204" pitchFamily="18" charset="0"/>
                      </a:rPr>
                      <m:t> </m:t>
                    </m:r>
                    <m:r>
                      <m:rPr>
                        <m:nor/>
                      </m:rPr>
                      <a:rPr lang="vi-VN" sz="2800" b="0" i="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vi-VN" sz="2800" i="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D</m:t>
                        </m:r>
                      </m:e>
                    </m:acc>
                  </m:oMath>
                </a14:m>
                <a:r>
                  <a:rPr lang="en-US" sz="2800" dirty="0">
                    <a:solidFill>
                      <a:schemeClr val="bg1"/>
                    </a:solidFill>
                    <a:latin typeface="Times New Roman" panose="02020603050405020304" pitchFamily="18" charset="0"/>
                    <a:cs typeface="Times New Roman" panose="02020603050405020304" pitchFamily="18" charset="0"/>
                  </a:rPr>
                  <a:t>)</a:t>
                </a:r>
              </a:p>
              <a:p>
                <a:r>
                  <a:rPr lang="vi-VN" sz="2800" dirty="0">
                    <a:solidFill>
                      <a:schemeClr val="bg1"/>
                    </a:solidFill>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D</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b="0" i="1" smtClean="0">
                              <a:solidFill>
                                <a:schemeClr val="bg1"/>
                              </a:solidFill>
                              <a:latin typeface="Times New Roman" panose="02020603050405020304" pitchFamily="18" charset="0"/>
                              <a:cs typeface="Times New Roman" panose="02020603050405020304" pitchFamily="18" charset="0"/>
                            </a:rPr>
                            <m:t>B</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60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2 </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120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B8681810-AD22-5066-6D8D-7BF4E32B62A2}"/>
                  </a:ext>
                </a:extLst>
              </p:cNvPr>
              <p:cNvSpPr txBox="1">
                <a:spLocks noRot="1" noChangeAspect="1" noMove="1" noResize="1" noEditPoints="1" noAdjustHandles="1" noChangeArrowheads="1" noChangeShapeType="1" noTextEdit="1"/>
              </p:cNvSpPr>
              <p:nvPr/>
            </p:nvSpPr>
            <p:spPr>
              <a:xfrm>
                <a:off x="3917952" y="3277535"/>
                <a:ext cx="3091543" cy="2737673"/>
              </a:xfrm>
              <a:prstGeom prst="rect">
                <a:avLst/>
              </a:prstGeom>
              <a:blipFill>
                <a:blip r:embed="rId8"/>
                <a:stretch>
                  <a:fillRect l="-4142" t="-2004"/>
                </a:stretch>
              </a:blipFill>
            </p:spPr>
            <p:txBody>
              <a:bodyPr/>
              <a:lstStyle/>
              <a:p>
                <a:r>
                  <a:rPr lang="en-US">
                    <a:noFill/>
                  </a:rPr>
                  <a:t> </a:t>
                </a:r>
              </a:p>
            </p:txBody>
          </p:sp>
        </mc:Fallback>
      </mc:AlternateContent>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9E578A3-DA38-2C0B-0A9B-6D4BDDE3740D}"/>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20349" r="20345" b="-4"/>
          <a:stretch/>
        </p:blipFill>
        <p:spPr>
          <a:xfrm>
            <a:off x="10270435" y="145405"/>
            <a:ext cx="1531885" cy="1757898"/>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4" name="Picture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EEE2F96-76EA-EC17-971B-B68B081AEA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64778" y="378144"/>
            <a:ext cx="1166801" cy="1179445"/>
          </a:xfrm>
          <a:prstGeom prst="rect">
            <a:avLst/>
          </a:prstGeom>
        </p:spPr>
      </p:pic>
      <p:sp>
        <p:nvSpPr>
          <p:cNvPr id="11" name="TextBox 10">
            <a:extLst>
              <a:ext uri="{FF2B5EF4-FFF2-40B4-BE49-F238E27FC236}">
                <a16:creationId xmlns:a16="http://schemas.microsoft.com/office/drawing/2014/main" id="{E8A3627A-2254-1035-FD2F-A7DA15923831}"/>
              </a:ext>
            </a:extLst>
          </p:cNvPr>
          <p:cNvSpPr txBox="1"/>
          <p:nvPr/>
        </p:nvSpPr>
        <p:spPr>
          <a:xfrm>
            <a:off x="1802296" y="116534"/>
            <a:ext cx="7288695" cy="523220"/>
          </a:xfrm>
          <a:prstGeom prst="rect">
            <a:avLst/>
          </a:prstGeom>
          <a:noFill/>
        </p:spPr>
        <p:txBody>
          <a:bodyPr wrap="square">
            <a:spAutoFit/>
          </a:bodyPr>
          <a:lstStyle/>
          <a:p>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Hoạt</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cặp</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ý b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thời</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phút</a:t>
            </a:r>
            <a:endParaRPr lang="vi-VN" sz="2800" dirty="0"/>
          </a:p>
        </p:txBody>
      </p:sp>
      <p:pic>
        <p:nvPicPr>
          <p:cNvPr id="12" name="Đồng hồ đếm ngược 4 phút - 4 minutes timer - Hailist" descr="OPL20U25GSXzBJYl68kk8uQGfFKzs7yb1M4KJWUiLk6ZEvGF+qCIPSnY57AbBFCvTW(2023.15.95.THAO TRAN. 0989457818)95+K4lPs7H94VUqPe2XwIsfPRnrXQE//QTEXxb8/8N4CNc6FpgZahzpTjFhMzSA7T/nHJa11DE8Ng2TP3iAmRczFlmslSuUNOgUeb6yRvs0=">
            <a:hlinkClick r:id="" action="ppaction://media"/>
            <a:extLst>
              <a:ext uri="{FF2B5EF4-FFF2-40B4-BE49-F238E27FC236}">
                <a16:creationId xmlns:a16="http://schemas.microsoft.com/office/drawing/2014/main" id="{356756FB-B176-652A-32A3-9D923523301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740348" y="5470614"/>
            <a:ext cx="2419138" cy="1360765"/>
          </a:xfrm>
          <a:prstGeom prst="ellipse">
            <a:avLst/>
          </a:prstGeom>
          <a:ln>
            <a:noFill/>
          </a:ln>
          <a:effectLst>
            <a:softEdge rad="112500"/>
          </a:effectLst>
        </p:spPr>
      </p:pic>
    </p:spTree>
    <p:extLst>
      <p:ext uri="{BB962C8B-B14F-4D97-AF65-F5344CB8AC3E}">
        <p14:creationId xmlns:p14="http://schemas.microsoft.com/office/powerpoint/2010/main" val="10998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md type="call" cmd="stop">
                                      <p:cBhvr>
                                        <p:cTn id="29" dur="1">
                                          <p:stCondLst>
                                            <p:cond delay="499"/>
                                          </p:stCondLst>
                                        </p:cTn>
                                        <p:tgtEl>
                                          <p:spTgt spid="12"/>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12"/>
                </p:tgtEl>
              </p:cMediaNode>
            </p:video>
          </p:childTnLst>
        </p:cTn>
      </p:par>
    </p:tnLst>
    <p:bldLst>
      <p:bldP spid="3" grpId="0"/>
      <p:bldP spid="5" grpId="0"/>
      <p:bldP spid="6" grpId="0"/>
      <p:bldP spid="7"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2C3D61-FF2D-D2E5-331D-4FAAA638B04F}"/>
              </a:ext>
            </a:extLst>
          </p:cNvPr>
          <p:cNvSpPr txBox="1"/>
          <p:nvPr/>
        </p:nvSpPr>
        <p:spPr>
          <a:xfrm>
            <a:off x="614180" y="794170"/>
            <a:ext cx="9946961" cy="1384995"/>
          </a:xfrm>
          <a:prstGeom prst="rect">
            <a:avLst/>
          </a:prstGeom>
          <a:noFill/>
        </p:spPr>
        <p:txBody>
          <a:bodyPr wrap="square">
            <a:spAutoFit/>
          </a:bodyPr>
          <a:lstStyle/>
          <a:p>
            <a:pPr algn="just">
              <a:spcBef>
                <a:spcPts val="400"/>
              </a:spcBef>
              <a:spcAft>
                <a:spcPts val="400"/>
              </a:spcAft>
            </a:pP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biết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chiều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gấp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lần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chiều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ngoại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bằng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2,5 cm.</a:t>
            </a:r>
          </a:p>
        </p:txBody>
      </p: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342432B-90E7-8235-4B93-9FC9F0119C6F}"/>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6012" r="14448" b="2"/>
          <a:stretch/>
        </p:blipFill>
        <p:spPr>
          <a:xfrm>
            <a:off x="10774268" y="0"/>
            <a:ext cx="1417732" cy="161553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4A2A20A-584C-BFDD-0139-7035270D2A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704594" y="142715"/>
            <a:ext cx="1343953" cy="1343953"/>
          </a:xfrm>
          <a:prstGeom prst="rect">
            <a:avLst/>
          </a:prstGeom>
        </p:spPr>
      </p:pic>
    </p:spTree>
    <p:extLst>
      <p:ext uri="{BB962C8B-B14F-4D97-AF65-F5344CB8AC3E}">
        <p14:creationId xmlns:p14="http://schemas.microsoft.com/office/powerpoint/2010/main" val="401775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5B2FC15-FB2B-D48E-C4A2-2058DD1CD2C2}"/>
                  </a:ext>
                </a:extLst>
              </p:cNvPr>
              <p:cNvSpPr txBox="1"/>
              <p:nvPr/>
            </p:nvSpPr>
            <p:spPr>
              <a:xfrm>
                <a:off x="654444" y="162238"/>
                <a:ext cx="11523475" cy="5472460"/>
              </a:xfrm>
              <a:prstGeom prst="rect">
                <a:avLst/>
              </a:prstGeom>
              <a:noFill/>
            </p:spPr>
            <p:txBody>
              <a:bodyPr wrap="square">
                <a:spAutoFit/>
              </a:bodyPr>
              <a:lstStyle/>
              <a:p>
                <a:pPr algn="ctr"/>
                <a:r>
                  <a:rPr lang="vi-VN" sz="2800" b="1" dirty="0">
                    <a:solidFill>
                      <a:srgbClr val="FFFF00"/>
                    </a:solidFill>
                    <a:latin typeface="+mj-lt"/>
                    <a:cs typeface="Times New Roman" panose="02020603050405020304" pitchFamily="18" charset="0"/>
                  </a:rPr>
                  <a:t>Giải.</a:t>
                </a:r>
              </a:p>
              <a:p>
                <a:r>
                  <a:rPr lang="vi-VN" sz="2800" dirty="0">
                    <a:solidFill>
                      <a:schemeClr val="bg1"/>
                    </a:solidFill>
                    <a:latin typeface="Times New Roman" panose="02020603050405020304" pitchFamily="18" charset="0"/>
                    <a:cs typeface="Times New Roman" panose="02020603050405020304" pitchFamily="18" charset="0"/>
                  </a:rPr>
                  <a:t>Gọi chiều rộng hình chữ nhật là a (cm, a&gt;0)</a:t>
                </a:r>
              </a:p>
              <a:p>
                <a:r>
                  <a:rPr lang="vi-VN" sz="2800" dirty="0">
                    <a:solidFill>
                      <a:schemeClr val="bg1"/>
                    </a:solidFill>
                    <a:latin typeface="Times New Roman" panose="02020603050405020304" pitchFamily="18" charset="0"/>
                    <a:cs typeface="Times New Roman" panose="02020603050405020304" pitchFamily="18" charset="0"/>
                  </a:rPr>
                  <a:t>Thì chiều dài hình chữ nhật là 2a (cm)</a:t>
                </a:r>
              </a:p>
              <a:p>
                <a:r>
                  <a:rPr lang="vi-VN" sz="2800" dirty="0">
                    <a:solidFill>
                      <a:schemeClr val="bg1"/>
                    </a:solidFill>
                    <a:latin typeface="Times New Roman" panose="02020603050405020304" pitchFamily="18" charset="0"/>
                    <a:cs typeface="Times New Roman" panose="02020603050405020304" pitchFamily="18" charset="0"/>
                  </a:rPr>
                  <a:t>Độ dài đường kính đường tròn ngoại tiếp hình chữ nhật là  2,5</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2 = 5 (cm).</a:t>
                </a:r>
              </a:p>
              <a:p>
                <a:r>
                  <a:rPr lang="vi-VN" sz="2800" dirty="0">
                    <a:solidFill>
                      <a:schemeClr val="bg1"/>
                    </a:solidFill>
                    <a:latin typeface="Times New Roman" panose="02020603050405020304" pitchFamily="18" charset="0"/>
                    <a:cs typeface="Times New Roman" panose="02020603050405020304" pitchFamily="18" charset="0"/>
                  </a:rPr>
                  <a:t>Áp dụng định lí Pythagore ta có </a:t>
                </a:r>
              </a:p>
              <a:p>
                <a14:m>
                  <m:oMath xmlns:m="http://schemas.openxmlformats.org/officeDocument/2006/math">
                    <m:sSup>
                      <m:sSupPr>
                        <m:ctrlPr>
                          <a:rPr lang="vi-VN" sz="2800" i="1" smtClean="0">
                            <a:solidFill>
                              <a:schemeClr val="bg1"/>
                            </a:solidFill>
                            <a:latin typeface="Cambria Math" panose="02040503050406030204" pitchFamily="18" charset="0"/>
                          </a:rPr>
                        </m:ctrlPr>
                      </m:sSupPr>
                      <m:e>
                        <m:r>
                          <m:rPr>
                            <m:nor/>
                          </m:rPr>
                          <a:rPr lang="en-US" sz="2800" b="0" i="1" smtClean="0">
                            <a:solidFill>
                              <a:schemeClr val="bg1"/>
                            </a:solidFill>
                            <a:latin typeface="Times New Roman" panose="02020603050405020304" pitchFamily="18" charset="0"/>
                            <a:cs typeface="Times New Roman" panose="02020603050405020304" pitchFamily="18" charset="0"/>
                          </a:rPr>
                          <m:t>a</m:t>
                        </m:r>
                      </m:e>
                      <m:sup>
                        <m:r>
                          <a:rPr lang="en-US" sz="2800" i="1">
                            <a:solidFill>
                              <a:schemeClr val="bg1"/>
                            </a:solidFill>
                            <a:latin typeface="Cambria Math" panose="02040503050406030204" pitchFamily="18" charset="0"/>
                          </a:rPr>
                          <m:t>2</m:t>
                        </m:r>
                      </m:sup>
                    </m:sSup>
                    <m:r>
                      <a:rPr lang="en-US" sz="2800" i="1">
                        <a:solidFill>
                          <a:schemeClr val="bg1"/>
                        </a:solidFill>
                        <a:latin typeface="Cambria Math" panose="02040503050406030204" pitchFamily="18" charset="0"/>
                      </a:rPr>
                      <m:t> +</m:t>
                    </m:r>
                    <m:sSup>
                      <m:sSupPr>
                        <m:ctrlPr>
                          <a:rPr lang="vi-VN" sz="2800" i="1">
                            <a:solidFill>
                              <a:schemeClr val="bg1"/>
                            </a:solidFill>
                            <a:latin typeface="Cambria Math" panose="02040503050406030204" pitchFamily="18" charset="0"/>
                          </a:rPr>
                        </m:ctrlPr>
                      </m:sSupPr>
                      <m:e>
                        <m:r>
                          <m:rPr>
                            <m:nor/>
                          </m:rPr>
                          <a:rPr lang="en-US" sz="2800" b="0" i="1" smtClean="0">
                            <a:solidFill>
                              <a:schemeClr val="bg1"/>
                            </a:solidFill>
                            <a:latin typeface="Cambria Math" panose="020405030504060302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2</m:t>
                        </m:r>
                        <m:r>
                          <m:rPr>
                            <m:nor/>
                          </m:rPr>
                          <a:rPr lang="en-US" sz="2800" i="1">
                            <a:solidFill>
                              <a:schemeClr val="bg1"/>
                            </a:solidFill>
                            <a:latin typeface="Times New Roman" panose="02020603050405020304" pitchFamily="18" charset="0"/>
                            <a:cs typeface="Times New Roman" panose="02020603050405020304" pitchFamily="18" charset="0"/>
                          </a:rPr>
                          <m:t>a</m:t>
                        </m:r>
                        <m:r>
                          <a:rPr lang="en-US" sz="2800" b="0" i="1" smtClean="0">
                            <a:solidFill>
                              <a:schemeClr val="bg1"/>
                            </a:solidFill>
                            <a:latin typeface="Cambria Math" panose="02040503050406030204" pitchFamily="18" charset="0"/>
                            <a:cs typeface="Times New Roman" panose="02020603050405020304" pitchFamily="18" charset="0"/>
                          </a:rPr>
                          <m:t>)</m:t>
                        </m:r>
                      </m:e>
                      <m:sup>
                        <m:r>
                          <a:rPr lang="en-US" sz="2800" i="1">
                            <a:solidFill>
                              <a:schemeClr val="bg1"/>
                            </a:solidFill>
                            <a:latin typeface="Cambria Math" panose="02040503050406030204" pitchFamily="18" charset="0"/>
                          </a:rPr>
                          <m:t>2</m:t>
                        </m:r>
                      </m:sup>
                    </m:sSup>
                    <m:r>
                      <a:rPr lang="en-US" sz="2800" i="1">
                        <a:solidFill>
                          <a:schemeClr val="bg1"/>
                        </a:solidFill>
                        <a:latin typeface="Cambria Math" panose="02040503050406030204" pitchFamily="18" charset="0"/>
                      </a:rPr>
                      <m:t>=</m:t>
                    </m:r>
                    <m:sSup>
                      <m:sSupPr>
                        <m:ctrlPr>
                          <a:rPr lang="vi-VN" sz="2800" i="1">
                            <a:solidFill>
                              <a:schemeClr val="bg1"/>
                            </a:solidFill>
                            <a:latin typeface="Cambria Math" panose="02040503050406030204" pitchFamily="18" charset="0"/>
                          </a:rPr>
                        </m:ctrlPr>
                      </m:sSupPr>
                      <m:e>
                        <m:r>
                          <m:rPr>
                            <m:nor/>
                          </m:rPr>
                          <a:rPr lang="en-US" sz="2800" i="0" smtClean="0">
                            <a:solidFill>
                              <a:schemeClr val="bg1"/>
                            </a:solidFill>
                            <a:latin typeface="Times New Roman" panose="02020603050405020304" pitchFamily="18" charset="0"/>
                            <a:cs typeface="Times New Roman" panose="02020603050405020304" pitchFamily="18" charset="0"/>
                          </a:rPr>
                          <m:t>5</m:t>
                        </m:r>
                      </m:e>
                      <m:sup>
                        <m:r>
                          <a:rPr lang="en-US" sz="2800" i="1" smtClean="0">
                            <a:solidFill>
                              <a:schemeClr val="bg1"/>
                            </a:solidFill>
                            <a:latin typeface="Cambria Math" panose="02040503050406030204" pitchFamily="18" charset="0"/>
                          </a:rPr>
                          <m:t>2</m:t>
                        </m:r>
                      </m:sup>
                    </m:sSup>
                  </m:oMath>
                </a14:m>
                <a:r>
                  <a:rPr lang="en-US" sz="2800" dirty="0">
                    <a:solidFill>
                      <a:schemeClr val="bg1"/>
                    </a:solidFill>
                    <a:latin typeface="Times New Roman" panose="02020603050405020304" pitchFamily="18" charset="0"/>
                    <a:cs typeface="Times New Roman" panose="02020603050405020304" pitchFamily="18" charset="0"/>
                  </a:rPr>
                  <a:t> </a:t>
                </a:r>
              </a:p>
              <a:p>
                <a:pPr/>
                <a14:m>
                  <m:oMathPara xmlns:m="http://schemas.openxmlformats.org/officeDocument/2006/math">
                    <m:oMathParaPr>
                      <m:jc m:val="left"/>
                    </m:oMathParaPr>
                    <m:oMath xmlns:m="http://schemas.openxmlformats.org/officeDocument/2006/math">
                      <m:r>
                        <m:rPr>
                          <m:nor/>
                        </m:rPr>
                        <a:rPr lang="en-US" sz="2800" i="0" smtClean="0">
                          <a:solidFill>
                            <a:schemeClr val="bg1"/>
                          </a:solidFill>
                          <a:latin typeface="Times New Roman" panose="02020603050405020304" pitchFamily="18" charset="0"/>
                          <a:cs typeface="Times New Roman" panose="02020603050405020304" pitchFamily="18" charset="0"/>
                        </a:rPr>
                        <m:t>5</m:t>
                      </m:r>
                      <m:sSup>
                        <m:sSupPr>
                          <m:ctrlPr>
                            <a:rPr lang="vi-VN" sz="2800" i="1">
                              <a:solidFill>
                                <a:schemeClr val="bg1"/>
                              </a:solidFill>
                              <a:latin typeface="Cambria Math" panose="02040503050406030204" pitchFamily="18" charset="0"/>
                            </a:rPr>
                          </m:ctrlPr>
                        </m:sSupPr>
                        <m:e>
                          <m:r>
                            <a:rPr lang="en-US" sz="2800" i="1" smtClean="0">
                              <a:solidFill>
                                <a:schemeClr val="bg1"/>
                              </a:solidFill>
                              <a:latin typeface="Cambria Math" panose="02040503050406030204" pitchFamily="18" charset="0"/>
                            </a:rPr>
                            <m:t>𝑎</m:t>
                          </m:r>
                        </m:e>
                        <m:sup>
                          <m:r>
                            <a:rPr lang="en-US" sz="2800" i="1" smtClean="0">
                              <a:solidFill>
                                <a:schemeClr val="bg1"/>
                              </a:solidFill>
                              <a:latin typeface="Cambria Math" panose="02040503050406030204" pitchFamily="18" charset="0"/>
                            </a:rPr>
                            <m:t>2</m:t>
                          </m:r>
                        </m:sup>
                      </m:sSup>
                      <m:r>
                        <a:rPr lang="en-US" sz="2800" i="1" smtClean="0">
                          <a:solidFill>
                            <a:schemeClr val="bg1"/>
                          </a:solidFill>
                          <a:latin typeface="Cambria Math" panose="02040503050406030204" pitchFamily="18" charset="0"/>
                        </a:rPr>
                        <m:t>=</m:t>
                      </m:r>
                      <m:r>
                        <m:rPr>
                          <m:nor/>
                        </m:rPr>
                        <a:rPr lang="en-US" sz="2800" i="0" smtClean="0">
                          <a:solidFill>
                            <a:schemeClr val="bg1"/>
                          </a:solidFill>
                          <a:latin typeface="Times New Roman" panose="02020603050405020304" pitchFamily="18" charset="0"/>
                          <a:cs typeface="Times New Roman" panose="02020603050405020304" pitchFamily="18" charset="0"/>
                        </a:rPr>
                        <m:t>25</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sSup>
                        <m:sSupPr>
                          <m:ctrlPr>
                            <a:rPr lang="vi-VN" sz="2800" i="1">
                              <a:solidFill>
                                <a:schemeClr val="bg1"/>
                              </a:solidFill>
                              <a:latin typeface="Cambria Math" panose="02040503050406030204" pitchFamily="18" charset="0"/>
                            </a:rPr>
                          </m:ctrlPr>
                        </m:sSupPr>
                        <m:e>
                          <m:r>
                            <m:rPr>
                              <m:nor/>
                            </m:rPr>
                            <a:rPr lang="en-US" sz="2800" i="0">
                              <a:solidFill>
                                <a:schemeClr val="bg1"/>
                              </a:solidFill>
                              <a:latin typeface="Times New Roman" panose="02020603050405020304" pitchFamily="18" charset="0"/>
                              <a:cs typeface="Times New Roman" panose="02020603050405020304" pitchFamily="18" charset="0"/>
                            </a:rPr>
                            <m:t>a</m:t>
                          </m:r>
                        </m:e>
                        <m:sup>
                          <m:r>
                            <a:rPr lang="en-US" sz="2800" i="1">
                              <a:solidFill>
                                <a:schemeClr val="bg1"/>
                              </a:solidFill>
                              <a:latin typeface="Cambria Math" panose="02040503050406030204" pitchFamily="18" charset="0"/>
                            </a:rPr>
                            <m:t>2</m:t>
                          </m:r>
                        </m:sup>
                      </m:sSup>
                      <m:r>
                        <a:rPr lang="en-US" sz="2800" i="1">
                          <a:solidFill>
                            <a:schemeClr val="bg1"/>
                          </a:solidFill>
                          <a:latin typeface="Cambria Math" panose="02040503050406030204" pitchFamily="18" charset="0"/>
                        </a:rPr>
                        <m:t>=</m:t>
                      </m:r>
                      <m:r>
                        <m:rPr>
                          <m:nor/>
                        </m:rPr>
                        <a:rPr lang="en-US" sz="2800" i="0">
                          <a:solidFill>
                            <a:schemeClr val="bg1"/>
                          </a:solidFill>
                          <a:latin typeface="Times New Roman" panose="02020603050405020304" pitchFamily="18" charset="0"/>
                          <a:cs typeface="Times New Roman" panose="02020603050405020304" pitchFamily="18" charset="0"/>
                        </a:rPr>
                        <m:t>5</m:t>
                      </m:r>
                    </m:oMath>
                  </m:oMathPara>
                </a14:m>
                <a:endParaRPr lang="en-US" sz="2800" dirty="0">
                  <a:solidFill>
                    <a:schemeClr val="bg1"/>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m:rPr>
                          <m:nor/>
                        </m:rPr>
                        <a:rPr lang="en-US" sz="2800" i="0">
                          <a:solidFill>
                            <a:schemeClr val="bg1"/>
                          </a:solidFill>
                          <a:latin typeface="Times New Roman" panose="02020603050405020304" pitchFamily="18" charset="0"/>
                          <a:cs typeface="Times New Roman" panose="02020603050405020304" pitchFamily="18" charset="0"/>
                        </a:rPr>
                        <m:t>a</m:t>
                      </m:r>
                      <m:r>
                        <m:rPr>
                          <m:nor/>
                        </m:rPr>
                        <a:rPr lang="en-US" sz="2800" i="0">
                          <a:solidFill>
                            <a:schemeClr val="bg1"/>
                          </a:solidFill>
                          <a:latin typeface="Times New Roman" panose="02020603050405020304" pitchFamily="18" charset="0"/>
                          <a:cs typeface="Times New Roman" panose="02020603050405020304" pitchFamily="18" charset="0"/>
                        </a:rPr>
                        <m:t>=</m:t>
                      </m:r>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5</m:t>
                          </m:r>
                        </m:e>
                      </m:rad>
                    </m:oMath>
                  </m:oMathPara>
                </a14:m>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err="1">
                    <a:solidFill>
                      <a:schemeClr val="bg1"/>
                    </a:solidFill>
                    <a:latin typeface="Times New Roman" panose="02020603050405020304" pitchFamily="18" charset="0"/>
                    <a:cs typeface="Times New Roman" panose="02020603050405020304" pitchFamily="18" charset="0"/>
                  </a:rPr>
                  <a:t>Vậy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chiều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nhật</a:t>
                </a:r>
                <a:r>
                  <a:rPr lang="en-US" sz="2800" dirty="0">
                    <a:solidFill>
                      <a:schemeClr val="bg1"/>
                    </a:solidFill>
                    <a:latin typeface="Times New Roman" panose="02020603050405020304" pitchFamily="18" charset="0"/>
                    <a:cs typeface="Times New Roman" panose="02020603050405020304" pitchFamily="18" charset="0"/>
                  </a:rPr>
                  <a:t> là </a:t>
                </a:r>
                <a14:m>
                  <m:oMath xmlns:m="http://schemas.openxmlformats.org/officeDocument/2006/math">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5</m:t>
                        </m:r>
                      </m:e>
                    </m:rad>
                  </m:oMath>
                </a14:m>
                <a:r>
                  <a:rPr lang="en-US" sz="2800" dirty="0">
                    <a:solidFill>
                      <a:schemeClr val="bg1"/>
                    </a:solidFill>
                    <a:latin typeface="Times New Roman" panose="02020603050405020304" pitchFamily="18" charset="0"/>
                    <a:cs typeface="Times New Roman" panose="02020603050405020304" pitchFamily="18" charset="0"/>
                  </a:rPr>
                  <a:t> cm</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chiều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nhật</a:t>
                </a:r>
                <a:r>
                  <a:rPr lang="en-US" sz="2800" dirty="0">
                    <a:solidFill>
                      <a:schemeClr val="bg1"/>
                    </a:solidFill>
                    <a:latin typeface="Times New Roman" panose="02020603050405020304" pitchFamily="18" charset="0"/>
                    <a:cs typeface="Times New Roman" panose="02020603050405020304" pitchFamily="18" charset="0"/>
                  </a:rPr>
                  <a:t> là </a:t>
                </a:r>
                <a14:m>
                  <m:oMath xmlns:m="http://schemas.openxmlformats.org/officeDocument/2006/math">
                    <m:r>
                      <m:rPr>
                        <m:nor/>
                      </m:rPr>
                      <a:rPr lang="vi-VN" sz="2800" i="0" dirty="0">
                        <a:solidFill>
                          <a:schemeClr val="bg1"/>
                        </a:solidFill>
                        <a:latin typeface="Times New Roman" panose="02020603050405020304" pitchFamily="18" charset="0"/>
                        <a:cs typeface="Times New Roman" panose="02020603050405020304" pitchFamily="18" charset="0"/>
                      </a:rPr>
                      <m:t>2</m:t>
                    </m:r>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5</m:t>
                        </m:r>
                      </m:e>
                    </m:rad>
                  </m:oMath>
                </a14:m>
                <a:r>
                  <a:rPr lang="en-US" sz="2800" dirty="0">
                    <a:solidFill>
                      <a:schemeClr val="bg1"/>
                    </a:solidFill>
                    <a:latin typeface="Times New Roman" panose="02020603050405020304" pitchFamily="18" charset="0"/>
                    <a:cs typeface="Times New Roman" panose="02020603050405020304" pitchFamily="18" charset="0"/>
                  </a:rPr>
                  <a:t> cm</a:t>
                </a:r>
              </a:p>
              <a:p>
                <a:r>
                  <a:rPr lang="en-US" sz="2800" dirty="0" err="1">
                    <a:solidFill>
                      <a:schemeClr val="bg1"/>
                    </a:solidFill>
                    <a:latin typeface="Times New Roman" panose="02020603050405020304" pitchFamily="18" charset="0"/>
                    <a:cs typeface="Times New Roman" panose="02020603050405020304" pitchFamily="18" charset="0"/>
                  </a:rPr>
                  <a:t>Diện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chư</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nhật</a:t>
                </a:r>
                <a:r>
                  <a:rPr lang="vi-VN"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vi-VN" sz="2800" i="0" dirty="0">
                        <a:solidFill>
                          <a:schemeClr val="bg1"/>
                        </a:solidFill>
                        <a:latin typeface="Times New Roman" panose="02020603050405020304" pitchFamily="18" charset="0"/>
                        <a:cs typeface="Times New Roman" panose="02020603050405020304" pitchFamily="18" charset="0"/>
                      </a:rPr>
                      <m:t>2</m:t>
                    </m:r>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5</m:t>
                        </m:r>
                      </m:e>
                    </m:rad>
                    <m:r>
                      <m:rPr>
                        <m:nor/>
                      </m:rPr>
                      <a:rPr lang="en-US" sz="2800" b="0" i="0" smtClean="0">
                        <a:solidFill>
                          <a:schemeClr val="bg1"/>
                        </a:solidFill>
                        <a:latin typeface="Times New Roman" panose="02020603050405020304" pitchFamily="18" charset="0"/>
                        <a:cs typeface="Times New Roman" panose="02020603050405020304" pitchFamily="18" charset="0"/>
                      </a:rPr>
                      <m:t>.</m:t>
                    </m:r>
                  </m:oMath>
                </a14:m>
                <a:r>
                  <a:rPr lang="vi-VN"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5</m:t>
                        </m:r>
                      </m:e>
                    </m:rad>
                    <m:r>
                      <m:rPr>
                        <m:nor/>
                      </m:rPr>
                      <a:rPr lang="en-US" sz="2800" b="0" i="0" smtClean="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10 </m:t>
                    </m:r>
                    <m:r>
                      <m:rPr>
                        <m:nor/>
                      </m:rPr>
                      <a:rPr lang="en-US" sz="2800" b="0" i="0" smtClean="0">
                        <a:solidFill>
                          <a:schemeClr val="bg1"/>
                        </a:solidFill>
                        <a:latin typeface="Cambria Math" panose="02040503050406030204" pitchFamily="18" charset="0"/>
                      </a:rPr>
                      <m:t>(</m:t>
                    </m:r>
                    <m:r>
                      <m:rPr>
                        <m:nor/>
                      </m:rPr>
                      <a:rPr lang="en-US" sz="2800" smtClean="0">
                        <a:solidFill>
                          <a:schemeClr val="bg1"/>
                        </a:solidFill>
                        <a:latin typeface="Times New Roman" panose="02020603050405020304" pitchFamily="18" charset="0"/>
                        <a:cs typeface="Times New Roman" panose="02020603050405020304" pitchFamily="18" charset="0"/>
                      </a:rPr>
                      <m:t>c</m:t>
                    </m:r>
                    <m:sSup>
                      <m:sSupPr>
                        <m:ctrlPr>
                          <a:rPr lang="vi-VN" sz="2800" i="1">
                            <a:solidFill>
                              <a:schemeClr val="bg1"/>
                            </a:solidFill>
                            <a:latin typeface="Cambria Math" panose="02040503050406030204" pitchFamily="18" charset="0"/>
                          </a:rPr>
                        </m:ctrlPr>
                      </m:sSupPr>
                      <m:e>
                        <m:r>
                          <m:rPr>
                            <m:nor/>
                          </m:rPr>
                          <a:rPr lang="en-US" sz="2800">
                            <a:solidFill>
                              <a:schemeClr val="bg1"/>
                            </a:solidFill>
                            <a:latin typeface="Times New Roman" panose="02020603050405020304" pitchFamily="18" charset="0"/>
                            <a:cs typeface="Times New Roman" panose="02020603050405020304" pitchFamily="18" charset="0"/>
                          </a:rPr>
                          <m:t>m</m:t>
                        </m:r>
                      </m:e>
                      <m:sup>
                        <m:r>
                          <a:rPr lang="en-US" sz="2800" i="1">
                            <a:solidFill>
                              <a:schemeClr val="bg1"/>
                            </a:solidFill>
                            <a:latin typeface="Cambria Math" panose="02040503050406030204" pitchFamily="18" charset="0"/>
                          </a:rPr>
                          <m:t>2</m:t>
                        </m:r>
                      </m:sup>
                    </m:sSup>
                  </m:oMath>
                </a14:m>
                <a:r>
                  <a:rPr lang="en-US" sz="2800" dirty="0">
                    <a:solidFill>
                      <a:schemeClr val="bg1"/>
                    </a:solidFill>
                    <a:latin typeface="Times New Roman" panose="02020603050405020304" pitchFamily="18" charset="0"/>
                    <a:cs typeface="Times New Roman" panose="02020603050405020304" pitchFamily="18" charset="0"/>
                  </a:rPr>
                  <a:t>)</a:t>
                </a:r>
              </a:p>
            </p:txBody>
          </p:sp>
        </mc:Choice>
        <mc:Fallback xmlns="">
          <p:sp>
            <p:nvSpPr>
              <p:cNvPr id="5" name="TextBox 4">
                <a:extLst>
                  <a:ext uri="{FF2B5EF4-FFF2-40B4-BE49-F238E27FC236}">
                    <a16:creationId xmlns:a16="http://schemas.microsoft.com/office/drawing/2014/main" id="{B5B2FC15-FB2B-D48E-C4A2-2058DD1CD2C2}"/>
                  </a:ext>
                </a:extLst>
              </p:cNvPr>
              <p:cNvSpPr txBox="1">
                <a:spLocks noRot="1" noChangeAspect="1" noMove="1" noResize="1" noEditPoints="1" noAdjustHandles="1" noChangeArrowheads="1" noChangeShapeType="1" noTextEdit="1"/>
              </p:cNvSpPr>
              <p:nvPr/>
            </p:nvSpPr>
            <p:spPr>
              <a:xfrm>
                <a:off x="654444" y="162238"/>
                <a:ext cx="11523475" cy="5472460"/>
              </a:xfrm>
              <a:prstGeom prst="rect">
                <a:avLst/>
              </a:prstGeom>
              <a:blipFill>
                <a:blip r:embed="rId2"/>
                <a:stretch>
                  <a:fillRect l="-1058" t="-1226" b="-1338"/>
                </a:stretch>
              </a:blipFill>
            </p:spPr>
            <p:txBody>
              <a:bodyPr/>
              <a:lstStyle/>
              <a:p>
                <a:r>
                  <a:rPr lang="en-US">
                    <a:noFill/>
                  </a:rPr>
                  <a:t> </a:t>
                </a:r>
              </a:p>
            </p:txBody>
          </p:sp>
        </mc:Fallback>
      </mc:AlternateContent>
    </p:spTree>
    <p:extLst>
      <p:ext uri="{BB962C8B-B14F-4D97-AF65-F5344CB8AC3E}">
        <p14:creationId xmlns:p14="http://schemas.microsoft.com/office/powerpoint/2010/main" val="57287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500"/>
                                        <p:tgtEl>
                                          <p:spTgt spid="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Effect transition="in" filter="fade">
                                      <p:cBhvr>
                                        <p:cTn id="62" dur="500"/>
                                        <p:tgtEl>
                                          <p:spTgt spid="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Effect transition="in" filter="fade">
                                      <p:cBhvr>
                                        <p:cTn id="6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0E5F171-61F6-29F2-5F0B-D243E1829494}"/>
                  </a:ext>
                </a:extLst>
              </p:cNvPr>
              <p:cNvSpPr txBox="1"/>
              <p:nvPr/>
            </p:nvSpPr>
            <p:spPr>
              <a:xfrm>
                <a:off x="596348" y="645431"/>
                <a:ext cx="9101834" cy="2021066"/>
              </a:xfrm>
              <a:prstGeom prst="rect">
                <a:avLst/>
              </a:prstGeom>
              <a:noFill/>
            </p:spPr>
            <p:txBody>
              <a:bodyPr wrap="square">
                <a:spAutoFit/>
              </a:bodyPr>
              <a:lstStyle/>
              <a:p>
                <a:pPr algn="just">
                  <a:spcBef>
                    <a:spcPts val="400"/>
                  </a:spcBef>
                  <a:spcAft>
                    <a:spcPts val="4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Bài 3: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ABCD</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chéo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BD</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514350" indent="-514350" algn="just">
                  <a:spcBef>
                    <a:spcPts val="400"/>
                  </a:spcBef>
                  <a:spcAft>
                    <a:spcPts val="400"/>
                  </a:spcAft>
                  <a:buAutoNum type="alphaLcParenR"/>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ABD</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ACD</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bằng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marL="514350" indent="-514350" algn="just">
                  <a:spcBef>
                    <a:spcPts val="400"/>
                  </a:spcBef>
                  <a:spcAft>
                    <a:spcPts val="400"/>
                  </a:spcAft>
                  <a:buAutoNum type="alphaLcParenR"/>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Chứng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0" smtClean="0">
                        <a:solidFill>
                          <a:schemeClr val="bg1"/>
                        </a:solidFill>
                        <a:latin typeface="Times New Roman" panose="02020603050405020304" pitchFamily="18" charset="0"/>
                        <a:cs typeface="Times New Roman" panose="02020603050405020304" pitchFamily="18" charset="0"/>
                      </a:rPr>
                      <m:t>Δ</m:t>
                    </m:r>
                    <m:r>
                      <m:rPr>
                        <m:nor/>
                      </m:rPr>
                      <a:rPr lang="en-US" sz="2800" b="0" i="1" smtClean="0">
                        <a:solidFill>
                          <a:schemeClr val="bg1"/>
                        </a:solidFill>
                        <a:latin typeface="Times New Roman" panose="02020603050405020304" pitchFamily="18" charset="0"/>
                        <a:cs typeface="Times New Roman" panose="02020603050405020304" pitchFamily="18" charset="0"/>
                      </a:rPr>
                      <m:t>IAB</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Δ</m:t>
                    </m:r>
                    <m:r>
                      <m:rPr>
                        <m:nor/>
                      </m:rPr>
                      <a:rPr lang="en-US" sz="2800" b="0" i="1" smtClean="0">
                        <a:solidFill>
                          <a:schemeClr val="bg1"/>
                        </a:solidFill>
                        <a:latin typeface="Times New Roman" panose="02020603050405020304" pitchFamily="18" charset="0"/>
                        <a:cs typeface="Times New Roman" panose="02020603050405020304" pitchFamily="18" charset="0"/>
                      </a:rPr>
                      <m:t>IDC</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IA.IC = IB.ID.</a:t>
                </a:r>
              </a:p>
            </p:txBody>
          </p:sp>
        </mc:Choice>
        <mc:Fallback xmlns="">
          <p:sp>
            <p:nvSpPr>
              <p:cNvPr id="4" name="TextBox 3">
                <a:extLst>
                  <a:ext uri="{FF2B5EF4-FFF2-40B4-BE49-F238E27FC236}">
                    <a16:creationId xmlns:a16="http://schemas.microsoft.com/office/drawing/2014/main" id="{F0E5F171-61F6-29F2-5F0B-D243E1829494}"/>
                  </a:ext>
                </a:extLst>
              </p:cNvPr>
              <p:cNvSpPr txBox="1">
                <a:spLocks noRot="1" noChangeAspect="1" noMove="1" noResize="1" noEditPoints="1" noAdjustHandles="1" noChangeArrowheads="1" noChangeShapeType="1" noTextEdit="1"/>
              </p:cNvSpPr>
              <p:nvPr/>
            </p:nvSpPr>
            <p:spPr>
              <a:xfrm>
                <a:off x="596348" y="645431"/>
                <a:ext cx="9101834" cy="2021066"/>
              </a:xfrm>
              <a:prstGeom prst="rect">
                <a:avLst/>
              </a:prstGeom>
              <a:blipFill>
                <a:blip r:embed="rId5"/>
                <a:stretch>
                  <a:fillRect l="-1407" t="-3323" r="-2344" b="-785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014C651A-BF49-225B-18D5-2495D1AC8850}"/>
              </a:ext>
            </a:extLst>
          </p:cNvPr>
          <p:cNvPicPr>
            <a:picLocks noChangeAspect="1"/>
          </p:cNvPicPr>
          <p:nvPr/>
        </p:nvPicPr>
        <p:blipFill>
          <a:blip r:embed="rId6"/>
          <a:stretch>
            <a:fillRect/>
          </a:stretch>
        </p:blipFill>
        <p:spPr>
          <a:xfrm>
            <a:off x="8714224" y="2935198"/>
            <a:ext cx="2346960" cy="2346960"/>
          </a:xfrm>
          <a:prstGeom prst="rect">
            <a:avLst/>
          </a:prstGeom>
        </p:spPr>
      </p:pic>
      <p:pic>
        <p:nvPicPr>
          <p:cNvPr id="7" name="Picture 6">
            <a:extLst>
              <a:ext uri="{FF2B5EF4-FFF2-40B4-BE49-F238E27FC236}">
                <a16:creationId xmlns:a16="http://schemas.microsoft.com/office/drawing/2014/main" id="{A4B483D1-F9BA-483B-7C22-B160B77D7702}"/>
              </a:ext>
            </a:extLst>
          </p:cNvPr>
          <p:cNvPicPr>
            <a:picLocks noChangeAspect="1"/>
          </p:cNvPicPr>
          <p:nvPr/>
        </p:nvPicPr>
        <p:blipFill>
          <a:blip r:embed="rId7"/>
          <a:stretch>
            <a:fillRect/>
          </a:stretch>
        </p:blipFill>
        <p:spPr>
          <a:xfrm>
            <a:off x="8594245" y="2724799"/>
            <a:ext cx="2508504" cy="2432304"/>
          </a:xfrm>
          <a:prstGeom prst="rect">
            <a:avLst/>
          </a:prstGeom>
        </p:spPr>
      </p:pic>
      <p:pic>
        <p:nvPicPr>
          <p:cNvPr id="8" name="Picture 7">
            <a:extLst>
              <a:ext uri="{FF2B5EF4-FFF2-40B4-BE49-F238E27FC236}">
                <a16:creationId xmlns:a16="http://schemas.microsoft.com/office/drawing/2014/main" id="{F477EB0C-B59F-E417-D98D-550A0EAA1E6C}"/>
              </a:ext>
            </a:extLst>
          </p:cNvPr>
          <p:cNvPicPr>
            <a:picLocks noChangeAspect="1"/>
          </p:cNvPicPr>
          <p:nvPr/>
        </p:nvPicPr>
        <p:blipFill>
          <a:blip r:embed="rId8"/>
          <a:stretch>
            <a:fillRect/>
          </a:stretch>
        </p:blipFill>
        <p:spPr>
          <a:xfrm>
            <a:off x="8831989" y="3049411"/>
            <a:ext cx="2033016" cy="1783080"/>
          </a:xfrm>
          <a:prstGeom prst="rect">
            <a:avLst/>
          </a:prstGeom>
        </p:spPr>
      </p:pic>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565C010-EE4F-0B55-350C-2D67057574F0}"/>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17382" r="20120" b="2"/>
          <a:stretch/>
        </p:blipFill>
        <p:spPr>
          <a:xfrm>
            <a:off x="10146883" y="48319"/>
            <a:ext cx="2030679" cy="203067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3F9057-CCBE-C460-BA02-FD08BB4044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8457" y="35836"/>
            <a:ext cx="1376803" cy="1376803"/>
          </a:xfrm>
          <a:prstGeom prst="rect">
            <a:avLst/>
          </a:prstGeom>
        </p:spPr>
      </p:pic>
      <p:pic>
        <p:nvPicPr>
          <p:cNvPr id="9" name="Đồng hồ đếm ngược 4 phút - 4 minutes timer - Hailist" descr="OPL20U25GSXzBJYl68kk8uQGfFKzs7yb1M4KJWUiLk6ZEvGF+qCIPSnY57AbBFCvTW(2023.15.95.THAO TRAN. 0989457818)95+K4lPs7H94VUqPe2XwIsfPRnrXQE//QTEXxb8/8N4CNc6FpgZahzpTjFhMzSA7T/nHJa11DE8Ng2TP3iAmRczFlmslSuUNOgUeb6yRvs0=">
            <a:hlinkClick r:id="" action="ppaction://media"/>
            <a:extLst>
              <a:ext uri="{FF2B5EF4-FFF2-40B4-BE49-F238E27FC236}">
                <a16:creationId xmlns:a16="http://schemas.microsoft.com/office/drawing/2014/main" id="{9FBEA8DA-35C5-3E1E-9524-B8AC6AB7A5BF}"/>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8381383" y="4706196"/>
            <a:ext cx="3778103" cy="2125183"/>
          </a:xfrm>
          <a:prstGeom prst="ellipse">
            <a:avLst/>
          </a:prstGeom>
          <a:ln>
            <a:noFill/>
          </a:ln>
          <a:effectLst>
            <a:softEdge rad="112500"/>
          </a:effectLst>
        </p:spPr>
      </p:pic>
      <p:graphicFrame>
        <p:nvGraphicFramePr>
          <p:cNvPr id="5" name="Object 4"/>
          <p:cNvGraphicFramePr>
            <a:graphicFrameLocks noChangeAspect="1"/>
          </p:cNvGraphicFramePr>
          <p:nvPr>
            <p:extLst>
              <p:ext uri="{D42A27DB-BD31-4B8C-83A1-F6EECF244321}">
                <p14:modId xmlns:p14="http://schemas.microsoft.com/office/powerpoint/2010/main" val="3151077395"/>
              </p:ext>
            </p:extLst>
          </p:nvPr>
        </p:nvGraphicFramePr>
        <p:xfrm>
          <a:off x="3945047" y="2309469"/>
          <a:ext cx="419132" cy="329318"/>
        </p:xfrm>
        <a:graphic>
          <a:graphicData uri="http://schemas.openxmlformats.org/presentationml/2006/ole">
            <mc:AlternateContent xmlns:mc="http://schemas.openxmlformats.org/markup-compatibility/2006">
              <mc:Choice xmlns:v="urn:schemas-microsoft-com:vml" Requires="v">
                <p:oleObj spid="_x0000_s2050" name="Equation" r:id="rId13" imgW="177480" imgH="139680" progId="Equation.DSMT4">
                  <p:embed/>
                </p:oleObj>
              </mc:Choice>
              <mc:Fallback>
                <p:oleObj name="Equation" r:id="rId13" imgW="177480" imgH="139680" progId="Equation.DSMT4">
                  <p:embed/>
                  <p:pic>
                    <p:nvPicPr>
                      <p:cNvPr id="0" name=""/>
                      <p:cNvPicPr/>
                      <p:nvPr/>
                    </p:nvPicPr>
                    <p:blipFill>
                      <a:blip r:embed="rId14"/>
                      <a:stretch>
                        <a:fillRect/>
                      </a:stretch>
                    </p:blipFill>
                    <p:spPr>
                      <a:xfrm>
                        <a:off x="3945047" y="2309469"/>
                        <a:ext cx="419132" cy="329318"/>
                      </a:xfrm>
                      <a:prstGeom prst="rect">
                        <a:avLst/>
                      </a:prstGeom>
                    </p:spPr>
                  </p:pic>
                </p:oleObj>
              </mc:Fallback>
            </mc:AlternateContent>
          </a:graphicData>
        </a:graphic>
      </p:graphicFrame>
    </p:spTree>
    <p:extLst>
      <p:ext uri="{BB962C8B-B14F-4D97-AF65-F5344CB8AC3E}">
        <p14:creationId xmlns:p14="http://schemas.microsoft.com/office/powerpoint/2010/main" val="11026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9"/>
                                        </p:tgtEl>
                                      </p:cBhvr>
                                    </p:animEffect>
                                    <p:set>
                                      <p:cBhvr>
                                        <p:cTn id="35" dur="1" fill="hold">
                                          <p:stCondLst>
                                            <p:cond delay="499"/>
                                          </p:stCondLst>
                                        </p:cTn>
                                        <p:tgtEl>
                                          <p:spTgt spid="9"/>
                                        </p:tgtEl>
                                        <p:attrNameLst>
                                          <p:attrName>style.visibility</p:attrName>
                                        </p:attrNameLst>
                                      </p:cBhvr>
                                      <p:to>
                                        <p:strVal val="hidden"/>
                                      </p:to>
                                    </p:set>
                                    <p:cmd type="call" cmd="stop">
                                      <p:cBhvr>
                                        <p:cTn id="36" dur="1">
                                          <p:stCondLst>
                                            <p:cond delay="499"/>
                                          </p:stCondLst>
                                        </p:cTn>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1896934-28C6-C6F0-220A-7B8624AA4CFC}"/>
                  </a:ext>
                </a:extLst>
              </p:cNvPr>
              <p:cNvSpPr txBox="1"/>
              <p:nvPr/>
            </p:nvSpPr>
            <p:spPr>
              <a:xfrm>
                <a:off x="960782" y="373826"/>
                <a:ext cx="10641495" cy="5011180"/>
              </a:xfrm>
              <a:prstGeom prst="rect">
                <a:avLst/>
              </a:prstGeom>
              <a:noFill/>
            </p:spPr>
            <p:txBody>
              <a:bodyPr wrap="square">
                <a:spAutoFit/>
              </a:bodyPr>
              <a:lstStyle/>
              <a:p>
                <a:pPr algn="ctr">
                  <a:spcBef>
                    <a:spcPts val="400"/>
                  </a:spcBef>
                  <a:spcAft>
                    <a:spcPts val="4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Giải.</a:t>
                </a:r>
              </a:p>
              <a:p>
                <a:pPr>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Ta có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ABCD</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smtClean="0">
                            <a:solidFill>
                              <a:schemeClr val="bg1"/>
                            </a:solidFill>
                            <a:latin typeface="Times New Roman" panose="02020603050405020304" pitchFamily="18" charset="0"/>
                            <a:cs typeface="Times New Roman" panose="02020603050405020304" pitchFamily="18" charset="0"/>
                          </a:rPr>
                          <m:t>ABD</m:t>
                        </m:r>
                      </m:e>
                    </m:acc>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và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m:t>
                        </m:r>
                        <m:r>
                          <m:rPr>
                            <m:nor/>
                          </m:rPr>
                          <a:rPr lang="en-US" sz="2800" b="0" i="1" smtClean="0">
                            <a:solidFill>
                              <a:schemeClr val="bg1"/>
                            </a:solidFill>
                            <a:latin typeface="Times New Roman" panose="02020603050405020304" pitchFamily="18" charset="0"/>
                            <a:cs typeface="Times New Roman" panose="02020603050405020304" pitchFamily="18" charset="0"/>
                          </a:rPr>
                          <m:t>C</m:t>
                        </m:r>
                        <m:r>
                          <m:rPr>
                            <m:nor/>
                          </m:rPr>
                          <a:rPr lang="en-US" sz="2800" i="1">
                            <a:solidFill>
                              <a:schemeClr val="bg1"/>
                            </a:solidFill>
                            <a:latin typeface="Times New Roman" panose="02020603050405020304" pitchFamily="18" charset="0"/>
                            <a:cs typeface="Times New Roman" panose="02020603050405020304" pitchFamily="18" charset="0"/>
                          </a:rPr>
                          <m:t>D</m:t>
                        </m:r>
                      </m:e>
                    </m:acc>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chắn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AD</a:t>
                </a: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ABD</m:t>
                        </m:r>
                      </m:e>
                    </m:acc>
                    <m:r>
                      <m:rPr>
                        <m:nor/>
                      </m:rPr>
                      <a:rPr lang="en-US" sz="2800" b="0" i="0" smtClean="0">
                        <a:solidFill>
                          <a:schemeClr val="bg1"/>
                        </a:solidFill>
                        <a:latin typeface="Cambria Math" panose="02040503050406030204" pitchFamily="18" charset="0"/>
                      </a:rPr>
                      <m:t> </m:t>
                    </m:r>
                    <m:r>
                      <m:rPr>
                        <m:nor/>
                      </m:rPr>
                      <a:rPr lang="fr-FR"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ACD</m:t>
                        </m:r>
                      </m:e>
                    </m:acc>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chemeClr val="bg1"/>
                        </a:solidFill>
                        <a:latin typeface="Times New Roman" panose="02020603050405020304" pitchFamily="18" charset="0"/>
                        <a:cs typeface="Times New Roman" panose="02020603050405020304" pitchFamily="18" charset="0"/>
                      </a:rPr>
                      <m:t>Δ</m:t>
                    </m:r>
                    <m:r>
                      <m:rPr>
                        <m:nor/>
                      </m:rPr>
                      <a:rPr lang="en-US" sz="2800" i="1" smtClean="0">
                        <a:solidFill>
                          <a:schemeClr val="bg1"/>
                        </a:solidFill>
                        <a:latin typeface="Times New Roman" panose="02020603050405020304" pitchFamily="18" charset="0"/>
                        <a:cs typeface="Times New Roman" panose="02020603050405020304" pitchFamily="18" charset="0"/>
                      </a:rPr>
                      <m:t>IAB</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latin typeface="Times New Roman" panose="02020603050405020304" pitchFamily="18" charset="0"/>
                        <a:cs typeface="Times New Roman" panose="02020603050405020304" pitchFamily="18" charset="0"/>
                      </a:rPr>
                      <m:t>Δ</m:t>
                    </m:r>
                    <m:r>
                      <m:rPr>
                        <m:nor/>
                      </m:rPr>
                      <a:rPr lang="en-US" sz="2800" i="1">
                        <a:solidFill>
                          <a:schemeClr val="bg1"/>
                        </a:solidFill>
                        <a:latin typeface="Times New Roman" panose="02020603050405020304" pitchFamily="18" charset="0"/>
                        <a:cs typeface="Times New Roman" panose="02020603050405020304" pitchFamily="18" charset="0"/>
                      </a:rPr>
                      <m:t>IDC</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a:t>
                </a:r>
              </a:p>
              <a:p>
                <a:pPr>
                  <a:spcBef>
                    <a:spcPts val="400"/>
                  </a:spcBef>
                  <a:spcAft>
                    <a:spcPts val="400"/>
                  </a:spcAft>
                </a:pPr>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ABI</m:t>
                        </m:r>
                        <m:r>
                          <m:rPr>
                            <m:nor/>
                          </m:rPr>
                          <a:rPr lang="en-US" sz="2800" b="0" i="1" smtClean="0">
                            <a:solidFill>
                              <a:schemeClr val="bg1"/>
                            </a:solidFill>
                            <a:latin typeface="Times New Roman" panose="02020603050405020304" pitchFamily="18" charset="0"/>
                            <a:cs typeface="Times New Roman" panose="02020603050405020304" pitchFamily="18" charset="0"/>
                          </a:rPr>
                          <m:t> </m:t>
                        </m:r>
                      </m:e>
                    </m:acc>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ICD</m:t>
                        </m:r>
                      </m:e>
                    </m:acc>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do </a:t>
                </a:r>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ABD</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ACD</m:t>
                        </m:r>
                      </m:e>
                    </m:acc>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spcBef>
                    <a:spcPts val="400"/>
                  </a:spcBef>
                  <a:spcAft>
                    <a:spcPts val="400"/>
                  </a:spcAft>
                </a:pPr>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AIB</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CID</m:t>
                        </m:r>
                      </m:e>
                    </m:acc>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latin typeface="Times New Roman" panose="02020603050405020304" pitchFamily="18" charset="0"/>
                        <a:cs typeface="Times New Roman" panose="02020603050405020304" pitchFamily="18" charset="0"/>
                      </a:rPr>
                      <m:t>Δ</m:t>
                    </m:r>
                    <m:r>
                      <m:rPr>
                        <m:nor/>
                      </m:rPr>
                      <a:rPr lang="en-US" sz="2800" i="1">
                        <a:solidFill>
                          <a:schemeClr val="bg1"/>
                        </a:solidFill>
                        <a:latin typeface="Times New Roman" panose="02020603050405020304" pitchFamily="18" charset="0"/>
                        <a:cs typeface="Times New Roman" panose="02020603050405020304" pitchFamily="18" charset="0"/>
                      </a:rPr>
                      <m:t>IAB</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Δ</m:t>
                    </m:r>
                    <m:r>
                      <m:rPr>
                        <m:nor/>
                      </m:rPr>
                      <a:rPr lang="en-US" sz="2800" i="1">
                        <a:solidFill>
                          <a:schemeClr val="bg1"/>
                        </a:solidFill>
                        <a:latin typeface="Times New Roman" panose="02020603050405020304" pitchFamily="18" charset="0"/>
                        <a:cs typeface="Times New Roman" panose="02020603050405020304" pitchFamily="18" charset="0"/>
                      </a:rPr>
                      <m:t>IDC</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vi-VN" sz="2800" i="1" smtClean="0">
                            <a:solidFill>
                              <a:schemeClr val="bg1"/>
                            </a:solidFill>
                            <a:latin typeface="Cambria Math" panose="02040503050406030204" pitchFamily="18" charset="0"/>
                          </a:rPr>
                        </m:ctrlPr>
                      </m:fPr>
                      <m:num>
                        <m:r>
                          <m:rPr>
                            <m:nor/>
                          </m:rPr>
                          <a:rPr lang="en-US" sz="2800" i="1">
                            <a:solidFill>
                              <a:schemeClr val="bg1"/>
                            </a:solidFill>
                            <a:latin typeface="Times New Roman" panose="02020603050405020304" pitchFamily="18" charset="0"/>
                            <a:cs typeface="Times New Roman" panose="02020603050405020304" pitchFamily="18" charset="0"/>
                          </a:rPr>
                          <m:t>IA</m:t>
                        </m:r>
                      </m:num>
                      <m:den>
                        <m:r>
                          <m:rPr>
                            <m:nor/>
                          </m:rPr>
                          <a:rPr lang="en-US" sz="2800" i="1">
                            <a:solidFill>
                              <a:schemeClr val="bg1"/>
                            </a:solidFill>
                            <a:latin typeface="Times New Roman" panose="02020603050405020304" pitchFamily="18" charset="0"/>
                            <a:cs typeface="Times New Roman" panose="02020603050405020304" pitchFamily="18" charset="0"/>
                          </a:rPr>
                          <m:t>ID</m:t>
                        </m:r>
                      </m:den>
                    </m:f>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f>
                      <m:fPr>
                        <m:ctrlPr>
                          <a:rPr lang="vi-VN" sz="2800" i="1">
                            <a:solidFill>
                              <a:schemeClr val="bg1"/>
                            </a:solidFill>
                            <a:latin typeface="Cambria Math" panose="02040503050406030204" pitchFamily="18" charset="0"/>
                          </a:rPr>
                        </m:ctrlPr>
                      </m:fPr>
                      <m:num>
                        <m:r>
                          <m:rPr>
                            <m:nor/>
                          </m:rPr>
                          <a:rPr lang="en-US" sz="2800" i="1">
                            <a:solidFill>
                              <a:schemeClr val="bg1"/>
                            </a:solidFill>
                            <a:latin typeface="Times New Roman" panose="02020603050405020304" pitchFamily="18" charset="0"/>
                            <a:cs typeface="Times New Roman" panose="02020603050405020304" pitchFamily="18" charset="0"/>
                          </a:rPr>
                          <m:t>IB</m:t>
                        </m:r>
                      </m:num>
                      <m:den>
                        <m:r>
                          <m:rPr>
                            <m:nor/>
                          </m:rPr>
                          <a:rPr lang="en-US" sz="2800" i="1">
                            <a:solidFill>
                              <a:schemeClr val="bg1"/>
                            </a:solidFill>
                            <a:latin typeface="Times New Roman" panose="02020603050405020304" pitchFamily="18" charset="0"/>
                            <a:cs typeface="Times New Roman" panose="02020603050405020304" pitchFamily="18" charset="0"/>
                          </a:rPr>
                          <m:t>IC</m:t>
                        </m:r>
                      </m:den>
                    </m:f>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IA.IC = IB.ID.</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31896934-28C6-C6F0-220A-7B8624AA4CFC}"/>
                  </a:ext>
                </a:extLst>
              </p:cNvPr>
              <p:cNvSpPr txBox="1">
                <a:spLocks noRot="1" noChangeAspect="1" noMove="1" noResize="1" noEditPoints="1" noAdjustHandles="1" noChangeArrowheads="1" noChangeShapeType="1" noTextEdit="1"/>
              </p:cNvSpPr>
              <p:nvPr/>
            </p:nvSpPr>
            <p:spPr>
              <a:xfrm>
                <a:off x="960782" y="373826"/>
                <a:ext cx="10641495" cy="5011180"/>
              </a:xfrm>
              <a:prstGeom prst="rect">
                <a:avLst/>
              </a:prstGeom>
              <a:blipFill>
                <a:blip r:embed="rId3"/>
                <a:stretch>
                  <a:fillRect l="-1203" t="-1217" b="-487"/>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C8D4D994-2F3B-BD93-7CC7-18D1D3CC248D}"/>
              </a:ext>
            </a:extLst>
          </p:cNvPr>
          <p:cNvPicPr>
            <a:picLocks noChangeAspect="1"/>
          </p:cNvPicPr>
          <p:nvPr/>
        </p:nvPicPr>
        <p:blipFill>
          <a:blip r:embed="rId4"/>
          <a:stretch>
            <a:fillRect/>
          </a:stretch>
        </p:blipFill>
        <p:spPr>
          <a:xfrm>
            <a:off x="7545191" y="1756907"/>
            <a:ext cx="2508504" cy="257556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4148906754"/>
              </p:ext>
            </p:extLst>
          </p:nvPr>
        </p:nvGraphicFramePr>
        <p:xfrm>
          <a:off x="3004704" y="4154305"/>
          <a:ext cx="419100" cy="328613"/>
        </p:xfrm>
        <a:graphic>
          <a:graphicData uri="http://schemas.openxmlformats.org/presentationml/2006/ole">
            <mc:AlternateContent xmlns:mc="http://schemas.openxmlformats.org/markup-compatibility/2006">
              <mc:Choice xmlns:v="urn:schemas-microsoft-com:vml" Requires="v">
                <p:oleObj spid="_x0000_s3074" name="Equation" r:id="rId5" imgW="419040" imgH="328680" progId="Equation.DSMT4">
                  <p:embed/>
                </p:oleObj>
              </mc:Choice>
              <mc:Fallback>
                <p:oleObj name="Equation" r:id="rId5" imgW="419040" imgH="328680" progId="Equation.DSMT4">
                  <p:embed/>
                  <p:pic>
                    <p:nvPicPr>
                      <p:cNvPr id="0" name=""/>
                      <p:cNvPicPr/>
                      <p:nvPr/>
                    </p:nvPicPr>
                    <p:blipFill>
                      <a:blip r:embed="rId6"/>
                      <a:stretch>
                        <a:fillRect/>
                      </a:stretch>
                    </p:blipFill>
                    <p:spPr>
                      <a:xfrm>
                        <a:off x="3004704" y="4154305"/>
                        <a:ext cx="419100" cy="328613"/>
                      </a:xfrm>
                      <a:prstGeom prst="rect">
                        <a:avLst/>
                      </a:prstGeom>
                    </p:spPr>
                  </p:pic>
                </p:oleObj>
              </mc:Fallback>
            </mc:AlternateContent>
          </a:graphicData>
        </a:graphic>
      </p:graphicFrame>
    </p:spTree>
    <p:extLst>
      <p:ext uri="{BB962C8B-B14F-4D97-AF65-F5344CB8AC3E}">
        <p14:creationId xmlns:p14="http://schemas.microsoft.com/office/powerpoint/2010/main" val="31731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Effect transition="in" filter="fade">
                                      <p:cBhvr>
                                        <p:cTn id="4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0E5F171-61F6-29F2-5F0B-D243E1829494}"/>
                  </a:ext>
                </a:extLst>
              </p:cNvPr>
              <p:cNvSpPr txBox="1"/>
              <p:nvPr/>
            </p:nvSpPr>
            <p:spPr>
              <a:xfrm>
                <a:off x="596347" y="645431"/>
                <a:ext cx="8700053" cy="3031792"/>
              </a:xfrm>
              <a:prstGeom prst="rect">
                <a:avLst/>
              </a:prstGeom>
              <a:noFill/>
            </p:spPr>
            <p:txBody>
              <a:bodyPr wrap="square">
                <a:spAutoFit/>
              </a:bodyPr>
              <a:lstStyle/>
              <a:p>
                <a:pPr algn="just">
                  <a:spcBef>
                    <a:spcPts val="400"/>
                  </a:spcBef>
                  <a:spcAft>
                    <a:spcPts val="4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Bài 4: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ABCD</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Chứng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14:m>
                  <m:oMath xmlns:m="http://schemas.openxmlformats.org/officeDocument/2006/math">
                    <m:r>
                      <a:rPr lang="en-US" sz="2800" b="0" i="0" smtClean="0">
                        <a:solidFill>
                          <a:schemeClr val="bg1"/>
                        </a:solidFill>
                        <a:latin typeface="Cambria Math" panose="02040503050406030204" pitchFamily="18" charset="0"/>
                      </a:rPr>
                      <m:t> </m:t>
                    </m:r>
                    <m:acc>
                      <m:accPr>
                        <m:chr m:val="̂"/>
                        <m:ctrlPr>
                          <a:rPr lang="vi-VN" sz="2800" i="1" smtClean="0">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MHN</m:t>
                        </m:r>
                      </m:e>
                    </m:acc>
                    <m:r>
                      <m:rPr>
                        <m:nor/>
                      </m:rPr>
                      <a:rPr lang="en-US" sz="2800" b="0" i="1" smtClean="0">
                        <a:solidFill>
                          <a:schemeClr val="bg1"/>
                        </a:solidFill>
                        <a:latin typeface="Cambria Math" panose="02040503050406030204" pitchFamily="18" charset="0"/>
                      </a:rPr>
                      <m:t> </m:t>
                    </m:r>
                    <m:r>
                      <m:rPr>
                        <m:nor/>
                      </m:rPr>
                      <a:rPr lang="en-US" sz="2800" b="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ABC</m:t>
                        </m:r>
                      </m:e>
                    </m:acc>
                    <m:r>
                      <m:rPr>
                        <m:nor/>
                      </m:rPr>
                      <a:rPr lang="en-US" sz="2800" b="0" i="0" smtClean="0">
                        <a:solidFill>
                          <a:schemeClr val="bg1"/>
                        </a:solidFill>
                        <a:latin typeface="Cambria Math" panose="02040503050406030204" pitchFamily="18" charset="0"/>
                      </a:rPr>
                      <m:t> </m:t>
                    </m:r>
                    <m:r>
                      <m:rPr>
                        <m:nor/>
                      </m:rPr>
                      <a:rPr lang="en-US"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a:solidFill>
                          <a:schemeClr val="bg1"/>
                        </a:solidFill>
                        <a:latin typeface="Times New Roman" panose="02020603050405020304" pitchFamily="18" charset="0"/>
                        <a:cs typeface="Times New Roman" panose="02020603050405020304" pitchFamily="18" charset="0"/>
                      </a:rPr>
                      <m:t>180</m:t>
                    </m:r>
                    <m:r>
                      <m:rPr>
                        <m:nor/>
                      </m:rPr>
                      <a:rPr lang="en-US" sz="2800" b="0" i="0">
                        <a:solidFill>
                          <a:schemeClr val="bg1"/>
                        </a:solidFill>
                        <a:latin typeface="Times New Roman" panose="02020603050405020304" pitchFamily="18" charset="0"/>
                        <a:cs typeface="Times New Roman" panose="02020603050405020304" pitchFamily="18" charset="0"/>
                      </a:rPr>
                      <m:t>°</m:t>
                    </m:r>
                  </m:oMath>
                </a14:m>
                <a:endParaRPr lang="en-US" sz="2800" b="0" i="0" dirty="0">
                  <a:solidFill>
                    <a:schemeClr val="bg1"/>
                  </a:solidFill>
                  <a:latin typeface="Times New Roman" panose="02020603050405020304" pitchFamily="18" charset="0"/>
                  <a:cs typeface="Times New Roman" panose="02020603050405020304" pitchFamily="18" charset="0"/>
                </a:endParaRPr>
              </a:p>
              <a:p>
                <a:pPr algn="just">
                  <a:spcBef>
                    <a:spcPts val="400"/>
                  </a:spcBef>
                  <a:spcAft>
                    <a:spcPts val="400"/>
                  </a:spcAft>
                </a:pPr>
                <a:r>
                  <a:rPr lang="en-US" sz="2800" dirty="0">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AHC</m:t>
                        </m:r>
                      </m:e>
                    </m:acc>
                    <m:r>
                      <m:rPr>
                        <m:nor/>
                      </m:rPr>
                      <a:rPr lang="en-US" sz="2800" b="0" i="1" smtClean="0">
                        <a:solidFill>
                          <a:schemeClr val="bg1"/>
                        </a:solidFill>
                        <a:latin typeface="Cambria Math" panose="02040503050406030204" pitchFamily="18" charset="0"/>
                      </a:rPr>
                      <m:t> </m:t>
                    </m:r>
                    <m:r>
                      <m:rPr>
                        <m:nor/>
                      </m:rPr>
                      <a:rPr lang="en-US" sz="2800" b="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ADC</m:t>
                        </m:r>
                      </m:e>
                    </m:acc>
                  </m:oMath>
                </a14:m>
                <a:endPar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400"/>
                  </a:spcBef>
                  <a:spcAft>
                    <a:spcPts val="400"/>
                  </a:spcAft>
                </a:pPr>
                <a:r>
                  <a:rPr lang="en-US" sz="2800" dirty="0">
                    <a:solidFill>
                      <a:schemeClr val="bg1"/>
                    </a:solidFill>
                    <a:latin typeface="Times New Roman" panose="02020603050405020304" pitchFamily="18" charset="0"/>
                    <a:cs typeface="Times New Roman" panose="02020603050405020304" pitchFamily="18" charset="0"/>
                  </a:rPr>
                  <a:t>c)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ADC</m:t>
                        </m:r>
                      </m:e>
                    </m:acc>
                    <m:r>
                      <m:rPr>
                        <m:nor/>
                      </m:rPr>
                      <a:rPr lang="en-US" sz="2800" b="0" i="1" smtClean="0">
                        <a:solidFill>
                          <a:schemeClr val="bg1"/>
                        </a:solidFill>
                        <a:latin typeface="Cambria Math" panose="02040503050406030204" pitchFamily="18" charset="0"/>
                      </a:rPr>
                      <m:t> </m:t>
                    </m:r>
                    <m:r>
                      <m:rPr>
                        <m:nor/>
                      </m:rPr>
                      <a:rPr lang="en-US" sz="2800" b="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b="0" i="1">
                            <a:solidFill>
                              <a:schemeClr val="bg1"/>
                            </a:solidFill>
                            <a:latin typeface="Times New Roman" panose="02020603050405020304" pitchFamily="18" charset="0"/>
                            <a:cs typeface="Times New Roman" panose="02020603050405020304" pitchFamily="18" charset="0"/>
                          </a:rPr>
                          <m:t>BAM</m:t>
                        </m:r>
                      </m:e>
                    </m:acc>
                    <m:r>
                      <m:rPr>
                        <m:nor/>
                      </m:rPr>
                      <a:rPr lang="en-US" sz="2800" b="0" i="0" smtClean="0">
                        <a:solidFill>
                          <a:schemeClr val="bg1"/>
                        </a:solidFill>
                        <a:latin typeface="Cambria Math" panose="02040503050406030204" pitchFamily="18" charset="0"/>
                      </a:rPr>
                      <m:t> </m:t>
                    </m:r>
                    <m:r>
                      <m:rPr>
                        <m:nor/>
                      </m:rPr>
                      <a:rPr lang="en-US" sz="2800" b="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a:solidFill>
                          <a:schemeClr val="bg1"/>
                        </a:solidFill>
                        <a:latin typeface="Times New Roman" panose="02020603050405020304" pitchFamily="18" charset="0"/>
                        <a:cs typeface="Times New Roman" panose="02020603050405020304" pitchFamily="18" charset="0"/>
                      </a:rPr>
                      <m:t>90</m:t>
                    </m:r>
                    <m:r>
                      <m:rPr>
                        <m:nor/>
                      </m:rPr>
                      <a:rPr lang="en-US" sz="2800" b="0" i="0">
                        <a:solidFill>
                          <a:schemeClr val="bg1"/>
                        </a:solidFill>
                        <a:latin typeface="Times New Roman" panose="02020603050405020304" pitchFamily="18" charset="0"/>
                        <a:cs typeface="Times New Roman" panose="02020603050405020304" pitchFamily="18" charset="0"/>
                      </a:rPr>
                      <m:t>°</m:t>
                    </m:r>
                  </m:oMath>
                </a14:m>
                <a:endPar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0E5F171-61F6-29F2-5F0B-D243E1829494}"/>
                  </a:ext>
                </a:extLst>
              </p:cNvPr>
              <p:cNvSpPr txBox="1">
                <a:spLocks noRot="1" noChangeAspect="1" noMove="1" noResize="1" noEditPoints="1" noAdjustHandles="1" noChangeArrowheads="1" noChangeShapeType="1" noTextEdit="1"/>
              </p:cNvSpPr>
              <p:nvPr/>
            </p:nvSpPr>
            <p:spPr>
              <a:xfrm>
                <a:off x="596347" y="645431"/>
                <a:ext cx="8700053" cy="3031792"/>
              </a:xfrm>
              <a:prstGeom prst="rect">
                <a:avLst/>
              </a:prstGeom>
              <a:blipFill>
                <a:blip r:embed="rId4"/>
                <a:stretch>
                  <a:fillRect l="-1472" t="-2213" r="-2453" b="-482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6A2684E-288A-F309-8585-594D023FA88A}"/>
              </a:ext>
            </a:extLst>
          </p:cNvPr>
          <p:cNvPicPr>
            <a:picLocks noChangeAspect="1"/>
          </p:cNvPicPr>
          <p:nvPr/>
        </p:nvPicPr>
        <p:blipFill>
          <a:blip r:embed="rId5"/>
          <a:stretch>
            <a:fillRect/>
          </a:stretch>
        </p:blipFill>
        <p:spPr>
          <a:xfrm>
            <a:off x="6474333" y="1744593"/>
            <a:ext cx="3743094" cy="3596716"/>
          </a:xfrm>
          <a:prstGeom prst="rect">
            <a:avLst/>
          </a:prstGeom>
        </p:spPr>
      </p:pic>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BAFFA93-B3A4-1E48-1D60-FD5FB8944AA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rcRect l="17382" r="20120" b="2"/>
          <a:stretch/>
        </p:blipFill>
        <p:spPr>
          <a:xfrm>
            <a:off x="10023471" y="137468"/>
            <a:ext cx="2017427" cy="201742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Đồng hồ đếm ngược 4 phút - 4 minutes timer - Hailist" descr="OPL20U25GSXzBJYl68kk8uQGfFKzs7yb1M4KJWUiLk6ZEvGF+qCIPSnY57AbBFCvTW(2023.15.95.THAO TRAN. 0989457818)95+K4lPs7H94VUqPe2XwIsfPRnrXQE//QTEXxb8/8N4CNc6FpgZahzpTjFhMzSA7T/nHJa11DE8Ng2TP3iAmRczFlmslSuUNOgUeb6yRvs0=">
            <a:hlinkClick r:id="" action="ppaction://media"/>
            <a:extLst>
              <a:ext uri="{FF2B5EF4-FFF2-40B4-BE49-F238E27FC236}">
                <a16:creationId xmlns:a16="http://schemas.microsoft.com/office/drawing/2014/main" id="{4B67D164-0EEF-397D-A9F3-8B9A6CB892D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60994" y="5209309"/>
            <a:ext cx="2931006" cy="1648691"/>
          </a:xfrm>
          <a:prstGeom prst="ellipse">
            <a:avLst/>
          </a:prstGeom>
          <a:ln>
            <a:noFill/>
          </a:ln>
          <a:effectLst>
            <a:softEdge rad="112500"/>
          </a:effectLst>
        </p:spPr>
      </p:pic>
      <p:pic>
        <p:nvPicPr>
          <p:cNvPr id="7" name="Picture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1282" y="267421"/>
            <a:ext cx="1601791" cy="1601791"/>
          </a:xfrm>
          <a:prstGeom prst="rect">
            <a:avLst/>
          </a:prstGeom>
        </p:spPr>
      </p:pic>
    </p:spTree>
    <p:extLst>
      <p:ext uri="{BB962C8B-B14F-4D97-AF65-F5344CB8AC3E}">
        <p14:creationId xmlns:p14="http://schemas.microsoft.com/office/powerpoint/2010/main" val="112719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md type="call" cmd="stop">
                                      <p:cBhvr>
                                        <p:cTn id="29" dur="1">
                                          <p:stCondLst>
                                            <p:cond delay="499"/>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6"/>
                </p:tgtEl>
              </p:cMediaNode>
            </p:vide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186654" y="1402424"/>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3)</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FDD48F-40B7-4373-D86F-91727E3F91DC}"/>
              </a:ext>
            </a:extLst>
          </p:cNvPr>
          <p:cNvPicPr>
            <a:picLocks noChangeAspect="1"/>
          </p:cNvPicPr>
          <p:nvPr/>
        </p:nvPicPr>
        <p:blipFill>
          <a:blip r:embed="rId2"/>
          <a:stretch>
            <a:fillRect/>
          </a:stretch>
        </p:blipFill>
        <p:spPr>
          <a:xfrm>
            <a:off x="8691677" y="1478413"/>
            <a:ext cx="3264810" cy="313713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540570-BB6D-1D7F-F82B-7C3D7DE2B074}"/>
                  </a:ext>
                </a:extLst>
              </p:cNvPr>
              <p:cNvSpPr txBox="1"/>
              <p:nvPr/>
            </p:nvSpPr>
            <p:spPr>
              <a:xfrm>
                <a:off x="794522" y="373826"/>
                <a:ext cx="10641495" cy="5743560"/>
              </a:xfrm>
              <a:prstGeom prst="rect">
                <a:avLst/>
              </a:prstGeom>
              <a:noFill/>
            </p:spPr>
            <p:txBody>
              <a:bodyPr wrap="square">
                <a:spAutoFit/>
              </a:bodyPr>
              <a:lstStyle/>
              <a:p>
                <a:pPr algn="ctr">
                  <a:spcBef>
                    <a:spcPts val="400"/>
                  </a:spcBef>
                  <a:spcAft>
                    <a:spcPts val="4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Giải.</a:t>
                </a:r>
              </a:p>
              <a:p>
                <a:pPr marL="342900" indent="-342900">
                  <a:spcBef>
                    <a:spcPts val="400"/>
                  </a:spcBef>
                  <a:spcAft>
                    <a:spcPts val="400"/>
                  </a:spcAft>
                  <a:buAutoNum type="alphaLcParenR"/>
                </a:pPr>
                <a14:m>
                  <m:oMath xmlns:m="http://schemas.openxmlformats.org/officeDocument/2006/math">
                    <m:r>
                      <m:rPr>
                        <m:nor/>
                      </m:rPr>
                      <a:rPr lang="en-US" sz="3200" b="0" i="0" smtClean="0">
                        <a:solidFill>
                          <a:schemeClr val="bg1"/>
                        </a:solidFill>
                        <a:latin typeface="Times New Roman" panose="02020603050405020304" pitchFamily="18" charset="0"/>
                        <a:cs typeface="Times New Roman" panose="02020603050405020304" pitchFamily="18" charset="0"/>
                      </a:rPr>
                      <m:t>Δ</m:t>
                    </m:r>
                    <m:r>
                      <m:rPr>
                        <m:nor/>
                      </m:rPr>
                      <a:rPr lang="en-US" sz="3200" b="0" i="1" smtClean="0">
                        <a:solidFill>
                          <a:schemeClr val="bg1"/>
                        </a:solidFill>
                        <a:latin typeface="Times New Roman" panose="02020603050405020304" pitchFamily="18" charset="0"/>
                        <a:cs typeface="Times New Roman" panose="02020603050405020304" pitchFamily="18" charset="0"/>
                      </a:rPr>
                      <m:t>ABC</m:t>
                    </m:r>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 tam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nhọn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AM</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cắt</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tại</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t>
                </a:r>
              </a:p>
              <a:p>
                <a:pPr>
                  <a:spcBef>
                    <a:spcPts val="400"/>
                  </a:spcBef>
                  <a:spcAft>
                    <a:spcPts val="4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b="0" i="1">
                        <a:solidFill>
                          <a:schemeClr val="bg1"/>
                        </a:solidFill>
                        <a:latin typeface="Times New Roman" panose="02020603050405020304" pitchFamily="18" charset="0"/>
                        <a:cs typeface="Times New Roman" panose="02020603050405020304" pitchFamily="18" charset="0"/>
                      </a:rPr>
                      <m:t>AM</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1">
                        <a:solidFill>
                          <a:schemeClr val="bg1"/>
                        </a:solidFill>
                        <a:latin typeface="Times New Roman" panose="02020603050405020304" pitchFamily="18" charset="0"/>
                        <a:cs typeface="Times New Roman" panose="02020603050405020304" pitchFamily="18" charset="0"/>
                      </a:rPr>
                      <m:t>BC</m:t>
                    </m:r>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bg1"/>
                        </a:solidFill>
                        <a:latin typeface="Times New Roman" panose="02020603050405020304" pitchFamily="18" charset="0"/>
                        <a:cs typeface="Times New Roman" panose="02020603050405020304" pitchFamily="18" charset="0"/>
                      </a:rPr>
                      <m:t>CN</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1">
                        <a:solidFill>
                          <a:schemeClr val="bg1"/>
                        </a:solidFill>
                        <a:latin typeface="Times New Roman" panose="02020603050405020304" pitchFamily="18" charset="0"/>
                        <a:cs typeface="Times New Roman" panose="02020603050405020304" pitchFamily="18" charset="0"/>
                      </a:rPr>
                      <m:t>AB</m:t>
                    </m:r>
                  </m:oMath>
                </a14:m>
                <a:endParaRPr lang="en-US" sz="3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b="0" i="1">
                            <a:solidFill>
                              <a:schemeClr val="bg1"/>
                            </a:solidFill>
                            <a:latin typeface="Times New Roman" panose="02020603050405020304" pitchFamily="18" charset="0"/>
                            <a:cs typeface="Times New Roman" panose="02020603050405020304" pitchFamily="18" charset="0"/>
                          </a:rPr>
                          <m:t>HMB</m:t>
                        </m:r>
                      </m:e>
                    </m:acc>
                    <m:r>
                      <m:rPr>
                        <m:nor/>
                      </m:rPr>
                      <a:rPr lang="en-US" sz="3200" b="0" i="0" smtClean="0">
                        <a:solidFill>
                          <a:schemeClr val="bg1"/>
                        </a:solidFill>
                        <a:latin typeface="Cambria Math" panose="020405030504060302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90</m:t>
                    </m:r>
                    <m:r>
                      <m:rPr>
                        <m:nor/>
                      </m:rPr>
                      <a:rPr lang="en-US" sz="3200" b="0" i="0">
                        <a:solidFill>
                          <a:schemeClr val="bg1"/>
                        </a:solidFill>
                        <a:latin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b="0" i="1">
                            <a:solidFill>
                              <a:schemeClr val="bg1"/>
                            </a:solidFill>
                            <a:latin typeface="Times New Roman" panose="02020603050405020304" pitchFamily="18" charset="0"/>
                            <a:cs typeface="Times New Roman" panose="02020603050405020304" pitchFamily="18" charset="0"/>
                          </a:rPr>
                          <m:t>HNB</m:t>
                        </m:r>
                      </m:e>
                    </m:acc>
                    <m:r>
                      <a:rPr lang="en-US" sz="3200" b="0" i="1" smtClean="0">
                        <a:solidFill>
                          <a:schemeClr val="bg1"/>
                        </a:solidFill>
                        <a:latin typeface="Cambria Math" panose="020405030504060302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90</m:t>
                    </m:r>
                    <m:r>
                      <m:rPr>
                        <m:nor/>
                      </m:rPr>
                      <a:rPr lang="en-US" sz="3200" b="0" i="0">
                        <a:solidFill>
                          <a:schemeClr val="bg1"/>
                        </a:solidFill>
                        <a:latin typeface="Times New Roman" panose="02020603050405020304" pitchFamily="18" charset="0"/>
                        <a:cs typeface="Times New Roman" panose="02020603050405020304" pitchFamily="18" charset="0"/>
                      </a:rPr>
                      <m:t>°</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HMBN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b="0" i="1">
                            <a:solidFill>
                              <a:schemeClr val="bg1"/>
                            </a:solidFill>
                            <a:latin typeface="Times New Roman" panose="02020603050405020304" pitchFamily="18" charset="0"/>
                            <a:cs typeface="Times New Roman" panose="02020603050405020304" pitchFamily="18" charset="0"/>
                          </a:rPr>
                          <m:t>HMB</m:t>
                        </m:r>
                      </m:e>
                    </m:acc>
                    <m:r>
                      <m:rPr>
                        <m:nor/>
                      </m:rPr>
                      <a:rPr lang="en-US" sz="3200" b="0" i="0" smtClean="0">
                        <a:solidFill>
                          <a:schemeClr val="bg1"/>
                        </a:solidFill>
                        <a:latin typeface="Cambria Math" panose="020405030504060302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90</m:t>
                    </m:r>
                    <m:r>
                      <m:rPr>
                        <m:nor/>
                      </m:rPr>
                      <a:rPr lang="en-US" sz="3200" b="0" i="0">
                        <a:solidFill>
                          <a:schemeClr val="bg1"/>
                        </a:solidFill>
                        <a:latin typeface="Times New Roman" panose="02020603050405020304" pitchFamily="18" charset="0"/>
                        <a:cs typeface="Times New Roman" panose="02020603050405020304" pitchFamily="18" charset="0"/>
                      </a:rPr>
                      <m:t>°</m:t>
                    </m:r>
                  </m:oMath>
                </a14:m>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b="0" i="1">
                            <a:solidFill>
                              <a:schemeClr val="bg1"/>
                            </a:solidFill>
                            <a:latin typeface="Times New Roman" panose="02020603050405020304" pitchFamily="18" charset="0"/>
                            <a:cs typeface="Times New Roman" panose="02020603050405020304" pitchFamily="18" charset="0"/>
                          </a:rPr>
                          <m:t>HNB</m:t>
                        </m:r>
                      </m:e>
                    </m:acc>
                    <m:r>
                      <m:rPr>
                        <m:nor/>
                      </m:rPr>
                      <a:rPr lang="en-US" sz="3200" b="0" i="0" smtClean="0">
                        <a:solidFill>
                          <a:schemeClr val="bg1"/>
                        </a:solidFill>
                        <a:latin typeface="Cambria Math" panose="020405030504060302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90</m:t>
                    </m:r>
                    <m:r>
                      <m:rPr>
                        <m:nor/>
                      </m:rPr>
                      <a:rPr lang="en-US" sz="3200" b="0" i="0">
                        <a:solidFill>
                          <a:schemeClr val="bg1"/>
                        </a:solidFill>
                        <a:latin typeface="Times New Roman" panose="02020603050405020304" pitchFamily="18" charset="0"/>
                        <a:cs typeface="Times New Roman" panose="02020603050405020304" pitchFamily="18" charset="0"/>
                      </a:rPr>
                      <m:t>°</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b="0" i="1">
                            <a:solidFill>
                              <a:schemeClr val="bg1"/>
                            </a:solidFill>
                            <a:latin typeface="Times New Roman" panose="02020603050405020304" pitchFamily="18" charset="0"/>
                            <a:cs typeface="Times New Roman" panose="02020603050405020304" pitchFamily="18" charset="0"/>
                          </a:rPr>
                          <m:t>MHN</m:t>
                        </m:r>
                      </m:e>
                    </m:acc>
                    <m:r>
                      <m:rPr>
                        <m:nor/>
                      </m:rPr>
                      <a:rPr lang="en-US" sz="3200" b="0" i="0" smtClean="0">
                        <a:solidFill>
                          <a:schemeClr val="bg1"/>
                        </a:solidFill>
                        <a:latin typeface="Cambria Math" panose="020405030504060302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m:t>
                    </m:r>
                    <m:acc>
                      <m:accPr>
                        <m:chr m:val="̂"/>
                        <m:ctrlPr>
                          <a:rPr lang="vi-VN" sz="3200" i="1">
                            <a:solidFill>
                              <a:schemeClr val="bg1"/>
                            </a:solidFill>
                            <a:latin typeface="Cambria Math" panose="02040503050406030204" pitchFamily="18" charset="0"/>
                          </a:rPr>
                        </m:ctrlPr>
                      </m:accPr>
                      <m:e>
                        <m:r>
                          <m:rPr>
                            <m:nor/>
                          </m:rPr>
                          <a:rPr lang="en-US" sz="3200" b="0" i="1" smtClean="0">
                            <a:solidFill>
                              <a:schemeClr val="bg1"/>
                            </a:solidFill>
                            <a:latin typeface="Cambria Math" panose="02040503050406030204" pitchFamily="18" charset="0"/>
                          </a:rPr>
                          <m:t> </m:t>
                        </m:r>
                        <m:r>
                          <m:rPr>
                            <m:nor/>
                          </m:rPr>
                          <a:rPr lang="en-US" sz="3200" b="0" i="1">
                            <a:solidFill>
                              <a:schemeClr val="bg1"/>
                            </a:solidFill>
                            <a:latin typeface="Times New Roman" panose="02020603050405020304" pitchFamily="18" charset="0"/>
                            <a:cs typeface="Times New Roman" panose="02020603050405020304" pitchFamily="18" charset="0"/>
                          </a:rPr>
                          <m:t>MBN</m:t>
                        </m:r>
                      </m:e>
                    </m:acc>
                  </m:oMath>
                </a14:m>
                <a:endParaRPr lang="en-US" sz="3200" i="1" dirty="0">
                  <a:solidFill>
                    <a:schemeClr val="bg1"/>
                  </a:solidFill>
                  <a:latin typeface="Times New Roman" panose="02020603050405020304" pitchFamily="18" charset="0"/>
                  <a:cs typeface="Times New Roman" panose="02020603050405020304" pitchFamily="18" charset="0"/>
                </a:endParaRPr>
              </a:p>
              <a:p>
                <a:pPr>
                  <a:spcBef>
                    <a:spcPts val="400"/>
                  </a:spcBef>
                  <a:spcAft>
                    <a:spcPts val="400"/>
                  </a:spcAft>
                </a:pPr>
                <a14:m>
                  <m:oMath xmlns:m="http://schemas.openxmlformats.org/officeDocument/2006/math">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a:solidFill>
                          <a:schemeClr val="bg1"/>
                        </a:solidFill>
                        <a:latin typeface="Times New Roman" panose="02020603050405020304" pitchFamily="18" charset="0"/>
                        <a:cs typeface="Times New Roman" panose="02020603050405020304" pitchFamily="18" charset="0"/>
                      </a:rPr>
                      <m:t>360</m:t>
                    </m:r>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a:solidFill>
                          <a:schemeClr val="bg1"/>
                        </a:solidFill>
                        <a:latin typeface="Times New Roman" panose="02020603050405020304" pitchFamily="18" charset="0"/>
                        <a:cs typeface="Times New Roman" panose="020206030504050203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 </m:t>
                    </m:r>
                    <m:acc>
                      <m:accPr>
                        <m:chr m:val="̂"/>
                        <m:ctrlPr>
                          <a:rPr lang="vi-VN" sz="3200" i="1">
                            <a:solidFill>
                              <a:schemeClr val="bg1"/>
                            </a:solidFill>
                            <a:latin typeface="Cambria Math" panose="02040503050406030204" pitchFamily="18" charset="0"/>
                          </a:rPr>
                        </m:ctrlPr>
                      </m:accPr>
                      <m:e>
                        <m:r>
                          <m:rPr>
                            <m:nor/>
                          </m:rPr>
                          <a:rPr lang="en-US" sz="3200" b="0" i="1">
                            <a:solidFill>
                              <a:schemeClr val="bg1"/>
                            </a:solidFill>
                            <a:latin typeface="Times New Roman" panose="02020603050405020304" pitchFamily="18" charset="0"/>
                            <a:cs typeface="Times New Roman" panose="02020603050405020304" pitchFamily="18" charset="0"/>
                          </a:rPr>
                          <m:t>HMB</m:t>
                        </m:r>
                      </m:e>
                    </m:acc>
                    <m:r>
                      <m:rPr>
                        <m:nor/>
                      </m:rPr>
                      <a:rPr lang="en-US" sz="3200" b="0" i="0" smtClean="0">
                        <a:solidFill>
                          <a:schemeClr val="bg1"/>
                        </a:solidFill>
                        <a:latin typeface="Cambria Math" panose="020405030504060302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acc>
                      <m:accPr>
                        <m:chr m:val="̂"/>
                        <m:ctrlPr>
                          <a:rPr lang="vi-VN" sz="3200" i="1">
                            <a:solidFill>
                              <a:schemeClr val="bg1"/>
                            </a:solidFill>
                            <a:latin typeface="Cambria Math" panose="02040503050406030204" pitchFamily="18" charset="0"/>
                          </a:rPr>
                        </m:ctrlPr>
                      </m:accPr>
                      <m:e>
                        <m:r>
                          <m:rPr>
                            <m:nor/>
                          </m:rPr>
                          <a:rPr lang="en-US" sz="3200" b="0" i="1">
                            <a:solidFill>
                              <a:schemeClr val="bg1"/>
                            </a:solidFill>
                            <a:latin typeface="Times New Roman" panose="02020603050405020304" pitchFamily="18" charset="0"/>
                            <a:cs typeface="Times New Roman" panose="02020603050405020304" pitchFamily="18" charset="0"/>
                          </a:rPr>
                          <m:t>HNB</m:t>
                        </m:r>
                      </m:e>
                    </m:acc>
                  </m:oMath>
                </a14:m>
                <a:r>
                  <a:rPr lang="en-US" sz="3200" b="0" i="1" dirty="0">
                    <a:solidFill>
                      <a:schemeClr val="bg1"/>
                    </a:solidFill>
                    <a:latin typeface="Times New Roman" panose="02020603050405020304" pitchFamily="18" charset="0"/>
                    <a:cs typeface="Times New Roman" panose="02020603050405020304" pitchFamily="18" charset="0"/>
                  </a:rPr>
                  <a:t> </a:t>
                </a:r>
                <a:r>
                  <a:rPr lang="en-US" sz="3200" b="0" dirty="0">
                    <a:solidFill>
                      <a:schemeClr val="bg1"/>
                    </a:solidFill>
                    <a:latin typeface="Times New Roman" panose="02020603050405020304" pitchFamily="18" charset="0"/>
                    <a:cs typeface="Times New Roman" panose="02020603050405020304" pitchFamily="18" charset="0"/>
                  </a:rPr>
                  <a:t>(</a:t>
                </a:r>
                <a:r>
                  <a:rPr lang="en-US" sz="3200" b="0" dirty="0" err="1">
                    <a:solidFill>
                      <a:schemeClr val="bg1"/>
                    </a:solidFill>
                    <a:latin typeface="Times New Roman" panose="02020603050405020304" pitchFamily="18" charset="0"/>
                    <a:cs typeface="Times New Roman" panose="02020603050405020304" pitchFamily="18" charset="0"/>
                  </a:rPr>
                  <a:t>tổng</a:t>
                </a:r>
                <a:r>
                  <a:rPr lang="en-US" sz="3200" b="0" dirty="0">
                    <a:solidFill>
                      <a:schemeClr val="bg1"/>
                    </a:solidFill>
                    <a:latin typeface="Times New Roman" panose="02020603050405020304" pitchFamily="18" charset="0"/>
                    <a:cs typeface="Times New Roman" panose="02020603050405020304" pitchFamily="18" charset="0"/>
                  </a:rPr>
                  <a:t> 4 </a:t>
                </a:r>
                <a:r>
                  <a:rPr lang="en-US" sz="3200" b="0" dirty="0" err="1">
                    <a:solidFill>
                      <a:schemeClr val="bg1"/>
                    </a:solidFill>
                    <a:latin typeface="Times New Roman" panose="02020603050405020304" pitchFamily="18" charset="0"/>
                    <a:cs typeface="Times New Roman" panose="02020603050405020304" pitchFamily="18" charset="0"/>
                  </a:rPr>
                  <a:t>góc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trong</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một</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tư</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giác</a:t>
                </a:r>
                <a:r>
                  <a:rPr lang="en-US" sz="3200" b="0" dirty="0">
                    <a:solidFill>
                      <a:schemeClr val="bg1"/>
                    </a:solidFill>
                    <a:latin typeface="Times New Roman" panose="02020603050405020304" pitchFamily="18" charset="0"/>
                    <a:cs typeface="Times New Roman" panose="02020603050405020304" pitchFamily="18" charset="0"/>
                  </a:rPr>
                  <a:t>)</a:t>
                </a:r>
              </a:p>
              <a:p>
                <a:pPr>
                  <a:spcBef>
                    <a:spcPts val="400"/>
                  </a:spcBef>
                  <a:spcAft>
                    <a:spcPts val="400"/>
                  </a:spcAft>
                </a:pPr>
                <a14:m>
                  <m:oMathPara xmlns:m="http://schemas.openxmlformats.org/officeDocument/2006/math">
                    <m:oMathParaPr>
                      <m:jc m:val="left"/>
                    </m:oMathParaPr>
                    <m:oMath xmlns:m="http://schemas.openxmlformats.org/officeDocument/2006/math">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i="0">
                          <a:solidFill>
                            <a:schemeClr val="bg1"/>
                          </a:solidFill>
                          <a:latin typeface="Times New Roman" panose="02020603050405020304" pitchFamily="18" charset="0"/>
                          <a:cs typeface="Times New Roman" panose="02020603050405020304" pitchFamily="18" charset="0"/>
                        </a:rPr>
                        <m:t>360</m:t>
                      </m:r>
                      <m:r>
                        <m:rPr>
                          <m:nor/>
                        </m:rPr>
                        <a:rPr lang="en-US" sz="3200" i="0">
                          <a:solidFill>
                            <a:schemeClr val="bg1"/>
                          </a:solidFill>
                          <a:latin typeface="Times New Roman" panose="02020603050405020304" pitchFamily="18" charset="0"/>
                          <a:cs typeface="Times New Roman" panose="02020603050405020304" pitchFamily="18" charset="0"/>
                        </a:rPr>
                        <m:t>°</m:t>
                      </m:r>
                      <m:r>
                        <m:rPr>
                          <m:nor/>
                        </m:rPr>
                        <a:rPr lang="en-US" sz="3200" i="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cs typeface="Times New Roman" panose="02020603050405020304" pitchFamily="18" charset="0"/>
                        </a:rPr>
                        <m:t>90</m:t>
                      </m:r>
                      <m:r>
                        <m:rPr>
                          <m:nor/>
                        </m:rPr>
                        <a:rPr lang="en-US"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0" smtClean="0">
                          <a:solidFill>
                            <a:schemeClr val="bg1"/>
                          </a:solidFill>
                          <a:latin typeface="Times New Roman" panose="02020603050405020304" pitchFamily="18" charset="0"/>
                          <a:cs typeface="Times New Roman" panose="02020603050405020304" pitchFamily="18" charset="0"/>
                        </a:rPr>
                        <m:t>90</m:t>
                      </m:r>
                      <m:r>
                        <m:rPr>
                          <m:nor/>
                        </m:rPr>
                        <a:rPr lang="en-US" sz="320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i="0">
                          <a:solidFill>
                            <a:schemeClr val="bg1"/>
                          </a:solidFill>
                          <a:latin typeface="Times New Roman" panose="02020603050405020304" pitchFamily="18" charset="0"/>
                          <a:cs typeface="Times New Roman" panose="02020603050405020304" pitchFamily="18" charset="0"/>
                        </a:rPr>
                        <m:t>=</m:t>
                      </m:r>
                      <m:r>
                        <m:rPr>
                          <m:nor/>
                        </m:rPr>
                        <a:rPr lang="en-US" sz="3200" b="0" i="0">
                          <a:solidFill>
                            <a:schemeClr val="bg1"/>
                          </a:solidFill>
                          <a:latin typeface="Times New Roman" panose="02020603050405020304" pitchFamily="18" charset="0"/>
                          <a:cs typeface="Times New Roman" panose="02020603050405020304" pitchFamily="18" charset="0"/>
                        </a:rPr>
                        <m:t>180</m:t>
                      </m:r>
                      <m:r>
                        <m:rPr>
                          <m:nor/>
                        </m:rPr>
                        <a:rPr lang="en-US" sz="3200" b="0" i="0">
                          <a:solidFill>
                            <a:schemeClr val="bg1"/>
                          </a:solidFill>
                          <a:latin typeface="Times New Roman" panose="02020603050405020304" pitchFamily="18" charset="0"/>
                          <a:cs typeface="Times New Roman" panose="02020603050405020304" pitchFamily="18" charset="0"/>
                        </a:rPr>
                        <m:t>°</m:t>
                      </m:r>
                    </m:oMath>
                  </m:oMathPara>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Hay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b="0" i="1">
                            <a:solidFill>
                              <a:schemeClr val="bg1"/>
                            </a:solidFill>
                            <a:latin typeface="Times New Roman" panose="02020603050405020304" pitchFamily="18" charset="0"/>
                            <a:cs typeface="Times New Roman" panose="02020603050405020304" pitchFamily="18" charset="0"/>
                          </a:rPr>
                          <m:t>MHN</m:t>
                        </m:r>
                      </m:e>
                    </m:acc>
                    <m:r>
                      <m:rPr>
                        <m:nor/>
                      </m:rPr>
                      <a:rPr lang="en-US" sz="3200" b="0" i="0" smtClean="0">
                        <a:solidFill>
                          <a:schemeClr val="bg1"/>
                        </a:solidFill>
                        <a:latin typeface="Cambria Math" panose="020405030504060302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acc>
                      <m:accPr>
                        <m:chr m:val="̂"/>
                        <m:ctrlPr>
                          <a:rPr lang="vi-VN" sz="3200" i="1">
                            <a:solidFill>
                              <a:schemeClr val="bg1"/>
                            </a:solidFill>
                            <a:latin typeface="Cambria Math" panose="02040503050406030204" pitchFamily="18" charset="0"/>
                          </a:rPr>
                        </m:ctrlPr>
                      </m:accPr>
                      <m:e>
                        <m:r>
                          <m:rPr>
                            <m:nor/>
                          </m:rPr>
                          <a:rPr lang="en-US" sz="3200" b="0" i="1">
                            <a:solidFill>
                              <a:schemeClr val="bg1"/>
                            </a:solidFill>
                            <a:latin typeface="Times New Roman" panose="02020603050405020304" pitchFamily="18" charset="0"/>
                            <a:cs typeface="Times New Roman" panose="02020603050405020304" pitchFamily="18" charset="0"/>
                          </a:rPr>
                          <m:t>ABC</m:t>
                        </m:r>
                      </m:e>
                    </m:acc>
                    <m:r>
                      <a:rPr lang="en-US" sz="3200" b="0" i="1" smtClean="0">
                        <a:solidFill>
                          <a:schemeClr val="bg1"/>
                        </a:solidFill>
                        <a:latin typeface="Cambria Math" panose="020405030504060302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m:t>
                    </m:r>
                    <m:r>
                      <m:rPr>
                        <m:nor/>
                      </m:rPr>
                      <a:rPr lang="en-US" sz="3200" b="0" i="0" smtClean="0">
                        <a:solidFill>
                          <a:schemeClr val="bg1"/>
                        </a:solidFill>
                        <a:latin typeface="Times New Roman" panose="02020603050405020304" pitchFamily="18" charset="0"/>
                        <a:cs typeface="Times New Roman" panose="02020603050405020304" pitchFamily="18" charset="0"/>
                      </a:rPr>
                      <m:t> </m:t>
                    </m:r>
                    <m:r>
                      <m:rPr>
                        <m:nor/>
                      </m:rPr>
                      <a:rPr lang="en-US" sz="3200" b="0" i="0">
                        <a:solidFill>
                          <a:schemeClr val="bg1"/>
                        </a:solidFill>
                        <a:latin typeface="Times New Roman" panose="02020603050405020304" pitchFamily="18" charset="0"/>
                        <a:cs typeface="Times New Roman" panose="02020603050405020304" pitchFamily="18" charset="0"/>
                      </a:rPr>
                      <m:t>180</m:t>
                    </m:r>
                    <m:r>
                      <m:rPr>
                        <m:nor/>
                      </m:rPr>
                      <a:rPr lang="en-US" sz="3200" b="0" i="0">
                        <a:solidFill>
                          <a:schemeClr val="bg1"/>
                        </a:solidFill>
                        <a:latin typeface="Times New Roman" panose="02020603050405020304" pitchFamily="18" charset="0"/>
                        <a:cs typeface="Times New Roman" panose="02020603050405020304" pitchFamily="18" charset="0"/>
                      </a:rPr>
                      <m:t>°</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95540570-BB6D-1D7F-F82B-7C3D7DE2B074}"/>
                  </a:ext>
                </a:extLst>
              </p:cNvPr>
              <p:cNvSpPr txBox="1">
                <a:spLocks noRot="1" noChangeAspect="1" noMove="1" noResize="1" noEditPoints="1" noAdjustHandles="1" noChangeArrowheads="1" noChangeShapeType="1" noTextEdit="1"/>
              </p:cNvSpPr>
              <p:nvPr/>
            </p:nvSpPr>
            <p:spPr>
              <a:xfrm>
                <a:off x="794522" y="373826"/>
                <a:ext cx="10641495" cy="5743560"/>
              </a:xfrm>
              <a:prstGeom prst="rect">
                <a:avLst/>
              </a:prstGeom>
              <a:blipFill>
                <a:blip r:embed="rId3"/>
                <a:stretch>
                  <a:fillRect l="-1432" t="-1060" r="-1432" b="-3181"/>
                </a:stretch>
              </a:blipFill>
            </p:spPr>
            <p:txBody>
              <a:bodyPr/>
              <a:lstStyle/>
              <a:p>
                <a:r>
                  <a:rPr lang="en-US">
                    <a:noFill/>
                  </a:rPr>
                  <a:t> </a:t>
                </a:r>
              </a:p>
            </p:txBody>
          </p:sp>
        </mc:Fallback>
      </mc:AlternateContent>
    </p:spTree>
    <p:extLst>
      <p:ext uri="{BB962C8B-B14F-4D97-AF65-F5344CB8AC3E}">
        <p14:creationId xmlns:p14="http://schemas.microsoft.com/office/powerpoint/2010/main" val="51023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1F117E-7638-FE58-739F-8B9F95EE289A}"/>
                  </a:ext>
                </a:extLst>
              </p:cNvPr>
              <p:cNvSpPr txBox="1"/>
              <p:nvPr/>
            </p:nvSpPr>
            <p:spPr>
              <a:xfrm>
                <a:off x="1022222" y="702099"/>
                <a:ext cx="7569445" cy="5894499"/>
              </a:xfrm>
              <a:prstGeom prst="rect">
                <a:avLst/>
              </a:prstGeom>
              <a:noFill/>
            </p:spPr>
            <p:txBody>
              <a:bodyPr wrap="square">
                <a:spAutoFit/>
              </a:bodyPr>
              <a:lstStyle/>
              <a:p>
                <a:pPr>
                  <a:spcBef>
                    <a:spcPts val="400"/>
                  </a:spcBef>
                  <a:spcAft>
                    <a:spcPts val="400"/>
                  </a:spcAft>
                </a:pP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 có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AHC</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MHN</m:t>
                        </m:r>
                      </m:e>
                    </m:acc>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AHC</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ABC</m:t>
                        </m:r>
                      </m:e>
                    </m:acc>
                    <m:r>
                      <m:rPr>
                        <m:nor/>
                      </m:rPr>
                      <a:rPr lang="en-US" sz="28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p>
              <a:p>
                <a:pPr>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ABCD</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ADC</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ABC</m:t>
                        </m:r>
                      </m:e>
                    </m:acc>
                    <m:r>
                      <m:rPr>
                        <m:nor/>
                      </m:rPr>
                      <a:rPr lang="en-US" sz="28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a:t>
                </a: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AHC</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acc>
                      <m:accPr>
                        <m:chr m:val="̂"/>
                        <m:ctrlPr>
                          <a:rPr lang="vi-VN" sz="2800" i="1">
                            <a:solidFill>
                              <a:schemeClr val="bg1"/>
                            </a:solidFill>
                            <a:effectLst/>
                            <a:latin typeface="Cambria Math" panose="02040503050406030204" pitchFamily="18" charset="0"/>
                          </a:rPr>
                        </m:ctrlPr>
                      </m:accPr>
                      <m:e>
                        <m:r>
                          <m:rPr>
                            <m:nor/>
                          </m:rPr>
                          <a:rPr lang="en-US" sz="2800" b="0" i="1" smtClean="0">
                            <a:solidFill>
                              <a:schemeClr val="bg1"/>
                            </a:solidFill>
                            <a:effectLst/>
                            <a:latin typeface="Cambria Math" panose="020405030504060302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ADC</m:t>
                        </m:r>
                      </m:e>
                    </m:acc>
                  </m:oMath>
                </a14:m>
                <a:endPar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m:t>
                    </m:r>
                    <m:r>
                      <m:rPr>
                        <m:nor/>
                      </m:rPr>
                      <a:rPr lang="en-US" sz="280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AHN</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AHN</m:t>
                        </m:r>
                      </m:e>
                    </m:acc>
                    <m:r>
                      <m:rPr>
                        <m:nor/>
                      </m:rPr>
                      <a:rPr lang="en-US" sz="2800" b="0" i="1" smtClean="0">
                        <a:solidFill>
                          <a:schemeClr val="bg1"/>
                        </a:solidFill>
                        <a:latin typeface="Cambria Math" panose="020405030504060302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HAN</m:t>
                        </m:r>
                      </m:e>
                    </m:acc>
                    <m:r>
                      <m:rPr>
                        <m:nor/>
                      </m:rPr>
                      <a:rPr lang="en-US" sz="2800" b="0" i="1" smtClean="0">
                        <a:solidFill>
                          <a:schemeClr val="bg1"/>
                        </a:solidFill>
                        <a:latin typeface="Cambria Math" panose="02040503050406030204" pitchFamily="18" charset="0"/>
                      </a:rPr>
                      <m:t> </m:t>
                    </m:r>
                    <m:r>
                      <m:rPr>
                        <m:nor/>
                      </m:rPr>
                      <a:rPr lang="en-US" sz="2800" i="1">
                        <a:solidFill>
                          <a:schemeClr val="bg1"/>
                        </a:solidFill>
                        <a:latin typeface="Times New Roman" panose="02020603050405020304" pitchFamily="18" charset="0"/>
                        <a:cs typeface="Times New Roman" panose="02020603050405020304" pitchFamily="18" charset="0"/>
                      </a:rPr>
                      <m:t>+</m:t>
                    </m:r>
                    <m:r>
                      <m:rPr>
                        <m:nor/>
                      </m:rPr>
                      <a:rPr lang="en-US" sz="2800" b="0" i="1"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HNA</m:t>
                        </m:r>
                        <m:r>
                          <m:rPr>
                            <m:nor/>
                          </m:rPr>
                          <a:rPr lang="en-US" sz="2800" b="0" i="1" smtClean="0">
                            <a:solidFill>
                              <a:schemeClr val="bg1"/>
                            </a:solidFill>
                            <a:latin typeface="Times New Roman" panose="02020603050405020304" pitchFamily="18" charset="0"/>
                            <a:cs typeface="Times New Roman" panose="02020603050405020304" pitchFamily="18" charset="0"/>
                          </a:rPr>
                          <m:t> </m:t>
                        </m:r>
                      </m:e>
                    </m:acc>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180</m:t>
                    </m:r>
                    <m:r>
                      <m:rPr>
                        <m:nor/>
                      </m:rPr>
                      <a:rPr lang="en-US" sz="2800" i="0">
                        <a:solidFill>
                          <a:schemeClr val="bg1"/>
                        </a:solidFill>
                        <a:latin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AHN</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fr-FR"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AHC</m:t>
                        </m:r>
                      </m:e>
                    </m:acc>
                    <m:r>
                      <m:rPr>
                        <m:nor/>
                      </m:rPr>
                      <a:rPr lang="en-US" sz="28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fr-FR"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(hai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AHC</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HAN</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ANH</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BAM</m:t>
                        </m:r>
                      </m:e>
                    </m:acc>
                    <m:r>
                      <m:rPr>
                        <m:nor/>
                      </m:rPr>
                      <a:rPr lang="en-US" sz="28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90</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AHC</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ADC</m:t>
                        </m:r>
                      </m:e>
                    </m:acc>
                  </m:oMath>
                </a14:m>
                <a:endPar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Vậy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ADC</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BAM</m:t>
                        </m:r>
                      </m:e>
                    </m:acc>
                    <m:r>
                      <m:rPr>
                        <m:nor/>
                      </m:rPr>
                      <a:rPr lang="en-US" sz="28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90</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951F117E-7638-FE58-739F-8B9F95EE289A}"/>
                  </a:ext>
                </a:extLst>
              </p:cNvPr>
              <p:cNvSpPr txBox="1">
                <a:spLocks noRot="1" noChangeAspect="1" noMove="1" noResize="1" noEditPoints="1" noAdjustHandles="1" noChangeArrowheads="1" noChangeShapeType="1" noTextEdit="1"/>
              </p:cNvSpPr>
              <p:nvPr/>
            </p:nvSpPr>
            <p:spPr>
              <a:xfrm>
                <a:off x="1022222" y="702099"/>
                <a:ext cx="7569445" cy="5894499"/>
              </a:xfrm>
              <a:prstGeom prst="rect">
                <a:avLst/>
              </a:prstGeom>
              <a:blipFill>
                <a:blip r:embed="rId2"/>
                <a:stretch>
                  <a:fillRect l="-1692" t="-724" r="-2337" b="-196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10ABEA3-0348-2157-3301-04A22BB7CE6E}"/>
              </a:ext>
            </a:extLst>
          </p:cNvPr>
          <p:cNvPicPr>
            <a:picLocks noChangeAspect="1"/>
          </p:cNvPicPr>
          <p:nvPr/>
        </p:nvPicPr>
        <p:blipFill>
          <a:blip r:embed="rId3"/>
          <a:stretch>
            <a:fillRect/>
          </a:stretch>
        </p:blipFill>
        <p:spPr>
          <a:xfrm>
            <a:off x="8289881" y="1095237"/>
            <a:ext cx="3663581" cy="3520312"/>
          </a:xfrm>
          <a:prstGeom prst="rect">
            <a:avLst/>
          </a:prstGeom>
        </p:spPr>
      </p:pic>
    </p:spTree>
    <p:extLst>
      <p:ext uri="{BB962C8B-B14F-4D97-AF65-F5344CB8AC3E}">
        <p14:creationId xmlns:p14="http://schemas.microsoft.com/office/powerpoint/2010/main" val="34174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Effect transition="in" filter="fade">
                                      <p:cBhvr>
                                        <p:cTn id="47" dur="500"/>
                                        <p:tgtEl>
                                          <p:spTgt spid="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8" end="8"/>
                                            </p:txEl>
                                          </p:spTgt>
                                        </p:tgtEl>
                                        <p:attrNameLst>
                                          <p:attrName>style.visibility</p:attrName>
                                        </p:attrNameLst>
                                      </p:cBhvr>
                                      <p:to>
                                        <p:strVal val="visible"/>
                                      </p:to>
                                    </p:set>
                                    <p:animEffect transition="in" filter="fade">
                                      <p:cBhvr>
                                        <p:cTn id="52" dur="500"/>
                                        <p:tgtEl>
                                          <p:spTgt spid="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9" end="9"/>
                                            </p:txEl>
                                          </p:spTgt>
                                        </p:tgtEl>
                                        <p:attrNameLst>
                                          <p:attrName>style.visibility</p:attrName>
                                        </p:attrNameLst>
                                      </p:cBhvr>
                                      <p:to>
                                        <p:strVal val="visible"/>
                                      </p:to>
                                    </p:set>
                                    <p:animEffect transition="in" filter="fade">
                                      <p:cBhvr>
                                        <p:cTn id="5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VẬN DỤNG</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D4CF27-42E7-6762-0825-3641392651EE}"/>
              </a:ext>
            </a:extLst>
          </p:cNvPr>
          <p:cNvSpPr txBox="1">
            <a:spLocks/>
          </p:cNvSpPr>
          <p:nvPr/>
        </p:nvSpPr>
        <p:spPr>
          <a:xfrm>
            <a:off x="3150009" y="87999"/>
            <a:ext cx="5442656" cy="854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0D993E-BB58-CC05-4B1C-8C7A5776E98D}"/>
              </a:ext>
            </a:extLst>
          </p:cNvPr>
          <p:cNvSpPr txBox="1"/>
          <p:nvPr/>
        </p:nvSpPr>
        <p:spPr>
          <a:xfrm>
            <a:off x="871679" y="789810"/>
            <a:ext cx="9449957" cy="1815882"/>
          </a:xfrm>
          <a:prstGeom prst="rect">
            <a:avLst/>
          </a:prstGeom>
          <a:noFill/>
        </p:spPr>
        <p:txBody>
          <a:bodyPr wrap="square">
            <a:spAutoFit/>
          </a:bodyPr>
          <a:lstStyle/>
          <a:p>
            <a:pPr algn="just">
              <a:spcBef>
                <a:spcPts val="400"/>
              </a:spcBef>
              <a:spcAft>
                <a:spcPts val="400"/>
              </a:spcAft>
            </a:pPr>
            <a:r>
              <a:rPr lang="en-US" sz="28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muốn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dựng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chư</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 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ngoài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chiều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làm</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3E38087-0638-879D-9CE1-9E0F2BC942DB}"/>
              </a:ext>
            </a:extLst>
          </p:cNvPr>
          <p:cNvPicPr>
            <a:picLocks noChangeAspect="1"/>
          </p:cNvPicPr>
          <p:nvPr/>
        </p:nvPicPr>
        <p:blipFill>
          <a:blip r:embed="rId2"/>
          <a:stretch>
            <a:fillRect/>
          </a:stretch>
        </p:blipFill>
        <p:spPr>
          <a:xfrm>
            <a:off x="6096000" y="2874372"/>
            <a:ext cx="3767523" cy="2755873"/>
          </a:xfrm>
          <a:prstGeom prst="rect">
            <a:avLst/>
          </a:prstGeom>
        </p:spPr>
      </p:pic>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56FB2DB-7A81-DAE8-2369-87B16AEA35D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36012" r="14448" b="2"/>
          <a:stretch/>
        </p:blipFill>
        <p:spPr>
          <a:xfrm>
            <a:off x="10608014" y="82221"/>
            <a:ext cx="1417732" cy="161553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A1491F7-3B90-7AB6-D7D4-8B524F555A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538340" y="200054"/>
            <a:ext cx="1343953" cy="1343953"/>
          </a:xfrm>
          <a:prstGeom prst="rect">
            <a:avLst/>
          </a:prstGeom>
        </p:spPr>
      </p:pic>
    </p:spTree>
    <p:extLst>
      <p:ext uri="{BB962C8B-B14F-4D97-AF65-F5344CB8AC3E}">
        <p14:creationId xmlns:p14="http://schemas.microsoft.com/office/powerpoint/2010/main" val="398832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5BF3EF0-9396-6FCB-F30F-1FBB265E7226}"/>
                  </a:ext>
                </a:extLst>
              </p:cNvPr>
              <p:cNvSpPr txBox="1"/>
              <p:nvPr/>
            </p:nvSpPr>
            <p:spPr>
              <a:xfrm>
                <a:off x="1113784" y="153604"/>
                <a:ext cx="10641495" cy="6401561"/>
              </a:xfrm>
              <a:prstGeom prst="rect">
                <a:avLst/>
              </a:prstGeom>
              <a:noFill/>
            </p:spPr>
            <p:txBody>
              <a:bodyPr wrap="square">
                <a:spAutoFit/>
              </a:bodyPr>
              <a:lstStyle/>
              <a:p>
                <a:pPr algn="ctr">
                  <a:spcBef>
                    <a:spcPts val="400"/>
                  </a:spcBef>
                  <a:spcAft>
                    <a:spcPts val="400"/>
                  </a:spcAft>
                </a:pPr>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Giải.</a:t>
                </a:r>
              </a:p>
              <a:p>
                <a:pPr algn="just">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 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ngoài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bởi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sẽ có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ngoại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kích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thước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 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2.3 = 6 m</a:t>
                </a:r>
              </a:p>
              <a:p>
                <a:pPr algn="just">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dụng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Pythagore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có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đô</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chéo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 </a:t>
                </a:r>
              </a:p>
              <a:p>
                <a:pPr algn="just">
                  <a:spcBef>
                    <a:spcPts val="400"/>
                  </a:spcBef>
                  <a:spcAft>
                    <a:spcPts val="400"/>
                  </a:spcAft>
                </a:pPr>
                <a14:m>
                  <m:oMathPara xmlns:m="http://schemas.openxmlformats.org/officeDocument/2006/math">
                    <m:oMathParaPr>
                      <m:jc m:val="centerGroup"/>
                    </m:oMathParaPr>
                    <m:oMath xmlns:m="http://schemas.openxmlformats.org/officeDocument/2006/math">
                      <m:sSup>
                        <m:sSupPr>
                          <m:ctrlPr>
                            <a:rPr lang="vi-VN" sz="2800" i="1">
                              <a:solidFill>
                                <a:schemeClr val="bg1"/>
                              </a:solidFill>
                              <a:latin typeface="Cambria Math" panose="02040503050406030204" pitchFamily="18" charset="0"/>
                            </a:rPr>
                          </m:ctrlPr>
                        </m:sSupPr>
                        <m:e>
                          <m:r>
                            <m:rPr>
                              <m:nor/>
                            </m:rPr>
                            <a:rPr lang="en-US" sz="2800" i="1">
                              <a:solidFill>
                                <a:schemeClr val="bg1"/>
                              </a:solidFill>
                              <a:latin typeface="Times New Roman" panose="02020603050405020304" pitchFamily="18" charset="0"/>
                              <a:cs typeface="Times New Roman" panose="02020603050405020304" pitchFamily="18" charset="0"/>
                            </a:rPr>
                            <m:t>d</m:t>
                          </m:r>
                        </m:e>
                        <m:sup>
                          <m:r>
                            <a:rPr lang="en-US" sz="2800" i="1">
                              <a:solidFill>
                                <a:schemeClr val="bg1"/>
                              </a:solidFill>
                              <a:latin typeface="Cambria Math" panose="02040503050406030204" pitchFamily="18" charset="0"/>
                            </a:rPr>
                            <m:t>2</m:t>
                          </m:r>
                        </m:sup>
                      </m:sSup>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sSup>
                        <m:sSupPr>
                          <m:ctrlPr>
                            <a:rPr lang="vi-VN" sz="2800" i="1">
                              <a:solidFill>
                                <a:schemeClr val="bg1"/>
                              </a:solidFill>
                              <a:latin typeface="Cambria Math" panose="02040503050406030204" pitchFamily="18" charset="0"/>
                            </a:rPr>
                          </m:ctrlPr>
                        </m:sSupPr>
                        <m:e>
                          <m:r>
                            <m:rPr>
                              <m:nor/>
                            </m:rPr>
                            <a:rPr lang="en-US" sz="2800" i="0">
                              <a:solidFill>
                                <a:schemeClr val="bg1"/>
                              </a:solidFill>
                              <a:latin typeface="Times New Roman" panose="02020603050405020304" pitchFamily="18" charset="0"/>
                              <a:cs typeface="Times New Roman" panose="02020603050405020304" pitchFamily="18" charset="0"/>
                            </a:rPr>
                            <m:t>4</m:t>
                          </m:r>
                        </m:e>
                        <m:sup>
                          <m:r>
                            <a:rPr lang="en-US" sz="2800" i="1">
                              <a:solidFill>
                                <a:schemeClr val="bg1"/>
                              </a:solidFill>
                              <a:latin typeface="Cambria Math" panose="02040503050406030204" pitchFamily="18" charset="0"/>
                            </a:rPr>
                            <m:t>2</m:t>
                          </m:r>
                        </m:sup>
                      </m:sSup>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sSup>
                        <m:sSupPr>
                          <m:ctrlPr>
                            <a:rPr lang="vi-VN" sz="2800" i="1">
                              <a:solidFill>
                                <a:schemeClr val="bg1"/>
                              </a:solidFill>
                              <a:latin typeface="Cambria Math" panose="02040503050406030204" pitchFamily="18" charset="0"/>
                            </a:rPr>
                          </m:ctrlPr>
                        </m:sSupPr>
                        <m:e>
                          <m:r>
                            <m:rPr>
                              <m:nor/>
                            </m:rPr>
                            <a:rPr lang="en-US" sz="2800" i="0">
                              <a:solidFill>
                                <a:schemeClr val="bg1"/>
                              </a:solidFill>
                              <a:latin typeface="Times New Roman" panose="02020603050405020304" pitchFamily="18" charset="0"/>
                              <a:cs typeface="Times New Roman" panose="02020603050405020304" pitchFamily="18" charset="0"/>
                            </a:rPr>
                            <m:t>6</m:t>
                          </m:r>
                        </m:e>
                        <m:sup>
                          <m:r>
                            <a:rPr lang="en-US" sz="2800" i="1">
                              <a:solidFill>
                                <a:schemeClr val="bg1"/>
                              </a:solidFill>
                              <a:latin typeface="Cambria Math" panose="02040503050406030204" pitchFamily="18" charset="0"/>
                            </a:rPr>
                            <m:t>2</m:t>
                          </m:r>
                        </m:sup>
                      </m:sSup>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52</m:t>
                      </m:r>
                    </m:oMath>
                  </m:oMathPara>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a:solidFill>
                          <a:schemeClr val="bg1"/>
                        </a:solidFill>
                        <a:latin typeface="Times New Roman" panose="02020603050405020304" pitchFamily="18" charset="0"/>
                        <a:cs typeface="Times New Roman" panose="02020603050405020304" pitchFamily="18" charset="0"/>
                      </a:rPr>
                      <m:t>d</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52</m:t>
                        </m:r>
                      </m:e>
                    </m:rad>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2</m:t>
                    </m:r>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13</m:t>
                        </m:r>
                      </m:e>
                    </m:rad>
                    <m:r>
                      <m:rPr>
                        <m:nor/>
                      </m:rPr>
                      <a:rPr lang="en-US" sz="2800" i="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m:t>
                    </m:r>
                    <m:r>
                      <m:rPr>
                        <m:nor/>
                      </m:rPr>
                      <a:rPr lang="en-US" sz="2800" i="0">
                        <a:solidFill>
                          <a:schemeClr val="bg1"/>
                        </a:solidFill>
                        <a:latin typeface="Times New Roman" panose="020206030504050203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ngoại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bg1"/>
                        </a:solidFill>
                        <a:latin typeface="Times New Roman" panose="02020603050405020304" pitchFamily="18" charset="0"/>
                        <a:cs typeface="Times New Roman" panose="02020603050405020304" pitchFamily="18" charset="0"/>
                      </a:rPr>
                      <m:t>R</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f>
                      <m:fPr>
                        <m:ctrlPr>
                          <a:rPr lang="vi-VN" sz="2800" i="1">
                            <a:solidFill>
                              <a:schemeClr val="bg1"/>
                            </a:solidFill>
                            <a:latin typeface="Cambria Math" panose="02040503050406030204" pitchFamily="18" charset="0"/>
                          </a:rPr>
                        </m:ctrlPr>
                      </m:fPr>
                      <m:num>
                        <m:r>
                          <m:rPr>
                            <m:nor/>
                          </m:rPr>
                          <a:rPr lang="en-US" sz="2800" i="0">
                            <a:solidFill>
                              <a:schemeClr val="bg1"/>
                            </a:solidFill>
                            <a:latin typeface="Times New Roman" panose="02020603050405020304" pitchFamily="18" charset="0"/>
                            <a:cs typeface="Times New Roman" panose="02020603050405020304" pitchFamily="18" charset="0"/>
                          </a:rPr>
                          <m:t>2</m:t>
                        </m:r>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13</m:t>
                            </m:r>
                          </m:e>
                        </m:rad>
                      </m:num>
                      <m:den>
                        <m:r>
                          <m:rPr>
                            <m:nor/>
                          </m:rPr>
                          <a:rPr lang="en-US" sz="2800" i="0">
                            <a:solidFill>
                              <a:schemeClr val="bg1"/>
                            </a:solidFill>
                            <a:latin typeface="Times New Roman" panose="02020603050405020304" pitchFamily="18" charset="0"/>
                            <a:cs typeface="Times New Roman" panose="02020603050405020304" pitchFamily="18" charset="0"/>
                          </a:rPr>
                          <m:t>2</m:t>
                        </m:r>
                      </m:den>
                    </m:f>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ad>
                      <m:radPr>
                        <m:degHide m:val="on"/>
                        <m:ctrlPr>
                          <a:rPr lang="vi-VN" sz="2800" i="1">
                            <a:solidFill>
                              <a:schemeClr val="bg1"/>
                            </a:solidFill>
                            <a:latin typeface="Cambria Math" panose="02040503050406030204" pitchFamily="18" charset="0"/>
                          </a:rPr>
                        </m:ctrlPr>
                      </m:radPr>
                      <m:deg/>
                      <m:e>
                        <m:r>
                          <m:rPr>
                            <m:nor/>
                          </m:rPr>
                          <a:rPr lang="en-US" sz="2800" i="0">
                            <a:solidFill>
                              <a:schemeClr val="bg1"/>
                            </a:solidFill>
                            <a:latin typeface="Times New Roman" panose="02020603050405020304" pitchFamily="18" charset="0"/>
                            <a:cs typeface="Times New Roman" panose="02020603050405020304" pitchFamily="18" charset="0"/>
                          </a:rPr>
                          <m:t>13</m:t>
                        </m:r>
                      </m:e>
                    </m:rad>
                    <m:r>
                      <m:rPr>
                        <m:nor/>
                      </m:rPr>
                      <a:rPr lang="en-US" sz="2800" i="0">
                        <a:solidFill>
                          <a:schemeClr val="bg1"/>
                        </a:solidFill>
                        <a:latin typeface="Times New Roman" panose="02020603050405020304" pitchFamily="18" charset="0"/>
                        <a:cs typeface="Times New Roman" panose="02020603050405020304" pitchFamily="18" charset="0"/>
                      </a:rPr>
                      <m:t> (</m:t>
                    </m:r>
                    <m:r>
                      <m:rPr>
                        <m:nor/>
                      </m:rPr>
                      <a:rPr lang="en-US" sz="2800">
                        <a:solidFill>
                          <a:schemeClr val="bg1"/>
                        </a:solidFill>
                        <a:latin typeface="Times New Roman" panose="02020603050405020304" pitchFamily="18" charset="0"/>
                        <a:cs typeface="Times New Roman" panose="02020603050405020304" pitchFamily="18" charset="0"/>
                      </a:rPr>
                      <m:t>dm</m:t>
                    </m:r>
                    <m:r>
                      <m:rPr>
                        <m:nor/>
                      </m:rPr>
                      <a:rPr lang="en-US" sz="2800" i="0">
                        <a:solidFill>
                          <a:schemeClr val="bg1"/>
                        </a:solidFill>
                        <a:latin typeface="Times New Roman" panose="020206030504050203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 vi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nửa</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ngoại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là </a:t>
                </a:r>
              </a:p>
              <a:p>
                <a:pPr algn="just">
                  <a:spcBef>
                    <a:spcPts val="400"/>
                  </a:spcBef>
                  <a:spcAft>
                    <a:spcPts val="400"/>
                  </a:spcAft>
                </a:pPr>
                <a14:m>
                  <m:oMathPara xmlns:m="http://schemas.openxmlformats.org/officeDocument/2006/math">
                    <m:oMathParaPr>
                      <m:jc m:val="centerGroup"/>
                    </m:oMathParaPr>
                    <m:oMath xmlns:m="http://schemas.openxmlformats.org/officeDocument/2006/math">
                      <m:d>
                        <m:dPr>
                          <m:ctrlPr>
                            <a:rPr lang="vi-VN" sz="2800" i="1">
                              <a:solidFill>
                                <a:schemeClr val="bg1"/>
                              </a:solidFill>
                              <a:latin typeface="Cambria Math" panose="02040503050406030204" pitchFamily="18" charset="0"/>
                            </a:rPr>
                          </m:ctrlPr>
                        </m:dPr>
                        <m:e>
                          <m:r>
                            <m:rPr>
                              <m:nor/>
                            </m:rPr>
                            <a:rPr lang="en-US" sz="2800" i="0">
                              <a:solidFill>
                                <a:schemeClr val="bg1"/>
                              </a:solidFill>
                              <a:latin typeface="Times New Roman" panose="02020603050405020304" pitchFamily="18" charset="0"/>
                              <a:cs typeface="Times New Roman" panose="02020603050405020304" pitchFamily="18" charset="0"/>
                            </a:rPr>
                            <m:t>2</m:t>
                          </m:r>
                          <m:r>
                            <m:rPr>
                              <m:nor/>
                            </m:rPr>
                            <a:rPr lang="en-US" sz="2800" i="0">
                              <a:solidFill>
                                <a:schemeClr val="bg1"/>
                              </a:solidFill>
                              <a:latin typeface="Times New Roman" panose="02020603050405020304" pitchFamily="18" charset="0"/>
                              <a:cs typeface="Times New Roman" panose="02020603050405020304" pitchFamily="18" charset="0"/>
                            </a:rPr>
                            <m:t>π</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i="1">
                              <a:solidFill>
                                <a:schemeClr val="bg1"/>
                              </a:solidFill>
                              <a:latin typeface="Times New Roman" panose="02020603050405020304" pitchFamily="18" charset="0"/>
                              <a:cs typeface="Times New Roman" panose="02020603050405020304" pitchFamily="18" charset="0"/>
                            </a:rPr>
                            <m:t>R</m:t>
                          </m:r>
                        </m:e>
                      </m:d>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2</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3</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cs typeface="Times New Roman" panose="02020603050405020304" pitchFamily="18" charset="0"/>
                        </a:rPr>
                        <m:t>14</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cs typeface="Times New Roman" panose="02020603050405020304" pitchFamily="18" charset="0"/>
                        </a:rPr>
                        <m:t>3 </m:t>
                      </m:r>
                      <m:r>
                        <m:rPr>
                          <m:nor/>
                        </m:rPr>
                        <a:rPr lang="en-US" sz="2800" i="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9</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cs typeface="Times New Roman" panose="02020603050405020304" pitchFamily="18" charset="0"/>
                        </a:rPr>
                        <m:t>42 </m:t>
                      </m:r>
                      <m:d>
                        <m:dPr>
                          <m:ctrlPr>
                            <a:rPr lang="vi-VN" sz="2800" i="1">
                              <a:solidFill>
                                <a:schemeClr val="bg1"/>
                              </a:solidFill>
                              <a:latin typeface="Cambria Math" panose="02040503050406030204" pitchFamily="18" charset="0"/>
                            </a:rPr>
                          </m:ctrlPr>
                        </m:dPr>
                        <m:e>
                          <m:r>
                            <m:rPr>
                              <m:nor/>
                            </m:rPr>
                            <a:rPr lang="en-US" sz="2800" i="0">
                              <a:solidFill>
                                <a:schemeClr val="bg1"/>
                              </a:solidFill>
                              <a:latin typeface="Times New Roman" panose="02020603050405020304" pitchFamily="18" charset="0"/>
                              <a:cs typeface="Times New Roman" panose="02020603050405020304" pitchFamily="18" charset="0"/>
                            </a:rPr>
                            <m:t>m</m:t>
                          </m:r>
                        </m:e>
                      </m:d>
                    </m:oMath>
                  </m:oMathPara>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95BF3EF0-9396-6FCB-F30F-1FBB265E7226}"/>
                  </a:ext>
                </a:extLst>
              </p:cNvPr>
              <p:cNvSpPr txBox="1">
                <a:spLocks noRot="1" noChangeAspect="1" noMove="1" noResize="1" noEditPoints="1" noAdjustHandles="1" noChangeArrowheads="1" noChangeShapeType="1" noTextEdit="1"/>
              </p:cNvSpPr>
              <p:nvPr/>
            </p:nvSpPr>
            <p:spPr>
              <a:xfrm>
                <a:off x="1113784" y="153604"/>
                <a:ext cx="10641495" cy="6401561"/>
              </a:xfrm>
              <a:prstGeom prst="rect">
                <a:avLst/>
              </a:prstGeom>
              <a:blipFill>
                <a:blip r:embed="rId2"/>
                <a:stretch>
                  <a:fillRect l="-1203" t="-952" r="-2120"/>
                </a:stretch>
              </a:blipFill>
            </p:spPr>
            <p:txBody>
              <a:bodyPr/>
              <a:lstStyle/>
              <a:p>
                <a:r>
                  <a:rPr lang="en-US">
                    <a:noFill/>
                  </a:rPr>
                  <a:t> </a:t>
                </a:r>
              </a:p>
            </p:txBody>
          </p:sp>
        </mc:Fallback>
      </mc:AlternateContent>
    </p:spTree>
    <p:extLst>
      <p:ext uri="{BB962C8B-B14F-4D97-AF65-F5344CB8AC3E}">
        <p14:creationId xmlns:p14="http://schemas.microsoft.com/office/powerpoint/2010/main" val="283184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89073" y="251092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258237" y="3716794"/>
            <a:ext cx="10204174" cy="3257174"/>
          </a:xfrm>
          <a:prstGeom prst="rect">
            <a:avLst/>
          </a:prstGeom>
          <a:noFill/>
        </p:spPr>
        <p:txBody>
          <a:bodyPr wrap="square" rtlCol="0">
            <a:spAutoFit/>
          </a:bodyPr>
          <a:lstStyle/>
          <a:p>
            <a:pPr marL="285750" indent="-285750">
              <a:lnSpc>
                <a:spcPct val="150000"/>
              </a:lnSpc>
              <a:buFontTx/>
              <a:buChar char="-"/>
            </a:pP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Xem lại các nội dung của tiết học hôm nay</a:t>
            </a:r>
          </a:p>
          <a:p>
            <a:pPr marL="285750" indent="-285750">
              <a:lnSpc>
                <a:spcPct val="150000"/>
              </a:lnSpc>
              <a:buFontTx/>
              <a:buChar char="-"/>
            </a:pP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Vẽ sơ đồ ôn tập </a:t>
            </a:r>
            <a:r>
              <a:rPr lang="pt-BR"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cuối chương </a:t>
            </a: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VIII</a:t>
            </a:r>
          </a:p>
          <a:p>
            <a:pPr>
              <a:lnSpc>
                <a:spcPct val="150000"/>
              </a:lnSpc>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tập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2; 3; 4 (SBT)</a:t>
            </a:r>
            <a:b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2800" dirty="0"/>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3774BBAC-295C-F997-27D2-FE8567BAEC4F}"/>
                  </a:ext>
                </a:extLst>
              </p:cNvPr>
              <p:cNvSpPr/>
              <p:nvPr/>
            </p:nvSpPr>
            <p:spPr>
              <a:xfrm>
                <a:off x="811595" y="310074"/>
                <a:ext cx="9652947" cy="1107800"/>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đối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CD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cắt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tại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M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BAD</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70</m:t>
                    </m:r>
                    <m:r>
                      <m:rPr>
                        <m:nor/>
                      </m:rPr>
                      <a:rPr lang="en-US" sz="2800" i="0">
                        <a:solidFill>
                          <a:schemeClr val="bg1"/>
                        </a:solidFill>
                        <a:latin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thì </a:t>
                </a:r>
                <a14:m>
                  <m:oMath xmlns:m="http://schemas.openxmlformats.org/officeDocument/2006/math">
                    <m:acc>
                      <m:accPr>
                        <m:chr m:val="̂"/>
                        <m:ctrlPr>
                          <a:rPr lang="vi-VN" sz="2800" i="1" smtClean="0">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B</m:t>
                        </m:r>
                        <m:r>
                          <m:rPr>
                            <m:nor/>
                          </m:rPr>
                          <a:rPr lang="en-US" sz="2800" b="0" i="1" smtClean="0">
                            <a:solidFill>
                              <a:schemeClr val="bg1"/>
                            </a:solidFill>
                            <a:latin typeface="Times New Roman" panose="02020603050405020304" pitchFamily="18" charset="0"/>
                            <a:cs typeface="Times New Roman" panose="02020603050405020304" pitchFamily="18" charset="0"/>
                          </a:rPr>
                          <m:t>CM</m:t>
                        </m:r>
                      </m:e>
                    </m:acc>
                    <m:r>
                      <a:rPr lang="en-US" sz="2800" b="0" i="1"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4" name="Rectangle 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3774BBAC-295C-F997-27D2-FE8567BAEC4F}"/>
                  </a:ext>
                </a:extLst>
              </p:cNvPr>
              <p:cNvSpPr>
                <a:spLocks noRot="1" noChangeAspect="1" noMove="1" noResize="1" noEditPoints="1" noAdjustHandles="1" noChangeArrowheads="1" noChangeShapeType="1" noTextEdit="1"/>
              </p:cNvSpPr>
              <p:nvPr/>
            </p:nvSpPr>
            <p:spPr>
              <a:xfrm>
                <a:off x="811595" y="310074"/>
                <a:ext cx="9652947" cy="1107800"/>
              </a:xfrm>
              <a:prstGeom prst="rect">
                <a:avLst/>
              </a:prstGeom>
              <a:blipFill>
                <a:blip r:embed="rId2"/>
                <a:stretch>
                  <a:fillRect l="-1263" t="-6593" r="-2273" b="-1483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84DE2F1-C1F6-1778-D56B-031B72DFECB3}"/>
              </a:ext>
            </a:extLst>
          </p:cNvPr>
          <p:cNvPicPr>
            <a:picLocks noChangeAspect="1"/>
          </p:cNvPicPr>
          <p:nvPr/>
        </p:nvPicPr>
        <p:blipFill>
          <a:blip r:embed="rId3"/>
          <a:stretch>
            <a:fillRect/>
          </a:stretch>
        </p:blipFill>
        <p:spPr>
          <a:xfrm>
            <a:off x="8880579" y="1789743"/>
            <a:ext cx="2335245" cy="3278514"/>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EB7FDD5-900E-26F6-039E-96167452E7B2}"/>
                  </a:ext>
                </a:extLst>
              </p:cNvPr>
              <p:cNvSpPr txBox="1"/>
              <p:nvPr/>
            </p:nvSpPr>
            <p:spPr>
              <a:xfrm>
                <a:off x="597824" y="2010060"/>
                <a:ext cx="8709384" cy="3234090"/>
              </a:xfrm>
              <a:prstGeom prst="rect">
                <a:avLst/>
              </a:prstGeom>
              <a:noFill/>
            </p:spPr>
            <p:txBody>
              <a:bodyPr wrap="square">
                <a:spAutoFit/>
              </a:bodyPr>
              <a:lstStyle/>
              <a:p>
                <a:pPr algn="ctr">
                  <a:spcBef>
                    <a:spcPts val="400"/>
                  </a:spcBef>
                  <a:spcAft>
                    <a:spcPts val="400"/>
                  </a:spcAft>
                </a:pP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Giải.</a:t>
                </a:r>
              </a:p>
              <a:p>
                <a:pPr>
                  <a:spcBef>
                    <a:spcPts val="400"/>
                  </a:spcBef>
                  <a:spcAft>
                    <a:spcPts val="400"/>
                  </a:spcAft>
                </a:pPr>
                <a:r>
                  <a:rPr lang="en-US" sz="2800" b="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b="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b="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ABCD</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a:t>
                </a:r>
              </a:p>
              <a:p>
                <a:pPr>
                  <a:spcBef>
                    <a:spcPts val="400"/>
                  </a:spcBef>
                  <a:spcAft>
                    <a:spcPts val="400"/>
                  </a:spcAft>
                </a:pP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B</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CD</m:t>
                        </m:r>
                      </m:e>
                    </m:acc>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chất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nội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400"/>
                  </a:spcBef>
                  <a:spcAft>
                    <a:spcPts val="40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b="0" i="1" smtClean="0">
                            <a:solidFill>
                              <a:schemeClr val="bg1"/>
                            </a:solidFill>
                            <a:effectLst/>
                            <a:latin typeface="Times New Roman" panose="02020603050405020304" pitchFamily="18" charset="0"/>
                            <a:cs typeface="Times New Roman" panose="02020603050405020304" pitchFamily="18" charset="0"/>
                          </a:rPr>
                          <m:t>BCM</m:t>
                        </m:r>
                      </m:e>
                    </m:acc>
                    <m:r>
                      <m:rPr>
                        <m:nor/>
                      </m:rPr>
                      <a:rPr lang="en-US" sz="2800" b="0" i="0" smtClean="0">
                        <a:solidFill>
                          <a:schemeClr val="bg1"/>
                        </a:solidFill>
                        <a:effectLst/>
                        <a:latin typeface="Cambria Math" panose="020405030504060302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BCD</m:t>
                        </m:r>
                      </m:e>
                    </m:acc>
                    <m:r>
                      <a:rPr lang="en-US" sz="28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BCM</m:t>
                        </m:r>
                      </m:e>
                    </m:acc>
                    <m:r>
                      <a:rPr lang="en-US" sz="2800" b="0" i="1" smtClean="0">
                        <a:solidFill>
                          <a:schemeClr val="bg1"/>
                        </a:solidFill>
                        <a:latin typeface="Cambria Math" panose="020405030504060302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 </m:t>
                    </m:r>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A</m:t>
                        </m:r>
                      </m:e>
                    </m:acc>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BCM</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b="0" i="0" smtClean="0">
                        <a:solidFill>
                          <a:schemeClr val="bg1"/>
                        </a:solidFill>
                        <a:latin typeface="Times New Roman" panose="02020603050405020304" pitchFamily="18" charset="0"/>
                        <a:cs typeface="Times New Roman" panose="02020603050405020304" pitchFamily="18" charset="0"/>
                      </a:rPr>
                      <m:t>70</m:t>
                    </m:r>
                    <m:r>
                      <m:rPr>
                        <m:nor/>
                      </m:rPr>
                      <a:rPr lang="en-US" sz="2800" i="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(do </a:t>
                </a:r>
                <a14:m>
                  <m:oMath xmlns:m="http://schemas.openxmlformats.org/officeDocument/2006/math">
                    <m:acc>
                      <m:accPr>
                        <m:chr m:val="̂"/>
                        <m:ctrlPr>
                          <a:rPr lang="vi-VN" sz="2800" i="1">
                            <a:solidFill>
                              <a:schemeClr val="bg1"/>
                            </a:solidFill>
                            <a:latin typeface="Cambria Math" panose="02040503050406030204" pitchFamily="18" charset="0"/>
                          </a:rPr>
                        </m:ctrlPr>
                      </m:accPr>
                      <m:e>
                        <m:r>
                          <m:rPr>
                            <m:nor/>
                          </m:rPr>
                          <a:rPr lang="en-US" sz="2800" i="1">
                            <a:solidFill>
                              <a:schemeClr val="bg1"/>
                            </a:solidFill>
                            <a:latin typeface="Times New Roman" panose="02020603050405020304" pitchFamily="18" charset="0"/>
                            <a:cs typeface="Times New Roman" panose="02020603050405020304" pitchFamily="18" charset="0"/>
                          </a:rPr>
                          <m:t>BAD</m:t>
                        </m:r>
                      </m:e>
                    </m:acc>
                    <m:r>
                      <m:rPr>
                        <m:nor/>
                      </m:rPr>
                      <a:rPr lang="en-US" sz="2800" b="0" i="0" smtClean="0">
                        <a:solidFill>
                          <a:schemeClr val="bg1"/>
                        </a:solidFill>
                        <a:latin typeface="Cambria Math" panose="020405030504060302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b="0" i="0" smtClean="0">
                        <a:solidFill>
                          <a:schemeClr val="bg1"/>
                        </a:solidFill>
                        <a:latin typeface="Times New Roman" panose="02020603050405020304" pitchFamily="18" charset="0"/>
                        <a:cs typeface="Times New Roman" panose="02020603050405020304" pitchFamily="18" charset="0"/>
                      </a:rPr>
                      <m:t> </m:t>
                    </m:r>
                    <m:r>
                      <m:rPr>
                        <m:nor/>
                      </m:rPr>
                      <a:rPr lang="en-US" sz="2800" i="0">
                        <a:solidFill>
                          <a:schemeClr val="bg1"/>
                        </a:solidFill>
                        <a:latin typeface="Times New Roman" panose="02020603050405020304" pitchFamily="18" charset="0"/>
                        <a:cs typeface="Times New Roman" panose="02020603050405020304" pitchFamily="18" charset="0"/>
                      </a:rPr>
                      <m:t>70</m:t>
                    </m:r>
                    <m:r>
                      <m:rPr>
                        <m:nor/>
                      </m:rPr>
                      <a:rPr lang="en-US" sz="2800" i="0">
                        <a:solidFill>
                          <a:schemeClr val="bg1"/>
                        </a:solidFill>
                        <a:latin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 </a:t>
                </a:r>
              </a:p>
            </p:txBody>
          </p:sp>
        </mc:Choice>
        <mc:Fallback xmlns="">
          <p:sp>
            <p:nvSpPr>
              <p:cNvPr id="8" name="TextBox 7">
                <a:extLst>
                  <a:ext uri="{FF2B5EF4-FFF2-40B4-BE49-F238E27FC236}">
                    <a16:creationId xmlns:a16="http://schemas.microsoft.com/office/drawing/2014/main" id="{7EB7FDD5-900E-26F6-039E-96167452E7B2}"/>
                  </a:ext>
                </a:extLst>
              </p:cNvPr>
              <p:cNvSpPr txBox="1">
                <a:spLocks noRot="1" noChangeAspect="1" noMove="1" noResize="1" noEditPoints="1" noAdjustHandles="1" noChangeArrowheads="1" noChangeShapeType="1" noTextEdit="1"/>
              </p:cNvSpPr>
              <p:nvPr/>
            </p:nvSpPr>
            <p:spPr>
              <a:xfrm>
                <a:off x="597824" y="2010060"/>
                <a:ext cx="8709384" cy="3234090"/>
              </a:xfrm>
              <a:prstGeom prst="rect">
                <a:avLst/>
              </a:prstGeom>
              <a:blipFill>
                <a:blip r:embed="rId4"/>
                <a:stretch>
                  <a:fillRect l="-1400" t="-2075" b="-4528"/>
                </a:stretch>
              </a:blipFill>
            </p:spPr>
            <p:txBody>
              <a:bodyPr/>
              <a:lstStyle/>
              <a:p>
                <a:r>
                  <a:rPr lang="en-US">
                    <a:noFill/>
                  </a:rPr>
                  <a:t> </a:t>
                </a:r>
              </a:p>
            </p:txBody>
          </p:sp>
        </mc:Fallback>
      </mc:AlternateContent>
      <p:sp>
        <p:nvSpPr>
          <p:cNvPr id="9" name="Arrow: Right 8">
            <a:hlinkClick r:id="rId5" action="ppaction://hlinksldjump"/>
            <a:extLst>
              <a:ext uri="{FF2B5EF4-FFF2-40B4-BE49-F238E27FC236}">
                <a16:creationId xmlns:a16="http://schemas.microsoft.com/office/drawing/2014/main" id="{488825D3-E28F-84E3-6196-ED5F0AA73BDF}"/>
              </a:ext>
            </a:extLst>
          </p:cNvPr>
          <p:cNvSpPr/>
          <p:nvPr/>
        </p:nvSpPr>
        <p:spPr>
          <a:xfrm>
            <a:off x="11057206" y="6217920"/>
            <a:ext cx="886264" cy="509628"/>
          </a:xfrm>
          <a:prstGeom prst="rightArrow">
            <a:avLst>
              <a:gd name="adj1" fmla="val 50000"/>
              <a:gd name="adj2" fmla="val 831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5186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280789" y="236532"/>
                <a:ext cx="9652947" cy="631965"/>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vẽ</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dưới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Sô</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i="1">
                            <a:solidFill>
                              <a:schemeClr val="bg1"/>
                            </a:solidFill>
                            <a:latin typeface="Times New Roman" panose="02020603050405020304" pitchFamily="18" charset="0"/>
                            <a:cs typeface="Times New Roman" panose="02020603050405020304" pitchFamily="18" charset="0"/>
                          </a:rPr>
                          <m:t>B</m:t>
                        </m:r>
                        <m:r>
                          <m:rPr>
                            <m:nor/>
                          </m:rPr>
                          <a:rPr lang="en-US" sz="3200" b="0" i="1" smtClean="0">
                            <a:solidFill>
                              <a:schemeClr val="bg1"/>
                            </a:solidFill>
                            <a:latin typeface="Times New Roman" panose="02020603050405020304" pitchFamily="18" charset="0"/>
                            <a:cs typeface="Times New Roman" panose="02020603050405020304" pitchFamily="18" charset="0"/>
                          </a:rPr>
                          <m:t>AD</m:t>
                        </m:r>
                      </m:e>
                    </m:acc>
                    <m:r>
                      <m:rPr>
                        <m:nor/>
                      </m:rPr>
                      <a:rPr lang="en-US" sz="3200" i="0">
                        <a:solidFill>
                          <a:schemeClr val="bg1"/>
                        </a:solidFill>
                        <a:latin typeface="Cambria Math" panose="02040503050406030204" pitchFamily="18" charset="0"/>
                      </a:rPr>
                      <m:t>=?</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a:spLocks noRot="1" noChangeAspect="1" noMove="1" noResize="1" noEditPoints="1" noAdjustHandles="1" noChangeArrowheads="1" noChangeShapeType="1" noTextEdit="1"/>
              </p:cNvSpPr>
              <p:nvPr/>
            </p:nvSpPr>
            <p:spPr>
              <a:xfrm>
                <a:off x="280789" y="236532"/>
                <a:ext cx="9652947" cy="631965"/>
              </a:xfrm>
              <a:prstGeom prst="rect">
                <a:avLst/>
              </a:prstGeom>
              <a:blipFill>
                <a:blip r:embed="rId4"/>
                <a:stretch>
                  <a:fillRect l="-1263" t="-8738" b="-2815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C46B755-F7DF-BC0C-4AA9-F3AB3EB43928}"/>
              </a:ext>
            </a:extLst>
          </p:cNvPr>
          <p:cNvPicPr>
            <a:picLocks noChangeAspect="1"/>
          </p:cNvPicPr>
          <p:nvPr/>
        </p:nvPicPr>
        <p:blipFill>
          <a:blip r:embed="rId5"/>
          <a:stretch>
            <a:fillRect/>
          </a:stretch>
        </p:blipFill>
        <p:spPr>
          <a:xfrm>
            <a:off x="7976709" y="907000"/>
            <a:ext cx="4215291" cy="301449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93E994F-CD26-2D65-72D1-544B6EBB2F7D}"/>
                  </a:ext>
                </a:extLst>
              </p:cNvPr>
              <p:cNvSpPr txBox="1"/>
              <p:nvPr/>
            </p:nvSpPr>
            <p:spPr>
              <a:xfrm>
                <a:off x="583757" y="917368"/>
                <a:ext cx="8709384" cy="5867760"/>
              </a:xfrm>
              <a:prstGeom prst="rect">
                <a:avLst/>
              </a:prstGeom>
              <a:noFill/>
            </p:spPr>
            <p:txBody>
              <a:bodyPr wrap="square">
                <a:spAutoFit/>
              </a:bodyPr>
              <a:lstStyle/>
              <a:p>
                <a:pPr algn="ctr">
                  <a:spcBef>
                    <a:spcPts val="400"/>
                  </a:spcBef>
                  <a:spcAft>
                    <a:spcPts val="400"/>
                  </a:spcAft>
                </a:pP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Giải.</a:t>
                </a:r>
              </a:p>
              <a:p>
                <a:pPr>
                  <a:spcBef>
                    <a:spcPts val="400"/>
                  </a:spcBef>
                  <a:spcAft>
                    <a:spcPts val="400"/>
                  </a:spcAft>
                </a:pPr>
                <a14:m>
                  <m:oMath xmlns:m="http://schemas.openxmlformats.org/officeDocument/2006/math">
                    <m:r>
                      <m:rPr>
                        <m:nor/>
                      </m:rPr>
                      <a:rPr lang="en-US" sz="280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ABF</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a:t>
                </a:r>
              </a:p>
              <a:p>
                <a:pPr>
                  <a:spcBef>
                    <a:spcPts val="400"/>
                  </a:spcBef>
                  <a:spcAft>
                    <a:spcPts val="400"/>
                  </a:spcAft>
                </a:pP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ABF</m:t>
                        </m:r>
                      </m:e>
                    </m:acc>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F</m:t>
                        </m:r>
                      </m:e>
                    </m:acc>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400"/>
                  </a:spcBef>
                  <a:spcAft>
                    <a:spcPts val="400"/>
                  </a:spcAft>
                </a:pPr>
                <a14:m>
                  <m:oMathPara xmlns:m="http://schemas.openxmlformats.org/officeDocument/2006/math">
                    <m:oMathParaPr>
                      <m:jc m:val="left"/>
                    </m:oMathParaPr>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ABF</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14:m>
                  <m:oMath xmlns:m="http://schemas.openxmlformats.org/officeDocument/2006/math">
                    <m:r>
                      <m:rPr>
                        <m:nor/>
                      </m:rPr>
                      <a:rPr lang="en-US" sz="28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Δ</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ADE</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 </a:t>
                </a:r>
              </a:p>
              <a:p>
                <a:pPr>
                  <a:spcBef>
                    <a:spcPts val="400"/>
                  </a:spcBef>
                  <a:spcAft>
                    <a:spcPts val="400"/>
                  </a:spcAft>
                </a:pP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ADE</m:t>
                        </m:r>
                      </m:e>
                    </m:acc>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E</m:t>
                        </m:r>
                      </m:e>
                    </m:acc>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tổng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góc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một</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giác</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400"/>
                  </a:spcBef>
                  <a:spcAft>
                    <a:spcPts val="400"/>
                  </a:spcAft>
                </a:pPr>
                <a14:m>
                  <m:oMathPara xmlns:m="http://schemas.openxmlformats.org/officeDocument/2006/math">
                    <m:oMathParaPr>
                      <m:jc m:val="left"/>
                    </m:oMathParaPr>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b="0" i="1" smtClean="0">
                              <a:solidFill>
                                <a:schemeClr val="bg1"/>
                              </a:solidFill>
                              <a:effectLst/>
                              <a:latin typeface="Times New Roman" panose="02020603050405020304" pitchFamily="18" charset="0"/>
                              <a:cs typeface="Times New Roman" panose="02020603050405020304" pitchFamily="18" charset="0"/>
                            </a:rPr>
                            <m:t>A</m:t>
                          </m:r>
                        </m:e>
                      </m:acc>
                      <m:r>
                        <m:rPr>
                          <m:nor/>
                        </m:rPr>
                        <a:rPr lang="en-US" sz="2800" b="0" i="1" smtClean="0">
                          <a:solidFill>
                            <a:schemeClr val="bg1"/>
                          </a:solidFill>
                          <a:effectLst/>
                          <a:latin typeface="Cambria Math" panose="020405030504060302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ADE</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40</m:t>
                      </m:r>
                      <m:r>
                        <m:rPr>
                          <m:nor/>
                        </m:rP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vi-VN" sz="2800" i="1" dirty="0">
                    <a:solidFill>
                      <a:schemeClr val="bg1"/>
                    </a:solidFill>
                    <a:effectLst/>
                    <a:latin typeface="Times New Roman" panose="02020603050405020304" pitchFamily="18" charset="0"/>
                    <a:cs typeface="Times New Roman" panose="02020603050405020304" pitchFamily="18" charset="0"/>
                  </a:rPr>
                  <a:t>Do </a:t>
                </a:r>
                <a:r>
                  <a:rPr lang="en-US" sz="2800" i="1" dirty="0">
                    <a:solidFill>
                      <a:schemeClr val="bg1"/>
                    </a:solidFill>
                    <a:effectLst/>
                    <a:latin typeface="Times New Roman" panose="02020603050405020304" pitchFamily="18" charset="0"/>
                    <a:cs typeface="Times New Roman" panose="02020603050405020304" pitchFamily="18" charset="0"/>
                  </a:rPr>
                  <a:t>đ</a:t>
                </a:r>
                <a:r>
                  <a:rPr lang="vi-VN" sz="2800" i="1" dirty="0">
                    <a:solidFill>
                      <a:schemeClr val="bg1"/>
                    </a:solidFill>
                    <a:effectLst/>
                    <a:latin typeface="Times New Roman" panose="02020603050405020304" pitchFamily="18" charset="0"/>
                    <a:cs typeface="Times New Roman" panose="02020603050405020304" pitchFamily="18" charset="0"/>
                  </a:rPr>
                  <a:t>ó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ABF</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e>
                    </m:acc>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ADE</m:t>
                        </m:r>
                      </m:e>
                    </m:acc>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40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14:m>
                  <m:oMathPara xmlns:m="http://schemas.openxmlformats.org/officeDocument/2006/math">
                    <m:oMathParaPr>
                      <m:jc m:val="left"/>
                    </m:oMathParaPr>
                    <m:oMath xmlns:m="http://schemas.openxmlformats.org/officeDocument/2006/math">
                      <m:r>
                        <m:rPr>
                          <m:nor/>
                        </m:rPr>
                        <a:rPr lang="en-US" sz="280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d>
                        <m:dPr>
                          <m:ctrlPr>
                            <a:rPr lang="vi-VN" sz="2800" i="1">
                              <a:solidFill>
                                <a:schemeClr val="bg1"/>
                              </a:solidFill>
                              <a:effectLst/>
                              <a:latin typeface="Cambria Math" panose="02040503050406030204" pitchFamily="18" charset="0"/>
                            </a:rPr>
                          </m:ctrlPr>
                        </m:dPr>
                        <m:e>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ABF</m:t>
                              </m:r>
                            </m:e>
                          </m:acc>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ADE</m:t>
                              </m:r>
                            </m:e>
                          </m:acc>
                        </m:e>
                      </m:d>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360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60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14:m>
                  <m:oMath xmlns:m="http://schemas.openxmlformats.org/officeDocument/2006/math">
                    <m:r>
                      <m:rPr>
                        <m:nor/>
                      </m:rPr>
                      <a:rPr lang="en-US" sz="280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180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300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nên</a:t>
                </a:r>
                <a:r>
                  <a:rPr lang="vi-VN"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120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acc>
                      <m:accPr>
                        <m:chr m:val="̂"/>
                        <m:ctrlPr>
                          <a:rPr lang="vi-VN" sz="2800" i="1">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120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2</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vi-VN" sz="2800" i="1" dirty="0">
                    <a:solidFill>
                      <a:schemeClr val="bg1"/>
                    </a:solidFill>
                    <a:effectLst/>
                    <a:latin typeface="Times New Roman" panose="02020603050405020304" pitchFamily="18" charset="0"/>
                    <a:cs typeface="Times New Roman" panose="02020603050405020304" pitchFamily="18" charset="0"/>
                  </a:rPr>
                  <a:t>Vậy </a:t>
                </a:r>
                <a14:m>
                  <m:oMath xmlns:m="http://schemas.openxmlformats.org/officeDocument/2006/math">
                    <m:r>
                      <m:rPr>
                        <m:nor/>
                      </m:rPr>
                      <a:rPr lang="vi-VN" sz="2800" b="0" i="1" smtClean="0">
                        <a:solidFill>
                          <a:schemeClr val="bg1"/>
                        </a:solidFill>
                        <a:effectLst/>
                        <a:latin typeface="Times New Roman" panose="02020603050405020304" pitchFamily="18" charset="0"/>
                        <a:cs typeface="Times New Roman" panose="02020603050405020304" pitchFamily="18" charset="0"/>
                      </a:rPr>
                      <m:t> </m:t>
                    </m:r>
                    <m:acc>
                      <m:accPr>
                        <m:chr m:val="̂"/>
                        <m:ctrlPr>
                          <a:rPr lang="vi-VN" sz="2800" i="1" smtClean="0">
                            <a:solidFill>
                              <a:schemeClr val="bg1"/>
                            </a:solidFill>
                            <a:effectLst/>
                            <a:latin typeface="Cambria Math" panose="02040503050406030204" pitchFamily="18" charset="0"/>
                          </a:rPr>
                        </m:ctrlPr>
                      </m:accPr>
                      <m:e>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A</m:t>
                        </m:r>
                      </m:e>
                    </m:acc>
                    <m:r>
                      <m:rPr>
                        <m:nor/>
                      </m:rPr>
                      <a:rPr lang="en-US" sz="28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nor/>
                      </m:rPr>
                      <a:rPr lang="en-US" sz="2800"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b="0" i="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60</m:t>
                    </m:r>
                    <m:r>
                      <m:rPr>
                        <m:nor/>
                      </m:rPr>
                      <a:rPr lang="en-US" sz="28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 </a:t>
                </a:r>
              </a:p>
            </p:txBody>
          </p:sp>
        </mc:Choice>
        <mc:Fallback xmlns="">
          <p:sp>
            <p:nvSpPr>
              <p:cNvPr id="6" name="TextBox 5">
                <a:extLst>
                  <a:ext uri="{FF2B5EF4-FFF2-40B4-BE49-F238E27FC236}">
                    <a16:creationId xmlns:a16="http://schemas.microsoft.com/office/drawing/2014/main" id="{A93E994F-CD26-2D65-72D1-544B6EBB2F7D}"/>
                  </a:ext>
                </a:extLst>
              </p:cNvPr>
              <p:cNvSpPr txBox="1">
                <a:spLocks noRot="1" noChangeAspect="1" noMove="1" noResize="1" noEditPoints="1" noAdjustHandles="1" noChangeArrowheads="1" noChangeShapeType="1" noTextEdit="1"/>
              </p:cNvSpPr>
              <p:nvPr/>
            </p:nvSpPr>
            <p:spPr>
              <a:xfrm>
                <a:off x="583757" y="917368"/>
                <a:ext cx="8709384" cy="5867760"/>
              </a:xfrm>
              <a:prstGeom prst="rect">
                <a:avLst/>
              </a:prstGeom>
              <a:blipFill>
                <a:blip r:embed="rId6"/>
                <a:stretch>
                  <a:fillRect l="-1471" t="-1038" b="-1973"/>
                </a:stretch>
              </a:blipFill>
            </p:spPr>
            <p:txBody>
              <a:bodyPr/>
              <a:lstStyle/>
              <a:p>
                <a:r>
                  <a:rPr lang="en-US">
                    <a:noFill/>
                  </a:rPr>
                  <a:t> </a:t>
                </a:r>
              </a:p>
            </p:txBody>
          </p:sp>
        </mc:Fallback>
      </mc:AlternateContent>
      <p:sp>
        <p:nvSpPr>
          <p:cNvPr id="2" name="Arrow: Right 1">
            <a:hlinkClick r:id="rId7" action="ppaction://hlinksldjump"/>
            <a:extLst>
              <a:ext uri="{FF2B5EF4-FFF2-40B4-BE49-F238E27FC236}">
                <a16:creationId xmlns:a16="http://schemas.microsoft.com/office/drawing/2014/main" id="{542C1A31-B16B-47E6-C8D3-92FBAC099A61}"/>
              </a:ext>
            </a:extLst>
          </p:cNvPr>
          <p:cNvSpPr/>
          <p:nvPr/>
        </p:nvSpPr>
        <p:spPr>
          <a:xfrm>
            <a:off x="11057206" y="6217920"/>
            <a:ext cx="886264" cy="509628"/>
          </a:xfrm>
          <a:prstGeom prst="rightArrow">
            <a:avLst>
              <a:gd name="adj1" fmla="val 50000"/>
              <a:gd name="adj2" fmla="val 831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7023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AEA4FCD8-DEAA-5659-02F4-1B1572CBF467}"/>
              </a:ext>
            </a:extLst>
          </p:cNvPr>
          <p:cNvSpPr/>
          <p:nvPr/>
        </p:nvSpPr>
        <p:spPr>
          <a:xfrm>
            <a:off x="1000925" y="322533"/>
            <a:ext cx="9652947" cy="1600242"/>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chữ</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nhật</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chiều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dài</a:t>
            </a:r>
            <a:r>
              <a:rPr lang="en-US" sz="3200" dirty="0">
                <a:solidFill>
                  <a:schemeClr val="bg1"/>
                </a:solidFill>
                <a:latin typeface="Times New Roman" panose="02020603050405020304" pitchFamily="18" charset="0"/>
                <a:cs typeface="Times New Roman" panose="02020603050405020304" pitchFamily="18" charset="0"/>
              </a:rPr>
              <a:t> 8 cm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chiều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rộng</a:t>
            </a:r>
            <a:r>
              <a:rPr lang="en-US" sz="3200" dirty="0">
                <a:solidFill>
                  <a:schemeClr val="bg1"/>
                </a:solidFill>
                <a:latin typeface="Times New Roman" panose="02020603050405020304" pitchFamily="18" charset="0"/>
                <a:cs typeface="Times New Roman" panose="02020603050405020304" pitchFamily="18" charset="0"/>
              </a:rPr>
              <a:t> 6 cm.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ngoại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chữ</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nhật</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C740821-C053-CB32-1F10-C88B1DC60E41}"/>
              </a:ext>
            </a:extLst>
          </p:cNvPr>
          <p:cNvPicPr>
            <a:picLocks noChangeAspect="1"/>
          </p:cNvPicPr>
          <p:nvPr/>
        </p:nvPicPr>
        <p:blipFill>
          <a:blip r:embed="rId2"/>
          <a:stretch>
            <a:fillRect/>
          </a:stretch>
        </p:blipFill>
        <p:spPr>
          <a:xfrm>
            <a:off x="8530166" y="2128121"/>
            <a:ext cx="2961464" cy="260175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F7BBE2F-6E3F-5FAF-9318-E5ED520B58DE}"/>
                  </a:ext>
                </a:extLst>
              </p:cNvPr>
              <p:cNvSpPr txBox="1"/>
              <p:nvPr/>
            </p:nvSpPr>
            <p:spPr>
              <a:xfrm>
                <a:off x="1000925" y="2307785"/>
                <a:ext cx="8709384" cy="4021037"/>
              </a:xfrm>
              <a:prstGeom prst="rect">
                <a:avLst/>
              </a:prstGeom>
              <a:noFill/>
            </p:spPr>
            <p:txBody>
              <a:bodyPr wrap="square">
                <a:spAutoFit/>
              </a:bodyPr>
              <a:lstStyle/>
              <a:p>
                <a:pPr algn="ctr">
                  <a:spcBef>
                    <a:spcPts val="400"/>
                  </a:spcBef>
                  <a:spcAft>
                    <a:spcPts val="400"/>
                  </a:spcAft>
                </a:pPr>
                <a:r>
                  <a:rPr lang="en-US" sz="28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Giải.</a:t>
                </a:r>
              </a:p>
              <a:p>
                <a:pPr>
                  <a:spcBef>
                    <a:spcPts val="400"/>
                  </a:spcBef>
                  <a:spcAft>
                    <a:spcPts val="400"/>
                  </a:spcAft>
                </a:pPr>
                <a14:m>
                  <m:oMath xmlns:m="http://schemas.openxmlformats.org/officeDocument/2006/math">
                    <m:r>
                      <m:rPr>
                        <m:nor/>
                      </m:rPr>
                      <a:rPr lang="en-US" sz="2800" i="1" smtClean="0">
                        <a:solidFill>
                          <a:schemeClr val="bg1"/>
                        </a:solidFill>
                        <a:latin typeface="Times New Roman" panose="02020603050405020304" pitchFamily="18" charset="0"/>
                        <a:cs typeface="Times New Roman" panose="02020603050405020304" pitchFamily="18" charset="0"/>
                      </a:rPr>
                      <m:t>Δ</m:t>
                    </m:r>
                    <m:r>
                      <m:rPr>
                        <m:nor/>
                      </m:rPr>
                      <a:rPr lang="en-US" sz="2800" i="1" smtClean="0">
                        <a:solidFill>
                          <a:schemeClr val="bg1"/>
                        </a:solidFill>
                        <a:latin typeface="Times New Roman" panose="02020603050405020304" pitchFamily="18" charset="0"/>
                        <a:cs typeface="Times New Roman" panose="02020603050405020304" pitchFamily="18" charset="0"/>
                      </a:rPr>
                      <m:t>ABD</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a:t>
                </a:r>
              </a:p>
              <a:p>
                <a:pPr>
                  <a:spcBef>
                    <a:spcPts val="400"/>
                  </a:spcBef>
                  <a:spcAft>
                    <a:spcPts val="400"/>
                  </a:spcAft>
                </a:pPr>
                <a14:m>
                  <m:oMath xmlns:m="http://schemas.openxmlformats.org/officeDocument/2006/math">
                    <m:r>
                      <m:rPr>
                        <m:nor/>
                      </m:rPr>
                      <a:rPr lang="en-US" sz="2800" i="1" smtClean="0">
                        <a:solidFill>
                          <a:schemeClr val="bg1"/>
                        </a:solidFill>
                        <a:latin typeface="Times New Roman" panose="02020603050405020304" pitchFamily="18" charset="0"/>
                        <a:cs typeface="Times New Roman" panose="02020603050405020304" pitchFamily="18" charset="0"/>
                      </a:rPr>
                      <m:t>A</m:t>
                    </m:r>
                    <m:sSup>
                      <m:sSupPr>
                        <m:ctrlPr>
                          <a:rPr lang="vi-VN" sz="2800" i="1">
                            <a:solidFill>
                              <a:schemeClr val="bg1"/>
                            </a:solidFill>
                            <a:latin typeface="Cambria Math" panose="02040503050406030204" pitchFamily="18" charset="0"/>
                          </a:rPr>
                        </m:ctrlPr>
                      </m:sSupPr>
                      <m:e>
                        <m:r>
                          <m:rPr>
                            <m:nor/>
                          </m:rPr>
                          <a:rPr lang="en-US" sz="2800" i="1">
                            <a:solidFill>
                              <a:schemeClr val="bg1"/>
                            </a:solidFill>
                            <a:latin typeface="Times New Roman" panose="02020603050405020304" pitchFamily="18" charset="0"/>
                            <a:cs typeface="Times New Roman" panose="02020603050405020304" pitchFamily="18" charset="0"/>
                          </a:rPr>
                          <m:t>B</m:t>
                        </m:r>
                      </m:e>
                      <m:sup>
                        <m:r>
                          <a:rPr lang="en-US" sz="2800" i="0">
                            <a:solidFill>
                              <a:schemeClr val="bg1"/>
                            </a:solidFill>
                            <a:latin typeface="Cambria Math"/>
                          </a:rPr>
                          <m:t>2</m:t>
                        </m:r>
                      </m:sup>
                    </m:sSup>
                    <m:r>
                      <a:rPr lang="en-US" sz="2800" i="1">
                        <a:solidFill>
                          <a:schemeClr val="bg1"/>
                        </a:solidFill>
                        <a:latin typeface="Cambria Math"/>
                      </a:rPr>
                      <m:t>+</m:t>
                    </m:r>
                    <m:r>
                      <m:rPr>
                        <m:nor/>
                      </m:rPr>
                      <a:rPr lang="en-US" sz="2800" i="1">
                        <a:solidFill>
                          <a:schemeClr val="bg1"/>
                        </a:solidFill>
                        <a:latin typeface="Times New Roman" panose="02020603050405020304" pitchFamily="18" charset="0"/>
                        <a:cs typeface="Times New Roman" panose="02020603050405020304" pitchFamily="18" charset="0"/>
                      </a:rPr>
                      <m:t>A</m:t>
                    </m:r>
                    <m:sSup>
                      <m:sSupPr>
                        <m:ctrlPr>
                          <a:rPr lang="vi-VN" sz="2800" i="1">
                            <a:solidFill>
                              <a:schemeClr val="bg1"/>
                            </a:solidFill>
                            <a:latin typeface="Cambria Math" panose="02040503050406030204" pitchFamily="18" charset="0"/>
                          </a:rPr>
                        </m:ctrlPr>
                      </m:sSupPr>
                      <m:e>
                        <m:r>
                          <m:rPr>
                            <m:nor/>
                          </m:rPr>
                          <a:rPr lang="en-US" sz="2800" i="1">
                            <a:solidFill>
                              <a:schemeClr val="bg1"/>
                            </a:solidFill>
                            <a:latin typeface="Times New Roman" panose="02020603050405020304" pitchFamily="18" charset="0"/>
                            <a:cs typeface="Times New Roman" panose="02020603050405020304" pitchFamily="18" charset="0"/>
                          </a:rPr>
                          <m:t>D</m:t>
                        </m:r>
                      </m:e>
                      <m:sup>
                        <m:r>
                          <a:rPr lang="en-US" sz="2800" i="0">
                            <a:solidFill>
                              <a:schemeClr val="bg1"/>
                            </a:solidFill>
                            <a:latin typeface="Cambria Math"/>
                          </a:rPr>
                          <m:t>2</m:t>
                        </m:r>
                      </m:sup>
                    </m:sSup>
                    <m:r>
                      <a:rPr lang="en-US" sz="2800" i="1">
                        <a:solidFill>
                          <a:schemeClr val="bg1"/>
                        </a:solidFill>
                        <a:latin typeface="Cambria Math"/>
                      </a:rPr>
                      <m:t>=</m:t>
                    </m:r>
                    <m:r>
                      <m:rPr>
                        <m:nor/>
                      </m:rPr>
                      <a:rPr lang="en-US" sz="2800" i="1">
                        <a:solidFill>
                          <a:schemeClr val="bg1"/>
                        </a:solidFill>
                        <a:latin typeface="Times New Roman" panose="02020603050405020304" pitchFamily="18" charset="0"/>
                        <a:cs typeface="Times New Roman" panose="02020603050405020304" pitchFamily="18" charset="0"/>
                      </a:rPr>
                      <m:t>B</m:t>
                    </m:r>
                    <m:sSup>
                      <m:sSupPr>
                        <m:ctrlPr>
                          <a:rPr lang="vi-VN" sz="2800" i="1">
                            <a:solidFill>
                              <a:schemeClr val="bg1"/>
                            </a:solidFill>
                            <a:latin typeface="Cambria Math" panose="02040503050406030204" pitchFamily="18" charset="0"/>
                          </a:rPr>
                        </m:ctrlPr>
                      </m:sSupPr>
                      <m:e>
                        <m:r>
                          <m:rPr>
                            <m:nor/>
                          </m:rPr>
                          <a:rPr lang="en-US" sz="2800" i="1">
                            <a:solidFill>
                              <a:schemeClr val="bg1"/>
                            </a:solidFill>
                            <a:latin typeface="Times New Roman" panose="02020603050405020304" pitchFamily="18" charset="0"/>
                            <a:cs typeface="Times New Roman" panose="02020603050405020304" pitchFamily="18" charset="0"/>
                          </a:rPr>
                          <m:t>D</m:t>
                        </m:r>
                      </m:e>
                      <m:sup>
                        <m:r>
                          <a:rPr lang="en-US" sz="2800" i="0">
                            <a:solidFill>
                              <a:schemeClr val="bg1"/>
                            </a:solidFill>
                            <a:latin typeface="Cambria Math"/>
                          </a:rPr>
                          <m:t>2</m:t>
                        </m:r>
                      </m:sup>
                    </m:sSup>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lí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Phytagore</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400"/>
                  </a:spcBef>
                  <a:spcAft>
                    <a:spcPts val="400"/>
                  </a:spcAft>
                </a:pPr>
                <a14:m>
                  <m:oMathPara xmlns:m="http://schemas.openxmlformats.org/officeDocument/2006/math">
                    <m:oMathParaPr>
                      <m:jc m:val="left"/>
                    </m:oMathParaPr>
                    <m:oMath xmlns:m="http://schemas.openxmlformats.org/officeDocument/2006/math">
                      <m:r>
                        <m:rPr>
                          <m:nor/>
                        </m:rPr>
                        <a:rPr lang="en-US" sz="2800" i="1" smtClean="0">
                          <a:solidFill>
                            <a:schemeClr val="bg1"/>
                          </a:solidFill>
                          <a:latin typeface="Times New Roman" panose="02020603050405020304" pitchFamily="18" charset="0"/>
                          <a:cs typeface="Times New Roman" panose="02020603050405020304" pitchFamily="18" charset="0"/>
                        </a:rPr>
                        <m:t>B</m:t>
                      </m:r>
                      <m:sSup>
                        <m:sSupPr>
                          <m:ctrlPr>
                            <a:rPr lang="vi-VN" sz="2800" i="1">
                              <a:solidFill>
                                <a:schemeClr val="bg1"/>
                              </a:solidFill>
                              <a:latin typeface="Cambria Math" panose="02040503050406030204" pitchFamily="18" charset="0"/>
                            </a:rPr>
                          </m:ctrlPr>
                        </m:sSupPr>
                        <m:e>
                          <m:r>
                            <m:rPr>
                              <m:nor/>
                            </m:rPr>
                            <a:rPr lang="en-US" sz="2800" i="1">
                              <a:solidFill>
                                <a:schemeClr val="bg1"/>
                              </a:solidFill>
                              <a:latin typeface="Times New Roman" panose="02020603050405020304" pitchFamily="18" charset="0"/>
                              <a:cs typeface="Times New Roman" panose="02020603050405020304" pitchFamily="18" charset="0"/>
                            </a:rPr>
                            <m:t>D</m:t>
                          </m:r>
                        </m:e>
                        <m:sup>
                          <m:r>
                            <a:rPr lang="en-US" sz="2800" i="0">
                              <a:solidFill>
                                <a:schemeClr val="bg1"/>
                              </a:solidFill>
                              <a:latin typeface="Cambria Math"/>
                            </a:rPr>
                            <m:t>2</m:t>
                          </m:r>
                        </m:sup>
                      </m:sSup>
                      <m:r>
                        <a:rPr lang="en-US" sz="2800" i="1">
                          <a:solidFill>
                            <a:schemeClr val="bg1"/>
                          </a:solidFill>
                          <a:latin typeface="Cambria Math"/>
                        </a:rPr>
                        <m:t>=</m:t>
                      </m:r>
                      <m:sSup>
                        <m:sSupPr>
                          <m:ctrlPr>
                            <a:rPr lang="vi-VN" sz="2800" i="1">
                              <a:solidFill>
                                <a:schemeClr val="bg1"/>
                              </a:solidFill>
                              <a:latin typeface="Cambria Math" panose="02040503050406030204" pitchFamily="18" charset="0"/>
                            </a:rPr>
                          </m:ctrlPr>
                        </m:sSupPr>
                        <m:e>
                          <m:r>
                            <m:rPr>
                              <m:nor/>
                            </m:rPr>
                            <a:rPr lang="en-US" sz="2800" i="0">
                              <a:solidFill>
                                <a:schemeClr val="bg1"/>
                              </a:solidFill>
                              <a:latin typeface="Times New Roman" panose="02020603050405020304" pitchFamily="18" charset="0"/>
                              <a:cs typeface="Times New Roman" panose="02020603050405020304" pitchFamily="18" charset="0"/>
                            </a:rPr>
                            <m:t>8</m:t>
                          </m:r>
                        </m:e>
                        <m:sup>
                          <m:r>
                            <a:rPr lang="en-US" sz="2800" i="1">
                              <a:solidFill>
                                <a:schemeClr val="bg1"/>
                              </a:solidFill>
                              <a:latin typeface="Cambria Math"/>
                            </a:rPr>
                            <m:t>2</m:t>
                          </m:r>
                        </m:sup>
                      </m:sSup>
                      <m:r>
                        <a:rPr lang="en-US" sz="2800" i="1">
                          <a:solidFill>
                            <a:schemeClr val="bg1"/>
                          </a:solidFill>
                          <a:latin typeface="Cambria Math"/>
                        </a:rPr>
                        <m:t>+</m:t>
                      </m:r>
                      <m:sSup>
                        <m:sSupPr>
                          <m:ctrlPr>
                            <a:rPr lang="vi-VN" sz="2800" i="1">
                              <a:solidFill>
                                <a:schemeClr val="bg1"/>
                              </a:solidFill>
                              <a:latin typeface="Cambria Math" panose="02040503050406030204" pitchFamily="18" charset="0"/>
                            </a:rPr>
                          </m:ctrlPr>
                        </m:sSupPr>
                        <m:e>
                          <m:r>
                            <m:rPr>
                              <m:nor/>
                            </m:rPr>
                            <a:rPr lang="en-US" sz="2800" i="0">
                              <a:solidFill>
                                <a:schemeClr val="bg1"/>
                              </a:solidFill>
                              <a:latin typeface="Times New Roman" panose="02020603050405020304" pitchFamily="18" charset="0"/>
                              <a:cs typeface="Times New Roman" panose="02020603050405020304" pitchFamily="18" charset="0"/>
                            </a:rPr>
                            <m:t>6</m:t>
                          </m:r>
                        </m:e>
                        <m:sup>
                          <m:r>
                            <a:rPr lang="en-US" sz="2800" i="1">
                              <a:solidFill>
                                <a:schemeClr val="bg1"/>
                              </a:solidFill>
                              <a:latin typeface="Cambria Math"/>
                            </a:rPr>
                            <m:t>2</m:t>
                          </m:r>
                        </m:sup>
                      </m:sSup>
                      <m:r>
                        <a:rPr lang="en-US" sz="2800" i="1">
                          <a:solidFill>
                            <a:schemeClr val="bg1"/>
                          </a:solidFill>
                          <a:latin typeface="Cambria Math"/>
                        </a:rPr>
                        <m:t>=</m:t>
                      </m:r>
                      <m:r>
                        <m:rPr>
                          <m:nor/>
                        </m:rPr>
                        <a:rPr lang="en-US" sz="2800" i="0">
                          <a:solidFill>
                            <a:schemeClr val="bg1"/>
                          </a:solidFill>
                          <a:latin typeface="Times New Roman" panose="02020603050405020304" pitchFamily="18" charset="0"/>
                          <a:cs typeface="Times New Roman" panose="02020603050405020304" pitchFamily="18" charset="0"/>
                        </a:rPr>
                        <m:t>64</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cs typeface="Times New Roman" panose="02020603050405020304" pitchFamily="18" charset="0"/>
                        </a:rPr>
                        <m:t>36</m:t>
                      </m:r>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cs typeface="Times New Roman" panose="02020603050405020304" pitchFamily="18" charset="0"/>
                        </a:rPr>
                        <m:t>100</m:t>
                      </m:r>
                    </m:oMath>
                  </m:oMathPara>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14:m>
                  <m:oMathPara xmlns:m="http://schemas.openxmlformats.org/officeDocument/2006/math">
                    <m:oMathParaPr>
                      <m:jc m:val="left"/>
                    </m:oMathParaPr>
                    <m:oMath xmlns:m="http://schemas.openxmlformats.org/officeDocument/2006/math">
                      <m:r>
                        <m:rPr>
                          <m:nor/>
                        </m:rPr>
                        <a:rPr lang="en-US" sz="2800" i="1" smtClean="0">
                          <a:solidFill>
                            <a:schemeClr val="bg1"/>
                          </a:solidFill>
                          <a:latin typeface="Times New Roman" panose="02020603050405020304" pitchFamily="18" charset="0"/>
                          <a:cs typeface="Times New Roman" panose="02020603050405020304" pitchFamily="18" charset="0"/>
                        </a:rPr>
                        <m:t>BD</m:t>
                      </m:r>
                      <m:r>
                        <m:rPr>
                          <m:nor/>
                        </m:rPr>
                        <a:rPr lang="en-US" sz="2800" i="0" smtClean="0">
                          <a:solidFill>
                            <a:schemeClr val="bg1"/>
                          </a:solidFill>
                          <a:latin typeface="Times New Roman" panose="02020603050405020304" pitchFamily="18" charset="0"/>
                          <a:cs typeface="Times New Roman" panose="02020603050405020304" pitchFamily="18" charset="0"/>
                        </a:rPr>
                        <m:t>=</m:t>
                      </m:r>
                      <m:r>
                        <m:rPr>
                          <m:nor/>
                        </m:rPr>
                        <a:rPr lang="en-US" sz="2800" i="0" smtClean="0">
                          <a:solidFill>
                            <a:schemeClr val="bg1"/>
                          </a:solidFill>
                          <a:latin typeface="Times New Roman" panose="02020603050405020304" pitchFamily="18" charset="0"/>
                          <a:cs typeface="Times New Roman" panose="02020603050405020304" pitchFamily="18" charset="0"/>
                        </a:rPr>
                        <m:t>10</m:t>
                      </m:r>
                    </m:oMath>
                  </m:oMathPara>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14:m>
                  <m:oMathPara xmlns:m="http://schemas.openxmlformats.org/officeDocument/2006/math">
                    <m:oMathParaPr>
                      <m:jc m:val="left"/>
                    </m:oMathParaPr>
                    <m:oMath xmlns:m="http://schemas.openxmlformats.org/officeDocument/2006/math">
                      <m:r>
                        <m:rPr>
                          <m:nor/>
                        </m:rPr>
                        <a:rPr lang="en-US" sz="2800" i="1" smtClean="0">
                          <a:solidFill>
                            <a:schemeClr val="bg1"/>
                          </a:solidFill>
                          <a:latin typeface="Times New Roman" panose="02020603050405020304" pitchFamily="18" charset="0"/>
                          <a:cs typeface="Times New Roman" panose="02020603050405020304" pitchFamily="18" charset="0"/>
                        </a:rPr>
                        <m:t>R</m:t>
                      </m:r>
                      <m:r>
                        <m:rPr>
                          <m:nor/>
                        </m:rPr>
                        <a:rPr lang="en-US" sz="2800" i="0" smtClean="0">
                          <a:solidFill>
                            <a:schemeClr val="bg1"/>
                          </a:solidFill>
                          <a:latin typeface="Times New Roman" panose="02020603050405020304" pitchFamily="18" charset="0"/>
                          <a:cs typeface="Times New Roman" panose="02020603050405020304" pitchFamily="18" charset="0"/>
                        </a:rPr>
                        <m:t>=</m:t>
                      </m:r>
                      <m:f>
                        <m:fPr>
                          <m:ctrlPr>
                            <a:rPr lang="vi-VN" sz="2800" i="1">
                              <a:solidFill>
                                <a:schemeClr val="bg1"/>
                              </a:solidFill>
                              <a:latin typeface="Cambria Math" panose="02040503050406030204" pitchFamily="18" charset="0"/>
                            </a:rPr>
                          </m:ctrlPr>
                        </m:fPr>
                        <m:num>
                          <m:r>
                            <m:rPr>
                              <m:nor/>
                            </m:rPr>
                            <a:rPr lang="en-US" sz="2800" i="1">
                              <a:solidFill>
                                <a:schemeClr val="bg1"/>
                              </a:solidFill>
                              <a:latin typeface="Times New Roman" panose="02020603050405020304" pitchFamily="18" charset="0"/>
                              <a:cs typeface="Times New Roman" panose="02020603050405020304" pitchFamily="18" charset="0"/>
                            </a:rPr>
                            <m:t>BD</m:t>
                          </m:r>
                        </m:num>
                        <m:den>
                          <m:r>
                            <m:rPr>
                              <m:nor/>
                            </m:rPr>
                            <a:rPr lang="en-US" sz="2800" i="0">
                              <a:solidFill>
                                <a:schemeClr val="bg1"/>
                              </a:solidFill>
                              <a:latin typeface="Times New Roman" panose="02020603050405020304" pitchFamily="18" charset="0"/>
                              <a:cs typeface="Times New Roman" panose="02020603050405020304" pitchFamily="18" charset="0"/>
                            </a:rPr>
                            <m:t>2</m:t>
                          </m:r>
                        </m:den>
                      </m:f>
                      <m:r>
                        <m:rPr>
                          <m:nor/>
                        </m:rPr>
                        <a:rPr lang="en-US" sz="2800" i="0">
                          <a:solidFill>
                            <a:schemeClr val="bg1"/>
                          </a:solidFill>
                          <a:latin typeface="Times New Roman" panose="02020603050405020304" pitchFamily="18" charset="0"/>
                          <a:cs typeface="Times New Roman" panose="02020603050405020304" pitchFamily="18" charset="0"/>
                        </a:rPr>
                        <m:t>=</m:t>
                      </m:r>
                      <m:f>
                        <m:fPr>
                          <m:ctrlPr>
                            <a:rPr lang="vi-VN" sz="2800" i="1">
                              <a:solidFill>
                                <a:schemeClr val="bg1"/>
                              </a:solidFill>
                              <a:latin typeface="Cambria Math" panose="02040503050406030204" pitchFamily="18" charset="0"/>
                            </a:rPr>
                          </m:ctrlPr>
                        </m:fPr>
                        <m:num>
                          <m:r>
                            <m:rPr>
                              <m:nor/>
                            </m:rPr>
                            <a:rPr lang="en-US" sz="2800" i="0">
                              <a:solidFill>
                                <a:schemeClr val="bg1"/>
                              </a:solidFill>
                              <a:latin typeface="Times New Roman" panose="02020603050405020304" pitchFamily="18" charset="0"/>
                              <a:cs typeface="Times New Roman" panose="02020603050405020304" pitchFamily="18" charset="0"/>
                            </a:rPr>
                            <m:t>10</m:t>
                          </m:r>
                        </m:num>
                        <m:den>
                          <m:r>
                            <m:rPr>
                              <m:nor/>
                            </m:rPr>
                            <a:rPr lang="en-US" sz="2800" i="0">
                              <a:solidFill>
                                <a:schemeClr val="bg1"/>
                              </a:solidFill>
                              <a:latin typeface="Times New Roman" panose="02020603050405020304" pitchFamily="18" charset="0"/>
                              <a:cs typeface="Times New Roman" panose="02020603050405020304" pitchFamily="18" charset="0"/>
                            </a:rPr>
                            <m:t>2</m:t>
                          </m:r>
                        </m:den>
                      </m:f>
                      <m:r>
                        <m:rPr>
                          <m:nor/>
                        </m:rPr>
                        <a:rPr lang="en-US" sz="2800" i="0">
                          <a:solidFill>
                            <a:schemeClr val="bg1"/>
                          </a:solidFill>
                          <a:latin typeface="Times New Roman" panose="02020603050405020304" pitchFamily="18" charset="0"/>
                          <a:cs typeface="Times New Roman" panose="02020603050405020304" pitchFamily="18" charset="0"/>
                        </a:rPr>
                        <m:t>=</m:t>
                      </m:r>
                      <m:r>
                        <m:rPr>
                          <m:nor/>
                        </m:rPr>
                        <a:rPr lang="en-US" sz="2800" i="0">
                          <a:solidFill>
                            <a:schemeClr val="bg1"/>
                          </a:solidFill>
                          <a:latin typeface="Times New Roman" panose="02020603050405020304" pitchFamily="18" charset="0"/>
                          <a:cs typeface="Times New Roman" panose="02020603050405020304" pitchFamily="18" charset="0"/>
                        </a:rPr>
                        <m:t>5</m:t>
                      </m:r>
                    </m:oMath>
                  </m:oMathPara>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p>
            </p:txBody>
          </p:sp>
        </mc:Choice>
        <mc:Fallback xmlns="">
          <p:sp>
            <p:nvSpPr>
              <p:cNvPr id="6" name="TextBox 5">
                <a:extLst>
                  <a:ext uri="{FF2B5EF4-FFF2-40B4-BE49-F238E27FC236}">
                    <a16:creationId xmlns:a16="http://schemas.microsoft.com/office/drawing/2014/main" id="{FF7BBE2F-6E3F-5FAF-9318-E5ED520B58DE}"/>
                  </a:ext>
                </a:extLst>
              </p:cNvPr>
              <p:cNvSpPr txBox="1">
                <a:spLocks noRot="1" noChangeAspect="1" noMove="1" noResize="1" noEditPoints="1" noAdjustHandles="1" noChangeArrowheads="1" noChangeShapeType="1" noTextEdit="1"/>
              </p:cNvSpPr>
              <p:nvPr/>
            </p:nvSpPr>
            <p:spPr>
              <a:xfrm>
                <a:off x="1000925" y="2307785"/>
                <a:ext cx="8709384" cy="4021037"/>
              </a:xfrm>
              <a:prstGeom prst="rect">
                <a:avLst/>
              </a:prstGeom>
              <a:blipFill>
                <a:blip r:embed="rId3"/>
                <a:stretch>
                  <a:fillRect l="-1400" t="-1669" b="-1517"/>
                </a:stretch>
              </a:blipFill>
            </p:spPr>
            <p:txBody>
              <a:bodyPr/>
              <a:lstStyle/>
              <a:p>
                <a:r>
                  <a:rPr lang="en-US">
                    <a:noFill/>
                  </a:rPr>
                  <a:t> </a:t>
                </a:r>
              </a:p>
            </p:txBody>
          </p:sp>
        </mc:Fallback>
      </mc:AlternateContent>
      <p:sp>
        <p:nvSpPr>
          <p:cNvPr id="19" name="Arrow: Right 18">
            <a:hlinkClick r:id="rId4" action="ppaction://hlinksldjump"/>
            <a:extLst>
              <a:ext uri="{FF2B5EF4-FFF2-40B4-BE49-F238E27FC236}">
                <a16:creationId xmlns:a16="http://schemas.microsoft.com/office/drawing/2014/main" id="{F2EB8B9C-B951-4B10-939E-FD501ACFE4F6}"/>
              </a:ext>
            </a:extLst>
          </p:cNvPr>
          <p:cNvSpPr/>
          <p:nvPr/>
        </p:nvSpPr>
        <p:spPr>
          <a:xfrm>
            <a:off x="11057206" y="6217920"/>
            <a:ext cx="886264" cy="509628"/>
          </a:xfrm>
          <a:prstGeom prst="rightArrow">
            <a:avLst>
              <a:gd name="adj1" fmla="val 50000"/>
              <a:gd name="adj2" fmla="val 831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3701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flipV="1">
            <a:off x="6314634" y="3125792"/>
            <a:ext cx="3478723" cy="144053"/>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1102673" y="1548418"/>
            <a:ext cx="4437749" cy="523220"/>
          </a:xfrm>
          <a:prstGeom prst="rect">
            <a:avLst/>
          </a:prstGeom>
          <a:noFill/>
        </p:spPr>
        <p:txBody>
          <a:bodyPr wrap="square" rtlCol="0">
            <a:spAutoFit/>
          </a:bodyPr>
          <a:lstStyle/>
          <a:p>
            <a:pPr algn="just"/>
            <a:r>
              <a:rPr lang="pt-BR" sz="2800" dirty="0">
                <a:solidFill>
                  <a:srgbClr val="FFFF00"/>
                </a:solidFill>
                <a:latin typeface="Times New Roman" panose="02020603050405020304" pitchFamily="18" charset="0"/>
                <a:cs typeface="Times New Roman" panose="02020603050405020304" pitchFamily="18" charset="0"/>
              </a:rPr>
              <a:t>Trò chơi: Đoán tranh</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7210886" y="2677874"/>
            <a:ext cx="2582471" cy="553998"/>
          </a:xfrm>
          <a:prstGeom prst="rect">
            <a:avLst/>
          </a:prstGeom>
        </p:spPr>
        <p:txBody>
          <a:bodyPr wrap="square">
            <a:spAutoFit/>
          </a:bodyPr>
          <a:lstStyle/>
          <a:p>
            <a:pPr lvl="0"/>
            <a:r>
              <a:rPr lang="en-US" sz="3000" dirty="0" err="1">
                <a:solidFill>
                  <a:srgbClr val="FFFF00"/>
                </a:solidFill>
                <a:latin typeface="Times New Roman" panose="02020603050405020304" pitchFamily="18" charset="0"/>
                <a:cs typeface="Times New Roman" panose="02020603050405020304" pitchFamily="18" charset="0"/>
              </a:rPr>
              <a:t>Sơ</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đô</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tư</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duy</a:t>
            </a:r>
            <a:endParaRPr lang="en-US" sz="3000" dirty="0">
              <a:solidFill>
                <a:srgbClr val="FFFF0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01537D5-D607-073A-BEBF-6FADD0F16036}"/>
              </a:ext>
            </a:extLst>
          </p:cNvPr>
          <p:cNvGraphicFramePr>
            <a:graphicFrameLocks noChangeAspect="1"/>
          </p:cNvGraphicFramePr>
          <p:nvPr>
            <p:extLst>
              <p:ext uri="{D42A27DB-BD31-4B8C-83A1-F6EECF244321}">
                <p14:modId xmlns:p14="http://schemas.microsoft.com/office/powerpoint/2010/main" val="1966548519"/>
              </p:ext>
            </p:extLst>
          </p:nvPr>
        </p:nvGraphicFramePr>
        <p:xfrm>
          <a:off x="4394200" y="2362200"/>
          <a:ext cx="914400" cy="233363"/>
        </p:xfrm>
        <a:graphic>
          <a:graphicData uri="http://schemas.openxmlformats.org/presentationml/2006/ole">
            <mc:AlternateContent xmlns:mc="http://schemas.openxmlformats.org/markup-compatibility/2006">
              <mc:Choice xmlns:v="urn:schemas-microsoft-com:vml" Requires="v">
                <p:oleObj spid="_x0000_s1026" name="Equation" r:id="rId3" imgW="914400" imgH="233280" progId="Equation.DSMT4">
                  <p:embed/>
                </p:oleObj>
              </mc:Choice>
              <mc:Fallback>
                <p:oleObj name="Equation" r:id="rId3" imgW="914400" imgH="233280" progId="Equation.DSMT4">
                  <p:embed/>
                  <p:pic>
                    <p:nvPicPr>
                      <p:cNvPr id="0" name=""/>
                      <p:cNvPicPr/>
                      <p:nvPr/>
                    </p:nvPicPr>
                    <p:blipFill>
                      <a:blip r:embed="rId4"/>
                      <a:stretch>
                        <a:fillRect/>
                      </a:stretch>
                    </p:blipFill>
                    <p:spPr>
                      <a:xfrm>
                        <a:off x="4394200" y="2362200"/>
                        <a:ext cx="914400" cy="233363"/>
                      </a:xfrm>
                      <a:prstGeom prst="rect">
                        <a:avLst/>
                      </a:prstGeom>
                    </p:spPr>
                  </p:pic>
                </p:oleObj>
              </mc:Fallback>
            </mc:AlternateContent>
          </a:graphicData>
        </a:graphic>
      </p:graphicFrame>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67D023D-5367-3F18-35BF-326E858D0957}"/>
              </a:ext>
            </a:extLst>
          </p:cNvPr>
          <p:cNvSpPr>
            <a:spLocks noGrp="1"/>
          </p:cNvSpPr>
          <p:nvPr>
            <p:ph type="title"/>
          </p:nvPr>
        </p:nvSpPr>
        <p:spPr>
          <a:xfrm>
            <a:off x="3150009" y="87999"/>
            <a:ext cx="5442656"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2. TỨ GIÁC NỘI TIẾP</a:t>
            </a:r>
            <a:endParaRPr lang="en-US" sz="3200" dirty="0">
              <a:solidFill>
                <a:srgbClr val="FFFF00"/>
              </a:solidFill>
            </a:endParaRPr>
          </a:p>
        </p:txBody>
      </p:sp>
    </p:spTree>
    <p:extLst>
      <p:ext uri="{BB962C8B-B14F-4D97-AF65-F5344CB8AC3E}">
        <p14:creationId xmlns:p14="http://schemas.microsoft.com/office/powerpoint/2010/main" val="955447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2826F07-EB09-295A-5697-EA93FBA30744}"/>
              </a:ext>
            </a:extLst>
          </p:cNvPr>
          <p:cNvSpPr/>
          <p:nvPr/>
        </p:nvSpPr>
        <p:spPr>
          <a:xfrm>
            <a:off x="1097177" y="802025"/>
            <a:ext cx="9652947" cy="1107800"/>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MNPQ</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cạnh</a:t>
            </a:r>
            <a:r>
              <a:rPr lang="en-US" sz="3200" dirty="0">
                <a:solidFill>
                  <a:schemeClr val="bg1"/>
                </a:solidFill>
                <a:latin typeface="Times New Roman" panose="02020603050405020304" pitchFamily="18" charset="0"/>
                <a:cs typeface="Times New Roman" panose="02020603050405020304" pitchFamily="18" charset="0"/>
              </a:rPr>
              <a:t> 5cm.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ngoại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MNPQ</a:t>
            </a:r>
            <a:r>
              <a:rPr lang="en-US" sz="3200"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495538-5DD8-A7A2-08A0-2BA3BBF6F132}"/>
                  </a:ext>
                </a:extLst>
              </p:cNvPr>
              <p:cNvSpPr txBox="1"/>
              <p:nvPr/>
            </p:nvSpPr>
            <p:spPr>
              <a:xfrm>
                <a:off x="1097177" y="2813112"/>
                <a:ext cx="10068128" cy="2152577"/>
              </a:xfrm>
              <a:prstGeom prst="rect">
                <a:avLst/>
              </a:prstGeom>
              <a:noFill/>
            </p:spPr>
            <p:txBody>
              <a:bodyPr wrap="square">
                <a:spAutoFit/>
              </a:bodyPr>
              <a:lstStyle/>
              <a:p>
                <a:pPr algn="ctr">
                  <a:spcBef>
                    <a:spcPts val="400"/>
                  </a:spcBef>
                  <a:spcAft>
                    <a:spcPts val="400"/>
                  </a:spcAft>
                </a:pPr>
                <a:r>
                  <a:rPr lang="en-US" sz="32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Giải.</a:t>
                </a:r>
              </a:p>
              <a:p>
                <a:pPr>
                  <a:spcBef>
                    <a:spcPts val="400"/>
                  </a:spcBef>
                  <a:spcAft>
                    <a:spcPts val="400"/>
                  </a:spcAft>
                </a:pPr>
                <a:r>
                  <a:rPr lang="en-US" sz="3200" dirty="0" err="1">
                    <a:solidFill>
                      <a:schemeClr val="bg1"/>
                    </a:solidFill>
                    <a:latin typeface="Times New Roman" panose="02020603050405020304" pitchFamily="18" charset="0"/>
                    <a:cs typeface="Times New Roman" panose="02020603050405020304" pitchFamily="18" charset="0"/>
                  </a:rPr>
                  <a:t>Bán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ngoại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vuông</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MNPQ là </a:t>
                </a:r>
                <a:r>
                  <a:rPr lang="vi-VN" sz="32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200" i="1">
                            <a:solidFill>
                              <a:schemeClr val="bg1"/>
                            </a:solidFill>
                            <a:latin typeface="Cambria Math" panose="02040503050406030204" pitchFamily="18" charset="0"/>
                          </a:rPr>
                        </m:ctrlPr>
                      </m:fPr>
                      <m:num>
                        <m:r>
                          <m:rPr>
                            <m:nor/>
                          </m:rPr>
                          <a:rPr lang="en-US" sz="3200" i="0">
                            <a:solidFill>
                              <a:schemeClr val="bg1"/>
                            </a:solidFill>
                            <a:latin typeface="Times New Roman" panose="02020603050405020304" pitchFamily="18" charset="0"/>
                            <a:cs typeface="Times New Roman" panose="02020603050405020304" pitchFamily="18" charset="0"/>
                          </a:rPr>
                          <m:t>5</m:t>
                        </m:r>
                        <m:rad>
                          <m:radPr>
                            <m:degHide m:val="on"/>
                            <m:ctrlPr>
                              <a:rPr lang="vi-VN" sz="3200" i="1">
                                <a:solidFill>
                                  <a:schemeClr val="bg1"/>
                                </a:solidFill>
                                <a:latin typeface="Cambria Math" panose="02040503050406030204" pitchFamily="18" charset="0"/>
                              </a:rPr>
                            </m:ctrlPr>
                          </m:radPr>
                          <m:deg/>
                          <m:e>
                            <m:r>
                              <m:rPr>
                                <m:nor/>
                              </m:rPr>
                              <a:rPr lang="en-US" sz="3200" i="0">
                                <a:solidFill>
                                  <a:schemeClr val="bg1"/>
                                </a:solidFill>
                                <a:latin typeface="Times New Roman" panose="02020603050405020304" pitchFamily="18" charset="0"/>
                                <a:cs typeface="Times New Roman" panose="02020603050405020304" pitchFamily="18" charset="0"/>
                              </a:rPr>
                              <m:t>2</m:t>
                            </m:r>
                          </m:e>
                        </m:rad>
                      </m:num>
                      <m:den>
                        <m:r>
                          <m:rPr>
                            <m:nor/>
                          </m:rPr>
                          <a:rPr lang="en-US" sz="3200" i="0">
                            <a:solidFill>
                              <a:schemeClr val="bg1"/>
                            </a:solidFill>
                            <a:latin typeface="Times New Roman" panose="02020603050405020304" pitchFamily="18" charset="0"/>
                            <a:cs typeface="Times New Roman" panose="02020603050405020304" pitchFamily="18" charset="0"/>
                          </a:rPr>
                          <m:t>2</m:t>
                        </m:r>
                      </m:den>
                    </m:f>
                    <m:r>
                      <m:rPr>
                        <m:nor/>
                      </m:rPr>
                      <a:rPr lang="en-US" sz="3200">
                        <a:solidFill>
                          <a:schemeClr val="bg1"/>
                        </a:solidFill>
                        <a:latin typeface="Times New Roman" panose="02020603050405020304" pitchFamily="18" charset="0"/>
                        <a:cs typeface="Times New Roman" panose="02020603050405020304" pitchFamily="18" charset="0"/>
                      </a:rPr>
                      <m:t> </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400"/>
                  </a:spcBef>
                  <a:spcAft>
                    <a:spcPts val="4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đáp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 </a:t>
                </a:r>
              </a:p>
            </p:txBody>
          </p:sp>
        </mc:Choice>
        <mc:Fallback xmlns="">
          <p:sp>
            <p:nvSpPr>
              <p:cNvPr id="6" name="TextBox 5">
                <a:extLst>
                  <a:ext uri="{FF2B5EF4-FFF2-40B4-BE49-F238E27FC236}">
                    <a16:creationId xmlns:a16="http://schemas.microsoft.com/office/drawing/2014/main" id="{CC495538-5DD8-A7A2-08A0-2BA3BBF6F132}"/>
                  </a:ext>
                </a:extLst>
              </p:cNvPr>
              <p:cNvSpPr txBox="1">
                <a:spLocks noRot="1" noChangeAspect="1" noMove="1" noResize="1" noEditPoints="1" noAdjustHandles="1" noChangeArrowheads="1" noChangeShapeType="1" noTextEdit="1"/>
              </p:cNvSpPr>
              <p:nvPr/>
            </p:nvSpPr>
            <p:spPr>
              <a:xfrm>
                <a:off x="1097177" y="2813112"/>
                <a:ext cx="10068128" cy="2152577"/>
              </a:xfrm>
              <a:prstGeom prst="rect">
                <a:avLst/>
              </a:prstGeom>
              <a:blipFill>
                <a:blip r:embed="rId2"/>
                <a:stretch>
                  <a:fillRect l="-1574" t="-3955" b="-7910"/>
                </a:stretch>
              </a:blipFill>
            </p:spPr>
            <p:txBody>
              <a:bodyPr/>
              <a:lstStyle/>
              <a:p>
                <a:r>
                  <a:rPr lang="en-US">
                    <a:noFill/>
                  </a:rPr>
                  <a:t> </a:t>
                </a:r>
              </a:p>
            </p:txBody>
          </p:sp>
        </mc:Fallback>
      </mc:AlternateContent>
      <p:sp>
        <p:nvSpPr>
          <p:cNvPr id="9" name="Arrow: Right 8">
            <a:hlinkClick r:id="rId3" action="ppaction://hlinksldjump"/>
            <a:extLst>
              <a:ext uri="{FF2B5EF4-FFF2-40B4-BE49-F238E27FC236}">
                <a16:creationId xmlns:a16="http://schemas.microsoft.com/office/drawing/2014/main" id="{B9740FC8-FCED-FF7D-786A-1CA15E9D1187}"/>
              </a:ext>
            </a:extLst>
          </p:cNvPr>
          <p:cNvSpPr/>
          <p:nvPr/>
        </p:nvSpPr>
        <p:spPr>
          <a:xfrm>
            <a:off x="11057206" y="6217920"/>
            <a:ext cx="886264" cy="509628"/>
          </a:xfrm>
          <a:prstGeom prst="rightArrow">
            <a:avLst>
              <a:gd name="adj1" fmla="val 50000"/>
              <a:gd name="adj2" fmla="val 831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04931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CB8A9-3B54-1CF3-D5BE-E67DB4DE15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450" y="897556"/>
            <a:ext cx="9455174" cy="5229225"/>
          </a:xfrm>
          <a:prstGeom prst="rect">
            <a:avLst/>
          </a:prstGeom>
        </p:spPr>
      </p:pic>
      <p:sp>
        <p:nvSpPr>
          <p:cNvPr id="18" name="Oval 17"/>
          <p:cNvSpPr/>
          <p:nvPr/>
        </p:nvSpPr>
        <p:spPr>
          <a:xfrm>
            <a:off x="369887" y="1727201"/>
            <a:ext cx="625475" cy="592137"/>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1</a:t>
            </a:r>
          </a:p>
        </p:txBody>
      </p:sp>
      <p:sp>
        <p:nvSpPr>
          <p:cNvPr id="27" name="Oval 26"/>
          <p:cNvSpPr/>
          <p:nvPr/>
        </p:nvSpPr>
        <p:spPr>
          <a:xfrm>
            <a:off x="11118049" y="2014087"/>
            <a:ext cx="546100" cy="549275"/>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2</a:t>
            </a:r>
          </a:p>
        </p:txBody>
      </p:sp>
      <p:sp>
        <p:nvSpPr>
          <p:cNvPr id="28" name="Oval 27"/>
          <p:cNvSpPr/>
          <p:nvPr/>
        </p:nvSpPr>
        <p:spPr>
          <a:xfrm>
            <a:off x="412683" y="4238272"/>
            <a:ext cx="625475" cy="592139"/>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3</a:t>
            </a:r>
          </a:p>
        </p:txBody>
      </p:sp>
      <p:sp>
        <p:nvSpPr>
          <p:cNvPr id="29" name="Oval 28"/>
          <p:cNvSpPr/>
          <p:nvPr/>
        </p:nvSpPr>
        <p:spPr>
          <a:xfrm>
            <a:off x="11205916" y="4368874"/>
            <a:ext cx="573087" cy="592137"/>
          </a:xfrm>
          <a:prstGeom prst="ellipse">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4</a:t>
            </a:r>
          </a:p>
        </p:txBody>
      </p:sp>
      <p:sp>
        <p:nvSpPr>
          <p:cNvPr id="4" name="Rectangle 3"/>
          <p:cNvSpPr/>
          <p:nvPr/>
        </p:nvSpPr>
        <p:spPr>
          <a:xfrm>
            <a:off x="3539710" y="98829"/>
            <a:ext cx="5516255" cy="707886"/>
          </a:xfrm>
          <a:prstGeom prst="rect">
            <a:avLst/>
          </a:prstGeom>
          <a:solidFill>
            <a:srgbClr val="00B0F0"/>
          </a:solidFill>
        </p:spPr>
        <p:txBody>
          <a:bodyPr wrap="none">
            <a:spAutoFit/>
          </a:bodyPr>
          <a:lstStyle/>
          <a:p>
            <a:pPr algn="ctr">
              <a:defRPr/>
            </a:pPr>
            <a:r>
              <a:rPr lang="en-US" sz="4000" b="1" dirty="0">
                <a:ln w="9525">
                  <a:solidFill>
                    <a:schemeClr val="bg1"/>
                  </a:solidFill>
                  <a:prstDash val="solid"/>
                </a:ln>
                <a:solidFill>
                  <a:srgbClr val="FFC000"/>
                </a:solidFill>
                <a:effectLst>
                  <a:outerShdw blurRad="12700" dist="38100" dir="2700000" algn="tl" rotWithShape="0">
                    <a:schemeClr val="bg1">
                      <a:lumMod val="50000"/>
                    </a:schemeClr>
                  </a:outerShdw>
                </a:effectLst>
              </a:rPr>
              <a:t>TRÒ CHƠI: ĐOÁN TRANH</a:t>
            </a:r>
          </a:p>
        </p:txBody>
      </p:sp>
      <p:sp>
        <p:nvSpPr>
          <p:cNvPr id="5" name="Arrow: Right 4">
            <a:hlinkClick r:id="rId4" action="ppaction://hlinksldjump"/>
          </p:cNvPr>
          <p:cNvSpPr/>
          <p:nvPr/>
        </p:nvSpPr>
        <p:spPr>
          <a:xfrm>
            <a:off x="11118049" y="6332133"/>
            <a:ext cx="712788" cy="550863"/>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a:hlinkClick r:id="rId5" action="ppaction://hlinksldjump"/>
          </p:cNvPr>
          <p:cNvSpPr/>
          <p:nvPr/>
        </p:nvSpPr>
        <p:spPr>
          <a:xfrm>
            <a:off x="1379932" y="896321"/>
            <a:ext cx="4716068" cy="2670175"/>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500" b="1" dirty="0">
                <a:solidFill>
                  <a:srgbClr val="FF0000"/>
                </a:solidFill>
              </a:rPr>
              <a:t>1</a:t>
            </a:r>
          </a:p>
        </p:txBody>
      </p:sp>
      <p:sp>
        <p:nvSpPr>
          <p:cNvPr id="23" name="Rectangle 22">
            <a:hlinkClick r:id="rId6" action="ppaction://hlinksldjump"/>
          </p:cNvPr>
          <p:cNvSpPr/>
          <p:nvPr/>
        </p:nvSpPr>
        <p:spPr>
          <a:xfrm>
            <a:off x="6110519" y="882916"/>
            <a:ext cx="4701550" cy="26543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600" b="1" dirty="0">
                <a:solidFill>
                  <a:srgbClr val="FF0000"/>
                </a:solidFill>
              </a:rPr>
              <a:t>2</a:t>
            </a:r>
          </a:p>
        </p:txBody>
      </p:sp>
      <p:sp>
        <p:nvSpPr>
          <p:cNvPr id="24" name="Rectangle 23">
            <a:hlinkClick r:id="rId7" action="ppaction://hlinksldjump"/>
          </p:cNvPr>
          <p:cNvSpPr/>
          <p:nvPr/>
        </p:nvSpPr>
        <p:spPr>
          <a:xfrm>
            <a:off x="6096001" y="3551856"/>
            <a:ext cx="4753624" cy="26543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600" b="1" dirty="0">
                <a:solidFill>
                  <a:srgbClr val="FF0000"/>
                </a:solidFill>
              </a:rPr>
              <a:t>4</a:t>
            </a:r>
          </a:p>
        </p:txBody>
      </p:sp>
      <p:sp>
        <p:nvSpPr>
          <p:cNvPr id="25" name="Rectangle 24">
            <a:hlinkClick r:id="rId8" action="ppaction://hlinksldjump"/>
          </p:cNvPr>
          <p:cNvSpPr/>
          <p:nvPr/>
        </p:nvSpPr>
        <p:spPr>
          <a:xfrm>
            <a:off x="1394450" y="3566497"/>
            <a:ext cx="4716068" cy="2651125"/>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600" b="1" dirty="0">
                <a:solidFill>
                  <a:srgbClr val="FF0000"/>
                </a:solidFill>
              </a:rPr>
              <a:t>3</a:t>
            </a:r>
          </a:p>
        </p:txBody>
      </p:sp>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E5CFAEF-9FE1-F042-C68D-FDE8E2AEC3A3}"/>
              </a:ext>
            </a:extLst>
          </p:cNvPr>
          <p:cNvSpPr>
            <a:spLocks noGrp="1"/>
          </p:cNvSpPr>
          <p:nvPr>
            <p:ph type="title"/>
          </p:nvPr>
        </p:nvSpPr>
        <p:spPr>
          <a:xfrm>
            <a:off x="1922951" y="5975084"/>
            <a:ext cx="8346098" cy="854075"/>
          </a:xfrm>
        </p:spPr>
        <p:txBody>
          <a:bodyPr>
            <a:normAutofit fontScale="90000"/>
          </a:bodyPr>
          <a:lstStyle/>
          <a:p>
            <a:pPr algn="ctr">
              <a:lnSpc>
                <a:spcPct val="150000"/>
              </a:lnSpc>
              <a:spcBef>
                <a:spcPts val="1200"/>
              </a:spcBef>
              <a:spcAft>
                <a:spcPts val="1800"/>
              </a:spcAft>
            </a:pPr>
            <a:r>
              <a:rPr lang="en-US" sz="3200" b="1" dirty="0" err="1">
                <a:solidFill>
                  <a:srgbClr val="FFFF00"/>
                </a:solidFill>
                <a:latin typeface="Times New Roman" panose="02020603050405020304" pitchFamily="18" charset="0"/>
                <a:cs typeface="Times New Roman" panose="02020603050405020304" pitchFamily="18" charset="0"/>
              </a:rPr>
              <a:t>Đáp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án</a:t>
            </a:r>
            <a:r>
              <a:rPr lang="en-US" sz="3200" b="1" dirty="0">
                <a:solidFill>
                  <a:srgbClr val="FFFF00"/>
                </a:solidFill>
                <a:latin typeface="Times New Roman" panose="02020603050405020304" pitchFamily="18" charset="0"/>
                <a:cs typeface="Times New Roman" panose="02020603050405020304" pitchFamily="18" charset="0"/>
              </a:rPr>
              <a:t>: Xe </a:t>
            </a:r>
            <a:r>
              <a:rPr lang="en-US" sz="3200" b="1" dirty="0" err="1">
                <a:solidFill>
                  <a:srgbClr val="FFFF00"/>
                </a:solidFill>
                <a:latin typeface="Times New Roman" panose="02020603050405020304" pitchFamily="18" charset="0"/>
                <a:cs typeface="Times New Roman" panose="02020603050405020304" pitchFamily="18" charset="0"/>
              </a:rPr>
              <a:t>tăng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quân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giải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phóng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vào</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dinh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Độc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lập</a:t>
            </a:r>
            <a:endParaRPr lang="en-US" sz="3200" dirty="0">
              <a:solidFill>
                <a:srgbClr val="FFFF00"/>
              </a:solidFill>
            </a:endParaRPr>
          </a:p>
        </p:txBody>
      </p:sp>
      <p:sp>
        <p:nvSpPr>
          <p:cNvPr id="7" name="Arrow: Right 6">
            <a:hlinkClick r:id="rId9" action="ppaction://hlinksldjump"/>
            <a:extLst>
              <a:ext uri="{FF2B5EF4-FFF2-40B4-BE49-F238E27FC236}">
                <a16:creationId xmlns:a16="http://schemas.microsoft.com/office/drawing/2014/main" id="{9E6D1501-8513-6629-6200-675834B3406B}"/>
              </a:ext>
            </a:extLst>
          </p:cNvPr>
          <p:cNvSpPr/>
          <p:nvPr/>
        </p:nvSpPr>
        <p:spPr>
          <a:xfrm>
            <a:off x="10562543" y="70644"/>
            <a:ext cx="1352791" cy="721431"/>
          </a:xfrm>
          <a:prstGeom prst="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rgbClr val="FF0000"/>
                </a:solidFill>
              </a:rPr>
              <a:t>Luật</a:t>
            </a:r>
            <a:r>
              <a:rPr lang="en-US" dirty="0">
                <a:solidFill>
                  <a:srgbClr val="FF0000"/>
                </a:solidFill>
              </a:rPr>
              <a:t> </a:t>
            </a:r>
            <a:r>
              <a:rPr lang="en-US" dirty="0" err="1">
                <a:solidFill>
                  <a:srgbClr val="FF0000"/>
                </a:solidFill>
              </a:rPr>
              <a:t>chơi</a:t>
            </a:r>
            <a:endParaRPr lang="en-US" dirty="0">
              <a:solidFill>
                <a:srgbClr val="FF0000"/>
              </a:solidFill>
            </a:endParaRPr>
          </a:p>
        </p:txBody>
      </p:sp>
    </p:spTree>
    <p:extLst>
      <p:ext uri="{BB962C8B-B14F-4D97-AF65-F5344CB8AC3E}">
        <p14:creationId xmlns:p14="http://schemas.microsoft.com/office/powerpoint/2010/main" val="40844651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6" presetClass="exit" presetSubtype="21" fill="hold" grpId="0" nodeType="clickEffect">
                                  <p:stCondLst>
                                    <p:cond delay="0"/>
                                  </p:stCondLst>
                                  <p:childTnLst>
                                    <p:animEffect transition="out" filter="barn(inVertical)">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6" presetClass="exit" presetSubtype="21" fill="hold" grpId="0" nodeType="clickEffect">
                                  <p:stCondLst>
                                    <p:cond delay="0"/>
                                  </p:stCondLst>
                                  <p:childTnLst>
                                    <p:animEffect transition="out" filter="barn(inVertical)">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6" restart="whenNotActive" fill="hold" evtFilter="cancelBubble" nodeType="interactiveSeq">
                <p:stCondLst>
                  <p:cond evt="onClick" delay="0">
                    <p:tgtEl>
                      <p:spTgt spid="29"/>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6" presetClass="exit" presetSubtype="21" fill="hold" grpId="0" nodeType="clickEffect">
                                  <p:stCondLst>
                                    <p:cond delay="0"/>
                                  </p:stCondLst>
                                  <p:childTnLst>
                                    <p:animEffect transition="out" filter="barn(inVertical)">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7" grpId="0" animBg="1"/>
      <p:bldP spid="23" grpId="0" animBg="1"/>
      <p:bldP spid="24" grpId="0" animBg="1"/>
      <p:bldP spid="25"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CC8E77-7C0B-148E-C56A-34FE7305D0A9}"/>
              </a:ext>
            </a:extLst>
          </p:cNvPr>
          <p:cNvSpPr txBox="1"/>
          <p:nvPr/>
        </p:nvSpPr>
        <p:spPr>
          <a:xfrm>
            <a:off x="770204" y="767081"/>
            <a:ext cx="10258867" cy="3416320"/>
          </a:xfrm>
          <a:prstGeom prst="rect">
            <a:avLst/>
          </a:prstGeom>
          <a:noFill/>
        </p:spPr>
        <p:txBody>
          <a:bodyPr wrap="square">
            <a:spAutoFit/>
          </a:bodyPr>
          <a:lstStyle/>
          <a:p>
            <a:pPr algn="ctr"/>
            <a:r>
              <a:rPr lang="en-US" sz="3600" dirty="0" err="1">
                <a:solidFill>
                  <a:srgbClr val="FFFF00"/>
                </a:solidFill>
                <a:latin typeface="Times New Roman" panose="02020603050405020304" pitchFamily="18" charset="0"/>
                <a:cs typeface="Times New Roman" panose="02020603050405020304" pitchFamily="18" charset="0"/>
              </a:rPr>
              <a:t>Luật</a:t>
            </a:r>
            <a:r>
              <a:rPr lang="en-US" sz="3600" dirty="0">
                <a:solidFill>
                  <a:srgbClr val="FFFF00"/>
                </a:solidFill>
                <a:latin typeface="Times New Roman" panose="02020603050405020304" pitchFamily="18" charset="0"/>
                <a:cs typeface="Times New Roman" panose="02020603050405020304" pitchFamily="18" charset="0"/>
              </a:rPr>
              <a:t> </a:t>
            </a:r>
            <a:r>
              <a:rPr lang="en-US" sz="3600" dirty="0" err="1">
                <a:solidFill>
                  <a:srgbClr val="FFFF00"/>
                </a:solidFill>
                <a:latin typeface="Times New Roman" panose="02020603050405020304" pitchFamily="18" charset="0"/>
                <a:cs typeface="Times New Roman" panose="02020603050405020304" pitchFamily="18" charset="0"/>
              </a:rPr>
              <a:t>chơi</a:t>
            </a:r>
            <a:r>
              <a:rPr lang="en-US" sz="3600" dirty="0">
                <a:solidFill>
                  <a:srgbClr val="FFFF00"/>
                </a:solidFill>
                <a:latin typeface="Times New Roman" panose="02020603050405020304" pitchFamily="18" charset="0"/>
                <a:cs typeface="Times New Roman" panose="02020603050405020304" pitchFamily="18" charset="0"/>
              </a:rPr>
              <a:t>:</a:t>
            </a:r>
          </a:p>
          <a:p>
            <a:pPr algn="just"/>
            <a:r>
              <a:rPr lang="en-US" sz="3600" dirty="0" err="1">
                <a:solidFill>
                  <a:schemeClr val="bg1"/>
                </a:solidFill>
                <a:latin typeface="Times New Roman" panose="02020603050405020304" pitchFamily="18" charset="0"/>
                <a:cs typeface="Times New Roman" panose="02020603050405020304" pitchFamily="18" charset="0"/>
              </a:rPr>
              <a:t>Phía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sau</a:t>
            </a:r>
            <a:r>
              <a:rPr lang="en-US" sz="3600" dirty="0">
                <a:solidFill>
                  <a:schemeClr val="bg1"/>
                </a:solidFill>
                <a:latin typeface="Times New Roman" panose="02020603050405020304" pitchFamily="18" charset="0"/>
                <a:cs typeface="Times New Roman" panose="02020603050405020304" pitchFamily="18" charset="0"/>
              </a:rPr>
              <a:t> 4 ô </a:t>
            </a:r>
            <a:r>
              <a:rPr lang="en-US" sz="3600" dirty="0" err="1">
                <a:solidFill>
                  <a:schemeClr val="bg1"/>
                </a:solidFill>
                <a:latin typeface="Times New Roman" panose="02020603050405020304" pitchFamily="18" charset="0"/>
                <a:cs typeface="Times New Roman" panose="02020603050405020304" pitchFamily="18" charset="0"/>
              </a:rPr>
              <a:t>sô</a:t>
            </a:r>
            <a:r>
              <a:rPr lang="en-US" sz="3600" dirty="0">
                <a:solidFill>
                  <a:schemeClr val="bg1"/>
                </a:solidFill>
                <a:latin typeface="Times New Roman" panose="02020603050405020304" pitchFamily="18" charset="0"/>
                <a:cs typeface="Times New Roman" panose="02020603050405020304" pitchFamily="18" charset="0"/>
              </a:rPr>
              <a:t>́ là </a:t>
            </a:r>
            <a:r>
              <a:rPr lang="en-US" sz="3600" dirty="0" err="1">
                <a:solidFill>
                  <a:schemeClr val="bg1"/>
                </a:solidFill>
                <a:latin typeface="Times New Roman" panose="02020603050405020304" pitchFamily="18" charset="0"/>
                <a:cs typeface="Times New Roman" panose="02020603050405020304" pitchFamily="18" charset="0"/>
              </a:rPr>
              <a:t>một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bức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tranh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nói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vê</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sư</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trọng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đại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Chọn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một</a:t>
            </a:r>
            <a:r>
              <a:rPr lang="en-US" sz="3600" dirty="0">
                <a:solidFill>
                  <a:schemeClr val="bg1"/>
                </a:solidFill>
                <a:latin typeface="Times New Roman" panose="02020603050405020304" pitchFamily="18" charset="0"/>
                <a:cs typeface="Times New Roman" panose="02020603050405020304" pitchFamily="18" charset="0"/>
              </a:rPr>
              <a:t> ô </a:t>
            </a:r>
            <a:r>
              <a:rPr lang="en-US" sz="3600" dirty="0" err="1">
                <a:solidFill>
                  <a:schemeClr val="bg1"/>
                </a:solidFill>
                <a:latin typeface="Times New Roman" panose="02020603050405020304" pitchFamily="18" charset="0"/>
                <a:cs typeface="Times New Roman" panose="02020603050405020304" pitchFamily="18" charset="0"/>
              </a:rPr>
              <a:t>bất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em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nhận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được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một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hỏi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tương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ứng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đúng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hỏi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miếng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ghép</a:t>
            </a:r>
            <a:r>
              <a:rPr lang="en-US" sz="3600" dirty="0">
                <a:solidFill>
                  <a:schemeClr val="bg1"/>
                </a:solidFill>
                <a:latin typeface="Times New Roman" panose="02020603050405020304" pitchFamily="18" charset="0"/>
                <a:cs typeface="Times New Roman" panose="02020603050405020304" pitchFamily="18" charset="0"/>
              </a:rPr>
              <a:t> sẽ </a:t>
            </a:r>
            <a:r>
              <a:rPr lang="en-US" sz="3600" dirty="0" err="1">
                <a:solidFill>
                  <a:schemeClr val="bg1"/>
                </a:solidFill>
                <a:latin typeface="Times New Roman" panose="02020603050405020304" pitchFamily="18" charset="0"/>
                <a:cs typeface="Times New Roman" panose="02020603050405020304" pitchFamily="18" charset="0"/>
              </a:rPr>
              <a:t>được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mơ</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Bạn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khác</a:t>
            </a:r>
            <a:r>
              <a:rPr lang="en-US" sz="3600" dirty="0">
                <a:solidFill>
                  <a:schemeClr val="bg1"/>
                </a:solidFill>
                <a:latin typeface="Times New Roman" panose="02020603050405020304" pitchFamily="18" charset="0"/>
                <a:cs typeface="Times New Roman" panose="02020603050405020304" pitchFamily="18" charset="0"/>
              </a:rPr>
              <a:t> có </a:t>
            </a:r>
            <a:r>
              <a:rPr lang="en-US" sz="3600" dirty="0" err="1">
                <a:solidFill>
                  <a:schemeClr val="bg1"/>
                </a:solidFill>
                <a:latin typeface="Times New Roman" panose="02020603050405020304" pitchFamily="18" charset="0"/>
                <a:cs typeface="Times New Roman" panose="02020603050405020304" pitchFamily="18" charset="0"/>
              </a:rPr>
              <a:t>quyền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em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sai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Mỗi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câu</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hỏi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không</a:t>
            </a:r>
            <a:r>
              <a:rPr lang="en-US" sz="3600" dirty="0">
                <a:solidFill>
                  <a:schemeClr val="bg1"/>
                </a:solidFill>
                <a:latin typeface="Times New Roman" panose="02020603050405020304" pitchFamily="18" charset="0"/>
                <a:cs typeface="Times New Roman" panose="02020603050405020304" pitchFamily="18" charset="0"/>
              </a:rPr>
              <a:t> quá 2 </a:t>
            </a:r>
            <a:r>
              <a:rPr lang="en-US" sz="3600" dirty="0" err="1">
                <a:solidFill>
                  <a:schemeClr val="bg1"/>
                </a:solidFill>
                <a:latin typeface="Times New Roman" panose="02020603050405020304" pitchFamily="18" charset="0"/>
                <a:cs typeface="Times New Roman" panose="02020603050405020304" pitchFamily="18" charset="0"/>
              </a:rPr>
              <a:t>lượt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lời</a:t>
            </a:r>
            <a:r>
              <a:rPr lang="en-US" sz="3600" dirty="0">
                <a:solidFill>
                  <a:schemeClr val="bg1"/>
                </a:solidFill>
                <a:latin typeface="Times New Roman" panose="02020603050405020304" pitchFamily="18" charset="0"/>
                <a:cs typeface="Times New Roman" panose="02020603050405020304" pitchFamily="18" charset="0"/>
              </a:rPr>
              <a:t>.</a:t>
            </a:r>
            <a:endParaRPr lang="vi-VN" sz="3600" dirty="0"/>
          </a:p>
        </p:txBody>
      </p:sp>
      <p:sp>
        <p:nvSpPr>
          <p:cNvPr id="2" name="Pentagon 9" descr="OPL20U25GSXzBJYl68kk8uQGfFKzs7yb1M4KJWUiLk6ZEvGF+qCIPSnY57AbBFCvTW(2023.15.95.THAO TRAN. 0989457818)95+K4lPs7H94VUqPe2XwIsfPRnrXQE//QTEXxb8/8N4CNc6FpgZahzpTjFhMzSA7T/nHJa11DE8Ng2TP3iAmRczFlmslSuUNOgUeb6yRvs0=">
            <a:hlinkClick r:id="rId3" action="ppaction://hlinksldjump"/>
            <a:extLst>
              <a:ext uri="{FF2B5EF4-FFF2-40B4-BE49-F238E27FC236}">
                <a16:creationId xmlns:a16="http://schemas.microsoft.com/office/drawing/2014/main" id="{B92930CF-7844-5B60-76C1-76E9AD3852CC}"/>
              </a:ext>
            </a:extLst>
          </p:cNvPr>
          <p:cNvSpPr/>
          <p:nvPr/>
        </p:nvSpPr>
        <p:spPr>
          <a:xfrm flipH="1">
            <a:off x="10464542" y="616422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 action="ppaction://noaction">
                  <a:extLst>
                    <a:ext uri="{A12FA001-AC4F-418D-AE19-62706E023703}">
                      <ahyp:hlinkClr xmlns:ahyp="http://schemas.microsoft.com/office/drawing/2018/hyperlinkcolor" xmlns="" val="tx"/>
                    </a:ext>
                  </a:extLst>
                </a:hlinkClick>
              </a:rPr>
              <a:t>HOME</a:t>
            </a:r>
            <a:endParaRPr lang="en-US" sz="2100" dirty="0">
              <a:solidFill>
                <a:srgbClr val="FFC000"/>
              </a:solidFill>
              <a:latin typeface="Calibri" panose="020F0502020204030204"/>
              <a:sym typeface="Arial"/>
            </a:endParaRPr>
          </a:p>
        </p:txBody>
      </p:sp>
    </p:spTree>
    <p:extLst>
      <p:ext uri="{BB962C8B-B14F-4D97-AF65-F5344CB8AC3E}">
        <p14:creationId xmlns:p14="http://schemas.microsoft.com/office/powerpoint/2010/main" val="2461658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3801018" y="4871686"/>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36802" y="5358353"/>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4421975" y="1794328"/>
            <a:ext cx="1216094" cy="719035"/>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30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4471047" y="3532550"/>
            <a:ext cx="1194731" cy="750199"/>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55</a:t>
            </a:r>
            <a:r>
              <a:rPr lang="fr-FR" sz="3200" b="1" baseline="30000" dirty="0">
                <a:solidFill>
                  <a:schemeClr val="bg1"/>
                </a:solidFill>
                <a:latin typeface="Times New Roman" panose="02020603050405020304" pitchFamily="18" charset="0"/>
                <a:cs typeface="Times New Roman" panose="02020603050405020304" pitchFamily="18" charset="0"/>
              </a:rPr>
              <a:t>o</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29620" y="1932879"/>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3801018" y="3629535"/>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98262" y="3679079"/>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3769187" y="1874753"/>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853160" y="1863603"/>
            <a:ext cx="1128041" cy="775351"/>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110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811595" y="3609847"/>
            <a:ext cx="1169606" cy="746119"/>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70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36801" y="5306484"/>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6801" y="535835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mc:AlternateContent xmlns:mc="http://schemas.openxmlformats.org/markup-compatibility/2006" xmlns:a14="http://schemas.microsoft.com/office/drawing/2010/main">
        <mc:Choice Requires="a14">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19EACF44-3237-1B76-1651-1FA5C2B80504}"/>
                  </a:ext>
                </a:extLst>
              </p:cNvPr>
              <p:cNvSpPr/>
              <p:nvPr/>
            </p:nvSpPr>
            <p:spPr>
              <a:xfrm>
                <a:off x="811595" y="310074"/>
                <a:ext cx="9652947" cy="1107800"/>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giác</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cạnh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đối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CD</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cắt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tại</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2800" i="1" smtClean="0">
                            <a:solidFill>
                              <a:schemeClr val="bg1"/>
                            </a:solidFill>
                            <a:latin typeface="Cambria Math" panose="02040503050406030204" pitchFamily="18" charset="0"/>
                          </a:rPr>
                        </m:ctrlPr>
                      </m:accPr>
                      <m:e>
                        <m:r>
                          <a:rPr lang="en-US" sz="2800" i="1">
                            <a:solidFill>
                              <a:schemeClr val="bg1"/>
                            </a:solidFill>
                            <a:latin typeface="Cambria Math" panose="02040503050406030204" pitchFamily="18" charset="0"/>
                          </a:rPr>
                          <m:t>𝐵𝐴𝐷</m:t>
                        </m:r>
                      </m:e>
                    </m:acc>
                    <m:r>
                      <a:rPr lang="en-US" sz="2800" i="1">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70</m:t>
                    </m:r>
                    <m:r>
                      <a:rPr lang="en-US" sz="2800" i="1">
                        <a:solidFill>
                          <a:schemeClr val="bg1"/>
                        </a:solidFill>
                        <a:latin typeface="Cambria Math" panose="02040503050406030204" pitchFamily="18" charset="0"/>
                      </a:rPr>
                      <m:t>°</m:t>
                    </m:r>
                  </m:oMath>
                </a14:m>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thì </a:t>
                </a:r>
                <a14:m>
                  <m:oMath xmlns:m="http://schemas.openxmlformats.org/officeDocument/2006/math">
                    <m:acc>
                      <m:accPr>
                        <m:chr m:val="̂"/>
                        <m:ctrlPr>
                          <a:rPr lang="vi-VN" sz="2800" i="1" smtClean="0">
                            <a:solidFill>
                              <a:schemeClr val="bg1"/>
                            </a:solidFill>
                            <a:latin typeface="Cambria Math" panose="02040503050406030204" pitchFamily="18" charset="0"/>
                          </a:rPr>
                        </m:ctrlPr>
                      </m:accPr>
                      <m:e>
                        <m:r>
                          <a:rPr lang="en-US" sz="2800" i="1">
                            <a:solidFill>
                              <a:schemeClr val="bg1"/>
                            </a:solidFill>
                            <a:latin typeface="Cambria Math" panose="02040503050406030204" pitchFamily="18" charset="0"/>
                          </a:rPr>
                          <m:t>𝐵</m:t>
                        </m:r>
                        <m:r>
                          <a:rPr lang="en-US" sz="2800" b="0" i="1" smtClean="0">
                            <a:solidFill>
                              <a:schemeClr val="bg1"/>
                            </a:solidFill>
                            <a:latin typeface="Cambria Math" panose="02040503050406030204" pitchFamily="18" charset="0"/>
                          </a:rPr>
                          <m:t>𝐶𝑀</m:t>
                        </m:r>
                      </m:e>
                    </m:acc>
                    <m:r>
                      <a:rPr lang="en-US" sz="2800" i="1">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m:t>
                    </m:r>
                  </m:oMath>
                </a14:m>
                <a:endPar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xmlns="" xmlns:a14="http://schemas.microsoft.com/office/drawing/2010/main" id="{19EACF44-3237-1B76-1651-1FA5C2B80504}"/>
                  </a:ext>
                </a:extLst>
              </p:cNvPr>
              <p:cNvSpPr>
                <a:spLocks noRot="1" noChangeAspect="1" noMove="1" noResize="1" noEditPoints="1" noAdjustHandles="1" noChangeArrowheads="1" noChangeShapeType="1" noTextEdit="1"/>
              </p:cNvSpPr>
              <p:nvPr/>
            </p:nvSpPr>
            <p:spPr>
              <a:xfrm>
                <a:off x="811595" y="310074"/>
                <a:ext cx="9652947" cy="1107800"/>
              </a:xfrm>
              <a:prstGeom prst="rect">
                <a:avLst/>
              </a:prstGeom>
              <a:blipFill rotWithShape="1">
                <a:blip r:embed="rId7"/>
                <a:stretch>
                  <a:fillRect l="-1263" t="-6593" r="-1326" b="-14835"/>
                </a:stretch>
              </a:blipFill>
            </p:spPr>
            <p:txBody>
              <a:bodyPr/>
              <a:lstStyle/>
              <a:p>
                <a:r>
                  <a:rPr lang="en-US">
                    <a:noFill/>
                  </a:rPr>
                  <a:t> </a:t>
                </a:r>
              </a:p>
            </p:txBody>
          </p:sp>
        </mc:Fallback>
      </mc:AlternateContent>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399" y="5009749"/>
            <a:ext cx="2644402" cy="1644228"/>
          </a:xfrm>
          <a:prstGeom prst="rect">
            <a:avLst/>
          </a:prstGeom>
        </p:spPr>
      </p:pic>
      <p:pic>
        <p:nvPicPr>
          <p:cNvPr id="6" name="Picture 5">
            <a:extLst>
              <a:ext uri="{FF2B5EF4-FFF2-40B4-BE49-F238E27FC236}">
                <a16:creationId xmlns:a16="http://schemas.microsoft.com/office/drawing/2014/main" id="{92AC0587-A836-F9B5-D2F3-3B8B07917F68}"/>
              </a:ext>
            </a:extLst>
          </p:cNvPr>
          <p:cNvPicPr>
            <a:picLocks noChangeAspect="1"/>
          </p:cNvPicPr>
          <p:nvPr/>
        </p:nvPicPr>
        <p:blipFill>
          <a:blip r:embed="rId9"/>
          <a:stretch>
            <a:fillRect/>
          </a:stretch>
        </p:blipFill>
        <p:spPr>
          <a:xfrm>
            <a:off x="7431606" y="1484605"/>
            <a:ext cx="2335245" cy="3278514"/>
          </a:xfrm>
          <a:prstGeom prst="rect">
            <a:avLst/>
          </a:prstGeom>
        </p:spPr>
      </p:pic>
      <p:sp>
        <p:nvSpPr>
          <p:cNvPr id="4" name="Pentagon 9" descr="OPL20U25GSXzBJYl68kk8uQGfFKzs7yb1M4KJWUiLk6ZEvGF+qCIPSnY57AbBFCvTW(2023.15.95.THAO TRAN. 0989457818)95+K4lPs7H94VUqPe2XwIsfPRnrXQE//QTEXxb8/8N4CNc6FpgZahzpTjFhMzSA7T/nHJa11DE8Ng2TP3iAmRczFlmslSuUNOgUeb6yRvs0=">
            <a:hlinkClick r:id="rId10" action="ppaction://hlinksldjump"/>
            <a:extLst>
              <a:ext uri="{FF2B5EF4-FFF2-40B4-BE49-F238E27FC236}">
                <a16:creationId xmlns:a16="http://schemas.microsoft.com/office/drawing/2014/main" id="{F9772CFA-2B70-9620-E660-A3875C7D5BCC}"/>
              </a:ext>
            </a:extLst>
          </p:cNvPr>
          <p:cNvSpPr/>
          <p:nvPr/>
        </p:nvSpPr>
        <p:spPr>
          <a:xfrm flipH="1">
            <a:off x="10464542" y="616422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rPr>
              <a:t>GO </a:t>
            </a:r>
            <a:r>
              <a:rPr lang="en-US" sz="2100" dirty="0">
                <a:solidFill>
                  <a:srgbClr val="FFC000"/>
                </a:solidFill>
                <a:latin typeface="Calibri" panose="020F0502020204030204"/>
                <a:sym typeface="Arial"/>
                <a:hlinkClick r:id="" action="ppaction://noaction">
                  <a:extLst>
                    <a:ext uri="{A12FA001-AC4F-418D-AE19-62706E023703}">
                      <ahyp:hlinkClr xmlns:ahyp="http://schemas.microsoft.com/office/drawing/2018/hyperlinkcolor" xmlns="" val="tx"/>
                    </a:ext>
                  </a:extLst>
                </a:hlinkClick>
              </a:rPr>
              <a:t>HOME</a:t>
            </a:r>
            <a:endParaRPr lang="en-US" sz="2100" dirty="0">
              <a:solidFill>
                <a:srgbClr val="FFC000"/>
              </a:solidFill>
              <a:latin typeface="Calibri" panose="020F0502020204030204"/>
              <a:sym typeface="Arial"/>
            </a:endParaRPr>
          </a:p>
        </p:txBody>
      </p:sp>
      <p:pic>
        <p:nvPicPr>
          <p:cNvPr id="7" name="Picture 53" descr="avatar320552_1043153">
            <a:hlinkClick r:id="rId11" action="ppaction://hlinksldjump"/>
            <a:extLst>
              <a:ext uri="{FF2B5EF4-FFF2-40B4-BE49-F238E27FC236}">
                <a16:creationId xmlns:a16="http://schemas.microsoft.com/office/drawing/2014/main" id="{7CBE9031-C3F0-04C1-2D6C-91B503974B48}"/>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160318" y="135002"/>
            <a:ext cx="89058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83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75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75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75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750"/>
                                        <p:tgtEl>
                                          <p:spTgt spid="55"/>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750"/>
                                        <p:tgtEl>
                                          <p:spTgt spid="5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750"/>
                                        <p:tgtEl>
                                          <p:spTgt spid="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75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750"/>
                                        <p:tgtEl>
                                          <p:spTgt spid="5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42"/>
                                        </p:tgtEl>
                                        <p:attrNameLst>
                                          <p:attrName>fillcolor</p:attrName>
                                        </p:attrNameLst>
                                      </p:cBhvr>
                                      <p:to>
                                        <a:srgbClr val="375623"/>
                                      </p:to>
                                    </p:animClr>
                                    <p:set>
                                      <p:cBhvr>
                                        <p:cTn id="48" dur="2000" fill="hold"/>
                                        <p:tgtEl>
                                          <p:spTgt spid="42"/>
                                        </p:tgtEl>
                                        <p:attrNameLst>
                                          <p:attrName>fill.type</p:attrName>
                                        </p:attrNameLst>
                                      </p:cBhvr>
                                      <p:to>
                                        <p:strVal val="solid"/>
                                      </p:to>
                                    </p:set>
                                    <p:set>
                                      <p:cBhvr>
                                        <p:cTn id="49" dur="2000" fill="hold"/>
                                        <p:tgtEl>
                                          <p:spTgt spid="42"/>
                                        </p:tgtEl>
                                        <p:attrNameLst>
                                          <p:attrName>fill.on</p:attrName>
                                        </p:attrNameLst>
                                      </p:cBhvr>
                                      <p:to>
                                        <p:strVal val="true"/>
                                      </p:to>
                                    </p:set>
                                  </p:childTnLst>
                                </p:cTn>
                              </p:par>
                            </p:childTnLst>
                          </p:cTn>
                        </p:par>
                        <p:par>
                          <p:cTn id="50" fill="hold">
                            <p:stCondLst>
                              <p:cond delay="2000"/>
                            </p:stCondLst>
                            <p:childTnLst>
                              <p:par>
                                <p:cTn id="51" presetID="42"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250"/>
                                        <p:tgtEl>
                                          <p:spTgt spid="44"/>
                                        </p:tgtEl>
                                      </p:cBhvr>
                                    </p:animEffect>
                                    <p:anim calcmode="lin" valueType="num">
                                      <p:cBhvr>
                                        <p:cTn id="54" dur="250" fill="hold"/>
                                        <p:tgtEl>
                                          <p:spTgt spid="44"/>
                                        </p:tgtEl>
                                        <p:attrNameLst>
                                          <p:attrName>ppt_x</p:attrName>
                                        </p:attrNameLst>
                                      </p:cBhvr>
                                      <p:tavLst>
                                        <p:tav tm="0">
                                          <p:val>
                                            <p:strVal val="#ppt_x"/>
                                          </p:val>
                                        </p:tav>
                                        <p:tav tm="100000">
                                          <p:val>
                                            <p:strVal val="#ppt_x"/>
                                          </p:val>
                                        </p:tav>
                                      </p:tavLst>
                                    </p:anim>
                                    <p:anim calcmode="lin" valueType="num">
                                      <p:cBhvr>
                                        <p:cTn id="55" dur="250" fill="hold"/>
                                        <p:tgtEl>
                                          <p:spTgt spid="44"/>
                                        </p:tgtEl>
                                        <p:attrNameLst>
                                          <p:attrName>ppt_y</p:attrName>
                                        </p:attrNameLst>
                                      </p:cBhvr>
                                      <p:tavLst>
                                        <p:tav tm="0">
                                          <p:val>
                                            <p:strVal val="#ppt_y+.1"/>
                                          </p:val>
                                        </p:tav>
                                        <p:tav tm="100000">
                                          <p:val>
                                            <p:strVal val="#ppt_y"/>
                                          </p:val>
                                        </p:tav>
                                      </p:tavLst>
                                    </p:anim>
                                  </p:childTnLst>
                                </p:cTn>
                              </p:par>
                            </p:childTnLst>
                          </p:cTn>
                        </p:par>
                        <p:par>
                          <p:cTn id="56" fill="hold">
                            <p:stCondLst>
                              <p:cond delay="2250"/>
                            </p:stCondLst>
                            <p:childTnLst>
                              <p:par>
                                <p:cTn id="57" presetID="53" presetClass="exit" presetSubtype="32" fill="hold" grpId="1" nodeType="afterEffect">
                                  <p:stCondLst>
                                    <p:cond delay="2250"/>
                                  </p:stCondLst>
                                  <p:childTnLst>
                                    <p:anim calcmode="lin" valueType="num">
                                      <p:cBhvr>
                                        <p:cTn id="58" dur="5000"/>
                                        <p:tgtEl>
                                          <p:spTgt spid="44"/>
                                        </p:tgtEl>
                                        <p:attrNameLst>
                                          <p:attrName>ppt_w</p:attrName>
                                        </p:attrNameLst>
                                      </p:cBhvr>
                                      <p:tavLst>
                                        <p:tav tm="0">
                                          <p:val>
                                            <p:strVal val="ppt_w"/>
                                          </p:val>
                                        </p:tav>
                                        <p:tav tm="100000">
                                          <p:val>
                                            <p:fltVal val="0"/>
                                          </p:val>
                                        </p:tav>
                                      </p:tavLst>
                                    </p:anim>
                                    <p:anim calcmode="lin" valueType="num">
                                      <p:cBhvr>
                                        <p:cTn id="59" dur="5000"/>
                                        <p:tgtEl>
                                          <p:spTgt spid="44"/>
                                        </p:tgtEl>
                                        <p:attrNameLst>
                                          <p:attrName>ppt_h</p:attrName>
                                        </p:attrNameLst>
                                      </p:cBhvr>
                                      <p:tavLst>
                                        <p:tav tm="0">
                                          <p:val>
                                            <p:strVal val="ppt_h"/>
                                          </p:val>
                                        </p:tav>
                                        <p:tav tm="100000">
                                          <p:val>
                                            <p:fltVal val="0"/>
                                          </p:val>
                                        </p:tav>
                                      </p:tavLst>
                                    </p:anim>
                                    <p:animEffect transition="out" filter="fade">
                                      <p:cBhvr>
                                        <p:cTn id="60" dur="5000"/>
                                        <p:tgtEl>
                                          <p:spTgt spid="44"/>
                                        </p:tgtEl>
                                      </p:cBhvr>
                                    </p:animEffect>
                                    <p:set>
                                      <p:cBhvr>
                                        <p:cTn id="6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51"/>
                                        </p:tgtEl>
                                        <p:attrNameLst>
                                          <p:attrName>fillcolor</p:attrName>
                                        </p:attrNameLst>
                                      </p:cBhvr>
                                      <p:to>
                                        <a:srgbClr val="375623"/>
                                      </p:to>
                                    </p:animClr>
                                    <p:set>
                                      <p:cBhvr>
                                        <p:cTn id="67" dur="2000" fill="hold"/>
                                        <p:tgtEl>
                                          <p:spTgt spid="51"/>
                                        </p:tgtEl>
                                        <p:attrNameLst>
                                          <p:attrName>fill.type</p:attrName>
                                        </p:attrNameLst>
                                      </p:cBhvr>
                                      <p:to>
                                        <p:strVal val="solid"/>
                                      </p:to>
                                    </p:set>
                                    <p:set>
                                      <p:cBhvr>
                                        <p:cTn id="68" dur="2000" fill="hold"/>
                                        <p:tgtEl>
                                          <p:spTgt spid="51"/>
                                        </p:tgtEl>
                                        <p:attrNameLst>
                                          <p:attrName>fill.on</p:attrName>
                                        </p:attrNameLst>
                                      </p:cBhvr>
                                      <p:to>
                                        <p:strVal val="true"/>
                                      </p:to>
                                    </p:set>
                                  </p:childTnLst>
                                </p:cTn>
                              </p:par>
                            </p:childTnLst>
                          </p:cTn>
                        </p:par>
                        <p:par>
                          <p:cTn id="69" fill="hold">
                            <p:stCondLst>
                              <p:cond delay="2000"/>
                            </p:stCondLst>
                            <p:childTnLst>
                              <p:par>
                                <p:cTn id="70" presetID="42" presetClass="entr" presetSubtype="0"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250"/>
                                        <p:tgtEl>
                                          <p:spTgt spid="10"/>
                                        </p:tgtEl>
                                      </p:cBhvr>
                                    </p:animEffect>
                                    <p:anim calcmode="lin" valueType="num">
                                      <p:cBhvr>
                                        <p:cTn id="73" dur="250" fill="hold"/>
                                        <p:tgtEl>
                                          <p:spTgt spid="10"/>
                                        </p:tgtEl>
                                        <p:attrNameLst>
                                          <p:attrName>ppt_x</p:attrName>
                                        </p:attrNameLst>
                                      </p:cBhvr>
                                      <p:tavLst>
                                        <p:tav tm="0">
                                          <p:val>
                                            <p:strVal val="#ppt_x"/>
                                          </p:val>
                                        </p:tav>
                                        <p:tav tm="100000">
                                          <p:val>
                                            <p:strVal val="#ppt_x"/>
                                          </p:val>
                                        </p:tav>
                                      </p:tavLst>
                                    </p:anim>
                                    <p:anim calcmode="lin" valueType="num">
                                      <p:cBhvr>
                                        <p:cTn id="74" dur="250" fill="hold"/>
                                        <p:tgtEl>
                                          <p:spTgt spid="10"/>
                                        </p:tgtEl>
                                        <p:attrNameLst>
                                          <p:attrName>ppt_y</p:attrName>
                                        </p:attrNameLst>
                                      </p:cBhvr>
                                      <p:tavLst>
                                        <p:tav tm="0">
                                          <p:val>
                                            <p:strVal val="#ppt_y+.1"/>
                                          </p:val>
                                        </p:tav>
                                        <p:tav tm="100000">
                                          <p:val>
                                            <p:strVal val="#ppt_y"/>
                                          </p:val>
                                        </p:tav>
                                      </p:tavLst>
                                    </p:anim>
                                  </p:childTnLst>
                                </p:cTn>
                              </p:par>
                            </p:childTnLst>
                          </p:cTn>
                        </p:par>
                        <p:par>
                          <p:cTn id="75" fill="hold">
                            <p:stCondLst>
                              <p:cond delay="2250"/>
                            </p:stCondLst>
                            <p:childTnLst>
                              <p:par>
                                <p:cTn id="76" presetID="53" presetClass="exit" presetSubtype="32" fill="hold" grpId="1" nodeType="afterEffect">
                                  <p:stCondLst>
                                    <p:cond delay="2250"/>
                                  </p:stCondLst>
                                  <p:childTnLst>
                                    <p:anim calcmode="lin" valueType="num">
                                      <p:cBhvr>
                                        <p:cTn id="77" dur="5000"/>
                                        <p:tgtEl>
                                          <p:spTgt spid="10"/>
                                        </p:tgtEl>
                                        <p:attrNameLst>
                                          <p:attrName>ppt_w</p:attrName>
                                        </p:attrNameLst>
                                      </p:cBhvr>
                                      <p:tavLst>
                                        <p:tav tm="0">
                                          <p:val>
                                            <p:strVal val="ppt_w"/>
                                          </p:val>
                                        </p:tav>
                                        <p:tav tm="100000">
                                          <p:val>
                                            <p:fltVal val="0"/>
                                          </p:val>
                                        </p:tav>
                                      </p:tavLst>
                                    </p:anim>
                                    <p:anim calcmode="lin" valueType="num">
                                      <p:cBhvr>
                                        <p:cTn id="78" dur="5000"/>
                                        <p:tgtEl>
                                          <p:spTgt spid="10"/>
                                        </p:tgtEl>
                                        <p:attrNameLst>
                                          <p:attrName>ppt_h</p:attrName>
                                        </p:attrNameLst>
                                      </p:cBhvr>
                                      <p:tavLst>
                                        <p:tav tm="0">
                                          <p:val>
                                            <p:strVal val="ppt_h"/>
                                          </p:val>
                                        </p:tav>
                                        <p:tav tm="100000">
                                          <p:val>
                                            <p:fltVal val="0"/>
                                          </p:val>
                                        </p:tav>
                                      </p:tavLst>
                                    </p:anim>
                                    <p:animEffect transition="out" filter="fade">
                                      <p:cBhvr>
                                        <p:cTn id="79" dur="5000"/>
                                        <p:tgtEl>
                                          <p:spTgt spid="10"/>
                                        </p:tgtEl>
                                      </p:cBhvr>
                                    </p:animEffect>
                                    <p:set>
                                      <p:cBhvr>
                                        <p:cTn id="80"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1" restart="whenNotActive" fill="hold" evtFilter="cancelBubble" nodeType="interactiveSeq">
                <p:stCondLst>
                  <p:cond evt="onClick" delay="0">
                    <p:tgtEl>
                      <p:spTgt spid="55"/>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000" fill="hold"/>
                                        <p:tgtEl>
                                          <p:spTgt spid="52"/>
                                        </p:tgtEl>
                                        <p:attrNameLst>
                                          <p:attrName>fillcolor</p:attrName>
                                        </p:attrNameLst>
                                      </p:cBhvr>
                                      <p:to>
                                        <a:srgbClr val="375623"/>
                                      </p:to>
                                    </p:animClr>
                                    <p:set>
                                      <p:cBhvr>
                                        <p:cTn id="86" dur="2000" fill="hold"/>
                                        <p:tgtEl>
                                          <p:spTgt spid="52"/>
                                        </p:tgtEl>
                                        <p:attrNameLst>
                                          <p:attrName>fill.type</p:attrName>
                                        </p:attrNameLst>
                                      </p:cBhvr>
                                      <p:to>
                                        <p:strVal val="solid"/>
                                      </p:to>
                                    </p:set>
                                    <p:set>
                                      <p:cBhvr>
                                        <p:cTn id="87" dur="2000" fill="hold"/>
                                        <p:tgtEl>
                                          <p:spTgt spid="52"/>
                                        </p:tgtEl>
                                        <p:attrNameLst>
                                          <p:attrName>fill.on</p:attrName>
                                        </p:attrNameLst>
                                      </p:cBhvr>
                                      <p:to>
                                        <p:strVal val="true"/>
                                      </p:to>
                                    </p:set>
                                  </p:childTnLst>
                                </p:cTn>
                              </p:par>
                              <p:par>
                                <p:cTn id="88" presetID="42" presetClass="entr" presetSubtype="0" fill="hold" grpId="0"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1000"/>
                                        <p:tgtEl>
                                          <p:spTgt spid="46"/>
                                        </p:tgtEl>
                                      </p:cBhvr>
                                    </p:animEffect>
                                    <p:anim calcmode="lin" valueType="num">
                                      <p:cBhvr>
                                        <p:cTn id="91" dur="1000" fill="hold"/>
                                        <p:tgtEl>
                                          <p:spTgt spid="46"/>
                                        </p:tgtEl>
                                        <p:attrNameLst>
                                          <p:attrName>ppt_x</p:attrName>
                                        </p:attrNameLst>
                                      </p:cBhvr>
                                      <p:tavLst>
                                        <p:tav tm="0">
                                          <p:val>
                                            <p:strVal val="#ppt_x"/>
                                          </p:val>
                                        </p:tav>
                                        <p:tav tm="100000">
                                          <p:val>
                                            <p:strVal val="#ppt_x"/>
                                          </p:val>
                                        </p:tav>
                                      </p:tavLst>
                                    </p:anim>
                                    <p:anim calcmode="lin" valueType="num">
                                      <p:cBhvr>
                                        <p:cTn id="92" dur="1000" fill="hold"/>
                                        <p:tgtEl>
                                          <p:spTgt spid="46"/>
                                        </p:tgtEl>
                                        <p:attrNameLst>
                                          <p:attrName>ppt_y</p:attrName>
                                        </p:attrNameLst>
                                      </p:cBhvr>
                                      <p:tavLst>
                                        <p:tav tm="0">
                                          <p:val>
                                            <p:strVal val="#ppt_y+.1"/>
                                          </p:val>
                                        </p:tav>
                                        <p:tav tm="100000">
                                          <p:val>
                                            <p:strVal val="#ppt_y"/>
                                          </p:val>
                                        </p:tav>
                                      </p:tavLst>
                                    </p:anim>
                                  </p:childTnLst>
                                </p:cTn>
                              </p:par>
                            </p:childTnLst>
                          </p:cTn>
                        </p:par>
                        <p:par>
                          <p:cTn id="93" fill="hold">
                            <p:stCondLst>
                              <p:cond delay="2000"/>
                            </p:stCondLst>
                            <p:childTnLst>
                              <p:par>
                                <p:cTn id="94" presetID="53" presetClass="exit" presetSubtype="32" fill="hold" grpId="1" nodeType="afterEffect">
                                  <p:stCondLst>
                                    <p:cond delay="1000"/>
                                  </p:stCondLst>
                                  <p:childTnLst>
                                    <p:anim calcmode="lin" valueType="num">
                                      <p:cBhvr>
                                        <p:cTn id="95" dur="5000"/>
                                        <p:tgtEl>
                                          <p:spTgt spid="46"/>
                                        </p:tgtEl>
                                        <p:attrNameLst>
                                          <p:attrName>ppt_w</p:attrName>
                                        </p:attrNameLst>
                                      </p:cBhvr>
                                      <p:tavLst>
                                        <p:tav tm="0">
                                          <p:val>
                                            <p:strVal val="ppt_w"/>
                                          </p:val>
                                        </p:tav>
                                        <p:tav tm="100000">
                                          <p:val>
                                            <p:fltVal val="0"/>
                                          </p:val>
                                        </p:tav>
                                      </p:tavLst>
                                    </p:anim>
                                    <p:anim calcmode="lin" valueType="num">
                                      <p:cBhvr>
                                        <p:cTn id="96" dur="5000"/>
                                        <p:tgtEl>
                                          <p:spTgt spid="46"/>
                                        </p:tgtEl>
                                        <p:attrNameLst>
                                          <p:attrName>ppt_h</p:attrName>
                                        </p:attrNameLst>
                                      </p:cBhvr>
                                      <p:tavLst>
                                        <p:tav tm="0">
                                          <p:val>
                                            <p:strVal val="ppt_h"/>
                                          </p:val>
                                        </p:tav>
                                        <p:tav tm="100000">
                                          <p:val>
                                            <p:fltVal val="0"/>
                                          </p:val>
                                        </p:tav>
                                      </p:tavLst>
                                    </p:anim>
                                    <p:animEffect transition="out" filter="fade">
                                      <p:cBhvr>
                                        <p:cTn id="97" dur="5000"/>
                                        <p:tgtEl>
                                          <p:spTgt spid="46"/>
                                        </p:tgtEl>
                                      </p:cBhvr>
                                    </p:animEffect>
                                    <p:set>
                                      <p:cBhvr>
                                        <p:cTn id="9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9" restart="whenNotActive" fill="hold" evtFilter="cancelBubble" nodeType="interactiveSeq">
                <p:stCondLst>
                  <p:cond evt="onClick" delay="0">
                    <p:tgtEl>
                      <p:spTgt spid="56"/>
                    </p:tgtEl>
                  </p:cond>
                </p:stCondLst>
                <p:endSync evt="end" delay="0">
                  <p:rtn val="all"/>
                </p:endSync>
                <p:childTnLst>
                  <p:par>
                    <p:cTn id="100" fill="hold">
                      <p:stCondLst>
                        <p:cond delay="0"/>
                      </p:stCondLst>
                      <p:childTnLst>
                        <p:par>
                          <p:cTn id="101" fill="hold">
                            <p:stCondLst>
                              <p:cond delay="0"/>
                            </p:stCondLst>
                            <p:childTnLst>
                              <p:par>
                                <p:cTn id="102" presetID="21" presetClass="emph" presetSubtype="0" fill="hold" grpId="1" nodeType="clickEffect">
                                  <p:stCondLst>
                                    <p:cond delay="0"/>
                                  </p:stCondLst>
                                  <p:childTnLst>
                                    <p:animClr clrSpc="hsl" dir="cw">
                                      <p:cBhvr override="childStyle">
                                        <p:cTn id="103" dur="500" fill="hold"/>
                                        <p:tgtEl>
                                          <p:spTgt spid="43"/>
                                        </p:tgtEl>
                                        <p:attrNameLst>
                                          <p:attrName>style.color</p:attrName>
                                        </p:attrNameLst>
                                      </p:cBhvr>
                                      <p:by>
                                        <p:hsl h="7200000" s="0" l="0"/>
                                      </p:by>
                                    </p:animClr>
                                    <p:animClr clrSpc="hsl" dir="cw">
                                      <p:cBhvr>
                                        <p:cTn id="104" dur="500" fill="hold"/>
                                        <p:tgtEl>
                                          <p:spTgt spid="43"/>
                                        </p:tgtEl>
                                        <p:attrNameLst>
                                          <p:attrName>fillcolor</p:attrName>
                                        </p:attrNameLst>
                                      </p:cBhvr>
                                      <p:by>
                                        <p:hsl h="7200000" s="0" l="0"/>
                                      </p:by>
                                    </p:animClr>
                                    <p:animClr clrSpc="hsl" dir="cw">
                                      <p:cBhvr>
                                        <p:cTn id="105" dur="500" fill="hold"/>
                                        <p:tgtEl>
                                          <p:spTgt spid="43"/>
                                        </p:tgtEl>
                                        <p:attrNameLst>
                                          <p:attrName>stroke.color</p:attrName>
                                        </p:attrNameLst>
                                      </p:cBhvr>
                                      <p:by>
                                        <p:hsl h="7200000" s="0" l="0"/>
                                      </p:by>
                                    </p:animClr>
                                    <p:set>
                                      <p:cBhvr>
                                        <p:cTn id="106" dur="500" fill="hold"/>
                                        <p:tgtEl>
                                          <p:spTgt spid="43"/>
                                        </p:tgtEl>
                                        <p:attrNameLst>
                                          <p:attrName>fill.type</p:attrName>
                                        </p:attrNameLst>
                                      </p:cBhvr>
                                      <p:to>
                                        <p:strVal val="solid"/>
                                      </p:to>
                                    </p:set>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par>
                          <p:cTn id="107" fill="hold">
                            <p:stCondLst>
                              <p:cond delay="500"/>
                            </p:stCondLst>
                            <p:childTnLst>
                              <p:par>
                                <p:cTn id="108" presetID="42" presetClass="entr" presetSubtype="0" fill="hold" grpId="0" nodeType="after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fade">
                                      <p:cBhvr>
                                        <p:cTn id="110" dur="10"/>
                                        <p:tgtEl>
                                          <p:spTgt spid="8"/>
                                        </p:tgtEl>
                                      </p:cBhvr>
                                    </p:animEffect>
                                    <p:anim calcmode="lin" valueType="num">
                                      <p:cBhvr>
                                        <p:cTn id="111" dur="10" fill="hold"/>
                                        <p:tgtEl>
                                          <p:spTgt spid="8"/>
                                        </p:tgtEl>
                                        <p:attrNameLst>
                                          <p:attrName>ppt_x</p:attrName>
                                        </p:attrNameLst>
                                      </p:cBhvr>
                                      <p:tavLst>
                                        <p:tav tm="0">
                                          <p:val>
                                            <p:strVal val="#ppt_x"/>
                                          </p:val>
                                        </p:tav>
                                        <p:tav tm="100000">
                                          <p:val>
                                            <p:strVal val="#ppt_x"/>
                                          </p:val>
                                        </p:tav>
                                      </p:tavLst>
                                    </p:anim>
                                    <p:anim calcmode="lin" valueType="num">
                                      <p:cBhvr>
                                        <p:cTn id="11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13"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3801018" y="4871686"/>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36802" y="5358353"/>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11595" y="3584181"/>
            <a:ext cx="1234505" cy="930151"/>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90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4217404" y="3627573"/>
            <a:ext cx="1375013" cy="930151"/>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120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3635429" y="2227171"/>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55" name="Oval 54">
            <a:extLst>
              <a:ext uri="{FF2B5EF4-FFF2-40B4-BE49-F238E27FC236}">
                <a16:creationId xmlns:a16="http://schemas.microsoft.com/office/drawing/2014/main" id="{662BFBA0-1A4A-4442-A43D-981C1EFFE20B}"/>
              </a:ext>
            </a:extLst>
          </p:cNvPr>
          <p:cNvSpPr/>
          <p:nvPr/>
        </p:nvSpPr>
        <p:spPr>
          <a:xfrm>
            <a:off x="3575085" y="3821380"/>
            <a:ext cx="456149"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98262" y="2276362"/>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7" name="Oval 56">
            <a:extLst>
              <a:ext uri="{FF2B5EF4-FFF2-40B4-BE49-F238E27FC236}">
                <a16:creationId xmlns:a16="http://schemas.microsoft.com/office/drawing/2014/main" id="{A48DBC7F-4ED8-4E83-99CD-39EDC79DA874}"/>
              </a:ext>
            </a:extLst>
          </p:cNvPr>
          <p:cNvSpPr/>
          <p:nvPr/>
        </p:nvSpPr>
        <p:spPr>
          <a:xfrm>
            <a:off x="210831" y="3736263"/>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4217404" y="1991360"/>
            <a:ext cx="1273861" cy="1011162"/>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100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latin typeface="Times New Roman" panose="02020603050405020304" pitchFamily="18" charset="0"/>
                <a:cs typeface="Times New Roman" panose="02020603050405020304" pitchFamily="18" charset="0"/>
              </a:rPr>
              <a:t>.</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811595" y="2039073"/>
                <a:ext cx="1273861" cy="1011162"/>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 xmlns:m="http://schemas.openxmlformats.org/officeDocument/2006/math">
                    <m:r>
                      <a:rPr lang="en-US" sz="3200" b="0" i="1" smtClean="0">
                        <a:solidFill>
                          <a:schemeClr val="bg1"/>
                        </a:solidFill>
                        <a:latin typeface="Cambria Math" panose="02040503050406030204" pitchFamily="18" charset="0"/>
                      </a:rPr>
                      <m:t>6</m:t>
                    </m:r>
                  </m:oMath>
                </a14:m>
                <a:r>
                  <a:rPr lang="fr-FR" sz="3200" b="1" dirty="0">
                    <a:solidFill>
                      <a:schemeClr val="bg1"/>
                    </a:solidFill>
                    <a:latin typeface="Times New Roman" panose="02020603050405020304" pitchFamily="18" charset="0"/>
                    <a:cs typeface="Times New Roman" panose="02020603050405020304" pitchFamily="18" charset="0"/>
                  </a:rPr>
                  <a:t>0</a:t>
                </a:r>
                <a:r>
                  <a:rPr lang="fr-FR" sz="3200" b="1" baseline="30000" dirty="0">
                    <a:solidFill>
                      <a:schemeClr val="bg1"/>
                    </a:solidFill>
                    <a:latin typeface="Times New Roman" panose="02020603050405020304" pitchFamily="18" charset="0"/>
                    <a:cs typeface="Times New Roman" panose="02020603050405020304" pitchFamily="18" charset="0"/>
                  </a:rPr>
                  <a:t>o</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811595" y="2039073"/>
                <a:ext cx="1273861" cy="1011162"/>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36801" y="5306484"/>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6801" y="535835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mc:AlternateContent xmlns:mc="http://schemas.openxmlformats.org/markup-compatibility/2006" xmlns:a14="http://schemas.microsoft.com/office/drawing/2010/main">
        <mc:Choice Requires="a14">
          <p:sp>
            <p:nvSpPr>
              <p:cNvPr id="3" name="Rectangle 2" descr="OPL20U25GSXzBJYl68kk8uQGfFKzs7yb1M4KJWUiLk6ZEvGF+qCIPSnY57AbBFCvTW(2023.15.95.THAO TRAN. 0989457818)95+K4lPs7H94VUqPe2XwIsfPRnrXQE//QTEXxb8/8N4CNc6FpgZahzpTjFhMzSA7T/nHJa11DE8Ng2TP3iAmRczFlmslSuUNOgUeb6yRvs0=">
                <a:hlinkClick r:id="rId8" action="ppaction://hlinksldjump"/>
                <a:extLst>
                  <a:ext uri="{FF2B5EF4-FFF2-40B4-BE49-F238E27FC236}">
                    <a16:creationId xmlns:a16="http://schemas.microsoft.com/office/drawing/2014/main" id="{19EACF44-3237-1B76-1651-1FA5C2B80504}"/>
                  </a:ext>
                </a:extLst>
              </p:cNvPr>
              <p:cNvSpPr/>
              <p:nvPr/>
            </p:nvSpPr>
            <p:spPr>
              <a:xfrm>
                <a:off x="1077791" y="616553"/>
                <a:ext cx="9652947" cy="631965"/>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ve</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dưới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Sô</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vi-VN" sz="3200" i="1">
                            <a:solidFill>
                              <a:schemeClr val="bg1"/>
                            </a:solidFill>
                            <a:latin typeface="Cambria Math" panose="02040503050406030204" pitchFamily="18" charset="0"/>
                          </a:rPr>
                        </m:ctrlPr>
                      </m:accPr>
                      <m:e>
                        <m:r>
                          <m:rPr>
                            <m:nor/>
                          </m:rPr>
                          <a:rPr lang="en-US" sz="3200" i="1">
                            <a:solidFill>
                              <a:schemeClr val="bg1"/>
                            </a:solidFill>
                            <a:latin typeface="Times New Roman" panose="02020603050405020304" pitchFamily="18" charset="0"/>
                            <a:cs typeface="Times New Roman" panose="02020603050405020304" pitchFamily="18" charset="0"/>
                          </a:rPr>
                          <m:t>B</m:t>
                        </m:r>
                        <m:r>
                          <m:rPr>
                            <m:nor/>
                          </m:rPr>
                          <a:rPr lang="en-US" sz="3200" b="0" i="1" smtClean="0">
                            <a:solidFill>
                              <a:schemeClr val="bg1"/>
                            </a:solidFill>
                            <a:latin typeface="Times New Roman" panose="02020603050405020304" pitchFamily="18" charset="0"/>
                            <a:cs typeface="Times New Roman" panose="02020603050405020304" pitchFamily="18" charset="0"/>
                          </a:rPr>
                          <m:t>AD</m:t>
                        </m:r>
                      </m:e>
                    </m:acc>
                    <m:r>
                      <m:rPr>
                        <m:nor/>
                      </m:rPr>
                      <a:rPr lang="en-US" sz="3200" i="0">
                        <a:solidFill>
                          <a:schemeClr val="bg1"/>
                        </a:solidFill>
                        <a:latin typeface="Times New Roman" panose="02020603050405020304" pitchFamily="18" charset="0"/>
                        <a:cs typeface="Times New Roman" panose="02020603050405020304" pitchFamily="18" charset="0"/>
                      </a:rPr>
                      <m:t>=</m:t>
                    </m:r>
                    <m:r>
                      <m:rPr>
                        <m:nor/>
                      </m:rPr>
                      <a:rPr lang="en-US" sz="3200" i="0">
                        <a:solidFill>
                          <a:schemeClr val="bg1"/>
                        </a:solidFill>
                        <a:latin typeface="Times New Roman" panose="02020603050405020304" pitchFamily="18" charset="0"/>
                        <a:cs typeface="Times New Roman" panose="02020603050405020304" pitchFamily="18" charset="0"/>
                      </a:rPr>
                      <m:t>?</m:t>
                    </m:r>
                  </m:oMath>
                </a14:m>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3" name="Rectangle 2" descr="OPL20U25GSXzBJYl68kk8uQGfFKzs7yb1M4KJWUiLk6ZEvGF+qCIPSnY57AbBFCvTW(2023.15.95.THAO TRAN. 0989457818)95+K4lPs7H94VUqPe2XwIsfPRnrXQE//QTEXxb8/8N4CNc6FpgZahzpTjFhMzSA7T/nHJa11DE8Ng2TP3iAmRczFlmslSuUNOgUeb6yRvs0=">
                <a:hlinkClick r:id="rId9" action="ppaction://hlinksldjump"/>
                <a:extLst>
                  <a:ext uri="{FF2B5EF4-FFF2-40B4-BE49-F238E27FC236}">
                    <a16:creationId xmlns:a16="http://schemas.microsoft.com/office/drawing/2014/main" id="{19EACF44-3237-1B76-1651-1FA5C2B80504}"/>
                  </a:ext>
                </a:extLst>
              </p:cNvPr>
              <p:cNvSpPr>
                <a:spLocks noRot="1" noChangeAspect="1" noMove="1" noResize="1" noEditPoints="1" noAdjustHandles="1" noChangeArrowheads="1" noChangeShapeType="1" noTextEdit="1"/>
              </p:cNvSpPr>
              <p:nvPr/>
            </p:nvSpPr>
            <p:spPr>
              <a:xfrm>
                <a:off x="1077791" y="616553"/>
                <a:ext cx="9652947" cy="631965"/>
              </a:xfrm>
              <a:prstGeom prst="rect">
                <a:avLst/>
              </a:prstGeom>
              <a:blipFill>
                <a:blip r:embed="rId10"/>
                <a:stretch>
                  <a:fillRect l="-1327" t="-7692" b="-27885"/>
                </a:stretch>
              </a:blipFill>
            </p:spPr>
            <p:txBody>
              <a:bodyPr/>
              <a:lstStyle/>
              <a:p>
                <a:r>
                  <a:rPr lang="en-US">
                    <a:noFill/>
                  </a:rPr>
                  <a:t> </a:t>
                </a:r>
              </a:p>
            </p:txBody>
          </p:sp>
        </mc:Fallback>
      </mc:AlternateContent>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2399" y="5009749"/>
            <a:ext cx="2644402" cy="1644228"/>
          </a:xfrm>
          <a:prstGeom prst="rect">
            <a:avLst/>
          </a:prstGeom>
        </p:spPr>
      </p:pic>
      <p:sp>
        <p:nvSpPr>
          <p:cNvPr id="9" name="Pentagon 9" descr="OPL20U25GSXzBJYl68kk8uQGfFKzs7yb1M4KJWUiLk6ZEvGF+qCIPSnY57AbBFCvTW(2023.15.95.THAO TRAN. 0989457818)95+K4lPs7H94VUqPe2XwIsfPRnrXQE//QTEXxb8/8N4CNc6FpgZahzpTjFhMzSA7T/nHJa11DE8Ng2TP3iAmRczFlmslSuUNOgUeb6yRvs0=">
            <a:hlinkClick r:id="" action="ppaction://noaction"/>
            <a:extLst>
              <a:ext uri="{FF2B5EF4-FFF2-40B4-BE49-F238E27FC236}">
                <a16:creationId xmlns:a16="http://schemas.microsoft.com/office/drawing/2014/main" id="{231B429B-0F80-76CE-9BD7-DB707BE5FA8D}"/>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hlinkClick r:id="rId12" action="ppaction://hlinksldjump"/>
              </a:rPr>
              <a:t>GO</a:t>
            </a:r>
            <a:r>
              <a:rPr lang="en-US" sz="2100" dirty="0">
                <a:solidFill>
                  <a:srgbClr val="FFC000"/>
                </a:solidFill>
                <a:latin typeface="Calibri" panose="020F0502020204030204"/>
                <a:sym typeface="Arial"/>
              </a:rPr>
              <a:t> </a:t>
            </a:r>
            <a:r>
              <a:rPr lang="en-US" sz="2100" dirty="0">
                <a:solidFill>
                  <a:srgbClr val="FFC000"/>
                </a:solidFill>
                <a:latin typeface="Calibri" panose="020F0502020204030204"/>
                <a:sym typeface="Arial"/>
                <a:hlinkClick r:id="" action="ppaction://noaction">
                  <a:extLst>
                    <a:ext uri="{A12FA001-AC4F-418D-AE19-62706E023703}">
                      <ahyp:hlinkClr xmlns:ahyp="http://schemas.microsoft.com/office/drawing/2018/hyperlinkcolor" xmlns="" val="tx"/>
                    </a:ext>
                  </a:extLst>
                </a:hlinkClick>
              </a:rPr>
              <a:t>HOME</a:t>
            </a:r>
            <a:endParaRPr lang="en-US" sz="2100" dirty="0">
              <a:solidFill>
                <a:srgbClr val="FFC000"/>
              </a:solidFill>
              <a:latin typeface="Calibri" panose="020F0502020204030204"/>
              <a:sym typeface="Arial"/>
            </a:endParaRPr>
          </a:p>
        </p:txBody>
      </p:sp>
      <p:pic>
        <p:nvPicPr>
          <p:cNvPr id="4" name="Picture 3">
            <a:extLst>
              <a:ext uri="{FF2B5EF4-FFF2-40B4-BE49-F238E27FC236}">
                <a16:creationId xmlns:a16="http://schemas.microsoft.com/office/drawing/2014/main" id="{3C46B755-F7DF-BC0C-4AA9-F3AB3EB43928}"/>
              </a:ext>
            </a:extLst>
          </p:cNvPr>
          <p:cNvPicPr>
            <a:picLocks noChangeAspect="1"/>
          </p:cNvPicPr>
          <p:nvPr/>
        </p:nvPicPr>
        <p:blipFill>
          <a:blip r:embed="rId13"/>
          <a:stretch>
            <a:fillRect/>
          </a:stretch>
        </p:blipFill>
        <p:spPr>
          <a:xfrm>
            <a:off x="7062858" y="1756119"/>
            <a:ext cx="4215291" cy="3014496"/>
          </a:xfrm>
          <a:prstGeom prst="rect">
            <a:avLst/>
          </a:prstGeom>
        </p:spPr>
      </p:pic>
      <p:pic>
        <p:nvPicPr>
          <p:cNvPr id="5" name="Picture 53" descr="avatar320552_1043153">
            <a:hlinkClick r:id="rId9" action="ppaction://hlinksldjump"/>
            <a:extLst>
              <a:ext uri="{FF2B5EF4-FFF2-40B4-BE49-F238E27FC236}">
                <a16:creationId xmlns:a16="http://schemas.microsoft.com/office/drawing/2014/main" id="{51873A88-B7CF-BA33-F265-9D47129A0D30}"/>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1160318" y="135002"/>
            <a:ext cx="89058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854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75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75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750"/>
                                        <p:tgtEl>
                                          <p:spTgt spid="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750"/>
                                        <p:tgtEl>
                                          <p:spTgt spid="55"/>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750"/>
                                        <p:tgtEl>
                                          <p:spTgt spid="5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750"/>
                                        <p:tgtEl>
                                          <p:spTgt spid="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75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750"/>
                                        <p:tgtEl>
                                          <p:spTgt spid="5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arn(inVertic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42"/>
                                        </p:tgtEl>
                                        <p:attrNameLst>
                                          <p:attrName>fillcolor</p:attrName>
                                        </p:attrNameLst>
                                      </p:cBhvr>
                                      <p:to>
                                        <a:srgbClr val="375623"/>
                                      </p:to>
                                    </p:animClr>
                                    <p:set>
                                      <p:cBhvr>
                                        <p:cTn id="48" dur="2000" fill="hold"/>
                                        <p:tgtEl>
                                          <p:spTgt spid="42"/>
                                        </p:tgtEl>
                                        <p:attrNameLst>
                                          <p:attrName>fill.type</p:attrName>
                                        </p:attrNameLst>
                                      </p:cBhvr>
                                      <p:to>
                                        <p:strVal val="solid"/>
                                      </p:to>
                                    </p:set>
                                    <p:set>
                                      <p:cBhvr>
                                        <p:cTn id="49" dur="2000" fill="hold"/>
                                        <p:tgtEl>
                                          <p:spTgt spid="42"/>
                                        </p:tgtEl>
                                        <p:attrNameLst>
                                          <p:attrName>fill.on</p:attrName>
                                        </p:attrNameLst>
                                      </p:cBhvr>
                                      <p:to>
                                        <p:strVal val="true"/>
                                      </p:to>
                                    </p:set>
                                  </p:childTnLst>
                                </p:cTn>
                              </p:par>
                            </p:childTnLst>
                          </p:cTn>
                        </p:par>
                        <p:par>
                          <p:cTn id="50" fill="hold">
                            <p:stCondLst>
                              <p:cond delay="2000"/>
                            </p:stCondLst>
                            <p:childTnLst>
                              <p:par>
                                <p:cTn id="51" presetID="42" presetClass="entr" presetSubtype="0"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250"/>
                                        <p:tgtEl>
                                          <p:spTgt spid="44"/>
                                        </p:tgtEl>
                                      </p:cBhvr>
                                    </p:animEffect>
                                    <p:anim calcmode="lin" valueType="num">
                                      <p:cBhvr>
                                        <p:cTn id="54" dur="250" fill="hold"/>
                                        <p:tgtEl>
                                          <p:spTgt spid="44"/>
                                        </p:tgtEl>
                                        <p:attrNameLst>
                                          <p:attrName>ppt_x</p:attrName>
                                        </p:attrNameLst>
                                      </p:cBhvr>
                                      <p:tavLst>
                                        <p:tav tm="0">
                                          <p:val>
                                            <p:strVal val="#ppt_x"/>
                                          </p:val>
                                        </p:tav>
                                        <p:tav tm="100000">
                                          <p:val>
                                            <p:strVal val="#ppt_x"/>
                                          </p:val>
                                        </p:tav>
                                      </p:tavLst>
                                    </p:anim>
                                    <p:anim calcmode="lin" valueType="num">
                                      <p:cBhvr>
                                        <p:cTn id="55" dur="250" fill="hold"/>
                                        <p:tgtEl>
                                          <p:spTgt spid="44"/>
                                        </p:tgtEl>
                                        <p:attrNameLst>
                                          <p:attrName>ppt_y</p:attrName>
                                        </p:attrNameLst>
                                      </p:cBhvr>
                                      <p:tavLst>
                                        <p:tav tm="0">
                                          <p:val>
                                            <p:strVal val="#ppt_y+.1"/>
                                          </p:val>
                                        </p:tav>
                                        <p:tav tm="100000">
                                          <p:val>
                                            <p:strVal val="#ppt_y"/>
                                          </p:val>
                                        </p:tav>
                                      </p:tavLst>
                                    </p:anim>
                                  </p:childTnLst>
                                </p:cTn>
                              </p:par>
                            </p:childTnLst>
                          </p:cTn>
                        </p:par>
                        <p:par>
                          <p:cTn id="56" fill="hold">
                            <p:stCondLst>
                              <p:cond delay="2250"/>
                            </p:stCondLst>
                            <p:childTnLst>
                              <p:par>
                                <p:cTn id="57" presetID="53" presetClass="exit" presetSubtype="32" fill="hold" grpId="1" nodeType="afterEffect">
                                  <p:stCondLst>
                                    <p:cond delay="2250"/>
                                  </p:stCondLst>
                                  <p:childTnLst>
                                    <p:anim calcmode="lin" valueType="num">
                                      <p:cBhvr>
                                        <p:cTn id="58" dur="5000"/>
                                        <p:tgtEl>
                                          <p:spTgt spid="44"/>
                                        </p:tgtEl>
                                        <p:attrNameLst>
                                          <p:attrName>ppt_w</p:attrName>
                                        </p:attrNameLst>
                                      </p:cBhvr>
                                      <p:tavLst>
                                        <p:tav tm="0">
                                          <p:val>
                                            <p:strVal val="ppt_w"/>
                                          </p:val>
                                        </p:tav>
                                        <p:tav tm="100000">
                                          <p:val>
                                            <p:fltVal val="0"/>
                                          </p:val>
                                        </p:tav>
                                      </p:tavLst>
                                    </p:anim>
                                    <p:anim calcmode="lin" valueType="num">
                                      <p:cBhvr>
                                        <p:cTn id="59" dur="5000"/>
                                        <p:tgtEl>
                                          <p:spTgt spid="44"/>
                                        </p:tgtEl>
                                        <p:attrNameLst>
                                          <p:attrName>ppt_h</p:attrName>
                                        </p:attrNameLst>
                                      </p:cBhvr>
                                      <p:tavLst>
                                        <p:tav tm="0">
                                          <p:val>
                                            <p:strVal val="ppt_h"/>
                                          </p:val>
                                        </p:tav>
                                        <p:tav tm="100000">
                                          <p:val>
                                            <p:fltVal val="0"/>
                                          </p:val>
                                        </p:tav>
                                      </p:tavLst>
                                    </p:anim>
                                    <p:animEffect transition="out" filter="fade">
                                      <p:cBhvr>
                                        <p:cTn id="60" dur="5000"/>
                                        <p:tgtEl>
                                          <p:spTgt spid="44"/>
                                        </p:tgtEl>
                                      </p:cBhvr>
                                    </p:animEffect>
                                    <p:set>
                                      <p:cBhvr>
                                        <p:cTn id="6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2" restart="whenNotActive" fill="hold" evtFilter="cancelBubble" nodeType="interactiveSeq">
                <p:stCondLst>
                  <p:cond evt="onClick" delay="0">
                    <p:tgtEl>
                      <p:spTgt spid="5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51"/>
                                        </p:tgtEl>
                                        <p:attrNameLst>
                                          <p:attrName>fillcolor</p:attrName>
                                        </p:attrNameLst>
                                      </p:cBhvr>
                                      <p:to>
                                        <a:srgbClr val="375623"/>
                                      </p:to>
                                    </p:animClr>
                                    <p:set>
                                      <p:cBhvr>
                                        <p:cTn id="67" dur="2000" fill="hold"/>
                                        <p:tgtEl>
                                          <p:spTgt spid="51"/>
                                        </p:tgtEl>
                                        <p:attrNameLst>
                                          <p:attrName>fill.type</p:attrName>
                                        </p:attrNameLst>
                                      </p:cBhvr>
                                      <p:to>
                                        <p:strVal val="solid"/>
                                      </p:to>
                                    </p:set>
                                    <p:set>
                                      <p:cBhvr>
                                        <p:cTn id="68" dur="2000" fill="hold"/>
                                        <p:tgtEl>
                                          <p:spTgt spid="51"/>
                                        </p:tgtEl>
                                        <p:attrNameLst>
                                          <p:attrName>fill.on</p:attrName>
                                        </p:attrNameLst>
                                      </p:cBhvr>
                                      <p:to>
                                        <p:strVal val="true"/>
                                      </p:to>
                                    </p:set>
                                  </p:childTnLst>
                                </p:cTn>
                              </p:par>
                            </p:childTnLst>
                          </p:cTn>
                        </p:par>
                        <p:par>
                          <p:cTn id="69" fill="hold">
                            <p:stCondLst>
                              <p:cond delay="2000"/>
                            </p:stCondLst>
                            <p:childTnLst>
                              <p:par>
                                <p:cTn id="70" presetID="42" presetClass="entr" presetSubtype="0"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250"/>
                                        <p:tgtEl>
                                          <p:spTgt spid="10"/>
                                        </p:tgtEl>
                                      </p:cBhvr>
                                    </p:animEffect>
                                    <p:anim calcmode="lin" valueType="num">
                                      <p:cBhvr>
                                        <p:cTn id="73" dur="250" fill="hold"/>
                                        <p:tgtEl>
                                          <p:spTgt spid="10"/>
                                        </p:tgtEl>
                                        <p:attrNameLst>
                                          <p:attrName>ppt_x</p:attrName>
                                        </p:attrNameLst>
                                      </p:cBhvr>
                                      <p:tavLst>
                                        <p:tav tm="0">
                                          <p:val>
                                            <p:strVal val="#ppt_x"/>
                                          </p:val>
                                        </p:tav>
                                        <p:tav tm="100000">
                                          <p:val>
                                            <p:strVal val="#ppt_x"/>
                                          </p:val>
                                        </p:tav>
                                      </p:tavLst>
                                    </p:anim>
                                    <p:anim calcmode="lin" valueType="num">
                                      <p:cBhvr>
                                        <p:cTn id="74" dur="250" fill="hold"/>
                                        <p:tgtEl>
                                          <p:spTgt spid="10"/>
                                        </p:tgtEl>
                                        <p:attrNameLst>
                                          <p:attrName>ppt_y</p:attrName>
                                        </p:attrNameLst>
                                      </p:cBhvr>
                                      <p:tavLst>
                                        <p:tav tm="0">
                                          <p:val>
                                            <p:strVal val="#ppt_y+.1"/>
                                          </p:val>
                                        </p:tav>
                                        <p:tav tm="100000">
                                          <p:val>
                                            <p:strVal val="#ppt_y"/>
                                          </p:val>
                                        </p:tav>
                                      </p:tavLst>
                                    </p:anim>
                                  </p:childTnLst>
                                </p:cTn>
                              </p:par>
                            </p:childTnLst>
                          </p:cTn>
                        </p:par>
                        <p:par>
                          <p:cTn id="75" fill="hold">
                            <p:stCondLst>
                              <p:cond delay="2250"/>
                            </p:stCondLst>
                            <p:childTnLst>
                              <p:par>
                                <p:cTn id="76" presetID="53" presetClass="exit" presetSubtype="32" fill="hold" grpId="1" nodeType="afterEffect">
                                  <p:stCondLst>
                                    <p:cond delay="2250"/>
                                  </p:stCondLst>
                                  <p:childTnLst>
                                    <p:anim calcmode="lin" valueType="num">
                                      <p:cBhvr>
                                        <p:cTn id="77" dur="5000"/>
                                        <p:tgtEl>
                                          <p:spTgt spid="10"/>
                                        </p:tgtEl>
                                        <p:attrNameLst>
                                          <p:attrName>ppt_w</p:attrName>
                                        </p:attrNameLst>
                                      </p:cBhvr>
                                      <p:tavLst>
                                        <p:tav tm="0">
                                          <p:val>
                                            <p:strVal val="ppt_w"/>
                                          </p:val>
                                        </p:tav>
                                        <p:tav tm="100000">
                                          <p:val>
                                            <p:fltVal val="0"/>
                                          </p:val>
                                        </p:tav>
                                      </p:tavLst>
                                    </p:anim>
                                    <p:anim calcmode="lin" valueType="num">
                                      <p:cBhvr>
                                        <p:cTn id="78" dur="5000"/>
                                        <p:tgtEl>
                                          <p:spTgt spid="10"/>
                                        </p:tgtEl>
                                        <p:attrNameLst>
                                          <p:attrName>ppt_h</p:attrName>
                                        </p:attrNameLst>
                                      </p:cBhvr>
                                      <p:tavLst>
                                        <p:tav tm="0">
                                          <p:val>
                                            <p:strVal val="ppt_h"/>
                                          </p:val>
                                        </p:tav>
                                        <p:tav tm="100000">
                                          <p:val>
                                            <p:fltVal val="0"/>
                                          </p:val>
                                        </p:tav>
                                      </p:tavLst>
                                    </p:anim>
                                    <p:animEffect transition="out" filter="fade">
                                      <p:cBhvr>
                                        <p:cTn id="79" dur="5000"/>
                                        <p:tgtEl>
                                          <p:spTgt spid="10"/>
                                        </p:tgtEl>
                                      </p:cBhvr>
                                    </p:animEffect>
                                    <p:set>
                                      <p:cBhvr>
                                        <p:cTn id="80"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1" restart="whenNotActive" fill="hold" evtFilter="cancelBubble" nodeType="interactiveSeq">
                <p:stCondLst>
                  <p:cond evt="onClick" delay="0">
                    <p:tgtEl>
                      <p:spTgt spid="55"/>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000" fill="hold"/>
                                        <p:tgtEl>
                                          <p:spTgt spid="52"/>
                                        </p:tgtEl>
                                        <p:attrNameLst>
                                          <p:attrName>fillcolor</p:attrName>
                                        </p:attrNameLst>
                                      </p:cBhvr>
                                      <p:to>
                                        <a:srgbClr val="375623"/>
                                      </p:to>
                                    </p:animClr>
                                    <p:set>
                                      <p:cBhvr>
                                        <p:cTn id="86" dur="2000" fill="hold"/>
                                        <p:tgtEl>
                                          <p:spTgt spid="52"/>
                                        </p:tgtEl>
                                        <p:attrNameLst>
                                          <p:attrName>fill.type</p:attrName>
                                        </p:attrNameLst>
                                      </p:cBhvr>
                                      <p:to>
                                        <p:strVal val="solid"/>
                                      </p:to>
                                    </p:set>
                                    <p:set>
                                      <p:cBhvr>
                                        <p:cTn id="87" dur="2000" fill="hold"/>
                                        <p:tgtEl>
                                          <p:spTgt spid="52"/>
                                        </p:tgtEl>
                                        <p:attrNameLst>
                                          <p:attrName>fill.on</p:attrName>
                                        </p:attrNameLst>
                                      </p:cBhvr>
                                      <p:to>
                                        <p:strVal val="true"/>
                                      </p:to>
                                    </p:set>
                                  </p:childTnLst>
                                </p:cTn>
                              </p:par>
                              <p:par>
                                <p:cTn id="88" presetID="42" presetClass="entr" presetSubtype="0" fill="hold" grpId="0"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fade">
                                      <p:cBhvr>
                                        <p:cTn id="90" dur="1000"/>
                                        <p:tgtEl>
                                          <p:spTgt spid="46"/>
                                        </p:tgtEl>
                                      </p:cBhvr>
                                    </p:animEffect>
                                    <p:anim calcmode="lin" valueType="num">
                                      <p:cBhvr>
                                        <p:cTn id="91" dur="1000" fill="hold"/>
                                        <p:tgtEl>
                                          <p:spTgt spid="46"/>
                                        </p:tgtEl>
                                        <p:attrNameLst>
                                          <p:attrName>ppt_x</p:attrName>
                                        </p:attrNameLst>
                                      </p:cBhvr>
                                      <p:tavLst>
                                        <p:tav tm="0">
                                          <p:val>
                                            <p:strVal val="#ppt_x"/>
                                          </p:val>
                                        </p:tav>
                                        <p:tav tm="100000">
                                          <p:val>
                                            <p:strVal val="#ppt_x"/>
                                          </p:val>
                                        </p:tav>
                                      </p:tavLst>
                                    </p:anim>
                                    <p:anim calcmode="lin" valueType="num">
                                      <p:cBhvr>
                                        <p:cTn id="92" dur="1000" fill="hold"/>
                                        <p:tgtEl>
                                          <p:spTgt spid="46"/>
                                        </p:tgtEl>
                                        <p:attrNameLst>
                                          <p:attrName>ppt_y</p:attrName>
                                        </p:attrNameLst>
                                      </p:cBhvr>
                                      <p:tavLst>
                                        <p:tav tm="0">
                                          <p:val>
                                            <p:strVal val="#ppt_y+.1"/>
                                          </p:val>
                                        </p:tav>
                                        <p:tav tm="100000">
                                          <p:val>
                                            <p:strVal val="#ppt_y"/>
                                          </p:val>
                                        </p:tav>
                                      </p:tavLst>
                                    </p:anim>
                                  </p:childTnLst>
                                </p:cTn>
                              </p:par>
                            </p:childTnLst>
                          </p:cTn>
                        </p:par>
                        <p:par>
                          <p:cTn id="93" fill="hold">
                            <p:stCondLst>
                              <p:cond delay="2000"/>
                            </p:stCondLst>
                            <p:childTnLst>
                              <p:par>
                                <p:cTn id="94" presetID="53" presetClass="exit" presetSubtype="32" fill="hold" grpId="1" nodeType="afterEffect">
                                  <p:stCondLst>
                                    <p:cond delay="1000"/>
                                  </p:stCondLst>
                                  <p:childTnLst>
                                    <p:anim calcmode="lin" valueType="num">
                                      <p:cBhvr>
                                        <p:cTn id="95" dur="5000"/>
                                        <p:tgtEl>
                                          <p:spTgt spid="46"/>
                                        </p:tgtEl>
                                        <p:attrNameLst>
                                          <p:attrName>ppt_w</p:attrName>
                                        </p:attrNameLst>
                                      </p:cBhvr>
                                      <p:tavLst>
                                        <p:tav tm="0">
                                          <p:val>
                                            <p:strVal val="ppt_w"/>
                                          </p:val>
                                        </p:tav>
                                        <p:tav tm="100000">
                                          <p:val>
                                            <p:fltVal val="0"/>
                                          </p:val>
                                        </p:tav>
                                      </p:tavLst>
                                    </p:anim>
                                    <p:anim calcmode="lin" valueType="num">
                                      <p:cBhvr>
                                        <p:cTn id="96" dur="5000"/>
                                        <p:tgtEl>
                                          <p:spTgt spid="46"/>
                                        </p:tgtEl>
                                        <p:attrNameLst>
                                          <p:attrName>ppt_h</p:attrName>
                                        </p:attrNameLst>
                                      </p:cBhvr>
                                      <p:tavLst>
                                        <p:tav tm="0">
                                          <p:val>
                                            <p:strVal val="ppt_h"/>
                                          </p:val>
                                        </p:tav>
                                        <p:tav tm="100000">
                                          <p:val>
                                            <p:fltVal val="0"/>
                                          </p:val>
                                        </p:tav>
                                      </p:tavLst>
                                    </p:anim>
                                    <p:animEffect transition="out" filter="fade">
                                      <p:cBhvr>
                                        <p:cTn id="97" dur="5000"/>
                                        <p:tgtEl>
                                          <p:spTgt spid="46"/>
                                        </p:tgtEl>
                                      </p:cBhvr>
                                    </p:animEffect>
                                    <p:set>
                                      <p:cBhvr>
                                        <p:cTn id="9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9" restart="whenNotActive" fill="hold" evtFilter="cancelBubble" nodeType="interactiveSeq">
                <p:stCondLst>
                  <p:cond evt="onClick" delay="0">
                    <p:tgtEl>
                      <p:spTgt spid="56"/>
                    </p:tgtEl>
                  </p:cond>
                </p:stCondLst>
                <p:endSync evt="end" delay="0">
                  <p:rtn val="all"/>
                </p:endSync>
                <p:childTnLst>
                  <p:par>
                    <p:cTn id="100" fill="hold">
                      <p:stCondLst>
                        <p:cond delay="0"/>
                      </p:stCondLst>
                      <p:childTnLst>
                        <p:par>
                          <p:cTn id="101" fill="hold">
                            <p:stCondLst>
                              <p:cond delay="0"/>
                            </p:stCondLst>
                            <p:childTnLst>
                              <p:par>
                                <p:cTn id="102" presetID="21" presetClass="emph" presetSubtype="0" fill="hold" grpId="1" nodeType="clickEffect">
                                  <p:stCondLst>
                                    <p:cond delay="0"/>
                                  </p:stCondLst>
                                  <p:childTnLst>
                                    <p:animClr clrSpc="hsl" dir="cw">
                                      <p:cBhvr override="childStyle">
                                        <p:cTn id="103" dur="500" fill="hold"/>
                                        <p:tgtEl>
                                          <p:spTgt spid="43"/>
                                        </p:tgtEl>
                                        <p:attrNameLst>
                                          <p:attrName>style.color</p:attrName>
                                        </p:attrNameLst>
                                      </p:cBhvr>
                                      <p:by>
                                        <p:hsl h="7200000" s="0" l="0"/>
                                      </p:by>
                                    </p:animClr>
                                    <p:animClr clrSpc="hsl" dir="cw">
                                      <p:cBhvr>
                                        <p:cTn id="104" dur="500" fill="hold"/>
                                        <p:tgtEl>
                                          <p:spTgt spid="43"/>
                                        </p:tgtEl>
                                        <p:attrNameLst>
                                          <p:attrName>fillcolor</p:attrName>
                                        </p:attrNameLst>
                                      </p:cBhvr>
                                      <p:by>
                                        <p:hsl h="7200000" s="0" l="0"/>
                                      </p:by>
                                    </p:animClr>
                                    <p:animClr clrSpc="hsl" dir="cw">
                                      <p:cBhvr>
                                        <p:cTn id="105" dur="500" fill="hold"/>
                                        <p:tgtEl>
                                          <p:spTgt spid="43"/>
                                        </p:tgtEl>
                                        <p:attrNameLst>
                                          <p:attrName>stroke.color</p:attrName>
                                        </p:attrNameLst>
                                      </p:cBhvr>
                                      <p:by>
                                        <p:hsl h="7200000" s="0" l="0"/>
                                      </p:by>
                                    </p:animClr>
                                    <p:set>
                                      <p:cBhvr>
                                        <p:cTn id="106" dur="500" fill="hold"/>
                                        <p:tgtEl>
                                          <p:spTgt spid="43"/>
                                        </p:tgtEl>
                                        <p:attrNameLst>
                                          <p:attrName>fill.type</p:attrName>
                                        </p:attrNameLst>
                                      </p:cBhvr>
                                      <p:to>
                                        <p:strVal val="solid"/>
                                      </p:to>
                                    </p:set>
                                  </p:childTnLst>
                                  <p:subTnLst>
                                    <p:audio>
                                      <p:cMediaNode>
                                        <p:cTn display="0" masterRel="sameClick">
                                          <p:stCondLst>
                                            <p:cond evt="begin" delay="0">
                                              <p:tn val="102"/>
                                            </p:cond>
                                          </p:stCondLst>
                                          <p:endCondLst>
                                            <p:cond evt="onStopAudio" delay="0">
                                              <p:tgtEl>
                                                <p:sldTgt/>
                                              </p:tgtEl>
                                            </p:cond>
                                          </p:endCondLst>
                                        </p:cTn>
                                        <p:tgtEl>
                                          <p:sndTgt r:embed="rId5" name="applause.wav"/>
                                        </p:tgtEl>
                                      </p:cMediaNode>
                                    </p:audio>
                                  </p:subTnLst>
                                </p:cTn>
                              </p:par>
                            </p:childTnLst>
                          </p:cTn>
                        </p:par>
                        <p:par>
                          <p:cTn id="107" fill="hold">
                            <p:stCondLst>
                              <p:cond delay="500"/>
                            </p:stCondLst>
                            <p:childTnLst>
                              <p:par>
                                <p:cTn id="108" presetID="42" presetClass="entr" presetSubtype="0" fill="hold" grpId="0" nodeType="afterEffect">
                                  <p:stCondLst>
                                    <p:cond delay="0"/>
                                  </p:stCondLst>
                                  <p:childTnLst>
                                    <p:set>
                                      <p:cBhvr>
                                        <p:cTn id="109" dur="1" fill="hold">
                                          <p:stCondLst>
                                            <p:cond delay="0"/>
                                          </p:stCondLst>
                                        </p:cTn>
                                        <p:tgtEl>
                                          <p:spTgt spid="8"/>
                                        </p:tgtEl>
                                        <p:attrNameLst>
                                          <p:attrName>style.visibility</p:attrName>
                                        </p:attrNameLst>
                                      </p:cBhvr>
                                      <p:to>
                                        <p:strVal val="visible"/>
                                      </p:to>
                                    </p:set>
                                    <p:animEffect transition="in" filter="fade">
                                      <p:cBhvr>
                                        <p:cTn id="110" dur="10"/>
                                        <p:tgtEl>
                                          <p:spTgt spid="8"/>
                                        </p:tgtEl>
                                      </p:cBhvr>
                                    </p:animEffect>
                                    <p:anim calcmode="lin" valueType="num">
                                      <p:cBhvr>
                                        <p:cTn id="111" dur="10" fill="hold"/>
                                        <p:tgtEl>
                                          <p:spTgt spid="8"/>
                                        </p:tgtEl>
                                        <p:attrNameLst>
                                          <p:attrName>ppt_x</p:attrName>
                                        </p:attrNameLst>
                                      </p:cBhvr>
                                      <p:tavLst>
                                        <p:tav tm="0">
                                          <p:val>
                                            <p:strVal val="#ppt_x"/>
                                          </p:val>
                                        </p:tav>
                                        <p:tav tm="100000">
                                          <p:val>
                                            <p:strVal val="#ppt_x"/>
                                          </p:val>
                                        </p:tav>
                                      </p:tavLst>
                                    </p:anim>
                                    <p:anim calcmode="lin" valueType="num">
                                      <p:cBhvr>
                                        <p:cTn id="11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13"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3801018" y="4871686"/>
            <a:ext cx="656743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10" name="Text Box 12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36802" y="5358353"/>
            <a:ext cx="6334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12" name="Picture 56"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4738" y="-141224"/>
            <a:ext cx="693739" cy="69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5129258" y="2437550"/>
            <a:ext cx="1933485" cy="1011161"/>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4 cm.</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52" name="Rectangle: Rounded Corners 51"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5129257" y="3742943"/>
            <a:ext cx="1933485" cy="930151"/>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3 cm</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54" name="Oval 5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1089583" y="2591348"/>
            <a:ext cx="498916" cy="446935"/>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4475832" y="3840014"/>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091757" y="3826161"/>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517387" y="2587761"/>
            <a:ext cx="498916" cy="464633"/>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C</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1746535" y="2409774"/>
            <a:ext cx="1740219" cy="1011162"/>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10 cm.</a:t>
            </a:r>
            <a:endParaRPr lang="en-US" sz="3200" b="1" i="1" dirty="0">
              <a:solidFill>
                <a:schemeClr val="bg1"/>
              </a:solidFill>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1780067" y="3643109"/>
            <a:ext cx="1740219" cy="1011162"/>
          </a:xfrm>
          <a:prstGeom prst="round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3200" b="1" dirty="0">
                <a:solidFill>
                  <a:schemeClr val="bg1"/>
                </a:solidFill>
                <a:latin typeface="Times New Roman" panose="02020603050405020304" pitchFamily="18" charset="0"/>
                <a:cs typeface="Times New Roman" panose="02020603050405020304" pitchFamily="18" charset="0"/>
              </a:rPr>
              <a:t>5 cm</a:t>
            </a:r>
            <a:r>
              <a:rPr lang="fr-FR" sz="3200" b="1" dirty="0">
                <a:solidFill>
                  <a:schemeClr val="bg1"/>
                </a:solidFill>
              </a:rPr>
              <a:t>.</a:t>
            </a:r>
            <a:endParaRPr lang="en-US" sz="3200" b="1" i="1" dirty="0">
              <a:solidFill>
                <a:schemeClr val="bg1"/>
              </a:solidFill>
              <a:latin typeface="Cambria Math" panose="02040503050406030204" pitchFamily="18" charset="0"/>
              <a:ea typeface="Cambria Math" panose="02040503050406030204" pitchFamily="18"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36801" y="5306484"/>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6801" y="5358353"/>
            <a:ext cx="64337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a:t>
            </a:r>
          </a:p>
        </p:txBody>
      </p:sp>
      <p:pic>
        <p:nvPicPr>
          <p:cNvPr id="2" name="30 sec of building music (+ timer)">
            <a:hlinkClick r:id="" action="ppaction://media"/>
            <a:extLst>
              <a:ext uri="{FF2B5EF4-FFF2-40B4-BE49-F238E27FC236}">
                <a16:creationId xmlns:a16="http://schemas.microsoft.com/office/drawing/2014/main" id="{B6305334-DAA5-3440-2309-DC2D684DEAE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399" y="5009749"/>
            <a:ext cx="2644402" cy="1644228"/>
          </a:xfrm>
          <a:prstGeom prst="rect">
            <a:avLst/>
          </a:prstGeom>
        </p:spPr>
      </p:pic>
      <p:sp>
        <p:nvSpPr>
          <p:cNvPr id="4" name="Rectangle 3" descr="OPL20U25GSXzBJYl68kk8uQGfFKzs7yb1M4KJWUiLk6ZEvGF+qCIPSnY57AbBFCvTW(2023.15.95.THAO TRAN. 0989457818)95+K4lPs7H94VUqPe2XwIsfPRnrXQE//QTEXxb8/8N4CNc6FpgZahzpTjFhMzSA7T/nHJa11DE8Ng2TP3iAmRczFlmslSuUNOgUeb6yRvs0=">
            <a:extLst>
              <a:ext uri="{FF2B5EF4-FFF2-40B4-BE49-F238E27FC236}">
                <a16:creationId xmlns:a16="http://schemas.microsoft.com/office/drawing/2014/main" id="{98AF4651-1564-7DF6-9580-A18FD6F060EA}"/>
              </a:ext>
            </a:extLst>
          </p:cNvPr>
          <p:cNvSpPr/>
          <p:nvPr/>
        </p:nvSpPr>
        <p:spPr>
          <a:xfrm>
            <a:off x="1141602" y="567623"/>
            <a:ext cx="9652947" cy="1600242"/>
          </a:xfrm>
          <a:prstGeom prst="rect">
            <a:avLst/>
          </a:prstGeom>
          <a:solidFill>
            <a:schemeClr val="accent6"/>
          </a:solidFill>
        </p:spPr>
        <p:txBody>
          <a:bodyPr wrap="square" lIns="121725" tIns="60863" rIns="121725" bIns="60863">
            <a:spAutoFit/>
          </a:bodyPr>
          <a:lstStyle/>
          <a:p>
            <a:pPr algn="just">
              <a:spcBef>
                <a:spcPts val="400"/>
              </a:spcBef>
              <a:spcAft>
                <a:spcPts val="400"/>
              </a:spcAft>
            </a:pPr>
            <a:r>
              <a:rPr lang="en-US" sz="3200" b="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3200" b="1" i="1" dirty="0">
                <a:solidFill>
                  <a:srgbClr val="0000FF"/>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chữ</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nhật</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 có </a:t>
            </a:r>
            <a:r>
              <a:rPr lang="en-US" sz="3200" dirty="0" err="1">
                <a:solidFill>
                  <a:schemeClr val="bg1"/>
                </a:solidFill>
                <a:latin typeface="Times New Roman" panose="02020603050405020304" pitchFamily="18" charset="0"/>
                <a:cs typeface="Times New Roman" panose="02020603050405020304" pitchFamily="18" charset="0"/>
              </a:rPr>
              <a:t>chiều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dài</a:t>
            </a:r>
            <a:r>
              <a:rPr lang="en-US" sz="3200" dirty="0">
                <a:solidFill>
                  <a:schemeClr val="bg1"/>
                </a:solidFill>
                <a:latin typeface="Times New Roman" panose="02020603050405020304" pitchFamily="18" charset="0"/>
                <a:cs typeface="Times New Roman" panose="02020603050405020304" pitchFamily="18" charset="0"/>
              </a:rPr>
              <a:t> 8 cm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chiều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rộng</a:t>
            </a:r>
            <a:r>
              <a:rPr lang="en-US" sz="3200" dirty="0">
                <a:solidFill>
                  <a:schemeClr val="bg1"/>
                </a:solidFill>
                <a:latin typeface="Times New Roman" panose="02020603050405020304" pitchFamily="18" charset="0"/>
                <a:cs typeface="Times New Roman" panose="02020603050405020304" pitchFamily="18" charset="0"/>
              </a:rPr>
              <a:t> 6 cm. </a:t>
            </a:r>
            <a:r>
              <a:rPr lang="en-US" sz="3200" dirty="0" err="1">
                <a:solidFill>
                  <a:schemeClr val="bg1"/>
                </a:solidFill>
                <a:latin typeface="Times New Roman" panose="02020603050405020304" pitchFamily="18" charset="0"/>
                <a:cs typeface="Times New Roman" panose="02020603050405020304" pitchFamily="18" charset="0"/>
              </a:rPr>
              <a:t>Tính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bán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đường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ngoại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tiếp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chữ</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nhật</a:t>
            </a:r>
            <a:r>
              <a:rPr lang="en-US" sz="3200" dirty="0">
                <a:solidFill>
                  <a:schemeClr val="bg1"/>
                </a:solidFill>
                <a:latin typeface="Times New Roman" panose="02020603050405020304" pitchFamily="18" charset="0"/>
                <a:cs typeface="Times New Roman" panose="02020603050405020304" pitchFamily="18" charset="0"/>
              </a:rPr>
              <a:t> </a:t>
            </a:r>
            <a:r>
              <a:rPr lang="en-US" sz="3200" i="1" dirty="0">
                <a:solidFill>
                  <a:schemeClr val="bg1"/>
                </a:solidFill>
                <a:latin typeface="Times New Roman" panose="02020603050405020304" pitchFamily="18" charset="0"/>
                <a:cs typeface="Times New Roman" panose="02020603050405020304" pitchFamily="18" charset="0"/>
              </a:rPr>
              <a:t>ABCD</a:t>
            </a:r>
            <a:r>
              <a:rPr lang="en-US"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4CE8451-9D22-0D87-72F1-FBEC7DAB242D}"/>
              </a:ext>
            </a:extLst>
          </p:cNvPr>
          <p:cNvPicPr>
            <a:picLocks noChangeAspect="1"/>
          </p:cNvPicPr>
          <p:nvPr/>
        </p:nvPicPr>
        <p:blipFill>
          <a:blip r:embed="rId8"/>
          <a:stretch>
            <a:fillRect/>
          </a:stretch>
        </p:blipFill>
        <p:spPr>
          <a:xfrm>
            <a:off x="7672037" y="2373211"/>
            <a:ext cx="2961464" cy="2601758"/>
          </a:xfrm>
          <a:prstGeom prst="rect">
            <a:avLst/>
          </a:prstGeom>
        </p:spPr>
      </p:pic>
      <p:sp>
        <p:nvSpPr>
          <p:cNvPr id="7" name="Pentagon 9" descr="OPL20U25GSXzBJYl68kk8uQGfFKzs7yb1M4KJWUiLk6ZEvGF+qCIPSnY57AbBFCvTW(2023.15.95.THAO TRAN. 0989457818)95+K4lPs7H94VUqPe2XwIsfPRnrXQE//QTEXxb8/8N4CNc6FpgZahzpTjFhMzSA7T/nHJa11DE8Ng2TP3iAmRczFlmslSuUNOgUeb6yRvs0=">
            <a:hlinkClick r:id="rId9" action="ppaction://hlinksldjump"/>
            <a:extLst>
              <a:ext uri="{FF2B5EF4-FFF2-40B4-BE49-F238E27FC236}">
                <a16:creationId xmlns:a16="http://schemas.microsoft.com/office/drawing/2014/main" id="{C8191090-1B96-2082-BF8F-A947CFD55322}"/>
              </a:ext>
            </a:extLst>
          </p:cNvPr>
          <p:cNvSpPr/>
          <p:nvPr/>
        </p:nvSpPr>
        <p:spPr>
          <a:xfrm flipH="1">
            <a:off x="10383078" y="6190984"/>
            <a:ext cx="1554480"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100" dirty="0">
                <a:solidFill>
                  <a:srgbClr val="FFC000"/>
                </a:solidFill>
                <a:latin typeface="Calibri" panose="020F0502020204030204"/>
                <a:sym typeface="Arial"/>
                <a:hlinkClick r:id="rId9" action="ppaction://hlinksldjump"/>
              </a:rPr>
              <a:t>GO</a:t>
            </a:r>
            <a:r>
              <a:rPr lang="en-US" sz="2100" dirty="0">
                <a:solidFill>
                  <a:srgbClr val="FFC000"/>
                </a:solidFill>
                <a:latin typeface="Calibri" panose="020F0502020204030204"/>
                <a:sym typeface="Arial"/>
              </a:rPr>
              <a:t> </a:t>
            </a:r>
            <a:r>
              <a:rPr lang="en-US" sz="2100" dirty="0">
                <a:solidFill>
                  <a:srgbClr val="FFC000"/>
                </a:solidFill>
                <a:latin typeface="Calibri" panose="020F0502020204030204"/>
                <a:sym typeface="Arial"/>
                <a:hlinkClick r:id="" action="ppaction://noaction">
                  <a:extLst>
                    <a:ext uri="{A12FA001-AC4F-418D-AE19-62706E023703}">
                      <ahyp:hlinkClr xmlns:ahyp="http://schemas.microsoft.com/office/drawing/2018/hyperlinkcolor" xmlns="" val="tx"/>
                    </a:ext>
                  </a:extLst>
                </a:hlinkClick>
              </a:rPr>
              <a:t>HOME</a:t>
            </a:r>
            <a:endParaRPr lang="en-US" sz="2100" dirty="0">
              <a:solidFill>
                <a:srgbClr val="FFC000"/>
              </a:solidFill>
              <a:latin typeface="Calibri" panose="020F0502020204030204"/>
              <a:sym typeface="Arial"/>
            </a:endParaRPr>
          </a:p>
        </p:txBody>
      </p:sp>
      <p:pic>
        <p:nvPicPr>
          <p:cNvPr id="3" name="Picture 53" descr="avatar320552_1043153">
            <a:hlinkClick r:id="rId10" action="ppaction://hlinksldjump"/>
            <a:extLst>
              <a:ext uri="{FF2B5EF4-FFF2-40B4-BE49-F238E27FC236}">
                <a16:creationId xmlns:a16="http://schemas.microsoft.com/office/drawing/2014/main" id="{4C47681D-FD92-0655-67D5-08628D78017F}"/>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160318" y="135002"/>
            <a:ext cx="89058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039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75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750"/>
                                        <p:tgtEl>
                                          <p:spTgt spid="5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750"/>
                                        <p:tgtEl>
                                          <p:spTgt spid="5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750"/>
                                        <p:tgtEl>
                                          <p:spTgt spid="55"/>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750"/>
                                        <p:tgtEl>
                                          <p:spTgt spid="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750"/>
                                        <p:tgtEl>
                                          <p:spTgt spid="4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750"/>
                                        <p:tgtEl>
                                          <p:spTgt spid="4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75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000" fill="hold"/>
                                        <p:tgtEl>
                                          <p:spTgt spid="42"/>
                                        </p:tgtEl>
                                        <p:attrNameLst>
                                          <p:attrName>fillcolor</p:attrName>
                                        </p:attrNameLst>
                                      </p:cBhvr>
                                      <p:to>
                                        <a:srgbClr val="375623"/>
                                      </p:to>
                                    </p:animClr>
                                    <p:set>
                                      <p:cBhvr>
                                        <p:cTn id="50" dur="2000" fill="hold"/>
                                        <p:tgtEl>
                                          <p:spTgt spid="42"/>
                                        </p:tgtEl>
                                        <p:attrNameLst>
                                          <p:attrName>fill.type</p:attrName>
                                        </p:attrNameLst>
                                      </p:cBhvr>
                                      <p:to>
                                        <p:strVal val="solid"/>
                                      </p:to>
                                    </p:set>
                                    <p:set>
                                      <p:cBhvr>
                                        <p:cTn id="51" dur="2000" fill="hold"/>
                                        <p:tgtEl>
                                          <p:spTgt spid="42"/>
                                        </p:tgtEl>
                                        <p:attrNameLst>
                                          <p:attrName>fill.on</p:attrName>
                                        </p:attrNameLst>
                                      </p:cBhvr>
                                      <p:to>
                                        <p:strVal val="true"/>
                                      </p:to>
                                    </p:set>
                                  </p:childTnLst>
                                </p:cTn>
                              </p:par>
                            </p:childTnLst>
                          </p:cTn>
                        </p:par>
                        <p:par>
                          <p:cTn id="52" fill="hold">
                            <p:stCondLst>
                              <p:cond delay="2000"/>
                            </p:stCondLst>
                            <p:childTnLst>
                              <p:par>
                                <p:cTn id="53" presetID="42"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250"/>
                                        <p:tgtEl>
                                          <p:spTgt spid="44"/>
                                        </p:tgtEl>
                                      </p:cBhvr>
                                    </p:animEffect>
                                    <p:anim calcmode="lin" valueType="num">
                                      <p:cBhvr>
                                        <p:cTn id="56" dur="250" fill="hold"/>
                                        <p:tgtEl>
                                          <p:spTgt spid="44"/>
                                        </p:tgtEl>
                                        <p:attrNameLst>
                                          <p:attrName>ppt_x</p:attrName>
                                        </p:attrNameLst>
                                      </p:cBhvr>
                                      <p:tavLst>
                                        <p:tav tm="0">
                                          <p:val>
                                            <p:strVal val="#ppt_x"/>
                                          </p:val>
                                        </p:tav>
                                        <p:tav tm="100000">
                                          <p:val>
                                            <p:strVal val="#ppt_x"/>
                                          </p:val>
                                        </p:tav>
                                      </p:tavLst>
                                    </p:anim>
                                    <p:anim calcmode="lin" valueType="num">
                                      <p:cBhvr>
                                        <p:cTn id="57" dur="250" fill="hold"/>
                                        <p:tgtEl>
                                          <p:spTgt spid="44"/>
                                        </p:tgtEl>
                                        <p:attrNameLst>
                                          <p:attrName>ppt_y</p:attrName>
                                        </p:attrNameLst>
                                      </p:cBhvr>
                                      <p:tavLst>
                                        <p:tav tm="0">
                                          <p:val>
                                            <p:strVal val="#ppt_y+.1"/>
                                          </p:val>
                                        </p:tav>
                                        <p:tav tm="100000">
                                          <p:val>
                                            <p:strVal val="#ppt_y"/>
                                          </p:val>
                                        </p:tav>
                                      </p:tavLst>
                                    </p:anim>
                                  </p:childTnLst>
                                </p:cTn>
                              </p:par>
                            </p:childTnLst>
                          </p:cTn>
                        </p:par>
                        <p:par>
                          <p:cTn id="58" fill="hold">
                            <p:stCondLst>
                              <p:cond delay="2250"/>
                            </p:stCondLst>
                            <p:childTnLst>
                              <p:par>
                                <p:cTn id="59" presetID="53" presetClass="exit" presetSubtype="32" fill="hold" grpId="1" nodeType="afterEffect">
                                  <p:stCondLst>
                                    <p:cond delay="2250"/>
                                  </p:stCondLst>
                                  <p:childTnLst>
                                    <p:anim calcmode="lin" valueType="num">
                                      <p:cBhvr>
                                        <p:cTn id="60" dur="5000"/>
                                        <p:tgtEl>
                                          <p:spTgt spid="44"/>
                                        </p:tgtEl>
                                        <p:attrNameLst>
                                          <p:attrName>ppt_w</p:attrName>
                                        </p:attrNameLst>
                                      </p:cBhvr>
                                      <p:tavLst>
                                        <p:tav tm="0">
                                          <p:val>
                                            <p:strVal val="ppt_w"/>
                                          </p:val>
                                        </p:tav>
                                        <p:tav tm="100000">
                                          <p:val>
                                            <p:fltVal val="0"/>
                                          </p:val>
                                        </p:tav>
                                      </p:tavLst>
                                    </p:anim>
                                    <p:anim calcmode="lin" valueType="num">
                                      <p:cBhvr>
                                        <p:cTn id="61" dur="5000"/>
                                        <p:tgtEl>
                                          <p:spTgt spid="44"/>
                                        </p:tgtEl>
                                        <p:attrNameLst>
                                          <p:attrName>ppt_h</p:attrName>
                                        </p:attrNameLst>
                                      </p:cBhvr>
                                      <p:tavLst>
                                        <p:tav tm="0">
                                          <p:val>
                                            <p:strVal val="ppt_h"/>
                                          </p:val>
                                        </p:tav>
                                        <p:tav tm="100000">
                                          <p:val>
                                            <p:fltVal val="0"/>
                                          </p:val>
                                        </p:tav>
                                      </p:tavLst>
                                    </p:anim>
                                    <p:animEffect transition="out" filter="fade">
                                      <p:cBhvr>
                                        <p:cTn id="62" dur="5000"/>
                                        <p:tgtEl>
                                          <p:spTgt spid="44"/>
                                        </p:tgtEl>
                                      </p:cBhvr>
                                    </p:animEffect>
                                    <p:set>
                                      <p:cBhvr>
                                        <p:cTn id="63"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51"/>
                                        </p:tgtEl>
                                        <p:attrNameLst>
                                          <p:attrName>fillcolor</p:attrName>
                                        </p:attrNameLst>
                                      </p:cBhvr>
                                      <p:to>
                                        <a:srgbClr val="375623"/>
                                      </p:to>
                                    </p:animClr>
                                    <p:set>
                                      <p:cBhvr>
                                        <p:cTn id="69" dur="2000" fill="hold"/>
                                        <p:tgtEl>
                                          <p:spTgt spid="51"/>
                                        </p:tgtEl>
                                        <p:attrNameLst>
                                          <p:attrName>fill.type</p:attrName>
                                        </p:attrNameLst>
                                      </p:cBhvr>
                                      <p:to>
                                        <p:strVal val="solid"/>
                                      </p:to>
                                    </p:set>
                                    <p:set>
                                      <p:cBhvr>
                                        <p:cTn id="70" dur="2000" fill="hold"/>
                                        <p:tgtEl>
                                          <p:spTgt spid="51"/>
                                        </p:tgtEl>
                                        <p:attrNameLst>
                                          <p:attrName>fill.on</p:attrName>
                                        </p:attrNameLst>
                                      </p:cBhvr>
                                      <p:to>
                                        <p:strVal val="true"/>
                                      </p:to>
                                    </p:set>
                                  </p:childTnLst>
                                </p:cTn>
                              </p:par>
                            </p:childTnLst>
                          </p:cTn>
                        </p:par>
                        <p:par>
                          <p:cTn id="71" fill="hold">
                            <p:stCondLst>
                              <p:cond delay="2000"/>
                            </p:stCondLst>
                            <p:childTnLst>
                              <p:par>
                                <p:cTn id="72" presetID="42"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250"/>
                                        <p:tgtEl>
                                          <p:spTgt spid="10"/>
                                        </p:tgtEl>
                                      </p:cBhvr>
                                    </p:animEffect>
                                    <p:anim calcmode="lin" valueType="num">
                                      <p:cBhvr>
                                        <p:cTn id="75" dur="250" fill="hold"/>
                                        <p:tgtEl>
                                          <p:spTgt spid="10"/>
                                        </p:tgtEl>
                                        <p:attrNameLst>
                                          <p:attrName>ppt_x</p:attrName>
                                        </p:attrNameLst>
                                      </p:cBhvr>
                                      <p:tavLst>
                                        <p:tav tm="0">
                                          <p:val>
                                            <p:strVal val="#ppt_x"/>
                                          </p:val>
                                        </p:tav>
                                        <p:tav tm="100000">
                                          <p:val>
                                            <p:strVal val="#ppt_x"/>
                                          </p:val>
                                        </p:tav>
                                      </p:tavLst>
                                    </p:anim>
                                    <p:anim calcmode="lin" valueType="num">
                                      <p:cBhvr>
                                        <p:cTn id="76" dur="250" fill="hold"/>
                                        <p:tgtEl>
                                          <p:spTgt spid="10"/>
                                        </p:tgtEl>
                                        <p:attrNameLst>
                                          <p:attrName>ppt_y</p:attrName>
                                        </p:attrNameLst>
                                      </p:cBhvr>
                                      <p:tavLst>
                                        <p:tav tm="0">
                                          <p:val>
                                            <p:strVal val="#ppt_y+.1"/>
                                          </p:val>
                                        </p:tav>
                                        <p:tav tm="100000">
                                          <p:val>
                                            <p:strVal val="#ppt_y"/>
                                          </p:val>
                                        </p:tav>
                                      </p:tavLst>
                                    </p:anim>
                                  </p:childTnLst>
                                </p:cTn>
                              </p:par>
                            </p:childTnLst>
                          </p:cTn>
                        </p:par>
                        <p:par>
                          <p:cTn id="77" fill="hold">
                            <p:stCondLst>
                              <p:cond delay="2250"/>
                            </p:stCondLst>
                            <p:childTnLst>
                              <p:par>
                                <p:cTn id="78" presetID="53" presetClass="exit" presetSubtype="32" fill="hold" grpId="1" nodeType="afterEffect">
                                  <p:stCondLst>
                                    <p:cond delay="2250"/>
                                  </p:stCondLst>
                                  <p:childTnLst>
                                    <p:anim calcmode="lin" valueType="num">
                                      <p:cBhvr>
                                        <p:cTn id="79" dur="5000"/>
                                        <p:tgtEl>
                                          <p:spTgt spid="10"/>
                                        </p:tgtEl>
                                        <p:attrNameLst>
                                          <p:attrName>ppt_w</p:attrName>
                                        </p:attrNameLst>
                                      </p:cBhvr>
                                      <p:tavLst>
                                        <p:tav tm="0">
                                          <p:val>
                                            <p:strVal val="ppt_w"/>
                                          </p:val>
                                        </p:tav>
                                        <p:tav tm="100000">
                                          <p:val>
                                            <p:fltVal val="0"/>
                                          </p:val>
                                        </p:tav>
                                      </p:tavLst>
                                    </p:anim>
                                    <p:anim calcmode="lin" valueType="num">
                                      <p:cBhvr>
                                        <p:cTn id="80" dur="5000"/>
                                        <p:tgtEl>
                                          <p:spTgt spid="10"/>
                                        </p:tgtEl>
                                        <p:attrNameLst>
                                          <p:attrName>ppt_h</p:attrName>
                                        </p:attrNameLst>
                                      </p:cBhvr>
                                      <p:tavLst>
                                        <p:tav tm="0">
                                          <p:val>
                                            <p:strVal val="ppt_h"/>
                                          </p:val>
                                        </p:tav>
                                        <p:tav tm="100000">
                                          <p:val>
                                            <p:fltVal val="0"/>
                                          </p:val>
                                        </p:tav>
                                      </p:tavLst>
                                    </p:anim>
                                    <p:animEffect transition="out" filter="fade">
                                      <p:cBhvr>
                                        <p:cTn id="81" dur="5000"/>
                                        <p:tgtEl>
                                          <p:spTgt spid="10"/>
                                        </p:tgtEl>
                                      </p:cBhvr>
                                    </p:animEffect>
                                    <p:set>
                                      <p:cBhvr>
                                        <p:cTn id="82"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000" fill="hold"/>
                                        <p:tgtEl>
                                          <p:spTgt spid="52"/>
                                        </p:tgtEl>
                                        <p:attrNameLst>
                                          <p:attrName>fillcolor</p:attrName>
                                        </p:attrNameLst>
                                      </p:cBhvr>
                                      <p:to>
                                        <a:srgbClr val="375623"/>
                                      </p:to>
                                    </p:animClr>
                                    <p:set>
                                      <p:cBhvr>
                                        <p:cTn id="88" dur="2000" fill="hold"/>
                                        <p:tgtEl>
                                          <p:spTgt spid="52"/>
                                        </p:tgtEl>
                                        <p:attrNameLst>
                                          <p:attrName>fill.type</p:attrName>
                                        </p:attrNameLst>
                                      </p:cBhvr>
                                      <p:to>
                                        <p:strVal val="solid"/>
                                      </p:to>
                                    </p:set>
                                    <p:set>
                                      <p:cBhvr>
                                        <p:cTn id="89" dur="2000" fill="hold"/>
                                        <p:tgtEl>
                                          <p:spTgt spid="52"/>
                                        </p:tgtEl>
                                        <p:attrNameLst>
                                          <p:attrName>fill.on</p:attrName>
                                        </p:attrNameLst>
                                      </p:cBhvr>
                                      <p:to>
                                        <p:strVal val="true"/>
                                      </p:to>
                                    </p:set>
                                  </p:childTnLst>
                                </p:cTn>
                              </p:par>
                              <p:par>
                                <p:cTn id="90" presetID="42" presetClass="entr" presetSubtype="0"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1000"/>
                                        <p:tgtEl>
                                          <p:spTgt spid="46"/>
                                        </p:tgtEl>
                                      </p:cBhvr>
                                    </p:animEffect>
                                    <p:anim calcmode="lin" valueType="num">
                                      <p:cBhvr>
                                        <p:cTn id="93" dur="1000" fill="hold"/>
                                        <p:tgtEl>
                                          <p:spTgt spid="46"/>
                                        </p:tgtEl>
                                        <p:attrNameLst>
                                          <p:attrName>ppt_x</p:attrName>
                                        </p:attrNameLst>
                                      </p:cBhvr>
                                      <p:tavLst>
                                        <p:tav tm="0">
                                          <p:val>
                                            <p:strVal val="#ppt_x"/>
                                          </p:val>
                                        </p:tav>
                                        <p:tav tm="100000">
                                          <p:val>
                                            <p:strVal val="#ppt_x"/>
                                          </p:val>
                                        </p:tav>
                                      </p:tavLst>
                                    </p:anim>
                                    <p:anim calcmode="lin" valueType="num">
                                      <p:cBhvr>
                                        <p:cTn id="94" dur="1000" fill="hold"/>
                                        <p:tgtEl>
                                          <p:spTgt spid="46"/>
                                        </p:tgtEl>
                                        <p:attrNameLst>
                                          <p:attrName>ppt_y</p:attrName>
                                        </p:attrNameLst>
                                      </p:cBhvr>
                                      <p:tavLst>
                                        <p:tav tm="0">
                                          <p:val>
                                            <p:strVal val="#ppt_y+.1"/>
                                          </p:val>
                                        </p:tav>
                                        <p:tav tm="100000">
                                          <p:val>
                                            <p:strVal val="#ppt_y"/>
                                          </p:val>
                                        </p:tav>
                                      </p:tavLst>
                                    </p:anim>
                                  </p:childTnLst>
                                </p:cTn>
                              </p:par>
                            </p:childTnLst>
                          </p:cTn>
                        </p:par>
                        <p:par>
                          <p:cTn id="95" fill="hold">
                            <p:stCondLst>
                              <p:cond delay="2000"/>
                            </p:stCondLst>
                            <p:childTnLst>
                              <p:par>
                                <p:cTn id="96" presetID="53" presetClass="exit" presetSubtype="32" fill="hold" grpId="1" nodeType="afterEffect">
                                  <p:stCondLst>
                                    <p:cond delay="1000"/>
                                  </p:stCondLst>
                                  <p:childTnLst>
                                    <p:anim calcmode="lin" valueType="num">
                                      <p:cBhvr>
                                        <p:cTn id="97" dur="5000"/>
                                        <p:tgtEl>
                                          <p:spTgt spid="46"/>
                                        </p:tgtEl>
                                        <p:attrNameLst>
                                          <p:attrName>ppt_w</p:attrName>
                                        </p:attrNameLst>
                                      </p:cBhvr>
                                      <p:tavLst>
                                        <p:tav tm="0">
                                          <p:val>
                                            <p:strVal val="ppt_w"/>
                                          </p:val>
                                        </p:tav>
                                        <p:tav tm="100000">
                                          <p:val>
                                            <p:fltVal val="0"/>
                                          </p:val>
                                        </p:tav>
                                      </p:tavLst>
                                    </p:anim>
                                    <p:anim calcmode="lin" valueType="num">
                                      <p:cBhvr>
                                        <p:cTn id="98" dur="5000"/>
                                        <p:tgtEl>
                                          <p:spTgt spid="46"/>
                                        </p:tgtEl>
                                        <p:attrNameLst>
                                          <p:attrName>ppt_h</p:attrName>
                                        </p:attrNameLst>
                                      </p:cBhvr>
                                      <p:tavLst>
                                        <p:tav tm="0">
                                          <p:val>
                                            <p:strVal val="ppt_h"/>
                                          </p:val>
                                        </p:tav>
                                        <p:tav tm="100000">
                                          <p:val>
                                            <p:fltVal val="0"/>
                                          </p:val>
                                        </p:tav>
                                      </p:tavLst>
                                    </p:anim>
                                    <p:animEffect transition="out" filter="fade">
                                      <p:cBhvr>
                                        <p:cTn id="99" dur="5000"/>
                                        <p:tgtEl>
                                          <p:spTgt spid="46"/>
                                        </p:tgtEl>
                                      </p:cBhvr>
                                    </p:animEffect>
                                    <p:set>
                                      <p:cBhvr>
                                        <p:cTn id="10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1" restart="whenNotActive" fill="hold" evtFilter="cancelBubble" nodeType="interactiveSeq">
                <p:stCondLst>
                  <p:cond evt="onClick" delay="0">
                    <p:tgtEl>
                      <p:spTgt spid="56"/>
                    </p:tgtEl>
                  </p:cond>
                </p:stCondLst>
                <p:endSync evt="end" delay="0">
                  <p:rtn val="all"/>
                </p:endSync>
                <p:childTnLst>
                  <p:par>
                    <p:cTn id="102" fill="hold">
                      <p:stCondLst>
                        <p:cond delay="0"/>
                      </p:stCondLst>
                      <p:childTnLst>
                        <p:par>
                          <p:cTn id="103" fill="hold">
                            <p:stCondLst>
                              <p:cond delay="0"/>
                            </p:stCondLst>
                            <p:childTnLst>
                              <p:par>
                                <p:cTn id="104" presetID="21" presetClass="emph" presetSubtype="0" fill="hold" grpId="1" nodeType="clickEffect">
                                  <p:stCondLst>
                                    <p:cond delay="0"/>
                                  </p:stCondLst>
                                  <p:childTnLst>
                                    <p:animClr clrSpc="hsl" dir="cw">
                                      <p:cBhvr override="childStyle">
                                        <p:cTn id="105" dur="500" fill="hold"/>
                                        <p:tgtEl>
                                          <p:spTgt spid="43"/>
                                        </p:tgtEl>
                                        <p:attrNameLst>
                                          <p:attrName>style.color</p:attrName>
                                        </p:attrNameLst>
                                      </p:cBhvr>
                                      <p:by>
                                        <p:hsl h="7200000" s="0" l="0"/>
                                      </p:by>
                                    </p:animClr>
                                    <p:animClr clrSpc="hsl" dir="cw">
                                      <p:cBhvr>
                                        <p:cTn id="106" dur="500" fill="hold"/>
                                        <p:tgtEl>
                                          <p:spTgt spid="43"/>
                                        </p:tgtEl>
                                        <p:attrNameLst>
                                          <p:attrName>fillcolor</p:attrName>
                                        </p:attrNameLst>
                                      </p:cBhvr>
                                      <p:by>
                                        <p:hsl h="7200000" s="0" l="0"/>
                                      </p:by>
                                    </p:animClr>
                                    <p:animClr clrSpc="hsl" dir="cw">
                                      <p:cBhvr>
                                        <p:cTn id="107" dur="500" fill="hold"/>
                                        <p:tgtEl>
                                          <p:spTgt spid="43"/>
                                        </p:tgtEl>
                                        <p:attrNameLst>
                                          <p:attrName>stroke.color</p:attrName>
                                        </p:attrNameLst>
                                      </p:cBhvr>
                                      <p:by>
                                        <p:hsl h="7200000" s="0" l="0"/>
                                      </p:by>
                                    </p:animClr>
                                    <p:set>
                                      <p:cBhvr>
                                        <p:cTn id="108" dur="500" fill="hold"/>
                                        <p:tgtEl>
                                          <p:spTgt spid="43"/>
                                        </p:tgtEl>
                                        <p:attrNameLst>
                                          <p:attrName>fill.type</p:attrName>
                                        </p:attrNameLst>
                                      </p:cBhvr>
                                      <p:to>
                                        <p:strVal val="solid"/>
                                      </p:to>
                                    </p:set>
                                  </p:childTnLst>
                                  <p:subTnLst>
                                    <p:audio>
                                      <p:cMediaNode>
                                        <p:cTn display="0" masterRel="sameClick">
                                          <p:stCondLst>
                                            <p:cond evt="begin" delay="0">
                                              <p:tn val="104"/>
                                            </p:cond>
                                          </p:stCondLst>
                                          <p:endCondLst>
                                            <p:cond evt="onStopAudio" delay="0">
                                              <p:tgtEl>
                                                <p:sldTgt/>
                                              </p:tgtEl>
                                            </p:cond>
                                          </p:endCondLst>
                                        </p:cTn>
                                        <p:tgtEl>
                                          <p:sndTgt r:embed="rId5" name="applause.wav"/>
                                        </p:tgtEl>
                                      </p:cMediaNode>
                                    </p:audio>
                                  </p:subTnLst>
                                </p:cTn>
                              </p:par>
                            </p:childTnLst>
                          </p:cTn>
                        </p:par>
                        <p:par>
                          <p:cTn id="109" fill="hold">
                            <p:stCondLst>
                              <p:cond delay="500"/>
                            </p:stCondLst>
                            <p:childTnLst>
                              <p:par>
                                <p:cTn id="110" presetID="42" presetClass="entr" presetSubtype="0" fill="hold" grpId="0" nodeType="after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fade">
                                      <p:cBhvr>
                                        <p:cTn id="112" dur="10"/>
                                        <p:tgtEl>
                                          <p:spTgt spid="8"/>
                                        </p:tgtEl>
                                      </p:cBhvr>
                                    </p:animEffect>
                                    <p:anim calcmode="lin" valueType="num">
                                      <p:cBhvr>
                                        <p:cTn id="113" dur="10" fill="hold"/>
                                        <p:tgtEl>
                                          <p:spTgt spid="8"/>
                                        </p:tgtEl>
                                        <p:attrNameLst>
                                          <p:attrName>ppt_x</p:attrName>
                                        </p:attrNameLst>
                                      </p:cBhvr>
                                      <p:tavLst>
                                        <p:tav tm="0">
                                          <p:val>
                                            <p:strVal val="#ppt_x"/>
                                          </p:val>
                                        </p:tav>
                                        <p:tav tm="100000">
                                          <p:val>
                                            <p:strVal val="#ppt_x"/>
                                          </p:val>
                                        </p:tav>
                                      </p:tavLst>
                                    </p:anim>
                                    <p:anim calcmode="lin" valueType="num">
                                      <p:cBhvr>
                                        <p:cTn id="11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video>
              <p:cMediaNode vol="15152">
                <p:cTn id="115" fill="hold" display="0">
                  <p:stCondLst>
                    <p:cond delay="indefinite"/>
                  </p:stCondLst>
                </p:cTn>
                <p:tgtEl>
                  <p:spTgt spid="2"/>
                </p:tgtEl>
              </p:cMediaNode>
            </p:video>
          </p:childTnLst>
        </p:cTn>
      </p:par>
    </p:tnLst>
    <p:bldLst>
      <p:bldP spid="8" grpId="0"/>
      <p:bldP spid="10" grpId="0"/>
      <p:bldP spid="10" grpId="1"/>
      <p:bldP spid="51" grpId="0" animBg="1"/>
      <p:bldP spid="52" grpId="0" animBg="1"/>
      <p:bldP spid="54" grpId="0" animBg="1"/>
      <p:bldP spid="55" grpId="0" animBg="1"/>
      <p:bldP spid="56" grpId="0" animBg="1"/>
      <p:bldP spid="57" grpId="0" animBg="1"/>
      <p:bldP spid="42" grpId="0" animBg="1"/>
      <p:bldP spid="43" grpId="0" animBg="1"/>
      <p:bldP spid="43" grpId="1" animBg="1"/>
      <p:bldP spid="44" grpId="0"/>
      <p:bldP spid="44" grpId="1"/>
      <p:bldP spid="46" grpId="0"/>
      <p:bldP spid="46" grpId="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6674</TotalTime>
  <Words>1176</Words>
  <Application>Microsoft Office PowerPoint</Application>
  <PresentationFormat>Widescreen</PresentationFormat>
  <Paragraphs>227</Paragraphs>
  <Slides>30</Slides>
  <Notes>8</Notes>
  <HiddenSlides>0</HiddenSlides>
  <MMClips>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1" baseType="lpstr">
      <vt:lpstr>Arial Unicode MS</vt:lpstr>
      <vt:lpstr>Agency FB</vt:lpstr>
      <vt:lpstr>Aharoni</vt:lpstr>
      <vt:lpstr>Arial</vt:lpstr>
      <vt:lpstr>Calibri</vt:lpstr>
      <vt:lpstr>Calibri Light</vt:lpstr>
      <vt:lpstr>Cambria Math</vt:lpstr>
      <vt:lpstr>Tiger Expert</vt:lpstr>
      <vt:lpstr>Times New Roman</vt:lpstr>
      <vt:lpstr>1_Office Theme</vt:lpstr>
      <vt:lpstr>Equation</vt:lpstr>
      <vt:lpstr>PowerPoint Presentation</vt:lpstr>
      <vt:lpstr>BÀI 2. TỨ GIÁC NỘI TIẾP</vt:lpstr>
      <vt:lpstr>BÀI 2. TỨ GIÁC NỘI TIẾP</vt:lpstr>
      <vt:lpstr>PowerPoint Presentation</vt:lpstr>
      <vt:lpstr>Đáp án: Xe tăng quân giải phóng vào dinh Độc lập</vt:lpstr>
      <vt:lpstr>PowerPoint Presentation</vt:lpstr>
      <vt:lpstr>PowerPoint Presentation</vt:lpstr>
      <vt:lpstr>PowerPoint Presentation</vt:lpstr>
      <vt:lpstr>PowerPoint Presentation</vt:lpstr>
      <vt:lpstr>PowerPoint Presentation</vt:lpstr>
      <vt:lpstr>BÀI 2. TỨ GIÁC NỘI TIẾP</vt:lpstr>
      <vt:lpstr>PowerPoint Presentation</vt:lpstr>
      <vt:lpstr>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VẬN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MyPC</cp:lastModifiedBy>
  <cp:revision>520</cp:revision>
  <dcterms:created xsi:type="dcterms:W3CDTF">2022-08-03T11:07:12Z</dcterms:created>
  <dcterms:modified xsi:type="dcterms:W3CDTF">2025-02-27T14:56:34Z</dcterms:modified>
</cp:coreProperties>
</file>